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handoutMasterIdLst>
    <p:handoutMasterId r:id="rId17"/>
  </p:handoutMasterIdLst>
  <p:sldIdLst>
    <p:sldId id="266" r:id="rId5"/>
    <p:sldId id="264" r:id="rId6"/>
    <p:sldId id="267" r:id="rId7"/>
    <p:sldId id="268" r:id="rId8"/>
    <p:sldId id="280" r:id="rId9"/>
    <p:sldId id="277" r:id="rId10"/>
    <p:sldId id="272" r:id="rId11"/>
    <p:sldId id="273" r:id="rId12"/>
    <p:sldId id="278" r:id="rId13"/>
    <p:sldId id="279" r:id="rId14"/>
    <p:sldId id="276" r:id="rId1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49D"/>
    <a:srgbClr val="0054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DF18680-E054-41AD-8BC1-D1AEF772440D}">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25" autoAdjust="0"/>
    <p:restoredTop sz="93635" autoAdjust="0"/>
  </p:normalViewPr>
  <p:slideViewPr>
    <p:cSldViewPr snapToGrid="0">
      <p:cViewPr varScale="1">
        <p:scale>
          <a:sx n="87" d="100"/>
          <a:sy n="87" d="100"/>
        </p:scale>
        <p:origin x="1651" y="36"/>
      </p:cViewPr>
      <p:guideLst>
        <p:guide orient="horz" pos="2160"/>
        <p:guide pos="2880"/>
      </p:guideLst>
    </p:cSldViewPr>
  </p:slideViewPr>
  <p:outlineViewPr>
    <p:cViewPr>
      <p:scale>
        <a:sx n="33" d="100"/>
        <a:sy n="33" d="100"/>
      </p:scale>
      <p:origin x="0" y="-24"/>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71" d="100"/>
          <a:sy n="71" d="100"/>
        </p:scale>
        <p:origin x="-4098"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C989A255-1DCD-4688-9567-E1A82B1939F1}" type="datetimeFigureOut">
              <a:rPr lang="en-US" smtClean="0"/>
              <a:t>8/22/2023</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E6BD2611-1AFE-4393-917A-CC9F702A3F3B}" type="slidenum">
              <a:rPr lang="en-US" smtClean="0"/>
              <a:t>‹#›</a:t>
            </a:fld>
            <a:endParaRPr lang="en-US"/>
          </a:p>
        </p:txBody>
      </p:sp>
    </p:spTree>
    <p:extLst>
      <p:ext uri="{BB962C8B-B14F-4D97-AF65-F5344CB8AC3E}">
        <p14:creationId xmlns:p14="http://schemas.microsoft.com/office/powerpoint/2010/main" val="17704917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F7B43BA7-AF45-40CF-97D4-30A2EB505A03}" type="datetimeFigureOut">
              <a:rPr lang="en-US" smtClean="0"/>
              <a:t>8/22/2023</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C9ED5335-C87C-48DB-8FB6-BDFFED2097FD}" type="slidenum">
              <a:rPr lang="en-US" smtClean="0"/>
              <a:t>‹#›</a:t>
            </a:fld>
            <a:endParaRPr lang="en-US"/>
          </a:p>
        </p:txBody>
      </p:sp>
    </p:spTree>
    <p:extLst>
      <p:ext uri="{BB962C8B-B14F-4D97-AF65-F5344CB8AC3E}">
        <p14:creationId xmlns:p14="http://schemas.microsoft.com/office/powerpoint/2010/main" val="3986232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ED5335-C87C-48DB-8FB6-BDFFED2097FD}" type="slidenum">
              <a:rPr lang="en-US" smtClean="0"/>
              <a:t>1</a:t>
            </a:fld>
            <a:endParaRPr lang="en-US"/>
          </a:p>
        </p:txBody>
      </p:sp>
    </p:spTree>
    <p:extLst>
      <p:ext uri="{BB962C8B-B14F-4D97-AF65-F5344CB8AC3E}">
        <p14:creationId xmlns:p14="http://schemas.microsoft.com/office/powerpoint/2010/main" val="6177163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0" y="0"/>
            <a:ext cx="9144000" cy="6908800"/>
          </a:xfrm>
          <a:prstGeom prst="rect">
            <a:avLst/>
          </a:prstGeom>
        </p:spPr>
      </p:pic>
      <p:sp>
        <p:nvSpPr>
          <p:cNvPr id="2" name="Title 1"/>
          <p:cNvSpPr>
            <a:spLocks noGrp="1"/>
          </p:cNvSpPr>
          <p:nvPr>
            <p:ph type="ctrTitle"/>
          </p:nvPr>
        </p:nvSpPr>
        <p:spPr>
          <a:xfrm>
            <a:off x="685800" y="1122363"/>
            <a:ext cx="7772400" cy="1087437"/>
          </a:xfrm>
        </p:spPr>
        <p:txBody>
          <a:bodyPr anchor="b">
            <a:noAutofit/>
          </a:bodyPr>
          <a:lstStyle>
            <a:lvl1pPr algn="l">
              <a:lnSpc>
                <a:spcPts val="3120"/>
              </a:lnSpc>
              <a:defRPr sz="2800" b="1">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2398078"/>
            <a:ext cx="7787640" cy="1056322"/>
          </a:xfrm>
        </p:spPr>
        <p:txBody>
          <a:bodyPr>
            <a:noAutofit/>
          </a:bodyPr>
          <a:lstStyle>
            <a:lvl1pPr marL="0" indent="0" algn="l">
              <a:lnSpc>
                <a:spcPts val="3200"/>
              </a:lnSpc>
              <a:buNone/>
              <a:defRPr lang="en-US" sz="2400" b="1" kern="1200" dirty="0">
                <a:solidFill>
                  <a:schemeClr val="bg2"/>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a:xfrm>
            <a:off x="3600451" y="6498992"/>
            <a:ext cx="5060950" cy="393192"/>
          </a:xfrm>
        </p:spPr>
        <p:txBody>
          <a:bodyPr/>
          <a:lstStyle>
            <a:lvl1pPr algn="r">
              <a:defRPr lang="en-US" sz="1000" b="0" i="0" u="none" strike="noStrike" baseline="0" smtClean="0">
                <a:latin typeface="Calibri" panose="020F0502020204030204" pitchFamily="34" charset="0"/>
              </a:defRPr>
            </a:lvl1pPr>
          </a:lstStyle>
          <a:p>
            <a:r>
              <a:rPr lang="en-US"/>
              <a:t>www.synapse-energy.com  |  ©2022 Synapse Energy Economics Inc. All rights reserved.</a:t>
            </a:r>
            <a:endParaRPr lang="en-US" dirty="0"/>
          </a:p>
        </p:txBody>
      </p:sp>
      <p:sp>
        <p:nvSpPr>
          <p:cNvPr id="9" name="Text Placeholder 9"/>
          <p:cNvSpPr>
            <a:spLocks noGrp="1"/>
          </p:cNvSpPr>
          <p:nvPr>
            <p:ph type="body" sz="quarter" idx="14"/>
          </p:nvPr>
        </p:nvSpPr>
        <p:spPr>
          <a:xfrm>
            <a:off x="676645" y="3674377"/>
            <a:ext cx="7811530" cy="518683"/>
          </a:xfrm>
        </p:spPr>
        <p:txBody>
          <a:bodyPr>
            <a:normAutofit/>
          </a:bodyPr>
          <a:lstStyle>
            <a:lvl1pPr marL="0" indent="0" algn="l" defTabSz="914400" rtl="0" eaLnBrk="1" latinLnBrk="0" hangingPunct="1">
              <a:lnSpc>
                <a:spcPts val="3200"/>
              </a:lnSpc>
              <a:spcBef>
                <a:spcPts val="1000"/>
              </a:spcBef>
              <a:buClr>
                <a:schemeClr val="tx2"/>
              </a:buClr>
              <a:buFont typeface="Arial" panose="020B0604020202020204" pitchFamily="34" charset="0"/>
              <a:buNone/>
              <a:defRPr lang="en-US" sz="2400" b="0" kern="1200" dirty="0" smtClean="0">
                <a:solidFill>
                  <a:schemeClr val="bg2"/>
                </a:solidFill>
                <a:latin typeface="+mn-lt"/>
                <a:ea typeface="+mn-ea"/>
                <a:cs typeface="+mn-cs"/>
              </a:defRPr>
            </a:lvl1pPr>
          </a:lstStyle>
          <a:p>
            <a:pPr lvl="0"/>
            <a:r>
              <a:rPr lang="en-US"/>
              <a:t>Click to edit Master text styles</a:t>
            </a:r>
          </a:p>
        </p:txBody>
      </p:sp>
      <p:sp>
        <p:nvSpPr>
          <p:cNvPr id="13" name="Text Placeholder 9"/>
          <p:cNvSpPr>
            <a:spLocks noGrp="1"/>
          </p:cNvSpPr>
          <p:nvPr>
            <p:ph type="body" sz="quarter" idx="15"/>
          </p:nvPr>
        </p:nvSpPr>
        <p:spPr>
          <a:xfrm>
            <a:off x="676645" y="4205718"/>
            <a:ext cx="7811530" cy="1503104"/>
          </a:xfrm>
        </p:spPr>
        <p:txBody>
          <a:bodyPr>
            <a:normAutofit/>
          </a:bodyPr>
          <a:lstStyle>
            <a:lvl1pPr marL="0" indent="0" algn="l" defTabSz="914400" rtl="0" eaLnBrk="1" latinLnBrk="0" hangingPunct="1">
              <a:lnSpc>
                <a:spcPts val="3200"/>
              </a:lnSpc>
              <a:spcBef>
                <a:spcPts val="1000"/>
              </a:spcBef>
              <a:buClr>
                <a:schemeClr val="tx2"/>
              </a:buClr>
              <a:buFont typeface="Arial" panose="020B0604020202020204" pitchFamily="34" charset="0"/>
              <a:buNone/>
              <a:defRPr lang="en-US" sz="2400" b="0" kern="1200" dirty="0" smtClean="0">
                <a:solidFill>
                  <a:schemeClr val="bg2"/>
                </a:solidFill>
                <a:latin typeface="+mn-lt"/>
                <a:ea typeface="+mn-ea"/>
                <a:cs typeface="+mn-cs"/>
              </a:defRPr>
            </a:lvl1pPr>
          </a:lstStyle>
          <a:p>
            <a:pPr lvl="0"/>
            <a:r>
              <a:rPr lang="en-US"/>
              <a:t>Click to edit Master text styles</a:t>
            </a:r>
          </a:p>
        </p:txBody>
      </p:sp>
    </p:spTree>
    <p:extLst>
      <p:ext uri="{BB962C8B-B14F-4D97-AF65-F5344CB8AC3E}">
        <p14:creationId xmlns:p14="http://schemas.microsoft.com/office/powerpoint/2010/main" val="287881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p:nvPr userDrawn="1"/>
        </p:nvSpPr>
        <p:spPr>
          <a:xfrm>
            <a:off x="6923785" y="297974"/>
            <a:ext cx="2113124" cy="6531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8247017" y="6498992"/>
            <a:ext cx="395222" cy="393192"/>
          </a:xfrm>
        </p:spPr>
        <p:txBody>
          <a:bodyPr/>
          <a:lstStyle>
            <a:lvl1pPr>
              <a:defRPr sz="1000">
                <a:solidFill>
                  <a:schemeClr val="accent3"/>
                </a:solidFill>
                <a:latin typeface="Calibri" panose="020F0502020204030204" pitchFamily="34" charset="0"/>
              </a:defRPr>
            </a:lvl1pPr>
          </a:lstStyle>
          <a:p>
            <a:fld id="{1B79225A-044F-47AC-A466-ADAA88F41AF1}" type="slidenum">
              <a:rPr lang="en-US" smtClean="0"/>
              <a:pPr/>
              <a:t>‹#›</a:t>
            </a:fld>
            <a:endParaRPr lang="en-US" dirty="0"/>
          </a:p>
        </p:txBody>
      </p:sp>
      <p:sp>
        <p:nvSpPr>
          <p:cNvPr id="2" name="Title 1"/>
          <p:cNvSpPr>
            <a:spLocks noGrp="1"/>
          </p:cNvSpPr>
          <p:nvPr>
            <p:ph type="title"/>
          </p:nvPr>
        </p:nvSpPr>
        <p:spPr>
          <a:xfrm>
            <a:off x="501326" y="365127"/>
            <a:ext cx="6344318" cy="653446"/>
          </a:xfrm>
        </p:spPr>
        <p:txBody>
          <a:bodyPr/>
          <a:lstStyle/>
          <a:p>
            <a:r>
              <a:rPr lang="en-US"/>
              <a:t>Click to edit Master title style</a:t>
            </a:r>
            <a:endParaRPr lang="en-US" dirty="0"/>
          </a:p>
        </p:txBody>
      </p:sp>
      <p:sp>
        <p:nvSpPr>
          <p:cNvPr id="3" name="Content Placeholder 2"/>
          <p:cNvSpPr>
            <a:spLocks noGrp="1"/>
          </p:cNvSpPr>
          <p:nvPr>
            <p:ph idx="1"/>
          </p:nvPr>
        </p:nvSpPr>
        <p:spPr>
          <a:xfrm>
            <a:off x="501325" y="1319753"/>
            <a:ext cx="8284456" cy="48572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529381" y="6498992"/>
            <a:ext cx="5577840" cy="390124"/>
          </a:xfrm>
        </p:spPr>
        <p:txBody>
          <a:bodyPr/>
          <a:lstStyle>
            <a:lvl1pPr>
              <a:defRPr>
                <a:solidFill>
                  <a:schemeClr val="accent3"/>
                </a:solidFill>
              </a:defRPr>
            </a:lvl1pPr>
          </a:lstStyle>
          <a:p>
            <a:r>
              <a:rPr lang="en-US"/>
              <a:t>www.synapse-energy.com  |  ©2022 Synapse Energy Economics Inc. All rights reserved.</a:t>
            </a:r>
            <a:endParaRPr lang="en-US" dirty="0"/>
          </a:p>
        </p:txBody>
      </p:sp>
      <p:sp>
        <p:nvSpPr>
          <p:cNvPr id="8" name="Text Placeholder 7"/>
          <p:cNvSpPr>
            <a:spLocks noGrp="1"/>
          </p:cNvSpPr>
          <p:nvPr>
            <p:ph type="body" sz="quarter" idx="13" hasCustomPrompt="1"/>
          </p:nvPr>
        </p:nvSpPr>
        <p:spPr>
          <a:xfrm>
            <a:off x="6428740" y="6580045"/>
            <a:ext cx="2009085" cy="246221"/>
          </a:xfrm>
        </p:spPr>
        <p:txBody>
          <a:bodyPr>
            <a:noAutofit/>
          </a:bodyPr>
          <a:lstStyle>
            <a:lvl1pPr marL="0" indent="0" algn="r" defTabSz="914400" rtl="0" eaLnBrk="1" latinLnBrk="0" hangingPunct="1">
              <a:lnSpc>
                <a:spcPct val="100000"/>
              </a:lnSpc>
              <a:spcBef>
                <a:spcPts val="0"/>
              </a:spcBef>
              <a:buFontTx/>
              <a:buNone/>
              <a:defRPr lang="en-US" sz="1000" kern="1200" dirty="0" smtClean="0">
                <a:solidFill>
                  <a:schemeClr val="accent3"/>
                </a:solidFill>
                <a:latin typeface="Calibri" panose="020F0502020204030204" pitchFamily="34" charset="0"/>
                <a:ea typeface="+mn-ea"/>
                <a:cs typeface="+mn-cs"/>
              </a:defRPr>
            </a:lvl1pPr>
          </a:lstStyle>
          <a:p>
            <a:pPr lvl="0"/>
            <a:r>
              <a:rPr lang="en-US" dirty="0"/>
              <a:t>Click to edit Presenter Name</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3881" y="273260"/>
            <a:ext cx="2290118" cy="723518"/>
          </a:xfrm>
          <a:prstGeom prst="rect">
            <a:avLst/>
          </a:prstGeom>
        </p:spPr>
      </p:pic>
    </p:spTree>
    <p:extLst>
      <p:ext uri="{BB962C8B-B14F-4D97-AF65-F5344CB8AC3E}">
        <p14:creationId xmlns:p14="http://schemas.microsoft.com/office/powerpoint/2010/main" val="3110099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allou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908800"/>
          </a:xfrm>
          <a:prstGeom prst="rect">
            <a:avLst/>
          </a:prstGeom>
        </p:spPr>
      </p:pic>
      <p:sp>
        <p:nvSpPr>
          <p:cNvPr id="2" name="Title 1"/>
          <p:cNvSpPr>
            <a:spLocks noGrp="1"/>
          </p:cNvSpPr>
          <p:nvPr>
            <p:ph type="title"/>
          </p:nvPr>
        </p:nvSpPr>
        <p:spPr/>
        <p:txBody>
          <a:bodyPr>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348924" y="2547257"/>
            <a:ext cx="8392305" cy="1665515"/>
          </a:xfrm>
        </p:spPr>
        <p:txBody>
          <a:bodyPr>
            <a:normAutofit/>
          </a:bodyPr>
          <a:lstStyle>
            <a:lvl1pPr marL="171450" indent="-171450">
              <a:lnSpc>
                <a:spcPts val="3200"/>
              </a:lnSpc>
              <a:buFont typeface="Arial" panose="020B0604020202020204" pitchFamily="34" charset="0"/>
              <a:buChar char=" "/>
              <a:defRPr sz="2400">
                <a:solidFill>
                  <a:schemeClr val="bg1"/>
                </a:solidFill>
              </a:defRPr>
            </a:lvl1pPr>
          </a:lstStyle>
          <a:p>
            <a:pPr lvl="0"/>
            <a:r>
              <a:rPr lang="en-US"/>
              <a:t>Click to edit Master text styles</a:t>
            </a:r>
          </a:p>
        </p:txBody>
      </p:sp>
      <p:sp>
        <p:nvSpPr>
          <p:cNvPr id="5" name="Footer Placeholder 4"/>
          <p:cNvSpPr>
            <a:spLocks noGrp="1"/>
          </p:cNvSpPr>
          <p:nvPr>
            <p:ph type="ftr" sz="quarter" idx="11"/>
          </p:nvPr>
        </p:nvSpPr>
        <p:spPr>
          <a:xfrm>
            <a:off x="529381" y="6498992"/>
            <a:ext cx="5577840" cy="390124"/>
          </a:xfrm>
        </p:spPr>
        <p:txBody>
          <a:bodyPr/>
          <a:lstStyle>
            <a:lvl1pPr>
              <a:defRPr sz="1000">
                <a:solidFill>
                  <a:schemeClr val="accent3"/>
                </a:solidFill>
              </a:defRPr>
            </a:lvl1pPr>
          </a:lstStyle>
          <a:p>
            <a:r>
              <a:rPr lang="en-US"/>
              <a:t>www.synapse-energy.com  |  ©2022 Synapse Energy Economics Inc. All rights reserved.</a:t>
            </a:r>
            <a:endParaRPr lang="en-US" dirty="0"/>
          </a:p>
        </p:txBody>
      </p:sp>
      <p:sp>
        <p:nvSpPr>
          <p:cNvPr id="6" name="Slide Number Placeholder 5"/>
          <p:cNvSpPr>
            <a:spLocks noGrp="1"/>
          </p:cNvSpPr>
          <p:nvPr>
            <p:ph type="sldNum" sz="quarter" idx="12"/>
          </p:nvPr>
        </p:nvSpPr>
        <p:spPr>
          <a:xfrm>
            <a:off x="8247017" y="6498992"/>
            <a:ext cx="395222" cy="393192"/>
          </a:xfrm>
        </p:spPr>
        <p:txBody>
          <a:bodyPr/>
          <a:lstStyle>
            <a:lvl1pPr>
              <a:defRPr sz="1000">
                <a:solidFill>
                  <a:schemeClr val="accent3"/>
                </a:solidFill>
                <a:latin typeface="Calibri" panose="020F0502020204030204" pitchFamily="34" charset="0"/>
              </a:defRPr>
            </a:lvl1pPr>
          </a:lstStyle>
          <a:p>
            <a:fld id="{1B79225A-044F-47AC-A466-ADAA88F41AF1}" type="slidenum">
              <a:rPr lang="en-US" smtClean="0"/>
              <a:pPr/>
              <a:t>‹#›</a:t>
            </a:fld>
            <a:endParaRPr lang="en-US" dirty="0"/>
          </a:p>
        </p:txBody>
      </p:sp>
      <p:sp>
        <p:nvSpPr>
          <p:cNvPr id="9" name="Text Placeholder 7"/>
          <p:cNvSpPr>
            <a:spLocks noGrp="1"/>
          </p:cNvSpPr>
          <p:nvPr>
            <p:ph type="body" sz="quarter" idx="13" hasCustomPrompt="1"/>
          </p:nvPr>
        </p:nvSpPr>
        <p:spPr>
          <a:xfrm>
            <a:off x="6428740" y="6580045"/>
            <a:ext cx="2009085" cy="246221"/>
          </a:xfrm>
        </p:spPr>
        <p:txBody>
          <a:bodyPr>
            <a:noAutofit/>
          </a:bodyPr>
          <a:lstStyle>
            <a:lvl1pPr marL="0" indent="0" algn="r" defTabSz="914400" rtl="0" eaLnBrk="1" latinLnBrk="0" hangingPunct="1">
              <a:lnSpc>
                <a:spcPct val="100000"/>
              </a:lnSpc>
              <a:spcBef>
                <a:spcPts val="0"/>
              </a:spcBef>
              <a:buFontTx/>
              <a:buNone/>
              <a:defRPr lang="en-US" sz="1000" kern="1200" dirty="0" smtClean="0">
                <a:solidFill>
                  <a:schemeClr val="accent3"/>
                </a:solidFill>
                <a:latin typeface="Calibri" panose="020F0502020204030204" pitchFamily="34" charset="0"/>
                <a:ea typeface="+mn-ea"/>
                <a:cs typeface="+mn-cs"/>
              </a:defRPr>
            </a:lvl1pPr>
          </a:lstStyle>
          <a:p>
            <a:pPr lvl="0"/>
            <a:r>
              <a:rPr lang="en-US" dirty="0"/>
              <a:t>Click to edit Presenter Name</a:t>
            </a:r>
          </a:p>
        </p:txBody>
      </p:sp>
    </p:spTree>
    <p:extLst>
      <p:ext uri="{BB962C8B-B14F-4D97-AF65-F5344CB8AC3E}">
        <p14:creationId xmlns:p14="http://schemas.microsoft.com/office/powerpoint/2010/main" val="3846952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ll Graphic">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908800"/>
          </a:xfrm>
          <a:prstGeom prst="rect">
            <a:avLst/>
          </a:prstGeom>
        </p:spPr>
      </p:pic>
      <p:sp>
        <p:nvSpPr>
          <p:cNvPr id="2" name="Title 1"/>
          <p:cNvSpPr>
            <a:spLocks noGrp="1"/>
          </p:cNvSpPr>
          <p:nvPr>
            <p:ph type="title"/>
          </p:nvPr>
        </p:nvSpPr>
        <p:spPr>
          <a:xfrm>
            <a:off x="4659087" y="365127"/>
            <a:ext cx="4256313" cy="653446"/>
          </a:xfrm>
        </p:spPr>
        <p:txBody>
          <a:bodyPr/>
          <a:lstStyle/>
          <a:p>
            <a:r>
              <a:rPr lang="en-US"/>
              <a:t>Click to edit Master title style</a:t>
            </a:r>
            <a:endParaRPr lang="en-US" dirty="0"/>
          </a:p>
        </p:txBody>
      </p:sp>
      <p:sp>
        <p:nvSpPr>
          <p:cNvPr id="3" name="Content Placeholder 2"/>
          <p:cNvSpPr>
            <a:spLocks noGrp="1"/>
          </p:cNvSpPr>
          <p:nvPr>
            <p:ph idx="1"/>
          </p:nvPr>
        </p:nvSpPr>
        <p:spPr>
          <a:xfrm>
            <a:off x="4669970" y="1319753"/>
            <a:ext cx="4256315" cy="4857210"/>
          </a:xfrm>
        </p:spPr>
        <p:txBody>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529381" y="6498992"/>
            <a:ext cx="5577840" cy="390124"/>
          </a:xfrm>
        </p:spPr>
        <p:txBody>
          <a:bodyPr/>
          <a:lstStyle>
            <a:lvl1pPr>
              <a:defRPr sz="1000">
                <a:solidFill>
                  <a:schemeClr val="accent3"/>
                </a:solidFill>
              </a:defRPr>
            </a:lvl1pPr>
          </a:lstStyle>
          <a:p>
            <a:r>
              <a:rPr lang="en-US"/>
              <a:t>www.synapse-energy.com  |  ©2022 Synapse Energy Economics Inc. All rights reserved.</a:t>
            </a:r>
            <a:endParaRPr lang="en-US" dirty="0"/>
          </a:p>
        </p:txBody>
      </p:sp>
      <p:sp>
        <p:nvSpPr>
          <p:cNvPr id="6" name="Slide Number Placeholder 5"/>
          <p:cNvSpPr>
            <a:spLocks noGrp="1"/>
          </p:cNvSpPr>
          <p:nvPr>
            <p:ph type="sldNum" sz="quarter" idx="12"/>
          </p:nvPr>
        </p:nvSpPr>
        <p:spPr>
          <a:xfrm>
            <a:off x="8247017" y="6498992"/>
            <a:ext cx="395222" cy="393192"/>
          </a:xfrm>
        </p:spPr>
        <p:txBody>
          <a:bodyPr/>
          <a:lstStyle>
            <a:lvl1pPr>
              <a:defRPr sz="1000">
                <a:solidFill>
                  <a:schemeClr val="accent3"/>
                </a:solidFill>
                <a:latin typeface="Calibri" panose="020F0502020204030204" pitchFamily="34" charset="0"/>
              </a:defRPr>
            </a:lvl1pPr>
          </a:lstStyle>
          <a:p>
            <a:fld id="{1B79225A-044F-47AC-A466-ADAA88F41AF1}" type="slidenum">
              <a:rPr lang="en-US" smtClean="0"/>
              <a:pPr/>
              <a:t>‹#›</a:t>
            </a:fld>
            <a:endParaRPr lang="en-US" dirty="0"/>
          </a:p>
        </p:txBody>
      </p:sp>
      <p:sp>
        <p:nvSpPr>
          <p:cNvPr id="10" name="Chart Placeholder 9"/>
          <p:cNvSpPr>
            <a:spLocks noGrp="1"/>
          </p:cNvSpPr>
          <p:nvPr>
            <p:ph type="chart" sz="quarter" idx="13"/>
          </p:nvPr>
        </p:nvSpPr>
        <p:spPr>
          <a:xfrm>
            <a:off x="163286" y="359229"/>
            <a:ext cx="4354285" cy="5834742"/>
          </a:xfrm>
        </p:spPr>
        <p:txBody>
          <a:bodyPr/>
          <a:lstStyle/>
          <a:p>
            <a:r>
              <a:rPr lang="en-US"/>
              <a:t>Click icon to add chart</a:t>
            </a:r>
            <a:endParaRPr lang="en-US" dirty="0"/>
          </a:p>
        </p:txBody>
      </p:sp>
      <p:sp>
        <p:nvSpPr>
          <p:cNvPr id="12" name="Text Placeholder 7"/>
          <p:cNvSpPr>
            <a:spLocks noGrp="1"/>
          </p:cNvSpPr>
          <p:nvPr>
            <p:ph type="body" sz="quarter" idx="14" hasCustomPrompt="1"/>
          </p:nvPr>
        </p:nvSpPr>
        <p:spPr>
          <a:xfrm>
            <a:off x="6428740" y="6580045"/>
            <a:ext cx="2009085" cy="246221"/>
          </a:xfrm>
        </p:spPr>
        <p:txBody>
          <a:bodyPr>
            <a:noAutofit/>
          </a:bodyPr>
          <a:lstStyle>
            <a:lvl1pPr marL="0" indent="0" algn="r" defTabSz="914400" rtl="0" eaLnBrk="1" latinLnBrk="0" hangingPunct="1">
              <a:lnSpc>
                <a:spcPct val="100000"/>
              </a:lnSpc>
              <a:spcBef>
                <a:spcPts val="0"/>
              </a:spcBef>
              <a:buFontTx/>
              <a:buNone/>
              <a:defRPr lang="en-US" sz="1000" kern="1200" dirty="0" smtClean="0">
                <a:solidFill>
                  <a:schemeClr val="accent3"/>
                </a:solidFill>
                <a:latin typeface="Calibri" panose="020F0502020204030204" pitchFamily="34" charset="0"/>
                <a:ea typeface="+mn-ea"/>
                <a:cs typeface="+mn-cs"/>
              </a:defRPr>
            </a:lvl1pPr>
          </a:lstStyle>
          <a:p>
            <a:pPr lvl="0"/>
            <a:r>
              <a:rPr lang="en-US" dirty="0"/>
              <a:t>Click to edit Presenter Name</a:t>
            </a:r>
          </a:p>
        </p:txBody>
      </p:sp>
    </p:spTree>
    <p:extLst>
      <p:ext uri="{BB962C8B-B14F-4D97-AF65-F5344CB8AC3E}">
        <p14:creationId xmlns:p14="http://schemas.microsoft.com/office/powerpoint/2010/main" val="4115613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lumn Copy">
    <p:spTree>
      <p:nvGrpSpPr>
        <p:cNvPr id="1" name=""/>
        <p:cNvGrpSpPr/>
        <p:nvPr/>
      </p:nvGrpSpPr>
      <p:grpSpPr>
        <a:xfrm>
          <a:off x="0" y="0"/>
          <a:ext cx="0" cy="0"/>
          <a:chOff x="0" y="0"/>
          <a:chExt cx="0" cy="0"/>
        </a:xfrm>
      </p:grpSpPr>
      <p:sp>
        <p:nvSpPr>
          <p:cNvPr id="10" name="Rectangle 9"/>
          <p:cNvSpPr/>
          <p:nvPr userDrawn="1"/>
        </p:nvSpPr>
        <p:spPr>
          <a:xfrm>
            <a:off x="6932023" y="296091"/>
            <a:ext cx="2211978"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01326" y="365127"/>
            <a:ext cx="6336079" cy="653446"/>
          </a:xfrm>
        </p:spPr>
        <p:txBody>
          <a:bodyPr>
            <a:noAutofit/>
          </a:bodyPr>
          <a:lstStyle/>
          <a:p>
            <a:r>
              <a:rPr lang="en-US"/>
              <a:t>Click to edit Master title style</a:t>
            </a:r>
            <a:endParaRPr lang="en-US" dirty="0"/>
          </a:p>
        </p:txBody>
      </p:sp>
      <p:sp>
        <p:nvSpPr>
          <p:cNvPr id="3" name="Text Placeholder 2"/>
          <p:cNvSpPr>
            <a:spLocks noGrp="1"/>
          </p:cNvSpPr>
          <p:nvPr>
            <p:ph type="body" idx="1"/>
          </p:nvPr>
        </p:nvSpPr>
        <p:spPr>
          <a:xfrm>
            <a:off x="517108" y="1941534"/>
            <a:ext cx="2287529" cy="3989390"/>
          </a:xfrm>
        </p:spPr>
        <p:txBody>
          <a:bodyPr anchor="t">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2922143" y="1418116"/>
            <a:ext cx="5676907" cy="539523"/>
          </a:xfrm>
        </p:spPr>
        <p:txBody>
          <a:bodyPr anchor="t">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746329" y="1959278"/>
            <a:ext cx="5856516" cy="3958092"/>
          </a:xfrm>
        </p:spPr>
        <p:txBody>
          <a:bodyPr>
            <a:noAutofit/>
          </a:bodyPr>
          <a:lstStyle>
            <a:lvl1pPr marL="119063" indent="0">
              <a:lnSpc>
                <a:spcPts val="2400"/>
              </a:lnSpc>
              <a:spcBef>
                <a:spcPts val="0"/>
              </a:spcBef>
              <a:buFont typeface="Arial" panose="020B0604020202020204" pitchFamily="34" charset="0"/>
              <a:buChar char=" "/>
              <a:defRPr sz="1800"/>
            </a:lvl1pPr>
            <a:lvl2pPr marL="347663" indent="-173038">
              <a:lnSpc>
                <a:spcPts val="2400"/>
              </a:lnSpc>
              <a:spcBef>
                <a:spcPts val="0"/>
              </a:spcBef>
              <a:defRPr sz="1600" i="1"/>
            </a:lvl2pPr>
          </a:lstStyle>
          <a:p>
            <a:pPr lvl="0"/>
            <a:r>
              <a:rPr lang="en-US"/>
              <a:t>Click to edit Master text styles</a:t>
            </a:r>
          </a:p>
          <a:p>
            <a:pPr lvl="1"/>
            <a:r>
              <a:rPr lang="en-US"/>
              <a:t>Second level</a:t>
            </a:r>
          </a:p>
        </p:txBody>
      </p:sp>
      <p:sp>
        <p:nvSpPr>
          <p:cNvPr id="8" name="Footer Placeholder 7"/>
          <p:cNvSpPr>
            <a:spLocks noGrp="1"/>
          </p:cNvSpPr>
          <p:nvPr>
            <p:ph type="ftr" sz="quarter" idx="11"/>
          </p:nvPr>
        </p:nvSpPr>
        <p:spPr/>
        <p:txBody>
          <a:bodyPr/>
          <a:lstStyle/>
          <a:p>
            <a:r>
              <a:rPr lang="en-US"/>
              <a:t>www.synapse-energy.com  |  ©2022 Synapse Energy Economics Inc. All rights reserved.</a:t>
            </a:r>
            <a:endParaRPr lang="en-US" dirty="0"/>
          </a:p>
        </p:txBody>
      </p:sp>
      <p:sp>
        <p:nvSpPr>
          <p:cNvPr id="9" name="Slide Number Placeholder 8"/>
          <p:cNvSpPr>
            <a:spLocks noGrp="1"/>
          </p:cNvSpPr>
          <p:nvPr>
            <p:ph type="sldNum" sz="quarter" idx="12"/>
          </p:nvPr>
        </p:nvSpPr>
        <p:spPr/>
        <p:txBody>
          <a:bodyPr/>
          <a:lstStyle/>
          <a:p>
            <a:fld id="{1B79225A-044F-47AC-A466-ADAA88F41AF1}" type="slidenum">
              <a:rPr lang="en-US" smtClean="0"/>
              <a:t>‹#›</a:t>
            </a:fld>
            <a:endParaRPr lang="en-US"/>
          </a:p>
        </p:txBody>
      </p:sp>
      <p:sp>
        <p:nvSpPr>
          <p:cNvPr id="11" name="Text Placeholder 7"/>
          <p:cNvSpPr>
            <a:spLocks noGrp="1"/>
          </p:cNvSpPr>
          <p:nvPr>
            <p:ph type="body" sz="quarter" idx="13" hasCustomPrompt="1"/>
          </p:nvPr>
        </p:nvSpPr>
        <p:spPr>
          <a:xfrm>
            <a:off x="6428740" y="6580045"/>
            <a:ext cx="2009085" cy="246221"/>
          </a:xfrm>
        </p:spPr>
        <p:txBody>
          <a:bodyPr>
            <a:noAutofit/>
          </a:bodyPr>
          <a:lstStyle>
            <a:lvl1pPr marL="0" indent="0" algn="r" defTabSz="914400" rtl="0" eaLnBrk="1" latinLnBrk="0" hangingPunct="1">
              <a:lnSpc>
                <a:spcPct val="100000"/>
              </a:lnSpc>
              <a:spcBef>
                <a:spcPts val="0"/>
              </a:spcBef>
              <a:buFontTx/>
              <a:buNone/>
              <a:defRPr lang="en-US" sz="1000" kern="1200" dirty="0" smtClean="0">
                <a:solidFill>
                  <a:schemeClr val="accent3"/>
                </a:solidFill>
                <a:latin typeface="Calibri" panose="020F0502020204030204" pitchFamily="34" charset="0"/>
                <a:ea typeface="+mn-ea"/>
                <a:cs typeface="+mn-cs"/>
              </a:defRPr>
            </a:lvl1pPr>
          </a:lstStyle>
          <a:p>
            <a:pPr lvl="0"/>
            <a:r>
              <a:rPr lang="en-US" dirty="0"/>
              <a:t>Click to edit Presenter Name</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3882" y="273260"/>
            <a:ext cx="2290118" cy="723518"/>
          </a:xfrm>
          <a:prstGeom prst="rect">
            <a:avLst/>
          </a:prstGeom>
        </p:spPr>
      </p:pic>
    </p:spTree>
    <p:extLst>
      <p:ext uri="{BB962C8B-B14F-4D97-AF65-F5344CB8AC3E}">
        <p14:creationId xmlns:p14="http://schemas.microsoft.com/office/powerpoint/2010/main" val="131790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908800"/>
          </a:xfrm>
          <a:prstGeom prst="rect">
            <a:avLst/>
          </a:prstGeom>
        </p:spPr>
      </p:pic>
      <p:sp>
        <p:nvSpPr>
          <p:cNvPr id="2" name="Title 1"/>
          <p:cNvSpPr>
            <a:spLocks noGrp="1"/>
          </p:cNvSpPr>
          <p:nvPr>
            <p:ph type="title"/>
          </p:nvPr>
        </p:nvSpPr>
        <p:spPr>
          <a:xfrm>
            <a:off x="623888" y="1709739"/>
            <a:ext cx="7886700" cy="2852737"/>
          </a:xfrm>
        </p:spPr>
        <p:txBody>
          <a:bodyPr anchor="ctr">
            <a:normAutofit/>
          </a:bodyPr>
          <a:lstStyle>
            <a:lvl1pPr algn="l">
              <a:defRPr sz="54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612144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_No Title">
    <p:spTree>
      <p:nvGrpSpPr>
        <p:cNvPr id="1" name=""/>
        <p:cNvGrpSpPr/>
        <p:nvPr/>
      </p:nvGrpSpPr>
      <p:grpSpPr>
        <a:xfrm>
          <a:off x="0" y="0"/>
          <a:ext cx="0" cy="0"/>
          <a:chOff x="0" y="0"/>
          <a:chExt cx="0" cy="0"/>
        </a:xfrm>
      </p:grpSpPr>
      <p:sp>
        <p:nvSpPr>
          <p:cNvPr id="10" name="Rectangle 9"/>
          <p:cNvSpPr/>
          <p:nvPr userDrawn="1"/>
        </p:nvSpPr>
        <p:spPr>
          <a:xfrm>
            <a:off x="6932023" y="296091"/>
            <a:ext cx="2211977"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01325" y="365127"/>
            <a:ext cx="6311367" cy="65344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29842" y="1937916"/>
            <a:ext cx="3868340" cy="42313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937916"/>
            <a:ext cx="3887391" cy="42313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a:t>www.synapse-energy.com  |  ©2022 Synapse Energy Economics Inc. All rights reserved.</a:t>
            </a:r>
            <a:endParaRPr lang="en-US" dirty="0"/>
          </a:p>
        </p:txBody>
      </p:sp>
      <p:sp>
        <p:nvSpPr>
          <p:cNvPr id="7" name="Slide Number Placeholder 6"/>
          <p:cNvSpPr>
            <a:spLocks noGrp="1"/>
          </p:cNvSpPr>
          <p:nvPr>
            <p:ph type="sldNum" sz="quarter" idx="12"/>
          </p:nvPr>
        </p:nvSpPr>
        <p:spPr/>
        <p:txBody>
          <a:bodyPr/>
          <a:lstStyle/>
          <a:p>
            <a:fld id="{1B79225A-044F-47AC-A466-ADAA88F41AF1}" type="slidenum">
              <a:rPr lang="en-US" smtClean="0"/>
              <a:t>‹#›</a:t>
            </a:fld>
            <a:endParaRPr lang="en-US" dirty="0"/>
          </a:p>
        </p:txBody>
      </p:sp>
      <p:sp>
        <p:nvSpPr>
          <p:cNvPr id="9" name="Text Placeholder 7"/>
          <p:cNvSpPr>
            <a:spLocks noGrp="1"/>
          </p:cNvSpPr>
          <p:nvPr>
            <p:ph type="body" sz="quarter" idx="13" hasCustomPrompt="1"/>
          </p:nvPr>
        </p:nvSpPr>
        <p:spPr>
          <a:xfrm>
            <a:off x="6428740" y="6580045"/>
            <a:ext cx="2009085" cy="246221"/>
          </a:xfrm>
        </p:spPr>
        <p:txBody>
          <a:bodyPr>
            <a:noAutofit/>
          </a:bodyPr>
          <a:lstStyle>
            <a:lvl1pPr marL="0" indent="0" algn="r" defTabSz="914400" rtl="0" eaLnBrk="1" latinLnBrk="0" hangingPunct="1">
              <a:lnSpc>
                <a:spcPct val="100000"/>
              </a:lnSpc>
              <a:spcBef>
                <a:spcPts val="0"/>
              </a:spcBef>
              <a:buFontTx/>
              <a:buNone/>
              <a:defRPr lang="en-US" sz="1000" kern="1200" dirty="0" smtClean="0">
                <a:solidFill>
                  <a:schemeClr val="accent3"/>
                </a:solidFill>
                <a:latin typeface="Calibri" panose="020F0502020204030204" pitchFamily="34" charset="0"/>
                <a:ea typeface="+mn-ea"/>
                <a:cs typeface="+mn-cs"/>
              </a:defRPr>
            </a:lvl1pPr>
          </a:lstStyle>
          <a:p>
            <a:pPr lvl="0"/>
            <a:r>
              <a:rPr lang="en-US" dirty="0"/>
              <a:t>Click to edit Presenter Name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45643" y="273260"/>
            <a:ext cx="2298356" cy="723518"/>
          </a:xfrm>
          <a:prstGeom prst="rect">
            <a:avLst/>
          </a:prstGeom>
        </p:spPr>
      </p:pic>
    </p:spTree>
    <p:extLst>
      <p:ext uri="{BB962C8B-B14F-4D97-AF65-F5344CB8AC3E}">
        <p14:creationId xmlns:p14="http://schemas.microsoft.com/office/powerpoint/2010/main" val="3502904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_w Title">
    <p:spTree>
      <p:nvGrpSpPr>
        <p:cNvPr id="1" name=""/>
        <p:cNvGrpSpPr/>
        <p:nvPr/>
      </p:nvGrpSpPr>
      <p:grpSpPr>
        <a:xfrm>
          <a:off x="0" y="0"/>
          <a:ext cx="0" cy="0"/>
          <a:chOff x="0" y="0"/>
          <a:chExt cx="0" cy="0"/>
        </a:xfrm>
      </p:grpSpPr>
      <p:sp>
        <p:nvSpPr>
          <p:cNvPr id="12" name="Rectangle 11"/>
          <p:cNvSpPr/>
          <p:nvPr userDrawn="1"/>
        </p:nvSpPr>
        <p:spPr>
          <a:xfrm>
            <a:off x="6932023" y="296091"/>
            <a:ext cx="2211977"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01325" y="365127"/>
            <a:ext cx="6397183" cy="65344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114004"/>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1937916"/>
            <a:ext cx="3868340" cy="42313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114004"/>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1937916"/>
            <a:ext cx="3887391" cy="42313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a:t>www.synapse-energy.com  |  ©2022 Synapse Energy Economics Inc. All rights reserved.</a:t>
            </a:r>
            <a:endParaRPr lang="en-US" dirty="0"/>
          </a:p>
        </p:txBody>
      </p:sp>
      <p:sp>
        <p:nvSpPr>
          <p:cNvPr id="9" name="Slide Number Placeholder 8"/>
          <p:cNvSpPr>
            <a:spLocks noGrp="1"/>
          </p:cNvSpPr>
          <p:nvPr>
            <p:ph type="sldNum" sz="quarter" idx="12"/>
          </p:nvPr>
        </p:nvSpPr>
        <p:spPr/>
        <p:txBody>
          <a:bodyPr/>
          <a:lstStyle/>
          <a:p>
            <a:fld id="{1B79225A-044F-47AC-A466-ADAA88F41AF1}" type="slidenum">
              <a:rPr lang="en-US" smtClean="0"/>
              <a:t>‹#›</a:t>
            </a:fld>
            <a:endParaRPr lang="en-US"/>
          </a:p>
        </p:txBody>
      </p:sp>
      <p:sp>
        <p:nvSpPr>
          <p:cNvPr id="11" name="Text Placeholder 7"/>
          <p:cNvSpPr>
            <a:spLocks noGrp="1"/>
          </p:cNvSpPr>
          <p:nvPr>
            <p:ph type="body" sz="quarter" idx="13" hasCustomPrompt="1"/>
          </p:nvPr>
        </p:nvSpPr>
        <p:spPr>
          <a:xfrm>
            <a:off x="6428740" y="6580045"/>
            <a:ext cx="2009085" cy="246221"/>
          </a:xfrm>
        </p:spPr>
        <p:txBody>
          <a:bodyPr>
            <a:noAutofit/>
          </a:bodyPr>
          <a:lstStyle>
            <a:lvl1pPr marL="0" indent="0" algn="r" defTabSz="914400" rtl="0" eaLnBrk="1" latinLnBrk="0" hangingPunct="1">
              <a:lnSpc>
                <a:spcPct val="100000"/>
              </a:lnSpc>
              <a:spcBef>
                <a:spcPts val="0"/>
              </a:spcBef>
              <a:buFontTx/>
              <a:buNone/>
              <a:defRPr lang="en-US" sz="1000" kern="1200" dirty="0" smtClean="0">
                <a:solidFill>
                  <a:schemeClr val="accent3"/>
                </a:solidFill>
                <a:latin typeface="Calibri" panose="020F0502020204030204" pitchFamily="34" charset="0"/>
                <a:ea typeface="+mn-ea"/>
                <a:cs typeface="+mn-cs"/>
              </a:defRPr>
            </a:lvl1pPr>
          </a:lstStyle>
          <a:p>
            <a:pPr lvl="0"/>
            <a:r>
              <a:rPr lang="en-US" dirty="0"/>
              <a:t>Click to edit Presenter Name</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32023" y="273260"/>
            <a:ext cx="2211976" cy="723518"/>
          </a:xfrm>
          <a:prstGeom prst="rect">
            <a:avLst/>
          </a:prstGeom>
        </p:spPr>
      </p:pic>
    </p:spTree>
    <p:extLst>
      <p:ext uri="{BB962C8B-B14F-4D97-AF65-F5344CB8AC3E}">
        <p14:creationId xmlns:p14="http://schemas.microsoft.com/office/powerpoint/2010/main" val="1296796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andard Slide">
    <p:spTree>
      <p:nvGrpSpPr>
        <p:cNvPr id="1" name=""/>
        <p:cNvGrpSpPr/>
        <p:nvPr/>
      </p:nvGrpSpPr>
      <p:grpSpPr>
        <a:xfrm>
          <a:off x="0" y="0"/>
          <a:ext cx="0" cy="0"/>
          <a:chOff x="0" y="0"/>
          <a:chExt cx="0" cy="0"/>
        </a:xfrm>
      </p:grpSpPr>
      <p:sp>
        <p:nvSpPr>
          <p:cNvPr id="9" name="Rectangle 8"/>
          <p:cNvSpPr/>
          <p:nvPr userDrawn="1"/>
        </p:nvSpPr>
        <p:spPr>
          <a:xfrm>
            <a:off x="6932023" y="296091"/>
            <a:ext cx="2211977"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01326" y="365127"/>
            <a:ext cx="6303128" cy="653446"/>
          </a:xfrm>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a:t>www.synapse-energy.com  |  ©2022 Synapse Energy Economics Inc. All rights reserved.</a:t>
            </a:r>
            <a:endParaRPr lang="en-US" dirty="0"/>
          </a:p>
        </p:txBody>
      </p:sp>
      <p:sp>
        <p:nvSpPr>
          <p:cNvPr id="5" name="Slide Number Placeholder 4"/>
          <p:cNvSpPr>
            <a:spLocks noGrp="1"/>
          </p:cNvSpPr>
          <p:nvPr>
            <p:ph type="sldNum" sz="quarter" idx="12"/>
          </p:nvPr>
        </p:nvSpPr>
        <p:spPr/>
        <p:txBody>
          <a:bodyPr/>
          <a:lstStyle/>
          <a:p>
            <a:fld id="{1B79225A-044F-47AC-A466-ADAA88F41AF1}" type="slidenum">
              <a:rPr lang="en-US" smtClean="0"/>
              <a:t>‹#›</a:t>
            </a:fld>
            <a:endParaRPr lang="en-US"/>
          </a:p>
        </p:txBody>
      </p:sp>
      <p:sp>
        <p:nvSpPr>
          <p:cNvPr id="7" name="Content Placeholder 5"/>
          <p:cNvSpPr>
            <a:spLocks noGrp="1"/>
          </p:cNvSpPr>
          <p:nvPr>
            <p:ph sz="quarter" idx="4"/>
          </p:nvPr>
        </p:nvSpPr>
        <p:spPr>
          <a:xfrm>
            <a:off x="487330" y="1303409"/>
            <a:ext cx="8142669" cy="4828450"/>
          </a:xfrm>
        </p:spPr>
        <p:txBody>
          <a:bodyPr>
            <a:noAutofit/>
          </a:bodyPr>
          <a:lstStyle>
            <a:lvl1pPr marL="119063" indent="0">
              <a:lnSpc>
                <a:spcPts val="2400"/>
              </a:lnSpc>
              <a:spcBef>
                <a:spcPts val="0"/>
              </a:spcBef>
              <a:buFont typeface="Arial" panose="020B0604020202020204" pitchFamily="34" charset="0"/>
              <a:buChar char=" "/>
              <a:defRPr sz="1800"/>
            </a:lvl1pPr>
            <a:lvl2pPr marL="347663" indent="-173038">
              <a:lnSpc>
                <a:spcPts val="2400"/>
              </a:lnSpc>
              <a:spcBef>
                <a:spcPts val="0"/>
              </a:spcBef>
              <a:buClr>
                <a:schemeClr val="tx2"/>
              </a:buClr>
              <a:defRPr sz="1600" i="1"/>
            </a:lvl2pPr>
          </a:lstStyle>
          <a:p>
            <a:pPr lvl="0"/>
            <a:r>
              <a:rPr lang="en-US"/>
              <a:t>Click to edit Master text styles</a:t>
            </a:r>
          </a:p>
          <a:p>
            <a:pPr lvl="1"/>
            <a:r>
              <a:rPr lang="en-US"/>
              <a:t>Second level</a:t>
            </a:r>
          </a:p>
        </p:txBody>
      </p:sp>
      <p:sp>
        <p:nvSpPr>
          <p:cNvPr id="8" name="Text Placeholder 7"/>
          <p:cNvSpPr>
            <a:spLocks noGrp="1"/>
          </p:cNvSpPr>
          <p:nvPr>
            <p:ph type="body" sz="quarter" idx="13" hasCustomPrompt="1"/>
          </p:nvPr>
        </p:nvSpPr>
        <p:spPr>
          <a:xfrm>
            <a:off x="6428740" y="6580045"/>
            <a:ext cx="2009085" cy="246221"/>
          </a:xfrm>
        </p:spPr>
        <p:txBody>
          <a:bodyPr>
            <a:noAutofit/>
          </a:bodyPr>
          <a:lstStyle>
            <a:lvl1pPr marL="0" indent="0" algn="r" defTabSz="914400" rtl="0" eaLnBrk="1" latinLnBrk="0" hangingPunct="1">
              <a:lnSpc>
                <a:spcPct val="100000"/>
              </a:lnSpc>
              <a:spcBef>
                <a:spcPts val="0"/>
              </a:spcBef>
              <a:buFontTx/>
              <a:buNone/>
              <a:defRPr lang="en-US" sz="1000" kern="1200" dirty="0" smtClean="0">
                <a:solidFill>
                  <a:schemeClr val="accent3"/>
                </a:solidFill>
                <a:latin typeface="Calibri" panose="020F0502020204030204" pitchFamily="34" charset="0"/>
                <a:ea typeface="+mn-ea"/>
                <a:cs typeface="+mn-cs"/>
              </a:defRPr>
            </a:lvl1pPr>
          </a:lstStyle>
          <a:p>
            <a:pPr lvl="0"/>
            <a:r>
              <a:rPr lang="en-US" dirty="0"/>
              <a:t>Click to edit Presenter Name</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37405" y="273260"/>
            <a:ext cx="2306594" cy="723518"/>
          </a:xfrm>
          <a:prstGeom prst="rect">
            <a:avLst/>
          </a:prstGeom>
        </p:spPr>
      </p:pic>
    </p:spTree>
    <p:extLst>
      <p:ext uri="{BB962C8B-B14F-4D97-AF65-F5344CB8AC3E}">
        <p14:creationId xmlns:p14="http://schemas.microsoft.com/office/powerpoint/2010/main" val="976962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0" y="0"/>
            <a:ext cx="9144000" cy="6908800"/>
          </a:xfrm>
          <a:prstGeom prst="rect">
            <a:avLst/>
          </a:prstGeom>
        </p:spPr>
      </p:pic>
      <p:sp>
        <p:nvSpPr>
          <p:cNvPr id="2" name="Title Placeholder 1"/>
          <p:cNvSpPr>
            <a:spLocks noGrp="1"/>
          </p:cNvSpPr>
          <p:nvPr>
            <p:ph type="title"/>
          </p:nvPr>
        </p:nvSpPr>
        <p:spPr>
          <a:xfrm>
            <a:off x="501325" y="365127"/>
            <a:ext cx="6397183" cy="653446"/>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01325" y="1145894"/>
            <a:ext cx="8284456" cy="50310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29381" y="6498993"/>
            <a:ext cx="5577840" cy="390124"/>
          </a:xfrm>
          <a:prstGeom prst="rect">
            <a:avLst/>
          </a:prstGeom>
        </p:spPr>
        <p:txBody>
          <a:bodyPr vert="horz" lIns="91440" tIns="45720" rIns="91440" bIns="45720" rtlCol="0" anchor="ctr"/>
          <a:lstStyle>
            <a:lvl1pPr algn="l">
              <a:defRPr sz="1000">
                <a:solidFill>
                  <a:schemeClr val="accent3"/>
                </a:solidFill>
                <a:latin typeface="Calibri" panose="020F0502020204030204" pitchFamily="34" charset="0"/>
              </a:defRPr>
            </a:lvl1pPr>
          </a:lstStyle>
          <a:p>
            <a:r>
              <a:rPr lang="en-US"/>
              <a:t>www.synapse-energy.com  |  ©2022 Synapse Energy Economics Inc. All rights reserved.</a:t>
            </a:r>
            <a:endParaRPr lang="en-US" dirty="0"/>
          </a:p>
        </p:txBody>
      </p:sp>
      <p:sp>
        <p:nvSpPr>
          <p:cNvPr id="6" name="Slide Number Placeholder 5"/>
          <p:cNvSpPr>
            <a:spLocks noGrp="1"/>
          </p:cNvSpPr>
          <p:nvPr>
            <p:ph type="sldNum" sz="quarter" idx="4"/>
          </p:nvPr>
        </p:nvSpPr>
        <p:spPr>
          <a:xfrm>
            <a:off x="8247017" y="6498992"/>
            <a:ext cx="395222" cy="393192"/>
          </a:xfrm>
          <a:prstGeom prst="rect">
            <a:avLst/>
          </a:prstGeom>
        </p:spPr>
        <p:txBody>
          <a:bodyPr vert="horz" lIns="91440" tIns="45720" rIns="91440" bIns="45720" rtlCol="0" anchor="ctr"/>
          <a:lstStyle>
            <a:lvl1pPr algn="r">
              <a:defRPr sz="1000">
                <a:solidFill>
                  <a:schemeClr val="accent3"/>
                </a:solidFill>
                <a:latin typeface="Calibri" panose="020F0502020204030204" pitchFamily="34" charset="0"/>
              </a:defRPr>
            </a:lvl1pPr>
          </a:lstStyle>
          <a:p>
            <a:fld id="{1B79225A-044F-47AC-A466-ADAA88F41AF1}" type="slidenum">
              <a:rPr lang="en-US" smtClean="0"/>
              <a:pPr/>
              <a:t>‹#›</a:t>
            </a:fld>
            <a:endParaRPr lang="en-US" dirty="0"/>
          </a:p>
        </p:txBody>
      </p:sp>
    </p:spTree>
    <p:extLst>
      <p:ext uri="{BB962C8B-B14F-4D97-AF65-F5344CB8AC3E}">
        <p14:creationId xmlns:p14="http://schemas.microsoft.com/office/powerpoint/2010/main" val="30691910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74" r:id="rId4"/>
    <p:sldLayoutId id="2147483665" r:id="rId5"/>
    <p:sldLayoutId id="2147483663" r:id="rId6"/>
    <p:sldLayoutId id="2147483664" r:id="rId7"/>
    <p:sldLayoutId id="2147483675" r:id="rId8"/>
    <p:sldLayoutId id="2147483666" r:id="rId9"/>
  </p:sldLayoutIdLst>
  <p:hf hdr="0" dt="0"/>
  <p:txStyles>
    <p:titleStyle>
      <a:lvl1pPr algn="l" defTabSz="914400" rtl="0" eaLnBrk="1" latinLnBrk="0" hangingPunct="1">
        <a:lnSpc>
          <a:spcPct val="90000"/>
        </a:lnSpc>
        <a:spcBef>
          <a:spcPct val="0"/>
        </a:spcBef>
        <a:buNone/>
        <a:defRPr sz="2800" b="1" kern="1200">
          <a:solidFill>
            <a:schemeClr val="tx2"/>
          </a:solidFill>
          <a:latin typeface="+mj-lt"/>
          <a:ea typeface="+mj-ea"/>
          <a:cs typeface="+mj-cs"/>
        </a:defRPr>
      </a:lvl1pPr>
    </p:titleStyle>
    <p:bodyStyle>
      <a:lvl1pPr marL="171450" indent="-171450" algn="l" defTabSz="914400" rtl="0" eaLnBrk="1" latinLnBrk="0" hangingPunct="1">
        <a:lnSpc>
          <a:spcPts val="2600"/>
        </a:lnSpc>
        <a:spcBef>
          <a:spcPts val="1000"/>
        </a:spcBef>
        <a:buClr>
          <a:schemeClr val="tx2"/>
        </a:buClr>
        <a:buFont typeface="Arial" panose="020B0604020202020204" pitchFamily="34" charset="0"/>
        <a:buChar char="•"/>
        <a:defRPr sz="2000" kern="1200">
          <a:solidFill>
            <a:schemeClr val="tx1"/>
          </a:solidFill>
          <a:latin typeface="+mn-lt"/>
          <a:ea typeface="+mn-ea"/>
          <a:cs typeface="+mn-cs"/>
        </a:defRPr>
      </a:lvl1pPr>
      <a:lvl2pPr marL="514350" indent="-171450" algn="l" defTabSz="914400" rtl="0" eaLnBrk="1" latinLnBrk="0" hangingPunct="1">
        <a:lnSpc>
          <a:spcPct val="10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2pPr>
      <a:lvl3pPr marL="971550" indent="-171450" algn="l" defTabSz="914400" rtl="0" eaLnBrk="1" latinLnBrk="0" hangingPunct="1">
        <a:lnSpc>
          <a:spcPct val="100000"/>
        </a:lnSpc>
        <a:spcBef>
          <a:spcPts val="500"/>
        </a:spcBef>
        <a:buClr>
          <a:schemeClr val="tx2"/>
        </a:buClr>
        <a:buFont typeface="Arial" panose="020B0604020202020204" pitchFamily="34" charset="0"/>
        <a:buChar char="•"/>
        <a:defRPr sz="1600" kern="1200">
          <a:solidFill>
            <a:schemeClr val="tx1"/>
          </a:solidFill>
          <a:latin typeface="+mn-lt"/>
          <a:ea typeface="+mn-ea"/>
          <a:cs typeface="+mn-cs"/>
        </a:defRPr>
      </a:lvl3pPr>
      <a:lvl4pPr marL="1428750" indent="-17145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4pPr>
      <a:lvl5pPr marL="1828800" indent="-17145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400" dirty="0"/>
              <a:t>Internship Presentation</a:t>
            </a:r>
          </a:p>
        </p:txBody>
      </p:sp>
      <p:sp>
        <p:nvSpPr>
          <p:cNvPr id="3" name="Subtitle 2"/>
          <p:cNvSpPr>
            <a:spLocks noGrp="1"/>
          </p:cNvSpPr>
          <p:nvPr>
            <p:ph type="subTitle" idx="1"/>
          </p:nvPr>
        </p:nvSpPr>
        <p:spPr>
          <a:xfrm>
            <a:off x="685800" y="2398077"/>
            <a:ext cx="7787640" cy="1276299"/>
          </a:xfrm>
        </p:spPr>
        <p:txBody>
          <a:bodyPr/>
          <a:lstStyle/>
          <a:p>
            <a:r>
              <a:rPr lang="en-US" sz="2400" b="0" dirty="0"/>
              <a:t>Project: Establishing Performance Goals, Metrics, and Targets for Evaluating the Performance of ENO’s and TNO’s Grid Resiliency Investments</a:t>
            </a:r>
            <a:endParaRPr lang="en-US" b="0" dirty="0"/>
          </a:p>
        </p:txBody>
      </p:sp>
      <p:sp>
        <p:nvSpPr>
          <p:cNvPr id="4" name="Footer Placeholder 3"/>
          <p:cNvSpPr>
            <a:spLocks noGrp="1"/>
          </p:cNvSpPr>
          <p:nvPr>
            <p:ph type="ftr" sz="quarter" idx="11"/>
          </p:nvPr>
        </p:nvSpPr>
        <p:spPr/>
        <p:txBody>
          <a:bodyPr/>
          <a:lstStyle/>
          <a:p>
            <a:r>
              <a:rPr lang="en-US" dirty="0"/>
              <a:t>www.synapse-energy.com  |  ©2023 Synapse Energy Economics Inc. All rights reserved.</a:t>
            </a:r>
          </a:p>
        </p:txBody>
      </p:sp>
      <p:sp>
        <p:nvSpPr>
          <p:cNvPr id="5" name="Slide Number Placeholder 4"/>
          <p:cNvSpPr>
            <a:spLocks noGrp="1"/>
          </p:cNvSpPr>
          <p:nvPr>
            <p:ph type="sldNum" sz="quarter" idx="4294967295"/>
          </p:nvPr>
        </p:nvSpPr>
        <p:spPr>
          <a:xfrm>
            <a:off x="9399270" y="6458672"/>
            <a:ext cx="419433" cy="393192"/>
          </a:xfrm>
        </p:spPr>
        <p:txBody>
          <a:bodyPr/>
          <a:lstStyle/>
          <a:p>
            <a:fld id="{1B79225A-044F-47AC-A466-ADAA88F41AF1}" type="slidenum">
              <a:rPr lang="en-US" smtClean="0"/>
              <a:pPr/>
              <a:t>1</a:t>
            </a:fld>
            <a:endParaRPr lang="en-US" dirty="0"/>
          </a:p>
        </p:txBody>
      </p:sp>
      <p:sp>
        <p:nvSpPr>
          <p:cNvPr id="6" name="Text Placeholder 5"/>
          <p:cNvSpPr>
            <a:spLocks noGrp="1"/>
          </p:cNvSpPr>
          <p:nvPr>
            <p:ph type="body" sz="quarter" idx="14"/>
          </p:nvPr>
        </p:nvSpPr>
        <p:spPr/>
        <p:txBody>
          <a:bodyPr/>
          <a:lstStyle/>
          <a:p>
            <a:r>
              <a:rPr lang="en-US" dirty="0"/>
              <a:t>August 22, 2023</a:t>
            </a:r>
          </a:p>
        </p:txBody>
      </p:sp>
      <p:sp>
        <p:nvSpPr>
          <p:cNvPr id="7" name="Text Placeholder 6"/>
          <p:cNvSpPr>
            <a:spLocks noGrp="1"/>
          </p:cNvSpPr>
          <p:nvPr>
            <p:ph type="body" sz="quarter" idx="15"/>
          </p:nvPr>
        </p:nvSpPr>
        <p:spPr/>
        <p:txBody>
          <a:bodyPr/>
          <a:lstStyle/>
          <a:p>
            <a:r>
              <a:rPr lang="en-US" dirty="0"/>
              <a:t>Nicholas Pape</a:t>
            </a:r>
          </a:p>
        </p:txBody>
      </p:sp>
    </p:spTree>
    <p:extLst>
      <p:ext uri="{BB962C8B-B14F-4D97-AF65-F5344CB8AC3E}">
        <p14:creationId xmlns:p14="http://schemas.microsoft.com/office/powerpoint/2010/main" val="79886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9768572-9C6E-6ADE-88B7-1432680870EF}"/>
              </a:ext>
            </a:extLst>
          </p:cNvPr>
          <p:cNvSpPr>
            <a:spLocks noGrp="1"/>
          </p:cNvSpPr>
          <p:nvPr>
            <p:ph type="sldNum" sz="quarter" idx="12"/>
          </p:nvPr>
        </p:nvSpPr>
        <p:spPr/>
        <p:txBody>
          <a:bodyPr/>
          <a:lstStyle/>
          <a:p>
            <a:fld id="{1B79225A-044F-47AC-A466-ADAA88F41AF1}" type="slidenum">
              <a:rPr lang="en-US" smtClean="0"/>
              <a:pPr/>
              <a:t>10</a:t>
            </a:fld>
            <a:endParaRPr lang="en-US" dirty="0"/>
          </a:p>
        </p:txBody>
      </p:sp>
      <p:sp>
        <p:nvSpPr>
          <p:cNvPr id="3" name="Title 2">
            <a:extLst>
              <a:ext uri="{FF2B5EF4-FFF2-40B4-BE49-F238E27FC236}">
                <a16:creationId xmlns:a16="http://schemas.microsoft.com/office/drawing/2014/main" id="{17D44395-294D-64B2-B368-18C46245B44D}"/>
              </a:ext>
            </a:extLst>
          </p:cNvPr>
          <p:cNvSpPr>
            <a:spLocks noGrp="1"/>
          </p:cNvSpPr>
          <p:nvPr>
            <p:ph type="title"/>
          </p:nvPr>
        </p:nvSpPr>
        <p:spPr>
          <a:xfrm>
            <a:off x="501326" y="365127"/>
            <a:ext cx="8284456" cy="653446"/>
          </a:xfrm>
        </p:spPr>
        <p:txBody>
          <a:bodyPr>
            <a:normAutofit/>
          </a:bodyPr>
          <a:lstStyle/>
          <a:p>
            <a:r>
              <a:rPr lang="en-US" dirty="0"/>
              <a:t>Additional Recommendations for TNO’s Plan</a:t>
            </a:r>
          </a:p>
        </p:txBody>
      </p:sp>
      <p:sp>
        <p:nvSpPr>
          <p:cNvPr id="4" name="Content Placeholder 3">
            <a:extLst>
              <a:ext uri="{FF2B5EF4-FFF2-40B4-BE49-F238E27FC236}">
                <a16:creationId xmlns:a16="http://schemas.microsoft.com/office/drawing/2014/main" id="{1E9C3577-C451-1DF5-95FC-46BE498B98BC}"/>
              </a:ext>
            </a:extLst>
          </p:cNvPr>
          <p:cNvSpPr>
            <a:spLocks noGrp="1"/>
          </p:cNvSpPr>
          <p:nvPr>
            <p:ph idx="1"/>
          </p:nvPr>
        </p:nvSpPr>
        <p:spPr/>
        <p:txBody>
          <a:bodyPr>
            <a:normAutofit/>
          </a:bodyPr>
          <a:lstStyle/>
          <a:p>
            <a:pPr marL="457200" marR="96520" lvl="0" indent="-342900" algn="l" rtl="0">
              <a:lnSpc>
                <a:spcPct val="100000"/>
              </a:lnSpc>
              <a:spcBef>
                <a:spcPts val="0"/>
              </a:spcBef>
              <a:spcAft>
                <a:spcPts val="0"/>
              </a:spcAft>
              <a:buSzPts val="1800"/>
              <a:buChar char="•"/>
            </a:pPr>
            <a:r>
              <a:rPr lang="en-US" dirty="0"/>
              <a:t>Given that TNO’s plan involves investing in distributed energy resources, they should report the following metrics to City Council:</a:t>
            </a:r>
          </a:p>
          <a:p>
            <a:pPr marL="914400" marR="96520" lvl="1" indent="-355600" algn="l" rtl="0">
              <a:spcBef>
                <a:spcPts val="0"/>
              </a:spcBef>
              <a:spcAft>
                <a:spcPts val="0"/>
              </a:spcAft>
              <a:buSzPts val="2000"/>
              <a:buChar char="•"/>
            </a:pPr>
            <a:r>
              <a:rPr lang="en-US" sz="2000" dirty="0"/>
              <a:t>Energy metrics: Energy generated by the solar panels, energy used by the resilience hubs, and energy provided to ENO on all days, normal days, and major event days.</a:t>
            </a:r>
          </a:p>
          <a:p>
            <a:pPr marL="914400" marR="96520" lvl="1" indent="-355600" algn="l" rtl="0">
              <a:spcBef>
                <a:spcPts val="0"/>
              </a:spcBef>
              <a:spcAft>
                <a:spcPts val="0"/>
              </a:spcAft>
              <a:buSzPts val="2000"/>
              <a:buChar char="•"/>
            </a:pPr>
            <a:r>
              <a:rPr lang="en-US" sz="2000" dirty="0"/>
              <a:t>Environment metrics: Avoided pollution (NOx, </a:t>
            </a:r>
            <a:r>
              <a:rPr lang="en-US" sz="2000" dirty="0" err="1"/>
              <a:t>SOx</a:t>
            </a:r>
            <a:r>
              <a:rPr lang="en-US" sz="2000" dirty="0"/>
              <a:t>, PM2.5, CO2) on all days, normal days, and major event days.</a:t>
            </a:r>
          </a:p>
          <a:p>
            <a:pPr marL="1371600" marR="96520" lvl="2" indent="-355600">
              <a:spcBef>
                <a:spcPts val="0"/>
              </a:spcBef>
              <a:buSzPts val="2000"/>
            </a:pPr>
            <a:r>
              <a:rPr lang="en-US" sz="2000" dirty="0"/>
              <a:t>ENO utilizing TNO’s distributed energy resource investment to satisfy energy demand reduces the need for ENO to engage in a carbon-energy capacity expansion to satisfy peak demand in normal days or energy demand in major event days.</a:t>
            </a:r>
          </a:p>
        </p:txBody>
      </p:sp>
      <p:sp>
        <p:nvSpPr>
          <p:cNvPr id="5" name="Footer Placeholder 4">
            <a:extLst>
              <a:ext uri="{FF2B5EF4-FFF2-40B4-BE49-F238E27FC236}">
                <a16:creationId xmlns:a16="http://schemas.microsoft.com/office/drawing/2014/main" id="{4E6F6D85-78E6-441A-4E28-BF76E44C9F68}"/>
              </a:ext>
            </a:extLst>
          </p:cNvPr>
          <p:cNvSpPr>
            <a:spLocks noGrp="1"/>
          </p:cNvSpPr>
          <p:nvPr>
            <p:ph type="ftr" sz="quarter" idx="11"/>
          </p:nvPr>
        </p:nvSpPr>
        <p:spPr/>
        <p:txBody>
          <a:bodyPr/>
          <a:lstStyle/>
          <a:p>
            <a:r>
              <a:rPr lang="en-US" dirty="0"/>
              <a:t>www.synapse-energy.com  |  ©2023 Synapse Energy Economics Inc. All rights reserved.</a:t>
            </a:r>
          </a:p>
        </p:txBody>
      </p:sp>
      <p:sp>
        <p:nvSpPr>
          <p:cNvPr id="6" name="Text Placeholder 5">
            <a:extLst>
              <a:ext uri="{FF2B5EF4-FFF2-40B4-BE49-F238E27FC236}">
                <a16:creationId xmlns:a16="http://schemas.microsoft.com/office/drawing/2014/main" id="{F5BF1ED1-080C-BCDC-624A-8F35F42C4EE5}"/>
              </a:ext>
            </a:extLst>
          </p:cNvPr>
          <p:cNvSpPr>
            <a:spLocks noGrp="1"/>
          </p:cNvSpPr>
          <p:nvPr>
            <p:ph type="body" sz="quarter" idx="13"/>
          </p:nvPr>
        </p:nvSpPr>
        <p:spPr/>
        <p:txBody>
          <a:bodyPr/>
          <a:lstStyle/>
          <a:p>
            <a:r>
              <a:rPr lang="en-US" dirty="0"/>
              <a:t>Nicholas Pape</a:t>
            </a:r>
          </a:p>
        </p:txBody>
      </p:sp>
    </p:spTree>
    <p:extLst>
      <p:ext uri="{BB962C8B-B14F-4D97-AF65-F5344CB8AC3E}">
        <p14:creationId xmlns:p14="http://schemas.microsoft.com/office/powerpoint/2010/main" val="2276716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FE1DFEC-C3A2-1DD7-3383-6D487AF1F29F}"/>
              </a:ext>
            </a:extLst>
          </p:cNvPr>
          <p:cNvSpPr>
            <a:spLocks noGrp="1"/>
          </p:cNvSpPr>
          <p:nvPr>
            <p:ph type="sldNum" sz="quarter" idx="12"/>
          </p:nvPr>
        </p:nvSpPr>
        <p:spPr/>
        <p:txBody>
          <a:bodyPr/>
          <a:lstStyle/>
          <a:p>
            <a:fld id="{1B79225A-044F-47AC-A466-ADAA88F41AF1}" type="slidenum">
              <a:rPr lang="en-US" smtClean="0"/>
              <a:pPr/>
              <a:t>11</a:t>
            </a:fld>
            <a:endParaRPr lang="en-US" dirty="0"/>
          </a:p>
        </p:txBody>
      </p:sp>
      <p:sp>
        <p:nvSpPr>
          <p:cNvPr id="3" name="Title 2">
            <a:extLst>
              <a:ext uri="{FF2B5EF4-FFF2-40B4-BE49-F238E27FC236}">
                <a16:creationId xmlns:a16="http://schemas.microsoft.com/office/drawing/2014/main" id="{BE14F6A4-FBD0-A7EC-F8A1-F19CC0D9F729}"/>
              </a:ext>
            </a:extLst>
          </p:cNvPr>
          <p:cNvSpPr>
            <a:spLocks noGrp="1"/>
          </p:cNvSpPr>
          <p:nvPr>
            <p:ph type="title"/>
          </p:nvPr>
        </p:nvSpPr>
        <p:spPr/>
        <p:txBody>
          <a:bodyPr/>
          <a:lstStyle/>
          <a:p>
            <a:r>
              <a:rPr lang="en-US" dirty="0"/>
              <a:t>Acknowledgements</a:t>
            </a:r>
          </a:p>
        </p:txBody>
      </p:sp>
      <p:sp>
        <p:nvSpPr>
          <p:cNvPr id="4" name="Content Placeholder 3">
            <a:extLst>
              <a:ext uri="{FF2B5EF4-FFF2-40B4-BE49-F238E27FC236}">
                <a16:creationId xmlns:a16="http://schemas.microsoft.com/office/drawing/2014/main" id="{117C7913-A403-76BB-FDAA-E7DF70B30C8D}"/>
              </a:ext>
            </a:extLst>
          </p:cNvPr>
          <p:cNvSpPr>
            <a:spLocks noGrp="1"/>
          </p:cNvSpPr>
          <p:nvPr>
            <p:ph idx="1"/>
          </p:nvPr>
        </p:nvSpPr>
        <p:spPr/>
        <p:txBody>
          <a:bodyPr/>
          <a:lstStyle/>
          <a:p>
            <a:pPr>
              <a:lnSpc>
                <a:spcPct val="100000"/>
              </a:lnSpc>
            </a:pPr>
            <a:r>
              <a:rPr lang="en-US" dirty="0"/>
              <a:t>Thank you to Synapse and Climable for having me in the internship!</a:t>
            </a:r>
          </a:p>
          <a:p>
            <a:pPr>
              <a:lnSpc>
                <a:spcPct val="100000"/>
              </a:lnSpc>
            </a:pPr>
            <a:r>
              <a:rPr lang="en-US" dirty="0"/>
              <a:t>Thank you to Jenn, Devi, and Sabine for having me on their projects!</a:t>
            </a:r>
          </a:p>
          <a:p>
            <a:pPr>
              <a:lnSpc>
                <a:spcPct val="100000"/>
              </a:lnSpc>
            </a:pPr>
            <a:r>
              <a:rPr lang="en-US" dirty="0"/>
              <a:t>Best of luck in making the world a better place one project at a time!</a:t>
            </a:r>
          </a:p>
        </p:txBody>
      </p:sp>
      <p:sp>
        <p:nvSpPr>
          <p:cNvPr id="5" name="Footer Placeholder 4">
            <a:extLst>
              <a:ext uri="{FF2B5EF4-FFF2-40B4-BE49-F238E27FC236}">
                <a16:creationId xmlns:a16="http://schemas.microsoft.com/office/drawing/2014/main" id="{C563C230-F47E-390C-3CF2-2DD4336960E2}"/>
              </a:ext>
            </a:extLst>
          </p:cNvPr>
          <p:cNvSpPr>
            <a:spLocks noGrp="1"/>
          </p:cNvSpPr>
          <p:nvPr>
            <p:ph type="ftr" sz="quarter" idx="11"/>
          </p:nvPr>
        </p:nvSpPr>
        <p:spPr/>
        <p:txBody>
          <a:bodyPr/>
          <a:lstStyle/>
          <a:p>
            <a:r>
              <a:rPr lang="en-US" dirty="0"/>
              <a:t>www.synapse-energy.com  |  ©2023 Synapse Energy Economics Inc. All rights reserved.</a:t>
            </a:r>
          </a:p>
        </p:txBody>
      </p:sp>
      <p:sp>
        <p:nvSpPr>
          <p:cNvPr id="6" name="Text Placeholder 5">
            <a:extLst>
              <a:ext uri="{FF2B5EF4-FFF2-40B4-BE49-F238E27FC236}">
                <a16:creationId xmlns:a16="http://schemas.microsoft.com/office/drawing/2014/main" id="{1AE84532-AB1C-61DC-A031-BB2BAE070A57}"/>
              </a:ext>
            </a:extLst>
          </p:cNvPr>
          <p:cNvSpPr>
            <a:spLocks noGrp="1"/>
          </p:cNvSpPr>
          <p:nvPr>
            <p:ph type="body" sz="quarter" idx="13"/>
          </p:nvPr>
        </p:nvSpPr>
        <p:spPr/>
        <p:txBody>
          <a:bodyPr/>
          <a:lstStyle/>
          <a:p>
            <a:r>
              <a:rPr lang="en-US" dirty="0"/>
              <a:t>Nicholas Pape</a:t>
            </a:r>
          </a:p>
        </p:txBody>
      </p:sp>
      <p:pic>
        <p:nvPicPr>
          <p:cNvPr id="1026" name="Picture 2" descr="Green Earth Images – Browse 1,391,052 Stock Photos, Vectors, and Video |  Adobe Stock">
            <a:extLst>
              <a:ext uri="{FF2B5EF4-FFF2-40B4-BE49-F238E27FC236}">
                <a16:creationId xmlns:a16="http://schemas.microsoft.com/office/drawing/2014/main" id="{600ED60E-9C2A-282A-4F35-7FB399F80E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0" y="2747963"/>
            <a:ext cx="51435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6523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B79225A-044F-47AC-A466-ADAA88F41AF1}" type="slidenum">
              <a:rPr lang="en-US" smtClean="0"/>
              <a:pPr/>
              <a:t>2</a:t>
            </a:fld>
            <a:endParaRPr lang="en-US" dirty="0"/>
          </a:p>
        </p:txBody>
      </p:sp>
      <p:sp>
        <p:nvSpPr>
          <p:cNvPr id="3" name="Title 2"/>
          <p:cNvSpPr>
            <a:spLocks noGrp="1"/>
          </p:cNvSpPr>
          <p:nvPr>
            <p:ph type="title"/>
          </p:nvPr>
        </p:nvSpPr>
        <p:spPr/>
        <p:txBody>
          <a:bodyPr/>
          <a:lstStyle/>
          <a:p>
            <a:r>
              <a:rPr lang="en-US" dirty="0"/>
              <a:t>Societal Background</a:t>
            </a:r>
          </a:p>
        </p:txBody>
      </p:sp>
      <p:sp>
        <p:nvSpPr>
          <p:cNvPr id="4" name="Content Placeholder 3"/>
          <p:cNvSpPr>
            <a:spLocks noGrp="1"/>
          </p:cNvSpPr>
          <p:nvPr>
            <p:ph idx="1"/>
          </p:nvPr>
        </p:nvSpPr>
        <p:spPr/>
        <p:txBody>
          <a:bodyPr/>
          <a:lstStyle/>
          <a:p>
            <a:pPr>
              <a:lnSpc>
                <a:spcPct val="100000"/>
              </a:lnSpc>
            </a:pPr>
            <a:r>
              <a:rPr lang="en-US" dirty="0"/>
              <a:t>Scientific studies demonstrate that extreme weather events such as heat waves and large storms are likely to become more frequent and more severe as a result of human-induced climate change.</a:t>
            </a:r>
          </a:p>
          <a:p>
            <a:pPr>
              <a:lnSpc>
                <a:spcPct val="100000"/>
              </a:lnSpc>
            </a:pPr>
            <a:r>
              <a:rPr lang="en-US" dirty="0"/>
              <a:t>These extreme weather events pose a threat to the resiliency of the electric grid, inhibiting the reliability of electricity generated by utilities and supplied to ratepayers.</a:t>
            </a:r>
          </a:p>
          <a:p>
            <a:pPr>
              <a:lnSpc>
                <a:spcPct val="100000"/>
              </a:lnSpc>
            </a:pPr>
            <a:r>
              <a:rPr lang="en-US" dirty="0"/>
              <a:t>While utility resilience investments such as those in grid hardening and distributed energy resources can increase the reliability of electricity services, utilities want to pass the costs of these investments onto their ratepayers.</a:t>
            </a:r>
          </a:p>
          <a:p>
            <a:pPr>
              <a:lnSpc>
                <a:spcPct val="100000"/>
              </a:lnSpc>
            </a:pPr>
            <a:r>
              <a:rPr lang="en-US" dirty="0"/>
              <a:t>Public utility commissions decide whether to approve utilities passing the costs of grid resilience investments onto consumers.</a:t>
            </a:r>
          </a:p>
        </p:txBody>
      </p:sp>
      <p:sp>
        <p:nvSpPr>
          <p:cNvPr id="5" name="Footer Placeholder 4"/>
          <p:cNvSpPr>
            <a:spLocks noGrp="1"/>
          </p:cNvSpPr>
          <p:nvPr>
            <p:ph type="ftr" sz="quarter" idx="11"/>
          </p:nvPr>
        </p:nvSpPr>
        <p:spPr/>
        <p:txBody>
          <a:bodyPr/>
          <a:lstStyle/>
          <a:p>
            <a:r>
              <a:rPr lang="en-US" dirty="0"/>
              <a:t>www.synapse-energy.com  |  ©2023 Synapse Energy Economics Inc. All rights reserved.</a:t>
            </a:r>
          </a:p>
        </p:txBody>
      </p:sp>
      <p:sp>
        <p:nvSpPr>
          <p:cNvPr id="6" name="Text Placeholder 5"/>
          <p:cNvSpPr>
            <a:spLocks noGrp="1"/>
          </p:cNvSpPr>
          <p:nvPr>
            <p:ph type="body" sz="quarter" idx="13"/>
          </p:nvPr>
        </p:nvSpPr>
        <p:spPr/>
        <p:txBody>
          <a:bodyPr/>
          <a:lstStyle/>
          <a:p>
            <a:r>
              <a:rPr lang="en-US" dirty="0"/>
              <a:t>Nicholas Pape </a:t>
            </a:r>
          </a:p>
        </p:txBody>
      </p:sp>
    </p:spTree>
    <p:extLst>
      <p:ext uri="{BB962C8B-B14F-4D97-AF65-F5344CB8AC3E}">
        <p14:creationId xmlns:p14="http://schemas.microsoft.com/office/powerpoint/2010/main" val="4130705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DD214D1-01B8-6D34-B4FE-DB3077F41969}"/>
              </a:ext>
            </a:extLst>
          </p:cNvPr>
          <p:cNvSpPr>
            <a:spLocks noGrp="1"/>
          </p:cNvSpPr>
          <p:nvPr>
            <p:ph type="sldNum" sz="quarter" idx="12"/>
          </p:nvPr>
        </p:nvSpPr>
        <p:spPr/>
        <p:txBody>
          <a:bodyPr/>
          <a:lstStyle/>
          <a:p>
            <a:fld id="{1B79225A-044F-47AC-A466-ADAA88F41AF1}" type="slidenum">
              <a:rPr lang="en-US" smtClean="0"/>
              <a:pPr/>
              <a:t>3</a:t>
            </a:fld>
            <a:endParaRPr lang="en-US" dirty="0"/>
          </a:p>
        </p:txBody>
      </p:sp>
      <p:sp>
        <p:nvSpPr>
          <p:cNvPr id="3" name="Title 2">
            <a:extLst>
              <a:ext uri="{FF2B5EF4-FFF2-40B4-BE49-F238E27FC236}">
                <a16:creationId xmlns:a16="http://schemas.microsoft.com/office/drawing/2014/main" id="{0F79CB38-45C2-1681-E338-4EF3AF349C4E}"/>
              </a:ext>
            </a:extLst>
          </p:cNvPr>
          <p:cNvSpPr>
            <a:spLocks noGrp="1"/>
          </p:cNvSpPr>
          <p:nvPr>
            <p:ph type="title"/>
          </p:nvPr>
        </p:nvSpPr>
        <p:spPr/>
        <p:txBody>
          <a:bodyPr/>
          <a:lstStyle/>
          <a:p>
            <a:r>
              <a:rPr lang="en-US" dirty="0"/>
              <a:t>Project Background</a:t>
            </a:r>
          </a:p>
        </p:txBody>
      </p:sp>
      <p:sp>
        <p:nvSpPr>
          <p:cNvPr id="4" name="Content Placeholder 3">
            <a:extLst>
              <a:ext uri="{FF2B5EF4-FFF2-40B4-BE49-F238E27FC236}">
                <a16:creationId xmlns:a16="http://schemas.microsoft.com/office/drawing/2014/main" id="{C27C7249-60B0-B7BA-8247-3147ED4E43C9}"/>
              </a:ext>
            </a:extLst>
          </p:cNvPr>
          <p:cNvSpPr>
            <a:spLocks noGrp="1"/>
          </p:cNvSpPr>
          <p:nvPr>
            <p:ph idx="1"/>
          </p:nvPr>
        </p:nvSpPr>
        <p:spPr/>
        <p:txBody>
          <a:bodyPr>
            <a:normAutofit/>
          </a:bodyPr>
          <a:lstStyle/>
          <a:p>
            <a:pPr>
              <a:lnSpc>
                <a:spcPct val="100000"/>
              </a:lnSpc>
            </a:pPr>
            <a:r>
              <a:rPr lang="en-US" dirty="0"/>
              <a:t>New Orleans has historically been hit hard by extreme weather events, such as Hurricanes Katrina and Ida, that pose a threat to the reliability of electricity services to ratepayers.</a:t>
            </a:r>
          </a:p>
          <a:p>
            <a:pPr>
              <a:lnSpc>
                <a:spcPct val="100000"/>
              </a:lnSpc>
            </a:pPr>
            <a:r>
              <a:rPr lang="en-US" dirty="0"/>
              <a:t>Entergy New Orleans (ENO), a utility, wants to invest $1B in distribution and transmission grid hardening so the durations of outages from major weather events are reduced, thereby increasing the reliability of electricity services to ENO’s ratepayers.</a:t>
            </a:r>
          </a:p>
          <a:p>
            <a:pPr>
              <a:lnSpc>
                <a:spcPct val="100000"/>
              </a:lnSpc>
            </a:pPr>
            <a:r>
              <a:rPr lang="en-US" dirty="0"/>
              <a:t>Together New Orleans (TNO), a non-profit, wants to invest $11.3M (32% of project costs after considering leveraged funds from philanthropy, host-site revenue, IRA direct-pay subsidies, and grants) in developing 86 solar and storage resilience hubs across New Orleans, wherein the electricity from TNO’s batteries would be utilized by ENO during outages caused by weather events to provide electricity to ENO’s ratepayers.</a:t>
            </a:r>
          </a:p>
        </p:txBody>
      </p:sp>
      <p:sp>
        <p:nvSpPr>
          <p:cNvPr id="5" name="Footer Placeholder 4">
            <a:extLst>
              <a:ext uri="{FF2B5EF4-FFF2-40B4-BE49-F238E27FC236}">
                <a16:creationId xmlns:a16="http://schemas.microsoft.com/office/drawing/2014/main" id="{5F542570-7F89-5965-0EAA-6F4226136729}"/>
              </a:ext>
            </a:extLst>
          </p:cNvPr>
          <p:cNvSpPr>
            <a:spLocks noGrp="1"/>
          </p:cNvSpPr>
          <p:nvPr>
            <p:ph type="ftr" sz="quarter" idx="11"/>
          </p:nvPr>
        </p:nvSpPr>
        <p:spPr/>
        <p:txBody>
          <a:bodyPr/>
          <a:lstStyle/>
          <a:p>
            <a:r>
              <a:rPr lang="en-US" dirty="0"/>
              <a:t>www.synapse-energy.com  |  ©2023 Synapse Energy Economics Inc. All rights reserved.</a:t>
            </a:r>
          </a:p>
        </p:txBody>
      </p:sp>
      <p:sp>
        <p:nvSpPr>
          <p:cNvPr id="6" name="Text Placeholder 5">
            <a:extLst>
              <a:ext uri="{FF2B5EF4-FFF2-40B4-BE49-F238E27FC236}">
                <a16:creationId xmlns:a16="http://schemas.microsoft.com/office/drawing/2014/main" id="{A5F2DDC3-1EA0-D47B-F474-DFE36CCEB1A2}"/>
              </a:ext>
            </a:extLst>
          </p:cNvPr>
          <p:cNvSpPr>
            <a:spLocks noGrp="1"/>
          </p:cNvSpPr>
          <p:nvPr>
            <p:ph type="body" sz="quarter" idx="13"/>
          </p:nvPr>
        </p:nvSpPr>
        <p:spPr/>
        <p:txBody>
          <a:bodyPr/>
          <a:lstStyle/>
          <a:p>
            <a:r>
              <a:rPr lang="en-US" dirty="0"/>
              <a:t>Nicholas Pape</a:t>
            </a:r>
          </a:p>
        </p:txBody>
      </p:sp>
    </p:spTree>
    <p:extLst>
      <p:ext uri="{BB962C8B-B14F-4D97-AF65-F5344CB8AC3E}">
        <p14:creationId xmlns:p14="http://schemas.microsoft.com/office/powerpoint/2010/main" val="537830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52F3D8-3F71-72DE-F582-D9E9D3D5845D}"/>
              </a:ext>
            </a:extLst>
          </p:cNvPr>
          <p:cNvSpPr>
            <a:spLocks noGrp="1"/>
          </p:cNvSpPr>
          <p:nvPr>
            <p:ph type="sldNum" sz="quarter" idx="12"/>
          </p:nvPr>
        </p:nvSpPr>
        <p:spPr/>
        <p:txBody>
          <a:bodyPr/>
          <a:lstStyle/>
          <a:p>
            <a:fld id="{1B79225A-044F-47AC-A466-ADAA88F41AF1}" type="slidenum">
              <a:rPr lang="en-US" smtClean="0"/>
              <a:pPr/>
              <a:t>4</a:t>
            </a:fld>
            <a:endParaRPr lang="en-US" dirty="0"/>
          </a:p>
        </p:txBody>
      </p:sp>
      <p:sp>
        <p:nvSpPr>
          <p:cNvPr id="3" name="Title 2">
            <a:extLst>
              <a:ext uri="{FF2B5EF4-FFF2-40B4-BE49-F238E27FC236}">
                <a16:creationId xmlns:a16="http://schemas.microsoft.com/office/drawing/2014/main" id="{372CADCA-8019-6511-984E-C2913830121D}"/>
              </a:ext>
            </a:extLst>
          </p:cNvPr>
          <p:cNvSpPr>
            <a:spLocks noGrp="1"/>
          </p:cNvSpPr>
          <p:nvPr>
            <p:ph type="title"/>
          </p:nvPr>
        </p:nvSpPr>
        <p:spPr/>
        <p:txBody>
          <a:bodyPr/>
          <a:lstStyle/>
          <a:p>
            <a:r>
              <a:rPr lang="en-US" dirty="0"/>
              <a:t>Project Details</a:t>
            </a:r>
          </a:p>
        </p:txBody>
      </p:sp>
      <p:sp>
        <p:nvSpPr>
          <p:cNvPr id="4" name="Content Placeholder 3">
            <a:extLst>
              <a:ext uri="{FF2B5EF4-FFF2-40B4-BE49-F238E27FC236}">
                <a16:creationId xmlns:a16="http://schemas.microsoft.com/office/drawing/2014/main" id="{CB64DA06-F152-0108-7F30-9AE999B477A4}"/>
              </a:ext>
            </a:extLst>
          </p:cNvPr>
          <p:cNvSpPr>
            <a:spLocks noGrp="1"/>
          </p:cNvSpPr>
          <p:nvPr>
            <p:ph idx="1"/>
          </p:nvPr>
        </p:nvSpPr>
        <p:spPr/>
        <p:txBody>
          <a:bodyPr>
            <a:normAutofit fontScale="25000" lnSpcReduction="20000"/>
          </a:bodyPr>
          <a:lstStyle/>
          <a:p>
            <a:pPr>
              <a:lnSpc>
                <a:spcPct val="120000"/>
              </a:lnSpc>
            </a:pPr>
            <a:r>
              <a:rPr lang="en-US" sz="8000" dirty="0"/>
              <a:t>AAE (Alliance for Affordable Energy), a non-profit consumer advocate organization, hired Synapse to examine how public utilities commissions have assessed the performance of utility grid resilience investments.</a:t>
            </a:r>
          </a:p>
          <a:p>
            <a:pPr>
              <a:lnSpc>
                <a:spcPct val="120000"/>
              </a:lnSpc>
            </a:pPr>
            <a:r>
              <a:rPr lang="en-US" sz="8000" dirty="0"/>
              <a:t>I researched how utility commissions in CT (i.e., for Eversource and United Illuminating), HI (for Hawaiian Electric), and IL (for Ameren) evaluate the performance of such investments using:</a:t>
            </a:r>
          </a:p>
          <a:p>
            <a:pPr lvl="1">
              <a:lnSpc>
                <a:spcPct val="120000"/>
              </a:lnSpc>
            </a:pPr>
            <a:r>
              <a:rPr lang="en-US" sz="8000" dirty="0"/>
              <a:t>Performance Goals: qualitative objectives that can potentially be addressed through utility investments in electric grid resilience.</a:t>
            </a:r>
          </a:p>
          <a:p>
            <a:pPr lvl="1">
              <a:lnSpc>
                <a:spcPct val="120000"/>
              </a:lnSpc>
            </a:pPr>
            <a:r>
              <a:rPr lang="en-US" sz="8000" dirty="0"/>
              <a:t>Performance Metrics: information that utilities, regulators, and other stakeholders can use to monitor overall grid resilience and resilience plan investments, more specifically.</a:t>
            </a:r>
          </a:p>
          <a:p>
            <a:pPr lvl="1">
              <a:lnSpc>
                <a:spcPct val="120000"/>
              </a:lnSpc>
            </a:pPr>
            <a:r>
              <a:rPr lang="en-US" sz="8000" dirty="0"/>
              <a:t>Performance Targets: desired levels of resilience.</a:t>
            </a:r>
          </a:p>
          <a:p>
            <a:pPr>
              <a:lnSpc>
                <a:spcPct val="120000"/>
              </a:lnSpc>
            </a:pPr>
            <a:r>
              <a:rPr lang="en-US" sz="8000" dirty="0"/>
              <a:t>Jennifer Kallay, and I, provided AAE research so they can inform New Orleans City Council on ways to assess the performance of ENO’s and TNO’s plans.</a:t>
            </a:r>
          </a:p>
          <a:p>
            <a:endParaRPr lang="en-US" sz="2200" dirty="0"/>
          </a:p>
        </p:txBody>
      </p:sp>
      <p:sp>
        <p:nvSpPr>
          <p:cNvPr id="5" name="Footer Placeholder 4">
            <a:extLst>
              <a:ext uri="{FF2B5EF4-FFF2-40B4-BE49-F238E27FC236}">
                <a16:creationId xmlns:a16="http://schemas.microsoft.com/office/drawing/2014/main" id="{4D328636-E06D-D1C9-1831-B08477591A7B}"/>
              </a:ext>
            </a:extLst>
          </p:cNvPr>
          <p:cNvSpPr>
            <a:spLocks noGrp="1"/>
          </p:cNvSpPr>
          <p:nvPr>
            <p:ph type="ftr" sz="quarter" idx="11"/>
          </p:nvPr>
        </p:nvSpPr>
        <p:spPr/>
        <p:txBody>
          <a:bodyPr/>
          <a:lstStyle/>
          <a:p>
            <a:r>
              <a:rPr lang="en-US" dirty="0"/>
              <a:t>www.synapse-energy.com  |  ©2023 Synapse Energy Economics Inc. All rights reserved.</a:t>
            </a:r>
          </a:p>
        </p:txBody>
      </p:sp>
      <p:sp>
        <p:nvSpPr>
          <p:cNvPr id="6" name="Text Placeholder 5">
            <a:extLst>
              <a:ext uri="{FF2B5EF4-FFF2-40B4-BE49-F238E27FC236}">
                <a16:creationId xmlns:a16="http://schemas.microsoft.com/office/drawing/2014/main" id="{48303F1C-6BEC-4006-648C-FA6DA57AAD45}"/>
              </a:ext>
            </a:extLst>
          </p:cNvPr>
          <p:cNvSpPr>
            <a:spLocks noGrp="1"/>
          </p:cNvSpPr>
          <p:nvPr>
            <p:ph type="body" sz="quarter" idx="13"/>
          </p:nvPr>
        </p:nvSpPr>
        <p:spPr/>
        <p:txBody>
          <a:bodyPr/>
          <a:lstStyle/>
          <a:p>
            <a:r>
              <a:rPr lang="en-US" dirty="0"/>
              <a:t>Nicholas Pape</a:t>
            </a:r>
          </a:p>
        </p:txBody>
      </p:sp>
    </p:spTree>
    <p:extLst>
      <p:ext uri="{BB962C8B-B14F-4D97-AF65-F5344CB8AC3E}">
        <p14:creationId xmlns:p14="http://schemas.microsoft.com/office/powerpoint/2010/main" val="3752566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F21E8D2-122B-5ECC-177F-05E445C6AAE0}"/>
              </a:ext>
            </a:extLst>
          </p:cNvPr>
          <p:cNvSpPr>
            <a:spLocks noGrp="1"/>
          </p:cNvSpPr>
          <p:nvPr>
            <p:ph type="sldNum" sz="quarter" idx="12"/>
          </p:nvPr>
        </p:nvSpPr>
        <p:spPr/>
        <p:txBody>
          <a:bodyPr/>
          <a:lstStyle/>
          <a:p>
            <a:fld id="{1B79225A-044F-47AC-A466-ADAA88F41AF1}" type="slidenum">
              <a:rPr lang="en-US" smtClean="0"/>
              <a:pPr/>
              <a:t>5</a:t>
            </a:fld>
            <a:endParaRPr lang="en-US" dirty="0"/>
          </a:p>
        </p:txBody>
      </p:sp>
      <p:sp>
        <p:nvSpPr>
          <p:cNvPr id="3" name="Title 2">
            <a:extLst>
              <a:ext uri="{FF2B5EF4-FFF2-40B4-BE49-F238E27FC236}">
                <a16:creationId xmlns:a16="http://schemas.microsoft.com/office/drawing/2014/main" id="{EB82D90C-714D-CF90-98DA-BC1A0DB128E8}"/>
              </a:ext>
            </a:extLst>
          </p:cNvPr>
          <p:cNvSpPr>
            <a:spLocks noGrp="1"/>
          </p:cNvSpPr>
          <p:nvPr>
            <p:ph type="title"/>
          </p:nvPr>
        </p:nvSpPr>
        <p:spPr>
          <a:xfrm>
            <a:off x="501325" y="365127"/>
            <a:ext cx="8284455" cy="653446"/>
          </a:xfrm>
        </p:spPr>
        <p:txBody>
          <a:bodyPr>
            <a:normAutofit/>
          </a:bodyPr>
          <a:lstStyle/>
          <a:p>
            <a:r>
              <a:rPr lang="en-US" dirty="0"/>
              <a:t>Summary of Research on Several Jurisdictions</a:t>
            </a:r>
          </a:p>
        </p:txBody>
      </p:sp>
      <p:sp>
        <p:nvSpPr>
          <p:cNvPr id="4" name="Content Placeholder 3">
            <a:extLst>
              <a:ext uri="{FF2B5EF4-FFF2-40B4-BE49-F238E27FC236}">
                <a16:creationId xmlns:a16="http://schemas.microsoft.com/office/drawing/2014/main" id="{6D85712D-46CB-6FC9-D8FA-0E8A3A6E460B}"/>
              </a:ext>
            </a:extLst>
          </p:cNvPr>
          <p:cNvSpPr>
            <a:spLocks noGrp="1"/>
          </p:cNvSpPr>
          <p:nvPr>
            <p:ph idx="1"/>
          </p:nvPr>
        </p:nvSpPr>
        <p:spPr/>
        <p:txBody>
          <a:bodyPr>
            <a:normAutofit/>
          </a:bodyPr>
          <a:lstStyle/>
          <a:p>
            <a:pPr>
              <a:lnSpc>
                <a:spcPct val="100000"/>
              </a:lnSpc>
            </a:pPr>
            <a:r>
              <a:rPr lang="en-US" dirty="0"/>
              <a:t>Electric utilities in Connecticut and Ameren have the performance goal of i</a:t>
            </a:r>
            <a:r>
              <a:rPr lang="en-US" sz="2000" dirty="0"/>
              <a:t>mproving the reliability of electricity services to ratepayers (particularly those in vulnerable communities – i.e., those with low incomes and high levels of pollutants).</a:t>
            </a:r>
          </a:p>
          <a:p>
            <a:r>
              <a:rPr lang="en-US" dirty="0"/>
              <a:t>Hawaiian Electric and Ameren have the performance goal of improving the affordability of electricity services to ratepayers (particularly those in vulnerable communities).</a:t>
            </a:r>
          </a:p>
          <a:p>
            <a:r>
              <a:rPr lang="en-US" dirty="0"/>
              <a:t>Hawaiian Electric has the performance goals of:</a:t>
            </a:r>
          </a:p>
          <a:p>
            <a:pPr lvl="1"/>
            <a:r>
              <a:rPr lang="en-US" sz="2000" dirty="0"/>
              <a:t>Increasing the share of employees that have emergency response training </a:t>
            </a:r>
            <a:r>
              <a:rPr lang="en-US" sz="2000" dirty="0">
                <a:solidFill>
                  <a:srgbClr val="000000"/>
                </a:solidFill>
              </a:rPr>
              <a:t>to ensure employees are adequately prepared to restore electricity service during emergency events</a:t>
            </a:r>
            <a:endParaRPr lang="en-US" sz="2000" dirty="0"/>
          </a:p>
          <a:p>
            <a:pPr lvl="1"/>
            <a:r>
              <a:rPr lang="en-US" sz="2000" dirty="0"/>
              <a:t>Increasing the supply of energy from distributed energy resources (small modular energy generation and storage technologies) to it’s ratepayers.</a:t>
            </a:r>
          </a:p>
          <a:p>
            <a:pPr lvl="1"/>
            <a:endParaRPr lang="en-US" sz="2000" dirty="0"/>
          </a:p>
        </p:txBody>
      </p:sp>
      <p:sp>
        <p:nvSpPr>
          <p:cNvPr id="5" name="Footer Placeholder 4">
            <a:extLst>
              <a:ext uri="{FF2B5EF4-FFF2-40B4-BE49-F238E27FC236}">
                <a16:creationId xmlns:a16="http://schemas.microsoft.com/office/drawing/2014/main" id="{59E32F7A-9CDE-B251-4C5A-0B8B190D94A8}"/>
              </a:ext>
            </a:extLst>
          </p:cNvPr>
          <p:cNvSpPr>
            <a:spLocks noGrp="1"/>
          </p:cNvSpPr>
          <p:nvPr>
            <p:ph type="ftr" sz="quarter" idx="11"/>
          </p:nvPr>
        </p:nvSpPr>
        <p:spPr/>
        <p:txBody>
          <a:bodyPr/>
          <a:lstStyle/>
          <a:p>
            <a:r>
              <a:rPr lang="en-US" dirty="0"/>
              <a:t>www.synapse-energy.com  |  ©2023 Synapse Energy Economics Inc. All rights reserved.</a:t>
            </a:r>
          </a:p>
        </p:txBody>
      </p:sp>
      <p:sp>
        <p:nvSpPr>
          <p:cNvPr id="6" name="Text Placeholder 5">
            <a:extLst>
              <a:ext uri="{FF2B5EF4-FFF2-40B4-BE49-F238E27FC236}">
                <a16:creationId xmlns:a16="http://schemas.microsoft.com/office/drawing/2014/main" id="{85B7E468-594E-630D-7632-F25DCE7E0307}"/>
              </a:ext>
            </a:extLst>
          </p:cNvPr>
          <p:cNvSpPr>
            <a:spLocks noGrp="1"/>
          </p:cNvSpPr>
          <p:nvPr>
            <p:ph type="body" sz="quarter" idx="13"/>
          </p:nvPr>
        </p:nvSpPr>
        <p:spPr/>
        <p:txBody>
          <a:bodyPr/>
          <a:lstStyle/>
          <a:p>
            <a:r>
              <a:rPr lang="en-US" dirty="0"/>
              <a:t>Nicholas Pape</a:t>
            </a:r>
          </a:p>
        </p:txBody>
      </p:sp>
    </p:spTree>
    <p:extLst>
      <p:ext uri="{BB962C8B-B14F-4D97-AF65-F5344CB8AC3E}">
        <p14:creationId xmlns:p14="http://schemas.microsoft.com/office/powerpoint/2010/main" val="2419513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A887A93-4F3A-A979-7836-0958D2E3486A}"/>
              </a:ext>
            </a:extLst>
          </p:cNvPr>
          <p:cNvSpPr>
            <a:spLocks noGrp="1"/>
          </p:cNvSpPr>
          <p:nvPr>
            <p:ph type="sldNum" sz="quarter" idx="12"/>
          </p:nvPr>
        </p:nvSpPr>
        <p:spPr/>
        <p:txBody>
          <a:bodyPr/>
          <a:lstStyle/>
          <a:p>
            <a:fld id="{1B79225A-044F-47AC-A466-ADAA88F41AF1}" type="slidenum">
              <a:rPr lang="en-US" smtClean="0"/>
              <a:pPr/>
              <a:t>6</a:t>
            </a:fld>
            <a:endParaRPr lang="en-US" dirty="0"/>
          </a:p>
        </p:txBody>
      </p:sp>
      <p:sp>
        <p:nvSpPr>
          <p:cNvPr id="3" name="Title 2">
            <a:extLst>
              <a:ext uri="{FF2B5EF4-FFF2-40B4-BE49-F238E27FC236}">
                <a16:creationId xmlns:a16="http://schemas.microsoft.com/office/drawing/2014/main" id="{37074825-E04E-7707-56FA-C4194C450740}"/>
              </a:ext>
            </a:extLst>
          </p:cNvPr>
          <p:cNvSpPr>
            <a:spLocks noGrp="1"/>
          </p:cNvSpPr>
          <p:nvPr>
            <p:ph type="title"/>
          </p:nvPr>
        </p:nvSpPr>
        <p:spPr>
          <a:xfrm>
            <a:off x="501325" y="365127"/>
            <a:ext cx="8284455" cy="653446"/>
          </a:xfrm>
        </p:spPr>
        <p:txBody>
          <a:bodyPr>
            <a:normAutofit/>
          </a:bodyPr>
          <a:lstStyle/>
          <a:p>
            <a:r>
              <a:rPr lang="en-US" dirty="0"/>
              <a:t>Summary of Research on Several Jurisdictions</a:t>
            </a:r>
          </a:p>
        </p:txBody>
      </p:sp>
      <p:sp>
        <p:nvSpPr>
          <p:cNvPr id="4" name="Content Placeholder 3">
            <a:extLst>
              <a:ext uri="{FF2B5EF4-FFF2-40B4-BE49-F238E27FC236}">
                <a16:creationId xmlns:a16="http://schemas.microsoft.com/office/drawing/2014/main" id="{4B6F76A9-865F-2C20-24D6-064A1780E07A}"/>
              </a:ext>
            </a:extLst>
          </p:cNvPr>
          <p:cNvSpPr>
            <a:spLocks noGrp="1"/>
          </p:cNvSpPr>
          <p:nvPr>
            <p:ph idx="1"/>
          </p:nvPr>
        </p:nvSpPr>
        <p:spPr/>
        <p:txBody>
          <a:bodyPr>
            <a:normAutofit/>
          </a:bodyPr>
          <a:lstStyle/>
          <a:p>
            <a:pPr marL="457200" lvl="0" indent="-342900" algn="l" rtl="0">
              <a:lnSpc>
                <a:spcPct val="100000"/>
              </a:lnSpc>
              <a:spcBef>
                <a:spcPts val="0"/>
              </a:spcBef>
              <a:spcAft>
                <a:spcPts val="0"/>
              </a:spcAft>
              <a:buSzPts val="1800"/>
              <a:buChar char="•"/>
            </a:pPr>
            <a:r>
              <a:rPr lang="en-US" dirty="0"/>
              <a:t>CT electric utilities and Ameren must report annual reliability metrics for all days, normal days, and major event days (days with major weather events such as hurricanes), that are adjusted to focus on vulnerable communities:</a:t>
            </a:r>
          </a:p>
          <a:p>
            <a:pPr marL="914400" lvl="1" indent="-355600" algn="l" rtl="0">
              <a:spcBef>
                <a:spcPts val="0"/>
              </a:spcBef>
              <a:spcAft>
                <a:spcPts val="0"/>
              </a:spcAft>
              <a:buSzPts val="2000"/>
              <a:buChar char="•"/>
            </a:pPr>
            <a:r>
              <a:rPr lang="en-US" sz="2000" dirty="0"/>
              <a:t>SAIDI (system average interruption duration index – sum of all customer minutes interrupted/number of customers served).</a:t>
            </a:r>
          </a:p>
          <a:p>
            <a:pPr marL="914400" lvl="1" indent="-355600" algn="l" rtl="0">
              <a:spcBef>
                <a:spcPts val="0"/>
              </a:spcBef>
              <a:spcAft>
                <a:spcPts val="0"/>
              </a:spcAft>
              <a:buSzPts val="2000"/>
              <a:buChar char="•"/>
            </a:pPr>
            <a:r>
              <a:rPr lang="en-US" sz="2000" dirty="0"/>
              <a:t>SAIFI (system average interruption frequency index – sum of all customer interruptions/number of customers served).</a:t>
            </a:r>
          </a:p>
          <a:p>
            <a:pPr marL="914400" lvl="1" indent="-355600" algn="l" rtl="0">
              <a:spcBef>
                <a:spcPts val="0"/>
              </a:spcBef>
              <a:spcAft>
                <a:spcPts val="0"/>
              </a:spcAft>
              <a:buSzPts val="2000"/>
              <a:buChar char="•"/>
            </a:pPr>
            <a:r>
              <a:rPr lang="en-US" sz="2000" dirty="0"/>
              <a:t>CAIDI (customer average interruption duration index – sum of all customer minutes interrupted/sum of all customer interruptions – SAIDI/SAIFI).</a:t>
            </a:r>
          </a:p>
          <a:p>
            <a:pPr marL="914400" lvl="1" indent="-355600" algn="l" rtl="0">
              <a:spcBef>
                <a:spcPts val="0"/>
              </a:spcBef>
              <a:spcAft>
                <a:spcPts val="0"/>
              </a:spcAft>
              <a:buSzPts val="2000"/>
              <a:buChar char="•"/>
            </a:pPr>
            <a:r>
              <a:rPr lang="en-US" sz="2000" dirty="0"/>
              <a:t>CEMI (customers experiencing multiple interruptions).</a:t>
            </a:r>
          </a:p>
          <a:p>
            <a:pPr marL="1371600" lvl="2" indent="-355600">
              <a:spcBef>
                <a:spcPts val="0"/>
              </a:spcBef>
              <a:buSzPts val="2000"/>
            </a:pPr>
            <a:r>
              <a:rPr lang="en-US" sz="2000" dirty="0"/>
              <a:t>Ameren has a threshold of 4 or more interruptions.</a:t>
            </a:r>
          </a:p>
          <a:p>
            <a:pPr marL="914400" lvl="1" indent="-355600" algn="l" rtl="0">
              <a:spcBef>
                <a:spcPts val="0"/>
              </a:spcBef>
              <a:spcAft>
                <a:spcPts val="0"/>
              </a:spcAft>
              <a:buSzPts val="2000"/>
              <a:buChar char="•"/>
            </a:pPr>
            <a:r>
              <a:rPr lang="en-US" sz="2000" dirty="0"/>
              <a:t>CELID (customers experiencing long interruption durations).</a:t>
            </a:r>
          </a:p>
          <a:p>
            <a:pPr marL="1371600" lvl="2" indent="-355600">
              <a:spcBef>
                <a:spcPts val="0"/>
              </a:spcBef>
              <a:buSzPts val="2000"/>
            </a:pPr>
            <a:r>
              <a:rPr lang="en-US" sz="2000" dirty="0"/>
              <a:t>Ameren has a threshold of 12 or more hours of interruptions.</a:t>
            </a:r>
          </a:p>
        </p:txBody>
      </p:sp>
      <p:sp>
        <p:nvSpPr>
          <p:cNvPr id="5" name="Footer Placeholder 4">
            <a:extLst>
              <a:ext uri="{FF2B5EF4-FFF2-40B4-BE49-F238E27FC236}">
                <a16:creationId xmlns:a16="http://schemas.microsoft.com/office/drawing/2014/main" id="{33DE9F80-83ED-CAA4-3CDD-868667F095FB}"/>
              </a:ext>
            </a:extLst>
          </p:cNvPr>
          <p:cNvSpPr>
            <a:spLocks noGrp="1"/>
          </p:cNvSpPr>
          <p:nvPr>
            <p:ph type="ftr" sz="quarter" idx="11"/>
          </p:nvPr>
        </p:nvSpPr>
        <p:spPr/>
        <p:txBody>
          <a:bodyPr/>
          <a:lstStyle/>
          <a:p>
            <a:r>
              <a:rPr lang="en-US" dirty="0"/>
              <a:t>www.synapse-energy.com  |  ©2023 Synapse Energy Economics Inc. All rights reserved.</a:t>
            </a:r>
          </a:p>
        </p:txBody>
      </p:sp>
      <p:sp>
        <p:nvSpPr>
          <p:cNvPr id="6" name="Text Placeholder 5">
            <a:extLst>
              <a:ext uri="{FF2B5EF4-FFF2-40B4-BE49-F238E27FC236}">
                <a16:creationId xmlns:a16="http://schemas.microsoft.com/office/drawing/2014/main" id="{CBCBA4D9-3FF9-7598-1749-AA39F4613513}"/>
              </a:ext>
            </a:extLst>
          </p:cNvPr>
          <p:cNvSpPr>
            <a:spLocks noGrp="1"/>
          </p:cNvSpPr>
          <p:nvPr>
            <p:ph type="body" sz="quarter" idx="13"/>
          </p:nvPr>
        </p:nvSpPr>
        <p:spPr/>
        <p:txBody>
          <a:bodyPr/>
          <a:lstStyle/>
          <a:p>
            <a:r>
              <a:rPr lang="en-US" dirty="0"/>
              <a:t>Nicholas Pape</a:t>
            </a:r>
          </a:p>
        </p:txBody>
      </p:sp>
    </p:spTree>
    <p:extLst>
      <p:ext uri="{BB962C8B-B14F-4D97-AF65-F5344CB8AC3E}">
        <p14:creationId xmlns:p14="http://schemas.microsoft.com/office/powerpoint/2010/main" val="816416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683ACB8-CC50-B30D-3900-6A85FFD068D9}"/>
              </a:ext>
            </a:extLst>
          </p:cNvPr>
          <p:cNvSpPr>
            <a:spLocks noGrp="1"/>
          </p:cNvSpPr>
          <p:nvPr>
            <p:ph type="sldNum" sz="quarter" idx="12"/>
          </p:nvPr>
        </p:nvSpPr>
        <p:spPr/>
        <p:txBody>
          <a:bodyPr/>
          <a:lstStyle/>
          <a:p>
            <a:fld id="{1B79225A-044F-47AC-A466-ADAA88F41AF1}" type="slidenum">
              <a:rPr lang="en-US" smtClean="0"/>
              <a:pPr/>
              <a:t>7</a:t>
            </a:fld>
            <a:endParaRPr lang="en-US" dirty="0"/>
          </a:p>
        </p:txBody>
      </p:sp>
      <p:sp>
        <p:nvSpPr>
          <p:cNvPr id="3" name="Title 2">
            <a:extLst>
              <a:ext uri="{FF2B5EF4-FFF2-40B4-BE49-F238E27FC236}">
                <a16:creationId xmlns:a16="http://schemas.microsoft.com/office/drawing/2014/main" id="{A1C11CE3-DC38-C55F-F6D2-6A82C52254AF}"/>
              </a:ext>
            </a:extLst>
          </p:cNvPr>
          <p:cNvSpPr>
            <a:spLocks noGrp="1"/>
          </p:cNvSpPr>
          <p:nvPr>
            <p:ph type="title"/>
          </p:nvPr>
        </p:nvSpPr>
        <p:spPr>
          <a:xfrm>
            <a:off x="501325" y="365127"/>
            <a:ext cx="8284455" cy="653446"/>
          </a:xfrm>
        </p:spPr>
        <p:txBody>
          <a:bodyPr>
            <a:normAutofit/>
          </a:bodyPr>
          <a:lstStyle/>
          <a:p>
            <a:r>
              <a:rPr lang="en-US" dirty="0"/>
              <a:t>Summary of Research on Several Jurisdictions</a:t>
            </a:r>
          </a:p>
        </p:txBody>
      </p:sp>
      <p:sp>
        <p:nvSpPr>
          <p:cNvPr id="4" name="Content Placeholder 3">
            <a:extLst>
              <a:ext uri="{FF2B5EF4-FFF2-40B4-BE49-F238E27FC236}">
                <a16:creationId xmlns:a16="http://schemas.microsoft.com/office/drawing/2014/main" id="{3A88D2E1-F204-8DD2-1F4C-67F3FEA975BB}"/>
              </a:ext>
            </a:extLst>
          </p:cNvPr>
          <p:cNvSpPr>
            <a:spLocks noGrp="1"/>
          </p:cNvSpPr>
          <p:nvPr>
            <p:ph idx="1"/>
          </p:nvPr>
        </p:nvSpPr>
        <p:spPr/>
        <p:txBody>
          <a:bodyPr>
            <a:noAutofit/>
          </a:bodyPr>
          <a:lstStyle/>
          <a:p>
            <a:pPr>
              <a:lnSpc>
                <a:spcPct val="100000"/>
              </a:lnSpc>
            </a:pPr>
            <a:r>
              <a:rPr lang="en-US" dirty="0">
                <a:solidFill>
                  <a:srgbClr val="000000"/>
                </a:solidFill>
              </a:rPr>
              <a:t>Hawaiian Electric must report annual resilience metrics:</a:t>
            </a:r>
            <a:endParaRPr lang="en-US" b="0" i="0" u="none" strike="noStrike" dirty="0">
              <a:solidFill>
                <a:srgbClr val="000000"/>
              </a:solidFill>
              <a:effectLst/>
            </a:endParaRPr>
          </a:p>
          <a:p>
            <a:pPr lvl="1"/>
            <a:r>
              <a:rPr lang="en-US" sz="2000" dirty="0">
                <a:solidFill>
                  <a:srgbClr val="000000"/>
                </a:solidFill>
              </a:rPr>
              <a:t>Sum of hours that critical loads (facilities that provide essential services to the community) don’t have power.</a:t>
            </a:r>
          </a:p>
          <a:p>
            <a:pPr lvl="1"/>
            <a:r>
              <a:rPr lang="en-US" sz="2000" b="0" i="0" u="none" strike="noStrike" dirty="0">
                <a:solidFill>
                  <a:srgbClr val="000000"/>
                </a:solidFill>
                <a:effectLst/>
              </a:rPr>
              <a:t>Numbers and percen</a:t>
            </a:r>
            <a:r>
              <a:rPr lang="en-US" sz="2000" dirty="0">
                <a:solidFill>
                  <a:srgbClr val="000000"/>
                </a:solidFill>
              </a:rPr>
              <a:t>tages of their employees that have received emergency response training.</a:t>
            </a:r>
          </a:p>
          <a:p>
            <a:pPr>
              <a:lnSpc>
                <a:spcPct val="100000"/>
              </a:lnSpc>
            </a:pPr>
            <a:r>
              <a:rPr lang="en-US" dirty="0">
                <a:solidFill>
                  <a:srgbClr val="000000"/>
                </a:solidFill>
              </a:rPr>
              <a:t>Hawaiian Electric must report the total amount of energy from distributed energy resources used to supply electricity to their ratepayers.</a:t>
            </a:r>
          </a:p>
          <a:p>
            <a:pPr>
              <a:lnSpc>
                <a:spcPct val="100000"/>
              </a:lnSpc>
            </a:pPr>
            <a:r>
              <a:rPr lang="en-US" dirty="0">
                <a:solidFill>
                  <a:srgbClr val="000000"/>
                </a:solidFill>
              </a:rPr>
              <a:t>Hawaiian Electric and Ameren must report relevant economic metrics:</a:t>
            </a:r>
          </a:p>
          <a:p>
            <a:pPr lvl="1"/>
            <a:r>
              <a:rPr lang="en-US" sz="2000" dirty="0">
                <a:solidFill>
                  <a:srgbClr val="000000"/>
                </a:solidFill>
              </a:rPr>
              <a:t>Hawaiian Electric must report </a:t>
            </a:r>
            <a:r>
              <a:rPr lang="en-US" sz="2000" b="0" i="0" u="none" strike="noStrike" dirty="0">
                <a:solidFill>
                  <a:srgbClr val="000000"/>
                </a:solidFill>
                <a:effectLst/>
              </a:rPr>
              <a:t>low- and moderate-income energy burden (</a:t>
            </a:r>
            <a:r>
              <a:rPr lang="en-US" sz="2000" b="0" i="0" dirty="0">
                <a:solidFill>
                  <a:srgbClr val="202124"/>
                </a:solidFill>
                <a:effectLst/>
                <a:latin typeface="Google Sans"/>
              </a:rPr>
              <a:t>percentage of a LMI household's income spent on home energy bills)</a:t>
            </a:r>
            <a:r>
              <a:rPr lang="en-US" sz="2000" b="0" i="0" u="none" strike="noStrike" dirty="0">
                <a:solidFill>
                  <a:srgbClr val="000000"/>
                </a:solidFill>
                <a:effectLst/>
              </a:rPr>
              <a:t>.</a:t>
            </a:r>
          </a:p>
          <a:p>
            <a:pPr lvl="1"/>
            <a:r>
              <a:rPr lang="en-US" sz="2000" b="0" i="0" u="none" strike="noStrike" dirty="0">
                <a:solidFill>
                  <a:srgbClr val="000000"/>
                </a:solidFill>
                <a:effectLst/>
              </a:rPr>
              <a:t>Hawaiia</a:t>
            </a:r>
            <a:r>
              <a:rPr lang="en-US" sz="2000" dirty="0">
                <a:solidFill>
                  <a:srgbClr val="000000"/>
                </a:solidFill>
              </a:rPr>
              <a:t>n Electric and Ameren must report</a:t>
            </a:r>
            <a:r>
              <a:rPr lang="en-US" sz="2000" b="0" i="0" u="none" strike="noStrike" dirty="0">
                <a:solidFill>
                  <a:srgbClr val="000000"/>
                </a:solidFill>
                <a:effectLst/>
              </a:rPr>
              <a:t> the percentage of customers that experience disconnections (termination of the connection of a household to electricity) by customer class by zip code.</a:t>
            </a:r>
            <a:endParaRPr lang="en-US" sz="2200" b="0" i="0" u="none" strike="noStrike" dirty="0">
              <a:solidFill>
                <a:srgbClr val="000000"/>
              </a:solidFill>
              <a:effectLst/>
            </a:endParaRPr>
          </a:p>
        </p:txBody>
      </p:sp>
      <p:sp>
        <p:nvSpPr>
          <p:cNvPr id="5" name="Footer Placeholder 4">
            <a:extLst>
              <a:ext uri="{FF2B5EF4-FFF2-40B4-BE49-F238E27FC236}">
                <a16:creationId xmlns:a16="http://schemas.microsoft.com/office/drawing/2014/main" id="{C5177091-C6EA-CCAA-D187-7856F50BA284}"/>
              </a:ext>
            </a:extLst>
          </p:cNvPr>
          <p:cNvSpPr>
            <a:spLocks noGrp="1"/>
          </p:cNvSpPr>
          <p:nvPr>
            <p:ph type="ftr" sz="quarter" idx="11"/>
          </p:nvPr>
        </p:nvSpPr>
        <p:spPr/>
        <p:txBody>
          <a:bodyPr/>
          <a:lstStyle/>
          <a:p>
            <a:r>
              <a:rPr lang="en-US" dirty="0"/>
              <a:t>www.synapse-energy.com  |  ©2023 Synapse Energy Economics Inc. All rights reserved.</a:t>
            </a:r>
          </a:p>
        </p:txBody>
      </p:sp>
      <p:sp>
        <p:nvSpPr>
          <p:cNvPr id="6" name="Text Placeholder 5">
            <a:extLst>
              <a:ext uri="{FF2B5EF4-FFF2-40B4-BE49-F238E27FC236}">
                <a16:creationId xmlns:a16="http://schemas.microsoft.com/office/drawing/2014/main" id="{520B24A7-9DB3-5E41-162E-0F399CD04738}"/>
              </a:ext>
            </a:extLst>
          </p:cNvPr>
          <p:cNvSpPr>
            <a:spLocks noGrp="1"/>
          </p:cNvSpPr>
          <p:nvPr>
            <p:ph type="body" sz="quarter" idx="13"/>
          </p:nvPr>
        </p:nvSpPr>
        <p:spPr/>
        <p:txBody>
          <a:bodyPr/>
          <a:lstStyle/>
          <a:p>
            <a:r>
              <a:rPr lang="en-US" dirty="0"/>
              <a:t>Nicholas Pape</a:t>
            </a:r>
          </a:p>
        </p:txBody>
      </p:sp>
    </p:spTree>
    <p:extLst>
      <p:ext uri="{BB962C8B-B14F-4D97-AF65-F5344CB8AC3E}">
        <p14:creationId xmlns:p14="http://schemas.microsoft.com/office/powerpoint/2010/main" val="2705388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C120DB6-F810-FC5B-A404-E81E98A63218}"/>
              </a:ext>
            </a:extLst>
          </p:cNvPr>
          <p:cNvSpPr>
            <a:spLocks noGrp="1"/>
          </p:cNvSpPr>
          <p:nvPr>
            <p:ph type="sldNum" sz="quarter" idx="12"/>
          </p:nvPr>
        </p:nvSpPr>
        <p:spPr/>
        <p:txBody>
          <a:bodyPr/>
          <a:lstStyle/>
          <a:p>
            <a:fld id="{1B79225A-044F-47AC-A466-ADAA88F41AF1}" type="slidenum">
              <a:rPr lang="en-US" smtClean="0"/>
              <a:pPr/>
              <a:t>8</a:t>
            </a:fld>
            <a:endParaRPr lang="en-US" dirty="0"/>
          </a:p>
        </p:txBody>
      </p:sp>
      <p:sp>
        <p:nvSpPr>
          <p:cNvPr id="3" name="Title 2">
            <a:extLst>
              <a:ext uri="{FF2B5EF4-FFF2-40B4-BE49-F238E27FC236}">
                <a16:creationId xmlns:a16="http://schemas.microsoft.com/office/drawing/2014/main" id="{578C5D38-D901-051E-0FAA-056AF74EC392}"/>
              </a:ext>
            </a:extLst>
          </p:cNvPr>
          <p:cNvSpPr>
            <a:spLocks noGrp="1"/>
          </p:cNvSpPr>
          <p:nvPr>
            <p:ph type="title"/>
          </p:nvPr>
        </p:nvSpPr>
        <p:spPr>
          <a:xfrm>
            <a:off x="501325" y="365127"/>
            <a:ext cx="8284455" cy="653446"/>
          </a:xfrm>
        </p:spPr>
        <p:txBody>
          <a:bodyPr>
            <a:normAutofit/>
          </a:bodyPr>
          <a:lstStyle/>
          <a:p>
            <a:r>
              <a:rPr lang="en-US" dirty="0"/>
              <a:t>Summary of Research on Several Jurisdictions</a:t>
            </a:r>
          </a:p>
        </p:txBody>
      </p:sp>
      <p:sp>
        <p:nvSpPr>
          <p:cNvPr id="4" name="Content Placeholder 3">
            <a:extLst>
              <a:ext uri="{FF2B5EF4-FFF2-40B4-BE49-F238E27FC236}">
                <a16:creationId xmlns:a16="http://schemas.microsoft.com/office/drawing/2014/main" id="{1158DF54-0EAE-661E-4F3C-C023A6F887CC}"/>
              </a:ext>
            </a:extLst>
          </p:cNvPr>
          <p:cNvSpPr>
            <a:spLocks noGrp="1"/>
          </p:cNvSpPr>
          <p:nvPr>
            <p:ph idx="1"/>
          </p:nvPr>
        </p:nvSpPr>
        <p:spPr/>
        <p:txBody>
          <a:bodyPr>
            <a:noAutofit/>
          </a:bodyPr>
          <a:lstStyle/>
          <a:p>
            <a:pPr>
              <a:lnSpc>
                <a:spcPct val="100000"/>
              </a:lnSpc>
            </a:pPr>
            <a:r>
              <a:rPr lang="en-US" dirty="0"/>
              <a:t>CT targets:</a:t>
            </a:r>
            <a:endParaRPr lang="en-US" sz="2000" b="0" i="0" u="none" strike="noStrike" dirty="0">
              <a:solidFill>
                <a:srgbClr val="000000"/>
              </a:solidFill>
              <a:effectLst/>
            </a:endParaRPr>
          </a:p>
          <a:p>
            <a:pPr lvl="1"/>
            <a:r>
              <a:rPr lang="en-US" sz="2000" b="0" i="0" u="none" strike="noStrike" dirty="0">
                <a:solidFill>
                  <a:srgbClr val="000000"/>
                </a:solidFill>
                <a:effectLst/>
              </a:rPr>
              <a:t>Maintain reliability performance (SAIDI and SAIFI values) that are better than 75% of other electric utilities in the country in blue-sky conditions (normal routine operating days for the utility with no weather incidents).</a:t>
            </a:r>
          </a:p>
          <a:p>
            <a:pPr lvl="1"/>
            <a:r>
              <a:rPr lang="en-US" sz="2000" b="0" i="0" u="none" strike="noStrike" dirty="0">
                <a:solidFill>
                  <a:srgbClr val="000000"/>
                </a:solidFill>
                <a:effectLst/>
              </a:rPr>
              <a:t>Improve reliability performance (SAIDI and SAIFI values) during</a:t>
            </a:r>
            <a:r>
              <a:rPr lang="en-US" sz="2000" dirty="0">
                <a:solidFill>
                  <a:srgbClr val="000000"/>
                </a:solidFill>
              </a:rPr>
              <a:t> gray-sky conditions (days when severe weather events temporarily cause power disruptions, where restoration of electricity services proceeds as quickly as possible) and black-sky conditions (catastrophic weather events that compromise electricity reliability and the ability to restore service).</a:t>
            </a:r>
            <a:endParaRPr lang="en-US" sz="2000" b="0" i="0" u="none" strike="noStrike" dirty="0">
              <a:solidFill>
                <a:srgbClr val="000000"/>
              </a:solidFill>
              <a:effectLst/>
            </a:endParaRPr>
          </a:p>
          <a:p>
            <a:pPr>
              <a:lnSpc>
                <a:spcPct val="100000"/>
              </a:lnSpc>
            </a:pPr>
            <a:r>
              <a:rPr lang="en-US" dirty="0"/>
              <a:t>Ameren targets:</a:t>
            </a:r>
          </a:p>
          <a:p>
            <a:pPr lvl="1"/>
            <a:r>
              <a:rPr lang="en-US" sz="2000" dirty="0">
                <a:solidFill>
                  <a:srgbClr val="000000"/>
                </a:solidFill>
              </a:rPr>
              <a:t>R</a:t>
            </a:r>
            <a:r>
              <a:rPr lang="en-US" sz="2000" b="0" i="0" u="none" strike="noStrike" dirty="0">
                <a:solidFill>
                  <a:srgbClr val="000000"/>
                </a:solidFill>
                <a:effectLst/>
              </a:rPr>
              <a:t>eliability: 20% SAIFI reduction, and 15% CAIDI reduction, over a decade.</a:t>
            </a:r>
          </a:p>
          <a:p>
            <a:pPr lvl="1"/>
            <a:r>
              <a:rPr lang="en-US" sz="2000" dirty="0">
                <a:solidFill>
                  <a:srgbClr val="000000"/>
                </a:solidFill>
              </a:rPr>
              <a:t>A</a:t>
            </a:r>
            <a:r>
              <a:rPr lang="en-US" sz="2000" b="0" i="0" u="none" strike="noStrike" dirty="0">
                <a:solidFill>
                  <a:srgbClr val="000000"/>
                </a:solidFill>
                <a:effectLst/>
              </a:rPr>
              <a:t>ffordability: 10% annual reduction in residential disconnections in the top 20 zip codes with the highest historical disconnection rates, over a five-year period.</a:t>
            </a:r>
          </a:p>
        </p:txBody>
      </p:sp>
      <p:sp>
        <p:nvSpPr>
          <p:cNvPr id="5" name="Footer Placeholder 4">
            <a:extLst>
              <a:ext uri="{FF2B5EF4-FFF2-40B4-BE49-F238E27FC236}">
                <a16:creationId xmlns:a16="http://schemas.microsoft.com/office/drawing/2014/main" id="{4EDC1013-5FA5-AC55-A652-8192CB037CA5}"/>
              </a:ext>
            </a:extLst>
          </p:cNvPr>
          <p:cNvSpPr>
            <a:spLocks noGrp="1"/>
          </p:cNvSpPr>
          <p:nvPr>
            <p:ph type="ftr" sz="quarter" idx="11"/>
          </p:nvPr>
        </p:nvSpPr>
        <p:spPr/>
        <p:txBody>
          <a:bodyPr/>
          <a:lstStyle/>
          <a:p>
            <a:r>
              <a:rPr lang="en-US" dirty="0"/>
              <a:t>www.synapse-energy.com  |  ©2023 Synapse Energy Economics Inc. All rights reserved.</a:t>
            </a:r>
          </a:p>
        </p:txBody>
      </p:sp>
      <p:sp>
        <p:nvSpPr>
          <p:cNvPr id="6" name="Text Placeholder 5">
            <a:extLst>
              <a:ext uri="{FF2B5EF4-FFF2-40B4-BE49-F238E27FC236}">
                <a16:creationId xmlns:a16="http://schemas.microsoft.com/office/drawing/2014/main" id="{A1A32834-1D6D-DE46-8CAA-4D820F91E3AF}"/>
              </a:ext>
            </a:extLst>
          </p:cNvPr>
          <p:cNvSpPr>
            <a:spLocks noGrp="1"/>
          </p:cNvSpPr>
          <p:nvPr>
            <p:ph type="body" sz="quarter" idx="13"/>
          </p:nvPr>
        </p:nvSpPr>
        <p:spPr/>
        <p:txBody>
          <a:bodyPr/>
          <a:lstStyle/>
          <a:p>
            <a:r>
              <a:rPr lang="en-US" dirty="0"/>
              <a:t>Nicholas Pape</a:t>
            </a:r>
          </a:p>
        </p:txBody>
      </p:sp>
    </p:spTree>
    <p:extLst>
      <p:ext uri="{BB962C8B-B14F-4D97-AF65-F5344CB8AC3E}">
        <p14:creationId xmlns:p14="http://schemas.microsoft.com/office/powerpoint/2010/main" val="4044570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2442A63-56D6-D9C3-F654-3E201F021FF6}"/>
              </a:ext>
            </a:extLst>
          </p:cNvPr>
          <p:cNvSpPr>
            <a:spLocks noGrp="1"/>
          </p:cNvSpPr>
          <p:nvPr>
            <p:ph type="sldNum" sz="quarter" idx="12"/>
          </p:nvPr>
        </p:nvSpPr>
        <p:spPr/>
        <p:txBody>
          <a:bodyPr/>
          <a:lstStyle/>
          <a:p>
            <a:fld id="{1B79225A-044F-47AC-A466-ADAA88F41AF1}" type="slidenum">
              <a:rPr lang="en-US" smtClean="0"/>
              <a:pPr/>
              <a:t>9</a:t>
            </a:fld>
            <a:endParaRPr lang="en-US" dirty="0"/>
          </a:p>
        </p:txBody>
      </p:sp>
      <p:sp>
        <p:nvSpPr>
          <p:cNvPr id="3" name="Title 2">
            <a:extLst>
              <a:ext uri="{FF2B5EF4-FFF2-40B4-BE49-F238E27FC236}">
                <a16:creationId xmlns:a16="http://schemas.microsoft.com/office/drawing/2014/main" id="{CA9E8E0D-CE49-1B91-EFEB-3E8A936EE440}"/>
              </a:ext>
            </a:extLst>
          </p:cNvPr>
          <p:cNvSpPr>
            <a:spLocks noGrp="1"/>
          </p:cNvSpPr>
          <p:nvPr>
            <p:ph type="title"/>
          </p:nvPr>
        </p:nvSpPr>
        <p:spPr>
          <a:xfrm>
            <a:off x="501325" y="365127"/>
            <a:ext cx="8284456" cy="653446"/>
          </a:xfrm>
        </p:spPr>
        <p:txBody>
          <a:bodyPr/>
          <a:lstStyle/>
          <a:p>
            <a:r>
              <a:rPr lang="en-US" dirty="0"/>
              <a:t>Recommendations for ENO’s and TNO’s Plans</a:t>
            </a:r>
          </a:p>
        </p:txBody>
      </p:sp>
      <p:sp>
        <p:nvSpPr>
          <p:cNvPr id="4" name="Content Placeholder 3">
            <a:extLst>
              <a:ext uri="{FF2B5EF4-FFF2-40B4-BE49-F238E27FC236}">
                <a16:creationId xmlns:a16="http://schemas.microsoft.com/office/drawing/2014/main" id="{66DD8132-DA14-6221-A20A-D854CEE80A8E}"/>
              </a:ext>
            </a:extLst>
          </p:cNvPr>
          <p:cNvSpPr>
            <a:spLocks noGrp="1"/>
          </p:cNvSpPr>
          <p:nvPr>
            <p:ph idx="1"/>
          </p:nvPr>
        </p:nvSpPr>
        <p:spPr/>
        <p:txBody>
          <a:bodyPr>
            <a:normAutofit/>
          </a:bodyPr>
          <a:lstStyle/>
          <a:p>
            <a:pPr marL="457200" marR="96520" lvl="0" indent="-342900" algn="l" rtl="0">
              <a:lnSpc>
                <a:spcPct val="100000"/>
              </a:lnSpc>
              <a:spcBef>
                <a:spcPts val="0"/>
              </a:spcBef>
              <a:spcAft>
                <a:spcPts val="0"/>
              </a:spcAft>
              <a:buSzPts val="1800"/>
              <a:buChar char="•"/>
            </a:pPr>
            <a:r>
              <a:rPr lang="en-US" dirty="0"/>
              <a:t>Both ENO and TNO should report the following metrics to City Council:</a:t>
            </a:r>
          </a:p>
          <a:p>
            <a:pPr marL="914400" marR="96520" lvl="1" indent="-355600" algn="l" rtl="0">
              <a:spcBef>
                <a:spcPts val="0"/>
              </a:spcBef>
              <a:spcAft>
                <a:spcPts val="0"/>
              </a:spcAft>
              <a:buSzPts val="2000"/>
              <a:buChar char="•"/>
            </a:pPr>
            <a:r>
              <a:rPr lang="en-US" sz="2000" dirty="0"/>
              <a:t>Reliability: SAIDI, SAIFI, and CAIDI for all days, normal days, and major event days, and for all communities and vulnerable communities.</a:t>
            </a:r>
          </a:p>
          <a:p>
            <a:pPr marL="914400" marR="96520" lvl="1" indent="-355600" algn="l" rtl="0">
              <a:spcBef>
                <a:spcPts val="0"/>
              </a:spcBef>
              <a:spcAft>
                <a:spcPts val="0"/>
              </a:spcAft>
              <a:buSzPts val="2000"/>
              <a:buChar char="•"/>
            </a:pPr>
            <a:r>
              <a:rPr lang="en-US" sz="2000" dirty="0"/>
              <a:t>Health: Numbers of hospitalizations and deaths from outages.</a:t>
            </a:r>
          </a:p>
          <a:p>
            <a:pPr marL="914400" marR="96520" lvl="1" indent="-355600" algn="l" rtl="0">
              <a:spcBef>
                <a:spcPts val="0"/>
              </a:spcBef>
              <a:spcAft>
                <a:spcPts val="0"/>
              </a:spcAft>
              <a:buSzPts val="2000"/>
              <a:buChar char="•"/>
            </a:pPr>
            <a:r>
              <a:rPr lang="en-US" sz="2000" dirty="0"/>
              <a:t>Infrastructure: Number, type, and cost of each specific investment.</a:t>
            </a:r>
          </a:p>
          <a:p>
            <a:pPr marL="914400" marR="96520" lvl="1" indent="-355600" algn="l" rtl="0">
              <a:spcBef>
                <a:spcPts val="0"/>
              </a:spcBef>
              <a:spcAft>
                <a:spcPts val="0"/>
              </a:spcAft>
              <a:buSzPts val="2000"/>
              <a:buChar char="•"/>
            </a:pPr>
            <a:r>
              <a:rPr lang="en-US" sz="2000" dirty="0"/>
              <a:t>Workforce: Number of trainings, apprenticeships, and jobs related to the construction, operation, and maintenance of investments, and the percentage of these trainings, apprenticeships, and jobs done by local community members, including, specifically students.</a:t>
            </a:r>
          </a:p>
          <a:p>
            <a:pPr marL="914400" marR="96520" lvl="1" indent="-355600" algn="l" rtl="0">
              <a:spcBef>
                <a:spcPts val="0"/>
              </a:spcBef>
              <a:spcAft>
                <a:spcPts val="0"/>
              </a:spcAft>
              <a:buSzPts val="2000"/>
              <a:buChar char="•"/>
            </a:pPr>
            <a:r>
              <a:rPr lang="en-US" sz="2000" dirty="0"/>
              <a:t>Affordability: Costs of the investments to ratepayers, percentage of costs of the investments to LMI ratepayers, effects of the costs of the investments on ratepayer electricity rates and bills.</a:t>
            </a:r>
          </a:p>
        </p:txBody>
      </p:sp>
      <p:sp>
        <p:nvSpPr>
          <p:cNvPr id="5" name="Footer Placeholder 4">
            <a:extLst>
              <a:ext uri="{FF2B5EF4-FFF2-40B4-BE49-F238E27FC236}">
                <a16:creationId xmlns:a16="http://schemas.microsoft.com/office/drawing/2014/main" id="{54E25532-7381-64D4-3AFA-5487D8E9710A}"/>
              </a:ext>
            </a:extLst>
          </p:cNvPr>
          <p:cNvSpPr>
            <a:spLocks noGrp="1"/>
          </p:cNvSpPr>
          <p:nvPr>
            <p:ph type="ftr" sz="quarter" idx="11"/>
          </p:nvPr>
        </p:nvSpPr>
        <p:spPr/>
        <p:txBody>
          <a:bodyPr/>
          <a:lstStyle/>
          <a:p>
            <a:r>
              <a:rPr lang="en-US" dirty="0"/>
              <a:t>www.synapse-energy.com  |  ©2023 Synapse Energy Economics Inc. All rights reserved.</a:t>
            </a:r>
          </a:p>
        </p:txBody>
      </p:sp>
      <p:sp>
        <p:nvSpPr>
          <p:cNvPr id="6" name="Text Placeholder 5">
            <a:extLst>
              <a:ext uri="{FF2B5EF4-FFF2-40B4-BE49-F238E27FC236}">
                <a16:creationId xmlns:a16="http://schemas.microsoft.com/office/drawing/2014/main" id="{F20D390C-252A-6DDA-A589-966F808218F9}"/>
              </a:ext>
            </a:extLst>
          </p:cNvPr>
          <p:cNvSpPr>
            <a:spLocks noGrp="1"/>
          </p:cNvSpPr>
          <p:nvPr>
            <p:ph type="body" sz="quarter" idx="13"/>
          </p:nvPr>
        </p:nvSpPr>
        <p:spPr/>
        <p:txBody>
          <a:bodyPr/>
          <a:lstStyle/>
          <a:p>
            <a:r>
              <a:rPr lang="en-US" dirty="0"/>
              <a:t>Nicholas Pape</a:t>
            </a:r>
          </a:p>
        </p:txBody>
      </p:sp>
    </p:spTree>
    <p:extLst>
      <p:ext uri="{BB962C8B-B14F-4D97-AF65-F5344CB8AC3E}">
        <p14:creationId xmlns:p14="http://schemas.microsoft.com/office/powerpoint/2010/main" val="2964644897"/>
      </p:ext>
    </p:extLst>
  </p:cSld>
  <p:clrMapOvr>
    <a:masterClrMapping/>
  </p:clrMapOvr>
</p:sld>
</file>

<file path=ppt/theme/theme1.xml><?xml version="1.0" encoding="utf-8"?>
<a:theme xmlns:a="http://schemas.openxmlformats.org/drawingml/2006/main" name="template - PPT">
  <a:themeElements>
    <a:clrScheme name="Custom 27">
      <a:dk1>
        <a:sysClr val="windowText" lastClr="000000"/>
      </a:dk1>
      <a:lt1>
        <a:sysClr val="window" lastClr="FFFFFF"/>
      </a:lt1>
      <a:dk2>
        <a:srgbClr val="2D3991"/>
      </a:dk2>
      <a:lt2>
        <a:srgbClr val="717073"/>
      </a:lt2>
      <a:accent1>
        <a:srgbClr val="5B9BD5"/>
      </a:accent1>
      <a:accent2>
        <a:srgbClr val="ED7D31"/>
      </a:accent2>
      <a:accent3>
        <a:srgbClr val="595959"/>
      </a:accent3>
      <a:accent4>
        <a:srgbClr val="EEB111"/>
      </a:accent4>
      <a:accent5>
        <a:srgbClr val="00549E"/>
      </a:accent5>
      <a:accent6>
        <a:srgbClr val="70AD47"/>
      </a:accent6>
      <a:hlink>
        <a:srgbClr val="0563C1"/>
      </a:hlink>
      <a:folHlink>
        <a:srgbClr val="954F72"/>
      </a:folHlink>
    </a:clrScheme>
    <a:fontScheme name="Energy Guides">
      <a:majorFont>
        <a:latin typeface="Arial"/>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template - PPT" id="{DF47575D-D669-4533-AD65-1E86CB907564}" vid="{2905FB6B-14BD-48AD-AD6F-3164174DF78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95F78587022F4419013A8A07848007E" ma:contentTypeVersion="1" ma:contentTypeDescription="Create a new document." ma:contentTypeScope="" ma:versionID="117763a7aba4069641c326733236adf9">
  <xsd:schema xmlns:xsd="http://www.w3.org/2001/XMLSchema" xmlns:xs="http://www.w3.org/2001/XMLSchema" xmlns:p="http://schemas.microsoft.com/office/2006/metadata/properties" xmlns:ns2="4b54f95a-c392-4915-b50c-618f44f31247" targetNamespace="http://schemas.microsoft.com/office/2006/metadata/properties" ma:root="true" ma:fieldsID="1fbff1f4a39622302fe098e13c6d823d" ns2:_="">
    <xsd:import namespace="4b54f95a-c392-4915-b50c-618f44f31247"/>
    <xsd:element name="properties">
      <xsd:complexType>
        <xsd:sequence>
          <xsd:element name="documentManagement">
            <xsd:complexType>
              <xsd:all>
                <xsd:element ref="ns2:Document_x0020_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54f95a-c392-4915-b50c-618f44f31247" elementFormDefault="qualified">
    <xsd:import namespace="http://schemas.microsoft.com/office/2006/documentManagement/types"/>
    <xsd:import namespace="http://schemas.microsoft.com/office/infopath/2007/PartnerControls"/>
    <xsd:element name="Document_x0020_Type" ma:index="8" nillable="true" ma:displayName="Document Type" ma:internalName="Document_x0020_Type">
      <xsd:complexType>
        <xsd:complexContent>
          <xsd:extension base="dms:MultiChoiceFillIn">
            <xsd:sequence>
              <xsd:element name="Value" maxOccurs="unbounded" minOccurs="0" nillable="true">
                <xsd:simpleType>
                  <xsd:union memberTypes="dms:Text">
                    <xsd:simpleType>
                      <xsd:restriction base="dms:Choice">
                        <xsd:enumeration value="Pre-review Notes"/>
                        <xsd:enumeration value="Completed Review Forms"/>
                        <xsd:enumeration value="Completed Review Notes"/>
                        <xsd:enumeration value="Planning"/>
                        <xsd:enumeration value="Analysis"/>
                        <xsd:enumeration value="Orientation Scheduling and Tracking"/>
                        <xsd:enumeration value="Orientation Materials"/>
                        <xsd:enumeration value="Orientation Process Planning"/>
                        <xsd:enumeration value="Consulting Skills"/>
                        <xsd:enumeration value="Newbie Buddy Program"/>
                        <xsd:enumeration value="Consulting Skills Training"/>
                        <xsd:enumeration value="Excel Training"/>
                        <xsd:enumeration value="First Day Schedule"/>
                        <xsd:enumeration value="Admin Logistics"/>
                      </xsd:restriction>
                    </xsd:simpleType>
                  </xsd:un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ocument_x0020_Type xmlns="4b54f95a-c392-4915-b50c-618f44f31247"/>
  </documentManagement>
</p:properties>
</file>

<file path=customXml/itemProps1.xml><?xml version="1.0" encoding="utf-8"?>
<ds:datastoreItem xmlns:ds="http://schemas.openxmlformats.org/officeDocument/2006/customXml" ds:itemID="{B74BCE88-2A84-4744-B719-B2F802A6AD14}">
  <ds:schemaRefs>
    <ds:schemaRef ds:uri="http://schemas.microsoft.com/sharepoint/v3/contenttype/forms"/>
  </ds:schemaRefs>
</ds:datastoreItem>
</file>

<file path=customXml/itemProps2.xml><?xml version="1.0" encoding="utf-8"?>
<ds:datastoreItem xmlns:ds="http://schemas.openxmlformats.org/officeDocument/2006/customXml" ds:itemID="{B3D6E978-C854-4E3F-A2FE-C0BAB03733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54f95a-c392-4915-b50c-618f44f312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A8F8960-D074-4426-8C35-83A9A987A364}">
  <ds:schemaRefs>
    <ds:schemaRef ds:uri="http://schemas.openxmlformats.org/package/2006/metadata/core-properties"/>
    <ds:schemaRef ds:uri="http://purl.org/dc/dcmitype/"/>
    <ds:schemaRef ds:uri="http://www.w3.org/XML/1998/namespace"/>
    <ds:schemaRef ds:uri="http://schemas.microsoft.com/office/2006/documentManagement/types"/>
    <ds:schemaRef ds:uri="http://schemas.microsoft.com/office/infopath/2007/PartnerControls"/>
    <ds:schemaRef ds:uri="http://purl.org/dc/elements/1.1/"/>
    <ds:schemaRef ds:uri="4b54f95a-c392-4915-b50c-618f44f31247"/>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Presentation template - PPT</Template>
  <TotalTime>680</TotalTime>
  <Words>1529</Words>
  <Application>Microsoft Office PowerPoint</Application>
  <PresentationFormat>On-screen Show (4:3)</PresentationFormat>
  <Paragraphs>99</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Google Sans</vt:lpstr>
      <vt:lpstr>template - PPT</vt:lpstr>
      <vt:lpstr>Internship Presentation</vt:lpstr>
      <vt:lpstr>Societal Background</vt:lpstr>
      <vt:lpstr>Project Background</vt:lpstr>
      <vt:lpstr>Project Details</vt:lpstr>
      <vt:lpstr>Summary of Research on Several Jurisdictions</vt:lpstr>
      <vt:lpstr>Summary of Research on Several Jurisdictions</vt:lpstr>
      <vt:lpstr>Summary of Research on Several Jurisdictions</vt:lpstr>
      <vt:lpstr>Summary of Research on Several Jurisdictions</vt:lpstr>
      <vt:lpstr>Recommendations for ENO’s and TNO’s Plans</vt:lpstr>
      <vt:lpstr>Additional Recommendations for TNO’s Plan</vt:lpstr>
      <vt:lpstr>Acknowledgements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Internship Presentation</dc:title>
  <dc:creator>Nicholas Pape</dc:creator>
  <cp:lastModifiedBy>Nicholas Pape</cp:lastModifiedBy>
  <cp:revision>125</cp:revision>
  <dcterms:created xsi:type="dcterms:W3CDTF">2023-07-27T18:05:21Z</dcterms:created>
  <dcterms:modified xsi:type="dcterms:W3CDTF">2023-08-22T12:30:32Z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0x010100695F78587022F4419013A8A07848007E</vt:lpwstr>
  </property>
</Properties>
</file>