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41296-3A48-4742-B4A1-CAF2FD2DA87B}"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D0396-0AF9-43A8-9B20-DAFBF5203AB0}" type="slidenum">
              <a:rPr lang="en-US" smtClean="0"/>
              <a:t>‹#›</a:t>
            </a:fld>
            <a:endParaRPr lang="en-US"/>
          </a:p>
        </p:txBody>
      </p:sp>
    </p:spTree>
    <p:extLst>
      <p:ext uri="{BB962C8B-B14F-4D97-AF65-F5344CB8AC3E}">
        <p14:creationId xmlns:p14="http://schemas.microsoft.com/office/powerpoint/2010/main" val="132504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1</a:t>
            </a:fld>
            <a:endParaRPr lang="en-AU" dirty="0"/>
          </a:p>
        </p:txBody>
      </p:sp>
    </p:spTree>
    <p:extLst>
      <p:ext uri="{BB962C8B-B14F-4D97-AF65-F5344CB8AC3E}">
        <p14:creationId xmlns:p14="http://schemas.microsoft.com/office/powerpoint/2010/main" val="269559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10</a:t>
            </a:fld>
            <a:endParaRPr lang="en-AU"/>
          </a:p>
        </p:txBody>
      </p:sp>
    </p:spTree>
    <p:extLst>
      <p:ext uri="{BB962C8B-B14F-4D97-AF65-F5344CB8AC3E}">
        <p14:creationId xmlns:p14="http://schemas.microsoft.com/office/powerpoint/2010/main" val="413647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2</a:t>
            </a:fld>
            <a:endParaRPr lang="en-AU"/>
          </a:p>
        </p:txBody>
      </p:sp>
    </p:spTree>
    <p:extLst>
      <p:ext uri="{BB962C8B-B14F-4D97-AF65-F5344CB8AC3E}">
        <p14:creationId xmlns:p14="http://schemas.microsoft.com/office/powerpoint/2010/main" val="215195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3</a:t>
            </a:fld>
            <a:endParaRPr lang="en-AU"/>
          </a:p>
        </p:txBody>
      </p:sp>
    </p:spTree>
    <p:extLst>
      <p:ext uri="{BB962C8B-B14F-4D97-AF65-F5344CB8AC3E}">
        <p14:creationId xmlns:p14="http://schemas.microsoft.com/office/powerpoint/2010/main" val="248295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Today, we are going to discuss the how and why of high-intensity ultrashort optical pulses generation. The discovery that has given the 2018 Nobel Prize in Physics to its inventors.  </a:t>
            </a:r>
          </a:p>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4</a:t>
            </a:fld>
            <a:endParaRPr lang="en-AU"/>
          </a:p>
        </p:txBody>
      </p:sp>
    </p:spTree>
    <p:extLst>
      <p:ext uri="{BB962C8B-B14F-4D97-AF65-F5344CB8AC3E}">
        <p14:creationId xmlns:p14="http://schemas.microsoft.com/office/powerpoint/2010/main" val="371306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As you might heard, the Nobel Prize in Physics 2018 was awarded "for ground-breaking inventions in the field of laser physics" with one half to American physicist Arthur </a:t>
            </a:r>
            <a:r>
              <a:rPr lang="en-GB" sz="1300" dirty="0" err="1"/>
              <a:t>Ashkin</a:t>
            </a:r>
            <a:r>
              <a:rPr lang="en-GB" sz="1300" dirty="0"/>
              <a:t> "for the optical tweezers and their application to biological systems", the other half jointly to Gérard </a:t>
            </a:r>
            <a:r>
              <a:rPr lang="en-GB" sz="1300" dirty="0" err="1"/>
              <a:t>Mourou</a:t>
            </a:r>
            <a:r>
              <a:rPr lang="en-GB" sz="1300" dirty="0"/>
              <a:t> from France and Donna Strickland from US "for their method of generating high-intensity, ultra-short optical pulses.” The inventions being honoured this year have revolutionised laser physics. Extremely small objects and incredibly rapid processes are now being seen in a new light. Advanced precision instruments are opening up unexplored areas of research and a multitude of industrial and medical applications. Although both discoveries are very important and super interesting, in this talk we are going to focus on ultra-short optical pulses only. </a:t>
            </a:r>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5</a:t>
            </a:fld>
            <a:endParaRPr lang="en-AU"/>
          </a:p>
        </p:txBody>
      </p:sp>
    </p:spTree>
    <p:extLst>
      <p:ext uri="{BB962C8B-B14F-4D97-AF65-F5344CB8AC3E}">
        <p14:creationId xmlns:p14="http://schemas.microsoft.com/office/powerpoint/2010/main" val="207488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The access to short optical pulses, with durations matching the time-scale of various processes, for example, molecular vibrations, electron motion in atoms and molecules became gateway to entirely new areas and applications in physics, chemistry, biology and medicine. One early area of use was the rapid illumination of what happens between molecules and atoms in the constantly changing microworld. Things happen quickly, so quickly that for a long time it was only possible to describe the before and after. But with pulses as short as a femtosecond, one million of a billionth of a second, it is possible to see events that previously appeared to be instantaneous.</a:t>
            </a:r>
          </a:p>
          <a:p>
            <a:pPr defTabSz="966612">
              <a:defRPr/>
            </a:pPr>
            <a:endParaRPr lang="en-GB" sz="1300" dirty="0"/>
          </a:p>
          <a:p>
            <a:pPr defTabSz="966612">
              <a:defRPr/>
            </a:pPr>
            <a:r>
              <a:rPr lang="en-GB" sz="1300" dirty="0"/>
              <a:t>Moreover,  the short pulses from a femtosecond laser cause less damage in the material than the million-times longer pulses from a nanosecond laser. </a:t>
            </a:r>
          </a:p>
          <a:p>
            <a:pPr defTabSz="966612">
              <a:defRPr/>
            </a:pPr>
            <a:endParaRPr lang="en-GB" sz="1300" dirty="0"/>
          </a:p>
          <a:p>
            <a:pPr defTabSz="966612">
              <a:defRPr/>
            </a:pPr>
            <a:endParaRPr lang="en-GB" dirty="0"/>
          </a:p>
          <a:p>
            <a:endParaRPr lang="en-GB" dirty="0"/>
          </a:p>
        </p:txBody>
      </p:sp>
      <p:sp>
        <p:nvSpPr>
          <p:cNvPr id="4" name="Slide Number Placeholder 3"/>
          <p:cNvSpPr>
            <a:spLocks noGrp="1"/>
          </p:cNvSpPr>
          <p:nvPr>
            <p:ph type="sldNum" sz="quarter" idx="5"/>
          </p:nvPr>
        </p:nvSpPr>
        <p:spPr/>
        <p:txBody>
          <a:bodyPr/>
          <a:lstStyle/>
          <a:p>
            <a:fld id="{39F69B67-F66F-415A-A2C8-B2ACACE5B03A}" type="slidenum">
              <a:rPr lang="en-AU" smtClean="0"/>
              <a:t>6</a:t>
            </a:fld>
            <a:endParaRPr lang="en-AU"/>
          </a:p>
        </p:txBody>
      </p:sp>
    </p:spTree>
    <p:extLst>
      <p:ext uri="{BB962C8B-B14F-4D97-AF65-F5344CB8AC3E}">
        <p14:creationId xmlns:p14="http://schemas.microsoft.com/office/powerpoint/2010/main" val="156951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Gérard </a:t>
            </a:r>
            <a:r>
              <a:rPr lang="en-GB" sz="1300" dirty="0" err="1"/>
              <a:t>Mourou</a:t>
            </a:r>
            <a:r>
              <a:rPr lang="en-GB" sz="1300" dirty="0"/>
              <a:t> and Donna Strickland paved the way towards the shortest and most intense laser pulses ever created by mankind. The inspiration came from a popular science article that described radar and its long radio waves. However, transferring this idea to the shorter optical light waves was difficult, both in theory and in practice. The breakthrough was described in the article that was published in December 1985 and was Donna Strickland’s first scientific publication. She had moved from Canada to the University of Rochester in the US, where she became attracted to laser physics by the green and red beams that lit the laboratory like a Christmas tree and, not least, by the visions of her supervisor, Gérard </a:t>
            </a:r>
            <a:r>
              <a:rPr lang="en-GB" sz="1300" dirty="0" err="1"/>
              <a:t>Mourou</a:t>
            </a:r>
            <a:r>
              <a:rPr lang="en-GB" sz="1300" dirty="0"/>
              <a:t>. One of these has now been realised – the idea of amplifying short laser pulses to unprecedented levels.</a:t>
            </a:r>
          </a:p>
          <a:p>
            <a:pPr defTabSz="966612">
              <a:defRPr/>
            </a:pPr>
            <a:endParaRPr lang="en-GB" sz="1300" dirty="0"/>
          </a:p>
          <a:p>
            <a:pPr defTabSz="966612">
              <a:defRPr/>
            </a:pPr>
            <a:r>
              <a:rPr lang="en-GB" sz="1300" dirty="0"/>
              <a:t>Laser light is created through a chain reaction in which the particles of light, photons, generate even more photons. These can be emitted in pulses. Ever since lasers were invented, almost 60 years ago, researchers have endeavoured to create more intense pulses. However, by the mid-1980s, the end of the road had been reached. For short pulses it was no longer practically possible to increase the intensity of the light without destroying the amplifying material. Using an ingenious approach, Strickland and </a:t>
            </a:r>
            <a:r>
              <a:rPr lang="en-GB" sz="1300" dirty="0" err="1"/>
              <a:t>Mourou</a:t>
            </a:r>
            <a:r>
              <a:rPr lang="en-GB" sz="1300" dirty="0"/>
              <a:t> succeeded in creating ultrashort high-intensity laser pulses without destroying the amplifying material.</a:t>
            </a:r>
            <a:endParaRPr lang="en-GB" dirty="0"/>
          </a:p>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7</a:t>
            </a:fld>
            <a:endParaRPr lang="en-AU"/>
          </a:p>
        </p:txBody>
      </p:sp>
    </p:spTree>
    <p:extLst>
      <p:ext uri="{BB962C8B-B14F-4D97-AF65-F5344CB8AC3E}">
        <p14:creationId xmlns:p14="http://schemas.microsoft.com/office/powerpoint/2010/main" val="318594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Their simple and elegant method, called the Chirped pulse amplification (CPA) revolutionised laser technology. It enabled the emission of very intense, short pulses of light using an intricate method to avoid the risk of destroying the amplifying material. Instead of amplifying the light pulse directly, it is first stretched in time, reducing its peak power. Then the pulse is amplified and when it is compressed more light is collected in the same place – the light pulse becomes extremely intense.</a:t>
            </a:r>
          </a:p>
          <a:p>
            <a:endParaRPr lang="en-GB" sz="1300" dirty="0"/>
          </a:p>
          <a:p>
            <a:r>
              <a:rPr lang="en-GB" sz="1300" dirty="0"/>
              <a:t>In the original implementation of Strickland and </a:t>
            </a:r>
            <a:r>
              <a:rPr lang="en-GB" sz="1300" dirty="0" err="1"/>
              <a:t>Mourou</a:t>
            </a:r>
            <a:r>
              <a:rPr lang="en-GB" sz="1300" dirty="0"/>
              <a:t> in the first step, a short, low-energy, nanojoule pulse from a mode-locked </a:t>
            </a:r>
            <a:r>
              <a:rPr lang="en-GB" sz="1300" dirty="0" err="1"/>
              <a:t>Nd:YAG</a:t>
            </a:r>
            <a:r>
              <a:rPr lang="en-GB" sz="1300" dirty="0"/>
              <a:t> laser was coupled into a single-mode optical fibre and stretched to a duration of about 300 ps. The pulse was linearly chirped in the fibre by group velocity dispersion and self-phase modulation (a nonlinear optical effect inducing a varying refractive index). The dispersion in the fibre was positive, so that the low-frequency (red) part of the pulse propagated faster than the high-frequency (blue) part. In the second step, Strickland and </a:t>
            </a:r>
            <a:r>
              <a:rPr lang="en-GB" sz="1300" dirty="0" err="1"/>
              <a:t>Mourou</a:t>
            </a:r>
            <a:r>
              <a:rPr lang="en-GB" sz="1300" dirty="0"/>
              <a:t> then amplified the chirped pulse in a </a:t>
            </a:r>
            <a:r>
              <a:rPr lang="en-GB" sz="1300" dirty="0" err="1"/>
              <a:t>Nd:glass</a:t>
            </a:r>
            <a:r>
              <a:rPr lang="en-GB" sz="1300" dirty="0"/>
              <a:t> regenerative amplifier. In the final step, the long chirped pulse was compressed by a double grating compressor to 2 </a:t>
            </a:r>
            <a:r>
              <a:rPr lang="en-GB" sz="1300" dirty="0" err="1"/>
              <a:t>ps</a:t>
            </a:r>
            <a:r>
              <a:rPr lang="en-GB" sz="1300" dirty="0"/>
              <a:t>; the energy of the amplified pulse was 1 </a:t>
            </a:r>
            <a:r>
              <a:rPr lang="en-GB" sz="1300" dirty="0" err="1"/>
              <a:t>mJ</a:t>
            </a:r>
            <a:r>
              <a:rPr lang="en-GB" sz="1300" dirty="0"/>
              <a:t>. </a:t>
            </a:r>
            <a:endParaRPr lang="en-GB" dirty="0"/>
          </a:p>
          <a:p>
            <a:pPr defTabSz="966612">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9F69B67-F66F-415A-A2C8-B2ACACE5B03A}" type="slidenum">
              <a:rPr lang="en-AU" smtClean="0"/>
              <a:t>8</a:t>
            </a:fld>
            <a:endParaRPr lang="en-AU"/>
          </a:p>
        </p:txBody>
      </p:sp>
    </p:spTree>
    <p:extLst>
      <p:ext uri="{BB962C8B-B14F-4D97-AF65-F5344CB8AC3E}">
        <p14:creationId xmlns:p14="http://schemas.microsoft.com/office/powerpoint/2010/main" val="148464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dirty="0"/>
              <a:t>The applications of the Nobel Prize winning technology have enabled </a:t>
            </a:r>
            <a:r>
              <a:rPr lang="en-AU" dirty="0" err="1"/>
              <a:t>groundbreaking</a:t>
            </a:r>
            <a:r>
              <a:rPr lang="en-AU" dirty="0"/>
              <a:t> impact in corrective eye surgery, to treat myopia and astigmatism, with the most prominent example being LASIK. </a:t>
            </a:r>
            <a:r>
              <a:rPr lang="en-GB" sz="1300" dirty="0"/>
              <a:t>In LASIK, a femtosecond laser offers high precision for making the corneal flap, which is required for the excimer laser to have access to and reshape the corneal stroma. With the introduction of an all-in-one femtosecond laser procedure, which does not require the creation of a flap, a very small incision of about 4 mm or less is created in order to remove the photo-ablated refractive lenticule. Removing the lenticule changes the shape of the cornea, so that the desired refractive correction is obtained. </a:t>
            </a:r>
          </a:p>
          <a:p>
            <a:pPr defTabSz="966612">
              <a:defRPr/>
            </a:pPr>
            <a:endParaRPr lang="en-GB" sz="1300" dirty="0"/>
          </a:p>
          <a:p>
            <a:pPr defTabSz="966612">
              <a:defRPr/>
            </a:pPr>
            <a:r>
              <a:rPr lang="en-GB" sz="1300" dirty="0"/>
              <a:t>A laser’s extremely high intensity also makes its light a tool for changing the properties of matter: electrical insulators can be converted to conductors, and ultra-sharp laser beams make it possible to cut or drill holes in various materials extremely precisely.</a:t>
            </a:r>
          </a:p>
          <a:p>
            <a:pPr defTabSz="966612">
              <a:defRPr/>
            </a:pPr>
            <a:endParaRPr lang="en-GB" sz="1300" dirty="0"/>
          </a:p>
          <a:p>
            <a:pPr defTabSz="966612">
              <a:defRPr/>
            </a:pPr>
            <a:r>
              <a:rPr lang="en-GB" sz="1300" dirty="0"/>
              <a:t>The technology is also used to manufacture surgical stents, micrometre- sized cylinders of stretched metal that widen and reinforce blood vessels, the urinary tract and other passageways inside the body.</a:t>
            </a:r>
          </a:p>
          <a:p>
            <a:pPr defTabSz="966612">
              <a:defRPr/>
            </a:pPr>
            <a:endParaRPr lang="en-GB" sz="1300" dirty="0"/>
          </a:p>
          <a:p>
            <a:pPr defTabSz="966612">
              <a:defRPr/>
            </a:pPr>
            <a:r>
              <a:rPr lang="en-GB" sz="1300" dirty="0"/>
              <a:t>The lasers can be used to create more efficient data storage, as the storage is not only built on the surface of the material, but also in tiny holes drilled deep into the storage medium. </a:t>
            </a:r>
            <a:endParaRPr lang="en-GB" dirty="0"/>
          </a:p>
          <a:p>
            <a:endParaRPr lang="en-US" dirty="0"/>
          </a:p>
        </p:txBody>
      </p:sp>
      <p:sp>
        <p:nvSpPr>
          <p:cNvPr id="4" name="Slide Number Placeholder 3"/>
          <p:cNvSpPr>
            <a:spLocks noGrp="1"/>
          </p:cNvSpPr>
          <p:nvPr>
            <p:ph type="sldNum" sz="quarter" idx="5"/>
          </p:nvPr>
        </p:nvSpPr>
        <p:spPr/>
        <p:txBody>
          <a:bodyPr/>
          <a:lstStyle/>
          <a:p>
            <a:fld id="{39F69B67-F66F-415A-A2C8-B2ACACE5B03A}" type="slidenum">
              <a:rPr lang="en-AU" smtClean="0"/>
              <a:t>9</a:t>
            </a:fld>
            <a:endParaRPr lang="en-AU"/>
          </a:p>
        </p:txBody>
      </p:sp>
    </p:spTree>
    <p:extLst>
      <p:ext uri="{BB962C8B-B14F-4D97-AF65-F5344CB8AC3E}">
        <p14:creationId xmlns:p14="http://schemas.microsoft.com/office/powerpoint/2010/main" val="32026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B2822-753D-424D-9EDA-89B06436DE6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183172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2822-753D-424D-9EDA-89B06436DE6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122726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2822-753D-424D-9EDA-89B06436DE6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213607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B2822-753D-424D-9EDA-89B06436DE6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40657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4B2822-753D-424D-9EDA-89B06436DE6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405078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B2822-753D-424D-9EDA-89B06436DE6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20104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B2822-753D-424D-9EDA-89B06436DE6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206799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B2822-753D-424D-9EDA-89B06436DE69}"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329704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B2822-753D-424D-9EDA-89B06436DE69}"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235139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4B2822-753D-424D-9EDA-89B06436DE6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174616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4B2822-753D-424D-9EDA-89B06436DE6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0AB67-78B3-42BF-8B5A-47DA0152CE47}" type="slidenum">
              <a:rPr lang="en-US" smtClean="0"/>
              <a:t>‹#›</a:t>
            </a:fld>
            <a:endParaRPr lang="en-US"/>
          </a:p>
        </p:txBody>
      </p:sp>
    </p:spTree>
    <p:extLst>
      <p:ext uri="{BB962C8B-B14F-4D97-AF65-F5344CB8AC3E}">
        <p14:creationId xmlns:p14="http://schemas.microsoft.com/office/powerpoint/2010/main" val="85553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B2822-753D-424D-9EDA-89B06436DE69}" type="datetimeFigureOut">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0AB67-78B3-42BF-8B5A-47DA0152CE47}" type="slidenum">
              <a:rPr lang="en-US" smtClean="0"/>
              <a:t>‹#›</a:t>
            </a:fld>
            <a:endParaRPr lang="en-US"/>
          </a:p>
        </p:txBody>
      </p:sp>
    </p:spTree>
    <p:extLst>
      <p:ext uri="{BB962C8B-B14F-4D97-AF65-F5344CB8AC3E}">
        <p14:creationId xmlns:p14="http://schemas.microsoft.com/office/powerpoint/2010/main" val="142714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2.png"/><Relationship Id="rId15" Type="http://schemas.openxmlformats.org/officeDocument/2006/relationships/image" Target="../media/image38.sv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4.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DB3DF9D1-C1C9-1E4F-B4AB-A66E02ABDC6E}"/>
              </a:ext>
            </a:extLst>
          </p:cNvPr>
          <p:cNvSpPr/>
          <p:nvPr/>
        </p:nvSpPr>
        <p:spPr>
          <a:xfrm>
            <a:off x="5856747" y="3334044"/>
            <a:ext cx="232117" cy="47830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B0D7599-391E-BD41-8F99-093A1F873116}"/>
              </a:ext>
            </a:extLst>
          </p:cNvPr>
          <p:cNvSpPr/>
          <p:nvPr/>
        </p:nvSpPr>
        <p:spPr>
          <a:xfrm>
            <a:off x="1959996" y="295419"/>
            <a:ext cx="8257736" cy="3269327"/>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C686E8-7D82-4DF8-90D5-8E6AC4D2C835}"/>
              </a:ext>
            </a:extLst>
          </p:cNvPr>
          <p:cNvSpPr>
            <a:spLocks noGrp="1"/>
          </p:cNvSpPr>
          <p:nvPr>
            <p:ph type="ctrTitle"/>
          </p:nvPr>
        </p:nvSpPr>
        <p:spPr>
          <a:xfrm>
            <a:off x="2114881" y="481510"/>
            <a:ext cx="7888932" cy="2303091"/>
          </a:xfrm>
        </p:spPr>
        <p:txBody>
          <a:bodyPr>
            <a:normAutofit fontScale="90000"/>
          </a:bodyPr>
          <a:lstStyle/>
          <a:p>
            <a:pPr>
              <a:lnSpc>
                <a:spcPct val="120000"/>
              </a:lnSpc>
            </a:pPr>
            <a:r>
              <a:rPr lang="en-AU" b="1" dirty="0"/>
              <a:t>Lets practice </a:t>
            </a:r>
            <a:br>
              <a:rPr lang="en-AU" b="1" dirty="0"/>
            </a:br>
            <a:r>
              <a:rPr lang="en-AU" b="1" dirty="0"/>
              <a:t>what you have learnt so far </a:t>
            </a:r>
            <a:endParaRPr lang="en-AU" dirty="0"/>
          </a:p>
        </p:txBody>
      </p:sp>
      <p:sp>
        <p:nvSpPr>
          <p:cNvPr id="18" name="Rounded Rectangle 17">
            <a:extLst>
              <a:ext uri="{FF2B5EF4-FFF2-40B4-BE49-F238E27FC236}">
                <a16:creationId xmlns:a16="http://schemas.microsoft.com/office/drawing/2014/main" id="{4AA9F026-F9B6-A04E-AE83-377E0DD7A449}"/>
              </a:ext>
            </a:extLst>
          </p:cNvPr>
          <p:cNvSpPr/>
          <p:nvPr/>
        </p:nvSpPr>
        <p:spPr>
          <a:xfrm>
            <a:off x="1439492" y="140676"/>
            <a:ext cx="9326880" cy="196947"/>
          </a:xfrm>
          <a:prstGeom prst="roundRect">
            <a:avLst/>
          </a:prstGeom>
          <a:solidFill>
            <a:srgbClr val="00A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400928F-0AC6-0141-801A-702228B98400}"/>
              </a:ext>
            </a:extLst>
          </p:cNvPr>
          <p:cNvGrpSpPr/>
          <p:nvPr/>
        </p:nvGrpSpPr>
        <p:grpSpPr>
          <a:xfrm>
            <a:off x="10330689" y="2324850"/>
            <a:ext cx="1871216" cy="4609033"/>
            <a:chOff x="10330689" y="2324850"/>
            <a:chExt cx="1871216" cy="4609033"/>
          </a:xfrm>
        </p:grpSpPr>
        <p:grpSp>
          <p:nvGrpSpPr>
            <p:cNvPr id="47" name="Group 46">
              <a:extLst>
                <a:ext uri="{FF2B5EF4-FFF2-40B4-BE49-F238E27FC236}">
                  <a16:creationId xmlns:a16="http://schemas.microsoft.com/office/drawing/2014/main" id="{2116A35E-FE59-944E-9C51-EF181A5F9DFF}"/>
                </a:ext>
              </a:extLst>
            </p:cNvPr>
            <p:cNvGrpSpPr/>
            <p:nvPr/>
          </p:nvGrpSpPr>
          <p:grpSpPr>
            <a:xfrm>
              <a:off x="10476515" y="2324850"/>
              <a:ext cx="1563750" cy="4609033"/>
              <a:chOff x="10476515" y="2324850"/>
              <a:chExt cx="1563750" cy="4609033"/>
            </a:xfrm>
          </p:grpSpPr>
          <p:pic>
            <p:nvPicPr>
              <p:cNvPr id="30" name="Graphic 29" descr="Winking Face with No Fill">
                <a:extLst>
                  <a:ext uri="{FF2B5EF4-FFF2-40B4-BE49-F238E27FC236}">
                    <a16:creationId xmlns:a16="http://schemas.microsoft.com/office/drawing/2014/main" id="{38E1D98E-16B8-DB48-A84F-9740AD86A1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42804" y="3291509"/>
                <a:ext cx="863534" cy="863534"/>
              </a:xfrm>
              <a:prstGeom prst="rect">
                <a:avLst/>
              </a:prstGeom>
            </p:spPr>
          </p:pic>
          <p:pic>
            <p:nvPicPr>
              <p:cNvPr id="34" name="Graphic 33" descr="Pants">
                <a:extLst>
                  <a:ext uri="{FF2B5EF4-FFF2-40B4-BE49-F238E27FC236}">
                    <a16:creationId xmlns:a16="http://schemas.microsoft.com/office/drawing/2014/main" id="{592D97C7-8020-C141-AA41-7590EC78E4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76515" y="5370133"/>
                <a:ext cx="1563750" cy="1563750"/>
              </a:xfrm>
              <a:prstGeom prst="rect">
                <a:avLst/>
              </a:prstGeom>
            </p:spPr>
          </p:pic>
          <p:pic>
            <p:nvPicPr>
              <p:cNvPr id="38" name="Graphic 37" descr="Raised Hand">
                <a:extLst>
                  <a:ext uri="{FF2B5EF4-FFF2-40B4-BE49-F238E27FC236}">
                    <a16:creationId xmlns:a16="http://schemas.microsoft.com/office/drawing/2014/main" id="{319E7274-0B7B-1B4A-A6AD-3F9C7DC7681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10500494" y="5239628"/>
                <a:ext cx="392598" cy="512217"/>
              </a:xfrm>
              <a:prstGeom prst="rect">
                <a:avLst/>
              </a:prstGeom>
            </p:spPr>
          </p:pic>
          <p:pic>
            <p:nvPicPr>
              <p:cNvPr id="39" name="Graphic 38" descr="Raised Hand">
                <a:extLst>
                  <a:ext uri="{FF2B5EF4-FFF2-40B4-BE49-F238E27FC236}">
                    <a16:creationId xmlns:a16="http://schemas.microsoft.com/office/drawing/2014/main" id="{3E18FD59-C379-6147-AE6B-8ABF8C69F9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flipH="1">
                <a:off x="11641063" y="5260518"/>
                <a:ext cx="392739" cy="512217"/>
              </a:xfrm>
              <a:prstGeom prst="rect">
                <a:avLst/>
              </a:prstGeom>
            </p:spPr>
          </p:pic>
          <p:pic>
            <p:nvPicPr>
              <p:cNvPr id="45" name="Picture 44">
                <a:extLst>
                  <a:ext uri="{FF2B5EF4-FFF2-40B4-BE49-F238E27FC236}">
                    <a16:creationId xmlns:a16="http://schemas.microsoft.com/office/drawing/2014/main" id="{6BF86C7A-D62B-6B4B-86E5-81ABAB9995AF}"/>
                  </a:ext>
                </a:extLst>
              </p:cNvPr>
              <p:cNvPicPr>
                <a:picLocks noChangeAspect="1"/>
              </p:cNvPicPr>
              <p:nvPr/>
            </p:nvPicPr>
            <p:blipFill>
              <a:blip r:embed="rId9"/>
              <a:stretch>
                <a:fillRect/>
              </a:stretch>
            </p:blipFill>
            <p:spPr>
              <a:xfrm>
                <a:off x="10548700" y="3264579"/>
                <a:ext cx="1435194" cy="300167"/>
              </a:xfrm>
              <a:prstGeom prst="rect">
                <a:avLst/>
              </a:prstGeom>
            </p:spPr>
          </p:pic>
          <p:pic>
            <p:nvPicPr>
              <p:cNvPr id="36" name="Graphic 35" descr="Crown">
                <a:extLst>
                  <a:ext uri="{FF2B5EF4-FFF2-40B4-BE49-F238E27FC236}">
                    <a16:creationId xmlns:a16="http://schemas.microsoft.com/office/drawing/2014/main" id="{D2BAC25C-28BB-EC4B-B340-5545252477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714222" y="2324850"/>
                <a:ext cx="1104150" cy="1104150"/>
              </a:xfrm>
              <a:prstGeom prst="rect">
                <a:avLst/>
              </a:prstGeom>
            </p:spPr>
          </p:pic>
        </p:grpSp>
        <p:pic>
          <p:nvPicPr>
            <p:cNvPr id="32" name="Graphic 31" descr="Suit">
              <a:extLst>
                <a:ext uri="{FF2B5EF4-FFF2-40B4-BE49-F238E27FC236}">
                  <a16:creationId xmlns:a16="http://schemas.microsoft.com/office/drawing/2014/main" id="{A7C3786A-E6EE-7049-807B-90D29A0275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330689" y="3812346"/>
              <a:ext cx="1871216" cy="1871216"/>
            </a:xfrm>
            <a:prstGeom prst="rect">
              <a:avLst/>
            </a:prstGeom>
          </p:spPr>
        </p:pic>
      </p:grpSp>
      <p:pic>
        <p:nvPicPr>
          <p:cNvPr id="5" name="Graphic 4" descr="Children">
            <a:extLst>
              <a:ext uri="{FF2B5EF4-FFF2-40B4-BE49-F238E27FC236}">
                <a16:creationId xmlns:a16="http://schemas.microsoft.com/office/drawing/2014/main" id="{A776BD50-B8D8-1D42-B2DB-ACA2878DFB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81355" y="3040219"/>
            <a:ext cx="4398818" cy="4398818"/>
          </a:xfrm>
          <a:prstGeom prst="rect">
            <a:avLst/>
          </a:prstGeom>
        </p:spPr>
      </p:pic>
      <p:pic>
        <p:nvPicPr>
          <p:cNvPr id="21" name="Graphic 20" descr="Children">
            <a:extLst>
              <a:ext uri="{FF2B5EF4-FFF2-40B4-BE49-F238E27FC236}">
                <a16:creationId xmlns:a16="http://schemas.microsoft.com/office/drawing/2014/main" id="{4FBAC1BC-3142-C341-AC36-86C072A907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059347" y="3061109"/>
            <a:ext cx="4398818" cy="4398818"/>
          </a:xfrm>
          <a:prstGeom prst="rect">
            <a:avLst/>
          </a:prstGeom>
        </p:spPr>
      </p:pic>
    </p:spTree>
    <p:extLst>
      <p:ext uri="{BB962C8B-B14F-4D97-AF65-F5344CB8AC3E}">
        <p14:creationId xmlns:p14="http://schemas.microsoft.com/office/powerpoint/2010/main" val="327879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68969F-D375-443D-80F6-5F24C8034173}"/>
              </a:ext>
            </a:extLst>
          </p:cNvPr>
          <p:cNvSpPr>
            <a:spLocks noGrp="1"/>
          </p:cNvSpPr>
          <p:nvPr>
            <p:ph type="title"/>
          </p:nvPr>
        </p:nvSpPr>
        <p:spPr>
          <a:xfrm>
            <a:off x="678402" y="61710"/>
            <a:ext cx="10927444" cy="1325563"/>
          </a:xfrm>
        </p:spPr>
        <p:txBody>
          <a:bodyPr/>
          <a:lstStyle/>
          <a:p>
            <a:r>
              <a:rPr lang="en-US" altLang="en-US" b="1" dirty="0"/>
              <a:t>Summary</a:t>
            </a:r>
          </a:p>
        </p:txBody>
      </p:sp>
      <p:sp>
        <p:nvSpPr>
          <p:cNvPr id="2" name="Rectangle 1">
            <a:extLst>
              <a:ext uri="{FF2B5EF4-FFF2-40B4-BE49-F238E27FC236}">
                <a16:creationId xmlns:a16="http://schemas.microsoft.com/office/drawing/2014/main" id="{0A640323-4262-9D44-B9BD-F976411516B0}"/>
              </a:ext>
            </a:extLst>
          </p:cNvPr>
          <p:cNvSpPr/>
          <p:nvPr/>
        </p:nvSpPr>
        <p:spPr>
          <a:xfrm>
            <a:off x="803275" y="1856322"/>
            <a:ext cx="10259960" cy="4189480"/>
          </a:xfrm>
          <a:prstGeom prst="rect">
            <a:avLst/>
          </a:prstGeom>
        </p:spPr>
        <p:txBody>
          <a:bodyPr wrap="square">
            <a:spAutoFit/>
          </a:bodyPr>
          <a:lstStyle/>
          <a:p>
            <a:pPr algn="just">
              <a:lnSpc>
                <a:spcPct val="120000"/>
              </a:lnSpc>
            </a:pPr>
            <a:r>
              <a:rPr lang="en-GB" sz="3200" dirty="0"/>
              <a:t>The invention of method to generate ultrashort laser pulses  has revolutionised laser physics; incredibly rapid processes are now being seen in a new light. </a:t>
            </a:r>
            <a:r>
              <a:rPr lang="en-GB" sz="3200" dirty="0">
                <a:solidFill>
                  <a:srgbClr val="2E2A25"/>
                </a:solidFill>
              </a:rPr>
              <a:t>The innumerable areas of application have not yet been completely explored. However, even now these celebrated inventions allow us to rummage around in the microworld in the best spirit of Alfred Nobel – for the greatest benefit to humankind.</a:t>
            </a:r>
            <a:endParaRPr lang="en-US" sz="3200" dirty="0"/>
          </a:p>
        </p:txBody>
      </p:sp>
    </p:spTree>
    <p:extLst>
      <p:ext uri="{BB962C8B-B14F-4D97-AF65-F5344CB8AC3E}">
        <p14:creationId xmlns:p14="http://schemas.microsoft.com/office/powerpoint/2010/main" val="155887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BC80F-8004-4D4A-8D2B-2DA8B39FECF5}"/>
              </a:ext>
            </a:extLst>
          </p:cNvPr>
          <p:cNvSpPr/>
          <p:nvPr/>
        </p:nvSpPr>
        <p:spPr>
          <a:xfrm>
            <a:off x="696426" y="193704"/>
            <a:ext cx="8990185" cy="4524315"/>
          </a:xfrm>
          <a:prstGeom prst="rect">
            <a:avLst/>
          </a:prstGeom>
        </p:spPr>
        <p:txBody>
          <a:bodyPr wrap="square">
            <a:spAutoFit/>
          </a:bodyPr>
          <a:lstStyle/>
          <a:p>
            <a:r>
              <a:rPr lang="en-GB" sz="7200" b="1" dirty="0">
                <a:latin typeface="Calibri" panose="020F0502020204030204" pitchFamily="34" charset="0"/>
                <a:ea typeface="Calibri" panose="020F0502020204030204" pitchFamily="34" charset="0"/>
              </a:rPr>
              <a:t>The how and why of high-intensity, ultrashort optical pulses generation</a:t>
            </a:r>
            <a:r>
              <a:rPr lang="en-GB" sz="7200" dirty="0">
                <a:latin typeface="Calibri" panose="020F0502020204030204" pitchFamily="34" charset="0"/>
                <a:ea typeface="Calibri" panose="020F0502020204030204" pitchFamily="34" charset="0"/>
              </a:rPr>
              <a:t>?</a:t>
            </a:r>
            <a:endParaRPr lang="en-US" sz="7200" dirty="0"/>
          </a:p>
        </p:txBody>
      </p:sp>
      <p:pic>
        <p:nvPicPr>
          <p:cNvPr id="5" name="Picture 4">
            <a:extLst>
              <a:ext uri="{FF2B5EF4-FFF2-40B4-BE49-F238E27FC236}">
                <a16:creationId xmlns:a16="http://schemas.microsoft.com/office/drawing/2014/main" id="{36B7A15B-E174-0747-B024-2497D9841886}"/>
              </a:ext>
            </a:extLst>
          </p:cNvPr>
          <p:cNvPicPr>
            <a:picLocks noChangeAspect="1"/>
          </p:cNvPicPr>
          <p:nvPr/>
        </p:nvPicPr>
        <p:blipFill>
          <a:blip r:embed="rId3"/>
          <a:stretch>
            <a:fillRect/>
          </a:stretch>
        </p:blipFill>
        <p:spPr>
          <a:xfrm>
            <a:off x="8147681" y="4313029"/>
            <a:ext cx="3347893" cy="1578183"/>
          </a:xfrm>
          <a:prstGeom prst="rect">
            <a:avLst/>
          </a:prstGeom>
        </p:spPr>
      </p:pic>
      <p:sp>
        <p:nvSpPr>
          <p:cNvPr id="4" name="TextBox 3">
            <a:extLst>
              <a:ext uri="{FF2B5EF4-FFF2-40B4-BE49-F238E27FC236}">
                <a16:creationId xmlns:a16="http://schemas.microsoft.com/office/drawing/2014/main" id="{E6715AA7-B76B-D548-AE65-DEF6561B308B}"/>
              </a:ext>
            </a:extLst>
          </p:cNvPr>
          <p:cNvSpPr txBox="1"/>
          <p:nvPr/>
        </p:nvSpPr>
        <p:spPr>
          <a:xfrm flipH="1">
            <a:off x="5217459" y="6079521"/>
            <a:ext cx="6988394" cy="584775"/>
          </a:xfrm>
          <a:prstGeom prst="rect">
            <a:avLst/>
          </a:prstGeom>
          <a:noFill/>
        </p:spPr>
        <p:txBody>
          <a:bodyPr wrap="square" rtlCol="0">
            <a:spAutoFit/>
          </a:bodyPr>
          <a:lstStyle/>
          <a:p>
            <a:r>
              <a:rPr lang="en-US" sz="3200" b="1" dirty="0">
                <a:solidFill>
                  <a:srgbClr val="C00000"/>
                </a:solidFill>
              </a:rPr>
              <a:t>How can we improve a presentation?</a:t>
            </a:r>
          </a:p>
        </p:txBody>
      </p:sp>
    </p:spTree>
    <p:extLst>
      <p:ext uri="{BB962C8B-B14F-4D97-AF65-F5344CB8AC3E}">
        <p14:creationId xmlns:p14="http://schemas.microsoft.com/office/powerpoint/2010/main" val="29108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BF92E47-1C91-814D-82E1-FC79C6EBFA0A}"/>
              </a:ext>
            </a:extLst>
          </p:cNvPr>
          <p:cNvSpPr txBox="1">
            <a:spLocks/>
          </p:cNvSpPr>
          <p:nvPr/>
        </p:nvSpPr>
        <p:spPr>
          <a:xfrm>
            <a:off x="838200" y="365126"/>
            <a:ext cx="11353800" cy="689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Remember – a presentation needs as following:</a:t>
            </a:r>
          </a:p>
        </p:txBody>
      </p:sp>
      <p:sp>
        <p:nvSpPr>
          <p:cNvPr id="14" name="Content Placeholder 2">
            <a:extLst>
              <a:ext uri="{FF2B5EF4-FFF2-40B4-BE49-F238E27FC236}">
                <a16:creationId xmlns:a16="http://schemas.microsoft.com/office/drawing/2014/main" id="{7851F955-BD1E-D24F-8B77-3BF8D0D69F19}"/>
              </a:ext>
            </a:extLst>
          </p:cNvPr>
          <p:cNvSpPr txBox="1">
            <a:spLocks/>
          </p:cNvSpPr>
          <p:nvPr/>
        </p:nvSpPr>
        <p:spPr>
          <a:xfrm>
            <a:off x="838200" y="1905136"/>
            <a:ext cx="7451598" cy="4952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dirty="0"/>
              <a:t>Introduction/Motivation</a:t>
            </a:r>
          </a:p>
          <a:p>
            <a:pPr>
              <a:spcAft>
                <a:spcPts val="600"/>
              </a:spcAft>
            </a:pPr>
            <a:r>
              <a:rPr lang="en-AU" dirty="0"/>
              <a:t>Background</a:t>
            </a:r>
          </a:p>
          <a:p>
            <a:pPr>
              <a:spcAft>
                <a:spcPts val="600"/>
              </a:spcAft>
            </a:pPr>
            <a:r>
              <a:rPr lang="en-AU" dirty="0"/>
              <a:t>Results</a:t>
            </a:r>
          </a:p>
          <a:p>
            <a:pPr>
              <a:spcAft>
                <a:spcPts val="600"/>
              </a:spcAft>
            </a:pPr>
            <a:r>
              <a:rPr lang="en-AU" dirty="0"/>
              <a:t>Discussion </a:t>
            </a:r>
          </a:p>
          <a:p>
            <a:pPr>
              <a:spcAft>
                <a:spcPts val="600"/>
              </a:spcAft>
            </a:pPr>
            <a:r>
              <a:rPr lang="en-AU" dirty="0"/>
              <a:t>Summary</a:t>
            </a:r>
          </a:p>
          <a:p>
            <a:pPr marL="0" indent="0">
              <a:spcAft>
                <a:spcPts val="600"/>
              </a:spcAft>
              <a:buNone/>
            </a:pPr>
            <a:endParaRPr lang="en-AU" dirty="0"/>
          </a:p>
          <a:p>
            <a:pPr>
              <a:spcAft>
                <a:spcPts val="600"/>
              </a:spcAft>
            </a:pPr>
            <a:endParaRPr lang="en-AU" dirty="0"/>
          </a:p>
          <a:p>
            <a:pPr marL="0" indent="0">
              <a:spcAft>
                <a:spcPts val="600"/>
              </a:spcAft>
              <a:buNone/>
            </a:pPr>
            <a:endParaRPr lang="en-AU" dirty="0"/>
          </a:p>
        </p:txBody>
      </p:sp>
    </p:spTree>
    <p:extLst>
      <p:ext uri="{BB962C8B-B14F-4D97-AF65-F5344CB8AC3E}">
        <p14:creationId xmlns:p14="http://schemas.microsoft.com/office/powerpoint/2010/main" val="252713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BC80F-8004-4D4A-8D2B-2DA8B39FECF5}"/>
              </a:ext>
            </a:extLst>
          </p:cNvPr>
          <p:cNvSpPr/>
          <p:nvPr/>
        </p:nvSpPr>
        <p:spPr>
          <a:xfrm>
            <a:off x="696426" y="193704"/>
            <a:ext cx="8990185" cy="4524315"/>
          </a:xfrm>
          <a:prstGeom prst="rect">
            <a:avLst/>
          </a:prstGeom>
        </p:spPr>
        <p:txBody>
          <a:bodyPr wrap="square">
            <a:spAutoFit/>
          </a:bodyPr>
          <a:lstStyle/>
          <a:p>
            <a:r>
              <a:rPr lang="en-GB" sz="7200" b="1" dirty="0">
                <a:latin typeface="Calibri" panose="020F0502020204030204" pitchFamily="34" charset="0"/>
                <a:ea typeface="Calibri" panose="020F0502020204030204" pitchFamily="34" charset="0"/>
              </a:rPr>
              <a:t>The how and why of high-intensity, ultrashort optical pulses generation</a:t>
            </a:r>
            <a:r>
              <a:rPr lang="en-GB" sz="7200" dirty="0">
                <a:latin typeface="Calibri" panose="020F0502020204030204" pitchFamily="34" charset="0"/>
                <a:ea typeface="Calibri" panose="020F0502020204030204" pitchFamily="34" charset="0"/>
              </a:rPr>
              <a:t>?</a:t>
            </a:r>
            <a:endParaRPr lang="en-US" sz="7200" dirty="0"/>
          </a:p>
        </p:txBody>
      </p:sp>
      <p:pic>
        <p:nvPicPr>
          <p:cNvPr id="5" name="Picture 4">
            <a:extLst>
              <a:ext uri="{FF2B5EF4-FFF2-40B4-BE49-F238E27FC236}">
                <a16:creationId xmlns:a16="http://schemas.microsoft.com/office/drawing/2014/main" id="{36B7A15B-E174-0747-B024-2497D9841886}"/>
              </a:ext>
            </a:extLst>
          </p:cNvPr>
          <p:cNvPicPr>
            <a:picLocks noChangeAspect="1"/>
          </p:cNvPicPr>
          <p:nvPr/>
        </p:nvPicPr>
        <p:blipFill>
          <a:blip r:embed="rId3"/>
          <a:stretch>
            <a:fillRect/>
          </a:stretch>
        </p:blipFill>
        <p:spPr>
          <a:xfrm>
            <a:off x="8147681" y="4313029"/>
            <a:ext cx="3347893" cy="1578183"/>
          </a:xfrm>
          <a:prstGeom prst="rect">
            <a:avLst/>
          </a:prstGeom>
        </p:spPr>
      </p:pic>
    </p:spTree>
    <p:extLst>
      <p:ext uri="{BB962C8B-B14F-4D97-AF65-F5344CB8AC3E}">
        <p14:creationId xmlns:p14="http://schemas.microsoft.com/office/powerpoint/2010/main" val="18916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0C3CD7-ED7B-F746-B84D-2A8648463999}"/>
              </a:ext>
            </a:extLst>
          </p:cNvPr>
          <p:cNvSpPr txBox="1">
            <a:spLocks/>
          </p:cNvSpPr>
          <p:nvPr/>
        </p:nvSpPr>
        <p:spPr>
          <a:xfrm>
            <a:off x="706111" y="341458"/>
            <a:ext cx="10515600" cy="644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t>Introduction </a:t>
            </a:r>
          </a:p>
        </p:txBody>
      </p:sp>
      <p:sp>
        <p:nvSpPr>
          <p:cNvPr id="4" name="TextBox 3">
            <a:extLst>
              <a:ext uri="{FF2B5EF4-FFF2-40B4-BE49-F238E27FC236}">
                <a16:creationId xmlns:a16="http://schemas.microsoft.com/office/drawing/2014/main" id="{0A2B2BD3-CA4D-424E-9166-63C259586B51}"/>
              </a:ext>
            </a:extLst>
          </p:cNvPr>
          <p:cNvSpPr txBox="1"/>
          <p:nvPr/>
        </p:nvSpPr>
        <p:spPr>
          <a:xfrm>
            <a:off x="803276" y="1159914"/>
            <a:ext cx="10183380" cy="1143070"/>
          </a:xfrm>
          <a:prstGeom prst="rect">
            <a:avLst/>
          </a:prstGeom>
          <a:noFill/>
        </p:spPr>
        <p:txBody>
          <a:bodyPr wrap="square" rtlCol="0">
            <a:spAutoFit/>
          </a:bodyPr>
          <a:lstStyle/>
          <a:p>
            <a:pPr>
              <a:lnSpc>
                <a:spcPct val="150000"/>
              </a:lnSpc>
            </a:pPr>
            <a:r>
              <a:rPr lang="en-US" sz="2400" b="1" dirty="0"/>
              <a:t>The Royal Swedish Academy of Sciences has decided to award the Nobel prize in Physics 2018 for groundbreaking inventions in the field of laser physics.</a:t>
            </a:r>
          </a:p>
        </p:txBody>
      </p:sp>
      <p:sp>
        <p:nvSpPr>
          <p:cNvPr id="11" name="TextBox 10">
            <a:extLst>
              <a:ext uri="{FF2B5EF4-FFF2-40B4-BE49-F238E27FC236}">
                <a16:creationId xmlns:a16="http://schemas.microsoft.com/office/drawing/2014/main" id="{2CF587CF-B8F7-8340-BD33-DDE58EB422A9}"/>
              </a:ext>
            </a:extLst>
          </p:cNvPr>
          <p:cNvSpPr txBox="1"/>
          <p:nvPr/>
        </p:nvSpPr>
        <p:spPr>
          <a:xfrm>
            <a:off x="1220849" y="2420579"/>
            <a:ext cx="10326824" cy="461665"/>
          </a:xfrm>
          <a:prstGeom prst="rect">
            <a:avLst/>
          </a:prstGeom>
          <a:noFill/>
          <a:ln w="38100">
            <a:noFill/>
          </a:ln>
        </p:spPr>
        <p:txBody>
          <a:bodyPr wrap="square" rtlCol="0">
            <a:spAutoFit/>
          </a:bodyPr>
          <a:lstStyle/>
          <a:p>
            <a:r>
              <a:rPr lang="en-US" sz="2400" dirty="0"/>
              <a:t>“For the optical tweezers and their applications to biological systems”</a:t>
            </a:r>
          </a:p>
        </p:txBody>
      </p:sp>
      <p:sp>
        <p:nvSpPr>
          <p:cNvPr id="12" name="TextBox 11">
            <a:extLst>
              <a:ext uri="{FF2B5EF4-FFF2-40B4-BE49-F238E27FC236}">
                <a16:creationId xmlns:a16="http://schemas.microsoft.com/office/drawing/2014/main" id="{07FAF7B6-5908-2345-B108-5D1017967B40}"/>
              </a:ext>
            </a:extLst>
          </p:cNvPr>
          <p:cNvSpPr txBox="1"/>
          <p:nvPr/>
        </p:nvSpPr>
        <p:spPr>
          <a:xfrm>
            <a:off x="1220849" y="2999840"/>
            <a:ext cx="10326824" cy="461665"/>
          </a:xfrm>
          <a:prstGeom prst="rect">
            <a:avLst/>
          </a:prstGeom>
          <a:noFill/>
          <a:ln w="38100">
            <a:noFill/>
          </a:ln>
        </p:spPr>
        <p:txBody>
          <a:bodyPr wrap="square" rtlCol="0">
            <a:spAutoFit/>
          </a:bodyPr>
          <a:lstStyle/>
          <a:p>
            <a:r>
              <a:rPr lang="en-US" sz="2400" dirty="0"/>
              <a:t>“For their method of generating high-intensity, ultra-short optical pulses”</a:t>
            </a:r>
          </a:p>
        </p:txBody>
      </p:sp>
    </p:spTree>
    <p:extLst>
      <p:ext uri="{BB962C8B-B14F-4D97-AF65-F5344CB8AC3E}">
        <p14:creationId xmlns:p14="http://schemas.microsoft.com/office/powerpoint/2010/main" val="62217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68969F-D375-443D-80F6-5F24C8034173}"/>
              </a:ext>
            </a:extLst>
          </p:cNvPr>
          <p:cNvSpPr>
            <a:spLocks noGrp="1"/>
          </p:cNvSpPr>
          <p:nvPr>
            <p:ph type="title"/>
          </p:nvPr>
        </p:nvSpPr>
        <p:spPr>
          <a:xfrm>
            <a:off x="678402" y="61710"/>
            <a:ext cx="10515600" cy="1325563"/>
          </a:xfrm>
        </p:spPr>
        <p:txBody>
          <a:bodyPr/>
          <a:lstStyle/>
          <a:p>
            <a:r>
              <a:rPr lang="en-US" altLang="en-US" b="1" dirty="0"/>
              <a:t>Motivation</a:t>
            </a:r>
          </a:p>
        </p:txBody>
      </p:sp>
      <p:pic>
        <p:nvPicPr>
          <p:cNvPr id="5" name="Picture 4">
            <a:extLst>
              <a:ext uri="{FF2B5EF4-FFF2-40B4-BE49-F238E27FC236}">
                <a16:creationId xmlns:a16="http://schemas.microsoft.com/office/drawing/2014/main" id="{B055C37D-6C2A-4041-B4E4-61754B236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080" y="1061514"/>
            <a:ext cx="8484243" cy="2488983"/>
          </a:xfrm>
          <a:prstGeom prst="rect">
            <a:avLst/>
          </a:prstGeom>
        </p:spPr>
      </p:pic>
      <p:pic>
        <p:nvPicPr>
          <p:cNvPr id="9" name="Picture 8">
            <a:extLst>
              <a:ext uri="{FF2B5EF4-FFF2-40B4-BE49-F238E27FC236}">
                <a16:creationId xmlns:a16="http://schemas.microsoft.com/office/drawing/2014/main" id="{E9BA24AF-80E4-3A41-BCFD-CD87AFEBD8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736" y="3520436"/>
            <a:ext cx="4703179" cy="3337564"/>
          </a:xfrm>
          <a:prstGeom prst="rect">
            <a:avLst/>
          </a:prstGeom>
        </p:spPr>
      </p:pic>
    </p:spTree>
    <p:extLst>
      <p:ext uri="{BB962C8B-B14F-4D97-AF65-F5344CB8AC3E}">
        <p14:creationId xmlns:p14="http://schemas.microsoft.com/office/powerpoint/2010/main" val="235083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68969F-D375-443D-80F6-5F24C8034173}"/>
              </a:ext>
            </a:extLst>
          </p:cNvPr>
          <p:cNvSpPr>
            <a:spLocks noGrp="1"/>
          </p:cNvSpPr>
          <p:nvPr>
            <p:ph type="title"/>
          </p:nvPr>
        </p:nvSpPr>
        <p:spPr>
          <a:xfrm>
            <a:off x="4828308" y="0"/>
            <a:ext cx="2535383" cy="1325563"/>
          </a:xfrm>
        </p:spPr>
        <p:txBody>
          <a:bodyPr/>
          <a:lstStyle/>
          <a:p>
            <a:r>
              <a:rPr lang="en-US" altLang="en-US" sz="3200" b="1" dirty="0">
                <a:solidFill>
                  <a:srgbClr val="C00000"/>
                </a:solidFill>
              </a:rPr>
              <a:t>BACKGROUND</a:t>
            </a:r>
            <a:endParaRPr lang="en-US" altLang="en-US" b="1" dirty="0">
              <a:solidFill>
                <a:srgbClr val="C00000"/>
              </a:solidFill>
            </a:endParaRPr>
          </a:p>
        </p:txBody>
      </p:sp>
      <p:pic>
        <p:nvPicPr>
          <p:cNvPr id="8" name="Picture 7">
            <a:extLst>
              <a:ext uri="{FF2B5EF4-FFF2-40B4-BE49-F238E27FC236}">
                <a16:creationId xmlns:a16="http://schemas.microsoft.com/office/drawing/2014/main" id="{8C2A199B-4FFF-534B-9844-EF5A32FC7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5" y="1048601"/>
            <a:ext cx="10460182" cy="4865003"/>
          </a:xfrm>
          <a:prstGeom prst="rect">
            <a:avLst/>
          </a:prstGeom>
        </p:spPr>
      </p:pic>
      <p:sp>
        <p:nvSpPr>
          <p:cNvPr id="3" name="TextBox 2">
            <a:extLst>
              <a:ext uri="{FF2B5EF4-FFF2-40B4-BE49-F238E27FC236}">
                <a16:creationId xmlns:a16="http://schemas.microsoft.com/office/drawing/2014/main" id="{2488340E-504F-F745-83BF-DDA96536EE89}"/>
              </a:ext>
            </a:extLst>
          </p:cNvPr>
          <p:cNvSpPr txBox="1"/>
          <p:nvPr/>
        </p:nvSpPr>
        <p:spPr>
          <a:xfrm>
            <a:off x="-1" y="5913604"/>
            <a:ext cx="12192000" cy="1200329"/>
          </a:xfrm>
          <a:prstGeom prst="rect">
            <a:avLst/>
          </a:prstGeom>
          <a:noFill/>
        </p:spPr>
        <p:txBody>
          <a:bodyPr wrap="square" rtlCol="0">
            <a:spAutoFit/>
          </a:bodyPr>
          <a:lstStyle/>
          <a:p>
            <a:r>
              <a:rPr lang="en-GB" b="1" dirty="0"/>
              <a:t>Gérard </a:t>
            </a:r>
            <a:r>
              <a:rPr lang="en-GB" b="1" dirty="0" err="1"/>
              <a:t>Mourou</a:t>
            </a:r>
            <a:r>
              <a:rPr lang="en-GB" dirty="0"/>
              <a:t> and </a:t>
            </a:r>
            <a:r>
              <a:rPr lang="en-GB" b="1" dirty="0"/>
              <a:t>Donna Strickland</a:t>
            </a:r>
            <a:r>
              <a:rPr lang="en-GB" dirty="0"/>
              <a:t> paved the way towards the shortest and most intense laser pulses ever created by mankind. Their revolutionary article was published in 1985 and was the foundation of Strickland’s doctoral thesis. Using an ingenious approach, they succeeded in creating ultrashort high-intensity laser pulses without destroying the amplifying material.</a:t>
            </a:r>
            <a:endParaRPr lang="en-US" dirty="0"/>
          </a:p>
          <a:p>
            <a:endParaRPr lang="en-US" dirty="0"/>
          </a:p>
        </p:txBody>
      </p:sp>
    </p:spTree>
    <p:extLst>
      <p:ext uri="{BB962C8B-B14F-4D97-AF65-F5344CB8AC3E}">
        <p14:creationId xmlns:p14="http://schemas.microsoft.com/office/powerpoint/2010/main" val="3021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51A50CF-88CB-4818-B45F-4F986927712B}"/>
              </a:ext>
            </a:extLst>
          </p:cNvPr>
          <p:cNvSpPr txBox="1">
            <a:spLocks/>
          </p:cNvSpPr>
          <p:nvPr/>
        </p:nvSpPr>
        <p:spPr>
          <a:xfrm>
            <a:off x="1284481" y="1112498"/>
            <a:ext cx="4734481" cy="838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AU" dirty="0"/>
          </a:p>
          <a:p>
            <a:pPr>
              <a:spcAft>
                <a:spcPts val="600"/>
              </a:spcAft>
            </a:pPr>
            <a:endParaRPr lang="en-AU" dirty="0"/>
          </a:p>
          <a:p>
            <a:pPr marL="0" indent="0">
              <a:spcAft>
                <a:spcPts val="600"/>
              </a:spcAft>
              <a:buNone/>
            </a:pPr>
            <a:endParaRPr lang="en-AU" dirty="0"/>
          </a:p>
        </p:txBody>
      </p:sp>
      <p:sp>
        <p:nvSpPr>
          <p:cNvPr id="4" name="TextBox 3">
            <a:extLst>
              <a:ext uri="{FF2B5EF4-FFF2-40B4-BE49-F238E27FC236}">
                <a16:creationId xmlns:a16="http://schemas.microsoft.com/office/drawing/2014/main" id="{007EEBF6-C362-314A-9C44-2844AB41F37E}"/>
              </a:ext>
            </a:extLst>
          </p:cNvPr>
          <p:cNvSpPr txBox="1"/>
          <p:nvPr/>
        </p:nvSpPr>
        <p:spPr>
          <a:xfrm>
            <a:off x="359906" y="1076777"/>
            <a:ext cx="11330711" cy="1436675"/>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AU" sz="2800" dirty="0"/>
              <a:t>Generate high energy ultrafast pulses </a:t>
            </a:r>
          </a:p>
          <a:p>
            <a:pPr marL="457200" indent="-457200">
              <a:lnSpc>
                <a:spcPct val="120000"/>
              </a:lnSpc>
              <a:buFont typeface="Arial" panose="020B0604020202020204" pitchFamily="34" charset="0"/>
              <a:buChar char="•"/>
            </a:pPr>
            <a:r>
              <a:rPr lang="en-GB" sz="2800" dirty="0"/>
              <a:t>C</a:t>
            </a:r>
            <a:r>
              <a:rPr lang="en-US" sz="2800" dirty="0" err="1"/>
              <a:t>ombination</a:t>
            </a:r>
            <a:r>
              <a:rPr lang="en-US" sz="2800" dirty="0"/>
              <a:t> of stretching pulses in time, amplification and compression</a:t>
            </a:r>
          </a:p>
          <a:p>
            <a:pPr>
              <a:lnSpc>
                <a:spcPct val="120000"/>
              </a:lnSpc>
            </a:pPr>
            <a:endParaRPr lang="en-US" dirty="0"/>
          </a:p>
        </p:txBody>
      </p:sp>
      <p:grpSp>
        <p:nvGrpSpPr>
          <p:cNvPr id="36" name="Group 35">
            <a:extLst>
              <a:ext uri="{FF2B5EF4-FFF2-40B4-BE49-F238E27FC236}">
                <a16:creationId xmlns:a16="http://schemas.microsoft.com/office/drawing/2014/main" id="{5EB872AD-CC48-B048-8DD5-F21AB09AD8C5}"/>
              </a:ext>
            </a:extLst>
          </p:cNvPr>
          <p:cNvGrpSpPr/>
          <p:nvPr/>
        </p:nvGrpSpPr>
        <p:grpSpPr>
          <a:xfrm>
            <a:off x="0" y="2197846"/>
            <a:ext cx="12284800" cy="4725150"/>
            <a:chOff x="0" y="2197846"/>
            <a:chExt cx="12284800" cy="4725150"/>
          </a:xfrm>
        </p:grpSpPr>
        <p:pic>
          <p:nvPicPr>
            <p:cNvPr id="9" name="Picture 3">
              <a:extLst>
                <a:ext uri="{FF2B5EF4-FFF2-40B4-BE49-F238E27FC236}">
                  <a16:creationId xmlns:a16="http://schemas.microsoft.com/office/drawing/2014/main" id="{1788235C-CE42-42C2-979F-E2D0B89D381F}"/>
                </a:ext>
              </a:extLst>
            </p:cNvPr>
            <p:cNvPicPr>
              <a:picLocks noChangeAspect="1"/>
            </p:cNvPicPr>
            <p:nvPr/>
          </p:nvPicPr>
          <p:blipFill rotWithShape="1">
            <a:blip r:embed="rId3">
              <a:extLst>
                <a:ext uri="{28A0092B-C50C-407E-A947-70E740481C1C}">
                  <a14:useLocalDpi xmlns:a14="http://schemas.microsoft.com/office/drawing/2010/main" val="0"/>
                </a:ext>
              </a:extLst>
            </a:blip>
            <a:srcRect l="3224" t="21217" r="1679" b="9429"/>
            <a:stretch/>
          </p:blipFill>
          <p:spPr bwMode="auto">
            <a:xfrm>
              <a:off x="0" y="2236113"/>
              <a:ext cx="12192000" cy="46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5E2C8321-F843-2D45-819B-990B22E36D04}"/>
                </a:ext>
              </a:extLst>
            </p:cNvPr>
            <p:cNvSpPr/>
            <p:nvPr/>
          </p:nvSpPr>
          <p:spPr>
            <a:xfrm>
              <a:off x="6639133" y="2490578"/>
              <a:ext cx="2183320" cy="1794370"/>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948CA1-2C98-B64C-A849-920C11FB2DC4}"/>
                </a:ext>
              </a:extLst>
            </p:cNvPr>
            <p:cNvSpPr txBox="1"/>
            <p:nvPr/>
          </p:nvSpPr>
          <p:spPr>
            <a:xfrm>
              <a:off x="6833821" y="6569053"/>
              <a:ext cx="5450979" cy="353943"/>
            </a:xfrm>
            <a:prstGeom prst="rect">
              <a:avLst/>
            </a:prstGeom>
            <a:noFill/>
          </p:spPr>
          <p:txBody>
            <a:bodyPr wrap="none" rtlCol="0">
              <a:spAutoFit/>
            </a:bodyPr>
            <a:lstStyle/>
            <a:p>
              <a:r>
                <a:rPr lang="en-US" sz="1700" i="1" dirty="0">
                  <a:solidFill>
                    <a:schemeClr val="bg1"/>
                  </a:solidFill>
                </a:rPr>
                <a:t>@ Johan </a:t>
              </a:r>
              <a:r>
                <a:rPr lang="en-US" sz="1700" i="1" dirty="0" err="1">
                  <a:solidFill>
                    <a:schemeClr val="bg1"/>
                  </a:solidFill>
                </a:rPr>
                <a:t>Jarnestad</a:t>
              </a:r>
              <a:r>
                <a:rPr lang="en-US" sz="1700" i="1" dirty="0">
                  <a:solidFill>
                    <a:schemeClr val="bg1"/>
                  </a:solidFill>
                </a:rPr>
                <a:t>/The Royal Swedish Academy of Sciences</a:t>
              </a:r>
            </a:p>
          </p:txBody>
        </p:sp>
        <p:sp>
          <p:nvSpPr>
            <p:cNvPr id="14" name="Rectangle 13">
              <a:extLst>
                <a:ext uri="{FF2B5EF4-FFF2-40B4-BE49-F238E27FC236}">
                  <a16:creationId xmlns:a16="http://schemas.microsoft.com/office/drawing/2014/main" id="{E7736618-6DBA-7540-92AE-8BF37E8BA9F2}"/>
                </a:ext>
              </a:extLst>
            </p:cNvPr>
            <p:cNvSpPr/>
            <p:nvPr/>
          </p:nvSpPr>
          <p:spPr>
            <a:xfrm>
              <a:off x="58014" y="2480137"/>
              <a:ext cx="2370617" cy="984739"/>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131576B-412B-AD45-9838-A47820F206F4}"/>
                </a:ext>
              </a:extLst>
            </p:cNvPr>
            <p:cNvGrpSpPr/>
            <p:nvPr/>
          </p:nvGrpSpPr>
          <p:grpSpPr>
            <a:xfrm>
              <a:off x="2015" y="2759895"/>
              <a:ext cx="2157459" cy="707886"/>
              <a:chOff x="771907" y="3599806"/>
              <a:chExt cx="2157459" cy="707886"/>
            </a:xfrm>
          </p:grpSpPr>
          <p:sp>
            <p:nvSpPr>
              <p:cNvPr id="12" name="TextBox 11">
                <a:extLst>
                  <a:ext uri="{FF2B5EF4-FFF2-40B4-BE49-F238E27FC236}">
                    <a16:creationId xmlns:a16="http://schemas.microsoft.com/office/drawing/2014/main" id="{BB76615E-A7C4-4849-8E19-68A4CAAFFB98}"/>
                  </a:ext>
                </a:extLst>
              </p:cNvPr>
              <p:cNvSpPr txBox="1"/>
              <p:nvPr/>
            </p:nvSpPr>
            <p:spPr>
              <a:xfrm>
                <a:off x="1008126" y="3599806"/>
                <a:ext cx="1921240" cy="707886"/>
              </a:xfrm>
              <a:prstGeom prst="rect">
                <a:avLst/>
              </a:prstGeom>
              <a:noFill/>
            </p:spPr>
            <p:txBody>
              <a:bodyPr wrap="square" rtlCol="0">
                <a:spAutoFit/>
              </a:bodyPr>
              <a:lstStyle/>
              <a:p>
                <a:r>
                  <a:rPr lang="en-US" sz="2000" dirty="0">
                    <a:solidFill>
                      <a:schemeClr val="bg1"/>
                    </a:solidFill>
                  </a:rPr>
                  <a:t>Short light pulse from a laser.</a:t>
                </a:r>
              </a:p>
            </p:txBody>
          </p:sp>
          <p:sp>
            <p:nvSpPr>
              <p:cNvPr id="13" name="TextBox 12">
                <a:extLst>
                  <a:ext uri="{FF2B5EF4-FFF2-40B4-BE49-F238E27FC236}">
                    <a16:creationId xmlns:a16="http://schemas.microsoft.com/office/drawing/2014/main" id="{8AB3BA26-F678-FB4B-BF7F-11A9AA35C425}"/>
                  </a:ext>
                </a:extLst>
              </p:cNvPr>
              <p:cNvSpPr txBox="1"/>
              <p:nvPr/>
            </p:nvSpPr>
            <p:spPr>
              <a:xfrm>
                <a:off x="771907" y="3635115"/>
                <a:ext cx="313267" cy="523220"/>
              </a:xfrm>
              <a:prstGeom prst="rect">
                <a:avLst/>
              </a:prstGeom>
              <a:noFill/>
            </p:spPr>
            <p:txBody>
              <a:bodyPr wrap="square" rtlCol="0">
                <a:spAutoFit/>
              </a:bodyPr>
              <a:lstStyle/>
              <a:p>
                <a:r>
                  <a:rPr lang="en-US" sz="2800" b="1" dirty="0">
                    <a:solidFill>
                      <a:schemeClr val="bg1"/>
                    </a:solidFill>
                  </a:rPr>
                  <a:t>1</a:t>
                </a:r>
                <a:endParaRPr lang="en-US" sz="2400" b="1" dirty="0">
                  <a:solidFill>
                    <a:schemeClr val="bg1"/>
                  </a:solidFill>
                </a:endParaRPr>
              </a:p>
            </p:txBody>
          </p:sp>
        </p:grpSp>
        <p:sp>
          <p:nvSpPr>
            <p:cNvPr id="17" name="Rectangle 16">
              <a:extLst>
                <a:ext uri="{FF2B5EF4-FFF2-40B4-BE49-F238E27FC236}">
                  <a16:creationId xmlns:a16="http://schemas.microsoft.com/office/drawing/2014/main" id="{970F53A0-DE2C-C040-B89D-F1F13D7659F6}"/>
                </a:ext>
              </a:extLst>
            </p:cNvPr>
            <p:cNvSpPr/>
            <p:nvPr/>
          </p:nvSpPr>
          <p:spPr>
            <a:xfrm>
              <a:off x="1284481" y="6076683"/>
              <a:ext cx="1921240" cy="492370"/>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C8FA742-7C04-0041-B419-274AC60DB662}"/>
                </a:ext>
              </a:extLst>
            </p:cNvPr>
            <p:cNvSpPr txBox="1"/>
            <p:nvPr/>
          </p:nvSpPr>
          <p:spPr>
            <a:xfrm>
              <a:off x="1485600" y="5944084"/>
              <a:ext cx="1768214" cy="646331"/>
            </a:xfrm>
            <a:prstGeom prst="rect">
              <a:avLst/>
            </a:prstGeom>
            <a:noFill/>
          </p:spPr>
          <p:txBody>
            <a:bodyPr wrap="square" rtlCol="0">
              <a:spAutoFit/>
            </a:bodyPr>
            <a:lstStyle/>
            <a:p>
              <a:r>
                <a:rPr lang="en-US" dirty="0">
                  <a:solidFill>
                    <a:schemeClr val="bg1"/>
                  </a:solidFill>
                </a:rPr>
                <a:t>Grating pair, pulse stretcher</a:t>
              </a:r>
            </a:p>
          </p:txBody>
        </p:sp>
        <p:sp>
          <p:nvSpPr>
            <p:cNvPr id="20" name="Rectangle 19">
              <a:extLst>
                <a:ext uri="{FF2B5EF4-FFF2-40B4-BE49-F238E27FC236}">
                  <a16:creationId xmlns:a16="http://schemas.microsoft.com/office/drawing/2014/main" id="{981B76FF-2329-8A42-918A-0CA2DCD8E1A2}"/>
                </a:ext>
              </a:extLst>
            </p:cNvPr>
            <p:cNvSpPr/>
            <p:nvPr/>
          </p:nvSpPr>
          <p:spPr>
            <a:xfrm>
              <a:off x="8459963" y="5944085"/>
              <a:ext cx="2422402" cy="646331"/>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A3A0C7C-254F-F247-BD47-DCF1B340A20D}"/>
                </a:ext>
              </a:extLst>
            </p:cNvPr>
            <p:cNvSpPr txBox="1"/>
            <p:nvPr/>
          </p:nvSpPr>
          <p:spPr>
            <a:xfrm>
              <a:off x="8378631" y="5979401"/>
              <a:ext cx="3494856" cy="369332"/>
            </a:xfrm>
            <a:prstGeom prst="rect">
              <a:avLst/>
            </a:prstGeom>
            <a:noFill/>
          </p:spPr>
          <p:txBody>
            <a:bodyPr wrap="square" rtlCol="0">
              <a:spAutoFit/>
            </a:bodyPr>
            <a:lstStyle/>
            <a:p>
              <a:r>
                <a:rPr lang="en-US" dirty="0">
                  <a:solidFill>
                    <a:schemeClr val="bg1"/>
                  </a:solidFill>
                </a:rPr>
                <a:t>Grating pair, pulse compressor</a:t>
              </a:r>
            </a:p>
          </p:txBody>
        </p:sp>
        <p:sp>
          <p:nvSpPr>
            <p:cNvPr id="21" name="Rectangle 20">
              <a:extLst>
                <a:ext uri="{FF2B5EF4-FFF2-40B4-BE49-F238E27FC236}">
                  <a16:creationId xmlns:a16="http://schemas.microsoft.com/office/drawing/2014/main" id="{417B765B-230C-BA44-8444-F24CE8563E05}"/>
                </a:ext>
              </a:extLst>
            </p:cNvPr>
            <p:cNvSpPr/>
            <p:nvPr/>
          </p:nvSpPr>
          <p:spPr>
            <a:xfrm>
              <a:off x="4932146" y="5976333"/>
              <a:ext cx="1627833" cy="491620"/>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C6BF3B-2B94-DE49-AD7E-09267195F845}"/>
                </a:ext>
              </a:extLst>
            </p:cNvPr>
            <p:cNvSpPr txBox="1"/>
            <p:nvPr/>
          </p:nvSpPr>
          <p:spPr>
            <a:xfrm>
              <a:off x="5288572" y="5979401"/>
              <a:ext cx="1175222" cy="369332"/>
            </a:xfrm>
            <a:prstGeom prst="rect">
              <a:avLst/>
            </a:prstGeom>
            <a:noFill/>
          </p:spPr>
          <p:txBody>
            <a:bodyPr wrap="square" rtlCol="0">
              <a:spAutoFit/>
            </a:bodyPr>
            <a:lstStyle/>
            <a:p>
              <a:r>
                <a:rPr lang="en-US" dirty="0">
                  <a:solidFill>
                    <a:schemeClr val="bg1"/>
                  </a:solidFill>
                </a:rPr>
                <a:t>Amplifier</a:t>
              </a:r>
            </a:p>
          </p:txBody>
        </p:sp>
        <p:sp>
          <p:nvSpPr>
            <p:cNvPr id="23" name="Rectangle 22">
              <a:extLst>
                <a:ext uri="{FF2B5EF4-FFF2-40B4-BE49-F238E27FC236}">
                  <a16:creationId xmlns:a16="http://schemas.microsoft.com/office/drawing/2014/main" id="{EAAB4FE5-2E13-F149-B22E-8681F5977B0E}"/>
                </a:ext>
              </a:extLst>
            </p:cNvPr>
            <p:cNvSpPr/>
            <p:nvPr/>
          </p:nvSpPr>
          <p:spPr>
            <a:xfrm>
              <a:off x="8786741" y="2258205"/>
              <a:ext cx="3254533" cy="673347"/>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8DEC6F2-C720-C041-86FB-2EAEA9F53168}"/>
                </a:ext>
              </a:extLst>
            </p:cNvPr>
            <p:cNvGrpSpPr/>
            <p:nvPr/>
          </p:nvGrpSpPr>
          <p:grpSpPr>
            <a:xfrm>
              <a:off x="8378631" y="2197846"/>
              <a:ext cx="3828093" cy="707886"/>
              <a:chOff x="8544827" y="3042211"/>
              <a:chExt cx="3828093" cy="707886"/>
            </a:xfrm>
          </p:grpSpPr>
          <p:sp>
            <p:nvSpPr>
              <p:cNvPr id="22" name="TextBox 21">
                <a:extLst>
                  <a:ext uri="{FF2B5EF4-FFF2-40B4-BE49-F238E27FC236}">
                    <a16:creationId xmlns:a16="http://schemas.microsoft.com/office/drawing/2014/main" id="{B13B79B7-669B-7744-B75B-3AAC5FF822FA}"/>
                  </a:ext>
                </a:extLst>
              </p:cNvPr>
              <p:cNvSpPr txBox="1"/>
              <p:nvPr/>
            </p:nvSpPr>
            <p:spPr>
              <a:xfrm>
                <a:off x="8848513" y="3042211"/>
                <a:ext cx="3524407" cy="707886"/>
              </a:xfrm>
              <a:prstGeom prst="rect">
                <a:avLst/>
              </a:prstGeom>
              <a:noFill/>
            </p:spPr>
            <p:txBody>
              <a:bodyPr wrap="square" rtlCol="0">
                <a:spAutoFit/>
              </a:bodyPr>
              <a:lstStyle/>
              <a:p>
                <a:r>
                  <a:rPr lang="en-US" sz="2000" dirty="0">
                    <a:solidFill>
                      <a:schemeClr val="bg1"/>
                    </a:solidFill>
                  </a:rPr>
                  <a:t>The pulse is compressed and its intensity increases dramatically.</a:t>
                </a:r>
              </a:p>
            </p:txBody>
          </p:sp>
          <p:sp>
            <p:nvSpPr>
              <p:cNvPr id="24" name="TextBox 23">
                <a:extLst>
                  <a:ext uri="{FF2B5EF4-FFF2-40B4-BE49-F238E27FC236}">
                    <a16:creationId xmlns:a16="http://schemas.microsoft.com/office/drawing/2014/main" id="{83866705-FF70-EA42-B9D5-4A52D9CA8973}"/>
                  </a:ext>
                </a:extLst>
              </p:cNvPr>
              <p:cNvSpPr txBox="1"/>
              <p:nvPr/>
            </p:nvSpPr>
            <p:spPr>
              <a:xfrm>
                <a:off x="8544827" y="3080478"/>
                <a:ext cx="313267" cy="523220"/>
              </a:xfrm>
              <a:prstGeom prst="rect">
                <a:avLst/>
              </a:prstGeom>
              <a:noFill/>
            </p:spPr>
            <p:txBody>
              <a:bodyPr wrap="square" rtlCol="0">
                <a:spAutoFit/>
              </a:bodyPr>
              <a:lstStyle/>
              <a:p>
                <a:r>
                  <a:rPr lang="en-US" sz="2800" b="1" dirty="0">
                    <a:solidFill>
                      <a:schemeClr val="bg1"/>
                    </a:solidFill>
                  </a:rPr>
                  <a:t>4</a:t>
                </a:r>
                <a:endParaRPr lang="en-US" sz="2400" b="1" dirty="0">
                  <a:solidFill>
                    <a:schemeClr val="bg1"/>
                  </a:solidFill>
                </a:endParaRPr>
              </a:p>
            </p:txBody>
          </p:sp>
        </p:grpSp>
        <p:grpSp>
          <p:nvGrpSpPr>
            <p:cNvPr id="34" name="Group 33">
              <a:extLst>
                <a:ext uri="{FF2B5EF4-FFF2-40B4-BE49-F238E27FC236}">
                  <a16:creationId xmlns:a16="http://schemas.microsoft.com/office/drawing/2014/main" id="{39BB32E5-2DB5-3B4E-B845-0E7299FB3A00}"/>
                </a:ext>
              </a:extLst>
            </p:cNvPr>
            <p:cNvGrpSpPr/>
            <p:nvPr/>
          </p:nvGrpSpPr>
          <p:grpSpPr>
            <a:xfrm>
              <a:off x="6520554" y="3108427"/>
              <a:ext cx="2649187" cy="707886"/>
              <a:chOff x="6767453" y="3475317"/>
              <a:chExt cx="2649187" cy="707886"/>
            </a:xfrm>
          </p:grpSpPr>
          <p:sp>
            <p:nvSpPr>
              <p:cNvPr id="26" name="TextBox 25">
                <a:extLst>
                  <a:ext uri="{FF2B5EF4-FFF2-40B4-BE49-F238E27FC236}">
                    <a16:creationId xmlns:a16="http://schemas.microsoft.com/office/drawing/2014/main" id="{EB394AC9-BC15-2649-970C-4BBA74229C12}"/>
                  </a:ext>
                </a:extLst>
              </p:cNvPr>
              <p:cNvSpPr txBox="1"/>
              <p:nvPr/>
            </p:nvSpPr>
            <p:spPr>
              <a:xfrm>
                <a:off x="7080720" y="3475317"/>
                <a:ext cx="2335920" cy="707886"/>
              </a:xfrm>
              <a:prstGeom prst="rect">
                <a:avLst/>
              </a:prstGeom>
              <a:noFill/>
            </p:spPr>
            <p:txBody>
              <a:bodyPr wrap="square" rtlCol="0">
                <a:spAutoFit/>
              </a:bodyPr>
              <a:lstStyle/>
              <a:p>
                <a:r>
                  <a:rPr lang="en-US" sz="2000" dirty="0">
                    <a:solidFill>
                      <a:schemeClr val="bg1"/>
                    </a:solidFill>
                  </a:rPr>
                  <a:t>The stretched pulse is amplified.</a:t>
                </a:r>
              </a:p>
            </p:txBody>
          </p:sp>
          <p:sp>
            <p:nvSpPr>
              <p:cNvPr id="28" name="TextBox 27">
                <a:extLst>
                  <a:ext uri="{FF2B5EF4-FFF2-40B4-BE49-F238E27FC236}">
                    <a16:creationId xmlns:a16="http://schemas.microsoft.com/office/drawing/2014/main" id="{24108FDC-8FB9-3940-AF4A-AC5B1BD4CA68}"/>
                  </a:ext>
                </a:extLst>
              </p:cNvPr>
              <p:cNvSpPr txBox="1"/>
              <p:nvPr/>
            </p:nvSpPr>
            <p:spPr>
              <a:xfrm>
                <a:off x="6767453" y="3506874"/>
                <a:ext cx="313267" cy="523220"/>
              </a:xfrm>
              <a:prstGeom prst="rect">
                <a:avLst/>
              </a:prstGeom>
              <a:noFill/>
            </p:spPr>
            <p:txBody>
              <a:bodyPr wrap="square" rtlCol="0">
                <a:spAutoFit/>
              </a:bodyPr>
              <a:lstStyle/>
              <a:p>
                <a:r>
                  <a:rPr lang="en-US" sz="2800" b="1" dirty="0">
                    <a:solidFill>
                      <a:schemeClr val="bg1"/>
                    </a:solidFill>
                  </a:rPr>
                  <a:t>3</a:t>
                </a:r>
                <a:endParaRPr lang="en-US" sz="2400" b="1" dirty="0">
                  <a:solidFill>
                    <a:schemeClr val="bg1"/>
                  </a:solidFill>
                </a:endParaRPr>
              </a:p>
            </p:txBody>
          </p:sp>
        </p:grpSp>
        <p:sp>
          <p:nvSpPr>
            <p:cNvPr id="30" name="Rectangle 29">
              <a:extLst>
                <a:ext uri="{FF2B5EF4-FFF2-40B4-BE49-F238E27FC236}">
                  <a16:creationId xmlns:a16="http://schemas.microsoft.com/office/drawing/2014/main" id="{EFA362CD-7476-A544-9B77-923D1F6A51F5}"/>
                </a:ext>
              </a:extLst>
            </p:cNvPr>
            <p:cNvSpPr/>
            <p:nvPr/>
          </p:nvSpPr>
          <p:spPr>
            <a:xfrm>
              <a:off x="3109048" y="2591950"/>
              <a:ext cx="2634214" cy="898780"/>
            </a:xfrm>
            <a:prstGeom prst="rect">
              <a:avLst/>
            </a:prstGeom>
            <a:solidFill>
              <a:srgbClr val="0917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A05F6EE-B451-A24F-8BFE-8BA69FD234D5}"/>
                </a:ext>
              </a:extLst>
            </p:cNvPr>
            <p:cNvGrpSpPr/>
            <p:nvPr/>
          </p:nvGrpSpPr>
          <p:grpSpPr>
            <a:xfrm>
              <a:off x="2872783" y="2465889"/>
              <a:ext cx="2806677" cy="1015663"/>
              <a:chOff x="3713877" y="3568193"/>
              <a:chExt cx="2806677" cy="1015663"/>
            </a:xfrm>
          </p:grpSpPr>
          <p:sp>
            <p:nvSpPr>
              <p:cNvPr id="29" name="TextBox 28">
                <a:extLst>
                  <a:ext uri="{FF2B5EF4-FFF2-40B4-BE49-F238E27FC236}">
                    <a16:creationId xmlns:a16="http://schemas.microsoft.com/office/drawing/2014/main" id="{2B554482-3CAF-8445-88FD-12CB4E842C5D}"/>
                  </a:ext>
                </a:extLst>
              </p:cNvPr>
              <p:cNvSpPr txBox="1"/>
              <p:nvPr/>
            </p:nvSpPr>
            <p:spPr>
              <a:xfrm>
                <a:off x="4056591" y="3568193"/>
                <a:ext cx="2463963" cy="1015663"/>
              </a:xfrm>
              <a:prstGeom prst="rect">
                <a:avLst/>
              </a:prstGeom>
              <a:noFill/>
            </p:spPr>
            <p:txBody>
              <a:bodyPr wrap="square" rtlCol="0">
                <a:spAutoFit/>
              </a:bodyPr>
              <a:lstStyle/>
              <a:p>
                <a:r>
                  <a:rPr lang="en-US" sz="2000" dirty="0">
                    <a:solidFill>
                      <a:schemeClr val="bg1"/>
                    </a:solidFill>
                  </a:rPr>
                  <a:t>The pulse is stretched which reduces its peak power.</a:t>
                </a:r>
              </a:p>
            </p:txBody>
          </p:sp>
          <p:sp>
            <p:nvSpPr>
              <p:cNvPr id="31" name="TextBox 30">
                <a:extLst>
                  <a:ext uri="{FF2B5EF4-FFF2-40B4-BE49-F238E27FC236}">
                    <a16:creationId xmlns:a16="http://schemas.microsoft.com/office/drawing/2014/main" id="{F4FFD4A2-3039-084D-863E-150CBB196A4C}"/>
                  </a:ext>
                </a:extLst>
              </p:cNvPr>
              <p:cNvSpPr txBox="1"/>
              <p:nvPr/>
            </p:nvSpPr>
            <p:spPr>
              <a:xfrm>
                <a:off x="3713877" y="3758315"/>
                <a:ext cx="313267" cy="523220"/>
              </a:xfrm>
              <a:prstGeom prst="rect">
                <a:avLst/>
              </a:prstGeom>
              <a:noFill/>
            </p:spPr>
            <p:txBody>
              <a:bodyPr wrap="square" rtlCol="0">
                <a:spAutoFit/>
              </a:bodyPr>
              <a:lstStyle/>
              <a:p>
                <a:r>
                  <a:rPr lang="en-US" sz="2800" b="1" dirty="0">
                    <a:solidFill>
                      <a:schemeClr val="bg1"/>
                    </a:solidFill>
                  </a:rPr>
                  <a:t>2</a:t>
                </a:r>
                <a:endParaRPr lang="en-US" sz="2400" b="1" dirty="0">
                  <a:solidFill>
                    <a:schemeClr val="bg1"/>
                  </a:solidFill>
                </a:endParaRPr>
              </a:p>
            </p:txBody>
          </p:sp>
        </p:grpSp>
      </p:grpSp>
      <p:sp>
        <p:nvSpPr>
          <p:cNvPr id="37" name="Title 1">
            <a:extLst>
              <a:ext uri="{FF2B5EF4-FFF2-40B4-BE49-F238E27FC236}">
                <a16:creationId xmlns:a16="http://schemas.microsoft.com/office/drawing/2014/main" id="{2A70F3AA-CCC4-1A49-B108-F5799938998E}"/>
              </a:ext>
            </a:extLst>
          </p:cNvPr>
          <p:cNvSpPr>
            <a:spLocks noGrp="1"/>
          </p:cNvSpPr>
          <p:nvPr>
            <p:ph type="title"/>
          </p:nvPr>
        </p:nvSpPr>
        <p:spPr>
          <a:xfrm>
            <a:off x="9304774" y="-106594"/>
            <a:ext cx="2126066" cy="1325563"/>
          </a:xfrm>
        </p:spPr>
        <p:txBody>
          <a:bodyPr/>
          <a:lstStyle/>
          <a:p>
            <a:r>
              <a:rPr lang="en-US" altLang="en-US" b="1" dirty="0"/>
              <a:t>Results</a:t>
            </a:r>
          </a:p>
        </p:txBody>
      </p:sp>
    </p:spTree>
    <p:extLst>
      <p:ext uri="{BB962C8B-B14F-4D97-AF65-F5344CB8AC3E}">
        <p14:creationId xmlns:p14="http://schemas.microsoft.com/office/powerpoint/2010/main" val="14767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BF92E47-1C91-814D-82E1-FC79C6EBFA0A}"/>
              </a:ext>
            </a:extLst>
          </p:cNvPr>
          <p:cNvSpPr txBox="1">
            <a:spLocks/>
          </p:cNvSpPr>
          <p:nvPr/>
        </p:nvSpPr>
        <p:spPr>
          <a:xfrm>
            <a:off x="838200" y="365126"/>
            <a:ext cx="10515600" cy="689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latin typeface="BatangChe" panose="02030609000101010101" pitchFamily="49" charset="-127"/>
                <a:ea typeface="BatangChe" panose="02030609000101010101" pitchFamily="49" charset="-127"/>
              </a:rPr>
              <a:t>Discussion</a:t>
            </a:r>
          </a:p>
        </p:txBody>
      </p:sp>
      <p:sp>
        <p:nvSpPr>
          <p:cNvPr id="14" name="Content Placeholder 2">
            <a:extLst>
              <a:ext uri="{FF2B5EF4-FFF2-40B4-BE49-F238E27FC236}">
                <a16:creationId xmlns:a16="http://schemas.microsoft.com/office/drawing/2014/main" id="{7851F955-BD1E-D24F-8B77-3BF8D0D69F19}"/>
              </a:ext>
            </a:extLst>
          </p:cNvPr>
          <p:cNvSpPr txBox="1">
            <a:spLocks/>
          </p:cNvSpPr>
          <p:nvPr/>
        </p:nvSpPr>
        <p:spPr>
          <a:xfrm>
            <a:off x="838200" y="1905136"/>
            <a:ext cx="7451598" cy="4952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dirty="0"/>
              <a:t>The applications of the Nobel Prize winning technology have enabled </a:t>
            </a:r>
            <a:r>
              <a:rPr lang="en-AU" dirty="0" err="1"/>
              <a:t>groundbreaking</a:t>
            </a:r>
            <a:r>
              <a:rPr lang="en-AU" dirty="0"/>
              <a:t> impact in corrective eye surgery, with the most prominent example being LASIK.</a:t>
            </a:r>
          </a:p>
          <a:p>
            <a:pPr>
              <a:spcAft>
                <a:spcPts val="600"/>
              </a:spcAft>
            </a:pPr>
            <a:r>
              <a:rPr lang="en-AU" dirty="0">
                <a:latin typeface="Futura Medium" panose="020B0602020204020303" pitchFamily="34" charset="-79"/>
                <a:cs typeface="Futura Medium" panose="020B0602020204020303" pitchFamily="34" charset="-79"/>
              </a:rPr>
              <a:t>In addition, micromachining with high intensity power has opened pathways for high precision cutting of metallic and non-metallic surfaces.</a:t>
            </a:r>
          </a:p>
          <a:p>
            <a:pPr>
              <a:spcAft>
                <a:spcPts val="600"/>
              </a:spcAft>
            </a:pPr>
            <a:r>
              <a:rPr lang="en-AU" dirty="0"/>
              <a:t>This technology has allowed manufacturing of surgical stents at the microscale.</a:t>
            </a:r>
          </a:p>
          <a:p>
            <a:pPr>
              <a:spcAft>
                <a:spcPts val="600"/>
              </a:spcAft>
            </a:pPr>
            <a:r>
              <a:rPr lang="en-AU" dirty="0">
                <a:latin typeface="Futura Medium" panose="020B0602020204020303" pitchFamily="34" charset="-79"/>
                <a:cs typeface="Futura Medium" panose="020B0602020204020303" pitchFamily="34" charset="-79"/>
              </a:rPr>
              <a:t>Data storage</a:t>
            </a:r>
          </a:p>
          <a:p>
            <a:pPr marL="0" indent="0">
              <a:spcAft>
                <a:spcPts val="600"/>
              </a:spcAft>
              <a:buNone/>
            </a:pPr>
            <a:endParaRPr lang="en-AU" dirty="0"/>
          </a:p>
          <a:p>
            <a:pPr>
              <a:spcAft>
                <a:spcPts val="600"/>
              </a:spcAft>
            </a:pPr>
            <a:endParaRPr lang="en-AU" dirty="0"/>
          </a:p>
          <a:p>
            <a:pPr marL="0" indent="0">
              <a:spcAft>
                <a:spcPts val="600"/>
              </a:spcAft>
              <a:buNone/>
            </a:pPr>
            <a:endParaRPr lang="en-AU" dirty="0"/>
          </a:p>
        </p:txBody>
      </p:sp>
      <p:pic>
        <p:nvPicPr>
          <p:cNvPr id="6" name="Picture 5">
            <a:extLst>
              <a:ext uri="{FF2B5EF4-FFF2-40B4-BE49-F238E27FC236}">
                <a16:creationId xmlns:a16="http://schemas.microsoft.com/office/drawing/2014/main" id="{17CE5DF2-D8BD-024E-BF46-1B7A0C924D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17"/>
          <a:stretch/>
        </p:blipFill>
        <p:spPr>
          <a:xfrm>
            <a:off x="10123006" y="605995"/>
            <a:ext cx="2068994" cy="1273999"/>
          </a:xfrm>
          <a:prstGeom prst="rect">
            <a:avLst/>
          </a:prstGeom>
        </p:spPr>
      </p:pic>
      <p:pic>
        <p:nvPicPr>
          <p:cNvPr id="7" name="Picture 6">
            <a:extLst>
              <a:ext uri="{FF2B5EF4-FFF2-40B4-BE49-F238E27FC236}">
                <a16:creationId xmlns:a16="http://schemas.microsoft.com/office/drawing/2014/main" id="{CD73BFD3-48CE-694A-9880-700F306C6FA9}"/>
              </a:ext>
            </a:extLst>
          </p:cNvPr>
          <p:cNvPicPr>
            <a:picLocks noChangeAspect="1"/>
          </p:cNvPicPr>
          <p:nvPr/>
        </p:nvPicPr>
        <p:blipFill rotWithShape="1">
          <a:blip r:embed="rId4"/>
          <a:srcRect l="13798" t="28671" r="62847" b="50000"/>
          <a:stretch/>
        </p:blipFill>
        <p:spPr>
          <a:xfrm>
            <a:off x="10099157" y="3691239"/>
            <a:ext cx="2104417" cy="1441440"/>
          </a:xfrm>
          <a:prstGeom prst="rect">
            <a:avLst/>
          </a:prstGeom>
        </p:spPr>
      </p:pic>
      <p:pic>
        <p:nvPicPr>
          <p:cNvPr id="8" name="Picture 7">
            <a:extLst>
              <a:ext uri="{FF2B5EF4-FFF2-40B4-BE49-F238E27FC236}">
                <a16:creationId xmlns:a16="http://schemas.microsoft.com/office/drawing/2014/main" id="{873D7FB8-5223-2F47-A7AA-803D7DE9CB16}"/>
              </a:ext>
            </a:extLst>
          </p:cNvPr>
          <p:cNvPicPr>
            <a:picLocks noChangeAspect="1"/>
          </p:cNvPicPr>
          <p:nvPr/>
        </p:nvPicPr>
        <p:blipFill>
          <a:blip r:embed="rId5"/>
          <a:stretch>
            <a:fillRect/>
          </a:stretch>
        </p:blipFill>
        <p:spPr>
          <a:xfrm>
            <a:off x="10123006" y="5151871"/>
            <a:ext cx="2068994" cy="1724162"/>
          </a:xfrm>
          <a:prstGeom prst="rect">
            <a:avLst/>
          </a:prstGeom>
        </p:spPr>
      </p:pic>
      <p:pic>
        <p:nvPicPr>
          <p:cNvPr id="9" name="Picture 8">
            <a:extLst>
              <a:ext uri="{FF2B5EF4-FFF2-40B4-BE49-F238E27FC236}">
                <a16:creationId xmlns:a16="http://schemas.microsoft.com/office/drawing/2014/main" id="{405B412B-0B7A-434B-B3F3-6741E0B29062}"/>
              </a:ext>
            </a:extLst>
          </p:cNvPr>
          <p:cNvPicPr>
            <a:picLocks noChangeAspect="1"/>
          </p:cNvPicPr>
          <p:nvPr/>
        </p:nvPicPr>
        <p:blipFill>
          <a:blip r:embed="rId6"/>
          <a:stretch>
            <a:fillRect/>
          </a:stretch>
        </p:blipFill>
        <p:spPr>
          <a:xfrm>
            <a:off x="10099156" y="1924512"/>
            <a:ext cx="2092843" cy="1755151"/>
          </a:xfrm>
          <a:prstGeom prst="rect">
            <a:avLst/>
          </a:prstGeom>
        </p:spPr>
      </p:pic>
    </p:spTree>
    <p:extLst>
      <p:ext uri="{BB962C8B-B14F-4D97-AF65-F5344CB8AC3E}">
        <p14:creationId xmlns:p14="http://schemas.microsoft.com/office/powerpoint/2010/main" val="359752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BatangChe</vt:lpstr>
      <vt:lpstr>Arial</vt:lpstr>
      <vt:lpstr>Calibri</vt:lpstr>
      <vt:lpstr>Calibri Light</vt:lpstr>
      <vt:lpstr>Futura Medium</vt:lpstr>
      <vt:lpstr>Office Theme</vt:lpstr>
      <vt:lpstr>Lets practice  what you have learnt so far </vt:lpstr>
      <vt:lpstr>PowerPoint Presentation</vt:lpstr>
      <vt:lpstr>PowerPoint Presentation</vt:lpstr>
      <vt:lpstr>PowerPoint Presentation</vt:lpstr>
      <vt:lpstr>PowerPoint Presentation</vt:lpstr>
      <vt:lpstr>Motivation</vt:lpstr>
      <vt:lpstr>BACKGROUND</vt:lpstr>
      <vt:lpstr>Results</vt:lpstr>
      <vt:lpstr>PowerPoint Presentation</vt:lpstr>
      <vt:lpstr>Summary</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practice  what you have learnt so far </dc:title>
  <dc:creator>Sander, Michelle</dc:creator>
  <cp:lastModifiedBy>Sander, Michelle</cp:lastModifiedBy>
  <cp:revision>1</cp:revision>
  <dcterms:created xsi:type="dcterms:W3CDTF">2018-11-13T17:49:18Z</dcterms:created>
  <dcterms:modified xsi:type="dcterms:W3CDTF">2018-11-13T17:49:36Z</dcterms:modified>
</cp:coreProperties>
</file>