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49"/>
  </p:notesMasterIdLst>
  <p:sldIdLst>
    <p:sldId id="421" r:id="rId2"/>
    <p:sldId id="422" r:id="rId3"/>
    <p:sldId id="423" r:id="rId4"/>
    <p:sldId id="424" r:id="rId5"/>
    <p:sldId id="463" r:id="rId6"/>
    <p:sldId id="494" r:id="rId7"/>
    <p:sldId id="499" r:id="rId8"/>
    <p:sldId id="495" r:id="rId9"/>
    <p:sldId id="493" r:id="rId10"/>
    <p:sldId id="496" r:id="rId11"/>
    <p:sldId id="497" r:id="rId12"/>
    <p:sldId id="523" r:id="rId13"/>
    <p:sldId id="524" r:id="rId14"/>
    <p:sldId id="475" r:id="rId15"/>
    <p:sldId id="476" r:id="rId16"/>
    <p:sldId id="451" r:id="rId17"/>
    <p:sldId id="430" r:id="rId18"/>
    <p:sldId id="477" r:id="rId19"/>
    <p:sldId id="452" r:id="rId20"/>
    <p:sldId id="522" r:id="rId21"/>
    <p:sldId id="431" r:id="rId22"/>
    <p:sldId id="478" r:id="rId23"/>
    <p:sldId id="434" r:id="rId24"/>
    <p:sldId id="513" r:id="rId25"/>
    <p:sldId id="514" r:id="rId26"/>
    <p:sldId id="515" r:id="rId27"/>
    <p:sldId id="516" r:id="rId28"/>
    <p:sldId id="517" r:id="rId29"/>
    <p:sldId id="518" r:id="rId30"/>
    <p:sldId id="519" r:id="rId31"/>
    <p:sldId id="520" r:id="rId32"/>
    <p:sldId id="510" r:id="rId33"/>
    <p:sldId id="511" r:id="rId34"/>
    <p:sldId id="454" r:id="rId35"/>
    <p:sldId id="436" r:id="rId36"/>
    <p:sldId id="492" r:id="rId37"/>
    <p:sldId id="512" r:id="rId38"/>
    <p:sldId id="521" r:id="rId39"/>
    <p:sldId id="486" r:id="rId40"/>
    <p:sldId id="438" r:id="rId41"/>
    <p:sldId id="487" r:id="rId42"/>
    <p:sldId id="488" r:id="rId43"/>
    <p:sldId id="446" r:id="rId44"/>
    <p:sldId id="479" r:id="rId45"/>
    <p:sldId id="472" r:id="rId46"/>
    <p:sldId id="448" r:id="rId47"/>
    <p:sldId id="420" r:id="rId4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6"/>
  </p:normalViewPr>
  <p:slideViewPr>
    <p:cSldViewPr snapToGrid="0" snapToObjects="1">
      <p:cViewPr>
        <p:scale>
          <a:sx n="134" d="100"/>
          <a:sy n="134" d="100"/>
        </p:scale>
        <p:origin x="1000" y="2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567532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28700"/>
            <a:ext cx="7848600" cy="1445419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28900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Sunday, July 22,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548890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Sunday, July 22,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40055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400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Sunday, July 22,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Sunday, July 22,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Sunday, July 22,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3449574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Sunday, July 22,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7300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257300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Sunday, July 22,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06462" y="3034268"/>
            <a:ext cx="353187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Sunday, July 22,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Sunday, July 22,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594060"/>
            <a:ext cx="5715000" cy="41833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97915"/>
            <a:ext cx="2139696" cy="31827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Sunday, July 22,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684114" y="2684956"/>
            <a:ext cx="418338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628651"/>
            <a:ext cx="5904390" cy="4125342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2139696" cy="3182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Sunday, July 22,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Sunday, July 22,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3716"/>
            <a:ext cx="411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28700"/>
            <a:ext cx="7848600" cy="1473159"/>
          </a:xfrm>
        </p:spPr>
        <p:txBody>
          <a:bodyPr/>
          <a:lstStyle/>
          <a:p>
            <a:r>
              <a:rPr lang="en-US" dirty="0" smtClean="0"/>
              <a:t>IT &amp; industry concentration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00470"/>
            <a:ext cx="6400800" cy="1314450"/>
          </a:xfrm>
        </p:spPr>
        <p:txBody>
          <a:bodyPr>
            <a:normAutofit fontScale="850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James Bessen</a:t>
            </a:r>
          </a:p>
          <a:p>
            <a:r>
              <a:rPr lang="en-US" dirty="0"/>
              <a:t>Technology &amp; Policy Research Initiative, BU School of Law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498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SW developers / total employees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53" y="1142546"/>
            <a:ext cx="5503495" cy="400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26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Own-IT benefits larger firms more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Tambe</a:t>
            </a:r>
            <a:r>
              <a:rPr lang="en-US" dirty="0" smtClean="0"/>
              <a:t> &amp; </a:t>
            </a:r>
            <a:r>
              <a:rPr lang="en-US" dirty="0" err="1" smtClean="0"/>
              <a:t>Hitt</a:t>
            </a:r>
            <a:r>
              <a:rPr lang="en-US" dirty="0" smtClean="0"/>
              <a:t> (2012):</a:t>
            </a:r>
            <a:br>
              <a:rPr lang="en-US" dirty="0" smtClean="0"/>
            </a:b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4" y="1710463"/>
            <a:ext cx="6448425" cy="328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51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Proprietary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Systems for own use; </a:t>
            </a:r>
            <a:r>
              <a:rPr lang="en-US" i="1" dirty="0" smtClean="0"/>
              <a:t>NOT </a:t>
            </a:r>
            <a:r>
              <a:rPr lang="en-US" dirty="0" smtClean="0"/>
              <a:t>GPT</a:t>
            </a:r>
          </a:p>
          <a:p>
            <a:pPr lvl="2"/>
            <a:r>
              <a:rPr lang="en-US" dirty="0" smtClean="0"/>
              <a:t>Self-developed or contracted</a:t>
            </a:r>
          </a:p>
          <a:p>
            <a:pPr lvl="2"/>
            <a:r>
              <a:rPr lang="en-US" dirty="0" smtClean="0"/>
              <a:t>Complementary skilled workers, managers</a:t>
            </a:r>
          </a:p>
          <a:p>
            <a:pPr lvl="2"/>
            <a:r>
              <a:rPr lang="en-US" dirty="0" smtClean="0"/>
              <a:t>Organizational investments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Examples: bank IT, Walmart, </a:t>
            </a:r>
            <a:r>
              <a:rPr lang="en-US" dirty="0" smtClean="0"/>
              <a:t>Boeing</a:t>
            </a:r>
          </a:p>
          <a:p>
            <a:pPr lvl="2"/>
            <a:r>
              <a:rPr lang="en-US" dirty="0" smtClean="0"/>
              <a:t>Large productivity gains </a:t>
            </a:r>
            <a:r>
              <a:rPr lang="en-US" dirty="0" smtClean="0">
                <a:sym typeface="Wingdings"/>
              </a:rPr>
              <a:t> growing market share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Slow to “diffuse”:</a:t>
            </a:r>
          </a:p>
          <a:p>
            <a:pPr lvl="2"/>
            <a:r>
              <a:rPr lang="en-US" dirty="0" smtClean="0"/>
              <a:t>Not licensed or sold</a:t>
            </a:r>
          </a:p>
          <a:p>
            <a:pPr lvl="2"/>
            <a:r>
              <a:rPr lang="en-US" dirty="0" smtClean="0"/>
              <a:t>Hard to imitate</a:t>
            </a:r>
          </a:p>
        </p:txBody>
      </p:sp>
    </p:spTree>
    <p:extLst>
      <p:ext uri="{BB962C8B-B14F-4D97-AF65-F5344CB8AC3E}">
        <p14:creationId xmlns:p14="http://schemas.microsoft.com/office/powerpoint/2010/main" val="1291142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productivity gap (OECD)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970" y="1320744"/>
            <a:ext cx="5950063" cy="356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2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Past concern about industry concentration</a:t>
            </a:r>
          </a:p>
          <a:p>
            <a:pPr lvl="1"/>
            <a:r>
              <a:rPr lang="en-US" dirty="0" smtClean="0"/>
              <a:t>Efficiency or diminished competition?</a:t>
            </a:r>
          </a:p>
          <a:p>
            <a:pPr lvl="2"/>
            <a:r>
              <a:rPr lang="en-US" dirty="0" err="1" smtClean="0"/>
              <a:t>Demsetz</a:t>
            </a:r>
            <a:r>
              <a:rPr lang="en-US" dirty="0" smtClean="0"/>
              <a:t> (1973), </a:t>
            </a:r>
            <a:r>
              <a:rPr lang="en-US" dirty="0" err="1" smtClean="0"/>
              <a:t>Peltzman</a:t>
            </a:r>
            <a:r>
              <a:rPr lang="en-US" dirty="0" smtClean="0"/>
              <a:t> (1977), Scherer (1979)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Growing dispersion of productivity within industry</a:t>
            </a:r>
          </a:p>
          <a:p>
            <a:pPr lvl="1"/>
            <a:r>
              <a:rPr lang="en-US" dirty="0" smtClean="0"/>
              <a:t>Andrews et al. (2016), </a:t>
            </a:r>
            <a:r>
              <a:rPr lang="en-US" dirty="0" err="1" smtClean="0"/>
              <a:t>Berlingieri</a:t>
            </a:r>
            <a:r>
              <a:rPr lang="en-US" dirty="0" smtClean="0"/>
              <a:t> et al. (2017), Furman &amp; Orszag (2015)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 smtClean="0">
                <a:sym typeface="Wingdings"/>
              </a:rPr>
              <a:t> productivity disparities</a:t>
            </a:r>
          </a:p>
          <a:p>
            <a:pPr lvl="2"/>
            <a:r>
              <a:rPr lang="en-US" dirty="0" err="1"/>
              <a:t>Bartel</a:t>
            </a:r>
            <a:r>
              <a:rPr lang="en-US" dirty="0"/>
              <a:t>, </a:t>
            </a:r>
            <a:r>
              <a:rPr lang="en-US" dirty="0" err="1"/>
              <a:t>Ichniowski</a:t>
            </a:r>
            <a:r>
              <a:rPr lang="en-US" dirty="0"/>
              <a:t>, and Shaw 2007; Bloom et al. 2012; Bloom et al. 2014; Bloom et al. 2017; </a:t>
            </a:r>
            <a:r>
              <a:rPr lang="en-US" dirty="0" err="1"/>
              <a:t>Bresnahan</a:t>
            </a:r>
            <a:r>
              <a:rPr lang="en-US" dirty="0"/>
              <a:t>, </a:t>
            </a:r>
            <a:r>
              <a:rPr lang="en-US" dirty="0" err="1"/>
              <a:t>Brynjolfsson</a:t>
            </a:r>
            <a:r>
              <a:rPr lang="en-US" dirty="0"/>
              <a:t>, and </a:t>
            </a:r>
            <a:r>
              <a:rPr lang="en-US" dirty="0" err="1"/>
              <a:t>Hitt</a:t>
            </a:r>
            <a:r>
              <a:rPr lang="en-US" dirty="0"/>
              <a:t> 2002; </a:t>
            </a:r>
            <a:r>
              <a:rPr lang="en-US" dirty="0" err="1"/>
              <a:t>Brynjolfsson</a:t>
            </a:r>
            <a:r>
              <a:rPr lang="en-US" dirty="0"/>
              <a:t> et al. 2008; </a:t>
            </a:r>
            <a:r>
              <a:rPr lang="en-US" dirty="0" err="1"/>
              <a:t>Caroli</a:t>
            </a:r>
            <a:r>
              <a:rPr lang="en-US" dirty="0"/>
              <a:t> and van Reenen 2001; and </a:t>
            </a:r>
            <a:r>
              <a:rPr lang="en-US" dirty="0" err="1"/>
              <a:t>Crespi</a:t>
            </a:r>
            <a:r>
              <a:rPr lang="en-US" dirty="0"/>
              <a:t>, </a:t>
            </a:r>
            <a:r>
              <a:rPr lang="en-US" dirty="0" err="1"/>
              <a:t>Criscuolo</a:t>
            </a:r>
            <a:r>
              <a:rPr lang="en-US" dirty="0"/>
              <a:t>, and </a:t>
            </a:r>
            <a:r>
              <a:rPr lang="en-US" dirty="0" err="1"/>
              <a:t>Haskel</a:t>
            </a:r>
            <a:r>
              <a:rPr lang="en-US" dirty="0"/>
              <a:t> </a:t>
            </a:r>
            <a:r>
              <a:rPr lang="en-US" dirty="0" smtClean="0"/>
              <a:t>2017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 err="1"/>
              <a:t>Bessen</a:t>
            </a:r>
            <a:r>
              <a:rPr lang="en-US" dirty="0"/>
              <a:t> (2015) </a:t>
            </a:r>
            <a:endParaRPr lang="en-US" dirty="0" smtClean="0"/>
          </a:p>
          <a:p>
            <a:pPr lvl="2"/>
            <a:r>
              <a:rPr lang="en-US" dirty="0" err="1"/>
              <a:t>Brynjolfsson</a:t>
            </a:r>
            <a:r>
              <a:rPr lang="en-US" dirty="0"/>
              <a:t> et al. </a:t>
            </a:r>
            <a:r>
              <a:rPr lang="en-US" dirty="0" smtClean="0"/>
              <a:t>2008 </a:t>
            </a:r>
            <a:r>
              <a:rPr lang="en-US" dirty="0" smtClean="0">
                <a:sym typeface="Wingdings"/>
              </a:rPr>
              <a:t> rising concentration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88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979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Industry IT systems </a:t>
            </a:r>
            <a:r>
              <a:rPr lang="en-US" dirty="0" smtClean="0">
                <a:sym typeface="Wingdings"/>
              </a:rPr>
              <a:t> </a:t>
            </a:r>
            <a:br>
              <a:rPr lang="en-US" dirty="0" smtClean="0">
                <a:sym typeface="Wingdings"/>
              </a:rPr>
            </a:b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Higher average productivity</a:t>
            </a:r>
            <a:br>
              <a:rPr lang="en-US" dirty="0" smtClean="0">
                <a:sym typeface="Wingdings"/>
              </a:rPr>
            </a:br>
            <a:endParaRPr lang="en-US" dirty="0" smtClean="0">
              <a:sym typeface="Wingdings"/>
            </a:endParaRPr>
          </a:p>
          <a:p>
            <a:pPr lvl="1"/>
            <a:r>
              <a:rPr lang="en-US" dirty="0" smtClean="0"/>
              <a:t>Higher relative productivity for top firms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49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sym typeface="Wingdings"/>
              </a:rPr>
              <a:t>IT  Rising industry concentration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ym typeface="Wingdings"/>
              </a:rPr>
              <a:t>IT  larger size 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ym typeface="Wingdings"/>
              </a:rPr>
              <a:t>On average, especially large firms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ym typeface="Wingdings"/>
              </a:rPr>
              <a:t>IT  greater revenue / worker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ym typeface="Wingdings"/>
              </a:rPr>
              <a:t>On average, especially large firms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ym typeface="Wingdings"/>
              </a:rPr>
              <a:t>Higher operating margins, especially large firms</a:t>
            </a:r>
          </a:p>
        </p:txBody>
      </p:sp>
    </p:spTree>
    <p:extLst>
      <p:ext uri="{BB962C8B-B14F-4D97-AF65-F5344CB8AC3E}">
        <p14:creationId xmlns:p14="http://schemas.microsoft.com/office/powerpoint/2010/main" val="3500215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64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- Concentration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Economic Census </a:t>
            </a:r>
            <a:r>
              <a:rPr lang="en-US" dirty="0" smtClean="0"/>
              <a:t>1977 (mfg.), 1997 - 2012 </a:t>
            </a:r>
          </a:p>
          <a:p>
            <a:pPr lvl="1"/>
            <a:r>
              <a:rPr lang="en-US" dirty="0" smtClean="0"/>
              <a:t>Market share top 4, 8 20, and 50 firms</a:t>
            </a:r>
          </a:p>
          <a:p>
            <a:pPr lvl="1"/>
            <a:r>
              <a:rPr lang="en-US" dirty="0" smtClean="0"/>
              <a:t>Limitations:</a:t>
            </a:r>
          </a:p>
          <a:p>
            <a:pPr lvl="2"/>
            <a:r>
              <a:rPr lang="en-US" dirty="0" smtClean="0"/>
              <a:t>Not all markets are national</a:t>
            </a:r>
          </a:p>
          <a:p>
            <a:pPr lvl="2"/>
            <a:r>
              <a:rPr lang="en-US" dirty="0" smtClean="0"/>
              <a:t>Foreign competition</a:t>
            </a:r>
            <a:br>
              <a:rPr lang="en-US" dirty="0" smtClean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6986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Rising concentration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2239"/>
            <a:ext cx="9144000" cy="302797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857625" y="2247900"/>
            <a:ext cx="1" cy="847725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14775" y="2466975"/>
            <a:ext cx="5905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</a:rPr>
              <a:t>5 %</a:t>
            </a:r>
            <a:endParaRPr lang="en-US" sz="1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069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- Concentration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Economic Census </a:t>
            </a:r>
            <a:r>
              <a:rPr lang="en-US" dirty="0" smtClean="0"/>
              <a:t>1977 (mfg.), 1997 - 2012 </a:t>
            </a:r>
          </a:p>
          <a:p>
            <a:pPr lvl="1"/>
            <a:r>
              <a:rPr lang="en-US" dirty="0" smtClean="0"/>
              <a:t>Market share top 4, 8 20, and 50 firms</a:t>
            </a:r>
          </a:p>
          <a:p>
            <a:pPr lvl="1"/>
            <a:r>
              <a:rPr lang="en-US" dirty="0" smtClean="0"/>
              <a:t>Limitations:</a:t>
            </a:r>
          </a:p>
          <a:p>
            <a:pPr lvl="2"/>
            <a:r>
              <a:rPr lang="en-US" dirty="0" smtClean="0"/>
              <a:t>Not all markets are national</a:t>
            </a:r>
          </a:p>
          <a:p>
            <a:pPr lvl="2"/>
            <a:r>
              <a:rPr lang="en-US" dirty="0" smtClean="0"/>
              <a:t>Foreign competition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Other studies: concentration among publicly listed firms</a:t>
            </a:r>
          </a:p>
          <a:p>
            <a:pPr lvl="1"/>
            <a:r>
              <a:rPr lang="en-US" dirty="0" smtClean="0"/>
              <a:t>No. of listed firms changes</a:t>
            </a:r>
          </a:p>
          <a:p>
            <a:pPr lvl="1"/>
            <a:r>
              <a:rPr lang="en-US" dirty="0" smtClean="0"/>
              <a:t>Sales are </a:t>
            </a:r>
            <a:r>
              <a:rPr lang="en-US" i="1" dirty="0" smtClean="0"/>
              <a:t>worldwide </a:t>
            </a:r>
            <a:r>
              <a:rPr lang="en-US" dirty="0" smtClean="0"/>
              <a:t>sales</a:t>
            </a:r>
          </a:p>
          <a:p>
            <a:pPr lvl="1"/>
            <a:r>
              <a:rPr lang="en-US" dirty="0" smtClean="0"/>
              <a:t>Only weakly correlated with Economic Census</a:t>
            </a:r>
          </a:p>
        </p:txBody>
      </p:sp>
    </p:spTree>
    <p:extLst>
      <p:ext uri="{BB962C8B-B14F-4D97-AF65-F5344CB8AC3E}">
        <p14:creationId xmlns:p14="http://schemas.microsoft.com/office/powerpoint/2010/main" val="1756311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- Other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657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IT systems: </a:t>
            </a:r>
          </a:p>
          <a:p>
            <a:pPr lvl="1"/>
            <a:r>
              <a:rPr lang="en-US" dirty="0" smtClean="0"/>
              <a:t>Share of IT </a:t>
            </a:r>
            <a:r>
              <a:rPr lang="en-US" dirty="0" smtClean="0">
                <a:solidFill>
                  <a:srgbClr val="0070C0"/>
                </a:solidFill>
              </a:rPr>
              <a:t>developers</a:t>
            </a:r>
            <a:r>
              <a:rPr lang="en-US" dirty="0" smtClean="0"/>
              <a:t> in industry workforce</a:t>
            </a:r>
          </a:p>
          <a:p>
            <a:pPr lvl="2"/>
            <a:r>
              <a:rPr lang="en-US" dirty="0" smtClean="0"/>
              <a:t>Computer scientists, systems analysts, SW developers</a:t>
            </a:r>
          </a:p>
          <a:p>
            <a:pPr lvl="2"/>
            <a:r>
              <a:rPr lang="en-US" dirty="0" smtClean="0"/>
              <a:t>Census</a:t>
            </a:r>
            <a:r>
              <a:rPr lang="en-US" dirty="0"/>
              <a:t>, ACS </a:t>
            </a:r>
            <a:endParaRPr lang="en-US" dirty="0" smtClean="0"/>
          </a:p>
          <a:p>
            <a:pPr lvl="2"/>
            <a:r>
              <a:rPr lang="en-US" dirty="0" smtClean="0"/>
              <a:t>Exclude IT producing industries</a:t>
            </a:r>
          </a:p>
          <a:p>
            <a:pPr lvl="3"/>
            <a:r>
              <a:rPr lang="en-US" sz="1300" dirty="0" smtClean="0"/>
              <a:t>E.g., NAICS </a:t>
            </a:r>
            <a:r>
              <a:rPr lang="en-US" sz="1300" dirty="0"/>
              <a:t>5112, software </a:t>
            </a:r>
            <a:r>
              <a:rPr lang="en-US" sz="1300" dirty="0" smtClean="0"/>
              <a:t>publishers</a:t>
            </a:r>
            <a:r>
              <a:rPr lang="en-US" sz="1300" dirty="0"/>
              <a:t/>
            </a:r>
            <a:br>
              <a:rPr lang="en-US" sz="1300" dirty="0"/>
            </a:br>
            <a:endParaRPr lang="en-US" sz="1300" dirty="0" smtClean="0"/>
          </a:p>
          <a:p>
            <a:r>
              <a:rPr lang="en-US" sz="1700" dirty="0" smtClean="0"/>
              <a:t>Operating margins:</a:t>
            </a:r>
          </a:p>
          <a:p>
            <a:pPr lvl="1"/>
            <a:r>
              <a:rPr lang="en-US" dirty="0" err="1" smtClean="0"/>
              <a:t>Compustat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64084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5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0" y="647700"/>
            <a:ext cx="6861181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41409" y="5114925"/>
            <a:ext cx="6459541" cy="11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41409" y="1076324"/>
            <a:ext cx="6861181" cy="4476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56678" y="2771775"/>
            <a:ext cx="7045912" cy="30194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45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8625" y="416570"/>
            <a:ext cx="8229600" cy="742950"/>
          </a:xfrm>
        </p:spPr>
        <p:txBody>
          <a:bodyPr/>
          <a:lstStyle/>
          <a:p>
            <a:r>
              <a:rPr lang="en-US" dirty="0" smtClean="0"/>
              <a:t>Endogeneity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14500" y="1571625"/>
            <a:ext cx="214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More IT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714498" y="2682359"/>
            <a:ext cx="2143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Greater productivity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714498" y="4143375"/>
            <a:ext cx="214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Firm growth</a:t>
            </a:r>
            <a:endParaRPr lang="en-US" sz="2400" dirty="0"/>
          </a:p>
        </p:txBody>
      </p:sp>
      <p:sp>
        <p:nvSpPr>
          <p:cNvPr id="13" name="Down Arrow 12"/>
          <p:cNvSpPr/>
          <p:nvPr/>
        </p:nvSpPr>
        <p:spPr>
          <a:xfrm>
            <a:off x="2533650" y="2152650"/>
            <a:ext cx="523875" cy="529709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2533650" y="3640395"/>
            <a:ext cx="523875" cy="529709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75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8625" y="416570"/>
            <a:ext cx="8229600" cy="742950"/>
          </a:xfrm>
        </p:spPr>
        <p:txBody>
          <a:bodyPr/>
          <a:lstStyle/>
          <a:p>
            <a:pPr algn="ctr"/>
            <a:r>
              <a:rPr lang="en-US" dirty="0" smtClean="0"/>
              <a:t>Endogeneity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43525" y="1571625"/>
            <a:ext cx="214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Firm growth</a:t>
            </a:r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5343524" y="2857500"/>
            <a:ext cx="214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More admin.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343523" y="4143375"/>
            <a:ext cx="214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More IT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714500" y="1571625"/>
            <a:ext cx="214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More IT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714498" y="2682359"/>
            <a:ext cx="2143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Greater productivity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714498" y="4143375"/>
            <a:ext cx="214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Firm growth</a:t>
            </a:r>
            <a:endParaRPr lang="en-US" sz="2400" dirty="0"/>
          </a:p>
        </p:txBody>
      </p:sp>
      <p:sp>
        <p:nvSpPr>
          <p:cNvPr id="13" name="Down Arrow 12"/>
          <p:cNvSpPr/>
          <p:nvPr/>
        </p:nvSpPr>
        <p:spPr>
          <a:xfrm>
            <a:off x="2533650" y="2152650"/>
            <a:ext cx="523875" cy="529709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2533650" y="3640395"/>
            <a:ext cx="523875" cy="529709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6153150" y="2152650"/>
            <a:ext cx="523875" cy="529709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6153150" y="3640395"/>
            <a:ext cx="523875" cy="529709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05275" y="2707243"/>
            <a:ext cx="8763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OR?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4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Instrumental variable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Correlated with IT systems</a:t>
            </a:r>
            <a:br>
              <a:rPr lang="en-US" dirty="0" smtClean="0"/>
            </a:b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Does not affect industry concentration </a:t>
            </a:r>
            <a:r>
              <a:rPr lang="en-US" i="1" dirty="0" smtClean="0"/>
              <a:t>except </a:t>
            </a:r>
            <a:r>
              <a:rPr lang="en-US" dirty="0" smtClean="0"/>
              <a:t>through IT</a:t>
            </a:r>
          </a:p>
        </p:txBody>
      </p:sp>
    </p:spTree>
    <p:extLst>
      <p:ext uri="{BB962C8B-B14F-4D97-AF65-F5344CB8AC3E}">
        <p14:creationId xmlns:p14="http://schemas.microsoft.com/office/powerpoint/2010/main" val="1910550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Correlated with IT systems</a:t>
            </a:r>
            <a:br>
              <a:rPr lang="en-US" dirty="0" smtClean="0"/>
            </a:b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Does not affect industry concentration </a:t>
            </a:r>
            <a:r>
              <a:rPr lang="en-US" i="1" dirty="0" smtClean="0"/>
              <a:t>except </a:t>
            </a:r>
            <a:r>
              <a:rPr lang="en-US" dirty="0" smtClean="0"/>
              <a:t>through IT</a:t>
            </a:r>
          </a:p>
          <a:p>
            <a:pPr lvl="1"/>
            <a:endParaRPr lang="en-US" dirty="0"/>
          </a:p>
          <a:p>
            <a:r>
              <a:rPr lang="en-US" dirty="0" smtClean="0"/>
              <a:t>Was </a:t>
            </a:r>
            <a:r>
              <a:rPr lang="en-US" dirty="0"/>
              <a:t>occupation </a:t>
            </a:r>
            <a:r>
              <a:rPr lang="en-US" b="1" i="1" dirty="0" smtClean="0">
                <a:solidFill>
                  <a:srgbClr val="0070C0"/>
                </a:solidFill>
              </a:rPr>
              <a:t>sedentary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in 1977?</a:t>
            </a:r>
            <a:endParaRPr lang="en-US" dirty="0"/>
          </a:p>
          <a:p>
            <a:pPr lvl="1"/>
            <a:r>
              <a:rPr lang="en-US" dirty="0"/>
              <a:t>Seated occupations are easier to computerize</a:t>
            </a:r>
          </a:p>
          <a:p>
            <a:pPr lvl="1"/>
            <a:r>
              <a:rPr lang="en-US" dirty="0" smtClean="0"/>
              <a:t>1977 DOT using occupations/industry </a:t>
            </a:r>
            <a:r>
              <a:rPr lang="en-US" dirty="0"/>
              <a:t>in 1980 Census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099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Correlated with IT systems  </a:t>
            </a:r>
            <a:r>
              <a:rPr lang="en-US" sz="3600" dirty="0" smtClean="0">
                <a:solidFill>
                  <a:srgbClr val="0070C0"/>
                </a:solidFill>
              </a:rPr>
              <a:t>✓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Does not affect industry concentration </a:t>
            </a:r>
            <a:r>
              <a:rPr lang="en-US" i="1" dirty="0" smtClean="0"/>
              <a:t>except </a:t>
            </a:r>
            <a:r>
              <a:rPr lang="en-US" dirty="0" smtClean="0"/>
              <a:t>through IT</a:t>
            </a:r>
          </a:p>
          <a:p>
            <a:pPr lvl="1"/>
            <a:r>
              <a:rPr lang="en-US" dirty="0" smtClean="0"/>
              <a:t>Sedentary </a:t>
            </a:r>
            <a:r>
              <a:rPr lang="en-US" dirty="0" smtClean="0">
                <a:sym typeface="Wingdings"/>
              </a:rPr>
              <a:t> more educated  Higher i</a:t>
            </a:r>
            <a:r>
              <a:rPr lang="en-US" dirty="0" smtClean="0"/>
              <a:t>ndustry concentration ?</a:t>
            </a:r>
          </a:p>
          <a:p>
            <a:pPr lvl="2"/>
            <a:r>
              <a:rPr lang="en-US" dirty="0" smtClean="0"/>
              <a:t>Professional occupations?</a:t>
            </a:r>
          </a:p>
          <a:p>
            <a:pPr lvl="2"/>
            <a:r>
              <a:rPr lang="en-US" dirty="0" smtClean="0"/>
              <a:t>Education?</a:t>
            </a:r>
          </a:p>
          <a:p>
            <a:pPr lvl="2"/>
            <a:r>
              <a:rPr lang="en-US" dirty="0" smtClean="0"/>
              <a:t>Wages?</a:t>
            </a:r>
          </a:p>
        </p:txBody>
      </p:sp>
    </p:spTree>
    <p:extLst>
      <p:ext uri="{BB962C8B-B14F-4D97-AF65-F5344CB8AC3E}">
        <p14:creationId xmlns:p14="http://schemas.microsoft.com/office/powerpoint/2010/main" val="1240355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Correlated with IT systems  </a:t>
            </a:r>
            <a:r>
              <a:rPr lang="en-US" sz="3600" dirty="0" smtClean="0">
                <a:solidFill>
                  <a:srgbClr val="0070C0"/>
                </a:solidFill>
              </a:rPr>
              <a:t>✓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Does not affect industry concentration </a:t>
            </a:r>
            <a:r>
              <a:rPr lang="en-US" i="1" dirty="0" smtClean="0"/>
              <a:t>except </a:t>
            </a:r>
            <a:r>
              <a:rPr lang="en-US" dirty="0" smtClean="0"/>
              <a:t>through IT</a:t>
            </a:r>
          </a:p>
          <a:p>
            <a:pPr lvl="1"/>
            <a:r>
              <a:rPr lang="en-US" dirty="0"/>
              <a:t>Sedentary </a:t>
            </a:r>
            <a:r>
              <a:rPr lang="en-US" dirty="0">
                <a:sym typeface="Wingdings"/>
              </a:rPr>
              <a:t> more educated  Higher i</a:t>
            </a:r>
            <a:r>
              <a:rPr lang="en-US" dirty="0"/>
              <a:t>ndustry concentration ?</a:t>
            </a:r>
          </a:p>
          <a:p>
            <a:pPr lvl="2"/>
            <a:r>
              <a:rPr lang="en-US" strike="sngStrike" dirty="0" smtClean="0"/>
              <a:t>Professional occupations?</a:t>
            </a:r>
          </a:p>
          <a:p>
            <a:pPr lvl="2"/>
            <a:r>
              <a:rPr lang="en-US" strike="sngStrike" dirty="0" smtClean="0"/>
              <a:t>Education?</a:t>
            </a:r>
          </a:p>
          <a:p>
            <a:pPr lvl="2"/>
            <a:r>
              <a:rPr lang="en-US" strike="sngStrike" dirty="0" smtClean="0"/>
              <a:t>Wages?</a:t>
            </a:r>
          </a:p>
          <a:p>
            <a:pPr lvl="1"/>
            <a:r>
              <a:rPr lang="en-US" dirty="0" smtClean="0"/>
              <a:t>In 1977, did sedentariness </a:t>
            </a:r>
          </a:p>
          <a:p>
            <a:pPr lvl="2"/>
            <a:r>
              <a:rPr lang="en-US" dirty="0" smtClean="0"/>
              <a:t>Affect concentration ?</a:t>
            </a:r>
          </a:p>
          <a:p>
            <a:pPr lvl="2"/>
            <a:r>
              <a:rPr lang="en-US" dirty="0" smtClean="0"/>
              <a:t>Affect markups ?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38068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Rising concentration 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0251"/>
            <a:ext cx="9144000" cy="314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6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Correlated with IT systems  </a:t>
            </a:r>
            <a:r>
              <a:rPr lang="en-US" sz="3600" dirty="0" smtClean="0">
                <a:solidFill>
                  <a:srgbClr val="0070C0"/>
                </a:solidFill>
              </a:rPr>
              <a:t>✓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Does not affect industry concentration </a:t>
            </a:r>
            <a:r>
              <a:rPr lang="en-US" i="1" dirty="0" smtClean="0"/>
              <a:t>except </a:t>
            </a:r>
            <a:r>
              <a:rPr lang="en-US" dirty="0" smtClean="0"/>
              <a:t>through IT</a:t>
            </a:r>
          </a:p>
          <a:p>
            <a:pPr lvl="1"/>
            <a:r>
              <a:rPr lang="en-US" dirty="0" smtClean="0"/>
              <a:t>Industry concentration affected by</a:t>
            </a:r>
          </a:p>
          <a:p>
            <a:pPr lvl="2"/>
            <a:r>
              <a:rPr lang="en-US" strike="sngStrike" dirty="0" smtClean="0"/>
              <a:t>Professional occupations?</a:t>
            </a:r>
          </a:p>
          <a:p>
            <a:pPr lvl="2"/>
            <a:r>
              <a:rPr lang="en-US" strike="sngStrike" dirty="0" smtClean="0"/>
              <a:t>Education?</a:t>
            </a:r>
          </a:p>
          <a:p>
            <a:pPr lvl="2"/>
            <a:r>
              <a:rPr lang="en-US" strike="sngStrike" dirty="0" smtClean="0"/>
              <a:t>Wages?</a:t>
            </a:r>
          </a:p>
          <a:p>
            <a:pPr lvl="1"/>
            <a:r>
              <a:rPr lang="en-US" dirty="0" smtClean="0"/>
              <a:t>In 1977, did sedentariness </a:t>
            </a:r>
          </a:p>
          <a:p>
            <a:pPr lvl="2"/>
            <a:r>
              <a:rPr lang="en-US" strike="sngStrike" dirty="0" smtClean="0"/>
              <a:t>Affect concentration ?</a:t>
            </a:r>
          </a:p>
          <a:p>
            <a:pPr lvl="2"/>
            <a:r>
              <a:rPr lang="en-US" strike="sngStrike" dirty="0" smtClean="0"/>
              <a:t>Affect markups ?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But </a:t>
            </a:r>
            <a:r>
              <a:rPr lang="en-US" b="1" i="1" dirty="0" smtClean="0">
                <a:solidFill>
                  <a:srgbClr val="0070C0"/>
                </a:solidFill>
              </a:rPr>
              <a:t>DID</a:t>
            </a:r>
            <a:r>
              <a:rPr lang="en-US" b="1" dirty="0" smtClean="0">
                <a:solidFill>
                  <a:srgbClr val="0070C0"/>
                </a:solidFill>
              </a:rPr>
              <a:t> in 2000s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57811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Instrument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Sedentariness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mr-IN" dirty="0" smtClean="0"/>
              <a:t>…</a:t>
            </a:r>
            <a:r>
              <a:rPr lang="en-US" dirty="0" smtClean="0"/>
              <a:t>walks, talks, and smells like an exogenous instrument</a:t>
            </a:r>
            <a:br>
              <a:rPr lang="en-US" dirty="0" smtClean="0"/>
            </a:br>
            <a:endParaRPr lang="en-US" dirty="0" smtClean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98889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09" y="0"/>
            <a:ext cx="6861181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41409" y="5114925"/>
            <a:ext cx="6459541" cy="11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41409" y="2109787"/>
            <a:ext cx="6861181" cy="4476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77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09" y="0"/>
            <a:ext cx="6861181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41409" y="5114925"/>
            <a:ext cx="6459541" cy="11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41409" y="4248149"/>
            <a:ext cx="6861181" cy="4476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differences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713" y="1223505"/>
            <a:ext cx="6616979" cy="35675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01713" y="4295775"/>
            <a:ext cx="6151562" cy="342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02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73" y="1228725"/>
            <a:ext cx="8514704" cy="36409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24125" y="1781175"/>
            <a:ext cx="6276652" cy="304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428625"/>
          </a:xfrm>
        </p:spPr>
        <p:txBody>
          <a:bodyPr>
            <a:normAutofit fontScale="90000"/>
          </a:bodyPr>
          <a:lstStyle/>
          <a:p>
            <a:r>
              <a:rPr lang="en-US" smtClean="0"/>
              <a:t>Possible confounders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51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73" y="1228725"/>
            <a:ext cx="8514704" cy="36409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24125" y="1781175"/>
            <a:ext cx="6276652" cy="304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428625"/>
          </a:xfrm>
        </p:spPr>
        <p:txBody>
          <a:bodyPr>
            <a:normAutofit fontScale="90000"/>
          </a:bodyPr>
          <a:lstStyle/>
          <a:p>
            <a:r>
              <a:rPr lang="en-US" smtClean="0"/>
              <a:t>Possible confounders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675" y="2826936"/>
            <a:ext cx="3286125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</a:rPr>
              <a:t>Acquisitions / Firm </a:t>
            </a:r>
            <a:br>
              <a:rPr lang="en-US" sz="1800" b="1" dirty="0" smtClean="0">
                <a:solidFill>
                  <a:srgbClr val="0070C0"/>
                </a:solidFill>
              </a:rPr>
            </a:br>
            <a:r>
              <a:rPr lang="en-US" sz="1800" b="1" dirty="0" smtClean="0">
                <a:solidFill>
                  <a:srgbClr val="0070C0"/>
                </a:solidFill>
              </a:rPr>
              <a:t>(publicly listed) for industry</a:t>
            </a:r>
            <a:endParaRPr lang="en-US" sz="1800" b="1" dirty="0">
              <a:solidFill>
                <a:srgbClr val="0070C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038475" y="2665011"/>
            <a:ext cx="771525" cy="32385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515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Markups &amp; IT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Markup: short term competition         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𝑝𝑟𝑖𝑐𝑒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−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𝑚𝑎𝑟𝑔𝑖𝑛𝑎𝑙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𝑐𝑜𝑠𝑡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𝑝𝑟𝑖𝑐𝑒</m:t>
                        </m:r>
                      </m:den>
                    </m:f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Lerner index a</a:t>
                </a:r>
                <a:r>
                  <a:rPr lang="en-US" dirty="0" smtClean="0"/>
                  <a:t>ssumes </a:t>
                </a:r>
                <a:r>
                  <a:rPr lang="en-US" i="1" dirty="0" smtClean="0">
                    <a:solidFill>
                      <a:srgbClr val="0070C0"/>
                    </a:solidFill>
                  </a:rPr>
                  <a:t>uniform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dirty="0" smtClean="0"/>
                  <a:t>marginal </a:t>
                </a:r>
                <a:r>
                  <a:rPr lang="en-US" dirty="0" smtClean="0"/>
                  <a:t>cost</a:t>
                </a:r>
              </a:p>
              <a:p>
                <a:pPr lvl="2"/>
                <a:r>
                  <a:rPr lang="en-US" dirty="0" smtClean="0"/>
                  <a:t>Marginal cost estimates assume </a:t>
                </a:r>
                <a:r>
                  <a:rPr lang="en-US" i="1" dirty="0">
                    <a:solidFill>
                      <a:srgbClr val="0070C0"/>
                    </a:solidFill>
                  </a:rPr>
                  <a:t>uniform</a:t>
                </a:r>
                <a:r>
                  <a:rPr lang="en-US" dirty="0" smtClean="0"/>
                  <a:t> output shares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Fixed </a:t>
                </a:r>
                <a:r>
                  <a:rPr lang="en-US" dirty="0" smtClean="0"/>
                  <a:t>costs can reduce marginal cost</a:t>
                </a:r>
              </a:p>
              <a:p>
                <a:pPr lvl="2"/>
                <a:r>
                  <a:rPr lang="en-US" dirty="0" smtClean="0"/>
                  <a:t>Capital investments</a:t>
                </a:r>
              </a:p>
              <a:p>
                <a:pPr lvl="2"/>
                <a:r>
                  <a:rPr lang="en-US" dirty="0"/>
                  <a:t>P</a:t>
                </a:r>
                <a:r>
                  <a:rPr lang="en-US" dirty="0" smtClean="0"/>
                  <a:t>roprietary IT</a:t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</p:txBody>
          </p:sp>
        </mc:Choice>
        <mc:Fallback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0">
                <a:blip r:embed="rId2"/>
                <a:stretch>
                  <a:fillRect l="-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34499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Markups &amp; IT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Markup: short term competition         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𝑝𝑟𝑖𝑐𝑒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−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𝑚𝑎𝑟𝑔𝑖𝑛𝑎𝑙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𝑐𝑜𝑠𝑡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𝑝𝑟𝑖𝑐𝑒</m:t>
                        </m:r>
                      </m:den>
                    </m:f>
                  </m:oMath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r>
                  <a:rPr lang="en-US" dirty="0" smtClean="0"/>
                  <a:t>Operating margin: long term 	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𝑝𝑟𝑖𝑐𝑒</m:t>
                        </m:r>
                        <m:r>
                          <a:rPr lang="en-US" i="1">
                            <a:latin typeface="Cambria Math" charset="0"/>
                          </a:rPr>
                          <m:t> −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𝐴𝑉𝐸𝑅𝐴𝐺𝐸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𝑢𝑛𝑖𝑡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i="1">
                            <a:latin typeface="Cambria Math" charset="0"/>
                          </a:rPr>
                          <m:t>𝑐𝑜𝑠𝑡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𝑝𝑟𝑖𝑐𝑒</m:t>
                        </m:r>
                      </m:den>
                    </m:f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	or</a:t>
                </a:r>
                <a:r>
                  <a:rPr lang="en-US" b="0" dirty="0" smtClean="0"/>
                  <a:t>				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𝑟𝑒𝑣𝑒𝑛𝑢𝑒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−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𝑐𝑜𝑠𝑡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𝑟𝑒𝑣𝑒𝑛𝑢𝑒</m:t>
                        </m:r>
                      </m:den>
                    </m:f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0">
                <a:blip r:embed="rId2"/>
                <a:stretch>
                  <a:fillRect l="-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4575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Operating margins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Estimate contribution of fixed investments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Investments </a:t>
            </a:r>
          </a:p>
          <a:p>
            <a:pPr lvl="1"/>
            <a:r>
              <a:rPr lang="en-US" dirty="0" smtClean="0"/>
              <a:t>Proprietary IT</a:t>
            </a:r>
          </a:p>
          <a:p>
            <a:pPr lvl="1"/>
            <a:r>
              <a:rPr lang="en-US" dirty="0" smtClean="0"/>
              <a:t>Tangibles &amp; other intangibles (perpetual inventory, </a:t>
            </a:r>
            <a:r>
              <a:rPr lang="en-US" dirty="0" err="1" smtClean="0"/>
              <a:t>Compustats</a:t>
            </a:r>
            <a:r>
              <a:rPr lang="en-US" dirty="0" smtClean="0"/>
              <a:t> data)</a:t>
            </a:r>
          </a:p>
          <a:p>
            <a:pPr lvl="2"/>
            <a:r>
              <a:rPr lang="en-US" dirty="0" smtClean="0"/>
              <a:t>Physical capital</a:t>
            </a:r>
          </a:p>
          <a:p>
            <a:pPr lvl="2"/>
            <a:r>
              <a:rPr lang="en-US" dirty="0" smtClean="0"/>
              <a:t>R&amp;D</a:t>
            </a:r>
          </a:p>
          <a:p>
            <a:pPr lvl="2"/>
            <a:r>
              <a:rPr lang="en-US" dirty="0" smtClean="0"/>
              <a:t>Advertising and marketing</a:t>
            </a:r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61450" y="1792398"/>
                <a:ext cx="6401753" cy="5014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𝑖𝑡</m:t>
                          </m:r>
                        </m:sub>
                      </m:sSub>
                      <m:r>
                        <a:rPr lang="en-US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𝐼𝑇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𝑠h𝑎𝑟𝑒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 </m:t>
                          </m:r>
                          <m:r>
                            <a:rPr lang="en-US" i="1"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𝑐𝑎𝑝𝑖𝑡𝑎𝑙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𝑟𝑒𝑣𝑒𝑛𝑢𝑒</m:t>
                          </m:r>
                        </m:den>
                      </m:f>
                      <m:r>
                        <a:rPr lang="en-US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&amp;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𝐷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𝑠𝑡𝑜𝑐𝑘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𝑟𝑒𝑣𝑒𝑛𝑢𝑒</m:t>
                          </m:r>
                        </m:den>
                      </m:f>
                      <m:r>
                        <a:rPr lang="en-US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𝐴𝑑𝑣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. </m:t>
                          </m:r>
                          <m:r>
                            <a:rPr lang="en-US" i="1">
                              <a:latin typeface="Cambria Math" charset="0"/>
                            </a:rPr>
                            <m:t>𝑠𝑡𝑜𝑐𝑘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𝑟𝑒𝑣𝑒𝑛𝑢𝑒</m:t>
                          </m:r>
                        </m:den>
                      </m:f>
                      <m:r>
                        <a:rPr lang="en-US" b="0" i="0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>
                              <a:latin typeface="Cambria Math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𝜖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𝑖𝑡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450" y="1792398"/>
                <a:ext cx="6401753" cy="501419"/>
              </a:xfrm>
              <a:prstGeom prst="rect">
                <a:avLst/>
              </a:prstGeom>
              <a:blipFill rotWithShape="0">
                <a:blip r:embed="rId2"/>
                <a:stretch>
                  <a:fillRect t="-54878" b="-5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4871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Rising concentration 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9540"/>
            <a:ext cx="9144000" cy="305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182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693800"/>
            <a:ext cx="8610600" cy="40039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52700" y="1428750"/>
            <a:ext cx="6276652" cy="7048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6700" y="324468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Change in operating margin, 2000 </a:t>
            </a:r>
            <a:r>
              <a:rPr lang="mr-IN" sz="1800" dirty="0" smtClean="0"/>
              <a:t>–</a:t>
            </a:r>
            <a:r>
              <a:rPr lang="en-US" sz="1800" dirty="0" smtClean="0"/>
              <a:t> 2014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271577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693800"/>
            <a:ext cx="8610600" cy="40039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33650" y="3352800"/>
            <a:ext cx="6276652" cy="485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6700" y="324468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Change in operating margin, 2000 </a:t>
            </a:r>
            <a:r>
              <a:rPr lang="mr-IN" sz="1800" dirty="0" smtClean="0"/>
              <a:t>–</a:t>
            </a:r>
            <a:r>
              <a:rPr lang="en-US" sz="1800" dirty="0" smtClean="0"/>
              <a:t> 2014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99631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000" y="962024"/>
            <a:ext cx="6954325" cy="456247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66725" y="304800"/>
            <a:ext cx="8229600" cy="466725"/>
          </a:xfrm>
        </p:spPr>
        <p:txBody>
          <a:bodyPr>
            <a:normAutofit fontScale="90000"/>
          </a:bodyPr>
          <a:lstStyle/>
          <a:p>
            <a:r>
              <a:rPr lang="en-US" smtClean="0"/>
              <a:t>Advantage: Top 4</a:t>
            </a:r>
            <a:endParaRPr lang="en-US"/>
          </a:p>
        </p:txBody>
      </p:sp>
      <p:sp>
        <p:nvSpPr>
          <p:cNvPr id="5" name="Curved Left Arrow 4"/>
          <p:cNvSpPr/>
          <p:nvPr/>
        </p:nvSpPr>
        <p:spPr>
          <a:xfrm flipV="1">
            <a:off x="5964411" y="1533524"/>
            <a:ext cx="1131713" cy="2066926"/>
          </a:xfrm>
          <a:prstGeom prst="curved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409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Summarize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systems</a:t>
            </a:r>
          </a:p>
          <a:p>
            <a:pPr lvl="1"/>
            <a:r>
              <a:rPr lang="en-US" dirty="0" smtClean="0"/>
              <a:t>Account for much of rise in concentration</a:t>
            </a:r>
          </a:p>
          <a:p>
            <a:pPr lvl="1"/>
            <a:r>
              <a:rPr lang="en-US" dirty="0" smtClean="0"/>
              <a:t>Account for much of rise in margins</a:t>
            </a:r>
          </a:p>
          <a:p>
            <a:pPr lvl="2"/>
            <a:r>
              <a:rPr lang="en-US" dirty="0" smtClean="0"/>
              <a:t>Especially for large firms</a:t>
            </a:r>
          </a:p>
          <a:p>
            <a:pPr lvl="1"/>
            <a:r>
              <a:rPr lang="en-US" dirty="0" smtClean="0"/>
              <a:t>Linked to productivity divergence</a:t>
            </a:r>
          </a:p>
          <a:p>
            <a:pPr lvl="1"/>
            <a:r>
              <a:rPr lang="en-US" dirty="0" smtClean="0"/>
              <a:t>Advantage: top 4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Competition?</a:t>
            </a:r>
          </a:p>
          <a:p>
            <a:pPr lvl="1"/>
            <a:r>
              <a:rPr lang="en-US" dirty="0" smtClean="0"/>
              <a:t>Little effect seen from M&amp;A</a:t>
            </a:r>
          </a:p>
          <a:p>
            <a:pPr lvl="1"/>
            <a:r>
              <a:rPr lang="en-US" dirty="0" smtClean="0"/>
              <a:t>No trend in margins after intangibles</a:t>
            </a:r>
          </a:p>
          <a:p>
            <a:pPr lvl="2"/>
            <a:r>
              <a:rPr lang="en-US" dirty="0" smtClean="0"/>
              <a:t>Rents from intangibles, not market power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738428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051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does NOT “level playing field”</a:t>
            </a:r>
          </a:p>
          <a:p>
            <a:pPr lvl="1"/>
            <a:r>
              <a:rPr lang="en-US" dirty="0" smtClean="0"/>
              <a:t>Growing disparity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But NOT “winner take all” either</a:t>
            </a:r>
          </a:p>
          <a:p>
            <a:pPr lvl="1"/>
            <a:r>
              <a:rPr lang="en-US" dirty="0" smtClean="0"/>
              <a:t>“winner take a bit more”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3780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Re-invigorate antitrust?</a:t>
            </a:r>
            <a:endParaRPr lang="en-US" dirty="0"/>
          </a:p>
          <a:p>
            <a:pPr lvl="1"/>
            <a:r>
              <a:rPr lang="en-US" dirty="0" smtClean="0"/>
              <a:t>Not for this reason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Nevertheless:</a:t>
            </a:r>
          </a:p>
          <a:p>
            <a:pPr lvl="1"/>
            <a:r>
              <a:rPr lang="en-US" dirty="0" smtClean="0"/>
              <a:t>Slower productivity growth / diffusion</a:t>
            </a:r>
          </a:p>
          <a:p>
            <a:pPr lvl="1"/>
            <a:r>
              <a:rPr lang="en-US" dirty="0"/>
              <a:t>Wage inequality</a:t>
            </a:r>
          </a:p>
          <a:p>
            <a:pPr lvl="1"/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Why is technology not widely shared?</a:t>
            </a:r>
          </a:p>
          <a:p>
            <a:pPr lvl="1"/>
            <a:r>
              <a:rPr lang="en-US" dirty="0" smtClean="0"/>
              <a:t>IP?</a:t>
            </a:r>
          </a:p>
          <a:p>
            <a:pPr lvl="1"/>
            <a:r>
              <a:rPr lang="en-US" dirty="0" smtClean="0"/>
              <a:t>Employee mobility?</a:t>
            </a:r>
          </a:p>
          <a:p>
            <a:pPr lvl="1"/>
            <a:r>
              <a:rPr lang="en-US" dirty="0" smtClean="0"/>
              <a:t>Skills?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6444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18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Related: rising margins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6" y="1108324"/>
            <a:ext cx="5724524" cy="416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45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“Reinvigorate” narrative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624" y="1200150"/>
            <a:ext cx="7877175" cy="3657600"/>
          </a:xfrm>
        </p:spPr>
        <p:txBody>
          <a:bodyPr/>
          <a:lstStyle/>
          <a:p>
            <a:r>
              <a:rPr lang="en-US" dirty="0" smtClean="0"/>
              <a:t>Lax antitrust enforcement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Too many mergers &amp; acquisitions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Rising industry concentration</a:t>
            </a:r>
          </a:p>
          <a:p>
            <a:pPr lvl="1"/>
            <a:r>
              <a:rPr lang="en-US" dirty="0" smtClean="0"/>
              <a:t>Less competition</a:t>
            </a:r>
          </a:p>
          <a:p>
            <a:pPr lvl="1"/>
            <a:r>
              <a:rPr lang="en-US" dirty="0" smtClean="0"/>
              <a:t>Higher prices (markups)</a:t>
            </a:r>
          </a:p>
          <a:p>
            <a:pPr lvl="1"/>
            <a:r>
              <a:rPr lang="en-US" dirty="0" smtClean="0"/>
              <a:t>Less innovation</a:t>
            </a:r>
          </a:p>
          <a:p>
            <a:pPr lvl="1"/>
            <a:r>
              <a:rPr lang="en-US" dirty="0" smtClean="0"/>
              <a:t>Wage inequality</a:t>
            </a:r>
          </a:p>
          <a:p>
            <a:pPr lvl="1"/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1657350" y="1628775"/>
            <a:ext cx="923925" cy="56197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1657349" y="2619375"/>
            <a:ext cx="923925" cy="56197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66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“Reinvigorate” narrative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624" y="1200150"/>
            <a:ext cx="7877175" cy="3657600"/>
          </a:xfrm>
        </p:spPr>
        <p:txBody>
          <a:bodyPr/>
          <a:lstStyle/>
          <a:p>
            <a:r>
              <a:rPr lang="en-US" b="1" strike="sngStrike" dirty="0" smtClean="0">
                <a:solidFill>
                  <a:srgbClr val="FF0000"/>
                </a:solidFill>
              </a:rPr>
              <a:t>Lax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antitrust enforcement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Too many mergers &amp; acquisitions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Rising industry concentration</a:t>
            </a:r>
          </a:p>
          <a:p>
            <a:pPr lvl="1"/>
            <a:r>
              <a:rPr lang="en-US" dirty="0" smtClean="0"/>
              <a:t>Less competition</a:t>
            </a:r>
          </a:p>
          <a:p>
            <a:pPr lvl="1"/>
            <a:r>
              <a:rPr lang="en-US" dirty="0" smtClean="0"/>
              <a:t>Higher prices (markups)</a:t>
            </a:r>
          </a:p>
          <a:p>
            <a:pPr lvl="1"/>
            <a:r>
              <a:rPr lang="en-US" dirty="0" smtClean="0"/>
              <a:t>Less innovation</a:t>
            </a:r>
          </a:p>
          <a:p>
            <a:pPr lvl="1"/>
            <a:r>
              <a:rPr lang="en-US" dirty="0" smtClean="0"/>
              <a:t>Wage inequality</a:t>
            </a:r>
          </a:p>
          <a:p>
            <a:pPr lvl="1"/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1657350" y="1628775"/>
            <a:ext cx="923925" cy="56197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1657349" y="2619375"/>
            <a:ext cx="923925" cy="56197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20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narrative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624" y="1200150"/>
            <a:ext cx="7877175" cy="3657600"/>
          </a:xfrm>
        </p:spPr>
        <p:txBody>
          <a:bodyPr/>
          <a:lstStyle/>
          <a:p>
            <a:r>
              <a:rPr lang="en-US" dirty="0" smtClean="0"/>
              <a:t>Critical investments in proprietary software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Large firm advantage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Rising industry concentration</a:t>
            </a:r>
          </a:p>
          <a:p>
            <a:pPr lvl="1"/>
            <a:r>
              <a:rPr lang="en-US" dirty="0" smtClean="0"/>
              <a:t>Unequal competition</a:t>
            </a:r>
          </a:p>
          <a:p>
            <a:pPr lvl="1"/>
            <a:r>
              <a:rPr lang="en-US" dirty="0" smtClean="0"/>
              <a:t>Slower diffusion, “barriers to technology”</a:t>
            </a:r>
          </a:p>
          <a:p>
            <a:pPr lvl="1"/>
            <a:r>
              <a:rPr lang="en-US" dirty="0" smtClean="0"/>
              <a:t>Slower </a:t>
            </a:r>
            <a:r>
              <a:rPr lang="en-US" i="1" dirty="0" smtClean="0"/>
              <a:t>average </a:t>
            </a:r>
            <a:r>
              <a:rPr lang="en-US" dirty="0" smtClean="0"/>
              <a:t>productivity growth</a:t>
            </a:r>
          </a:p>
          <a:p>
            <a:pPr lvl="1"/>
            <a:r>
              <a:rPr lang="en-US" dirty="0" smtClean="0"/>
              <a:t>Wage inequality</a:t>
            </a:r>
          </a:p>
          <a:p>
            <a:pPr lvl="1"/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1657350" y="1628775"/>
            <a:ext cx="923925" cy="56197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1657349" y="2619375"/>
            <a:ext cx="923925" cy="56197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89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358" y="293582"/>
            <a:ext cx="6671285" cy="48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579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9909</TotalTime>
  <Words>473</Words>
  <Application>Microsoft Macintosh PowerPoint</Application>
  <PresentationFormat>On-screen Show (16:9)</PresentationFormat>
  <Paragraphs>207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Cambria Math</vt:lpstr>
      <vt:lpstr>Mangal</vt:lpstr>
      <vt:lpstr>Wingdings</vt:lpstr>
      <vt:lpstr>Arial</vt:lpstr>
      <vt:lpstr>Clarity</vt:lpstr>
      <vt:lpstr>IT &amp; industry concentration</vt:lpstr>
      <vt:lpstr>Rising concentration</vt:lpstr>
      <vt:lpstr>Rising concentration 2</vt:lpstr>
      <vt:lpstr>Rising concentration 3</vt:lpstr>
      <vt:lpstr>Related: rising margins</vt:lpstr>
      <vt:lpstr>“Reinvigorate” narrative</vt:lpstr>
      <vt:lpstr>“Reinvigorate” narrative</vt:lpstr>
      <vt:lpstr>Alternative narrative</vt:lpstr>
      <vt:lpstr>PowerPoint Presentation</vt:lpstr>
      <vt:lpstr>SW developers / total employees</vt:lpstr>
      <vt:lpstr>Own-IT benefits larger firms more</vt:lpstr>
      <vt:lpstr>Proprietary</vt:lpstr>
      <vt:lpstr>Growing productivity gap (OECD)</vt:lpstr>
      <vt:lpstr>Literature</vt:lpstr>
      <vt:lpstr>Model</vt:lpstr>
      <vt:lpstr>Hypotheses</vt:lpstr>
      <vt:lpstr>Implications</vt:lpstr>
      <vt:lpstr>data</vt:lpstr>
      <vt:lpstr>Data - Concentration</vt:lpstr>
      <vt:lpstr>Data - Concentration</vt:lpstr>
      <vt:lpstr>Data - Other</vt:lpstr>
      <vt:lpstr>findings</vt:lpstr>
      <vt:lpstr>PowerPoint Presentation</vt:lpstr>
      <vt:lpstr>Endogeneity</vt:lpstr>
      <vt:lpstr>Endogeneity</vt:lpstr>
      <vt:lpstr>Instrumental variable</vt:lpstr>
      <vt:lpstr>Instrument</vt:lpstr>
      <vt:lpstr>Instrument</vt:lpstr>
      <vt:lpstr>Instrument</vt:lpstr>
      <vt:lpstr>Instrument</vt:lpstr>
      <vt:lpstr>Instrument</vt:lpstr>
      <vt:lpstr>PowerPoint Presentation</vt:lpstr>
      <vt:lpstr>PowerPoint Presentation</vt:lpstr>
      <vt:lpstr>Long differences</vt:lpstr>
      <vt:lpstr>Possible confounders</vt:lpstr>
      <vt:lpstr>Possible confounders</vt:lpstr>
      <vt:lpstr>Markups &amp; IT</vt:lpstr>
      <vt:lpstr>Markups &amp; IT</vt:lpstr>
      <vt:lpstr>Operating margins</vt:lpstr>
      <vt:lpstr>PowerPoint Presentation</vt:lpstr>
      <vt:lpstr>PowerPoint Presentation</vt:lpstr>
      <vt:lpstr>Advantage: Top 4</vt:lpstr>
      <vt:lpstr>Summarize</vt:lpstr>
      <vt:lpstr>conclusion</vt:lpstr>
      <vt:lpstr>Conclusion</vt:lpstr>
      <vt:lpstr>Conclusions</vt:lpstr>
      <vt:lpstr>PowerPoint Presentation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Computer Automation Affects Occupations: Technology, jobs, and skills</dc:title>
  <cp:lastModifiedBy>James Bessen</cp:lastModifiedBy>
  <cp:revision>259</cp:revision>
  <cp:lastPrinted>2018-04-21T14:01:41Z</cp:lastPrinted>
  <dcterms:modified xsi:type="dcterms:W3CDTF">2018-07-23T10:36:41Z</dcterms:modified>
</cp:coreProperties>
</file>