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9" r:id="rId10"/>
    <p:sldId id="270" r:id="rId11"/>
    <p:sldId id="271" r:id="rId12"/>
    <p:sldId id="272" r:id="rId13"/>
    <p:sldId id="279" r:id="rId14"/>
    <p:sldId id="273" r:id="rId15"/>
    <p:sldId id="274" r:id="rId16"/>
    <p:sldId id="275" r:id="rId17"/>
    <p:sldId id="280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5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B04C-6751-9E47-B697-2F8382E4502E}" type="datetimeFigureOut">
              <a:rPr lang="en-US" smtClean="0"/>
              <a:t>7/23/17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8384A-9BAA-A448-A031-EB00EDE7B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6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B04C-6751-9E47-B697-2F8382E4502E}" type="datetimeFigureOut">
              <a:rPr lang="en-US" smtClean="0"/>
              <a:t>7/23/17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8384A-9BAA-A448-A031-EB00EDE7B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75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B04C-6751-9E47-B697-2F8382E4502E}" type="datetimeFigureOut">
              <a:rPr lang="en-US" smtClean="0"/>
              <a:t>7/23/17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8384A-9BAA-A448-A031-EB00EDE7B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33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B04C-6751-9E47-B697-2F8382E4502E}" type="datetimeFigureOut">
              <a:rPr lang="en-US" smtClean="0"/>
              <a:t>7/23/17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8384A-9BAA-A448-A031-EB00EDE7B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930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B04C-6751-9E47-B697-2F8382E4502E}" type="datetimeFigureOut">
              <a:rPr lang="en-US" smtClean="0"/>
              <a:t>7/23/17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8384A-9BAA-A448-A031-EB00EDE7B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45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B04C-6751-9E47-B697-2F8382E4502E}" type="datetimeFigureOut">
              <a:rPr lang="en-US" smtClean="0"/>
              <a:t>7/23/17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8384A-9BAA-A448-A031-EB00EDE7B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04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B04C-6751-9E47-B697-2F8382E4502E}" type="datetimeFigureOut">
              <a:rPr lang="en-US" smtClean="0"/>
              <a:t>7/23/17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8384A-9BAA-A448-A031-EB00EDE7B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85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B04C-6751-9E47-B697-2F8382E4502E}" type="datetimeFigureOut">
              <a:rPr lang="en-US" smtClean="0"/>
              <a:t>7/23/17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8384A-9BAA-A448-A031-EB00EDE7B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69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B04C-6751-9E47-B697-2F8382E4502E}" type="datetimeFigureOut">
              <a:rPr lang="en-US" smtClean="0"/>
              <a:t>7/23/17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8384A-9BAA-A448-A031-EB00EDE7B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B04C-6751-9E47-B697-2F8382E4502E}" type="datetimeFigureOut">
              <a:rPr lang="en-US" smtClean="0"/>
              <a:t>7/23/17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8384A-9BAA-A448-A031-EB00EDE7B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299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B04C-6751-9E47-B697-2F8382E4502E}" type="datetimeFigureOut">
              <a:rPr lang="en-US" smtClean="0"/>
              <a:t>7/23/17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8384A-9BAA-A448-A031-EB00EDE7B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83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1B04C-6751-9E47-B697-2F8382E4502E}" type="datetimeFigureOut">
              <a:rPr lang="en-US" smtClean="0"/>
              <a:t>7/23/17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8384A-9BAA-A448-A031-EB00EDE7B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2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Patent Examiner </a:t>
            </a:r>
            <a:r>
              <a:rPr lang="en-US" dirty="0" smtClean="0"/>
              <a:t>Specialization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b="1" dirty="0" err="1" smtClean="0">
                <a:solidFill>
                  <a:schemeClr val="tx1"/>
                </a:solidFill>
              </a:rPr>
              <a:t>Cesare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Righi</a:t>
            </a:r>
            <a:r>
              <a:rPr lang="en-US" sz="2000" dirty="0" smtClean="0">
                <a:solidFill>
                  <a:schemeClr val="tx1"/>
                </a:solidFill>
              </a:rPr>
              <a:t> (BU) and Tim Simcoe (BU &amp; NBER)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437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Assignee</a:t>
            </a:r>
            <a:r>
              <a:rPr lang="en-US" dirty="0" smtClean="0"/>
              <a:t> by Tech Center</a:t>
            </a:r>
            <a:endParaRPr lang="en-US" dirty="0"/>
          </a:p>
        </p:txBody>
      </p:sp>
      <p:pic>
        <p:nvPicPr>
          <p:cNvPr id="4" name="Picture 3" descr="Screen Shot 2017-04-24 at 11.45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5491"/>
            <a:ext cx="9144000" cy="32628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28338" y="4997683"/>
            <a:ext cx="676438" cy="35894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06346" y="4998226"/>
            <a:ext cx="676438" cy="35894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6346" y="3354794"/>
            <a:ext cx="676438" cy="71789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731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Family Size</a:t>
            </a:r>
            <a:r>
              <a:rPr lang="en-US" dirty="0" smtClean="0"/>
              <a:t> by Tech Center</a:t>
            </a:r>
            <a:endParaRPr lang="en-US" dirty="0"/>
          </a:p>
        </p:txBody>
      </p:sp>
      <p:pic>
        <p:nvPicPr>
          <p:cNvPr id="4" name="Picture 3" descr="Screen Shot 2017-04-24 at 11.46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6145"/>
            <a:ext cx="9144000" cy="32784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47761" y="5025838"/>
            <a:ext cx="676438" cy="35894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57040" y="5025838"/>
            <a:ext cx="676438" cy="35894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75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First Claim Length</a:t>
            </a:r>
            <a:r>
              <a:rPr lang="en-US" dirty="0" smtClean="0"/>
              <a:t> by Tech Center</a:t>
            </a:r>
            <a:endParaRPr lang="en-US" dirty="0"/>
          </a:p>
        </p:txBody>
      </p:sp>
      <p:pic>
        <p:nvPicPr>
          <p:cNvPr id="4" name="Picture 3" descr="Screen Shot 2017-04-24 at 11.47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948"/>
            <a:ext cx="9144000" cy="30507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47761" y="4915390"/>
            <a:ext cx="676438" cy="35894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84650" y="4916474"/>
            <a:ext cx="676438" cy="35894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62658" y="3205099"/>
            <a:ext cx="676438" cy="35894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77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for “Judges” 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Examiner leniency could measure differences in  technology</a:t>
            </a:r>
          </a:p>
          <a:p>
            <a:pPr lvl="1"/>
            <a:r>
              <a:rPr lang="en-US" dirty="0" smtClean="0"/>
              <a:t>Examiner FEs measure </a:t>
            </a:r>
            <a:r>
              <a:rPr lang="en-US" dirty="0" smtClean="0">
                <a:solidFill>
                  <a:srgbClr val="FF0000"/>
                </a:solidFill>
              </a:rPr>
              <a:t>both</a:t>
            </a:r>
            <a:r>
              <a:rPr lang="en-US" dirty="0" smtClean="0"/>
              <a:t> idiosyncratic “stringency” and variation across areas of specialization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IV plausibility is </a:t>
            </a:r>
            <a:r>
              <a:rPr lang="en-US" dirty="0" smtClean="0">
                <a:solidFill>
                  <a:srgbClr val="FF0000"/>
                </a:solidFill>
              </a:rPr>
              <a:t>question-specific</a:t>
            </a:r>
          </a:p>
          <a:p>
            <a:pPr lvl="1"/>
            <a:r>
              <a:rPr lang="en-US" dirty="0" smtClean="0"/>
              <a:t>Random allocation =&gt; Z uncorrelated with all </a:t>
            </a:r>
            <a:r>
              <a:rPr lang="en-US" dirty="0" err="1" smtClean="0"/>
              <a:t>ε</a:t>
            </a:r>
            <a:endParaRPr lang="en-US" dirty="0" smtClean="0"/>
          </a:p>
          <a:p>
            <a:pPr lvl="1"/>
            <a:r>
              <a:rPr lang="en-US" dirty="0" smtClean="0"/>
              <a:t>But in practice, need to assume unobserved diffs in technology are not an omitted variable</a:t>
            </a:r>
          </a:p>
          <a:p>
            <a:pPr lvl="2"/>
            <a:r>
              <a:rPr lang="en-US" dirty="0" smtClean="0"/>
              <a:t>Controlling for technology-class is very important</a:t>
            </a:r>
          </a:p>
        </p:txBody>
      </p:sp>
    </p:spTree>
    <p:extLst>
      <p:ext uri="{BB962C8B-B14F-4D97-AF65-F5344CB8AC3E}">
        <p14:creationId xmlns:p14="http://schemas.microsoft.com/office/powerpoint/2010/main" val="3729997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</a:t>
            </a:r>
            <a:r>
              <a:rPr lang="en-US" dirty="0" smtClean="0"/>
              <a:t>our finding </a:t>
            </a:r>
            <a:r>
              <a:rPr lang="en-US" dirty="0" smtClean="0">
                <a:solidFill>
                  <a:srgbClr val="FF0000"/>
                </a:solidFill>
              </a:rPr>
              <a:t>entirely</a:t>
            </a:r>
            <a:r>
              <a:rPr lang="en-US" dirty="0" smtClean="0"/>
              <a:t> </a:t>
            </a:r>
            <a:r>
              <a:rPr lang="en-US" dirty="0" smtClean="0"/>
              <a:t>technological </a:t>
            </a:r>
            <a:r>
              <a:rPr lang="en-US" dirty="0" smtClean="0"/>
              <a:t>specialization?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Re-run analysis </a:t>
            </a:r>
            <a:r>
              <a:rPr lang="en-US" dirty="0" smtClean="0">
                <a:solidFill>
                  <a:srgbClr val="FF0000"/>
                </a:solidFill>
              </a:rPr>
              <a:t>within</a:t>
            </a:r>
            <a:r>
              <a:rPr lang="en-US" dirty="0" smtClean="0"/>
              <a:t> USPC sub-class</a:t>
            </a:r>
          </a:p>
          <a:p>
            <a:pPr lvl="1"/>
            <a:r>
              <a:rPr lang="en-US" dirty="0" smtClean="0"/>
              <a:t>Sample size constraints (sub-classes are sparse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Within vs. pooling over application years</a:t>
            </a:r>
          </a:p>
          <a:p>
            <a:pPr lvl="2"/>
            <a:r>
              <a:rPr lang="en-US" dirty="0" smtClean="0"/>
              <a:t>Poolin</a:t>
            </a:r>
            <a:r>
              <a:rPr lang="en-US" dirty="0" smtClean="0"/>
              <a:t>g =&gt; bias against specialization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Working </a:t>
            </a:r>
            <a:r>
              <a:rPr lang="en-US" dirty="0" smtClean="0"/>
              <a:t>on tests using secondary </a:t>
            </a:r>
            <a:r>
              <a:rPr lang="en-US" dirty="0" smtClean="0"/>
              <a:t>classes</a:t>
            </a:r>
          </a:p>
          <a:p>
            <a:pPr lvl="1"/>
            <a:r>
              <a:rPr lang="en-US" dirty="0" smtClean="0"/>
              <a:t>Unclear whether they are predetermined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528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Graphical Comparisons</a:t>
            </a:r>
            <a:endParaRPr lang="en-US" dirty="0"/>
          </a:p>
        </p:txBody>
      </p:sp>
      <p:pic>
        <p:nvPicPr>
          <p:cNvPr id="5" name="Picture 4" descr="Screen Shot 2017-04-24 at 11.58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099" y="1417638"/>
            <a:ext cx="6746143" cy="50962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555531" y="2801724"/>
            <a:ext cx="1313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D-index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664461" y="4970730"/>
            <a:ext cx="1095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MTAD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663152" y="1854970"/>
            <a:ext cx="946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Art-Unit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25067" y="1854970"/>
            <a:ext cx="1523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USPC Subclass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112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Within </a:t>
            </a:r>
            <a:r>
              <a:rPr lang="en-US" dirty="0" smtClean="0"/>
              <a:t>Subclass-Year</a:t>
            </a:r>
            <a:endParaRPr lang="en-US" dirty="0"/>
          </a:p>
        </p:txBody>
      </p:sp>
      <p:pic>
        <p:nvPicPr>
          <p:cNvPr id="3" name="Picture 2" descr="Screen Shot 2017-04-24 at 12.00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7" y="1316102"/>
            <a:ext cx="7312121" cy="51825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46054" y="3617651"/>
            <a:ext cx="3312734" cy="35894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35616" y="6139713"/>
            <a:ext cx="676438" cy="35894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99478" y="6108798"/>
            <a:ext cx="676438" cy="35894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03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Within Subclass</a:t>
            </a:r>
            <a:endParaRPr lang="en-US" dirty="0"/>
          </a:p>
        </p:txBody>
      </p:sp>
      <p:pic>
        <p:nvPicPr>
          <p:cNvPr id="3" name="Picture 2" descr="Screen Shot 2017-07-24 at 7.01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90" y="1417638"/>
            <a:ext cx="7206142" cy="52544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723517" y="2398360"/>
            <a:ext cx="1200477" cy="238538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86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Specialization and Leniency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specialized examiners behave differently?</a:t>
            </a:r>
          </a:p>
          <a:p>
            <a:pPr lvl="1"/>
            <a:r>
              <a:rPr lang="en-US" dirty="0" smtClean="0"/>
              <a:t>Let </a:t>
            </a:r>
            <a:r>
              <a:rPr lang="en-US" dirty="0" err="1" smtClean="0"/>
              <a:t>Share</a:t>
            </a:r>
            <a:r>
              <a:rPr lang="en-US" baseline="-25000" dirty="0" err="1" smtClean="0"/>
              <a:t>ijt</a:t>
            </a:r>
            <a:r>
              <a:rPr lang="en-US" dirty="0" smtClean="0"/>
              <a:t> = Percent of other apps assigned to examiner </a:t>
            </a:r>
            <a:r>
              <a:rPr lang="en-US" i="1" dirty="0" smtClean="0"/>
              <a:t>j</a:t>
            </a:r>
            <a:r>
              <a:rPr lang="en-US" dirty="0" smtClean="0"/>
              <a:t> within art-unit-filing-year t, having same subclass as focal application </a:t>
            </a:r>
            <a:r>
              <a:rPr lang="en-US" i="1" dirty="0" err="1" smtClean="0"/>
              <a:t>i</a:t>
            </a:r>
            <a:endParaRPr lang="en-US" i="1" dirty="0" smtClean="0"/>
          </a:p>
          <a:p>
            <a:pPr lvl="2"/>
            <a:r>
              <a:rPr lang="en-US" dirty="0" smtClean="0"/>
              <a:t>N.B.: Varies within and between examiners</a:t>
            </a:r>
          </a:p>
          <a:p>
            <a:pPr lvl="2"/>
            <a:r>
              <a:rPr lang="en-US" dirty="0" smtClean="0"/>
              <a:t>Range = [0,1]; μ= 0.06; </a:t>
            </a:r>
            <a:r>
              <a:rPr lang="en-US" dirty="0" err="1" smtClean="0"/>
              <a:t>σ</a:t>
            </a:r>
            <a:r>
              <a:rPr lang="en-US" dirty="0" smtClean="0"/>
              <a:t>= 0.13 </a:t>
            </a:r>
          </a:p>
          <a:p>
            <a:pPr lvl="1"/>
            <a:r>
              <a:rPr lang="en-US" dirty="0" smtClean="0"/>
              <a:t>OLS Regression: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ijt</a:t>
            </a:r>
            <a:r>
              <a:rPr lang="en-US" dirty="0" smtClean="0"/>
              <a:t> = α</a:t>
            </a:r>
            <a:r>
              <a:rPr lang="en-US" baseline="-25000" dirty="0" smtClean="0"/>
              <a:t>(j)</a:t>
            </a:r>
            <a:r>
              <a:rPr lang="en-US" dirty="0" smtClean="0"/>
              <a:t> + </a:t>
            </a:r>
            <a:r>
              <a:rPr lang="en-US" dirty="0" err="1" smtClean="0"/>
              <a:t>δ</a:t>
            </a:r>
            <a:r>
              <a:rPr lang="en-US" baseline="-25000" dirty="0" err="1" smtClean="0"/>
              <a:t>t</a:t>
            </a:r>
            <a:r>
              <a:rPr lang="en-US" dirty="0" smtClean="0"/>
              <a:t> + β </a:t>
            </a:r>
            <a:r>
              <a:rPr lang="en-US" dirty="0" err="1" smtClean="0"/>
              <a:t>Share</a:t>
            </a:r>
            <a:r>
              <a:rPr lang="en-US" baseline="-25000" dirty="0" err="1" smtClean="0"/>
              <a:t>ijt</a:t>
            </a:r>
            <a:r>
              <a:rPr lang="en-US" dirty="0" smtClean="0"/>
              <a:t> + </a:t>
            </a:r>
            <a:r>
              <a:rPr lang="en-US" dirty="0" err="1" smtClean="0"/>
              <a:t>ε</a:t>
            </a:r>
            <a:r>
              <a:rPr lang="en-US" baseline="-25000" dirty="0" err="1" smtClean="0"/>
              <a:t>ijt</a:t>
            </a:r>
            <a:endParaRPr lang="en-US" baseline="-25000" dirty="0" smtClean="0"/>
          </a:p>
          <a:p>
            <a:pPr lvl="2"/>
            <a:r>
              <a:rPr lang="en-US" dirty="0" smtClean="0"/>
              <a:t>Y = 1[Grant], Words added to 1</a:t>
            </a:r>
            <a:r>
              <a:rPr lang="en-US" baseline="30000" dirty="0" smtClean="0"/>
              <a:t>st</a:t>
            </a:r>
            <a:r>
              <a:rPr lang="en-US" dirty="0" smtClean="0"/>
              <a:t> claim, days to issue</a:t>
            </a:r>
          </a:p>
          <a:p>
            <a:pPr lvl="2"/>
            <a:r>
              <a:rPr lang="en-US" dirty="0" smtClean="0"/>
              <a:t>Variables (except for grant) are standardized</a:t>
            </a:r>
          </a:p>
        </p:txBody>
      </p:sp>
    </p:spTree>
    <p:extLst>
      <p:ext uri="{BB962C8B-B14F-4D97-AF65-F5344CB8AC3E}">
        <p14:creationId xmlns:p14="http://schemas.microsoft.com/office/powerpoint/2010/main" val="2988376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Specialization and Leniency: Results</a:t>
            </a:r>
            <a:endParaRPr lang="en-US" dirty="0"/>
          </a:p>
        </p:txBody>
      </p:sp>
      <p:pic>
        <p:nvPicPr>
          <p:cNvPr id="4" name="Picture 3" descr="Screen Shot 2017-04-24 at 12.14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2411"/>
            <a:ext cx="9144000" cy="459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83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 &amp;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RQ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Do </a:t>
            </a:r>
            <a:r>
              <a:rPr lang="en-US" dirty="0" smtClean="0">
                <a:solidFill>
                  <a:srgbClr val="FF0000"/>
                </a:solidFill>
              </a:rPr>
              <a:t>examiners </a:t>
            </a:r>
            <a:r>
              <a:rPr lang="en-US" dirty="0" smtClean="0">
                <a:solidFill>
                  <a:srgbClr val="FF0000"/>
                </a:solidFill>
              </a:rPr>
              <a:t>specialize</a:t>
            </a:r>
            <a:r>
              <a:rPr lang="en-US" dirty="0" smtClean="0"/>
              <a:t> within art-units?</a:t>
            </a:r>
          </a:p>
          <a:p>
            <a:pPr lvl="1"/>
            <a:r>
              <a:rPr lang="en-US" dirty="0" smtClean="0"/>
              <a:t>By technology, </a:t>
            </a:r>
            <a:r>
              <a:rPr lang="en-US" dirty="0" smtClean="0"/>
              <a:t>importance, </a:t>
            </a:r>
            <a:r>
              <a:rPr lang="en-US" dirty="0" smtClean="0"/>
              <a:t>scope</a:t>
            </a:r>
            <a:r>
              <a:rPr lang="is-IS" dirty="0" smtClean="0"/>
              <a:t>…</a:t>
            </a:r>
            <a:endParaRPr lang="en-US" dirty="0" smtClean="0"/>
          </a:p>
          <a:p>
            <a:pPr lvl="1"/>
            <a:r>
              <a:rPr lang="en-US" dirty="0" smtClean="0"/>
              <a:t>Does specialization vary by technology?</a:t>
            </a:r>
            <a:endParaRPr lang="en-US" dirty="0" smtClean="0"/>
          </a:p>
          <a:p>
            <a:pPr lvl="1"/>
            <a:r>
              <a:rPr lang="en-US" dirty="0" smtClean="0"/>
              <a:t>Is </a:t>
            </a:r>
            <a:r>
              <a:rPr lang="en-US" dirty="0" smtClean="0"/>
              <a:t>specialization </a:t>
            </a:r>
            <a:r>
              <a:rPr lang="en-US" dirty="0" smtClean="0"/>
              <a:t>linked to examination outcomes?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Several motivations</a:t>
            </a:r>
          </a:p>
          <a:p>
            <a:pPr lvl="1"/>
            <a:r>
              <a:rPr lang="en-US" dirty="0" smtClean="0"/>
              <a:t>Validity of widely used “judges” research design</a:t>
            </a:r>
          </a:p>
          <a:p>
            <a:pPr lvl="1"/>
            <a:r>
              <a:rPr lang="en-US" dirty="0" smtClean="0"/>
              <a:t>Evidence on burden of knowledge (or USPC design)</a:t>
            </a:r>
          </a:p>
          <a:p>
            <a:pPr lvl="1"/>
            <a:r>
              <a:rPr lang="en-US" dirty="0" smtClean="0"/>
              <a:t>Understanding examination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529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&amp;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Examiners specialize even within art units</a:t>
            </a:r>
          </a:p>
          <a:p>
            <a:pPr lvl="1"/>
            <a:r>
              <a:rPr lang="en-US" dirty="0" smtClean="0"/>
              <a:t>Can’t justify </a:t>
            </a:r>
            <a:r>
              <a:rPr lang="en-US" dirty="0" smtClean="0"/>
              <a:t>judges IV </a:t>
            </a:r>
            <a:r>
              <a:rPr lang="en-US" dirty="0" smtClean="0"/>
              <a:t>based on random assignment</a:t>
            </a:r>
          </a:p>
          <a:p>
            <a:pPr lvl="1"/>
            <a:r>
              <a:rPr lang="en-US" dirty="0" smtClean="0"/>
              <a:t>Strong evidence of sorting on subclass &amp; assignee, weaker for value &amp; scope</a:t>
            </a:r>
          </a:p>
          <a:p>
            <a:endParaRPr lang="en-US" dirty="0" smtClean="0"/>
          </a:p>
          <a:p>
            <a:r>
              <a:rPr lang="en-US" dirty="0" smtClean="0"/>
              <a:t>More specialization in Chemistry &amp; Biotech, less in Computers</a:t>
            </a:r>
          </a:p>
          <a:p>
            <a:pPr lvl="1"/>
            <a:r>
              <a:rPr lang="en-US" dirty="0" smtClean="0"/>
              <a:t>Could reflect differences in “knowledge burden” or USPC system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Technological specialization may drive agglomeration on other dimensions</a:t>
            </a:r>
          </a:p>
          <a:p>
            <a:pPr lvl="1"/>
            <a:r>
              <a:rPr lang="en-US" dirty="0" smtClean="0"/>
              <a:t>Within USPC subclass sorting much weaker, but tests are low-powered</a:t>
            </a:r>
          </a:p>
          <a:p>
            <a:endParaRPr lang="en-US" dirty="0" smtClean="0"/>
          </a:p>
          <a:p>
            <a:r>
              <a:rPr lang="en-US" dirty="0" smtClean="0"/>
              <a:t>Specialized examiners are more stringent in patent prosecution (lower grant-rate and more words added)</a:t>
            </a:r>
          </a:p>
          <a:p>
            <a:pPr lvl="1"/>
            <a:r>
              <a:rPr lang="en-US" dirty="0" smtClean="0"/>
              <a:t>Causal story: Easier to identify prior art</a:t>
            </a:r>
          </a:p>
          <a:p>
            <a:pPr lvl="1"/>
            <a:r>
              <a:rPr lang="en-US" dirty="0" smtClean="0"/>
              <a:t>Selection story: Crowded classes routed to skeptical examiners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893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Methods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Testing for random matching</a:t>
            </a:r>
          </a:p>
          <a:p>
            <a:pPr lvl="1"/>
            <a:r>
              <a:rPr lang="en-US" dirty="0" smtClean="0"/>
              <a:t>Chi-square </a:t>
            </a:r>
            <a:r>
              <a:rPr lang="en-US" dirty="0" smtClean="0"/>
              <a:t>test has </a:t>
            </a:r>
            <a:r>
              <a:rPr lang="en-US" dirty="0" smtClean="0"/>
              <a:t>“empty cells” </a:t>
            </a:r>
            <a:r>
              <a:rPr lang="en-US" dirty="0" smtClean="0"/>
              <a:t>problem</a:t>
            </a:r>
          </a:p>
          <a:p>
            <a:pPr lvl="2"/>
            <a:r>
              <a:rPr lang="en-US" dirty="0" smtClean="0"/>
              <a:t># Class-subclass combinations &gt;&gt; # Examiners</a:t>
            </a:r>
          </a:p>
          <a:p>
            <a:pPr lvl="2"/>
            <a:r>
              <a:rPr lang="en-US" dirty="0" smtClean="0"/>
              <a:t>Both are long vectors</a:t>
            </a:r>
            <a:endParaRPr lang="en-US" dirty="0" smtClean="0"/>
          </a:p>
          <a:p>
            <a:pPr lvl="1"/>
            <a:r>
              <a:rPr lang="en-US" dirty="0" smtClean="0"/>
              <a:t>Methods from agglomeration lit: D-index &amp; MTAD</a:t>
            </a:r>
          </a:p>
          <a:p>
            <a:pPr lvl="2"/>
            <a:r>
              <a:rPr lang="en-US" dirty="0" smtClean="0"/>
              <a:t>Essentially, chi</a:t>
            </a:r>
            <a:r>
              <a:rPr lang="en-US" dirty="0" smtClean="0"/>
              <a:t>-square </a:t>
            </a:r>
            <a:r>
              <a:rPr lang="en-US" dirty="0" smtClean="0"/>
              <a:t>(exact) </a:t>
            </a:r>
            <a:r>
              <a:rPr lang="en-US" dirty="0"/>
              <a:t>&amp; </a:t>
            </a:r>
            <a:r>
              <a:rPr lang="en-US" dirty="0" smtClean="0"/>
              <a:t>multinomial (simulated)</a:t>
            </a:r>
            <a:endParaRPr lang="en-US" dirty="0" smtClean="0"/>
          </a:p>
          <a:p>
            <a:pPr lvl="2"/>
            <a:endParaRPr lang="en-US" dirty="0" smtClean="0"/>
          </a:p>
          <a:p>
            <a:r>
              <a:rPr lang="en-US" dirty="0" smtClean="0"/>
              <a:t>Different from IV “falsification</a:t>
            </a:r>
            <a:r>
              <a:rPr lang="en-US" dirty="0"/>
              <a:t> </a:t>
            </a:r>
            <a:r>
              <a:rPr lang="en-US" dirty="0" smtClean="0"/>
              <a:t>tests”</a:t>
            </a:r>
          </a:p>
          <a:p>
            <a:pPr lvl="1"/>
            <a:r>
              <a:rPr lang="en-US" dirty="0" smtClean="0"/>
              <a:t>Falsification: </a:t>
            </a:r>
            <a:r>
              <a:rPr lang="en-US" dirty="0" smtClean="0"/>
              <a:t>Rejecting </a:t>
            </a:r>
            <a:r>
              <a:rPr lang="en-US" dirty="0" smtClean="0"/>
              <a:t>grant-rate correlated with </a:t>
            </a:r>
            <a:r>
              <a:rPr lang="en-US" dirty="0" smtClean="0"/>
              <a:t>X</a:t>
            </a:r>
            <a:endParaRPr lang="en-US" dirty="0" smtClean="0"/>
          </a:p>
          <a:p>
            <a:pPr lvl="1"/>
            <a:r>
              <a:rPr lang="en-US" dirty="0" smtClean="0"/>
              <a:t>Agglomeration: </a:t>
            </a:r>
            <a:r>
              <a:rPr lang="en-US" dirty="0" smtClean="0"/>
              <a:t>Rejecting </a:t>
            </a:r>
            <a:r>
              <a:rPr lang="en-US" dirty="0" smtClean="0"/>
              <a:t>X randomly distributed over examiners within art-unit-year?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613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Results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Main findings</a:t>
            </a:r>
          </a:p>
          <a:p>
            <a:pPr lvl="1"/>
            <a:r>
              <a:rPr lang="en-US" dirty="0" smtClean="0"/>
              <a:t>Strong </a:t>
            </a:r>
            <a:r>
              <a:rPr lang="en-US" dirty="0" smtClean="0"/>
              <a:t>evidence of technological specialization</a:t>
            </a:r>
          </a:p>
          <a:p>
            <a:pPr lvl="2"/>
            <a:r>
              <a:rPr lang="en-US" dirty="0" smtClean="0"/>
              <a:t>More pronounced in chemistry than </a:t>
            </a:r>
            <a:r>
              <a:rPr lang="en-US" dirty="0" smtClean="0"/>
              <a:t>computers</a:t>
            </a:r>
          </a:p>
          <a:p>
            <a:pPr lvl="1"/>
            <a:r>
              <a:rPr lang="en-US" dirty="0" smtClean="0"/>
              <a:t>Less </a:t>
            </a:r>
            <a:r>
              <a:rPr lang="en-US" dirty="0" smtClean="0"/>
              <a:t>sorting on Importance (Family Size) and Scope (Words in 1</a:t>
            </a:r>
            <a:r>
              <a:rPr lang="en-US" baseline="30000" dirty="0" smtClean="0"/>
              <a:t>st</a:t>
            </a:r>
            <a:r>
              <a:rPr lang="en-US" dirty="0" smtClean="0"/>
              <a:t> Claim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Specialization associated with more stringent examination (within and between examiners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New results and puzzles</a:t>
            </a:r>
          </a:p>
          <a:p>
            <a:pPr lvl="1"/>
            <a:r>
              <a:rPr lang="en-US" dirty="0" smtClean="0"/>
              <a:t>H</a:t>
            </a:r>
            <a:r>
              <a:rPr lang="en-US" dirty="0" smtClean="0"/>
              <a:t>alf of class-subclass pairs change during prosecution</a:t>
            </a:r>
          </a:p>
          <a:p>
            <a:pPr lvl="1"/>
            <a:r>
              <a:rPr lang="en-US" dirty="0" smtClean="0"/>
              <a:t>Some evidence of </a:t>
            </a:r>
            <a:r>
              <a:rPr lang="en-US" i="1" dirty="0" smtClean="0"/>
              <a:t>over-dispersion</a:t>
            </a:r>
            <a:r>
              <a:rPr lang="en-US" dirty="0" smtClean="0"/>
              <a:t> in biotechnology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219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1: D-index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Kullback-Leibler</a:t>
            </a:r>
            <a:r>
              <a:rPr lang="en-US" dirty="0" smtClean="0"/>
              <a:t> (1951) relative entropy</a:t>
            </a:r>
          </a:p>
          <a:p>
            <a:pPr lvl="1"/>
            <a:r>
              <a:rPr lang="en-US" dirty="0" smtClean="0"/>
              <a:t>Let </a:t>
            </a:r>
            <a:r>
              <a:rPr lang="en-US" i="1" dirty="0" err="1" smtClean="0"/>
              <a:t>i</a:t>
            </a:r>
            <a:r>
              <a:rPr lang="en-US" dirty="0" smtClean="0"/>
              <a:t> index categories containing N</a:t>
            </a:r>
            <a:r>
              <a:rPr lang="en-US" baseline="-25000" dirty="0" smtClean="0"/>
              <a:t>i</a:t>
            </a:r>
            <a:r>
              <a:rPr lang="en-US" dirty="0" smtClean="0"/>
              <a:t> applications </a:t>
            </a:r>
          </a:p>
          <a:p>
            <a:pPr lvl="1"/>
            <a:r>
              <a:rPr lang="en-US" dirty="0" smtClean="0"/>
              <a:t>Let </a:t>
            </a:r>
            <a:r>
              <a:rPr lang="en-US" i="1" dirty="0" smtClean="0"/>
              <a:t>r=1...R</a:t>
            </a:r>
            <a:r>
              <a:rPr lang="en-US" dirty="0" smtClean="0"/>
              <a:t> index examiners assigned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ir</a:t>
            </a:r>
            <a:r>
              <a:rPr lang="en-US" dirty="0" smtClean="0"/>
              <a:t> apps</a:t>
            </a:r>
            <a:endParaRPr lang="en-US" i="1" dirty="0" smtClean="0"/>
          </a:p>
          <a:p>
            <a:pPr lvl="1"/>
            <a:r>
              <a:rPr lang="en-US" dirty="0" smtClean="0"/>
              <a:t>Random reference </a:t>
            </a:r>
            <a:r>
              <a:rPr lang="en-US" dirty="0" err="1" smtClean="0"/>
              <a:t>dist’n</a:t>
            </a:r>
            <a:r>
              <a:rPr lang="en-US" dirty="0" smtClean="0"/>
              <a:t>: p</a:t>
            </a:r>
            <a:r>
              <a:rPr lang="en-US" baseline="-25000" dirty="0" smtClean="0"/>
              <a:t>0r</a:t>
            </a:r>
            <a:r>
              <a:rPr lang="en-US" dirty="0" smtClean="0"/>
              <a:t> = 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i</a:t>
            </a:r>
            <a:r>
              <a:rPr lang="en-US" dirty="0" err="1" smtClean="0"/>
              <a:t>n</a:t>
            </a:r>
            <a:r>
              <a:rPr lang="en-US" baseline="-25000" dirty="0" err="1" smtClean="0"/>
              <a:t>ir</a:t>
            </a:r>
            <a:r>
              <a:rPr lang="en-US" baseline="-25000" dirty="0" smtClean="0"/>
              <a:t> </a:t>
            </a:r>
            <a:r>
              <a:rPr lang="en-US" dirty="0" smtClean="0"/>
              <a:t>/ 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i</a:t>
            </a:r>
            <a:r>
              <a:rPr lang="en-US" dirty="0" err="1" smtClean="0"/>
              <a:t>N</a:t>
            </a:r>
            <a:r>
              <a:rPr lang="en-US" baseline="-25000" dirty="0" err="1" smtClean="0"/>
              <a:t>i</a:t>
            </a:r>
            <a:endParaRPr lang="en-US" baseline="-25000" dirty="0" smtClean="0"/>
          </a:p>
          <a:p>
            <a:pPr lvl="1"/>
            <a:r>
              <a:rPr lang="en-US" dirty="0" smtClean="0"/>
              <a:t>Calculate observed </a:t>
            </a:r>
            <a:r>
              <a:rPr lang="en-US" dirty="0" err="1" smtClean="0"/>
              <a:t>dist’n</a:t>
            </a:r>
            <a:r>
              <a:rPr lang="en-US" dirty="0" smtClean="0"/>
              <a:t>: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ir</a:t>
            </a:r>
            <a:r>
              <a:rPr lang="en-US" dirty="0" smtClean="0"/>
              <a:t> =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ir</a:t>
            </a:r>
            <a:r>
              <a:rPr lang="en-US" baseline="-25000" dirty="0" smtClean="0"/>
              <a:t> </a:t>
            </a:r>
            <a:r>
              <a:rPr lang="en-US" dirty="0" smtClean="0"/>
              <a:t>/ N</a:t>
            </a:r>
            <a:r>
              <a:rPr lang="en-US" baseline="-25000" dirty="0" smtClean="0"/>
              <a:t>i</a:t>
            </a:r>
          </a:p>
          <a:p>
            <a:pPr lvl="1"/>
            <a:endParaRPr lang="en-US" baseline="-25000" dirty="0" smtClean="0"/>
          </a:p>
          <a:p>
            <a:pPr marL="0" indent="0" algn="ctr">
              <a:buNone/>
            </a:pPr>
            <a:r>
              <a:rPr lang="en-US" dirty="0" smtClean="0"/>
              <a:t>D(p</a:t>
            </a:r>
            <a:r>
              <a:rPr lang="en-US" baseline="-25000" dirty="0" smtClean="0"/>
              <a:t>i</a:t>
            </a:r>
            <a:r>
              <a:rPr lang="en-US" dirty="0" smtClean="0"/>
              <a:t>|p</a:t>
            </a:r>
            <a:r>
              <a:rPr lang="en-US" baseline="-25000" dirty="0" smtClean="0"/>
              <a:t>0</a:t>
            </a:r>
            <a:r>
              <a:rPr lang="en-US" dirty="0" smtClean="0"/>
              <a:t>) = 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r</a:t>
            </a:r>
            <a:r>
              <a:rPr lang="en-US" dirty="0" err="1" smtClean="0"/>
              <a:t>p</a:t>
            </a:r>
            <a:r>
              <a:rPr lang="en-US" baseline="-25000" dirty="0" err="1" smtClean="0"/>
              <a:t>ir</a:t>
            </a:r>
            <a:r>
              <a:rPr lang="en-US" dirty="0" smtClean="0"/>
              <a:t> log(</a:t>
            </a:r>
            <a:r>
              <a:rPr lang="en-US" dirty="0" err="1" smtClean="0"/>
              <a:t>p</a:t>
            </a:r>
            <a:r>
              <a:rPr lang="en-US" baseline="-25000" dirty="0" err="1" smtClean="0"/>
              <a:t>ir</a:t>
            </a:r>
            <a:r>
              <a:rPr lang="en-US" dirty="0" smtClean="0"/>
              <a:t>/p</a:t>
            </a:r>
            <a:r>
              <a:rPr lang="en-US" baseline="-25000" dirty="0" smtClean="0"/>
              <a:t>0r</a:t>
            </a:r>
            <a:r>
              <a:rPr lang="en-US" dirty="0" smtClean="0"/>
              <a:t>) = -log(</a:t>
            </a:r>
            <a:r>
              <a:rPr lang="en-US" dirty="0" err="1" smtClean="0"/>
              <a:t>λ</a:t>
            </a:r>
            <a:r>
              <a:rPr lang="en-US" dirty="0" smtClean="0"/>
              <a:t>) / N</a:t>
            </a:r>
            <a:r>
              <a:rPr lang="en-US" baseline="-25000" dirty="0" smtClean="0"/>
              <a:t>i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where </a:t>
            </a:r>
            <a:r>
              <a:rPr lang="en-US" dirty="0" err="1" smtClean="0"/>
              <a:t>λ</a:t>
            </a:r>
            <a:r>
              <a:rPr lang="en-US" dirty="0" smtClean="0"/>
              <a:t> is the log likelihood, so 2N</a:t>
            </a:r>
            <a:r>
              <a:rPr lang="en-US" baseline="-25000" dirty="0" smtClean="0"/>
              <a:t>i</a:t>
            </a:r>
            <a:r>
              <a:rPr lang="en-US" dirty="0" smtClean="0"/>
              <a:t>D(p</a:t>
            </a:r>
            <a:r>
              <a:rPr lang="en-US" baseline="-25000" dirty="0" smtClean="0"/>
              <a:t>i</a:t>
            </a:r>
            <a:r>
              <a:rPr lang="en-US" dirty="0" smtClean="0"/>
              <a:t>|p</a:t>
            </a:r>
            <a:r>
              <a:rPr lang="en-US" baseline="-25000" dirty="0" smtClean="0"/>
              <a:t>0</a:t>
            </a:r>
            <a:r>
              <a:rPr lang="en-US" dirty="0" smtClean="0"/>
              <a:t>) has a chi-squared </a:t>
            </a:r>
            <a:r>
              <a:rPr lang="en-US" dirty="0" err="1" smtClean="0"/>
              <a:t>dist’n</a:t>
            </a:r>
            <a:r>
              <a:rPr lang="en-US" dirty="0" smtClean="0"/>
              <a:t> with R-1 degrees of freedom</a:t>
            </a:r>
          </a:p>
        </p:txBody>
      </p:sp>
    </p:spTree>
    <p:extLst>
      <p:ext uri="{BB962C8B-B14F-4D97-AF65-F5344CB8AC3E}">
        <p14:creationId xmlns:p14="http://schemas.microsoft.com/office/powerpoint/2010/main" val="3581471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2: MTAD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Multinomial Test of Agglomeration &amp; Dispersion (</a:t>
            </a:r>
            <a:r>
              <a:rPr lang="en-US" dirty="0" err="1" smtClean="0"/>
              <a:t>Rysman</a:t>
            </a:r>
            <a:r>
              <a:rPr lang="en-US" dirty="0" smtClean="0"/>
              <a:t> and Greenstein 2005)</a:t>
            </a:r>
          </a:p>
          <a:p>
            <a:pPr lvl="1"/>
            <a:r>
              <a:rPr lang="en-US" dirty="0" smtClean="0"/>
              <a:t>Let </a:t>
            </a:r>
            <a:r>
              <a:rPr lang="en-US" i="1" dirty="0" smtClean="0"/>
              <a:t>c</a:t>
            </a:r>
            <a:r>
              <a:rPr lang="en-US" dirty="0" smtClean="0"/>
              <a:t> index categories and p</a:t>
            </a:r>
            <a:r>
              <a:rPr lang="en-US" baseline="-25000" dirty="0" smtClean="0"/>
              <a:t>c</a:t>
            </a:r>
            <a:r>
              <a:rPr lang="en-US" dirty="0" smtClean="0"/>
              <a:t> =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</a:t>
            </a:r>
            <a:r>
              <a:rPr lang="en-US" dirty="0" smtClean="0"/>
              <a:t> / 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c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</a:t>
            </a:r>
            <a:endParaRPr lang="en-US" dirty="0" smtClean="0"/>
          </a:p>
          <a:p>
            <a:pPr lvl="1"/>
            <a:r>
              <a:rPr lang="en-US" dirty="0" smtClean="0"/>
              <a:t>Let </a:t>
            </a:r>
            <a:r>
              <a:rPr lang="en-US" i="1" dirty="0" smtClean="0"/>
              <a:t>r</a:t>
            </a:r>
            <a:r>
              <a:rPr lang="en-US" dirty="0" smtClean="0"/>
              <a:t> index examiners assigned </a:t>
            </a:r>
            <a:r>
              <a:rPr lang="en-US" dirty="0" err="1" smtClean="0"/>
              <a:t>x</a:t>
            </a:r>
            <a:r>
              <a:rPr lang="en-US" baseline="-25000" dirty="0" err="1"/>
              <a:t>c</a:t>
            </a:r>
            <a:r>
              <a:rPr lang="en-US" baseline="-25000" dirty="0" err="1" smtClean="0"/>
              <a:t>r</a:t>
            </a:r>
            <a:r>
              <a:rPr lang="en-US" dirty="0" smtClean="0"/>
              <a:t> apps in category </a:t>
            </a:r>
            <a:r>
              <a:rPr lang="en-US" i="1" dirty="0"/>
              <a:t>c</a:t>
            </a:r>
            <a:r>
              <a:rPr lang="en-US" dirty="0" smtClean="0"/>
              <a:t> and n</a:t>
            </a:r>
            <a:r>
              <a:rPr lang="en-US" baseline="-25000" dirty="0" smtClean="0"/>
              <a:t>r</a:t>
            </a:r>
            <a:r>
              <a:rPr lang="en-US" dirty="0" smtClean="0"/>
              <a:t> total applications</a:t>
            </a:r>
            <a:endParaRPr lang="en-US" i="1" dirty="0" smtClean="0"/>
          </a:p>
          <a:p>
            <a:pPr lvl="1"/>
            <a:r>
              <a:rPr lang="en-US" dirty="0" smtClean="0"/>
              <a:t>Likelihood for examiner </a:t>
            </a:r>
            <a:r>
              <a:rPr lang="en-US" i="1" dirty="0" smtClean="0"/>
              <a:t>r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Sample average </a:t>
            </a:r>
            <a:r>
              <a:rPr lang="en-US" dirty="0" err="1" smtClean="0"/>
              <a:t>LogL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Can </a:t>
            </a:r>
            <a:r>
              <a:rPr lang="en-US" b="1" dirty="0" smtClean="0"/>
              <a:t>simulate</a:t>
            </a:r>
            <a:r>
              <a:rPr lang="en-US" dirty="0" smtClean="0"/>
              <a:t> distribution of </a:t>
            </a:r>
            <a:r>
              <a:rPr lang="en-US" i="1" dirty="0" smtClean="0"/>
              <a:t>l(</a:t>
            </a:r>
            <a:r>
              <a:rPr lang="en-US" i="1" dirty="0" err="1" smtClean="0"/>
              <a:t>X,n,p</a:t>
            </a:r>
            <a:r>
              <a:rPr lang="en-US" i="1" dirty="0" smtClean="0"/>
              <a:t>)</a:t>
            </a:r>
            <a:r>
              <a:rPr lang="en-US" dirty="0" smtClean="0"/>
              <a:t> under random assignment to get mean and SEs</a:t>
            </a:r>
            <a:endParaRPr lang="en-US" dirty="0"/>
          </a:p>
        </p:txBody>
      </p:sp>
      <p:pic>
        <p:nvPicPr>
          <p:cNvPr id="4" name="Picture 3" descr="Screen Shot 2017-04-24 at 11.08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039" y="3797878"/>
            <a:ext cx="3009900" cy="704850"/>
          </a:xfrm>
          <a:prstGeom prst="rect">
            <a:avLst/>
          </a:prstGeom>
        </p:spPr>
      </p:pic>
      <p:pic>
        <p:nvPicPr>
          <p:cNvPr id="5" name="Picture 4" descr="Screen Shot 2017-04-24 at 11.10.4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091" y="4502728"/>
            <a:ext cx="2978728" cy="72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85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Primary Sample: Regular utility patent apps filed between 2001 and 2012</a:t>
            </a:r>
          </a:p>
          <a:p>
            <a:pPr lvl="1"/>
            <a:r>
              <a:rPr lang="en-US" dirty="0" smtClean="0"/>
              <a:t>Missing data: Abandoned before publication (18 months) or US-only that request non-publication</a:t>
            </a:r>
          </a:p>
          <a:p>
            <a:pPr lvl="1"/>
            <a:r>
              <a:rPr lang="en-US" dirty="0" smtClean="0"/>
              <a:t>Excludes serialized continuations (CIP, CON, DIV)</a:t>
            </a:r>
          </a:p>
          <a:p>
            <a:pPr lvl="1"/>
            <a:r>
              <a:rPr lang="en-US" dirty="0" smtClean="0"/>
              <a:t>2.9M applications and 12,389 examiners across 590 art-units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Patent </a:t>
            </a:r>
            <a:r>
              <a:rPr lang="en-US" dirty="0" smtClean="0"/>
              <a:t>Characteristics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Technology</a:t>
            </a:r>
            <a:r>
              <a:rPr lang="en-US" dirty="0" smtClean="0"/>
              <a:t>: Primary USPC sub-class</a:t>
            </a:r>
          </a:p>
          <a:p>
            <a:pPr lvl="1"/>
            <a:r>
              <a:rPr lang="en-US" dirty="0" smtClean="0"/>
              <a:t>Applicant: Cleaned assignee</a:t>
            </a:r>
          </a:p>
          <a:p>
            <a:pPr lvl="1"/>
            <a:r>
              <a:rPr lang="en-US" dirty="0" smtClean="0"/>
              <a:t>Importance: DOCDB Family &gt; 95</a:t>
            </a:r>
            <a:r>
              <a:rPr lang="en-US" baseline="30000" dirty="0" smtClean="0"/>
              <a:t>th</a:t>
            </a:r>
            <a:r>
              <a:rPr lang="en-US" dirty="0" smtClean="0"/>
              <a:t> percentile (within AU-FY)</a:t>
            </a:r>
          </a:p>
          <a:p>
            <a:pPr lvl="1"/>
            <a:r>
              <a:rPr lang="en-US" dirty="0" smtClean="0"/>
              <a:t>Scope: Words in 1</a:t>
            </a:r>
            <a:r>
              <a:rPr lang="en-US" baseline="30000" dirty="0" smtClean="0"/>
              <a:t>st</a:t>
            </a:r>
            <a:r>
              <a:rPr lang="en-US" dirty="0" smtClean="0"/>
              <a:t> claim &lt; 5</a:t>
            </a:r>
            <a:r>
              <a:rPr lang="en-US" baseline="30000" dirty="0" smtClean="0"/>
              <a:t>th</a:t>
            </a:r>
            <a:r>
              <a:rPr lang="en-US" dirty="0" smtClean="0"/>
              <a:t> percentile (within AU-FY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Caveat</a:t>
            </a:r>
            <a:r>
              <a:rPr lang="en-US" dirty="0"/>
              <a:t>: </a:t>
            </a:r>
            <a:r>
              <a:rPr lang="en-US" dirty="0" smtClean="0"/>
              <a:t>Examiners can change classes and subclasses!</a:t>
            </a:r>
            <a:endParaRPr lang="en-US" dirty="0"/>
          </a:p>
          <a:p>
            <a:pPr lvl="1"/>
            <a:r>
              <a:rPr lang="en-US" dirty="0" smtClean="0"/>
              <a:t>Want to use “original” classification prior to assignment</a:t>
            </a:r>
          </a:p>
          <a:p>
            <a:pPr lvl="1"/>
            <a:r>
              <a:rPr lang="en-US" dirty="0"/>
              <a:t>Random sample =&gt; 51% change class or subclass during </a:t>
            </a:r>
            <a:r>
              <a:rPr lang="en-US" dirty="0" smtClean="0"/>
              <a:t>prosecution</a:t>
            </a:r>
          </a:p>
          <a:p>
            <a:pPr lvl="1"/>
            <a:r>
              <a:rPr lang="en-US" dirty="0" smtClean="0"/>
              <a:t>SPE says to use classification on published application (c.f. Jeff Kuhn)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705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Graphical Results</a:t>
            </a:r>
            <a:endParaRPr lang="en-US" dirty="0"/>
          </a:p>
        </p:txBody>
      </p:sp>
      <p:pic>
        <p:nvPicPr>
          <p:cNvPr id="4" name="Picture 3" descr="Screen Shot 2017-04-24 at 11.24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65" y="1417638"/>
            <a:ext cx="5970348" cy="53018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1078927" y="2670875"/>
            <a:ext cx="1313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D-index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1187857" y="4385760"/>
            <a:ext cx="1095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MTAD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59830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Subclass</a:t>
            </a:r>
            <a:r>
              <a:rPr lang="en-US" dirty="0" smtClean="0"/>
              <a:t> Specialization by Tech Center</a:t>
            </a:r>
            <a:endParaRPr lang="en-US" dirty="0"/>
          </a:p>
        </p:txBody>
      </p:sp>
      <p:pic>
        <p:nvPicPr>
          <p:cNvPr id="4" name="Picture 3" descr="Screen Shot 2017-04-24 at 11.43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94" y="1982246"/>
            <a:ext cx="8657394" cy="32132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28338" y="4707757"/>
            <a:ext cx="676438" cy="35894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682103" y="4707757"/>
            <a:ext cx="676438" cy="35894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682649" y="3369138"/>
            <a:ext cx="676438" cy="482663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52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1989</TotalTime>
  <Words>896</Words>
  <Application>Microsoft Macintosh PowerPoint</Application>
  <PresentationFormat>On-screen Show (4:3)</PresentationFormat>
  <Paragraphs>120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Patent Examiner Specialization</vt:lpstr>
      <vt:lpstr>Question &amp; Motivation</vt:lpstr>
      <vt:lpstr>Methods</vt:lpstr>
      <vt:lpstr>Results</vt:lpstr>
      <vt:lpstr>Method 1: D-index</vt:lpstr>
      <vt:lpstr>Method 2: MTAD</vt:lpstr>
      <vt:lpstr>Data</vt:lpstr>
      <vt:lpstr>Graphical Results</vt:lpstr>
      <vt:lpstr>Subclass Specialization by Tech Center</vt:lpstr>
      <vt:lpstr>Assignee by Tech Center</vt:lpstr>
      <vt:lpstr>Family Size by Tech Center</vt:lpstr>
      <vt:lpstr>First Claim Length by Tech Center</vt:lpstr>
      <vt:lpstr>Implications for “Judges” IV</vt:lpstr>
      <vt:lpstr>Is our finding entirely technological specialization?</vt:lpstr>
      <vt:lpstr>Graphical Comparisons</vt:lpstr>
      <vt:lpstr>Within Subclass-Year</vt:lpstr>
      <vt:lpstr>Within Subclass</vt:lpstr>
      <vt:lpstr>Specialization and Leniency</vt:lpstr>
      <vt:lpstr>Specialization and Leniency: Results</vt:lpstr>
      <vt:lpstr>Conclusions &amp; Implications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Patent Examiner Specialization &amp; Silly Patent Prosecution</dc:title>
  <dc:creator>Tim</dc:creator>
  <cp:lastModifiedBy>Simcoe, Timothy S</cp:lastModifiedBy>
  <cp:revision>48</cp:revision>
  <dcterms:created xsi:type="dcterms:W3CDTF">2017-04-24T13:35:24Z</dcterms:created>
  <dcterms:modified xsi:type="dcterms:W3CDTF">2017-07-24T23:26:12Z</dcterms:modified>
</cp:coreProperties>
</file>