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86" r:id="rId3"/>
    <p:sldId id="283" r:id="rId4"/>
    <p:sldId id="284" r:id="rId5"/>
    <p:sldId id="285" r:id="rId6"/>
    <p:sldId id="303" r:id="rId7"/>
    <p:sldId id="258" r:id="rId8"/>
    <p:sldId id="259" r:id="rId9"/>
    <p:sldId id="260" r:id="rId10"/>
    <p:sldId id="339" r:id="rId11"/>
    <p:sldId id="340" r:id="rId12"/>
    <p:sldId id="261" r:id="rId13"/>
    <p:sldId id="262" r:id="rId14"/>
    <p:sldId id="263" r:id="rId15"/>
    <p:sldId id="264" r:id="rId16"/>
    <p:sldId id="265" r:id="rId17"/>
    <p:sldId id="266" r:id="rId18"/>
    <p:sldId id="269" r:id="rId19"/>
    <p:sldId id="271" r:id="rId20"/>
    <p:sldId id="281" r:id="rId21"/>
    <p:sldId id="272" r:id="rId22"/>
    <p:sldId id="282" r:id="rId23"/>
    <p:sldId id="335" r:id="rId24"/>
    <p:sldId id="277" r:id="rId25"/>
    <p:sldId id="278" r:id="rId26"/>
    <p:sldId id="279" r:id="rId27"/>
    <p:sldId id="280" r:id="rId28"/>
    <p:sldId id="302" r:id="rId29"/>
    <p:sldId id="301" r:id="rId30"/>
    <p:sldId id="327" r:id="rId31"/>
    <p:sldId id="325" r:id="rId32"/>
    <p:sldId id="330" r:id="rId33"/>
    <p:sldId id="319" r:id="rId34"/>
    <p:sldId id="326" r:id="rId35"/>
    <p:sldId id="328" r:id="rId36"/>
    <p:sldId id="298" r:id="rId37"/>
    <p:sldId id="294" r:id="rId38"/>
    <p:sldId id="296" r:id="rId39"/>
    <p:sldId id="292" r:id="rId40"/>
    <p:sldId id="295" r:id="rId41"/>
    <p:sldId id="309" r:id="rId42"/>
    <p:sldId id="312" r:id="rId43"/>
    <p:sldId id="30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4"/>
    <p:restoredTop sz="94652"/>
  </p:normalViewPr>
  <p:slideViewPr>
    <p:cSldViewPr>
      <p:cViewPr varScale="1">
        <p:scale>
          <a:sx n="85" d="100"/>
          <a:sy n="85" d="100"/>
        </p:scale>
        <p:origin x="1452" y="90"/>
      </p:cViewPr>
      <p:guideLst>
        <p:guide orient="horz" pos="2160"/>
        <p:guide pos="2880"/>
      </p:guideLst>
    </p:cSldViewPr>
  </p:slideViewPr>
  <p:notesTextViewPr>
    <p:cViewPr>
      <p:scale>
        <a:sx n="110" d="100"/>
        <a:sy n="11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91B64-C958-49FF-9D52-168832FABCDB}" type="datetimeFigureOut">
              <a:rPr lang="en-US" smtClean="0"/>
              <a:t>10/24/2017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96049A-AE54-49A9-816A-4AC9AD06A987}" type="slidenum">
              <a:rPr lang="en-US" smtClean="0"/>
              <a:t>‹#›</a:t>
            </a:fld>
            <a:endParaRPr lang="en-US"/>
          </a:p>
        </p:txBody>
      </p:sp>
    </p:spTree>
    <p:extLst>
      <p:ext uri="{BB962C8B-B14F-4D97-AF65-F5344CB8AC3E}">
        <p14:creationId xmlns:p14="http://schemas.microsoft.com/office/powerpoint/2010/main" val="277794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bottle</a:t>
            </a:r>
            <a:r>
              <a:rPr lang="en-US" baseline="0" dirty="0"/>
              <a:t> of wine is also not a bad thing!!!!!!</a:t>
            </a:r>
            <a:endParaRPr lang="en-US" dirty="0"/>
          </a:p>
        </p:txBody>
      </p:sp>
      <p:sp>
        <p:nvSpPr>
          <p:cNvPr id="4" name="Slide Number Placeholder 3"/>
          <p:cNvSpPr>
            <a:spLocks noGrp="1"/>
          </p:cNvSpPr>
          <p:nvPr>
            <p:ph type="sldNum" sz="quarter" idx="10"/>
          </p:nvPr>
        </p:nvSpPr>
        <p:spPr/>
        <p:txBody>
          <a:bodyPr/>
          <a:lstStyle/>
          <a:p>
            <a:fld id="{BD96049A-AE54-49A9-816A-4AC9AD06A987}" type="slidenum">
              <a:rPr lang="en-US" smtClean="0"/>
              <a:t>7</a:t>
            </a:fld>
            <a:endParaRPr lang="en-US"/>
          </a:p>
        </p:txBody>
      </p:sp>
    </p:spTree>
    <p:extLst>
      <p:ext uri="{BB962C8B-B14F-4D97-AF65-F5344CB8AC3E}">
        <p14:creationId xmlns:p14="http://schemas.microsoft.com/office/powerpoint/2010/main" val="88623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Done</a:t>
            </a:r>
            <a:r>
              <a:rPr lang="en-US" baseline="0" dirty="0"/>
              <a:t> at professional organization meetings, school committee, classroom teaching</a:t>
            </a:r>
            <a:endParaRPr lang="en-US" dirty="0"/>
          </a:p>
        </p:txBody>
      </p:sp>
      <p:sp>
        <p:nvSpPr>
          <p:cNvPr id="4" name="Slide Number Placeholder 3"/>
          <p:cNvSpPr>
            <a:spLocks noGrp="1"/>
          </p:cNvSpPr>
          <p:nvPr>
            <p:ph type="sldNum" sz="quarter" idx="10"/>
          </p:nvPr>
        </p:nvSpPr>
        <p:spPr/>
        <p:txBody>
          <a:bodyPr/>
          <a:lstStyle/>
          <a:p>
            <a:fld id="{BD96049A-AE54-49A9-816A-4AC9AD06A987}" type="slidenum">
              <a:rPr lang="en-US" smtClean="0"/>
              <a:t>13</a:t>
            </a:fld>
            <a:endParaRPr lang="en-US"/>
          </a:p>
        </p:txBody>
      </p:sp>
    </p:spTree>
    <p:extLst>
      <p:ext uri="{BB962C8B-B14F-4D97-AF65-F5344CB8AC3E}">
        <p14:creationId xmlns:p14="http://schemas.microsoft.com/office/powerpoint/2010/main" val="718894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96049A-AE54-49A9-816A-4AC9AD06A987}" type="slidenum">
              <a:rPr lang="en-US" smtClean="0"/>
              <a:t>19</a:t>
            </a:fld>
            <a:endParaRPr lang="en-US"/>
          </a:p>
        </p:txBody>
      </p:sp>
    </p:spTree>
    <p:extLst>
      <p:ext uri="{BB962C8B-B14F-4D97-AF65-F5344CB8AC3E}">
        <p14:creationId xmlns:p14="http://schemas.microsoft.com/office/powerpoint/2010/main" val="107552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36047F-778E-438A-8370-6809389DE853}" type="datetimeFigureOut">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D757A-58DA-41FC-A7CD-88314BA4BE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36047F-778E-438A-8370-6809389DE853}" type="datetimeFigureOut">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D757A-58DA-41FC-A7CD-88314BA4BE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24" y="685800"/>
            <a:ext cx="8839200" cy="2819400"/>
          </a:xfrm>
        </p:spPr>
        <p:txBody>
          <a:bodyPr>
            <a:normAutofit/>
          </a:bodyPr>
          <a:lstStyle/>
          <a:p>
            <a:r>
              <a:rPr lang="en-US" sz="3200" dirty="0">
                <a:solidFill>
                  <a:srgbClr val="FFFF00"/>
                </a:solidFill>
              </a:rPr>
              <a:t>Evaluation Process for the Nurse Leader</a:t>
            </a:r>
            <a:r>
              <a:rPr lang="is-IS" sz="3200" dirty="0">
                <a:solidFill>
                  <a:srgbClr val="FFFF00"/>
                </a:solidFill>
              </a:rPr>
              <a:t>…............ </a:t>
            </a:r>
            <a:br>
              <a:rPr lang="is-IS" sz="4000" dirty="0">
                <a:solidFill>
                  <a:srgbClr val="FFFF00"/>
                </a:solidFill>
              </a:rPr>
            </a:br>
            <a:r>
              <a:rPr lang="is-IS" sz="4000" dirty="0">
                <a:solidFill>
                  <a:srgbClr val="FFFF00"/>
                </a:solidFill>
              </a:rPr>
              <a:t>      </a:t>
            </a:r>
            <a:r>
              <a:rPr lang="en-US" sz="4200" b="1" dirty="0">
                <a:solidFill>
                  <a:srgbClr val="FFFF00"/>
                </a:solidFill>
              </a:rPr>
              <a:t>W</a:t>
            </a:r>
            <a:r>
              <a:rPr lang="is-IS" sz="4200" b="1" dirty="0">
                <a:solidFill>
                  <a:srgbClr val="FFFF00"/>
                </a:solidFill>
              </a:rPr>
              <a:t>hen the Rating is Less than Proficient</a:t>
            </a:r>
            <a:endParaRPr lang="en-US" sz="4200" b="1" dirty="0">
              <a:solidFill>
                <a:srgbClr val="FFFF00"/>
              </a:solidFill>
            </a:endParaRPr>
          </a:p>
        </p:txBody>
      </p:sp>
      <p:sp>
        <p:nvSpPr>
          <p:cNvPr id="3" name="Subtitle 2"/>
          <p:cNvSpPr>
            <a:spLocks noGrp="1"/>
          </p:cNvSpPr>
          <p:nvPr>
            <p:ph type="subTitle" idx="1"/>
          </p:nvPr>
        </p:nvSpPr>
        <p:spPr>
          <a:xfrm>
            <a:off x="1371600" y="3886200"/>
            <a:ext cx="7010400" cy="1752600"/>
          </a:xfrm>
        </p:spPr>
        <p:txBody>
          <a:bodyPr/>
          <a:lstStyle/>
          <a:p>
            <a:endParaRPr lang="en-US" dirty="0">
              <a:solidFill>
                <a:srgbClr val="FFFF00"/>
              </a:solidFill>
            </a:endParaRPr>
          </a:p>
          <a:p>
            <a:pPr algn="r"/>
            <a:r>
              <a:rPr lang="en-US" dirty="0">
                <a:solidFill>
                  <a:srgbClr val="FFFF00"/>
                </a:solidFill>
              </a:rPr>
              <a:t>		Karen Rufo MS, PPCNP-BC</a:t>
            </a:r>
          </a:p>
          <a:p>
            <a:pPr algn="r"/>
            <a:r>
              <a:rPr lang="en-US" dirty="0">
                <a:solidFill>
                  <a:srgbClr val="FFFF00"/>
                </a:solidFill>
              </a:rPr>
              <a:t>Fall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26009495"/>
              </p:ext>
            </p:extLst>
          </p:nvPr>
        </p:nvGraphicFramePr>
        <p:xfrm>
          <a:off x="1" y="1"/>
          <a:ext cx="9143994" cy="8962737"/>
        </p:xfrm>
        <a:graphic>
          <a:graphicData uri="http://schemas.openxmlformats.org/drawingml/2006/table">
            <a:tbl>
              <a:tblPr/>
              <a:tblGrid>
                <a:gridCol w="2788125">
                  <a:extLst>
                    <a:ext uri="{9D8B030D-6E8A-4147-A177-3AD203B41FA5}">
                      <a16:colId xmlns:a16="http://schemas.microsoft.com/office/drawing/2014/main" val="20000"/>
                    </a:ext>
                  </a:extLst>
                </a:gridCol>
                <a:gridCol w="488913">
                  <a:extLst>
                    <a:ext uri="{9D8B030D-6E8A-4147-A177-3AD203B41FA5}">
                      <a16:colId xmlns:a16="http://schemas.microsoft.com/office/drawing/2014/main" val="20001"/>
                    </a:ext>
                  </a:extLst>
                </a:gridCol>
                <a:gridCol w="488913">
                  <a:extLst>
                    <a:ext uri="{9D8B030D-6E8A-4147-A177-3AD203B41FA5}">
                      <a16:colId xmlns:a16="http://schemas.microsoft.com/office/drawing/2014/main" val="20002"/>
                    </a:ext>
                  </a:extLst>
                </a:gridCol>
                <a:gridCol w="488913">
                  <a:extLst>
                    <a:ext uri="{9D8B030D-6E8A-4147-A177-3AD203B41FA5}">
                      <a16:colId xmlns:a16="http://schemas.microsoft.com/office/drawing/2014/main" val="20003"/>
                    </a:ext>
                  </a:extLst>
                </a:gridCol>
                <a:gridCol w="488913">
                  <a:extLst>
                    <a:ext uri="{9D8B030D-6E8A-4147-A177-3AD203B41FA5}">
                      <a16:colId xmlns:a16="http://schemas.microsoft.com/office/drawing/2014/main" val="20004"/>
                    </a:ext>
                  </a:extLst>
                </a:gridCol>
                <a:gridCol w="488913">
                  <a:extLst>
                    <a:ext uri="{9D8B030D-6E8A-4147-A177-3AD203B41FA5}">
                      <a16:colId xmlns:a16="http://schemas.microsoft.com/office/drawing/2014/main" val="20005"/>
                    </a:ext>
                  </a:extLst>
                </a:gridCol>
                <a:gridCol w="488913">
                  <a:extLst>
                    <a:ext uri="{9D8B030D-6E8A-4147-A177-3AD203B41FA5}">
                      <a16:colId xmlns:a16="http://schemas.microsoft.com/office/drawing/2014/main" val="20006"/>
                    </a:ext>
                  </a:extLst>
                </a:gridCol>
                <a:gridCol w="488913">
                  <a:extLst>
                    <a:ext uri="{9D8B030D-6E8A-4147-A177-3AD203B41FA5}">
                      <a16:colId xmlns:a16="http://schemas.microsoft.com/office/drawing/2014/main" val="20007"/>
                    </a:ext>
                  </a:extLst>
                </a:gridCol>
                <a:gridCol w="488913">
                  <a:extLst>
                    <a:ext uri="{9D8B030D-6E8A-4147-A177-3AD203B41FA5}">
                      <a16:colId xmlns:a16="http://schemas.microsoft.com/office/drawing/2014/main" val="20008"/>
                    </a:ext>
                  </a:extLst>
                </a:gridCol>
                <a:gridCol w="488913">
                  <a:extLst>
                    <a:ext uri="{9D8B030D-6E8A-4147-A177-3AD203B41FA5}">
                      <a16:colId xmlns:a16="http://schemas.microsoft.com/office/drawing/2014/main" val="20009"/>
                    </a:ext>
                  </a:extLst>
                </a:gridCol>
                <a:gridCol w="488913">
                  <a:extLst>
                    <a:ext uri="{9D8B030D-6E8A-4147-A177-3AD203B41FA5}">
                      <a16:colId xmlns:a16="http://schemas.microsoft.com/office/drawing/2014/main" val="20010"/>
                    </a:ext>
                  </a:extLst>
                </a:gridCol>
                <a:gridCol w="488913">
                  <a:extLst>
                    <a:ext uri="{9D8B030D-6E8A-4147-A177-3AD203B41FA5}">
                      <a16:colId xmlns:a16="http://schemas.microsoft.com/office/drawing/2014/main" val="20011"/>
                    </a:ext>
                  </a:extLst>
                </a:gridCol>
                <a:gridCol w="488913">
                  <a:extLst>
                    <a:ext uri="{9D8B030D-6E8A-4147-A177-3AD203B41FA5}">
                      <a16:colId xmlns:a16="http://schemas.microsoft.com/office/drawing/2014/main" val="20012"/>
                    </a:ext>
                  </a:extLst>
                </a:gridCol>
                <a:gridCol w="488913">
                  <a:extLst>
                    <a:ext uri="{9D8B030D-6E8A-4147-A177-3AD203B41FA5}">
                      <a16:colId xmlns:a16="http://schemas.microsoft.com/office/drawing/2014/main" val="20013"/>
                    </a:ext>
                  </a:extLst>
                </a:gridCol>
              </a:tblGrid>
              <a:tr h="177766">
                <a:tc>
                  <a:txBody>
                    <a:bodyPr/>
                    <a:lstStyle/>
                    <a:p>
                      <a:pPr algn="l" fontAlgn="b"/>
                      <a:r>
                        <a:rPr lang="en-US" sz="1400" b="1" i="0" u="none" strike="noStrike">
                          <a:solidFill>
                            <a:srgbClr val="FFFF00"/>
                          </a:solidFill>
                          <a:latin typeface="Calibri"/>
                        </a:rPr>
                        <a:t>Evidence</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FFFF00"/>
                          </a:solidFill>
                          <a:latin typeface="Calibri"/>
                        </a:rPr>
                        <a:t>STD</a:t>
                      </a:r>
                    </a:p>
                  </a:txBody>
                  <a:tcPr marL="4194" marR="4194" marT="4194"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56379">
                <a:tc>
                  <a:txBody>
                    <a:bodyPr/>
                    <a:lstStyle/>
                    <a:p>
                      <a:pPr algn="l" fontAlgn="b"/>
                      <a:r>
                        <a:rPr lang="en-US" sz="1400" b="1" i="0" u="none" strike="noStrike" dirty="0">
                          <a:solidFill>
                            <a:srgbClr val="FFFF00"/>
                          </a:solidFill>
                          <a:latin typeface="Calibri"/>
                        </a:rPr>
                        <a:t>SNAP Documentation (meets 2/3 of the elements) </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7153">
                <a:tc>
                  <a:txBody>
                    <a:bodyPr/>
                    <a:lstStyle/>
                    <a:p>
                      <a:pPr algn="l" fontAlgn="b"/>
                      <a:r>
                        <a:rPr lang="en-US" sz="1400" b="0" i="0" u="none" strike="noStrike">
                          <a:solidFill>
                            <a:srgbClr val="FFFF00"/>
                          </a:solidFill>
                          <a:latin typeface="Calibri"/>
                        </a:rPr>
                        <a:t>SNAP Documentation (cont)</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4E1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4F1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2291">
                <a:tc>
                  <a:txBody>
                    <a:bodyPr/>
                    <a:lstStyle/>
                    <a:p>
                      <a:pPr algn="l" fontAlgn="b"/>
                      <a:r>
                        <a:rPr lang="en-US" sz="1400" b="0" i="0" u="none" strike="noStrike" dirty="0">
                          <a:solidFill>
                            <a:srgbClr val="FFFF00"/>
                          </a:solidFill>
                          <a:latin typeface="Calibri"/>
                        </a:rPr>
                        <a:t>Screenings</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1C3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2C2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3B2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0" i="0" u="none" strike="noStrike" dirty="0">
                        <a:solidFill>
                          <a:srgbClr val="FFFF00"/>
                        </a:solidFill>
                        <a:latin typeface="Calibri"/>
                      </a:endParaRP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99115"/>
                  </a:ext>
                </a:extLst>
              </a:tr>
              <a:tr h="608507">
                <a:tc>
                  <a:txBody>
                    <a:bodyPr/>
                    <a:lstStyle/>
                    <a:p>
                      <a:pPr algn="l" fontAlgn="b"/>
                      <a:r>
                        <a:rPr lang="en-US" sz="1400" b="1" i="0" u="none" strike="noStrike" dirty="0">
                          <a:solidFill>
                            <a:srgbClr val="FFFF00"/>
                          </a:solidFill>
                          <a:latin typeface="Calibri"/>
                        </a:rPr>
                        <a:t>Emails to students, parents,</a:t>
                      </a:r>
                      <a:r>
                        <a:rPr lang="en-US" sz="1400" b="0" i="0" u="none" strike="noStrike" dirty="0">
                          <a:solidFill>
                            <a:srgbClr val="FFFF00"/>
                          </a:solidFill>
                          <a:latin typeface="Calibri"/>
                        </a:rPr>
                        <a:t> including weekly/monthly </a:t>
                      </a:r>
                      <a:r>
                        <a:rPr lang="en-US" sz="1400" b="0" i="0" u="none" strike="noStrike" dirty="0" err="1">
                          <a:solidFill>
                            <a:srgbClr val="FFFF00"/>
                          </a:solidFill>
                          <a:latin typeface="Calibri"/>
                        </a:rPr>
                        <a:t>eblasts</a:t>
                      </a:r>
                      <a:r>
                        <a:rPr lang="en-US" sz="1400" b="0" i="0" u="none" strike="noStrike" dirty="0">
                          <a:solidFill>
                            <a:srgbClr val="FFFF00"/>
                          </a:solidFill>
                          <a:latin typeface="Calibri"/>
                        </a:rPr>
                        <a:t>, or emailed letters home to inform parents of increase incidence of condition</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6379">
                <a:tc>
                  <a:txBody>
                    <a:bodyPr/>
                    <a:lstStyle/>
                    <a:p>
                      <a:pPr algn="l" fontAlgn="b"/>
                      <a:r>
                        <a:rPr lang="en-US" sz="1400" b="1" i="0" u="none" strike="noStrike">
                          <a:solidFill>
                            <a:srgbClr val="FFFF00"/>
                          </a:solidFill>
                          <a:latin typeface="Calibri"/>
                        </a:rPr>
                        <a:t>Emails to staff</a:t>
                      </a:r>
                      <a:r>
                        <a:rPr lang="en-US" sz="1400" b="0" i="0" u="none" strike="noStrike">
                          <a:solidFill>
                            <a:srgbClr val="FFFF00"/>
                          </a:solidFill>
                          <a:latin typeface="Calibri"/>
                        </a:rPr>
                        <a:t> </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56379">
                <a:tc>
                  <a:txBody>
                    <a:bodyPr/>
                    <a:lstStyle/>
                    <a:p>
                      <a:pPr algn="l" fontAlgn="b"/>
                      <a:r>
                        <a:rPr lang="en-US" sz="1400" b="1" i="0" u="none" strike="noStrike">
                          <a:solidFill>
                            <a:srgbClr val="FFFF00"/>
                          </a:solidFill>
                          <a:latin typeface="Calibri"/>
                        </a:rPr>
                        <a:t>Emails</a:t>
                      </a:r>
                      <a:r>
                        <a:rPr lang="en-US" sz="1400" b="0" i="0" u="none" strike="noStrike">
                          <a:solidFill>
                            <a:srgbClr val="FFFF00"/>
                          </a:solidFill>
                          <a:latin typeface="Calibri"/>
                        </a:rPr>
                        <a:t> to Adminstration/Others  (Nurse Leader, Adminstrator, Provider)</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2786">
                <a:tc>
                  <a:txBody>
                    <a:bodyPr/>
                    <a:lstStyle/>
                    <a:p>
                      <a:pPr algn="l" fontAlgn="b"/>
                      <a:r>
                        <a:rPr lang="en-US" sz="1400" b="1" i="0" u="none" strike="noStrike">
                          <a:solidFill>
                            <a:srgbClr val="FFFF00"/>
                          </a:solidFill>
                          <a:latin typeface="Calibri"/>
                        </a:rPr>
                        <a:t>Meetings:</a:t>
                      </a:r>
                      <a:r>
                        <a:rPr lang="en-US" sz="1400" b="0" i="0" u="none" strike="noStrike">
                          <a:solidFill>
                            <a:srgbClr val="FFFF00"/>
                          </a:solidFill>
                          <a:latin typeface="Calibri"/>
                        </a:rPr>
                        <a:t> </a:t>
                      </a:r>
                      <a:r>
                        <a:rPr lang="en-US" sz="1400" b="1" i="0" u="none" strike="noStrike">
                          <a:solidFill>
                            <a:srgbClr val="FFFF00"/>
                          </a:solidFill>
                          <a:latin typeface="Calibri"/>
                        </a:rPr>
                        <a:t>Student</a:t>
                      </a:r>
                      <a:r>
                        <a:rPr lang="en-US" sz="1400" b="0" i="0" u="none" strike="noStrike">
                          <a:solidFill>
                            <a:srgbClr val="FFFF00"/>
                          </a:solidFill>
                          <a:latin typeface="Calibri"/>
                        </a:rPr>
                        <a:t> Focus (IEP's, 504's, re-entry meetings, IHCP, parent/teacher meetings, Crisis Team, ACT Team)</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9113">
                <a:tc>
                  <a:txBody>
                    <a:bodyPr/>
                    <a:lstStyle/>
                    <a:p>
                      <a:pPr algn="l" fontAlgn="b"/>
                      <a:r>
                        <a:rPr lang="en-US" sz="1400" b="1" i="0" u="none" strike="noStrike">
                          <a:solidFill>
                            <a:srgbClr val="FFFF00"/>
                          </a:solidFill>
                          <a:latin typeface="Calibri"/>
                        </a:rPr>
                        <a:t>Meetings:</a:t>
                      </a:r>
                      <a:r>
                        <a:rPr lang="en-US" sz="1400" b="0" i="0" u="none" strike="noStrike">
                          <a:solidFill>
                            <a:srgbClr val="FFFF00"/>
                          </a:solidFill>
                          <a:latin typeface="Calibri"/>
                        </a:rPr>
                        <a:t> </a:t>
                      </a:r>
                      <a:r>
                        <a:rPr lang="en-US" sz="1400" b="1" i="0" u="none" strike="noStrike">
                          <a:solidFill>
                            <a:srgbClr val="FFFF00"/>
                          </a:solidFill>
                          <a:latin typeface="Calibri"/>
                        </a:rPr>
                        <a:t>School</a:t>
                      </a:r>
                      <a:r>
                        <a:rPr lang="en-US" sz="1400" b="0" i="0" u="none" strike="noStrike">
                          <a:solidFill>
                            <a:srgbClr val="FFFF00"/>
                          </a:solidFill>
                          <a:latin typeface="Calibri"/>
                        </a:rPr>
                        <a:t> Focus (Staff Meetings, STARS meetings, Advisory Council, Wellness, Case Management, Crisis)</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4F1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895669">
                <a:tc>
                  <a:txBody>
                    <a:bodyPr/>
                    <a:lstStyle/>
                    <a:p>
                      <a:pPr algn="l" fontAlgn="b"/>
                      <a:r>
                        <a:rPr lang="en-US" sz="1400" b="1" i="0" u="none" strike="noStrike" dirty="0">
                          <a:solidFill>
                            <a:srgbClr val="FFFF00"/>
                          </a:solidFill>
                          <a:latin typeface="Calibri"/>
                        </a:rPr>
                        <a:t>Meetings:</a:t>
                      </a:r>
                      <a:r>
                        <a:rPr lang="en-US" sz="1400" b="0" i="0" u="none" strike="noStrike" dirty="0">
                          <a:solidFill>
                            <a:srgbClr val="FFFF00"/>
                          </a:solidFill>
                          <a:latin typeface="Calibri"/>
                        </a:rPr>
                        <a:t> </a:t>
                      </a:r>
                      <a:r>
                        <a:rPr lang="en-US" sz="1400" b="1" i="0" u="none" strike="noStrike" dirty="0">
                          <a:solidFill>
                            <a:srgbClr val="FFFF00"/>
                          </a:solidFill>
                          <a:latin typeface="Calibri"/>
                        </a:rPr>
                        <a:t>District</a:t>
                      </a:r>
                      <a:r>
                        <a:rPr lang="en-US" sz="1400" b="0" i="0" u="none" strike="noStrike" dirty="0">
                          <a:solidFill>
                            <a:srgbClr val="FFFF00"/>
                          </a:solidFill>
                          <a:latin typeface="Calibri"/>
                        </a:rPr>
                        <a:t> and </a:t>
                      </a:r>
                      <a:r>
                        <a:rPr lang="en-US" sz="1400" b="1" i="0" u="none" strike="noStrike" dirty="0">
                          <a:solidFill>
                            <a:srgbClr val="FFFF00"/>
                          </a:solidFill>
                          <a:latin typeface="Calibri"/>
                        </a:rPr>
                        <a:t>Professional</a:t>
                      </a:r>
                      <a:r>
                        <a:rPr lang="en-US" sz="1400" b="0" i="0" u="none" strike="noStrike" dirty="0">
                          <a:solidFill>
                            <a:srgbClr val="FFFF00"/>
                          </a:solidFill>
                          <a:latin typeface="Calibri"/>
                        </a:rPr>
                        <a:t> Focus (Ad Council, PPS, NTY, PLC's, Nurse Meetings, School Health Advisory, EAN, Professional Development, Special Olympics, STARS, School Committee, CHNA, MRC, MSNO)</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40136">
                <a:tc>
                  <a:txBody>
                    <a:bodyPr/>
                    <a:lstStyle/>
                    <a:p>
                      <a:pPr algn="l" fontAlgn="b"/>
                      <a:r>
                        <a:rPr lang="en-US" sz="1400" b="1" i="0" u="none" strike="noStrike">
                          <a:solidFill>
                            <a:srgbClr val="FFFF00"/>
                          </a:solidFill>
                          <a:latin typeface="Calibri"/>
                        </a:rPr>
                        <a:t>Professional Development</a:t>
                      </a:r>
                      <a:r>
                        <a:rPr lang="en-US" sz="1400" b="0" i="0" u="none" strike="noStrike">
                          <a:solidFill>
                            <a:srgbClr val="FFFF00"/>
                          </a:solidFill>
                          <a:latin typeface="Calibri"/>
                        </a:rPr>
                        <a:t> (it depends on what you have taken, but my own classes would cover these standards) </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4E1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56379">
                <a:tc>
                  <a:txBody>
                    <a:bodyPr/>
                    <a:lstStyle/>
                    <a:p>
                      <a:pPr algn="l" fontAlgn="b"/>
                      <a:r>
                        <a:rPr lang="en-US" sz="1400" b="1" i="0" u="none" strike="noStrike">
                          <a:solidFill>
                            <a:srgbClr val="FFFF00"/>
                          </a:solidFill>
                          <a:latin typeface="Calibri"/>
                        </a:rPr>
                        <a:t>Presentations </a:t>
                      </a:r>
                      <a:r>
                        <a:rPr lang="en-US" sz="1400" b="0" i="0" u="none" strike="noStrike">
                          <a:solidFill>
                            <a:srgbClr val="FFFF00"/>
                          </a:solidFill>
                          <a:latin typeface="Calibri"/>
                        </a:rPr>
                        <a:t>(to Students, Parents, Staff, Community, Professional </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471764">
                <a:tc>
                  <a:txBody>
                    <a:bodyPr/>
                    <a:lstStyle/>
                    <a:p>
                      <a:pPr algn="l" fontAlgn="b"/>
                      <a:r>
                        <a:rPr lang="en-US" sz="1400" b="1" i="0" u="none" strike="noStrike">
                          <a:solidFill>
                            <a:srgbClr val="FFFF00"/>
                          </a:solidFill>
                          <a:latin typeface="Calibri"/>
                        </a:rPr>
                        <a:t>Word Documents</a:t>
                      </a:r>
                      <a:r>
                        <a:rPr lang="en-US" sz="1400" b="0" i="0" u="none" strike="noStrike">
                          <a:solidFill>
                            <a:srgbClr val="FFFF00"/>
                          </a:solidFill>
                          <a:latin typeface="Calibri"/>
                        </a:rPr>
                        <a:t> (depending on what you are trying to evidence, but my word docs meet these standards)</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1C3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2C1</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66650">
                <a:tc>
                  <a:txBody>
                    <a:bodyPr/>
                    <a:lstStyle/>
                    <a:p>
                      <a:pPr algn="l" fontAlgn="b"/>
                      <a:r>
                        <a:rPr lang="en-US" sz="1400" b="1" i="0" u="none" strike="noStrike">
                          <a:solidFill>
                            <a:srgbClr val="FFFF00"/>
                          </a:solidFill>
                          <a:latin typeface="Calibri"/>
                        </a:rPr>
                        <a:t>Word Documents</a:t>
                      </a:r>
                      <a:r>
                        <a:rPr lang="en-US" sz="1400" b="0" i="0" u="none" strike="noStrike">
                          <a:solidFill>
                            <a:srgbClr val="FFFF00"/>
                          </a:solidFill>
                          <a:latin typeface="Calibri"/>
                        </a:rPr>
                        <a:t> (cont)</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4D1</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52976">
                <a:tc>
                  <a:txBody>
                    <a:bodyPr/>
                    <a:lstStyle/>
                    <a:p>
                      <a:pPr algn="l" fontAlgn="b"/>
                      <a:r>
                        <a:rPr lang="en-US" sz="1400" b="1" i="0" u="none" strike="noStrike">
                          <a:solidFill>
                            <a:srgbClr val="FFFF00"/>
                          </a:solidFill>
                          <a:latin typeface="Calibri"/>
                        </a:rPr>
                        <a:t>Clinic Environment</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4C2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4D1</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7672">
                <a:tc>
                  <a:txBody>
                    <a:bodyPr/>
                    <a:lstStyle/>
                    <a:p>
                      <a:pPr algn="l" fontAlgn="b"/>
                      <a:r>
                        <a:rPr lang="en-US" sz="1400" b="1" i="0" u="none" strike="noStrike">
                          <a:solidFill>
                            <a:srgbClr val="FFFF00"/>
                          </a:solidFill>
                          <a:latin typeface="Calibri"/>
                        </a:rPr>
                        <a:t>Photographic</a:t>
                      </a:r>
                      <a:r>
                        <a:rPr lang="en-US" sz="1400" b="0" i="0" u="none" strike="noStrike">
                          <a:solidFill>
                            <a:srgbClr val="FFFF00"/>
                          </a:solidFill>
                          <a:latin typeface="Calibri"/>
                        </a:rPr>
                        <a:t> Evidence</a:t>
                      </a:r>
                    </a:p>
                  </a:txBody>
                  <a:tcPr marL="4194" marR="4194" marT="4194"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1A4</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2A2</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2A3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2B3</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2C1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2D1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3A1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FFFF00"/>
                          </a:solidFill>
                          <a:latin typeface="Calibri"/>
                        </a:rPr>
                        <a:t>3B1</a:t>
                      </a:r>
                    </a:p>
                  </a:txBody>
                  <a:tcPr marL="4194" marR="4194" marT="41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FF00"/>
                          </a:solidFill>
                          <a:latin typeface="Calibri"/>
                        </a:rPr>
                        <a:t> </a:t>
                      </a:r>
                    </a:p>
                  </a:txBody>
                  <a:tcPr marL="4194" marR="4194" marT="4194"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4026329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rgbClr val="FFFF00"/>
                </a:solidFill>
              </a:rPr>
              <a:t>Grid</a:t>
            </a:r>
          </a:p>
        </p:txBody>
      </p:sp>
      <p:sp>
        <p:nvSpPr>
          <p:cNvPr id="3" name="Content Placeholder 2"/>
          <p:cNvSpPr>
            <a:spLocks noGrp="1"/>
          </p:cNvSpPr>
          <p:nvPr>
            <p:ph idx="1"/>
          </p:nvPr>
        </p:nvSpPr>
        <p:spPr>
          <a:xfrm>
            <a:off x="457200" y="1295400"/>
            <a:ext cx="8229600" cy="5257800"/>
          </a:xfrm>
        </p:spPr>
        <p:txBody>
          <a:bodyPr>
            <a:normAutofit fontScale="70000" lnSpcReduction="20000"/>
          </a:bodyPr>
          <a:lstStyle/>
          <a:p>
            <a:pPr algn="ctr">
              <a:buNone/>
            </a:pPr>
            <a:endParaRPr lang="en-US" sz="4000" dirty="0">
              <a:solidFill>
                <a:srgbClr val="FFFF00"/>
              </a:solidFill>
            </a:endParaRPr>
          </a:p>
          <a:p>
            <a:pPr algn="ctr">
              <a:buNone/>
            </a:pPr>
            <a:r>
              <a:rPr lang="en-US" sz="4000" dirty="0">
                <a:solidFill>
                  <a:srgbClr val="FFFF00"/>
                </a:solidFill>
              </a:rPr>
              <a:t>These are everyday actions you are currently doing!</a:t>
            </a:r>
          </a:p>
          <a:p>
            <a:pPr marL="514350" indent="-514350">
              <a:lnSpc>
                <a:spcPct val="150000"/>
              </a:lnSpc>
              <a:buFont typeface="+mj-lt"/>
              <a:buAutoNum type="arabicPeriod"/>
            </a:pPr>
            <a:r>
              <a:rPr lang="en-US" dirty="0">
                <a:solidFill>
                  <a:srgbClr val="FFFF00"/>
                </a:solidFill>
              </a:rPr>
              <a:t>Word Documents- 26 </a:t>
            </a:r>
          </a:p>
          <a:p>
            <a:pPr marL="514350" indent="-514350">
              <a:lnSpc>
                <a:spcPct val="150000"/>
              </a:lnSpc>
              <a:buFont typeface="+mj-lt"/>
              <a:buAutoNum type="arabicPeriod"/>
            </a:pPr>
            <a:r>
              <a:rPr lang="en-US" dirty="0">
                <a:solidFill>
                  <a:srgbClr val="FFFF00"/>
                </a:solidFill>
              </a:rPr>
              <a:t>SNAP- 22 </a:t>
            </a:r>
          </a:p>
          <a:p>
            <a:pPr marL="514350" indent="-514350">
              <a:lnSpc>
                <a:spcPct val="150000"/>
              </a:lnSpc>
              <a:buFont typeface="+mj-lt"/>
              <a:buAutoNum type="arabicPeriod"/>
            </a:pPr>
            <a:r>
              <a:rPr lang="en-US" dirty="0">
                <a:solidFill>
                  <a:srgbClr val="FFFF00"/>
                </a:solidFill>
              </a:rPr>
              <a:t>Screenings -12</a:t>
            </a:r>
          </a:p>
          <a:p>
            <a:pPr marL="514350" indent="-514350">
              <a:lnSpc>
                <a:spcPct val="150000"/>
              </a:lnSpc>
              <a:buFont typeface="+mj-lt"/>
              <a:buAutoNum type="arabicPeriod"/>
            </a:pPr>
            <a:r>
              <a:rPr lang="en-US" dirty="0">
                <a:solidFill>
                  <a:srgbClr val="FFFF00"/>
                </a:solidFill>
              </a:rPr>
              <a:t>Meetings- 20</a:t>
            </a:r>
          </a:p>
          <a:p>
            <a:pPr marL="514350" indent="-514350">
              <a:lnSpc>
                <a:spcPct val="150000"/>
              </a:lnSpc>
              <a:buFont typeface="+mj-lt"/>
              <a:buAutoNum type="arabicPeriod"/>
            </a:pPr>
            <a:r>
              <a:rPr lang="en-US" dirty="0">
                <a:solidFill>
                  <a:srgbClr val="FFFF00"/>
                </a:solidFill>
              </a:rPr>
              <a:t>Emails- 18</a:t>
            </a:r>
          </a:p>
          <a:p>
            <a:pPr marL="514350" indent="-514350">
              <a:lnSpc>
                <a:spcPct val="150000"/>
              </a:lnSpc>
              <a:buFont typeface="+mj-lt"/>
              <a:buAutoNum type="arabicPeriod"/>
            </a:pPr>
            <a:r>
              <a:rPr lang="en-US" dirty="0">
                <a:solidFill>
                  <a:srgbClr val="FFFF00"/>
                </a:solidFill>
              </a:rPr>
              <a:t>Clinic Environment-13</a:t>
            </a:r>
          </a:p>
          <a:p>
            <a:pPr marL="514350" indent="-514350">
              <a:lnSpc>
                <a:spcPct val="150000"/>
              </a:lnSpc>
              <a:buFont typeface="+mj-lt"/>
              <a:buAutoNum type="arabicPeriod"/>
            </a:pPr>
            <a:r>
              <a:rPr lang="en-US" dirty="0">
                <a:solidFill>
                  <a:srgbClr val="FFFF00"/>
                </a:solidFill>
              </a:rPr>
              <a:t>Photographs-12</a:t>
            </a:r>
          </a:p>
          <a:p>
            <a:endParaRPr lang="en-US" dirty="0"/>
          </a:p>
        </p:txBody>
      </p:sp>
    </p:spTree>
    <p:extLst>
      <p:ext uri="{BB962C8B-B14F-4D97-AF65-F5344CB8AC3E}">
        <p14:creationId xmlns:p14="http://schemas.microsoft.com/office/powerpoint/2010/main" val="51707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Word Documents</a:t>
            </a:r>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a:solidFill>
                  <a:srgbClr val="FFFF00"/>
                </a:solidFill>
              </a:rPr>
              <a:t>Brochures</a:t>
            </a:r>
          </a:p>
          <a:p>
            <a:pPr marL="514350" lvl="0" indent="-514350">
              <a:buFont typeface="+mj-lt"/>
              <a:buAutoNum type="arabicPeriod"/>
            </a:pPr>
            <a:r>
              <a:rPr lang="en-US" dirty="0">
                <a:solidFill>
                  <a:srgbClr val="FFFF00"/>
                </a:solidFill>
              </a:rPr>
              <a:t>Lesson Plans</a:t>
            </a:r>
          </a:p>
          <a:p>
            <a:pPr marL="514350" lvl="0" indent="-514350">
              <a:buFont typeface="+mj-lt"/>
              <a:buAutoNum type="arabicPeriod"/>
            </a:pPr>
            <a:r>
              <a:rPr lang="en-US" dirty="0">
                <a:solidFill>
                  <a:srgbClr val="FFFF00"/>
                </a:solidFill>
              </a:rPr>
              <a:t>IHCP</a:t>
            </a:r>
          </a:p>
          <a:p>
            <a:pPr marL="514350" lvl="0" indent="-514350">
              <a:buFont typeface="+mj-lt"/>
              <a:buAutoNum type="arabicPeriod"/>
            </a:pPr>
            <a:r>
              <a:rPr lang="en-US" dirty="0">
                <a:solidFill>
                  <a:srgbClr val="FFFF00"/>
                </a:solidFill>
              </a:rPr>
              <a:t>Emails- to staff, students, parents, administration, “</a:t>
            </a:r>
            <a:r>
              <a:rPr lang="en-US" dirty="0" err="1">
                <a:solidFill>
                  <a:srgbClr val="FFFF00"/>
                </a:solidFill>
              </a:rPr>
              <a:t>eblasts</a:t>
            </a:r>
            <a:r>
              <a:rPr lang="en-US" dirty="0">
                <a:solidFill>
                  <a:srgbClr val="FFFF00"/>
                </a:solidFill>
              </a:rPr>
              <a:t>”</a:t>
            </a:r>
          </a:p>
          <a:p>
            <a:pPr marL="514350" lvl="0" indent="-514350">
              <a:buFont typeface="+mj-lt"/>
              <a:buAutoNum type="arabicPeriod"/>
            </a:pPr>
            <a:r>
              <a:rPr lang="en-US" dirty="0">
                <a:solidFill>
                  <a:srgbClr val="FFFF00"/>
                </a:solidFill>
              </a:rPr>
              <a:t>Newspaper articles</a:t>
            </a:r>
          </a:p>
          <a:p>
            <a:pPr marL="514350" lvl="0" indent="-514350">
              <a:buFont typeface="+mj-lt"/>
              <a:buAutoNum type="arabicPeriod"/>
            </a:pPr>
            <a:r>
              <a:rPr lang="en-US" dirty="0">
                <a:solidFill>
                  <a:srgbClr val="FFFF00"/>
                </a:solidFill>
              </a:rPr>
              <a:t>Meeting Minutes</a:t>
            </a:r>
          </a:p>
          <a:p>
            <a:pPr marL="514350" lvl="0" indent="-514350">
              <a:buFont typeface="+mj-lt"/>
              <a:buAutoNum type="arabicPeriod"/>
            </a:pPr>
            <a:r>
              <a:rPr lang="en-US" dirty="0">
                <a:solidFill>
                  <a:srgbClr val="FFFF00"/>
                </a:solidFill>
              </a:rPr>
              <a:t>Attendance Sheets </a:t>
            </a:r>
          </a:p>
          <a:p>
            <a:pPr marL="514350" lvl="0" indent="-514350">
              <a:buFont typeface="+mj-lt"/>
              <a:buAutoNum type="arabicPeriod"/>
            </a:pPr>
            <a:r>
              <a:rPr lang="en-US" dirty="0">
                <a:solidFill>
                  <a:srgbClr val="FFFF00"/>
                </a:solidFill>
              </a:rPr>
              <a:t>Posters/</a:t>
            </a:r>
            <a:r>
              <a:rPr lang="en-US" dirty="0" err="1">
                <a:solidFill>
                  <a:srgbClr val="FFFF00"/>
                </a:solidFill>
              </a:rPr>
              <a:t>Pitkocharts</a:t>
            </a:r>
            <a:endParaRPr lang="en-US" dirty="0">
              <a:solidFill>
                <a:srgbClr val="FFFF00"/>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Multimedia Presentations</a:t>
            </a:r>
          </a:p>
        </p:txBody>
      </p:sp>
      <p:sp>
        <p:nvSpPr>
          <p:cNvPr id="3" name="Content Placeholder 2"/>
          <p:cNvSpPr>
            <a:spLocks noGrp="1"/>
          </p:cNvSpPr>
          <p:nvPr>
            <p:ph idx="1"/>
          </p:nvPr>
        </p:nvSpPr>
        <p:spPr/>
        <p:txBody>
          <a:bodyPr>
            <a:normAutofit fontScale="62500" lnSpcReduction="20000"/>
          </a:bodyPr>
          <a:lstStyle/>
          <a:p>
            <a:pPr marL="514350" lvl="0" indent="-514350">
              <a:lnSpc>
                <a:spcPct val="170000"/>
              </a:lnSpc>
              <a:buFont typeface="+mj-lt"/>
              <a:buAutoNum type="arabicPeriod"/>
            </a:pPr>
            <a:r>
              <a:rPr lang="en-US" sz="3000" dirty="0">
                <a:solidFill>
                  <a:srgbClr val="FFFF00"/>
                </a:solidFill>
              </a:rPr>
              <a:t>Power points/</a:t>
            </a:r>
            <a:r>
              <a:rPr lang="en-US" sz="3000" dirty="0" err="1">
                <a:solidFill>
                  <a:srgbClr val="FFFF00"/>
                </a:solidFill>
              </a:rPr>
              <a:t>Prezi</a:t>
            </a:r>
            <a:r>
              <a:rPr lang="en-US" sz="3000" dirty="0">
                <a:solidFill>
                  <a:srgbClr val="FFFF00"/>
                </a:solidFill>
              </a:rPr>
              <a:t> </a:t>
            </a:r>
          </a:p>
          <a:p>
            <a:pPr marL="514350" lvl="0" indent="-514350">
              <a:lnSpc>
                <a:spcPct val="170000"/>
              </a:lnSpc>
              <a:buFont typeface="+mj-lt"/>
              <a:buAutoNum type="arabicPeriod"/>
            </a:pPr>
            <a:r>
              <a:rPr lang="en-US" sz="3000" dirty="0">
                <a:solidFill>
                  <a:srgbClr val="FFFF00"/>
                </a:solidFill>
              </a:rPr>
              <a:t>Videos</a:t>
            </a:r>
          </a:p>
          <a:p>
            <a:pPr marL="514350" lvl="0" indent="-514350">
              <a:lnSpc>
                <a:spcPct val="170000"/>
              </a:lnSpc>
              <a:buFont typeface="+mj-lt"/>
              <a:buAutoNum type="arabicPeriod"/>
            </a:pPr>
            <a:r>
              <a:rPr lang="en-US" sz="3000" dirty="0">
                <a:solidFill>
                  <a:srgbClr val="FFFF00"/>
                </a:solidFill>
              </a:rPr>
              <a:t>Webinars</a:t>
            </a:r>
          </a:p>
          <a:p>
            <a:pPr marL="514350" lvl="0" indent="-514350">
              <a:lnSpc>
                <a:spcPct val="170000"/>
              </a:lnSpc>
              <a:buFont typeface="+mj-lt"/>
              <a:buAutoNum type="arabicPeriod"/>
            </a:pPr>
            <a:r>
              <a:rPr lang="en-US" sz="3000" dirty="0">
                <a:solidFill>
                  <a:srgbClr val="FFFF00"/>
                </a:solidFill>
              </a:rPr>
              <a:t>Photos</a:t>
            </a:r>
          </a:p>
          <a:p>
            <a:pPr marL="514350" lvl="0" indent="-514350">
              <a:lnSpc>
                <a:spcPct val="170000"/>
              </a:lnSpc>
              <a:buFont typeface="+mj-lt"/>
              <a:buAutoNum type="arabicPeriod"/>
            </a:pPr>
            <a:r>
              <a:rPr lang="en-US" sz="3000" dirty="0">
                <a:solidFill>
                  <a:srgbClr val="FFFF00"/>
                </a:solidFill>
              </a:rPr>
              <a:t>Cable TV shows</a:t>
            </a:r>
          </a:p>
          <a:p>
            <a:pPr marL="514350" lvl="0" indent="-514350">
              <a:lnSpc>
                <a:spcPct val="170000"/>
              </a:lnSpc>
              <a:buFont typeface="+mj-lt"/>
              <a:buAutoNum type="arabicPeriod"/>
            </a:pPr>
            <a:r>
              <a:rPr lang="en-US" sz="3000" dirty="0">
                <a:solidFill>
                  <a:srgbClr val="FFFF00"/>
                </a:solidFill>
              </a:rPr>
              <a:t>Connect Ed Messages</a:t>
            </a:r>
          </a:p>
          <a:p>
            <a:pPr marL="514350" lvl="0" indent="-514350">
              <a:lnSpc>
                <a:spcPct val="170000"/>
              </a:lnSpc>
              <a:buFont typeface="+mj-lt"/>
              <a:buAutoNum type="arabicPeriod"/>
            </a:pPr>
            <a:r>
              <a:rPr lang="en-US" sz="3000" dirty="0">
                <a:solidFill>
                  <a:srgbClr val="FFFF00"/>
                </a:solidFill>
              </a:rPr>
              <a:t>Newsletters to Students, Families, Nurses and/or other Professionals</a:t>
            </a:r>
          </a:p>
          <a:p>
            <a:pPr marL="514350" lvl="0" indent="-514350">
              <a:lnSpc>
                <a:spcPct val="170000"/>
              </a:lnSpc>
              <a:buFont typeface="+mj-lt"/>
              <a:buAutoNum type="arabicPeriod"/>
            </a:pPr>
            <a:r>
              <a:rPr lang="en-US" sz="3000" dirty="0">
                <a:solidFill>
                  <a:srgbClr val="FFFF00"/>
                </a:solidFill>
              </a:rPr>
              <a:t>Twitter Account</a:t>
            </a:r>
            <a:r>
              <a:rPr lang="en-US" dirty="0">
                <a:solidFill>
                  <a:srgbClr val="FFFF00"/>
                </a:solidFill>
              </a:rPr>
              <a:t>s</a:t>
            </a:r>
          </a:p>
          <a:p>
            <a:pPr marL="514350" lvl="0" indent="-514350">
              <a:lnSpc>
                <a:spcPct val="170000"/>
              </a:lnSpc>
              <a:buFont typeface="+mj-lt"/>
              <a:buAutoNum type="arabicPeriod"/>
            </a:pPr>
            <a:r>
              <a:rPr lang="en-US" sz="3000" dirty="0">
                <a:solidFill>
                  <a:srgbClr val="FFFF00"/>
                </a:solidFill>
              </a:rPr>
              <a:t>Blogs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FF00"/>
                </a:solidFill>
              </a:rPr>
              <a:t>Electronic Medical Record Documents</a:t>
            </a:r>
          </a:p>
        </p:txBody>
      </p:sp>
      <p:sp>
        <p:nvSpPr>
          <p:cNvPr id="3" name="Content Placeholder 2"/>
          <p:cNvSpPr>
            <a:spLocks noGrp="1"/>
          </p:cNvSpPr>
          <p:nvPr>
            <p:ph idx="1"/>
          </p:nvPr>
        </p:nvSpPr>
        <p:spPr/>
        <p:txBody>
          <a:bodyPr>
            <a:normAutofit fontScale="85000" lnSpcReduction="20000"/>
          </a:bodyPr>
          <a:lstStyle/>
          <a:p>
            <a:pPr marL="514350" lvl="0" indent="-514350">
              <a:lnSpc>
                <a:spcPct val="120000"/>
              </a:lnSpc>
              <a:buFont typeface="+mj-lt"/>
              <a:buAutoNum type="arabicPeriod"/>
            </a:pPr>
            <a:r>
              <a:rPr lang="en-US" dirty="0">
                <a:solidFill>
                  <a:srgbClr val="FFFF00"/>
                </a:solidFill>
              </a:rPr>
              <a:t>RTC/Dispositions</a:t>
            </a:r>
          </a:p>
          <a:p>
            <a:pPr marL="514350" lvl="0" indent="-514350">
              <a:lnSpc>
                <a:spcPct val="120000"/>
              </a:lnSpc>
              <a:buFont typeface="+mj-lt"/>
              <a:buAutoNum type="arabicPeriod"/>
            </a:pPr>
            <a:r>
              <a:rPr lang="en-US" dirty="0">
                <a:solidFill>
                  <a:srgbClr val="FFFF00"/>
                </a:solidFill>
              </a:rPr>
              <a:t>Number of visits</a:t>
            </a:r>
          </a:p>
          <a:p>
            <a:pPr marL="514350" lvl="0" indent="-514350">
              <a:lnSpc>
                <a:spcPct val="120000"/>
              </a:lnSpc>
              <a:buFont typeface="+mj-lt"/>
              <a:buAutoNum type="arabicPeriod"/>
            </a:pPr>
            <a:r>
              <a:rPr lang="en-US" dirty="0">
                <a:solidFill>
                  <a:srgbClr val="FFFF00"/>
                </a:solidFill>
              </a:rPr>
              <a:t>Length of visits</a:t>
            </a:r>
          </a:p>
          <a:p>
            <a:pPr marL="514350" lvl="0" indent="-514350">
              <a:lnSpc>
                <a:spcPct val="120000"/>
              </a:lnSpc>
              <a:buFont typeface="+mj-lt"/>
              <a:buAutoNum type="arabicPeriod"/>
            </a:pPr>
            <a:r>
              <a:rPr lang="en-US" dirty="0">
                <a:solidFill>
                  <a:srgbClr val="FFFF00"/>
                </a:solidFill>
              </a:rPr>
              <a:t>Types of Visits-</a:t>
            </a:r>
            <a:r>
              <a:rPr lang="en-US" sz="2000" dirty="0">
                <a:solidFill>
                  <a:srgbClr val="FFFF00"/>
                </a:solidFill>
              </a:rPr>
              <a:t>First Aid, Injury, Mental Health, Medications</a:t>
            </a:r>
          </a:p>
          <a:p>
            <a:pPr marL="514350" lvl="0" indent="-514350">
              <a:lnSpc>
                <a:spcPct val="120000"/>
              </a:lnSpc>
              <a:buFont typeface="+mj-lt"/>
              <a:buAutoNum type="arabicPeriod"/>
            </a:pPr>
            <a:r>
              <a:rPr lang="en-US" dirty="0">
                <a:solidFill>
                  <a:srgbClr val="FFFF00"/>
                </a:solidFill>
              </a:rPr>
              <a:t>Number of phone calls</a:t>
            </a:r>
          </a:p>
          <a:p>
            <a:pPr marL="514350" lvl="0" indent="-514350">
              <a:lnSpc>
                <a:spcPct val="120000"/>
              </a:lnSpc>
              <a:buFont typeface="+mj-lt"/>
              <a:buAutoNum type="arabicPeriod"/>
            </a:pPr>
            <a:r>
              <a:rPr lang="en-US" dirty="0">
                <a:solidFill>
                  <a:srgbClr val="FFFF00"/>
                </a:solidFill>
              </a:rPr>
              <a:t>Number of emails</a:t>
            </a:r>
          </a:p>
          <a:p>
            <a:pPr marL="514350" lvl="0" indent="-514350">
              <a:lnSpc>
                <a:spcPct val="120000"/>
              </a:lnSpc>
              <a:buFont typeface="+mj-lt"/>
              <a:buAutoNum type="arabicPeriod"/>
            </a:pPr>
            <a:r>
              <a:rPr lang="en-US" dirty="0">
                <a:solidFill>
                  <a:srgbClr val="FFFF00"/>
                </a:solidFill>
              </a:rPr>
              <a:t>Number of referrals/consults</a:t>
            </a:r>
          </a:p>
          <a:p>
            <a:pPr marL="514350" lvl="0" indent="-514350">
              <a:lnSpc>
                <a:spcPct val="120000"/>
              </a:lnSpc>
              <a:buFont typeface="+mj-lt"/>
              <a:buAutoNum type="arabicPeriod"/>
            </a:pPr>
            <a:r>
              <a:rPr lang="en-US" dirty="0">
                <a:solidFill>
                  <a:srgbClr val="FFFF00"/>
                </a:solidFill>
              </a:rPr>
              <a:t>Is the documentation complete? </a:t>
            </a:r>
          </a:p>
          <a:p>
            <a:pPr marL="800100" lvl="2" indent="0">
              <a:lnSpc>
                <a:spcPct val="120000"/>
              </a:lnSpc>
              <a:buNone/>
            </a:pPr>
            <a:r>
              <a:rPr lang="en-US" dirty="0">
                <a:solidFill>
                  <a:srgbClr val="FFFF00"/>
                </a:solidFill>
              </a:rPr>
              <a:t>(history, assessment, interventions &amp; disposition)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Professional Development</a:t>
            </a:r>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solidFill>
                  <a:srgbClr val="FFFF00"/>
                </a:solidFill>
              </a:rPr>
              <a:t>Certificate of attendance</a:t>
            </a:r>
          </a:p>
          <a:p>
            <a:pPr marL="514350" lvl="0" indent="-514350">
              <a:buFont typeface="+mj-lt"/>
              <a:buAutoNum type="arabicPeriod"/>
            </a:pPr>
            <a:r>
              <a:rPr lang="en-US" dirty="0">
                <a:solidFill>
                  <a:srgbClr val="FFFF00"/>
                </a:solidFill>
              </a:rPr>
              <a:t>PDP Records</a:t>
            </a:r>
          </a:p>
          <a:p>
            <a:pPr marL="514350" lvl="0" indent="-514350">
              <a:buFont typeface="+mj-lt"/>
              <a:buAutoNum type="arabicPeriod"/>
            </a:pPr>
            <a:r>
              <a:rPr lang="en-US" dirty="0">
                <a:solidFill>
                  <a:srgbClr val="FFFF00"/>
                </a:solidFill>
              </a:rPr>
              <a:t>Cards Issued</a:t>
            </a:r>
          </a:p>
          <a:p>
            <a:pPr marL="514350" lvl="0" indent="-514350">
              <a:buFont typeface="+mj-lt"/>
              <a:buAutoNum type="arabicPeriod"/>
            </a:pPr>
            <a:r>
              <a:rPr lang="en-US" dirty="0">
                <a:solidFill>
                  <a:srgbClr val="FFFF00"/>
                </a:solidFill>
              </a:rPr>
              <a:t>Certifications Obtained</a:t>
            </a:r>
          </a:p>
          <a:p>
            <a:pPr marL="514350" indent="-514350">
              <a:buFont typeface="+mj-lt"/>
              <a:buAutoNum type="arabicPeriod"/>
            </a:pPr>
            <a:r>
              <a:rPr lang="en-US" dirty="0">
                <a:solidFill>
                  <a:srgbClr val="FFFF00"/>
                </a:solidFill>
              </a:rPr>
              <a:t>Mentoring Nursing Students</a:t>
            </a:r>
          </a:p>
          <a:p>
            <a:pPr marL="514350" indent="-514350">
              <a:buFont typeface="+mj-lt"/>
              <a:buAutoNum type="arabicPeriod"/>
            </a:pPr>
            <a:r>
              <a:rPr lang="en-US" dirty="0">
                <a:solidFill>
                  <a:srgbClr val="FFFF00"/>
                </a:solidFill>
              </a:rPr>
              <a:t>Mentoring Colleagues</a:t>
            </a:r>
          </a:p>
          <a:p>
            <a:pPr marL="514350" indent="-514350">
              <a:buFont typeface="+mj-lt"/>
              <a:buAutoNum type="arabicPeriod"/>
            </a:pPr>
            <a:r>
              <a:rPr lang="en-US" dirty="0">
                <a:solidFill>
                  <a:srgbClr val="FFFF00"/>
                </a:solidFill>
              </a:rPr>
              <a:t>Journal Articles</a:t>
            </a:r>
          </a:p>
          <a:p>
            <a:pPr marL="514350" lvl="0" indent="-514350">
              <a:buFont typeface="+mj-lt"/>
              <a:buAutoNum type="arabicPeriod"/>
            </a:pPr>
            <a:r>
              <a:rPr lang="en-US" dirty="0">
                <a:solidFill>
                  <a:srgbClr val="FFFF00"/>
                </a:solidFill>
              </a:rPr>
              <a:t>Agenda from Professional Presentations</a:t>
            </a:r>
          </a:p>
          <a:p>
            <a:pPr marL="514350" lvl="0" indent="-514350">
              <a:buFont typeface="+mj-lt"/>
              <a:buAutoNum type="arabicPeriod"/>
            </a:pPr>
            <a:r>
              <a:rPr lang="en-US" dirty="0">
                <a:solidFill>
                  <a:srgbClr val="FFFF00"/>
                </a:solidFill>
              </a:rPr>
              <a:t>Classes taught? to Who? Where?</a:t>
            </a:r>
          </a:p>
          <a:p>
            <a:pPr marL="514350" lvl="0" indent="-514350">
              <a:buFont typeface="+mj-lt"/>
              <a:buAutoNum type="arabicPeriod"/>
            </a:pPr>
            <a:r>
              <a:rPr lang="en-US" dirty="0">
                <a:solidFill>
                  <a:srgbClr val="FFFF00"/>
                </a:solidFill>
              </a:rPr>
              <a:t>Evaluations from the presentation(s)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Direct Observation</a:t>
            </a:r>
          </a:p>
        </p:txBody>
      </p:sp>
      <p:sp>
        <p:nvSpPr>
          <p:cNvPr id="3" name="Content Placeholder 2"/>
          <p:cNvSpPr>
            <a:spLocks noGrp="1"/>
          </p:cNvSpPr>
          <p:nvPr>
            <p:ph idx="1"/>
          </p:nvPr>
        </p:nvSpPr>
        <p:spPr/>
        <p:txBody>
          <a:bodyPr>
            <a:normAutofit fontScale="92500"/>
          </a:bodyPr>
          <a:lstStyle/>
          <a:p>
            <a:pPr marL="514350" lvl="0" indent="-514350">
              <a:lnSpc>
                <a:spcPct val="200000"/>
              </a:lnSpc>
              <a:buFont typeface="+mj-lt"/>
              <a:buAutoNum type="arabicPeriod"/>
            </a:pPr>
            <a:r>
              <a:rPr lang="en-US" dirty="0">
                <a:solidFill>
                  <a:srgbClr val="FFFF00"/>
                </a:solidFill>
              </a:rPr>
              <a:t>Walk throughs</a:t>
            </a:r>
          </a:p>
          <a:p>
            <a:pPr marL="514350" lvl="0" indent="-514350">
              <a:lnSpc>
                <a:spcPct val="200000"/>
              </a:lnSpc>
              <a:buFont typeface="+mj-lt"/>
              <a:buAutoNum type="arabicPeriod"/>
            </a:pPr>
            <a:r>
              <a:rPr lang="en-US" dirty="0">
                <a:solidFill>
                  <a:srgbClr val="FFFF00"/>
                </a:solidFill>
              </a:rPr>
              <a:t>Observations</a:t>
            </a:r>
          </a:p>
          <a:p>
            <a:pPr marL="514350" lvl="0" indent="-514350">
              <a:lnSpc>
                <a:spcPct val="200000"/>
              </a:lnSpc>
              <a:buFont typeface="+mj-lt"/>
              <a:buAutoNum type="arabicPeriod"/>
            </a:pPr>
            <a:r>
              <a:rPr lang="en-US" dirty="0">
                <a:solidFill>
                  <a:srgbClr val="FFFF00"/>
                </a:solidFill>
              </a:rPr>
              <a:t>Clinic Milieu</a:t>
            </a:r>
          </a:p>
          <a:p>
            <a:pPr marL="514350" lvl="0" indent="-514350">
              <a:lnSpc>
                <a:spcPct val="200000"/>
              </a:lnSpc>
              <a:buFont typeface="+mj-lt"/>
              <a:buAutoNum type="arabicPeriod"/>
            </a:pPr>
            <a:r>
              <a:rPr lang="en-US" dirty="0">
                <a:solidFill>
                  <a:srgbClr val="FFFF00"/>
                </a:solidFill>
              </a:rPr>
              <a:t>How the Nurse “fits” in the school and the team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solidFill>
                  <a:srgbClr val="FFFF00"/>
                </a:solidFill>
              </a:rPr>
              <a:t>Feedback </a:t>
            </a:r>
          </a:p>
        </p:txBody>
      </p:sp>
      <p:sp>
        <p:nvSpPr>
          <p:cNvPr id="3" name="Content Placeholder 2"/>
          <p:cNvSpPr>
            <a:spLocks noGrp="1"/>
          </p:cNvSpPr>
          <p:nvPr>
            <p:ph idx="1"/>
          </p:nvPr>
        </p:nvSpPr>
        <p:spPr>
          <a:xfrm>
            <a:off x="457200" y="1066800"/>
            <a:ext cx="8229600" cy="5334000"/>
          </a:xfrm>
        </p:spPr>
        <p:txBody>
          <a:bodyPr>
            <a:normAutofit/>
          </a:bodyPr>
          <a:lstStyle/>
          <a:p>
            <a:pPr marL="514350" lvl="0" indent="-514350">
              <a:buFont typeface="+mj-lt"/>
              <a:buAutoNum type="arabicPeriod"/>
            </a:pPr>
            <a:r>
              <a:rPr lang="en-US" sz="2400" dirty="0">
                <a:solidFill>
                  <a:srgbClr val="FFFF00"/>
                </a:solidFill>
              </a:rPr>
              <a:t>Written Feedback- sent to Nurse Leader referencing the nurse from Principals, Administrators, Students, Parents, Community Members, DPH</a:t>
            </a:r>
          </a:p>
          <a:p>
            <a:pPr marL="514350" lvl="0" indent="-514350">
              <a:buFont typeface="+mj-lt"/>
              <a:buAutoNum type="arabicPeriod"/>
            </a:pPr>
            <a:endParaRPr lang="en-US" sz="2400" dirty="0">
              <a:solidFill>
                <a:srgbClr val="FFFF00"/>
              </a:solidFill>
            </a:endParaRPr>
          </a:p>
          <a:p>
            <a:pPr marL="514350" lvl="0" indent="-514350">
              <a:buFont typeface="+mj-lt"/>
              <a:buAutoNum type="arabicPeriod"/>
            </a:pPr>
            <a:r>
              <a:rPr lang="en-US" sz="2400" dirty="0">
                <a:solidFill>
                  <a:srgbClr val="FFFF00"/>
                </a:solidFill>
              </a:rPr>
              <a:t>Verbal Feedback regarding Nurse involvement in Peer Group, School, Community and Professional Organizations</a:t>
            </a:r>
          </a:p>
          <a:p>
            <a:pPr marL="514350" lvl="0" indent="-514350">
              <a:buFont typeface="+mj-lt"/>
              <a:buAutoNum type="arabicPeriod"/>
            </a:pPr>
            <a:endParaRPr lang="en-US" sz="2400" dirty="0">
              <a:solidFill>
                <a:srgbClr val="FFFF00"/>
              </a:solidFill>
            </a:endParaRPr>
          </a:p>
          <a:p>
            <a:pPr marL="514350" lvl="0" indent="-514350">
              <a:buFont typeface="+mj-lt"/>
              <a:buAutoNum type="arabicPeriod"/>
            </a:pPr>
            <a:r>
              <a:rPr lang="en-US" sz="2400" dirty="0">
                <a:solidFill>
                  <a:srgbClr val="FFFF00"/>
                </a:solidFill>
              </a:rPr>
              <a:t>Letters to the editors in local newspaper or school publication</a:t>
            </a:r>
          </a:p>
          <a:p>
            <a:pPr marL="514350" lvl="0" indent="-514350">
              <a:buFont typeface="+mj-lt"/>
              <a:buAutoNum type="arabicPeriod"/>
            </a:pPr>
            <a:endParaRPr lang="en-US" sz="2400" dirty="0">
              <a:solidFill>
                <a:srgbClr val="FFFF00"/>
              </a:solidFill>
            </a:endParaRPr>
          </a:p>
          <a:p>
            <a:pPr marL="514350" lvl="0" indent="-514350">
              <a:buFont typeface="+mj-lt"/>
              <a:buAutoNum type="arabicPeriod"/>
            </a:pPr>
            <a:r>
              <a:rPr lang="en-US" sz="2400" dirty="0">
                <a:solidFill>
                  <a:srgbClr val="FFFF00"/>
                </a:solidFill>
              </a:rPr>
              <a:t>Feedback – from students, parents/families, staff, surveys </a:t>
            </a:r>
          </a:p>
          <a:p>
            <a:pPr marL="514350" lvl="0" indent="-514350">
              <a:buFont typeface="+mj-lt"/>
              <a:buAutoNum type="arabicPeriod"/>
            </a:pPr>
            <a:endParaRPr lang="en-US" sz="2000" dirty="0">
              <a:solidFill>
                <a:srgbClr val="FFFF00"/>
              </a:solidFill>
            </a:endParaRPr>
          </a:p>
          <a:p>
            <a:pPr marL="514350" lvl="0" indent="-514350">
              <a:buFont typeface="+mj-lt"/>
              <a:buAutoNum type="arabicPeriod"/>
            </a:pPr>
            <a:endParaRPr lang="en-US" sz="2000" dirty="0">
              <a:solidFill>
                <a:srgbClr val="FFFF00"/>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05" y="-3124200"/>
            <a:ext cx="9144000" cy="10556736"/>
          </a:xfrm>
          <a:prstGeom prst="rect">
            <a:avLst/>
          </a:prstGeom>
        </p:spPr>
        <p:txBody>
          <a:bodyPr wrap="square">
            <a:spAutoFit/>
          </a:bodyPr>
          <a:lstStyle/>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000" b="1" dirty="0">
              <a:latin typeface="Calibri" charset="0"/>
              <a:ea typeface="Calibri" charset="0"/>
              <a:cs typeface="Times New Roman" charset="0"/>
            </a:endParaRPr>
          </a:p>
          <a:p>
            <a:pPr algn="ctr"/>
            <a:endParaRPr lang="en-US" sz="2200" b="1" dirty="0">
              <a:solidFill>
                <a:srgbClr val="FFFF00"/>
              </a:solidFill>
              <a:latin typeface="Calibri" charset="0"/>
              <a:ea typeface="Calibri" charset="0"/>
              <a:cs typeface="Times New Roman" charset="0"/>
            </a:endParaRPr>
          </a:p>
          <a:p>
            <a:pPr algn="ctr"/>
            <a:endParaRPr lang="en-US" sz="2200" b="1" dirty="0">
              <a:solidFill>
                <a:srgbClr val="FFFF00"/>
              </a:solidFill>
              <a:latin typeface="Calibri" charset="0"/>
              <a:ea typeface="Calibri" charset="0"/>
              <a:cs typeface="Times New Roman" charset="0"/>
            </a:endParaRPr>
          </a:p>
          <a:p>
            <a:pPr algn="ctr"/>
            <a:r>
              <a:rPr lang="en-US" sz="2400" b="1" dirty="0">
                <a:solidFill>
                  <a:srgbClr val="FFFF00"/>
                </a:solidFill>
                <a:latin typeface="Calibri" charset="0"/>
                <a:ea typeface="Calibri" charset="0"/>
                <a:cs typeface="Times New Roman" charset="0"/>
              </a:rPr>
              <a:t>Nurse Walkthrough Reference Sheet</a:t>
            </a:r>
          </a:p>
          <a:p>
            <a:pPr algn="ctr"/>
            <a:endParaRPr lang="en-US" sz="2200" dirty="0">
              <a:solidFill>
                <a:srgbClr val="FFFF00"/>
              </a:solidFill>
              <a:latin typeface="Calibri" charset="0"/>
              <a:ea typeface="Calibri" charset="0"/>
              <a:cs typeface="Times New Roman" charset="0"/>
            </a:endParaRPr>
          </a:p>
          <a:p>
            <a:r>
              <a:rPr lang="en-US" sz="2200" b="1" dirty="0">
                <a:latin typeface="Calibri" charset="0"/>
                <a:ea typeface="Calibri" charset="0"/>
                <a:cs typeface="Times New Roman" charset="0"/>
              </a:rPr>
              <a:t>     </a:t>
            </a:r>
            <a:r>
              <a:rPr lang="en-US" sz="2200" b="1" dirty="0">
                <a:solidFill>
                  <a:srgbClr val="FFFF00"/>
                </a:solidFill>
                <a:latin typeface="Calibri" charset="0"/>
                <a:ea typeface="Calibri" charset="0"/>
                <a:cs typeface="Times New Roman" charset="0"/>
              </a:rPr>
              <a:t>Triages students/tasks appropriately</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1A3, 1B1, 1B2, 2A3, 2B1, 2C1, 3B2)</a:t>
            </a:r>
          </a:p>
          <a:p>
            <a:endParaRPr lang="en-US" sz="2200" dirty="0">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Demonstrates medical knowledge and nursing skills/assessment</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1B1, 1B2, 2D3, 4D1)</a:t>
            </a:r>
          </a:p>
          <a:p>
            <a:endParaRPr lang="en-US" sz="2200" dirty="0">
              <a:latin typeface="Calibri" charset="0"/>
              <a:ea typeface="Calibri" charset="0"/>
              <a:cs typeface="Times New Roman" charset="0"/>
            </a:endParaRPr>
          </a:p>
          <a:p>
            <a:r>
              <a:rPr lang="en-US" sz="2200" dirty="0">
                <a:latin typeface="Calibri" charset="0"/>
                <a:ea typeface="Calibri" charset="0"/>
                <a:cs typeface="Times New Roman" charset="0"/>
              </a:rPr>
              <a:t> </a:t>
            </a:r>
            <a:endParaRPr lang="en-US" sz="2200"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Interacts with student(s) in developmentally fitting manner</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(1A2, 1C3, 2A2, 2B2, 2B3, 2C1, 2C2, 2D1, 2D2, 3B2)</a:t>
            </a:r>
          </a:p>
          <a:p>
            <a:endParaRPr lang="en-US" sz="2200" b="1" dirty="0">
              <a:solidFill>
                <a:srgbClr val="FF0000"/>
              </a:solidFill>
              <a:latin typeface="Calibri" charset="0"/>
              <a:ea typeface="Calibri" charset="0"/>
              <a:cs typeface="Times New Roman" charset="0"/>
            </a:endParaRPr>
          </a:p>
          <a:p>
            <a:endParaRPr lang="en-US" sz="2200" dirty="0">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Engages student in conversation, maintains eye contact, uses therapeutic             	touch, empathy, humor and positive reinforcement   </a:t>
            </a:r>
            <a:r>
              <a:rPr lang="en-US" sz="2200" b="1" dirty="0">
                <a:solidFill>
                  <a:schemeClr val="bg1"/>
                </a:solidFill>
                <a:latin typeface="Calibri" charset="0"/>
                <a:ea typeface="Calibri" charset="0"/>
                <a:cs typeface="Times New Roman" charset="0"/>
              </a:rPr>
              <a:t>(1A2, 2A2, 2B3,    	2C1, 2C2, 3B2, 3C2)</a:t>
            </a:r>
          </a:p>
          <a:p>
            <a:endParaRPr lang="en-US" sz="2200" b="1" dirty="0">
              <a:solidFill>
                <a:srgbClr val="FF0000"/>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endParaRPr lang="en-US" sz="1600" dirty="0">
              <a:effectLst/>
              <a:latin typeface="Calibri" charset="0"/>
              <a:ea typeface="Calibri" charset="0"/>
              <a:cs typeface="Times New Roman" charset="0"/>
            </a:endParaRPr>
          </a:p>
        </p:txBody>
      </p:sp>
    </p:spTree>
    <p:extLst>
      <p:ext uri="{BB962C8B-B14F-4D97-AF65-F5344CB8AC3E}">
        <p14:creationId xmlns:p14="http://schemas.microsoft.com/office/powerpoint/2010/main" val="456208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9635" y="-533400"/>
            <a:ext cx="9144000" cy="5693866"/>
          </a:xfrm>
          <a:prstGeom prst="rect">
            <a:avLst/>
          </a:prstGeom>
        </p:spPr>
        <p:txBody>
          <a:bodyPr wrap="square">
            <a:spAutoFit/>
          </a:bodyPr>
          <a:lstStyle/>
          <a:p>
            <a:endParaRPr lang="en-US" sz="2200" b="1" dirty="0">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r>
              <a:rPr lang="en-US" sz="2000" b="1" dirty="0">
                <a:latin typeface="Calibri" charset="0"/>
                <a:ea typeface="Calibri" charset="0"/>
                <a:cs typeface="Times New Roman" charset="0"/>
              </a:rPr>
              <a:t> </a:t>
            </a:r>
            <a:endParaRPr lang="en-US" sz="2000" dirty="0">
              <a:latin typeface="Calibri" charset="0"/>
              <a:ea typeface="Calibri" charset="0"/>
              <a:cs typeface="Times New Roman" charset="0"/>
            </a:endParaRPr>
          </a:p>
          <a:p>
            <a:r>
              <a:rPr lang="en-US" sz="2000" dirty="0">
                <a:latin typeface="Calibri" charset="0"/>
                <a:ea typeface="Calibri" charset="0"/>
                <a:cs typeface="Times New Roman" charset="0"/>
              </a:rPr>
              <a:t> </a:t>
            </a:r>
            <a:endParaRPr lang="en-US" sz="2000" dirty="0">
              <a:solidFill>
                <a:srgbClr val="FFFF00"/>
              </a:solidFill>
              <a:latin typeface="Calibri" charset="0"/>
              <a:ea typeface="Calibri" charset="0"/>
              <a:cs typeface="Times New Roman" charset="0"/>
            </a:endParaRPr>
          </a:p>
          <a:p>
            <a:r>
              <a:rPr lang="en-US" sz="2000" dirty="0">
                <a:latin typeface="Calibri" charset="0"/>
                <a:ea typeface="Calibri" charset="0"/>
                <a:cs typeface="Times New Roman" charset="0"/>
              </a:rPr>
              <a:t> </a:t>
            </a:r>
          </a:p>
          <a:p>
            <a:r>
              <a:rPr lang="en-US" sz="2000" b="1" dirty="0">
                <a:solidFill>
                  <a:srgbClr val="FF0000"/>
                </a:solidFill>
                <a:latin typeface="Calibri" charset="0"/>
                <a:ea typeface="Calibri" charset="0"/>
                <a:cs typeface="Times New Roman" charset="0"/>
              </a:rPr>
              <a:t> </a:t>
            </a:r>
            <a:endParaRPr lang="en-US" sz="2000" dirty="0">
              <a:latin typeface="Calibri" charset="0"/>
              <a:ea typeface="Calibri" charset="0"/>
              <a:cs typeface="Times New Roman" charset="0"/>
            </a:endParaRPr>
          </a:p>
          <a:p>
            <a:endParaRPr lang="en-US" sz="2000" dirty="0"/>
          </a:p>
        </p:txBody>
      </p:sp>
      <p:sp>
        <p:nvSpPr>
          <p:cNvPr id="2" name="Rectangle 1"/>
          <p:cNvSpPr/>
          <p:nvPr/>
        </p:nvSpPr>
        <p:spPr>
          <a:xfrm>
            <a:off x="0" y="1"/>
            <a:ext cx="9144000" cy="6186309"/>
          </a:xfrm>
          <a:prstGeom prst="rect">
            <a:avLst/>
          </a:prstGeom>
        </p:spPr>
        <p:txBody>
          <a:bodyPr wrap="square">
            <a:spAutoFit/>
          </a:bodyPr>
          <a:lstStyle/>
          <a:p>
            <a:r>
              <a:rPr lang="en-US" sz="2200" b="1" dirty="0">
                <a:solidFill>
                  <a:srgbClr val="FFFF00"/>
                </a:solidFill>
                <a:latin typeface="Calibri" charset="0"/>
                <a:ea typeface="Calibri" charset="0"/>
                <a:cs typeface="Times New Roman" charset="0"/>
              </a:rPr>
              <a:t>Interventions are congruent with the assessment</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(1A1, 1A2, 1A3, 1A4, 1B1, 1B2, 1C1, 2A2, 2B1, 2B2, 2B3, 2C2, 2D3, 3A1, 3B2, 3C1)</a:t>
            </a:r>
            <a:endParaRPr lang="en-US" sz="2200" dirty="0">
              <a:solidFill>
                <a:schemeClr val="bg1"/>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Provides mental health and emotional support</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1B1, 1B2, 2A3, 2B1, 2B2, 2B3, 2C1, 2C2, 2D1, 2D2,2D3, 3A1,    	3B1, 3B2, 3C1, 3C2, 4A2,4D1, 4E1, 4F1)</a:t>
            </a:r>
          </a:p>
          <a:p>
            <a:endParaRPr lang="en-US" sz="2200" b="1" dirty="0">
              <a:solidFill>
                <a:srgbClr val="FF0000"/>
              </a:solidFill>
              <a:latin typeface="Calibri" charset="0"/>
              <a:ea typeface="Calibri" charset="0"/>
              <a:cs typeface="Times New Roman" charset="0"/>
            </a:endParaRPr>
          </a:p>
          <a:p>
            <a:endParaRPr lang="en-US" sz="2200" dirty="0">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Provides strategies for self-care, uses explanatory devices</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1A4,1B2, 2A2, 2B2, 2B3, 2D1, 2D3, 3B1, 3B2, 4E1)</a:t>
            </a:r>
          </a:p>
          <a:p>
            <a:endParaRPr lang="en-US" sz="2200" b="1" dirty="0">
              <a:solidFill>
                <a:srgbClr val="FF0000"/>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Works collaboratively with student, parent and staff to meet the student   	needs </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1A4, 1B2, 1C1, 1C2, 2A3, 2B1, 2B3, 2C1, 2D3, 3A1, 3B1, 3B2,      	4A2, 4D1, 4E1, 4F1)</a:t>
            </a:r>
            <a:endParaRPr lang="en-US" sz="2200" dirty="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60722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Today’s Line-up</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50000"/>
              </a:lnSpc>
              <a:spcBef>
                <a:spcPts val="0"/>
              </a:spcBef>
              <a:spcAft>
                <a:spcPts val="0"/>
              </a:spcAft>
              <a:buClrTx/>
              <a:buSzTx/>
              <a:buFontTx/>
              <a:buNone/>
              <a:tabLst/>
              <a:defRPr/>
            </a:pPr>
            <a:r>
              <a:rPr lang="en-US" b="1" dirty="0">
                <a:solidFill>
                  <a:srgbClr val="FFFF00"/>
                </a:solidFill>
              </a:rPr>
              <a:t>Evaluation Process</a:t>
            </a:r>
          </a:p>
          <a:p>
            <a:pPr marL="0" marR="0" lvl="0" indent="0" defTabSz="914400" eaLnBrk="1" fontAlgn="auto" latinLnBrk="0" hangingPunct="1">
              <a:lnSpc>
                <a:spcPct val="150000"/>
              </a:lnSpc>
              <a:spcBef>
                <a:spcPts val="0"/>
              </a:spcBef>
              <a:spcAft>
                <a:spcPts val="0"/>
              </a:spcAft>
              <a:buClrTx/>
              <a:buSzTx/>
              <a:buFontTx/>
              <a:buNone/>
              <a:tabLst/>
              <a:defRPr/>
            </a:pPr>
            <a:r>
              <a:rPr lang="en-US" b="1" dirty="0">
                <a:solidFill>
                  <a:srgbClr val="FFFF00"/>
                </a:solidFill>
              </a:rPr>
              <a:t>Collection of Evidence</a:t>
            </a:r>
          </a:p>
          <a:p>
            <a:pPr marL="0" marR="0" lvl="0" indent="0" defTabSz="914400" eaLnBrk="1" fontAlgn="auto" latinLnBrk="0" hangingPunct="1">
              <a:lnSpc>
                <a:spcPct val="150000"/>
              </a:lnSpc>
              <a:spcBef>
                <a:spcPts val="0"/>
              </a:spcBef>
              <a:spcAft>
                <a:spcPts val="0"/>
              </a:spcAft>
              <a:buClrTx/>
              <a:buSzTx/>
              <a:buFontTx/>
              <a:buNone/>
              <a:tabLst/>
              <a:defRPr/>
            </a:pPr>
            <a:r>
              <a:rPr lang="en-US" b="1" dirty="0">
                <a:solidFill>
                  <a:srgbClr val="FFFF00"/>
                </a:solidFill>
              </a:rPr>
              <a:t>New Walkthrough Form</a:t>
            </a:r>
          </a:p>
          <a:p>
            <a:pPr marL="0" marR="0" lvl="0" indent="0" defTabSz="914400" eaLnBrk="1" fontAlgn="auto" latinLnBrk="0" hangingPunct="1">
              <a:lnSpc>
                <a:spcPct val="150000"/>
              </a:lnSpc>
              <a:spcBef>
                <a:spcPts val="0"/>
              </a:spcBef>
              <a:spcAft>
                <a:spcPts val="0"/>
              </a:spcAft>
              <a:buClrTx/>
              <a:buSzTx/>
              <a:buFontTx/>
              <a:buNone/>
              <a:tabLst/>
              <a:defRPr/>
            </a:pPr>
            <a:r>
              <a:rPr lang="en-US" b="1" dirty="0">
                <a:solidFill>
                  <a:srgbClr val="FFFF00"/>
                </a:solidFill>
              </a:rPr>
              <a:t>Giving the Nurse the “Needs Improvement” </a:t>
            </a:r>
          </a:p>
          <a:p>
            <a:pPr marL="0" marR="0" lvl="0" indent="0" defTabSz="914400" eaLnBrk="1" fontAlgn="auto" latinLnBrk="0" hangingPunct="1">
              <a:lnSpc>
                <a:spcPct val="150000"/>
              </a:lnSpc>
              <a:spcBef>
                <a:spcPts val="0"/>
              </a:spcBef>
              <a:spcAft>
                <a:spcPts val="0"/>
              </a:spcAft>
              <a:buClrTx/>
              <a:buSzTx/>
              <a:buFontTx/>
              <a:buNone/>
              <a:tabLst/>
              <a:defRPr/>
            </a:pPr>
            <a:r>
              <a:rPr lang="en-US" b="1" dirty="0">
                <a:solidFill>
                  <a:srgbClr val="FFFF00"/>
                </a:solidFill>
              </a:rPr>
              <a:t>How to Survive the Process</a:t>
            </a:r>
          </a:p>
        </p:txBody>
      </p:sp>
    </p:spTree>
    <p:extLst>
      <p:ext uri="{BB962C8B-B14F-4D97-AF65-F5344CB8AC3E}">
        <p14:creationId xmlns:p14="http://schemas.microsoft.com/office/powerpoint/2010/main" val="1448506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70865"/>
          </a:xfrm>
          <a:prstGeom prst="rect">
            <a:avLst/>
          </a:prstGeom>
        </p:spPr>
        <p:txBody>
          <a:bodyPr wrap="square">
            <a:spAutoFit/>
          </a:bodyPr>
          <a:lstStyle/>
          <a:p>
            <a:endParaRPr lang="en-US" sz="2200" b="1"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Makes suitable plan for student with appropriate disposition</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(1A1, 1A2, 1A3, 1A4, 1B2, 2A3, 2D3, 3B2, 4D1)</a:t>
            </a:r>
          </a:p>
          <a:p>
            <a:r>
              <a:rPr lang="en-US" sz="2200" dirty="0">
                <a:solidFill>
                  <a:srgbClr val="FFFF00"/>
                </a:solidFill>
                <a:latin typeface="Calibri" charset="0"/>
                <a:ea typeface="Calibri" charset="0"/>
                <a:cs typeface="Times New Roman" charset="0"/>
              </a:rPr>
              <a:t> </a:t>
            </a:r>
            <a:r>
              <a:rPr lang="en-US" sz="2200" dirty="0">
                <a:latin typeface="Calibri" charset="0"/>
                <a:ea typeface="Calibri" charset="0"/>
                <a:cs typeface="Times New Roman" charset="0"/>
              </a:rPr>
              <a:t> </a:t>
            </a:r>
          </a:p>
          <a:p>
            <a:endParaRPr lang="en-US" sz="2200" b="1"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Nurse sets attainable goals for students</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1A4, 2B3, 2D1, 2D24A1, 4E1)</a:t>
            </a:r>
          </a:p>
          <a:p>
            <a:endParaRPr lang="en-US" sz="2200" b="1" dirty="0">
              <a:solidFill>
                <a:srgbClr val="FF0000"/>
              </a:solidFill>
              <a:latin typeface="Calibri" charset="0"/>
              <a:ea typeface="Calibri" charset="0"/>
              <a:cs typeface="Times New Roman" charset="0"/>
            </a:endParaRPr>
          </a:p>
          <a:p>
            <a:endParaRPr lang="en-US" sz="2200" b="1"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Differentiates instructions to student’s learning level</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(1A2, 1A3, 1A4, 1C3, 2A2, 2A3, 2C1, 2D3, 3B1, 3B2, 3C2, 4E1</a:t>
            </a:r>
          </a:p>
          <a:p>
            <a:endParaRPr lang="en-US" sz="2200" b="1" dirty="0">
              <a:solidFill>
                <a:srgbClr val="FF0000"/>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  Health Education is structured to support </a:t>
            </a:r>
          </a:p>
          <a:p>
            <a:r>
              <a:rPr lang="en-US" sz="2200" b="1" dirty="0">
                <a:solidFill>
                  <a:schemeClr val="bg1"/>
                </a:solidFill>
              </a:rPr>
              <a:t>  (1A1, 1A2, 1A3, 1A4, 1C1, 1C2, 1C3, 2A2, 2A3, 2B1,2B2, 2B3, 2C1, 2C2, 2D1,</a:t>
            </a:r>
          </a:p>
          <a:p>
            <a:r>
              <a:rPr lang="en-US" sz="2200" b="1" dirty="0">
                <a:solidFill>
                  <a:schemeClr val="bg1"/>
                </a:solidFill>
              </a:rPr>
              <a:t>  2D2, 2D3, 3A1, 3B1, 3B2)</a:t>
            </a:r>
          </a:p>
          <a:p>
            <a:endParaRPr lang="en-US" b="1" dirty="0">
              <a:solidFill>
                <a:srgbClr val="FF0000"/>
              </a:solidFill>
              <a:latin typeface="Calibri" charset="0"/>
              <a:ea typeface="Calibri" charset="0"/>
              <a:cs typeface="Times New Roman" charset="0"/>
            </a:endParaRPr>
          </a:p>
          <a:p>
            <a:endParaRPr lang="en-US" sz="1200" dirty="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145144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18481"/>
            <a:ext cx="9601200" cy="8402300"/>
          </a:xfrm>
          <a:prstGeom prst="rect">
            <a:avLst/>
          </a:prstGeom>
        </p:spPr>
        <p:txBody>
          <a:bodyPr wrap="square">
            <a:spAutoFit/>
          </a:bodyPr>
          <a:lstStyle/>
          <a:p>
            <a:endParaRPr lang="en-US" sz="1600" b="1" dirty="0">
              <a:solidFill>
                <a:srgbClr val="FF0000"/>
              </a:solidFill>
              <a:latin typeface="Calibri" charset="0"/>
              <a:ea typeface="Calibri" charset="0"/>
              <a:cs typeface="Times New Roman" charset="0"/>
            </a:endParaRPr>
          </a:p>
          <a:p>
            <a:endParaRPr lang="en-US" sz="1600" b="1" dirty="0">
              <a:solidFill>
                <a:srgbClr val="FF0000"/>
              </a:solidFill>
              <a:latin typeface="Calibri" charset="0"/>
              <a:ea typeface="Calibri" charset="0"/>
              <a:cs typeface="Times New Roman" charset="0"/>
            </a:endParaRPr>
          </a:p>
          <a:p>
            <a:endParaRPr lang="en-US" sz="1600" b="1" dirty="0">
              <a:solidFill>
                <a:srgbClr val="FF0000"/>
              </a:solidFill>
              <a:latin typeface="Calibri" charset="0"/>
              <a:ea typeface="Calibri" charset="0"/>
              <a:cs typeface="Times New Roman" charset="0"/>
            </a:endParaRPr>
          </a:p>
          <a:p>
            <a:endParaRPr lang="en-US" sz="1600" b="1" dirty="0">
              <a:solidFill>
                <a:srgbClr val="FF0000"/>
              </a:solidFill>
              <a:latin typeface="Calibri" charset="0"/>
              <a:ea typeface="Calibri" charset="0"/>
              <a:cs typeface="Times New Roman" charset="0"/>
            </a:endParaRPr>
          </a:p>
          <a:p>
            <a:endParaRPr lang="en-US" sz="1600" b="1" dirty="0">
              <a:solidFill>
                <a:srgbClr val="FF0000"/>
              </a:solidFill>
              <a:latin typeface="Calibri" charset="0"/>
              <a:ea typeface="Calibri" charset="0"/>
              <a:cs typeface="Times New Roman" charset="0"/>
            </a:endParaRPr>
          </a:p>
          <a:p>
            <a:endParaRPr lang="en-US" sz="1600" b="1" dirty="0">
              <a:solidFill>
                <a:srgbClr val="FF0000"/>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endParaRPr lang="en-US" sz="2200"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Communicates with student/parent/staff instructions pertaining to clinic visit</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1A3, 1A4, 1C3, 2D1, 2D3, 3A1, 3C1, 3C2, 4A2, 4E1, 4F1)</a:t>
            </a:r>
          </a:p>
          <a:p>
            <a:endParaRPr lang="en-US" sz="2200" b="1" dirty="0">
              <a:solidFill>
                <a:srgbClr val="FF0000"/>
              </a:solidFill>
              <a:latin typeface="Calibri" charset="0"/>
              <a:ea typeface="Calibri" charset="0"/>
              <a:cs typeface="Times New Roman" charset="0"/>
            </a:endParaRPr>
          </a:p>
          <a:p>
            <a:endParaRPr lang="en-US" sz="2200" dirty="0">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Student dispositions from clinic are appropriate</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1A4, 1B2, 1C1, 1C2, 1C3, 2D1, 2D2, 2D3, 3B1, 3B2, 3C1, 4D1,</a:t>
            </a:r>
          </a:p>
          <a:p>
            <a:r>
              <a:rPr lang="en-US" sz="2200" b="1" dirty="0">
                <a:solidFill>
                  <a:schemeClr val="bg1"/>
                </a:solidFill>
                <a:latin typeface="Calibri" charset="0"/>
                <a:ea typeface="Calibri" charset="0"/>
                <a:cs typeface="Times New Roman" charset="0"/>
              </a:rPr>
              <a:t>    4E1, 4F1)</a:t>
            </a:r>
          </a:p>
          <a:p>
            <a:endParaRPr lang="en-US" sz="2200" dirty="0">
              <a:latin typeface="Calibri" charset="0"/>
              <a:ea typeface="Calibri" charset="0"/>
              <a:cs typeface="Times New Roman" charset="0"/>
            </a:endParaRPr>
          </a:p>
          <a:p>
            <a:endParaRPr lang="en-US" sz="2200" dirty="0">
              <a:solidFill>
                <a:srgbClr val="FFFF00"/>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Educates parents/guardians and staff regarding illnesses and general wellness</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(1A1, 1A2, 1A3, 1B2, 1C1, 1C2, 1C3, 2B1, 2B3, 2D3, 3A1, 3B1, 3B2, 3C1, 3C2)</a:t>
            </a:r>
          </a:p>
          <a:p>
            <a:endParaRPr lang="en-US" sz="2200" b="1" dirty="0">
              <a:solidFill>
                <a:schemeClr val="bg1"/>
              </a:solidFill>
              <a:latin typeface="Calibri" charset="0"/>
              <a:ea typeface="Calibri" charset="0"/>
              <a:cs typeface="Times New Roman" charset="0"/>
            </a:endParaRPr>
          </a:p>
          <a:p>
            <a:r>
              <a:rPr lang="en-US" sz="2200" b="1" dirty="0">
                <a:solidFill>
                  <a:srgbClr val="FFFF00"/>
                </a:solidFill>
                <a:latin typeface="Calibri" charset="0"/>
                <a:ea typeface="Calibri" charset="0"/>
                <a:cs typeface="Times New Roman" charset="0"/>
              </a:rPr>
              <a:t>Clinic environment-safe, clean and clear expectations are posted</a:t>
            </a:r>
            <a:endParaRPr lang="en-US" sz="2200" dirty="0">
              <a:solidFill>
                <a:srgbClr val="FFFF00"/>
              </a:solidFill>
              <a:latin typeface="Calibri" charset="0"/>
              <a:ea typeface="Calibri" charset="0"/>
              <a:cs typeface="Times New Roman" charset="0"/>
            </a:endParaRPr>
          </a:p>
          <a:p>
            <a:r>
              <a:rPr lang="en-US" sz="2200" b="1" dirty="0">
                <a:solidFill>
                  <a:schemeClr val="bg1"/>
                </a:solidFill>
                <a:latin typeface="Calibri" charset="0"/>
                <a:ea typeface="Calibri" charset="0"/>
                <a:cs typeface="Times New Roman" charset="0"/>
              </a:rPr>
              <a:t>   (1A2, 1A3, 2A3, 2B1, 2C1, 2C2, 3B2, 4E1)</a:t>
            </a:r>
            <a:endParaRPr lang="en-US" sz="2200" dirty="0">
              <a:solidFill>
                <a:schemeClr val="bg1"/>
              </a:solidFill>
              <a:latin typeface="Calibri" charset="0"/>
              <a:ea typeface="Calibri" charset="0"/>
              <a:cs typeface="Times New Roman" charset="0"/>
            </a:endParaRPr>
          </a:p>
          <a:p>
            <a:endParaRPr lang="en-US" sz="2200" b="1" dirty="0">
              <a:solidFill>
                <a:srgbClr val="FF0000"/>
              </a:solidFill>
              <a:latin typeface="Calibri" charset="0"/>
              <a:ea typeface="Calibri" charset="0"/>
              <a:cs typeface="Times New Roman" charset="0"/>
            </a:endParaRPr>
          </a:p>
          <a:p>
            <a:endParaRPr lang="en-US" b="1" dirty="0">
              <a:solidFill>
                <a:srgbClr val="FF0000"/>
              </a:solidFill>
              <a:latin typeface="Calibri" charset="0"/>
              <a:ea typeface="Calibri" charset="0"/>
              <a:cs typeface="Times New Roman" charset="0"/>
            </a:endParaRPr>
          </a:p>
          <a:p>
            <a:endParaRPr lang="en-US" dirty="0">
              <a:latin typeface="Calibri" charset="0"/>
              <a:ea typeface="Calibri" charset="0"/>
              <a:cs typeface="Times New Roman" charset="0"/>
            </a:endParaRPr>
          </a:p>
          <a:p>
            <a:r>
              <a:rPr lang="en-US" b="1" dirty="0">
                <a:solidFill>
                  <a:srgbClr val="FF0000"/>
                </a:solidFill>
                <a:latin typeface="Calibri" charset="0"/>
                <a:ea typeface="Calibri" charset="0"/>
                <a:cs typeface="Times New Roman" charset="0"/>
              </a:rPr>
              <a:t> </a:t>
            </a:r>
            <a:endParaRPr lang="en-US" dirty="0">
              <a:latin typeface="Calibri" charset="0"/>
              <a:ea typeface="Calibri" charset="0"/>
              <a:cs typeface="Times New Roman" charset="0"/>
            </a:endParaRPr>
          </a:p>
          <a:p>
            <a:r>
              <a:rPr lang="en-US" sz="1600" dirty="0">
                <a:latin typeface="Calibri" charset="0"/>
                <a:ea typeface="Calibri" charset="0"/>
                <a:cs typeface="Times New Roman" charset="0"/>
              </a:rPr>
              <a:t> </a:t>
            </a:r>
            <a:endParaRPr lang="en-US" sz="1600" dirty="0">
              <a:effectLst/>
              <a:latin typeface="Calibri" charset="0"/>
              <a:ea typeface="Calibri" charset="0"/>
              <a:cs typeface="Times New Roman" charset="0"/>
            </a:endParaRPr>
          </a:p>
        </p:txBody>
      </p:sp>
    </p:spTree>
    <p:extLst>
      <p:ext uri="{BB962C8B-B14F-4D97-AF65-F5344CB8AC3E}">
        <p14:creationId xmlns:p14="http://schemas.microsoft.com/office/powerpoint/2010/main" val="1416432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144000" cy="6647974"/>
          </a:xfrm>
          <a:prstGeom prst="rect">
            <a:avLst/>
          </a:prstGeom>
        </p:spPr>
        <p:txBody>
          <a:bodyPr wrap="square">
            <a:spAutoFit/>
          </a:bodyPr>
          <a:lstStyle/>
          <a:p>
            <a:r>
              <a:rPr lang="en-US" sz="2400" b="1" dirty="0">
                <a:solidFill>
                  <a:srgbClr val="FFFF00"/>
                </a:solidFill>
                <a:latin typeface="Calibri" charset="0"/>
                <a:ea typeface="Calibri" charset="0"/>
                <a:cs typeface="Times New Roman" charset="0"/>
              </a:rPr>
              <a:t>Privacy and confidentiality are maintained, respectful environment</a:t>
            </a:r>
            <a:endParaRPr lang="en-US" sz="2400" dirty="0">
              <a:solidFill>
                <a:srgbClr val="FFFF00"/>
              </a:solidFill>
              <a:latin typeface="Calibri" charset="0"/>
              <a:ea typeface="Calibri" charset="0"/>
              <a:cs typeface="Times New Roman" charset="0"/>
            </a:endParaRPr>
          </a:p>
          <a:p>
            <a:r>
              <a:rPr lang="en-US" sz="2400" b="1" dirty="0">
                <a:solidFill>
                  <a:schemeClr val="bg1"/>
                </a:solidFill>
                <a:latin typeface="Calibri" charset="0"/>
                <a:ea typeface="Calibri" charset="0"/>
                <a:cs typeface="Times New Roman" charset="0"/>
              </a:rPr>
              <a:t>(1A1, 1A2, 2A3, 2B1, 2B3, 2C1, 2C2, 2D, 2D2, 3A1, 3B2)</a:t>
            </a:r>
          </a:p>
          <a:p>
            <a:endParaRPr lang="en-US" sz="2400" dirty="0">
              <a:latin typeface="Calibri" charset="0"/>
              <a:ea typeface="Calibri" charset="0"/>
              <a:cs typeface="Times New Roman" charset="0"/>
            </a:endParaRPr>
          </a:p>
          <a:p>
            <a:r>
              <a:rPr lang="en-US" sz="2400" b="1" dirty="0">
                <a:latin typeface="Calibri" charset="0"/>
                <a:ea typeface="Calibri" charset="0"/>
                <a:cs typeface="Times New Roman" charset="0"/>
              </a:rPr>
              <a:t> </a:t>
            </a:r>
            <a:endParaRPr lang="en-US" sz="2400" dirty="0">
              <a:latin typeface="Calibri" charset="0"/>
              <a:ea typeface="Calibri" charset="0"/>
              <a:cs typeface="Times New Roman" charset="0"/>
            </a:endParaRPr>
          </a:p>
          <a:p>
            <a:r>
              <a:rPr lang="en-US" sz="2400" b="1" dirty="0">
                <a:solidFill>
                  <a:srgbClr val="FFFF00"/>
                </a:solidFill>
                <a:latin typeface="Calibri" charset="0"/>
                <a:ea typeface="Calibri" charset="0"/>
                <a:cs typeface="Times New Roman" charset="0"/>
              </a:rPr>
              <a:t>Nurse is aware of different religions, cultures, sexual orientation,        	sexual identity and economic diversity      </a:t>
            </a:r>
          </a:p>
          <a:p>
            <a:r>
              <a:rPr lang="en-US" sz="2400" b="1" dirty="0">
                <a:solidFill>
                  <a:schemeClr val="bg1"/>
                </a:solidFill>
                <a:latin typeface="Calibri" charset="0"/>
                <a:ea typeface="Calibri" charset="0"/>
                <a:cs typeface="Times New Roman" charset="0"/>
              </a:rPr>
              <a:t>   (1A1, 1A2, 2C2, 2D1, 2D3, 3C2)</a:t>
            </a:r>
            <a:endParaRPr lang="en-US" sz="2400" dirty="0">
              <a:solidFill>
                <a:schemeClr val="bg1"/>
              </a:solidFill>
              <a:latin typeface="Calibri" charset="0"/>
              <a:ea typeface="Calibri" charset="0"/>
              <a:cs typeface="Times New Roman" charset="0"/>
            </a:endParaRPr>
          </a:p>
          <a:p>
            <a:r>
              <a:rPr lang="en-US" sz="2400" b="1" dirty="0">
                <a:latin typeface="Calibri" charset="0"/>
                <a:ea typeface="Calibri" charset="0"/>
                <a:cs typeface="Times New Roman" charset="0"/>
              </a:rPr>
              <a:t> </a:t>
            </a:r>
          </a:p>
          <a:p>
            <a:endParaRPr lang="en-US" sz="2400" b="1" dirty="0">
              <a:solidFill>
                <a:srgbClr val="FFFF00"/>
              </a:solidFill>
              <a:latin typeface="Calibri" charset="0"/>
              <a:ea typeface="Calibri" charset="0"/>
              <a:cs typeface="Times New Roman" charset="0"/>
            </a:endParaRPr>
          </a:p>
          <a:p>
            <a:r>
              <a:rPr lang="en-US" sz="2400" b="1" dirty="0">
                <a:solidFill>
                  <a:srgbClr val="FFFF00"/>
                </a:solidFill>
                <a:latin typeface="Calibri" charset="0"/>
                <a:ea typeface="Calibri" charset="0"/>
                <a:cs typeface="Times New Roman" charset="0"/>
              </a:rPr>
              <a:t>Nurse collaborates/consults with other professionals</a:t>
            </a:r>
          </a:p>
          <a:p>
            <a:r>
              <a:rPr lang="en-US" sz="2400" b="1" dirty="0">
                <a:solidFill>
                  <a:schemeClr val="bg1"/>
                </a:solidFill>
                <a:latin typeface="Calibri" charset="0"/>
                <a:ea typeface="Calibri" charset="0"/>
                <a:cs typeface="Times New Roman" charset="0"/>
              </a:rPr>
              <a:t>  (1A1, 1A3, 1C2, 2D3, 3B2, 3C1, 4C1, 4C2, 4D1, 4E1, 4F1)</a:t>
            </a:r>
          </a:p>
          <a:p>
            <a:endParaRPr lang="en-US" sz="2400" b="1" dirty="0">
              <a:solidFill>
                <a:srgbClr val="FF0000"/>
              </a:solidFill>
              <a:latin typeface="Calibri" charset="0"/>
              <a:ea typeface="Calibri" charset="0"/>
              <a:cs typeface="Times New Roman" charset="0"/>
            </a:endParaRPr>
          </a:p>
          <a:p>
            <a:endParaRPr lang="en-US" sz="2400" dirty="0">
              <a:solidFill>
                <a:srgbClr val="FFFF00"/>
              </a:solidFill>
              <a:latin typeface="Calibri" charset="0"/>
              <a:ea typeface="Calibri" charset="0"/>
              <a:cs typeface="Times New Roman" charset="0"/>
            </a:endParaRPr>
          </a:p>
          <a:p>
            <a:r>
              <a:rPr lang="en-US" sz="2400" b="1" dirty="0">
                <a:solidFill>
                  <a:srgbClr val="FFFF00"/>
                </a:solidFill>
                <a:latin typeface="Calibri" charset="0"/>
                <a:ea typeface="Calibri" charset="0"/>
                <a:cs typeface="Times New Roman" charset="0"/>
              </a:rPr>
              <a:t>Monitors injury rates and infection disease surveillance and     	intervenes as needed</a:t>
            </a:r>
            <a:endParaRPr lang="en-US" sz="2400" dirty="0">
              <a:solidFill>
                <a:srgbClr val="FFFF00"/>
              </a:solidFill>
              <a:latin typeface="Calibri" charset="0"/>
              <a:ea typeface="Calibri" charset="0"/>
              <a:cs typeface="Times New Roman" charset="0"/>
            </a:endParaRPr>
          </a:p>
          <a:p>
            <a:r>
              <a:rPr lang="en-US" sz="2400" b="1" dirty="0">
                <a:solidFill>
                  <a:schemeClr val="bg1"/>
                </a:solidFill>
                <a:latin typeface="Calibri" charset="0"/>
                <a:ea typeface="Calibri" charset="0"/>
                <a:cs typeface="Times New Roman" charset="0"/>
              </a:rPr>
              <a:t>   (1A1, 1A2, 1A3, 1B1, 1B2, 1C1, 1C2, 1C3, 2A1, 2A3, 2B1, 2B2, 2D3,   	3B2, 3C1, 4C1, 4C2, 4D1, 4E1)</a:t>
            </a:r>
          </a:p>
          <a:p>
            <a:endParaRPr lang="en-US" b="1" dirty="0">
              <a:solidFill>
                <a:srgbClr val="FF0000"/>
              </a:solidFill>
              <a:latin typeface="Calibri" charset="0"/>
              <a:ea typeface="Calibri" charset="0"/>
              <a:cs typeface="Times New Roman" charset="0"/>
            </a:endParaRPr>
          </a:p>
        </p:txBody>
      </p:sp>
    </p:spTree>
    <p:extLst>
      <p:ext uri="{BB962C8B-B14F-4D97-AF65-F5344CB8AC3E}">
        <p14:creationId xmlns:p14="http://schemas.microsoft.com/office/powerpoint/2010/main" val="717772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Walkthrough Form</a:t>
            </a:r>
          </a:p>
        </p:txBody>
      </p:sp>
      <p:sp>
        <p:nvSpPr>
          <p:cNvPr id="4" name="TextBox 3"/>
          <p:cNvSpPr txBox="1"/>
          <p:nvPr/>
        </p:nvSpPr>
        <p:spPr>
          <a:xfrm>
            <a:off x="914400" y="1676400"/>
            <a:ext cx="6781800" cy="3600986"/>
          </a:xfrm>
          <a:prstGeom prst="rect">
            <a:avLst/>
          </a:prstGeom>
          <a:noFill/>
        </p:spPr>
        <p:txBody>
          <a:bodyPr wrap="square" rtlCol="0">
            <a:spAutoFit/>
          </a:bodyPr>
          <a:lstStyle/>
          <a:p>
            <a:r>
              <a:rPr lang="en-US" sz="2800" b="1" dirty="0">
                <a:solidFill>
                  <a:srgbClr val="FFFF00"/>
                </a:solidFill>
              </a:rPr>
              <a:t>This form captures </a:t>
            </a:r>
            <a:r>
              <a:rPr lang="en-US" sz="3200" b="1" u="sng" dirty="0">
                <a:solidFill>
                  <a:srgbClr val="FFFF00"/>
                </a:solidFill>
              </a:rPr>
              <a:t>ALL</a:t>
            </a:r>
            <a:r>
              <a:rPr lang="en-US" sz="2800" b="1" dirty="0">
                <a:solidFill>
                  <a:srgbClr val="FFFF00"/>
                </a:solidFill>
              </a:rPr>
              <a:t> of the standards except: </a:t>
            </a:r>
          </a:p>
          <a:p>
            <a:endParaRPr lang="en-US" sz="2800" b="1" dirty="0">
              <a:solidFill>
                <a:srgbClr val="FFFF00"/>
              </a:solidFill>
            </a:endParaRPr>
          </a:p>
          <a:p>
            <a:r>
              <a:rPr lang="en-US" sz="2800" b="1" dirty="0">
                <a:solidFill>
                  <a:srgbClr val="FFFF00"/>
                </a:solidFill>
              </a:rPr>
              <a:t>4A1	Reflective Practice</a:t>
            </a:r>
          </a:p>
          <a:p>
            <a:endParaRPr lang="en-US" sz="2800" b="1" dirty="0">
              <a:solidFill>
                <a:srgbClr val="FFFF00"/>
              </a:solidFill>
            </a:endParaRPr>
          </a:p>
          <a:p>
            <a:r>
              <a:rPr lang="en-US" sz="2800" b="1" dirty="0">
                <a:solidFill>
                  <a:srgbClr val="FFFF00"/>
                </a:solidFill>
              </a:rPr>
              <a:t>4B1	Professional Learning and Growth</a:t>
            </a:r>
          </a:p>
          <a:p>
            <a:endParaRPr lang="en-US" sz="2800" b="1" dirty="0">
              <a:solidFill>
                <a:srgbClr val="FFFF00"/>
              </a:solidFill>
            </a:endParaRPr>
          </a:p>
          <a:p>
            <a:r>
              <a:rPr lang="en-US" sz="2800" b="1" dirty="0">
                <a:solidFill>
                  <a:srgbClr val="FFFF00"/>
                </a:solidFill>
              </a:rPr>
              <a:t>4F2	Reliability and Responsibility</a:t>
            </a:r>
          </a:p>
        </p:txBody>
      </p:sp>
    </p:spTree>
    <p:extLst>
      <p:ext uri="{BB962C8B-B14F-4D97-AF65-F5344CB8AC3E}">
        <p14:creationId xmlns:p14="http://schemas.microsoft.com/office/powerpoint/2010/main" val="167198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50660"/>
            <a:ext cx="9144000" cy="7551298"/>
          </a:xfrm>
          <a:prstGeom prst="rect">
            <a:avLst/>
          </a:prstGeom>
        </p:spPr>
        <p:txBody>
          <a:bodyPr wrap="square">
            <a:spAutoFit/>
          </a:bodyPr>
          <a:lstStyle/>
          <a:p>
            <a:pPr>
              <a:lnSpc>
                <a:spcPct val="115000"/>
              </a:lnSpc>
              <a:spcAft>
                <a:spcPts val="1000"/>
              </a:spcAft>
            </a:pPr>
            <a:endParaRPr lang="en-US" b="1" dirty="0">
              <a:latin typeface="Calibri" charset="0"/>
              <a:ea typeface="Calibri" charset="0"/>
              <a:cs typeface="Times New Roman" charset="0"/>
            </a:endParaRPr>
          </a:p>
          <a:p>
            <a:pPr>
              <a:lnSpc>
                <a:spcPct val="115000"/>
              </a:lnSpc>
              <a:spcAft>
                <a:spcPts val="1000"/>
              </a:spcAft>
            </a:pPr>
            <a:endParaRPr lang="en-US" b="1" dirty="0">
              <a:latin typeface="Calibri" charset="0"/>
              <a:ea typeface="Calibri" charset="0"/>
              <a:cs typeface="Times New Roman" charset="0"/>
            </a:endParaRPr>
          </a:p>
          <a:p>
            <a:pPr algn="ctr">
              <a:lnSpc>
                <a:spcPct val="115000"/>
              </a:lnSpc>
              <a:spcAft>
                <a:spcPts val="1000"/>
              </a:spcAft>
            </a:pPr>
            <a:endParaRPr lang="en-US" b="1" dirty="0">
              <a:solidFill>
                <a:srgbClr val="FFFF00"/>
              </a:solidFill>
              <a:latin typeface="Calibri" charset="0"/>
              <a:ea typeface="Calibri" charset="0"/>
              <a:cs typeface="Times New Roman" charset="0"/>
            </a:endParaRPr>
          </a:p>
          <a:p>
            <a:pPr algn="ctr">
              <a:lnSpc>
                <a:spcPct val="115000"/>
              </a:lnSpc>
              <a:spcAft>
                <a:spcPts val="1000"/>
              </a:spcAft>
            </a:pPr>
            <a:r>
              <a:rPr lang="en-US" b="1" dirty="0">
                <a:solidFill>
                  <a:srgbClr val="FFFF00"/>
                </a:solidFill>
                <a:latin typeface="Calibri" charset="0"/>
                <a:ea typeface="Calibri" charset="0"/>
                <a:cs typeface="Times New Roman" charset="0"/>
              </a:rPr>
              <a:t>Standard 1 Template</a:t>
            </a:r>
            <a:endParaRPr lang="en-US" dirty="0">
              <a:solidFill>
                <a:srgbClr val="FFFF00"/>
              </a:solidFill>
              <a:latin typeface="Calibri" charset="0"/>
              <a:ea typeface="Calibri" charset="0"/>
              <a:cs typeface="Times New Roman" charset="0"/>
            </a:endParaRPr>
          </a:p>
          <a:p>
            <a:pPr>
              <a:lnSpc>
                <a:spcPct val="115000"/>
              </a:lnSpc>
              <a:spcAft>
                <a:spcPts val="1000"/>
              </a:spcAft>
            </a:pPr>
            <a:r>
              <a:rPr lang="en-US" dirty="0">
                <a:solidFill>
                  <a:srgbClr val="FFFF00"/>
                </a:solidFill>
                <a:latin typeface="Calibri" charset="0"/>
                <a:ea typeface="Calibri" charset="0"/>
                <a:cs typeface="Times New Roman" charset="0"/>
              </a:rPr>
              <a:t>Professional Knowledge: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Child and Adolescent Development: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Plan Development: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Well Structured Lesson Plan: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Variety of Assessment Methods: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Adjustment to Practice: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Analysis and Conclusion: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Sharing Conclusions with Colleagues: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Sharing Conclusions with Students and Families: Proficient</a:t>
            </a:r>
          </a:p>
          <a:p>
            <a:pPr>
              <a:lnSpc>
                <a:spcPct val="115000"/>
              </a:lnSpc>
              <a:spcAft>
                <a:spcPts val="1000"/>
              </a:spcAft>
            </a:pPr>
            <a:r>
              <a:rPr lang="en-US" dirty="0">
                <a:solidFill>
                  <a:srgbClr val="FFFF00"/>
                </a:solidFill>
                <a:latin typeface="Calibri" charset="0"/>
                <a:ea typeface="Calibri" charset="0"/>
                <a:cs typeface="Times New Roman" charset="0"/>
              </a:rPr>
              <a:t> </a:t>
            </a:r>
          </a:p>
          <a:p>
            <a:pPr>
              <a:lnSpc>
                <a:spcPct val="115000"/>
              </a:lnSpc>
              <a:spcAft>
                <a:spcPts val="1000"/>
              </a:spcAft>
            </a:pPr>
            <a:r>
              <a:rPr lang="en-US" dirty="0">
                <a:solidFill>
                  <a:srgbClr val="FFFF00"/>
                </a:solidFill>
                <a:latin typeface="Calibri" charset="0"/>
                <a:ea typeface="Calibri" charset="0"/>
                <a:cs typeface="Times New Roman" charset="0"/>
              </a:rPr>
              <a:t>See documented evidence: posters, binder, pamphlets, booklet, CEU certificates, handouts, emails, meeting minutes, walk </a:t>
            </a:r>
            <a:r>
              <a:rPr lang="en-US" dirty="0" err="1">
                <a:solidFill>
                  <a:srgbClr val="FFFF00"/>
                </a:solidFill>
                <a:latin typeface="Calibri" charset="0"/>
                <a:ea typeface="Calibri" charset="0"/>
                <a:cs typeface="Times New Roman" charset="0"/>
              </a:rPr>
              <a:t>throughs</a:t>
            </a:r>
            <a:r>
              <a:rPr lang="en-US" dirty="0">
                <a:solidFill>
                  <a:srgbClr val="FFFF00"/>
                </a:solidFill>
                <a:latin typeface="Calibri" charset="0"/>
                <a:ea typeface="Calibri" charset="0"/>
                <a:cs typeface="Times New Roman" charset="0"/>
              </a:rPr>
              <a:t>, photos, SNAP documentation,</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Office Decor: has age appropriate and educational posters </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Reports: completes reports thoroughly and in a timely fashion, such as the addendum to the DPH monthly report, immunization report for DPH</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Planning: minimizes classroom disruption and time out of the class by collaborating with the teachers to best meet the health and safety needs of the students</a:t>
            </a:r>
            <a:endParaRPr lang="en-US" dirty="0">
              <a:solidFill>
                <a:srgbClr val="FFFF00"/>
              </a:solidFill>
              <a:effectLst/>
              <a:latin typeface="Calibri" charset="0"/>
              <a:ea typeface="Calibri" charset="0"/>
              <a:cs typeface="Times New Roman" charset="0"/>
            </a:endParaRPr>
          </a:p>
        </p:txBody>
      </p:sp>
    </p:spTree>
    <p:extLst>
      <p:ext uri="{BB962C8B-B14F-4D97-AF65-F5344CB8AC3E}">
        <p14:creationId xmlns:p14="http://schemas.microsoft.com/office/powerpoint/2010/main" val="16729696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9935"/>
            <a:ext cx="9144000" cy="8188395"/>
          </a:xfrm>
          <a:prstGeom prst="rect">
            <a:avLst/>
          </a:prstGeom>
        </p:spPr>
        <p:txBody>
          <a:bodyPr wrap="square">
            <a:spAutoFit/>
          </a:bodyPr>
          <a:lstStyle/>
          <a:p>
            <a:pPr>
              <a:lnSpc>
                <a:spcPct val="115000"/>
              </a:lnSpc>
              <a:spcAft>
                <a:spcPts val="1000"/>
              </a:spcAft>
            </a:pPr>
            <a:endParaRPr lang="en-US" b="1" dirty="0">
              <a:latin typeface="Calibri" charset="0"/>
              <a:ea typeface="Calibri" charset="0"/>
              <a:cs typeface="Times New Roman" charset="0"/>
            </a:endParaRPr>
          </a:p>
          <a:p>
            <a:pPr>
              <a:lnSpc>
                <a:spcPct val="115000"/>
              </a:lnSpc>
              <a:spcAft>
                <a:spcPts val="1000"/>
              </a:spcAft>
            </a:pPr>
            <a:endParaRPr lang="en-US" b="1" dirty="0">
              <a:latin typeface="Calibri" charset="0"/>
              <a:ea typeface="Calibri" charset="0"/>
              <a:cs typeface="Times New Roman" charset="0"/>
            </a:endParaRPr>
          </a:p>
          <a:p>
            <a:pPr>
              <a:lnSpc>
                <a:spcPct val="115000"/>
              </a:lnSpc>
              <a:spcAft>
                <a:spcPts val="1000"/>
              </a:spcAft>
            </a:pPr>
            <a:endParaRPr lang="en-US" b="1" dirty="0">
              <a:latin typeface="Calibri" charset="0"/>
              <a:ea typeface="Calibri" charset="0"/>
              <a:cs typeface="Times New Roman" charset="0"/>
            </a:endParaRPr>
          </a:p>
          <a:p>
            <a:pPr algn="ctr">
              <a:lnSpc>
                <a:spcPct val="115000"/>
              </a:lnSpc>
              <a:spcAft>
                <a:spcPts val="1000"/>
              </a:spcAft>
            </a:pPr>
            <a:r>
              <a:rPr lang="en-US" b="1" dirty="0">
                <a:solidFill>
                  <a:srgbClr val="FFFF00"/>
                </a:solidFill>
                <a:latin typeface="Calibri" charset="0"/>
                <a:ea typeface="Calibri" charset="0"/>
                <a:cs typeface="Times New Roman" charset="0"/>
              </a:rPr>
              <a:t>Standard 2 Template</a:t>
            </a:r>
            <a:endParaRPr lang="en-US" dirty="0">
              <a:solidFill>
                <a:srgbClr val="FFFF00"/>
              </a:solidFill>
              <a:latin typeface="Calibri" charset="0"/>
              <a:ea typeface="Calibri" charset="0"/>
              <a:cs typeface="Times New Roman" charset="0"/>
            </a:endParaRPr>
          </a:p>
          <a:p>
            <a:pPr>
              <a:lnSpc>
                <a:spcPct val="115000"/>
              </a:lnSpc>
              <a:spcAft>
                <a:spcPts val="1000"/>
              </a:spcAft>
            </a:pPr>
            <a:r>
              <a:rPr lang="en-US" dirty="0">
                <a:solidFill>
                  <a:srgbClr val="FFFF00"/>
                </a:solidFill>
                <a:latin typeface="Calibri" charset="0"/>
                <a:ea typeface="Calibri" charset="0"/>
                <a:cs typeface="Times New Roman" charset="0"/>
              </a:rPr>
              <a:t>Quality of Work and Effort: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Student Engagement: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Meeting Diverse Needs: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Safe Learning Environment: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Collaborative Learning Environment: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Student Motivation: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Respects Differences: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Maintains Respectful Environment: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Clear Expectations: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High Expectations: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Access to Knowledge: Proficient</a:t>
            </a:r>
          </a:p>
          <a:p>
            <a:pPr>
              <a:lnSpc>
                <a:spcPct val="115000"/>
              </a:lnSpc>
              <a:spcAft>
                <a:spcPts val="1000"/>
              </a:spcAft>
            </a:pPr>
            <a:r>
              <a:rPr lang="en-US" dirty="0">
                <a:solidFill>
                  <a:srgbClr val="FFFF00"/>
                </a:solidFill>
                <a:latin typeface="Calibri" charset="0"/>
                <a:ea typeface="Calibri" charset="0"/>
                <a:cs typeface="Times New Roman" charset="0"/>
              </a:rPr>
              <a:t>See documentation evidence: handouts, posters, walk </a:t>
            </a:r>
            <a:r>
              <a:rPr lang="en-US" dirty="0" err="1">
                <a:solidFill>
                  <a:srgbClr val="FFFF00"/>
                </a:solidFill>
                <a:latin typeface="Calibri" charset="0"/>
                <a:ea typeface="Calibri" charset="0"/>
                <a:cs typeface="Times New Roman" charset="0"/>
              </a:rPr>
              <a:t>throughs</a:t>
            </a:r>
            <a:r>
              <a:rPr lang="en-US" dirty="0">
                <a:solidFill>
                  <a:srgbClr val="FFFF00"/>
                </a:solidFill>
                <a:latin typeface="Calibri" charset="0"/>
                <a:ea typeface="Calibri" charset="0"/>
                <a:cs typeface="Times New Roman" charset="0"/>
              </a:rPr>
              <a:t>, emails, graphs, photos, SNAP documentation, email blasts, SNAP documentation, Individual Health Care Plans</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Walk </a:t>
            </a:r>
            <a:r>
              <a:rPr lang="en-US" dirty="0" err="1">
                <a:solidFill>
                  <a:srgbClr val="FFFF00"/>
                </a:solidFill>
                <a:latin typeface="Calibri" charset="0"/>
                <a:ea typeface="Calibri" charset="0"/>
                <a:cs typeface="Times New Roman" charset="0"/>
              </a:rPr>
              <a:t>throughs</a:t>
            </a:r>
            <a:r>
              <a:rPr lang="en-US" dirty="0">
                <a:solidFill>
                  <a:srgbClr val="FFFF00"/>
                </a:solidFill>
                <a:latin typeface="Calibri" charset="0"/>
                <a:ea typeface="Calibri" charset="0"/>
                <a:cs typeface="Times New Roman" charset="0"/>
              </a:rPr>
              <a:t>: provides evidence of her interactions with the students, parents and staff</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Uses tools to engage students such as </a:t>
            </a:r>
            <a:r>
              <a:rPr lang="en-US" dirty="0" err="1">
                <a:solidFill>
                  <a:srgbClr val="FFFF00"/>
                </a:solidFill>
                <a:latin typeface="Calibri" charset="0"/>
                <a:ea typeface="Calibri" charset="0"/>
                <a:cs typeface="Times New Roman" charset="0"/>
              </a:rPr>
              <a:t>Hoberman's</a:t>
            </a:r>
            <a:r>
              <a:rPr lang="en-US" dirty="0">
                <a:solidFill>
                  <a:srgbClr val="FFFF00"/>
                </a:solidFill>
                <a:latin typeface="Calibri" charset="0"/>
                <a:ea typeface="Calibri" charset="0"/>
                <a:cs typeface="Times New Roman" charset="0"/>
              </a:rPr>
              <a:t> sphere</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Bulletin Board Display- age appropriate and relevant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Safety: Office set-up, placement of allergy signs, appropriate storage of medications, proper use of sharps container</a:t>
            </a:r>
          </a:p>
          <a:p>
            <a:pPr>
              <a:lnSpc>
                <a:spcPct val="115000"/>
              </a:lnSpc>
              <a:spcAft>
                <a:spcPts val="1000"/>
              </a:spcAft>
            </a:pPr>
            <a:r>
              <a:rPr lang="en-US" dirty="0">
                <a:latin typeface="Calibri" charset="0"/>
                <a:ea typeface="Calibri" charset="0"/>
                <a:cs typeface="Times New Roman" charset="0"/>
              </a:rPr>
              <a:t> </a:t>
            </a:r>
            <a:endParaRPr lang="en-US" dirty="0">
              <a:effectLst/>
              <a:latin typeface="Calibri" charset="0"/>
              <a:ea typeface="Calibri" charset="0"/>
              <a:cs typeface="Times New Roman" charset="0"/>
            </a:endParaRPr>
          </a:p>
        </p:txBody>
      </p:sp>
    </p:spTree>
    <p:extLst>
      <p:ext uri="{BB962C8B-B14F-4D97-AF65-F5344CB8AC3E}">
        <p14:creationId xmlns:p14="http://schemas.microsoft.com/office/powerpoint/2010/main" val="3702416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52610"/>
          </a:xfrm>
          <a:prstGeom prst="rect">
            <a:avLst/>
          </a:prstGeom>
        </p:spPr>
        <p:txBody>
          <a:bodyPr wrap="square">
            <a:spAutoFit/>
          </a:bodyPr>
          <a:lstStyle/>
          <a:p>
            <a:pPr algn="ctr">
              <a:lnSpc>
                <a:spcPct val="115000"/>
              </a:lnSpc>
              <a:spcAft>
                <a:spcPts val="1000"/>
              </a:spcAft>
            </a:pPr>
            <a:r>
              <a:rPr lang="en-US" sz="2400" b="1" dirty="0">
                <a:solidFill>
                  <a:srgbClr val="FFFF00"/>
                </a:solidFill>
                <a:latin typeface="Calibri" charset="0"/>
                <a:ea typeface="Calibri" charset="0"/>
                <a:cs typeface="Times New Roman" charset="0"/>
              </a:rPr>
              <a:t>Standard 3 Template</a:t>
            </a:r>
            <a:endParaRPr lang="en-US" sz="2400" dirty="0">
              <a:solidFill>
                <a:srgbClr val="FFFF00"/>
              </a:solidFill>
              <a:latin typeface="Calibri" charset="0"/>
              <a:ea typeface="Calibri" charset="0"/>
              <a:cs typeface="Times New Roman" charset="0"/>
            </a:endParaRPr>
          </a:p>
          <a:p>
            <a:pPr>
              <a:lnSpc>
                <a:spcPct val="115000"/>
              </a:lnSpc>
              <a:spcAft>
                <a:spcPts val="1000"/>
              </a:spcAft>
            </a:pPr>
            <a:endParaRPr lang="en-US" sz="2400" dirty="0">
              <a:solidFill>
                <a:srgbClr val="FFFF00"/>
              </a:solidFill>
              <a:latin typeface="Calibri" charset="0"/>
              <a:ea typeface="Calibri" charset="0"/>
              <a:cs typeface="Times New Roman" charset="0"/>
            </a:endParaRPr>
          </a:p>
          <a:p>
            <a:pPr>
              <a:lnSpc>
                <a:spcPct val="115000"/>
              </a:lnSpc>
              <a:spcAft>
                <a:spcPts val="1000"/>
              </a:spcAft>
            </a:pPr>
            <a:r>
              <a:rPr lang="en-US" sz="2400" dirty="0">
                <a:solidFill>
                  <a:srgbClr val="FFFF00"/>
                </a:solidFill>
                <a:latin typeface="Calibri" charset="0"/>
                <a:ea typeface="Calibri" charset="0"/>
                <a:cs typeface="Times New Roman" charset="0"/>
              </a:rPr>
              <a:t>Parent/Family Engagement: Proficient</a:t>
            </a:r>
            <a:br>
              <a:rPr lang="en-US" sz="2400" dirty="0">
                <a:solidFill>
                  <a:srgbClr val="FFFF00"/>
                </a:solidFill>
                <a:latin typeface="Calibri" charset="0"/>
                <a:ea typeface="Calibri" charset="0"/>
                <a:cs typeface="Times New Roman" charset="0"/>
              </a:rPr>
            </a:br>
            <a:r>
              <a:rPr lang="en-US" sz="2400" dirty="0">
                <a:solidFill>
                  <a:srgbClr val="FFFF00"/>
                </a:solidFill>
                <a:latin typeface="Calibri" charset="0"/>
                <a:ea typeface="Calibri" charset="0"/>
                <a:cs typeface="Times New Roman" charset="0"/>
              </a:rPr>
              <a:t>Learning Expectations: Proficient</a:t>
            </a:r>
            <a:br>
              <a:rPr lang="en-US" sz="2400" dirty="0">
                <a:solidFill>
                  <a:srgbClr val="FFFF00"/>
                </a:solidFill>
                <a:latin typeface="Calibri" charset="0"/>
                <a:ea typeface="Calibri" charset="0"/>
                <a:cs typeface="Times New Roman" charset="0"/>
              </a:rPr>
            </a:br>
            <a:r>
              <a:rPr lang="en-US" sz="2400" dirty="0">
                <a:solidFill>
                  <a:srgbClr val="FFFF00"/>
                </a:solidFill>
                <a:latin typeface="Calibri" charset="0"/>
                <a:ea typeface="Calibri" charset="0"/>
                <a:cs typeface="Times New Roman" charset="0"/>
              </a:rPr>
              <a:t>Student Support: Proficient</a:t>
            </a:r>
            <a:br>
              <a:rPr lang="en-US" sz="2400" dirty="0">
                <a:solidFill>
                  <a:srgbClr val="FFFF00"/>
                </a:solidFill>
                <a:latin typeface="Calibri" charset="0"/>
                <a:ea typeface="Calibri" charset="0"/>
                <a:cs typeface="Times New Roman" charset="0"/>
              </a:rPr>
            </a:br>
            <a:r>
              <a:rPr lang="en-US" sz="2400" dirty="0">
                <a:solidFill>
                  <a:srgbClr val="FFFF00"/>
                </a:solidFill>
                <a:latin typeface="Calibri" charset="0"/>
                <a:ea typeface="Calibri" charset="0"/>
                <a:cs typeface="Times New Roman" charset="0"/>
              </a:rPr>
              <a:t>Two-Way Communication: Proficient</a:t>
            </a:r>
            <a:br>
              <a:rPr lang="en-US" sz="2400" dirty="0">
                <a:solidFill>
                  <a:srgbClr val="FFFF00"/>
                </a:solidFill>
                <a:latin typeface="Calibri" charset="0"/>
                <a:ea typeface="Calibri" charset="0"/>
                <a:cs typeface="Times New Roman" charset="0"/>
              </a:rPr>
            </a:br>
            <a:r>
              <a:rPr lang="en-US" sz="2400" dirty="0">
                <a:solidFill>
                  <a:srgbClr val="FFFF00"/>
                </a:solidFill>
                <a:latin typeface="Calibri" charset="0"/>
                <a:ea typeface="Calibri" charset="0"/>
                <a:cs typeface="Times New Roman" charset="0"/>
              </a:rPr>
              <a:t>Culturally Proficient Communication: Proficient</a:t>
            </a:r>
          </a:p>
          <a:p>
            <a:pPr>
              <a:lnSpc>
                <a:spcPct val="115000"/>
              </a:lnSpc>
              <a:spcAft>
                <a:spcPts val="1000"/>
              </a:spcAft>
            </a:pPr>
            <a:r>
              <a:rPr lang="en-US" sz="2400" dirty="0">
                <a:solidFill>
                  <a:srgbClr val="FFFF00"/>
                </a:solidFill>
                <a:latin typeface="Calibri" charset="0"/>
                <a:ea typeface="Calibri" charset="0"/>
                <a:cs typeface="Times New Roman" charset="0"/>
              </a:rPr>
              <a:t> </a:t>
            </a:r>
          </a:p>
          <a:p>
            <a:pPr>
              <a:lnSpc>
                <a:spcPct val="115000"/>
              </a:lnSpc>
              <a:spcAft>
                <a:spcPts val="1000"/>
              </a:spcAft>
            </a:pPr>
            <a:r>
              <a:rPr lang="en-US" sz="2400" dirty="0">
                <a:solidFill>
                  <a:srgbClr val="FFFF00"/>
                </a:solidFill>
                <a:latin typeface="Calibri" charset="0"/>
                <a:ea typeface="Calibri" charset="0"/>
                <a:cs typeface="Times New Roman" charset="0"/>
              </a:rPr>
              <a:t>See evidence: posters, handouts, signage, emails, </a:t>
            </a:r>
            <a:r>
              <a:rPr lang="en-US" sz="2400" dirty="0" err="1">
                <a:solidFill>
                  <a:srgbClr val="FFFF00"/>
                </a:solidFill>
                <a:latin typeface="Calibri" charset="0"/>
                <a:ea typeface="Calibri" charset="0"/>
                <a:cs typeface="Times New Roman" charset="0"/>
              </a:rPr>
              <a:t>eblasts</a:t>
            </a:r>
            <a:r>
              <a:rPr lang="en-US" sz="2400" dirty="0">
                <a:solidFill>
                  <a:srgbClr val="FFFF00"/>
                </a:solidFill>
                <a:latin typeface="Calibri" charset="0"/>
                <a:ea typeface="Calibri" charset="0"/>
                <a:cs typeface="Times New Roman" charset="0"/>
              </a:rPr>
              <a:t>, pamphlets, booklets, SNAP documentation, committee work,</a:t>
            </a:r>
            <a:endParaRPr lang="en-US" sz="2400" dirty="0">
              <a:solidFill>
                <a:srgbClr val="FFFF00"/>
              </a:solidFill>
              <a:effectLst/>
              <a:latin typeface="Calibri" charset="0"/>
              <a:ea typeface="Calibri" charset="0"/>
              <a:cs typeface="Times New Roman" charset="0"/>
            </a:endParaRPr>
          </a:p>
        </p:txBody>
      </p:sp>
    </p:spTree>
    <p:extLst>
      <p:ext uri="{BB962C8B-B14F-4D97-AF65-F5344CB8AC3E}">
        <p14:creationId xmlns:p14="http://schemas.microsoft.com/office/powerpoint/2010/main" val="1654023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33329"/>
            <a:ext cx="9144000" cy="8444876"/>
          </a:xfrm>
          <a:prstGeom prst="rect">
            <a:avLst/>
          </a:prstGeom>
        </p:spPr>
        <p:txBody>
          <a:bodyPr wrap="square">
            <a:spAutoFit/>
          </a:bodyPr>
          <a:lstStyle/>
          <a:p>
            <a:pPr>
              <a:lnSpc>
                <a:spcPct val="115000"/>
              </a:lnSpc>
              <a:spcAft>
                <a:spcPts val="1000"/>
              </a:spcAft>
            </a:pPr>
            <a:endParaRPr lang="en-US" b="1" dirty="0">
              <a:latin typeface="Calibri" charset="0"/>
              <a:ea typeface="Calibri" charset="0"/>
              <a:cs typeface="Times New Roman" charset="0"/>
            </a:endParaRPr>
          </a:p>
          <a:p>
            <a:pPr>
              <a:lnSpc>
                <a:spcPct val="115000"/>
              </a:lnSpc>
              <a:spcAft>
                <a:spcPts val="1000"/>
              </a:spcAft>
            </a:pPr>
            <a:endParaRPr lang="en-US" b="1" dirty="0">
              <a:latin typeface="Calibri" charset="0"/>
              <a:ea typeface="Calibri" charset="0"/>
              <a:cs typeface="Times New Roman" charset="0"/>
            </a:endParaRPr>
          </a:p>
          <a:p>
            <a:pPr>
              <a:lnSpc>
                <a:spcPct val="115000"/>
              </a:lnSpc>
              <a:spcAft>
                <a:spcPts val="1000"/>
              </a:spcAft>
            </a:pPr>
            <a:endParaRPr lang="en-US" b="1" dirty="0">
              <a:latin typeface="Calibri" charset="0"/>
              <a:ea typeface="Calibri" charset="0"/>
              <a:cs typeface="Times New Roman" charset="0"/>
            </a:endParaRPr>
          </a:p>
          <a:p>
            <a:pPr algn="ctr">
              <a:lnSpc>
                <a:spcPct val="115000"/>
              </a:lnSpc>
              <a:spcAft>
                <a:spcPts val="1000"/>
              </a:spcAft>
            </a:pPr>
            <a:r>
              <a:rPr lang="en-US" b="1" dirty="0">
                <a:solidFill>
                  <a:srgbClr val="FFFF00"/>
                </a:solidFill>
                <a:latin typeface="Calibri" charset="0"/>
                <a:ea typeface="Calibri" charset="0"/>
                <a:cs typeface="Times New Roman" charset="0"/>
              </a:rPr>
              <a:t>Standard 4 Template</a:t>
            </a:r>
            <a:endParaRPr lang="en-US" dirty="0">
              <a:solidFill>
                <a:srgbClr val="FFFF00"/>
              </a:solidFill>
              <a:latin typeface="Calibri" charset="0"/>
              <a:ea typeface="Calibri" charset="0"/>
              <a:cs typeface="Times New Roman" charset="0"/>
            </a:endParaRPr>
          </a:p>
          <a:p>
            <a:pPr>
              <a:lnSpc>
                <a:spcPct val="115000"/>
              </a:lnSpc>
              <a:spcAft>
                <a:spcPts val="1000"/>
              </a:spcAft>
            </a:pPr>
            <a:r>
              <a:rPr lang="en-US" dirty="0">
                <a:solidFill>
                  <a:srgbClr val="FFFF00"/>
                </a:solidFill>
                <a:latin typeface="Calibri" charset="0"/>
                <a:ea typeface="Calibri" charset="0"/>
                <a:cs typeface="Times New Roman" charset="0"/>
              </a:rPr>
              <a:t>Reflective Practice: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Goal Setting: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Professional Learning and Growth: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Professional Collaboration: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Consultation: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Decision Making: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Shared Responsibility: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Judgment: Proficient</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Reliability and Responsibility: Proficient</a:t>
            </a:r>
          </a:p>
          <a:p>
            <a:pPr>
              <a:lnSpc>
                <a:spcPct val="115000"/>
              </a:lnSpc>
              <a:spcAft>
                <a:spcPts val="1000"/>
              </a:spcAft>
            </a:pPr>
            <a:endParaRPr lang="en-US" dirty="0">
              <a:solidFill>
                <a:srgbClr val="FFFF00"/>
              </a:solidFill>
              <a:latin typeface="Calibri" charset="0"/>
              <a:ea typeface="Calibri" charset="0"/>
              <a:cs typeface="Times New Roman" charset="0"/>
            </a:endParaRPr>
          </a:p>
          <a:p>
            <a:pPr>
              <a:lnSpc>
                <a:spcPct val="115000"/>
              </a:lnSpc>
              <a:spcAft>
                <a:spcPts val="1000"/>
              </a:spcAft>
            </a:pPr>
            <a:r>
              <a:rPr lang="en-US" dirty="0">
                <a:solidFill>
                  <a:srgbClr val="FFFF00"/>
                </a:solidFill>
                <a:latin typeface="Calibri" charset="0"/>
                <a:ea typeface="Calibri" charset="0"/>
                <a:cs typeface="Times New Roman" charset="0"/>
              </a:rPr>
              <a:t>See documented evidence: signage, posters, handouts, walk throughs, SNAP Documentation, CEU/PDP certificates, committee work, IHCP, 504’s, SNAP Documentation, Professional Development Certificates, Completion of on-line modules- head injury training, 51A training, ethics module, FEMA training, DESE Certification, Reflective Comments on Walk Throughs</a:t>
            </a:r>
            <a:br>
              <a:rPr lang="en-US" dirty="0">
                <a:solidFill>
                  <a:srgbClr val="FFFF00"/>
                </a:solidFill>
                <a:latin typeface="Calibri" charset="0"/>
                <a:ea typeface="Calibri" charset="0"/>
                <a:cs typeface="Times New Roman" charset="0"/>
              </a:rPr>
            </a:br>
            <a:r>
              <a:rPr lang="en-US" dirty="0">
                <a:solidFill>
                  <a:srgbClr val="FFFF00"/>
                </a:solidFill>
                <a:latin typeface="Calibri" charset="0"/>
                <a:ea typeface="Calibri" charset="0"/>
                <a:cs typeface="Times New Roman" charset="0"/>
              </a:rPr>
              <a:t>Emails and projects completed with peers, Consults appropriate resources, as evidenced by emails, Staff meeting and PLC attendance records, Daily attendance record</a:t>
            </a:r>
          </a:p>
          <a:p>
            <a:pPr>
              <a:lnSpc>
                <a:spcPct val="115000"/>
              </a:lnSpc>
              <a:spcAft>
                <a:spcPts val="1000"/>
              </a:spcAft>
            </a:pPr>
            <a:r>
              <a:rPr lang="en-US" b="1" dirty="0">
                <a:latin typeface="Calibri" charset="0"/>
                <a:ea typeface="Calibri" charset="0"/>
                <a:cs typeface="Times New Roman" charset="0"/>
              </a:rPr>
              <a:t> </a:t>
            </a:r>
            <a:endParaRPr lang="en-US" dirty="0">
              <a:latin typeface="Calibri" charset="0"/>
              <a:ea typeface="Calibri" charset="0"/>
              <a:cs typeface="Times New Roman" charset="0"/>
            </a:endParaRPr>
          </a:p>
          <a:p>
            <a:pPr>
              <a:lnSpc>
                <a:spcPct val="115000"/>
              </a:lnSpc>
              <a:spcAft>
                <a:spcPts val="1000"/>
              </a:spcAft>
            </a:pPr>
            <a:r>
              <a:rPr lang="en-US" b="1" dirty="0">
                <a:latin typeface="Calibri" charset="0"/>
                <a:ea typeface="Calibri" charset="0"/>
                <a:cs typeface="Times New Roman" charset="0"/>
              </a:rPr>
              <a:t> </a:t>
            </a:r>
            <a:endParaRPr lang="en-US" dirty="0">
              <a:effectLst/>
              <a:latin typeface="Calibri" charset="0"/>
              <a:ea typeface="Calibri" charset="0"/>
              <a:cs typeface="Times New Roman" charset="0"/>
            </a:endParaRPr>
          </a:p>
        </p:txBody>
      </p:sp>
    </p:spTree>
    <p:extLst>
      <p:ext uri="{BB962C8B-B14F-4D97-AF65-F5344CB8AC3E}">
        <p14:creationId xmlns:p14="http://schemas.microsoft.com/office/powerpoint/2010/main" val="1533220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FF00"/>
                </a:solidFill>
              </a:rPr>
              <a:t>Encouraging School Nurse Development</a:t>
            </a:r>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4400"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sz="4400" b="1" dirty="0">
                <a:solidFill>
                  <a:srgbClr val="FFFF00"/>
                </a:solidFill>
              </a:rPr>
              <a:t>It’s good to give feedback where an area of growth will support a career aspiration even if it’s not part of their current role</a:t>
            </a:r>
          </a:p>
        </p:txBody>
      </p:sp>
    </p:spTree>
    <p:extLst>
      <p:ext uri="{BB962C8B-B14F-4D97-AF65-F5344CB8AC3E}">
        <p14:creationId xmlns:p14="http://schemas.microsoft.com/office/powerpoint/2010/main" val="901123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FF00"/>
                </a:solidFill>
              </a:rPr>
              <a:t>Terminology is key</a:t>
            </a:r>
            <a:r>
              <a:rPr lang="is-IS" b="1" dirty="0">
                <a:solidFill>
                  <a:srgbClr val="FFFF00"/>
                </a:solidFill>
              </a:rPr>
              <a:t>…..</a:t>
            </a:r>
            <a:endParaRPr lang="en-US" b="1" dirty="0">
              <a:solidFill>
                <a:srgbClr val="FFFF00"/>
              </a:solidFill>
            </a:endParaRP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Room for </a:t>
            </a:r>
            <a:r>
              <a:rPr lang="is-IS" sz="3300" b="1" dirty="0">
                <a:solidFill>
                  <a:srgbClr val="FFFF00"/>
                </a:solidFill>
              </a:rPr>
              <a:t>….....</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Improvement</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Development</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Growth</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Enrichment</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Advancement</a:t>
            </a:r>
          </a:p>
          <a:p>
            <a:pPr marL="0" marR="0" lvl="0" indent="0" defTabSz="914400" eaLnBrk="1" fontAlgn="auto" latinLnBrk="0" hangingPunct="1">
              <a:lnSpc>
                <a:spcPct val="150000"/>
              </a:lnSpc>
              <a:spcBef>
                <a:spcPts val="0"/>
              </a:spcBef>
              <a:spcAft>
                <a:spcPts val="0"/>
              </a:spcAft>
              <a:buClrTx/>
              <a:buSzTx/>
              <a:buFontTx/>
              <a:buNone/>
              <a:tabLst/>
              <a:defRPr/>
            </a:pPr>
            <a:r>
              <a:rPr lang="en-US" sz="3300" b="1" dirty="0">
                <a:solidFill>
                  <a:srgbClr val="FFFF00"/>
                </a:solidFill>
              </a:rPr>
              <a:t>	Progress</a:t>
            </a:r>
          </a:p>
          <a:p>
            <a:pPr marL="0" marR="0" lvl="0" indent="0" defTabSz="914400" eaLnBrk="1" fontAlgn="auto" latinLnBrk="0" hangingPunct="1">
              <a:lnSpc>
                <a:spcPct val="150000"/>
              </a:lnSpc>
              <a:spcBef>
                <a:spcPts val="0"/>
              </a:spcBef>
              <a:spcAft>
                <a:spcPts val="0"/>
              </a:spcAft>
              <a:buClrTx/>
              <a:buSzTx/>
              <a:buFontTx/>
              <a:buNone/>
              <a:tabLst/>
              <a:defRPr/>
            </a:pPr>
            <a:r>
              <a:rPr lang="en-US" sz="3300" b="1">
                <a:solidFill>
                  <a:srgbClr val="FFFF00"/>
                </a:solidFill>
              </a:rPr>
              <a:t>	Opportunity </a:t>
            </a:r>
            <a:r>
              <a:rPr lang="en-US" sz="3300" b="1" dirty="0">
                <a:solidFill>
                  <a:srgbClr val="FFFF00"/>
                </a:solidFill>
              </a:rPr>
              <a:t>to</a:t>
            </a:r>
            <a:r>
              <a:rPr lang="is-IS" sz="3300" b="1" dirty="0">
                <a:solidFill>
                  <a:srgbClr val="FFFF00"/>
                </a:solidFill>
              </a:rPr>
              <a:t>….</a:t>
            </a:r>
            <a:endParaRPr lang="en-US" sz="3300"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dirty="0"/>
              <a:t> </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657321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Why Evaluate?</a:t>
            </a:r>
          </a:p>
        </p:txBody>
      </p:sp>
      <p:sp>
        <p:nvSpPr>
          <p:cNvPr id="3" name="Content Placeholder 2"/>
          <p:cNvSpPr>
            <a:spLocks noGrp="1"/>
          </p:cNvSpPr>
          <p:nvPr>
            <p:ph idx="1"/>
          </p:nvPr>
        </p:nvSpPr>
        <p:spPr/>
        <p:txBody>
          <a:bodyPr>
            <a:normAutofit/>
          </a:bodyPr>
          <a:lstStyle/>
          <a:p>
            <a:pPr marL="0" indent="0">
              <a:lnSpc>
                <a:spcPct val="160000"/>
              </a:lnSpc>
              <a:buNone/>
            </a:pPr>
            <a:r>
              <a:rPr lang="en-US" b="1" dirty="0">
                <a:solidFill>
                  <a:srgbClr val="FFFF00"/>
                </a:solidFill>
              </a:rPr>
              <a:t>1. Provide Feedback</a:t>
            </a:r>
          </a:p>
          <a:p>
            <a:pPr marL="0" indent="0">
              <a:lnSpc>
                <a:spcPct val="160000"/>
              </a:lnSpc>
              <a:buNone/>
            </a:pPr>
            <a:r>
              <a:rPr lang="en-US" b="1" dirty="0">
                <a:solidFill>
                  <a:srgbClr val="FFFF00"/>
                </a:solidFill>
              </a:rPr>
              <a:t>2. Encourage Nurse Development</a:t>
            </a:r>
          </a:p>
          <a:p>
            <a:pPr marL="0" indent="0">
              <a:lnSpc>
                <a:spcPct val="160000"/>
              </a:lnSpc>
              <a:buNone/>
            </a:pPr>
            <a:r>
              <a:rPr lang="en-US" b="1" dirty="0">
                <a:solidFill>
                  <a:srgbClr val="FFFF00"/>
                </a:solidFill>
              </a:rPr>
              <a:t>3 Assess Nurse Progress and Contribution</a:t>
            </a:r>
          </a:p>
          <a:p>
            <a:pPr marL="0" indent="0">
              <a:lnSpc>
                <a:spcPct val="160000"/>
              </a:lnSpc>
              <a:buNone/>
            </a:pPr>
            <a:r>
              <a:rPr lang="en-US" b="1" dirty="0">
                <a:solidFill>
                  <a:srgbClr val="FFFF00"/>
                </a:solidFill>
              </a:rPr>
              <a:t>4. Is the Nurse meeting/exceeding job expectations?</a:t>
            </a:r>
          </a:p>
        </p:txBody>
      </p:sp>
    </p:spTree>
    <p:extLst>
      <p:ext uri="{BB962C8B-B14F-4D97-AF65-F5344CB8AC3E}">
        <p14:creationId xmlns:p14="http://schemas.microsoft.com/office/powerpoint/2010/main" val="1650231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solidFill>
                  <a:srgbClr val="FFFF00"/>
                </a:solidFill>
              </a:rPr>
              <a:t>“Delivery”</a:t>
            </a:r>
          </a:p>
        </p:txBody>
      </p:sp>
      <p:sp>
        <p:nvSpPr>
          <p:cNvPr id="3" name="Content Placeholder 2"/>
          <p:cNvSpPr>
            <a:spLocks noGrp="1"/>
          </p:cNvSpPr>
          <p:nvPr>
            <p:ph idx="1"/>
          </p:nvPr>
        </p:nvSpPr>
        <p:spPr>
          <a:xfrm>
            <a:off x="457200" y="1143000"/>
            <a:ext cx="8229600" cy="4983163"/>
          </a:xfr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This should NOT be the first time the nurse is hearing your concerns</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“Sandwich”:</a:t>
            </a: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	Positive Comment on </a:t>
            </a:r>
            <a:r>
              <a:rPr lang="en-US" b="1" i="1" u="sng" dirty="0">
                <a:solidFill>
                  <a:srgbClr val="FFFF00"/>
                </a:solidFill>
              </a:rPr>
              <a:t>performance</a:t>
            </a:r>
          </a:p>
          <a:p>
            <a:pPr marL="0" marR="0" lvl="0" indent="0" defTabSz="914400" eaLnBrk="1" fontAlgn="auto" latinLnBrk="0" hangingPunct="1">
              <a:lnSpc>
                <a:spcPct val="100000"/>
              </a:lnSpc>
              <a:spcBef>
                <a:spcPts val="0"/>
              </a:spcBef>
              <a:spcAft>
                <a:spcPts val="0"/>
              </a:spcAft>
              <a:buClrTx/>
              <a:buSzTx/>
              <a:buFontTx/>
              <a:buNone/>
              <a:tabLst/>
              <a:defRPr/>
            </a:pPr>
            <a:endParaRPr lang="en-US" b="1" i="1" u="sng"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	Areas of Improvement</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	Specific Steps to Improve</a:t>
            </a:r>
          </a:p>
          <a:p>
            <a:pPr marL="0" marR="0" lvl="0" indent="0" defTabSz="914400" eaLnBrk="1" fontAlgn="auto" latinLnBrk="0" hangingPunct="1">
              <a:lnSpc>
                <a:spcPct val="100000"/>
              </a:lnSpc>
              <a:spcBef>
                <a:spcPts val="0"/>
              </a:spcBef>
              <a:spcAft>
                <a:spcPts val="0"/>
              </a:spcAft>
              <a:buClrTx/>
              <a:buSzTx/>
              <a:buFontTx/>
              <a:buNone/>
              <a:tabLst/>
              <a:defRPr/>
            </a:pPr>
            <a:endParaRPr lang="en-US" sz="4000"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4000" b="1" dirty="0">
              <a:solidFill>
                <a:srgbClr val="FFFF00"/>
              </a:solidFill>
            </a:endParaRPr>
          </a:p>
        </p:txBody>
      </p:sp>
    </p:spTree>
    <p:extLst>
      <p:ext uri="{BB962C8B-B14F-4D97-AF65-F5344CB8AC3E}">
        <p14:creationId xmlns:p14="http://schemas.microsoft.com/office/powerpoint/2010/main" val="717531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Prepping for “The Meeting”</a:t>
            </a:r>
          </a:p>
        </p:txBody>
      </p:sp>
      <p:sp>
        <p:nvSpPr>
          <p:cNvPr id="3" name="Content Placeholder 2"/>
          <p:cNvSpPr>
            <a:spLocks noGrp="1"/>
          </p:cNvSpPr>
          <p:nvPr>
            <p:ph idx="1"/>
          </p:nvPr>
        </p:nvSpPr>
        <p:spPr/>
        <p:txBody>
          <a:bodyPr>
            <a:normAutofit fontScale="92500" lnSpcReduction="10000"/>
          </a:bodyPr>
          <a:lstStyle/>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Arrange to have another administrator attend meeting</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Identify the goal of the meeting</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Practice Self-Care </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Empathy for the nurse/other person</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Establish rapport/tone of meeting</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Stay in control of your own reaction(s)</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Stay true to the purpose/goal of the meeting</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Be </a:t>
            </a:r>
            <a:r>
              <a:rPr lang="en-US" b="1" u="sng" dirty="0">
                <a:solidFill>
                  <a:srgbClr val="FFFF00"/>
                </a:solidFill>
              </a:rPr>
              <a:t>clear</a:t>
            </a:r>
            <a:r>
              <a:rPr lang="en-US" b="1" dirty="0">
                <a:solidFill>
                  <a:srgbClr val="FFFF00"/>
                </a:solidFill>
              </a:rPr>
              <a:t> in your expectations</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r>
              <a:rPr lang="en-US" b="1" dirty="0">
                <a:solidFill>
                  <a:srgbClr val="FFFF00"/>
                </a:solidFill>
              </a:rPr>
              <a:t>DOCUMENT everything!</a:t>
            </a:r>
          </a:p>
          <a:p>
            <a:pPr marL="514350" marR="0" lvl="0" indent="-514350" defTabSz="914400" eaLnBrk="1" fontAlgn="auto" latinLnBrk="0" hangingPunct="1">
              <a:lnSpc>
                <a:spcPct val="100000"/>
              </a:lnSpc>
              <a:spcBef>
                <a:spcPts val="0"/>
              </a:spcBef>
              <a:spcAft>
                <a:spcPts val="0"/>
              </a:spcAft>
              <a:buClrTx/>
              <a:buSzTx/>
              <a:buFontTx/>
              <a:buAutoNum type="arabicPeriod"/>
              <a:tabLst/>
              <a:defRPr/>
            </a:pPr>
            <a:endParaRPr lang="en-US" b="1" dirty="0">
              <a:solidFill>
                <a:srgbClr val="FFFF00"/>
              </a:solidFill>
            </a:endParaRPr>
          </a:p>
        </p:txBody>
      </p:sp>
    </p:spTree>
    <p:extLst>
      <p:ext uri="{BB962C8B-B14F-4D97-AF65-F5344CB8AC3E}">
        <p14:creationId xmlns:p14="http://schemas.microsoft.com/office/powerpoint/2010/main" val="2038993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Points to Consider</a:t>
            </a:r>
          </a:p>
        </p:txBody>
      </p:sp>
      <p:sp>
        <p:nvSpPr>
          <p:cNvPr id="3" name="Content Placeholder 2"/>
          <p:cNvSpPr>
            <a:spLocks noGrp="1"/>
          </p:cNvSpPr>
          <p:nvPr>
            <p:ph idx="1"/>
          </p:nvPr>
        </p:nvSpPr>
        <p:spPr/>
        <p:txBody>
          <a:bodyPr/>
          <a:lstStyle/>
          <a:p>
            <a:pPr marL="0" indent="0">
              <a:spcBef>
                <a:spcPts val="0"/>
              </a:spcBef>
              <a:buNone/>
            </a:pPr>
            <a:r>
              <a:rPr lang="en-US" b="1" dirty="0">
                <a:solidFill>
                  <a:srgbClr val="FFFF00"/>
                </a:solidFill>
              </a:rPr>
              <a:t>Feedback from Nurse</a:t>
            </a:r>
          </a:p>
          <a:p>
            <a:pPr marL="0" indent="0">
              <a:spcBef>
                <a:spcPts val="0"/>
              </a:spcBef>
              <a:buNone/>
            </a:pPr>
            <a:r>
              <a:rPr lang="en-US" b="1" dirty="0">
                <a:solidFill>
                  <a:srgbClr val="FFFF00"/>
                </a:solidFill>
              </a:rPr>
              <a:t>        	Is there anything going on in their life?</a:t>
            </a:r>
          </a:p>
          <a:p>
            <a:pPr marL="0" indent="0">
              <a:spcBef>
                <a:spcPts val="0"/>
              </a:spcBef>
              <a:buNone/>
            </a:pPr>
            <a:endParaRPr lang="en-US" b="1" dirty="0">
              <a:solidFill>
                <a:srgbClr val="FFFF00"/>
              </a:solidFill>
            </a:endParaRPr>
          </a:p>
          <a:p>
            <a:pPr marL="0" indent="0">
              <a:spcBef>
                <a:spcPts val="0"/>
              </a:spcBef>
              <a:buNone/>
            </a:pPr>
            <a:r>
              <a:rPr lang="en-US" b="1" dirty="0">
                <a:solidFill>
                  <a:srgbClr val="FFFF00"/>
                </a:solidFill>
              </a:rPr>
              <a:t>	Important to have nurse “buy in”</a:t>
            </a:r>
          </a:p>
          <a:p>
            <a:pPr marL="0" indent="0">
              <a:spcBef>
                <a:spcPts val="0"/>
              </a:spcBef>
              <a:buNone/>
            </a:pPr>
            <a:r>
              <a:rPr lang="en-US" b="1" dirty="0">
                <a:solidFill>
                  <a:srgbClr val="FFFF00"/>
                </a:solidFill>
              </a:rPr>
              <a:t>	What does he/she feel they need to work  	on? </a:t>
            </a:r>
          </a:p>
          <a:p>
            <a:pPr marL="0" indent="0">
              <a:spcBef>
                <a:spcPts val="0"/>
              </a:spcBef>
              <a:buNone/>
            </a:pPr>
            <a:endParaRPr lang="en-US" b="1" dirty="0">
              <a:solidFill>
                <a:srgbClr val="FFFF00"/>
              </a:solidFill>
            </a:endParaRPr>
          </a:p>
          <a:p>
            <a:pPr marL="0" indent="0">
              <a:spcBef>
                <a:spcPts val="0"/>
              </a:spcBef>
              <a:buNone/>
            </a:pPr>
            <a:r>
              <a:rPr lang="en-US" b="1" dirty="0">
                <a:solidFill>
                  <a:srgbClr val="FFFF00"/>
                </a:solidFill>
              </a:rPr>
              <a:t>	May include some “soul searching”</a:t>
            </a:r>
          </a:p>
          <a:p>
            <a:pPr marL="0" indent="0">
              <a:spcBef>
                <a:spcPts val="0"/>
              </a:spcBef>
              <a:buNone/>
            </a:pPr>
            <a:endParaRPr lang="en-US" b="1" dirty="0">
              <a:solidFill>
                <a:srgbClr val="FFFF00"/>
              </a:solidFill>
            </a:endParaRPr>
          </a:p>
          <a:p>
            <a:pPr marL="0" indent="0">
              <a:spcBef>
                <a:spcPts val="0"/>
              </a:spcBef>
              <a:buNone/>
            </a:pPr>
            <a:endParaRPr lang="en-US"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477167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295400"/>
          </a:xfrm>
        </p:spPr>
        <p:txBody>
          <a:bodyPr>
            <a:normAutofit fontScale="90000"/>
          </a:bodyPr>
          <a:lstStyle/>
          <a:p>
            <a:pPr algn="l"/>
            <a:r>
              <a:rPr lang="en-US" b="1" dirty="0">
                <a:solidFill>
                  <a:srgbClr val="FFFF00"/>
                </a:solidFill>
              </a:rPr>
              <a:t>Delivering less than stellar points</a:t>
            </a:r>
            <a:r>
              <a:rPr lang="is-IS" b="1" dirty="0">
                <a:solidFill>
                  <a:srgbClr val="FFFF00"/>
                </a:solidFill>
              </a:rPr>
              <a:t>….....</a:t>
            </a:r>
            <a:endParaRPr lang="en-US" dirty="0"/>
          </a:p>
        </p:txBody>
      </p:sp>
      <p:sp>
        <p:nvSpPr>
          <p:cNvPr id="3" name="Content Placeholder 2"/>
          <p:cNvSpPr>
            <a:spLocks noGrp="1"/>
          </p:cNvSpPr>
          <p:nvPr>
            <p:ph idx="1"/>
          </p:nvPr>
        </p:nvSpPr>
        <p:spPr>
          <a:xfrm>
            <a:off x="457200" y="1219200"/>
            <a:ext cx="8229600" cy="5257800"/>
          </a:xfrm>
        </p:spPr>
        <p:txBody>
          <a:bodyPr tIns="0" rIns="0" bIns="0" anchor="t">
            <a:normAutofit/>
          </a:bodyPr>
          <a:lstStyle/>
          <a:p>
            <a:pPr marL="0" marR="0" lvl="0" indent="0" defTabSz="914400" eaLnBrk="1" fontAlgn="auto" latinLnBrk="0" hangingPunct="1">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spcBef>
                <a:spcPts val="0"/>
              </a:spcBef>
              <a:spcAft>
                <a:spcPts val="0"/>
              </a:spcAft>
              <a:buClrTx/>
              <a:buSzTx/>
              <a:buFontTx/>
              <a:buNone/>
              <a:tabLst/>
              <a:defRPr/>
            </a:pPr>
            <a:r>
              <a:rPr lang="en-US" b="1" dirty="0">
                <a:solidFill>
                  <a:srgbClr val="FFFF00"/>
                </a:solidFill>
              </a:rPr>
              <a:t>Done in a neutral place</a:t>
            </a:r>
          </a:p>
          <a:p>
            <a:pPr marL="0" marR="0" lvl="0" indent="0" defTabSz="914400" eaLnBrk="1" fontAlgn="auto" latinLnBrk="0" hangingPunct="1">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spcBef>
                <a:spcPts val="0"/>
              </a:spcBef>
              <a:spcAft>
                <a:spcPts val="0"/>
              </a:spcAft>
              <a:buClrTx/>
              <a:buSzTx/>
              <a:buFontTx/>
              <a:buNone/>
              <a:tabLst/>
              <a:defRPr/>
            </a:pPr>
            <a:r>
              <a:rPr lang="en-US" b="1" dirty="0">
                <a:solidFill>
                  <a:srgbClr val="FFFF00"/>
                </a:solidFill>
              </a:rPr>
              <a:t>Best done at the end of the day:</a:t>
            </a:r>
          </a:p>
          <a:p>
            <a:pPr lvl="3">
              <a:spcBef>
                <a:spcPts val="0"/>
              </a:spcBef>
              <a:buFont typeface="Wingdings" charset="2"/>
              <a:buChar char="§"/>
              <a:defRPr/>
            </a:pPr>
            <a:r>
              <a:rPr lang="en-US" sz="2800" b="1" dirty="0">
                <a:solidFill>
                  <a:srgbClr val="FFFF00"/>
                </a:solidFill>
              </a:rPr>
              <a:t>coverage reasons</a:t>
            </a:r>
          </a:p>
          <a:p>
            <a:pPr lvl="3">
              <a:spcBef>
                <a:spcPts val="0"/>
              </a:spcBef>
              <a:buFont typeface="Wingdings" charset="2"/>
              <a:buChar char="§"/>
              <a:defRPr/>
            </a:pPr>
            <a:r>
              <a:rPr lang="en-US" sz="2800" b="1" dirty="0">
                <a:solidFill>
                  <a:srgbClr val="FFFF00"/>
                </a:solidFill>
              </a:rPr>
              <a:t>less upsetting to nurse and school staff</a:t>
            </a:r>
          </a:p>
          <a:p>
            <a:pPr lvl="3">
              <a:spcBef>
                <a:spcPts val="0"/>
              </a:spcBef>
              <a:buFont typeface="Wingdings" charset="2"/>
              <a:buChar char="§"/>
              <a:defRPr/>
            </a:pPr>
            <a:r>
              <a:rPr lang="en-US" sz="2800" b="1" dirty="0">
                <a:solidFill>
                  <a:srgbClr val="FFFF00"/>
                </a:solidFill>
              </a:rPr>
              <a:t>no </a:t>
            </a:r>
            <a:r>
              <a:rPr lang="en-US" sz="2800" b="1" i="1" dirty="0">
                <a:solidFill>
                  <a:srgbClr val="FFFF00"/>
                </a:solidFill>
              </a:rPr>
              <a:t>immediate</a:t>
            </a:r>
            <a:r>
              <a:rPr lang="en-US" sz="2800" b="1" dirty="0">
                <a:solidFill>
                  <a:srgbClr val="FFFF00"/>
                </a:solidFill>
              </a:rPr>
              <a:t> fall out from other nurses</a:t>
            </a:r>
          </a:p>
          <a:p>
            <a:pPr lvl="3">
              <a:spcBef>
                <a:spcPts val="0"/>
              </a:spcBef>
              <a:buFont typeface="Wingdings" charset="2"/>
              <a:buChar char="§"/>
              <a:defRPr/>
            </a:pPr>
            <a:endParaRPr lang="en-US" sz="2800" b="1" dirty="0">
              <a:solidFill>
                <a:srgbClr val="FFFF00"/>
              </a:solidFill>
            </a:endParaRPr>
          </a:p>
        </p:txBody>
      </p:sp>
    </p:spTree>
    <p:extLst>
      <p:ext uri="{BB962C8B-B14F-4D97-AF65-F5344CB8AC3E}">
        <p14:creationId xmlns:p14="http://schemas.microsoft.com/office/powerpoint/2010/main" val="1415974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Post Meeting</a:t>
            </a:r>
          </a:p>
        </p:txBody>
      </p:sp>
      <p:sp>
        <p:nvSpPr>
          <p:cNvPr id="3" name="Content Placeholder 2"/>
          <p:cNvSpPr>
            <a:spLocks noGrp="1"/>
          </p:cNvSpPr>
          <p:nvPr>
            <p:ph idx="1"/>
          </p:nvPr>
        </p:nvSpPr>
        <p:spPr/>
        <p:txBody>
          <a:bodyPr>
            <a:normAutofit fontScale="85000" lnSpcReduction="20000"/>
          </a:bodyPr>
          <a:lstStyle/>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Document! Document! Document!</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Summarize meeting with email</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Send summary email to attendees</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Know your emails are not confidential and are probably going to Union Representative </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Remain professional</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Keep confidentiality</a:t>
            </a:r>
          </a:p>
          <a:p>
            <a:pPr marL="514350" marR="0" lvl="0" indent="-514350" defTabSz="914400" eaLnBrk="1" fontAlgn="auto" latinLnBrk="0" hangingPunct="1">
              <a:lnSpc>
                <a:spcPct val="150000"/>
              </a:lnSpc>
              <a:spcBef>
                <a:spcPts val="0"/>
              </a:spcBef>
              <a:spcAft>
                <a:spcPts val="0"/>
              </a:spcAft>
              <a:buClrTx/>
              <a:buSzTx/>
              <a:buFontTx/>
              <a:buAutoNum type="arabicPeriod"/>
              <a:tabLst/>
              <a:defRPr/>
            </a:pPr>
            <a:r>
              <a:rPr lang="en-US" b="1" dirty="0">
                <a:solidFill>
                  <a:srgbClr val="FFFF00"/>
                </a:solidFill>
              </a:rPr>
              <a:t>Let it go</a:t>
            </a:r>
            <a:r>
              <a:rPr lang="is-IS" b="1" dirty="0">
                <a:solidFill>
                  <a:srgbClr val="FFFF00"/>
                </a:solidFill>
              </a:rPr>
              <a:t>…... </a:t>
            </a:r>
            <a:r>
              <a:rPr lang="en-US" b="1" dirty="0">
                <a:solidFill>
                  <a:srgbClr val="FFFF00"/>
                </a:solidFill>
              </a:rPr>
              <a:t>Move forward</a:t>
            </a:r>
          </a:p>
        </p:txBody>
      </p:sp>
    </p:spTree>
    <p:extLst>
      <p:ext uri="{BB962C8B-B14F-4D97-AF65-F5344CB8AC3E}">
        <p14:creationId xmlns:p14="http://schemas.microsoft.com/office/powerpoint/2010/main" val="1858425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991600" cy="5897562"/>
          </a:xfrm>
        </p:spPr>
        <p:txBody>
          <a:bodyPr>
            <a:normAutofit/>
          </a:bodyPr>
          <a:lstStyle/>
          <a:p>
            <a:r>
              <a:rPr lang="en-US" b="1" dirty="0">
                <a:solidFill>
                  <a:srgbClr val="FFFF00"/>
                </a:solidFill>
              </a:rPr>
              <a:t>Is there anything worse than </a:t>
            </a:r>
            <a:r>
              <a:rPr lang="en-US" b="1">
                <a:solidFill>
                  <a:srgbClr val="FFFF00"/>
                </a:solidFill>
              </a:rPr>
              <a:t>giving constructive feedback? </a:t>
            </a:r>
          </a:p>
        </p:txBody>
      </p:sp>
    </p:spTree>
    <p:extLst>
      <p:ext uri="{BB962C8B-B14F-4D97-AF65-F5344CB8AC3E}">
        <p14:creationId xmlns:p14="http://schemas.microsoft.com/office/powerpoint/2010/main" val="17248564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b="1" dirty="0">
                <a:solidFill>
                  <a:srgbClr val="FFFF00"/>
                </a:solidFill>
              </a:rPr>
              <a:t>Documentation</a:t>
            </a:r>
          </a:p>
        </p:txBody>
      </p:sp>
      <p:sp>
        <p:nvSpPr>
          <p:cNvPr id="29698" name="Content Placeholder 2"/>
          <p:cNvSpPr>
            <a:spLocks noGrp="1"/>
          </p:cNvSpPr>
          <p:nvPr>
            <p:ph idx="1"/>
          </p:nvPr>
        </p:nvSpPr>
        <p:spPr>
          <a:xfrm>
            <a:off x="457200" y="1295400"/>
            <a:ext cx="8229600" cy="5029200"/>
          </a:xfrm>
        </p:spPr>
        <p:txBody>
          <a:bodyPr>
            <a:normAutofit fontScale="92500" lnSpcReduction="10000"/>
          </a:bodyPr>
          <a:lstStyle/>
          <a:p>
            <a:pPr marL="514350" indent="-514350">
              <a:buFont typeface="Arial" charset="0"/>
              <a:buAutoNum type="arabicPeriod"/>
            </a:pPr>
            <a:r>
              <a:rPr lang="en-US" b="1" dirty="0">
                <a:solidFill>
                  <a:srgbClr val="FFFF00"/>
                </a:solidFill>
              </a:rPr>
              <a:t>It’s so important</a:t>
            </a:r>
          </a:p>
          <a:p>
            <a:pPr marL="514350" indent="-514350">
              <a:buFont typeface="Arial" charset="0"/>
              <a:buAutoNum type="arabicPeriod"/>
            </a:pPr>
            <a:r>
              <a:rPr lang="en-US" b="1" dirty="0">
                <a:solidFill>
                  <a:srgbClr val="FFFF00"/>
                </a:solidFill>
              </a:rPr>
              <a:t>Create a “paper trail”- Screen shots!</a:t>
            </a:r>
          </a:p>
          <a:p>
            <a:pPr marL="514350" indent="-514350">
              <a:buFont typeface="Arial" charset="0"/>
              <a:buAutoNum type="arabicPeriod"/>
            </a:pPr>
            <a:r>
              <a:rPr lang="en-US" b="1" dirty="0">
                <a:solidFill>
                  <a:srgbClr val="FFFF00"/>
                </a:solidFill>
              </a:rPr>
              <a:t>Reaffirms your position, not based on memory- facts are important</a:t>
            </a:r>
          </a:p>
          <a:p>
            <a:pPr marL="514350" indent="-514350">
              <a:buFont typeface="Arial" charset="0"/>
              <a:buAutoNum type="arabicPeriod"/>
            </a:pPr>
            <a:r>
              <a:rPr lang="en-US" b="1" dirty="0">
                <a:solidFill>
                  <a:srgbClr val="FFFF00"/>
                </a:solidFill>
              </a:rPr>
              <a:t>Provides precise accounting of events</a:t>
            </a:r>
          </a:p>
          <a:p>
            <a:pPr marL="514350" indent="-514350">
              <a:buFont typeface="Arial" charset="0"/>
              <a:buAutoNum type="arabicPeriod"/>
            </a:pPr>
            <a:r>
              <a:rPr lang="en-US" b="1" dirty="0">
                <a:solidFill>
                  <a:srgbClr val="FFFF00"/>
                </a:solidFill>
              </a:rPr>
              <a:t>Demonstrates you were aware and attempted to address issues. </a:t>
            </a:r>
          </a:p>
          <a:p>
            <a:pPr marL="514350" indent="-514350">
              <a:buFont typeface="Arial" charset="0"/>
              <a:buAutoNum type="arabicPeriod" startAt="6"/>
            </a:pPr>
            <a:r>
              <a:rPr lang="en-US" b="1" dirty="0">
                <a:solidFill>
                  <a:srgbClr val="FFFF00"/>
                </a:solidFill>
              </a:rPr>
              <a:t>Be consistent</a:t>
            </a:r>
          </a:p>
          <a:p>
            <a:pPr marL="514350" indent="-514350">
              <a:buFont typeface="Arial" charset="0"/>
              <a:buAutoNum type="arabicPeriod" startAt="6"/>
            </a:pPr>
            <a:r>
              <a:rPr lang="en-US" b="1" dirty="0">
                <a:solidFill>
                  <a:srgbClr val="FFFF00"/>
                </a:solidFill>
              </a:rPr>
              <a:t>This is where past evaluations can be helpful</a:t>
            </a:r>
            <a:r>
              <a:rPr lang="is-IS" b="1" dirty="0">
                <a:solidFill>
                  <a:srgbClr val="FFFF00"/>
                </a:solidFill>
              </a:rPr>
              <a:t>…. </a:t>
            </a:r>
            <a:r>
              <a:rPr lang="en-US" b="1" u="sng" dirty="0">
                <a:solidFill>
                  <a:srgbClr val="FFFF00"/>
                </a:solidFill>
              </a:rPr>
              <a:t>O</a:t>
            </a:r>
            <a:r>
              <a:rPr lang="is-IS" b="1" u="sng" dirty="0">
                <a:solidFill>
                  <a:srgbClr val="FFFF00"/>
                </a:solidFill>
              </a:rPr>
              <a:t>R</a:t>
            </a:r>
            <a:r>
              <a:rPr lang="is-IS" b="1" dirty="0">
                <a:solidFill>
                  <a:srgbClr val="FFFF00"/>
                </a:solidFill>
              </a:rPr>
              <a:t> non-supporting</a:t>
            </a:r>
            <a:endParaRPr lang="en-US" b="1" dirty="0">
              <a:solidFill>
                <a:srgbClr val="FFFF00"/>
              </a:solidFill>
            </a:endParaRPr>
          </a:p>
        </p:txBody>
      </p:sp>
    </p:spTree>
    <p:extLst>
      <p:ext uri="{BB962C8B-B14F-4D97-AF65-F5344CB8AC3E}">
        <p14:creationId xmlns:p14="http://schemas.microsoft.com/office/powerpoint/2010/main" val="1825067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b="1" dirty="0">
                <a:solidFill>
                  <a:srgbClr val="FFFF00"/>
                </a:solidFill>
              </a:rPr>
              <a:t>Resources/Meetings</a:t>
            </a:r>
          </a:p>
        </p:txBody>
      </p:sp>
      <p:sp>
        <p:nvSpPr>
          <p:cNvPr id="23554" name="Content Placeholder 2"/>
          <p:cNvSpPr>
            <a:spLocks noGrp="1"/>
          </p:cNvSpPr>
          <p:nvPr>
            <p:ph idx="1"/>
          </p:nvPr>
        </p:nvSpPr>
        <p:spPr/>
        <p:txBody>
          <a:bodyPr>
            <a:normAutofit fontScale="92500" lnSpcReduction="20000"/>
          </a:bodyPr>
          <a:lstStyle/>
          <a:p>
            <a:pPr marL="514350" indent="-514350">
              <a:buFont typeface="Arial" charset="0"/>
              <a:buAutoNum type="arabicPeriod"/>
            </a:pPr>
            <a:r>
              <a:rPr lang="en-US" b="1" dirty="0">
                <a:solidFill>
                  <a:srgbClr val="FFFF00"/>
                </a:solidFill>
              </a:rPr>
              <a:t>Human Resource Director</a:t>
            </a:r>
          </a:p>
          <a:p>
            <a:pPr marL="514350" indent="-514350">
              <a:buFont typeface="Arial" charset="0"/>
              <a:buAutoNum type="arabicPeriod"/>
            </a:pPr>
            <a:r>
              <a:rPr lang="en-US" b="1" dirty="0">
                <a:solidFill>
                  <a:srgbClr val="FFFF00"/>
                </a:solidFill>
              </a:rPr>
              <a:t>Superintendent </a:t>
            </a:r>
          </a:p>
          <a:p>
            <a:pPr marL="514350" indent="-514350">
              <a:buFont typeface="Arial" charset="0"/>
              <a:buAutoNum type="arabicPeriod"/>
            </a:pPr>
            <a:r>
              <a:rPr lang="en-US" b="1" dirty="0">
                <a:solidFill>
                  <a:srgbClr val="FFFF00"/>
                </a:solidFill>
              </a:rPr>
              <a:t>Building Principal</a:t>
            </a:r>
          </a:p>
          <a:p>
            <a:pPr marL="514350" indent="-514350">
              <a:buFont typeface="Arial" charset="0"/>
              <a:buAutoNum type="arabicPeriod"/>
            </a:pPr>
            <a:r>
              <a:rPr lang="en-US" b="1" dirty="0">
                <a:solidFill>
                  <a:srgbClr val="FFFF00"/>
                </a:solidFill>
              </a:rPr>
              <a:t>Legal Counsel</a:t>
            </a:r>
          </a:p>
          <a:p>
            <a:pPr marL="514350" indent="-514350">
              <a:buFont typeface="Arial" charset="0"/>
              <a:buAutoNum type="arabicPeriod"/>
            </a:pPr>
            <a:r>
              <a:rPr lang="en-US" b="1" dirty="0">
                <a:solidFill>
                  <a:srgbClr val="FFFF00"/>
                </a:solidFill>
              </a:rPr>
              <a:t>School Health Staff</a:t>
            </a:r>
          </a:p>
          <a:p>
            <a:pPr marL="514350" indent="-514350">
              <a:buFont typeface="Arial" charset="0"/>
              <a:buAutoNum type="arabicPeriod"/>
            </a:pPr>
            <a:r>
              <a:rPr lang="en-US" b="1" dirty="0">
                <a:solidFill>
                  <a:srgbClr val="FFFF00"/>
                </a:solidFill>
              </a:rPr>
              <a:t>Field Experts-Regional Consultants</a:t>
            </a:r>
          </a:p>
          <a:p>
            <a:pPr marL="514350" indent="-514350">
              <a:buFont typeface="Arial" charset="0"/>
              <a:buAutoNum type="arabicPeriod"/>
            </a:pPr>
            <a:r>
              <a:rPr lang="en-US" b="1" dirty="0">
                <a:solidFill>
                  <a:srgbClr val="FFFF00"/>
                </a:solidFill>
              </a:rPr>
              <a:t>Board of Registration in Nursing</a:t>
            </a:r>
          </a:p>
          <a:p>
            <a:pPr marL="514350" indent="-514350">
              <a:buFont typeface="Arial" charset="0"/>
              <a:buAutoNum type="arabicPeriod"/>
            </a:pPr>
            <a:r>
              <a:rPr lang="en-US" b="1" dirty="0">
                <a:solidFill>
                  <a:srgbClr val="FFFF00"/>
                </a:solidFill>
              </a:rPr>
              <a:t>Nurse Leader Colleagues**</a:t>
            </a:r>
          </a:p>
          <a:p>
            <a:pPr marL="514350" indent="-514350">
              <a:buFont typeface="Arial" charset="0"/>
              <a:buAutoNum type="arabicPeriod"/>
            </a:pPr>
            <a:r>
              <a:rPr lang="en-US" b="1" dirty="0">
                <a:solidFill>
                  <a:srgbClr val="FFFF00"/>
                </a:solidFill>
              </a:rPr>
              <a:t>Yourself**</a:t>
            </a:r>
          </a:p>
        </p:txBody>
      </p:sp>
    </p:spTree>
    <p:extLst>
      <p:ext uri="{BB962C8B-B14F-4D97-AF65-F5344CB8AC3E}">
        <p14:creationId xmlns:p14="http://schemas.microsoft.com/office/powerpoint/2010/main" val="15295017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152400"/>
            <a:ext cx="8229600" cy="685800"/>
          </a:xfrm>
        </p:spPr>
        <p:txBody>
          <a:bodyPr>
            <a:normAutofit fontScale="90000"/>
          </a:bodyPr>
          <a:lstStyle/>
          <a:p>
            <a:r>
              <a:rPr lang="en-US" b="1" dirty="0">
                <a:solidFill>
                  <a:srgbClr val="FFFF00"/>
                </a:solidFill>
              </a:rPr>
              <a:t>Changes in Practice</a:t>
            </a:r>
          </a:p>
        </p:txBody>
      </p:sp>
      <p:sp>
        <p:nvSpPr>
          <p:cNvPr id="28674" name="Content Placeholder 2"/>
          <p:cNvSpPr>
            <a:spLocks noGrp="1"/>
          </p:cNvSpPr>
          <p:nvPr>
            <p:ph idx="1"/>
          </p:nvPr>
        </p:nvSpPr>
        <p:spPr>
          <a:xfrm>
            <a:off x="457200" y="990600"/>
            <a:ext cx="8229600" cy="5715000"/>
          </a:xfrm>
        </p:spPr>
        <p:txBody>
          <a:bodyPr/>
          <a:lstStyle/>
          <a:p>
            <a:pPr marL="514350" indent="-514350">
              <a:buFont typeface="Arial" charset="0"/>
              <a:buAutoNum type="arabicPeriod"/>
            </a:pPr>
            <a:r>
              <a:rPr lang="en-US" b="1" dirty="0">
                <a:solidFill>
                  <a:srgbClr val="FFFF00"/>
                </a:solidFill>
              </a:rPr>
              <a:t>Quick look assessment sheet for LTFA</a:t>
            </a:r>
          </a:p>
          <a:p>
            <a:pPr marL="514350" indent="-514350">
              <a:buFont typeface="Arial" charset="0"/>
              <a:buAutoNum type="arabicPeriod"/>
            </a:pPr>
            <a:r>
              <a:rPr lang="en-US" b="1" dirty="0">
                <a:solidFill>
                  <a:srgbClr val="FFFF00"/>
                </a:solidFill>
              </a:rPr>
              <a:t>Emergency Response Sheet for each School (this was before MERP’s were required)</a:t>
            </a:r>
          </a:p>
          <a:p>
            <a:pPr marL="514350" indent="-514350">
              <a:buFont typeface="Arial" charset="0"/>
              <a:buAutoNum type="arabicPeriod"/>
            </a:pPr>
            <a:r>
              <a:rPr lang="en-US" b="1" dirty="0">
                <a:solidFill>
                  <a:srgbClr val="FFFF00"/>
                </a:solidFill>
              </a:rPr>
              <a:t>Staff Education- both nursing and general</a:t>
            </a:r>
          </a:p>
          <a:p>
            <a:pPr marL="514350" indent="-514350">
              <a:buFont typeface="Arial" charset="0"/>
              <a:buAutoNum type="arabicPeriod"/>
            </a:pPr>
            <a:r>
              <a:rPr lang="en-US" b="1" dirty="0">
                <a:solidFill>
                  <a:srgbClr val="FFFF00"/>
                </a:solidFill>
              </a:rPr>
              <a:t>Sign in sheet for all staff meetings</a:t>
            </a:r>
          </a:p>
          <a:p>
            <a:pPr marL="514350" indent="-514350">
              <a:buFont typeface="Arial" charset="0"/>
              <a:buAutoNum type="arabicPeriod"/>
            </a:pPr>
            <a:r>
              <a:rPr lang="en-US" b="1" dirty="0">
                <a:solidFill>
                  <a:srgbClr val="FFFF00"/>
                </a:solidFill>
              </a:rPr>
              <a:t>Agendas/Minutes to staff meetings </a:t>
            </a:r>
          </a:p>
          <a:p>
            <a:pPr marL="514350" indent="-514350">
              <a:buFont typeface="Arial" charset="0"/>
              <a:buAutoNum type="arabicPeriod"/>
            </a:pPr>
            <a:r>
              <a:rPr lang="en-US" b="1" dirty="0">
                <a:solidFill>
                  <a:srgbClr val="FFFF00"/>
                </a:solidFill>
              </a:rPr>
              <a:t>Sign in sheet for receiving handouts/policies</a:t>
            </a:r>
          </a:p>
          <a:p>
            <a:pPr marL="514350" indent="-514350">
              <a:buFont typeface="Arial" charset="0"/>
              <a:buAutoNum type="arabicPeriod"/>
            </a:pPr>
            <a:r>
              <a:rPr lang="en-US" b="1" dirty="0">
                <a:solidFill>
                  <a:srgbClr val="FFFF00"/>
                </a:solidFill>
              </a:rPr>
              <a:t>Face to face end of year transition meetings with sub coverage</a:t>
            </a:r>
          </a:p>
          <a:p>
            <a:pPr marL="514350" indent="-514350">
              <a:buFont typeface="Arial" charset="0"/>
              <a:buAutoNum type="arabicPeriod"/>
            </a:pPr>
            <a:endParaRPr lang="en-US" dirty="0"/>
          </a:p>
        </p:txBody>
      </p:sp>
    </p:spTree>
    <p:extLst>
      <p:ext uri="{BB962C8B-B14F-4D97-AF65-F5344CB8AC3E}">
        <p14:creationId xmlns:p14="http://schemas.microsoft.com/office/powerpoint/2010/main" val="1670237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57200" y="274638"/>
            <a:ext cx="8229600" cy="639762"/>
          </a:xfrm>
        </p:spPr>
        <p:txBody>
          <a:bodyPr>
            <a:normAutofit fontScale="90000"/>
          </a:bodyPr>
          <a:lstStyle/>
          <a:p>
            <a:r>
              <a:rPr lang="en-US" b="1" dirty="0">
                <a:solidFill>
                  <a:srgbClr val="FFFF00"/>
                </a:solidFill>
              </a:rPr>
              <a:t>Fall out</a:t>
            </a:r>
            <a:r>
              <a:rPr lang="is-IS" b="1" dirty="0">
                <a:solidFill>
                  <a:srgbClr val="FFFF00"/>
                </a:solidFill>
              </a:rPr>
              <a:t>…........</a:t>
            </a:r>
            <a:endParaRPr lang="en-US" b="1" dirty="0">
              <a:solidFill>
                <a:srgbClr val="FFFF00"/>
              </a:solidFill>
            </a:endParaRPr>
          </a:p>
        </p:txBody>
      </p:sp>
      <p:sp>
        <p:nvSpPr>
          <p:cNvPr id="3" name="Content Placeholder 2"/>
          <p:cNvSpPr>
            <a:spLocks noGrp="1"/>
          </p:cNvSpPr>
          <p:nvPr>
            <p:ph idx="1"/>
          </p:nvPr>
        </p:nvSpPr>
        <p:spPr>
          <a:xfrm>
            <a:off x="457200" y="914400"/>
            <a:ext cx="8229600" cy="5791200"/>
          </a:xfrm>
        </p:spPr>
        <p:txBody>
          <a:bodyPr rtlCol="0">
            <a:normAutofit fontScale="62500" lnSpcReduction="20000"/>
          </a:bodyPr>
          <a:lstStyle/>
          <a:p>
            <a:pPr fontAlgn="auto">
              <a:lnSpc>
                <a:spcPct val="200000"/>
              </a:lnSpc>
              <a:spcAft>
                <a:spcPts val="0"/>
              </a:spcAft>
              <a:buFont typeface="Arial" pitchFamily="34" charset="0"/>
              <a:buChar char="•"/>
              <a:defRPr/>
            </a:pPr>
            <a:r>
              <a:rPr lang="en-US" b="1" dirty="0">
                <a:solidFill>
                  <a:srgbClr val="FFFF00"/>
                </a:solidFill>
              </a:rPr>
              <a:t>Employee can be placed on leave</a:t>
            </a:r>
          </a:p>
          <a:p>
            <a:pPr fontAlgn="auto">
              <a:lnSpc>
                <a:spcPct val="200000"/>
              </a:lnSpc>
              <a:spcAft>
                <a:spcPts val="0"/>
              </a:spcAft>
              <a:buFont typeface="Arial" pitchFamily="34" charset="0"/>
              <a:buChar char="•"/>
              <a:defRPr/>
            </a:pPr>
            <a:r>
              <a:rPr lang="en-US" sz="4000" b="1" u="sng" dirty="0">
                <a:solidFill>
                  <a:srgbClr val="FFFF00"/>
                </a:solidFill>
              </a:rPr>
              <a:t>Time consuming</a:t>
            </a:r>
            <a:r>
              <a:rPr lang="en-US" b="1" dirty="0">
                <a:solidFill>
                  <a:srgbClr val="FFFF00"/>
                </a:solidFill>
              </a:rPr>
              <a:t>: coverage, managing other employees, meetings, data collection, observations, documentation and more documentation</a:t>
            </a:r>
          </a:p>
          <a:p>
            <a:pPr fontAlgn="auto">
              <a:lnSpc>
                <a:spcPct val="200000"/>
              </a:lnSpc>
              <a:spcAft>
                <a:spcPts val="0"/>
              </a:spcAft>
              <a:buFont typeface="Arial" pitchFamily="34" charset="0"/>
              <a:buChar char="•"/>
              <a:defRPr/>
            </a:pPr>
            <a:r>
              <a:rPr lang="en-US" b="1" dirty="0">
                <a:solidFill>
                  <a:srgbClr val="FFFF00"/>
                </a:solidFill>
              </a:rPr>
              <a:t>Public reaction to private matter</a:t>
            </a:r>
          </a:p>
          <a:p>
            <a:pPr fontAlgn="auto">
              <a:lnSpc>
                <a:spcPct val="200000"/>
              </a:lnSpc>
              <a:spcAft>
                <a:spcPts val="0"/>
              </a:spcAft>
              <a:buFont typeface="Arial" pitchFamily="34" charset="0"/>
              <a:buChar char="•"/>
              <a:defRPr/>
            </a:pPr>
            <a:r>
              <a:rPr lang="en-US" b="1" dirty="0">
                <a:solidFill>
                  <a:srgbClr val="FFFF00"/>
                </a:solidFill>
              </a:rPr>
              <a:t>Protect Confidentiality</a:t>
            </a:r>
          </a:p>
          <a:p>
            <a:pPr fontAlgn="auto">
              <a:lnSpc>
                <a:spcPct val="200000"/>
              </a:lnSpc>
              <a:spcAft>
                <a:spcPts val="0"/>
              </a:spcAft>
              <a:buFont typeface="Arial" pitchFamily="34" charset="0"/>
              <a:buChar char="•"/>
              <a:defRPr/>
            </a:pPr>
            <a:r>
              <a:rPr lang="en-US" b="1" dirty="0">
                <a:solidFill>
                  <a:srgbClr val="FFFF00"/>
                </a:solidFill>
              </a:rPr>
              <a:t>Relationships with other nurses</a:t>
            </a:r>
          </a:p>
          <a:p>
            <a:pPr fontAlgn="auto">
              <a:lnSpc>
                <a:spcPct val="200000"/>
              </a:lnSpc>
              <a:spcAft>
                <a:spcPts val="0"/>
              </a:spcAft>
              <a:buFont typeface="Arial" pitchFamily="34" charset="0"/>
              <a:buChar char="•"/>
              <a:defRPr/>
            </a:pPr>
            <a:r>
              <a:rPr lang="en-US" b="1" dirty="0">
                <a:solidFill>
                  <a:srgbClr val="FFFF00"/>
                </a:solidFill>
              </a:rPr>
              <a:t>If the employee is not placed on leave, they usually go out on their own</a:t>
            </a:r>
          </a:p>
          <a:p>
            <a:pPr fontAlgn="auto">
              <a:lnSpc>
                <a:spcPct val="200000"/>
              </a:lnSpc>
              <a:spcAft>
                <a:spcPts val="0"/>
              </a:spcAft>
              <a:buFont typeface="Arial" pitchFamily="34" charset="0"/>
              <a:buChar char="•"/>
              <a:defRPr/>
            </a:pPr>
            <a:endParaRPr lang="en-US" dirty="0"/>
          </a:p>
          <a:p>
            <a:pPr fontAlgn="auto">
              <a:lnSpc>
                <a:spcPct val="200000"/>
              </a:lnSpc>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4896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rPr>
              <a:t>Who evaluates who?</a:t>
            </a:r>
          </a:p>
        </p:txBody>
      </p:sp>
      <p:sp>
        <p:nvSpPr>
          <p:cNvPr id="3" name="Content Placeholder 2"/>
          <p:cNvSpPr>
            <a:spLocks noGrp="1"/>
          </p:cNvSpPr>
          <p:nvPr>
            <p:ph idx="1"/>
          </p:nvPr>
        </p:nvSpPr>
        <p:spPr>
          <a:xfrm>
            <a:off x="457200" y="1417638"/>
            <a:ext cx="8229600" cy="4708525"/>
          </a:xfrm>
        </p:spPr>
        <p:txBody>
          <a:bodyPr>
            <a:normAutofit fontScale="92500"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NASN supports that the evaluation of a school nurse should be done by an RN that is knowledgeable about the scope and practice of a school nurse. </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FFFF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MA BORN </a:t>
            </a:r>
          </a:p>
          <a:p>
            <a:pPr marL="0" marR="0" lvl="0" indent="0" defTabSz="914400" eaLnBrk="1" fontAlgn="auto" latinLnBrk="0" hangingPunct="1">
              <a:lnSpc>
                <a:spcPct val="100000"/>
              </a:lnSpc>
              <a:spcBef>
                <a:spcPts val="0"/>
              </a:spcBef>
              <a:spcAft>
                <a:spcPts val="0"/>
              </a:spcAft>
              <a:buClrTx/>
              <a:buSzTx/>
              <a:buFontTx/>
              <a:buNone/>
              <a:tabLst/>
              <a:defRPr/>
            </a:pPr>
            <a:r>
              <a:rPr lang="en-US" b="1" dirty="0">
                <a:solidFill>
                  <a:srgbClr val="FFFF00"/>
                </a:solidFill>
              </a:rPr>
              <a:t>A non-nurse cannot evaluate the clinical competency of a nurse</a:t>
            </a:r>
          </a:p>
          <a:p>
            <a:pPr marL="0" marR="0" lvl="0" indent="0" defTabSz="914400" eaLnBrk="1" fontAlgn="auto" latinLnBrk="0" hangingPunct="1">
              <a:lnSpc>
                <a:spcPct val="100000"/>
              </a:lnSpc>
              <a:spcBef>
                <a:spcPts val="0"/>
              </a:spcBef>
              <a:spcAft>
                <a:spcPts val="0"/>
              </a:spcAft>
              <a:buClrTx/>
              <a:buSzTx/>
              <a:buFontTx/>
              <a:buNone/>
              <a:tabLst/>
              <a:defRPr/>
            </a:pPr>
            <a:endParaRPr lang="en-US" b="1" dirty="0">
              <a:solidFill>
                <a:srgbClr val="FFFF00"/>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5400" b="1" dirty="0">
                <a:solidFill>
                  <a:srgbClr val="FFFF00"/>
                </a:solidFill>
              </a:rPr>
              <a:t>“DO YOUR JOB!”</a:t>
            </a:r>
          </a:p>
        </p:txBody>
      </p:sp>
    </p:spTree>
    <p:extLst>
      <p:ext uri="{BB962C8B-B14F-4D97-AF65-F5344CB8AC3E}">
        <p14:creationId xmlns:p14="http://schemas.microsoft.com/office/powerpoint/2010/main" val="13529118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rtlCol="0">
            <a:normAutofit fontScale="90000"/>
          </a:bodyPr>
          <a:lstStyle/>
          <a:p>
            <a:pPr fontAlgn="auto">
              <a:spcAft>
                <a:spcPts val="0"/>
              </a:spcAft>
              <a:defRPr/>
            </a:pPr>
            <a:r>
              <a:rPr lang="en-US" b="1" dirty="0">
                <a:solidFill>
                  <a:srgbClr val="FFFF00"/>
                </a:solidFill>
              </a:rPr>
              <a:t>Potential Re-entry plan</a:t>
            </a:r>
            <a:br>
              <a:rPr lang="en-US" dirty="0"/>
            </a:b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nSpc>
                <a:spcPct val="150000"/>
              </a:lnSpc>
              <a:buFont typeface="Arial" charset="0"/>
              <a:buNone/>
            </a:pPr>
            <a:r>
              <a:rPr lang="en-US" sz="2000" b="1" dirty="0">
                <a:solidFill>
                  <a:srgbClr val="FFFF00"/>
                </a:solidFill>
              </a:rPr>
              <a:t>Employee Name: 			Date: </a:t>
            </a:r>
          </a:p>
          <a:p>
            <a:pPr>
              <a:lnSpc>
                <a:spcPct val="150000"/>
              </a:lnSpc>
              <a:buFont typeface="Arial" charset="0"/>
              <a:buNone/>
            </a:pPr>
            <a:r>
              <a:rPr lang="en-US" sz="2000" b="1" dirty="0">
                <a:solidFill>
                  <a:srgbClr val="FFFF00"/>
                </a:solidFill>
              </a:rPr>
              <a:t>1. Assigned a mentor</a:t>
            </a:r>
          </a:p>
          <a:p>
            <a:pPr>
              <a:lnSpc>
                <a:spcPct val="150000"/>
              </a:lnSpc>
              <a:buFont typeface="Arial" charset="0"/>
              <a:buNone/>
            </a:pPr>
            <a:r>
              <a:rPr lang="en-US" sz="2000" b="1" dirty="0">
                <a:solidFill>
                  <a:srgbClr val="FFFF00"/>
                </a:solidFill>
              </a:rPr>
              <a:t>2. Attend a program on Emergencies</a:t>
            </a:r>
          </a:p>
          <a:p>
            <a:pPr>
              <a:lnSpc>
                <a:spcPct val="150000"/>
              </a:lnSpc>
              <a:buFont typeface="Arial" charset="0"/>
              <a:buNone/>
            </a:pPr>
            <a:r>
              <a:rPr lang="en-US" sz="2000" b="1" dirty="0">
                <a:solidFill>
                  <a:srgbClr val="FFFF00"/>
                </a:solidFill>
              </a:rPr>
              <a:t>3. A minimum 3 day re-orientation with a senior/professional colleague</a:t>
            </a:r>
          </a:p>
          <a:p>
            <a:pPr>
              <a:lnSpc>
                <a:spcPct val="150000"/>
              </a:lnSpc>
              <a:buFont typeface="Arial" charset="0"/>
              <a:buNone/>
            </a:pPr>
            <a:r>
              <a:rPr lang="en-US" sz="2000" b="1" dirty="0">
                <a:solidFill>
                  <a:srgbClr val="FFFF00"/>
                </a:solidFill>
              </a:rPr>
              <a:t>4. Two full day re-orientation to his/her own school with the Nurse Leader </a:t>
            </a:r>
          </a:p>
          <a:p>
            <a:pPr>
              <a:lnSpc>
                <a:spcPct val="150000"/>
              </a:lnSpc>
              <a:buFont typeface="Arial" charset="0"/>
              <a:buNone/>
            </a:pPr>
            <a:r>
              <a:rPr lang="en-US" sz="2000" b="1" dirty="0">
                <a:solidFill>
                  <a:srgbClr val="FFFF00"/>
                </a:solidFill>
              </a:rPr>
              <a:t>5. Retrospective review of 10 cases/month for assessment,  treatment  &amp; disposition of students and documentation practices</a:t>
            </a:r>
          </a:p>
          <a:p>
            <a:pPr>
              <a:lnSpc>
                <a:spcPct val="150000"/>
              </a:lnSpc>
              <a:buFont typeface="Arial" charset="0"/>
              <a:buNone/>
            </a:pPr>
            <a:r>
              <a:rPr lang="en-US" sz="2000" b="1" dirty="0">
                <a:solidFill>
                  <a:srgbClr val="FFFF00"/>
                </a:solidFill>
              </a:rPr>
              <a:t>6. EAP Consult prn</a:t>
            </a:r>
          </a:p>
          <a:p>
            <a:pPr>
              <a:lnSpc>
                <a:spcPct val="150000"/>
              </a:lnSpc>
              <a:buFont typeface="Arial" charset="0"/>
              <a:buNone/>
            </a:pPr>
            <a:r>
              <a:rPr lang="en-US" sz="2000" b="1" dirty="0">
                <a:solidFill>
                  <a:srgbClr val="FFFF00"/>
                </a:solidFill>
              </a:rPr>
              <a:t>7. Potential need to reassign staff within the district</a:t>
            </a:r>
          </a:p>
          <a:p>
            <a:pPr>
              <a:lnSpc>
                <a:spcPct val="150000"/>
              </a:lnSpc>
              <a:buFont typeface="Arial" charset="0"/>
              <a:buNone/>
            </a:pPr>
            <a:r>
              <a:rPr lang="en-US" sz="2000" b="1" dirty="0">
                <a:solidFill>
                  <a:srgbClr val="FFFF00"/>
                </a:solidFill>
              </a:rPr>
              <a:t>9. Participation in a mock emergency drill at his/her school(s) </a:t>
            </a:r>
          </a:p>
          <a:p>
            <a:pPr>
              <a:lnSpc>
                <a:spcPct val="80000"/>
              </a:lnSpc>
              <a:buFont typeface="Arial" charset="0"/>
              <a:buNone/>
            </a:pPr>
            <a:endParaRPr lang="en-US" sz="1500" dirty="0"/>
          </a:p>
        </p:txBody>
      </p:sp>
    </p:spTree>
    <p:extLst>
      <p:ext uri="{BB962C8B-B14F-4D97-AF65-F5344CB8AC3E}">
        <p14:creationId xmlns:p14="http://schemas.microsoft.com/office/powerpoint/2010/main" val="1059850039"/>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685800"/>
          </a:xfrm>
        </p:spPr>
        <p:txBody>
          <a:bodyPr>
            <a:normAutofit/>
          </a:bodyPr>
          <a:lstStyle/>
          <a:p>
            <a:pPr algn="ctr"/>
            <a:r>
              <a:rPr lang="en-US" sz="3000" b="1" dirty="0">
                <a:solidFill>
                  <a:srgbClr val="FFFF00"/>
                </a:solidFill>
              </a:rPr>
              <a:t>Performance Improvement Plan for Nancy Nurse</a:t>
            </a:r>
          </a:p>
        </p:txBody>
      </p:sp>
      <p:sp>
        <p:nvSpPr>
          <p:cNvPr id="3" name="Content Placeholder 2"/>
          <p:cNvSpPr>
            <a:spLocks noGrp="1"/>
          </p:cNvSpPr>
          <p:nvPr>
            <p:ph idx="1"/>
          </p:nvPr>
        </p:nvSpPr>
        <p:spPr>
          <a:xfrm>
            <a:off x="0" y="990600"/>
            <a:ext cx="9144000" cy="5867400"/>
          </a:xfrm>
        </p:spPr>
        <p:txBody>
          <a:bodyPr>
            <a:normAutofit/>
          </a:bodyPr>
          <a:lstStyle/>
          <a:p>
            <a:pPr marL="385763" indent="-385763" defTabSz="685800">
              <a:spcBef>
                <a:spcPts val="0"/>
              </a:spcBef>
              <a:buFontTx/>
              <a:buAutoNum type="arabicPeriod"/>
              <a:defRPr/>
            </a:pPr>
            <a:r>
              <a:rPr lang="en-US" sz="2000" b="1" dirty="0">
                <a:solidFill>
                  <a:srgbClr val="FFFF00"/>
                </a:solidFill>
              </a:rPr>
              <a:t>Nancy will call the parent/guardian upon the student’s second visit to the clinic. The call must be placed within 15 minutes of the second visit. </a:t>
            </a:r>
          </a:p>
          <a:p>
            <a:pPr marL="385763" indent="-385763" defTabSz="685800">
              <a:spcBef>
                <a:spcPts val="0"/>
              </a:spcBef>
              <a:buFontTx/>
              <a:buAutoNum type="arabicPeriod"/>
              <a:defRPr/>
            </a:pPr>
            <a:endParaRPr lang="en-US" sz="2000" b="1" dirty="0">
              <a:solidFill>
                <a:srgbClr val="FFFF00"/>
              </a:solidFill>
            </a:endParaRPr>
          </a:p>
          <a:p>
            <a:pPr marL="385763" indent="-385763" defTabSz="685800">
              <a:spcBef>
                <a:spcPts val="0"/>
              </a:spcBef>
              <a:buFontTx/>
              <a:buAutoNum type="arabicPeriod"/>
              <a:defRPr/>
            </a:pPr>
            <a:r>
              <a:rPr lang="en-US" sz="2000" b="1" dirty="0">
                <a:solidFill>
                  <a:srgbClr val="FFFF00"/>
                </a:solidFill>
              </a:rPr>
              <a:t>Nancy will review field trip accommodations with the staff involved in planning the field trip and she will contact the parents of any student with medical needs at least one week prior to the trip. </a:t>
            </a:r>
          </a:p>
          <a:p>
            <a:pPr marL="385763" indent="-385763" defTabSz="685800">
              <a:spcBef>
                <a:spcPts val="0"/>
              </a:spcBef>
              <a:buFontTx/>
              <a:buAutoNum type="arabicPeriod"/>
              <a:defRPr/>
            </a:pPr>
            <a:endParaRPr lang="en-US" sz="2000" b="1" dirty="0">
              <a:solidFill>
                <a:srgbClr val="FFFF00"/>
              </a:solidFill>
            </a:endParaRPr>
          </a:p>
          <a:p>
            <a:pPr marL="385763" indent="-385763" defTabSz="685800">
              <a:spcBef>
                <a:spcPts val="0"/>
              </a:spcBef>
              <a:buFontTx/>
              <a:buAutoNum type="arabicPeriod"/>
              <a:defRPr/>
            </a:pPr>
            <a:r>
              <a:rPr lang="en-US" sz="2000" b="1" dirty="0">
                <a:solidFill>
                  <a:srgbClr val="FFFF00"/>
                </a:solidFill>
              </a:rPr>
              <a:t>Nancy is expected to react calmly and quickly in all emergency situations. </a:t>
            </a:r>
          </a:p>
          <a:p>
            <a:pPr marL="385763" indent="-385763" defTabSz="685800">
              <a:spcBef>
                <a:spcPts val="0"/>
              </a:spcBef>
              <a:buFontTx/>
              <a:buAutoNum type="arabicPeriod"/>
              <a:defRPr/>
            </a:pPr>
            <a:endParaRPr lang="en-US" sz="2000" b="1" dirty="0">
              <a:solidFill>
                <a:srgbClr val="FFFF00"/>
              </a:solidFill>
            </a:endParaRPr>
          </a:p>
          <a:p>
            <a:pPr marL="385763" indent="-385763" defTabSz="685800">
              <a:spcBef>
                <a:spcPts val="0"/>
              </a:spcBef>
              <a:buFontTx/>
              <a:buAutoNum type="arabicPeriod"/>
              <a:defRPr/>
            </a:pPr>
            <a:r>
              <a:rPr lang="en-US" sz="2000" b="1" dirty="0">
                <a:solidFill>
                  <a:srgbClr val="FFFF00"/>
                </a:solidFill>
              </a:rPr>
              <a:t>Nancy is to engage students in conversation, each student is to be greeted upon entry into the clinic and will be given an encouraging word upon departing the clinic.</a:t>
            </a:r>
          </a:p>
          <a:p>
            <a:pPr marL="385763" indent="-385763" defTabSz="685800">
              <a:spcBef>
                <a:spcPts val="0"/>
              </a:spcBef>
              <a:buFontTx/>
              <a:buAutoNum type="arabicPeriod"/>
              <a:defRPr/>
            </a:pPr>
            <a:endParaRPr lang="en-US" sz="2000" b="1" dirty="0">
              <a:solidFill>
                <a:srgbClr val="FFFF00"/>
              </a:solidFill>
            </a:endParaRPr>
          </a:p>
          <a:p>
            <a:pPr marL="385763" indent="-385763" defTabSz="685800">
              <a:spcBef>
                <a:spcPts val="0"/>
              </a:spcBef>
              <a:buFontTx/>
              <a:buAutoNum type="arabicPeriod"/>
              <a:defRPr/>
            </a:pPr>
            <a:r>
              <a:rPr lang="en-US" sz="2000" b="1" dirty="0">
                <a:solidFill>
                  <a:srgbClr val="FFFF00"/>
                </a:solidFill>
              </a:rPr>
              <a:t>Nancy is expected to accurately assess students on their initial visit to the clinic. Her documentation should reflect a thorough assessment of the student, including objective and subjective data, the interventions employed, including any parent/guardian/teacher contacts and the student’s appropriate disposition.</a:t>
            </a:r>
          </a:p>
          <a:p>
            <a:pPr marL="385763" indent="-385763" defTabSz="685800">
              <a:spcBef>
                <a:spcPts val="0"/>
              </a:spcBef>
              <a:buFontTx/>
              <a:buAutoNum type="arabicPeriod"/>
              <a:defRPr/>
            </a:pPr>
            <a:endParaRPr lang="en-US" sz="2000" b="1" dirty="0">
              <a:solidFill>
                <a:srgbClr val="FFFF00"/>
              </a:solidFill>
            </a:endParaRPr>
          </a:p>
          <a:p>
            <a:pPr marL="385763" indent="-385763" defTabSz="685800">
              <a:spcBef>
                <a:spcPts val="0"/>
              </a:spcBef>
              <a:buFontTx/>
              <a:buAutoNum type="arabicPeriod"/>
              <a:defRPr/>
            </a:pPr>
            <a:endParaRPr lang="en-US" sz="2000" b="1" dirty="0">
              <a:solidFill>
                <a:srgbClr val="FFFF00"/>
              </a:solidFill>
            </a:endParaRPr>
          </a:p>
        </p:txBody>
      </p:sp>
    </p:spTree>
    <p:extLst>
      <p:ext uri="{BB962C8B-B14F-4D97-AF65-F5344CB8AC3E}">
        <p14:creationId xmlns:p14="http://schemas.microsoft.com/office/powerpoint/2010/main" val="1445862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8210550" cy="1295400"/>
          </a:xfrm>
        </p:spPr>
        <p:txBody>
          <a:bodyPr>
            <a:normAutofit fontScale="90000"/>
          </a:bodyPr>
          <a:lstStyle/>
          <a:p>
            <a:pPr algn="ctr"/>
            <a:r>
              <a:rPr lang="en-US" dirty="0">
                <a:solidFill>
                  <a:srgbClr val="FFFF00"/>
                </a:solidFill>
              </a:rPr>
              <a:t>Performance Improvement Plan #2</a:t>
            </a:r>
          </a:p>
        </p:txBody>
      </p:sp>
      <p:sp>
        <p:nvSpPr>
          <p:cNvPr id="3" name="Content Placeholder 2"/>
          <p:cNvSpPr>
            <a:spLocks noGrp="1"/>
          </p:cNvSpPr>
          <p:nvPr>
            <p:ph idx="1"/>
          </p:nvPr>
        </p:nvSpPr>
        <p:spPr>
          <a:xfrm>
            <a:off x="628650" y="1143000"/>
            <a:ext cx="7886700" cy="5638800"/>
          </a:xfrm>
        </p:spPr>
        <p:txBody>
          <a:bodyPr>
            <a:normAutofit fontScale="85000" lnSpcReduction="20000"/>
          </a:bodyPr>
          <a:lstStyle/>
          <a:p>
            <a:pPr marL="385763" indent="-385763" defTabSz="685800">
              <a:spcBef>
                <a:spcPts val="0"/>
              </a:spcBef>
              <a:buFontTx/>
              <a:buAutoNum type="arabicPeriod"/>
              <a:defRPr/>
            </a:pPr>
            <a:r>
              <a:rPr lang="en-US" b="1" dirty="0">
                <a:solidFill>
                  <a:srgbClr val="FFFF00"/>
                </a:solidFill>
              </a:rPr>
              <a:t>Documentation- accurate reflection of visit</a:t>
            </a:r>
          </a:p>
          <a:p>
            <a:pPr lvl="2" indent="-457200">
              <a:spcBef>
                <a:spcPts val="0"/>
              </a:spcBef>
              <a:buFont typeface="+mj-lt"/>
              <a:buAutoNum type="alphaUcPeriod"/>
            </a:pPr>
            <a:r>
              <a:rPr lang="en-US" b="1" dirty="0">
                <a:solidFill>
                  <a:srgbClr val="FFFF00"/>
                </a:solidFill>
              </a:rPr>
              <a:t>History</a:t>
            </a:r>
          </a:p>
          <a:p>
            <a:pPr lvl="2" indent="-457200">
              <a:spcBef>
                <a:spcPts val="0"/>
              </a:spcBef>
              <a:buFont typeface="+mj-lt"/>
              <a:buAutoNum type="alphaUcPeriod"/>
            </a:pPr>
            <a:r>
              <a:rPr lang="en-US" b="1" dirty="0">
                <a:solidFill>
                  <a:srgbClr val="FFFF00"/>
                </a:solidFill>
              </a:rPr>
              <a:t>Assessment</a:t>
            </a:r>
          </a:p>
          <a:p>
            <a:pPr lvl="2" indent="-457200">
              <a:spcBef>
                <a:spcPts val="0"/>
              </a:spcBef>
              <a:buFont typeface="+mj-lt"/>
              <a:buAutoNum type="alphaUcPeriod"/>
            </a:pPr>
            <a:r>
              <a:rPr lang="en-US" b="1" dirty="0">
                <a:solidFill>
                  <a:srgbClr val="FFFF00"/>
                </a:solidFill>
              </a:rPr>
              <a:t>Interventions</a:t>
            </a:r>
          </a:p>
          <a:p>
            <a:pPr lvl="2" indent="-457200">
              <a:spcBef>
                <a:spcPts val="0"/>
              </a:spcBef>
              <a:buFont typeface="+mj-lt"/>
              <a:buAutoNum type="alphaUcPeriod"/>
            </a:pPr>
            <a:r>
              <a:rPr lang="en-US" b="1" dirty="0">
                <a:solidFill>
                  <a:srgbClr val="FFFF00"/>
                </a:solidFill>
              </a:rPr>
              <a:t>Disposition- Contacts</a:t>
            </a:r>
          </a:p>
          <a:p>
            <a:pPr marL="1028700" lvl="2" indent="-342900">
              <a:spcBef>
                <a:spcPts val="0"/>
              </a:spcBef>
              <a:buAutoNum type="alphaUcPeriod"/>
            </a:pPr>
            <a:endParaRPr lang="en-US" b="1" dirty="0">
              <a:solidFill>
                <a:srgbClr val="FFFF00"/>
              </a:solidFill>
            </a:endParaRPr>
          </a:p>
          <a:p>
            <a:pPr marL="385763" indent="-385763" defTabSz="685800">
              <a:spcBef>
                <a:spcPts val="0"/>
              </a:spcBef>
              <a:buFontTx/>
              <a:buAutoNum type="arabicPeriod"/>
              <a:defRPr/>
            </a:pPr>
            <a:r>
              <a:rPr lang="en-US" b="1" dirty="0">
                <a:solidFill>
                  <a:srgbClr val="FFFF00"/>
                </a:solidFill>
              </a:rPr>
              <a:t>Communication</a:t>
            </a:r>
          </a:p>
          <a:p>
            <a:pPr lvl="2" indent="-457200">
              <a:spcBef>
                <a:spcPts val="0"/>
              </a:spcBef>
              <a:buFont typeface="+mj-lt"/>
              <a:buAutoNum type="alphaUcPeriod"/>
            </a:pPr>
            <a:r>
              <a:rPr lang="en-US" b="1" dirty="0">
                <a:solidFill>
                  <a:srgbClr val="FFFF00"/>
                </a:solidFill>
              </a:rPr>
              <a:t>Communicate directly with NL for student health issues &amp; clinic/field trip coverage</a:t>
            </a:r>
          </a:p>
          <a:p>
            <a:pPr lvl="2" indent="-457200">
              <a:spcBef>
                <a:spcPts val="0"/>
              </a:spcBef>
              <a:buFont typeface="+mj-lt"/>
              <a:buAutoNum type="alphaUcPeriod"/>
            </a:pPr>
            <a:r>
              <a:rPr lang="en-US" b="1" dirty="0">
                <a:solidFill>
                  <a:srgbClr val="FFFF00"/>
                </a:solidFill>
              </a:rPr>
              <a:t>Communicate directly with NL regarding your assignments</a:t>
            </a:r>
          </a:p>
          <a:p>
            <a:pPr lvl="2" indent="-457200">
              <a:spcBef>
                <a:spcPts val="0"/>
              </a:spcBef>
              <a:buFont typeface="+mj-lt"/>
              <a:buAutoNum type="alphaUcPeriod"/>
            </a:pPr>
            <a:r>
              <a:rPr lang="en-US" b="1" dirty="0">
                <a:solidFill>
                  <a:srgbClr val="FFFF00"/>
                </a:solidFill>
              </a:rPr>
              <a:t>Answer NL emails within one school day</a:t>
            </a:r>
          </a:p>
          <a:p>
            <a:pPr lvl="2" indent="-457200">
              <a:spcBef>
                <a:spcPts val="0"/>
              </a:spcBef>
              <a:buFont typeface="+mj-lt"/>
              <a:buAutoNum type="alphaUcPeriod"/>
            </a:pPr>
            <a:r>
              <a:rPr lang="en-US" b="1" dirty="0">
                <a:solidFill>
                  <a:srgbClr val="FFFF00"/>
                </a:solidFill>
              </a:rPr>
              <a:t>Conduct self in a professional manner and exercise discretion in emails to colleagues and families</a:t>
            </a:r>
          </a:p>
          <a:p>
            <a:pPr lvl="2" indent="-457200">
              <a:spcBef>
                <a:spcPts val="0"/>
              </a:spcBef>
              <a:buFont typeface="+mj-lt"/>
              <a:buAutoNum type="alphaUcPeriod"/>
            </a:pPr>
            <a:r>
              <a:rPr lang="en-US" b="1" dirty="0">
                <a:solidFill>
                  <a:srgbClr val="FFFF00"/>
                </a:solidFill>
              </a:rPr>
              <a:t>Meet bimonthly with Principal and Nurse Leader </a:t>
            </a:r>
          </a:p>
          <a:p>
            <a:pPr marL="1071563" lvl="2" indent="-385763">
              <a:spcBef>
                <a:spcPts val="0"/>
              </a:spcBef>
              <a:buFontTx/>
              <a:buAutoNum type="alphaUcPeriod"/>
            </a:pPr>
            <a:endParaRPr lang="en-US" b="1" dirty="0">
              <a:solidFill>
                <a:srgbClr val="FFFF00"/>
              </a:solidFill>
            </a:endParaRPr>
          </a:p>
          <a:p>
            <a:pPr marL="385763" indent="-385763" defTabSz="685800">
              <a:spcBef>
                <a:spcPts val="0"/>
              </a:spcBef>
              <a:buFontTx/>
              <a:buAutoNum type="arabicPeriod"/>
              <a:defRPr/>
            </a:pPr>
            <a:r>
              <a:rPr lang="en-US" b="1" dirty="0">
                <a:solidFill>
                  <a:srgbClr val="FFFF00"/>
                </a:solidFill>
              </a:rPr>
              <a:t>Goal Development</a:t>
            </a:r>
          </a:p>
          <a:p>
            <a:pPr lvl="2" indent="-457200">
              <a:spcBef>
                <a:spcPts val="0"/>
              </a:spcBef>
              <a:buFont typeface="+mj-lt"/>
              <a:buAutoNum type="alphaUcPeriod"/>
            </a:pPr>
            <a:r>
              <a:rPr lang="en-US" b="1" dirty="0">
                <a:solidFill>
                  <a:srgbClr val="FFFF00"/>
                </a:solidFill>
              </a:rPr>
              <a:t>Need to be in SMART format and relevant to School Nursing</a:t>
            </a:r>
          </a:p>
          <a:p>
            <a:pPr marL="1071563" lvl="2" indent="-385763">
              <a:spcBef>
                <a:spcPts val="0"/>
              </a:spcBef>
              <a:buFontTx/>
              <a:buAutoNum type="alphaUcPeriod"/>
            </a:pPr>
            <a:endParaRPr lang="en-US" b="1" dirty="0">
              <a:solidFill>
                <a:srgbClr val="FFFF00"/>
              </a:solidFill>
            </a:endParaRPr>
          </a:p>
          <a:p>
            <a:pPr marL="385763" indent="-385763" defTabSz="685800">
              <a:spcBef>
                <a:spcPts val="0"/>
              </a:spcBef>
              <a:buFontTx/>
              <a:buAutoNum type="arabicPeriod"/>
              <a:defRPr/>
            </a:pPr>
            <a:r>
              <a:rPr lang="en-US" b="1" dirty="0">
                <a:solidFill>
                  <a:srgbClr val="FFFF00"/>
                </a:solidFill>
              </a:rPr>
              <a:t>IHCP</a:t>
            </a:r>
          </a:p>
          <a:p>
            <a:pPr lvl="2" indent="-457200">
              <a:spcBef>
                <a:spcPts val="0"/>
              </a:spcBef>
              <a:buFont typeface="+mj-lt"/>
              <a:buAutoNum type="alphaUcPeriod"/>
            </a:pPr>
            <a:r>
              <a:rPr lang="en-US" b="1" dirty="0">
                <a:solidFill>
                  <a:srgbClr val="FFFF00"/>
                </a:solidFill>
              </a:rPr>
              <a:t>Need to develop on students with medical issues </a:t>
            </a:r>
          </a:p>
          <a:p>
            <a:pPr marL="1071563" lvl="2" indent="-385763">
              <a:spcBef>
                <a:spcPts val="0"/>
              </a:spcBef>
              <a:buFontTx/>
              <a:buAutoNum type="alphaUcPeriod"/>
            </a:pPr>
            <a:endParaRPr lang="en-US" dirty="0"/>
          </a:p>
        </p:txBody>
      </p:sp>
    </p:spTree>
    <p:extLst>
      <p:ext uri="{BB962C8B-B14F-4D97-AF65-F5344CB8AC3E}">
        <p14:creationId xmlns:p14="http://schemas.microsoft.com/office/powerpoint/2010/main" val="696514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b="1" dirty="0">
                <a:solidFill>
                  <a:srgbClr val="FFFF00"/>
                </a:solidFill>
              </a:rPr>
              <a:t>What I learned……….</a:t>
            </a:r>
          </a:p>
        </p:txBody>
      </p:sp>
      <p:sp>
        <p:nvSpPr>
          <p:cNvPr id="3" name="Content Placeholder 2"/>
          <p:cNvSpPr>
            <a:spLocks noGrp="1"/>
          </p:cNvSpPr>
          <p:nvPr>
            <p:ph idx="1"/>
          </p:nvPr>
        </p:nvSpPr>
        <p:spPr>
          <a:xfrm>
            <a:off x="457200" y="1600200"/>
            <a:ext cx="8229600" cy="4800600"/>
          </a:xfrm>
        </p:spPr>
        <p:txBody>
          <a:bodyPr rtlCol="0">
            <a:normAutofit fontScale="92500" lnSpcReduction="10000"/>
          </a:bodyPr>
          <a:lstStyle/>
          <a:p>
            <a:pPr marL="514350" indent="-514350" fontAlgn="auto">
              <a:spcAft>
                <a:spcPts val="0"/>
              </a:spcAft>
              <a:buFont typeface="Arial" pitchFamily="34" charset="0"/>
              <a:buAutoNum type="arabicPeriod"/>
              <a:defRPr/>
            </a:pPr>
            <a:r>
              <a:rPr lang="en-US" b="1" dirty="0">
                <a:solidFill>
                  <a:srgbClr val="FFFF00"/>
                </a:solidFill>
              </a:rPr>
              <a:t>Document, document, document</a:t>
            </a:r>
          </a:p>
          <a:p>
            <a:pPr marL="514350" indent="-514350" fontAlgn="auto">
              <a:spcAft>
                <a:spcPts val="0"/>
              </a:spcAft>
              <a:buFont typeface="Arial" pitchFamily="34" charset="0"/>
              <a:buAutoNum type="arabicPeriod"/>
              <a:defRPr/>
            </a:pPr>
            <a:r>
              <a:rPr lang="en-US" b="1" dirty="0">
                <a:solidFill>
                  <a:srgbClr val="FFFF00"/>
                </a:solidFill>
              </a:rPr>
              <a:t>Trust your inner self</a:t>
            </a:r>
          </a:p>
          <a:p>
            <a:pPr marL="514350" indent="-514350" fontAlgn="auto">
              <a:spcAft>
                <a:spcPts val="0"/>
              </a:spcAft>
              <a:buFont typeface="Arial" pitchFamily="34" charset="0"/>
              <a:buAutoNum type="arabicPeriod"/>
              <a:defRPr/>
            </a:pPr>
            <a:r>
              <a:rPr lang="en-US" b="1" dirty="0">
                <a:solidFill>
                  <a:srgbClr val="FFFF00"/>
                </a:solidFill>
              </a:rPr>
              <a:t>Be prepared for the unexpected</a:t>
            </a:r>
          </a:p>
          <a:p>
            <a:pPr marL="514350" indent="-514350" fontAlgn="auto">
              <a:spcAft>
                <a:spcPts val="0"/>
              </a:spcAft>
              <a:buFont typeface="Arial" pitchFamily="34" charset="0"/>
              <a:buAutoNum type="arabicPeriod"/>
              <a:defRPr/>
            </a:pPr>
            <a:r>
              <a:rPr lang="en-US" b="1" dirty="0">
                <a:solidFill>
                  <a:srgbClr val="FFFF00"/>
                </a:solidFill>
              </a:rPr>
              <a:t>It’s OK to disagree with </a:t>
            </a:r>
            <a:r>
              <a:rPr lang="en-US" b="1">
                <a:solidFill>
                  <a:srgbClr val="FFFF00"/>
                </a:solidFill>
              </a:rPr>
              <a:t>your supervisors</a:t>
            </a:r>
            <a:r>
              <a:rPr lang="en-US" b="1" dirty="0">
                <a:solidFill>
                  <a:srgbClr val="FFFF00"/>
                </a:solidFill>
              </a:rPr>
              <a:t>, but document</a:t>
            </a:r>
          </a:p>
          <a:p>
            <a:pPr marL="514350" indent="-514350" fontAlgn="auto">
              <a:spcAft>
                <a:spcPts val="0"/>
              </a:spcAft>
              <a:buFont typeface="Arial" pitchFamily="34" charset="0"/>
              <a:buAutoNum type="arabicPeriod"/>
              <a:defRPr/>
            </a:pPr>
            <a:r>
              <a:rPr lang="en-US" b="1" dirty="0">
                <a:solidFill>
                  <a:srgbClr val="FFFF00"/>
                </a:solidFill>
              </a:rPr>
              <a:t>The role of the job description in the process</a:t>
            </a:r>
          </a:p>
          <a:p>
            <a:pPr marL="514350" indent="-514350" fontAlgn="auto">
              <a:spcAft>
                <a:spcPts val="0"/>
              </a:spcAft>
              <a:buFont typeface="Arial" pitchFamily="34" charset="0"/>
              <a:buAutoNum type="arabicPeriod"/>
              <a:defRPr/>
            </a:pPr>
            <a:r>
              <a:rPr lang="en-US" b="1" dirty="0">
                <a:solidFill>
                  <a:srgbClr val="FFFF00"/>
                </a:solidFill>
              </a:rPr>
              <a:t>Evaluation Process</a:t>
            </a:r>
          </a:p>
          <a:p>
            <a:pPr marL="514350" indent="-514350" fontAlgn="auto">
              <a:spcAft>
                <a:spcPts val="0"/>
              </a:spcAft>
              <a:buFont typeface="Arial" pitchFamily="34" charset="0"/>
              <a:buAutoNum type="arabicPeriod"/>
              <a:defRPr/>
            </a:pPr>
            <a:r>
              <a:rPr lang="en-US" b="1" dirty="0">
                <a:solidFill>
                  <a:srgbClr val="FFFF00"/>
                </a:solidFill>
              </a:rPr>
              <a:t>Confidentiality of ALL parties</a:t>
            </a:r>
          </a:p>
          <a:p>
            <a:pPr marL="514350" indent="-514350" fontAlgn="auto">
              <a:spcAft>
                <a:spcPts val="0"/>
              </a:spcAft>
              <a:buFont typeface="Arial" pitchFamily="34" charset="0"/>
              <a:buAutoNum type="arabicPeriod"/>
              <a:defRPr/>
            </a:pPr>
            <a:r>
              <a:rPr lang="en-US" b="1" dirty="0">
                <a:solidFill>
                  <a:srgbClr val="FFFF00"/>
                </a:solidFill>
              </a:rPr>
              <a:t>There’s always an end point</a:t>
            </a:r>
          </a:p>
          <a:p>
            <a:pPr marL="514350" indent="-514350" fontAlgn="auto">
              <a:spcAft>
                <a:spcPts val="0"/>
              </a:spcAft>
              <a:buFont typeface="Arial" pitchFamily="34" charset="0"/>
              <a:buAutoNum type="arabicPeriod"/>
              <a:defRPr/>
            </a:pPr>
            <a:endParaRPr lang="en-US" dirty="0"/>
          </a:p>
        </p:txBody>
      </p:sp>
    </p:spTree>
    <p:extLst>
      <p:ext uri="{BB962C8B-B14F-4D97-AF65-F5344CB8AC3E}">
        <p14:creationId xmlns:p14="http://schemas.microsoft.com/office/powerpoint/2010/main" val="182217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b="1" dirty="0">
                <a:solidFill>
                  <a:srgbClr val="FFFF00"/>
                </a:solidFill>
              </a:rPr>
              <a:t>Positive Outcomes in this Process</a:t>
            </a:r>
          </a:p>
        </p:txBody>
      </p:sp>
      <p:sp>
        <p:nvSpPr>
          <p:cNvPr id="3" name="Content Placeholder 2"/>
          <p:cNvSpPr>
            <a:spLocks noGrp="1"/>
          </p:cNvSpPr>
          <p:nvPr>
            <p:ph idx="1"/>
          </p:nvPr>
        </p:nvSpPr>
        <p:spPr/>
        <p:txBody>
          <a:bodyPr/>
          <a:lstStyle/>
          <a:p>
            <a:r>
              <a:rPr lang="en-US" sz="3600" b="1" dirty="0">
                <a:solidFill>
                  <a:srgbClr val="FFFF00"/>
                </a:solidFill>
              </a:rPr>
              <a:t>Nurse gets to play an active role in their own evaluation</a:t>
            </a:r>
          </a:p>
          <a:p>
            <a:endParaRPr lang="en-US" sz="3600" b="1" dirty="0">
              <a:solidFill>
                <a:srgbClr val="FFFF00"/>
              </a:solidFill>
            </a:endParaRPr>
          </a:p>
          <a:p>
            <a:r>
              <a:rPr lang="en-US" sz="3600" b="1" dirty="0">
                <a:solidFill>
                  <a:srgbClr val="FFFF00"/>
                </a:solidFill>
              </a:rPr>
              <a:t>Gives the nurse a chance to look back and be proud of accomplishments</a:t>
            </a:r>
          </a:p>
          <a:p>
            <a:endParaRPr lang="en-US" sz="3600" b="1" dirty="0">
              <a:solidFill>
                <a:srgbClr val="FFFF00"/>
              </a:solidFill>
            </a:endParaRPr>
          </a:p>
          <a:p>
            <a:r>
              <a:rPr lang="en-US" sz="3600" b="1" dirty="0">
                <a:solidFill>
                  <a:srgbClr val="FFFF00"/>
                </a:solidFill>
              </a:rPr>
              <a:t>Encourages more productivity</a:t>
            </a:r>
          </a:p>
          <a:p>
            <a:endParaRPr lang="en-US" b="1" dirty="0">
              <a:solidFill>
                <a:srgbClr val="FFFF00"/>
              </a:solidFill>
            </a:endParaRPr>
          </a:p>
        </p:txBody>
      </p:sp>
    </p:spTree>
    <p:extLst>
      <p:ext uri="{BB962C8B-B14F-4D97-AF65-F5344CB8AC3E}">
        <p14:creationId xmlns:p14="http://schemas.microsoft.com/office/powerpoint/2010/main" val="61586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is-IS" b="1" dirty="0">
                <a:solidFill>
                  <a:srgbClr val="FFFF00"/>
                </a:solidFill>
              </a:rPr>
              <a:t>               …...</a:t>
            </a:r>
            <a:endParaRPr lang="en-US" b="1" dirty="0">
              <a:solidFill>
                <a:srgbClr val="FFFF00"/>
              </a:solidFill>
            </a:endParaRPr>
          </a:p>
        </p:txBody>
      </p:sp>
      <p:sp>
        <p:nvSpPr>
          <p:cNvPr id="32770" name="Content Placeholder 2"/>
          <p:cNvSpPr>
            <a:spLocks noGrp="1"/>
          </p:cNvSpPr>
          <p:nvPr>
            <p:ph idx="1"/>
          </p:nvPr>
        </p:nvSpPr>
        <p:spPr/>
        <p:txBody>
          <a:bodyPr>
            <a:normAutofit lnSpcReduction="10000"/>
          </a:bodyPr>
          <a:lstStyle/>
          <a:p>
            <a:pPr>
              <a:buFont typeface="Arial" charset="0"/>
              <a:buNone/>
            </a:pPr>
            <a:r>
              <a:rPr lang="en-US" b="1" dirty="0">
                <a:solidFill>
                  <a:srgbClr val="FFFF00"/>
                </a:solidFill>
              </a:rPr>
              <a:t>Do</a:t>
            </a:r>
            <a:r>
              <a:rPr lang="en-US" sz="3600" b="1" u="sng" dirty="0">
                <a:solidFill>
                  <a:srgbClr val="FFFF00"/>
                </a:solidFill>
              </a:rPr>
              <a:t> NOT </a:t>
            </a:r>
            <a:r>
              <a:rPr lang="en-US" b="1" dirty="0">
                <a:solidFill>
                  <a:srgbClr val="FFFF00"/>
                </a:solidFill>
              </a:rPr>
              <a:t>write stellar evaluations on everyone. You </a:t>
            </a:r>
            <a:r>
              <a:rPr lang="en-US" b="1" i="1" dirty="0">
                <a:solidFill>
                  <a:srgbClr val="FFFF00"/>
                </a:solidFill>
              </a:rPr>
              <a:t>may</a:t>
            </a:r>
            <a:r>
              <a:rPr lang="en-US" b="1" dirty="0">
                <a:solidFill>
                  <a:srgbClr val="FFFF00"/>
                </a:solidFill>
              </a:rPr>
              <a:t> have one superstar nurse, but </a:t>
            </a:r>
            <a:r>
              <a:rPr lang="en-US" b="1" u="sng" dirty="0">
                <a:solidFill>
                  <a:srgbClr val="FFFF00"/>
                </a:solidFill>
              </a:rPr>
              <a:t>NO ONE</a:t>
            </a:r>
            <a:r>
              <a:rPr lang="en-US" b="1" dirty="0">
                <a:solidFill>
                  <a:srgbClr val="FFFF00"/>
                </a:solidFill>
              </a:rPr>
              <a:t> has a multitude of them. Remember once you leave your job, those formal evaluations </a:t>
            </a:r>
            <a:r>
              <a:rPr lang="en-US" b="1" u="sng" dirty="0">
                <a:solidFill>
                  <a:srgbClr val="FFFF00"/>
                </a:solidFill>
              </a:rPr>
              <a:t>stay</a:t>
            </a:r>
            <a:r>
              <a:rPr lang="en-US" b="1" dirty="0">
                <a:solidFill>
                  <a:srgbClr val="FFFF00"/>
                </a:solidFill>
              </a:rPr>
              <a:t> in the employee record</a:t>
            </a:r>
          </a:p>
          <a:p>
            <a:pPr>
              <a:buFont typeface="Arial" charset="0"/>
              <a:buNone/>
            </a:pPr>
            <a:endParaRPr lang="en-US" b="1" dirty="0">
              <a:solidFill>
                <a:srgbClr val="FFFF00"/>
              </a:solidFill>
            </a:endParaRPr>
          </a:p>
          <a:p>
            <a:pPr>
              <a:buFont typeface="Arial" charset="0"/>
              <a:buNone/>
            </a:pPr>
            <a:r>
              <a:rPr lang="en-US" b="1" dirty="0">
                <a:solidFill>
                  <a:srgbClr val="FFFF00"/>
                </a:solidFill>
              </a:rPr>
              <a:t>It’s the individual employees folder the attorney’s will look at, not how you evaluated everyone else                        </a:t>
            </a:r>
          </a:p>
        </p:txBody>
      </p:sp>
      <p:pic>
        <p:nvPicPr>
          <p:cNvPr id="1026" name="Picture 2" descr="https://tse1.mm.bing.net/th?id=OIP.Khr5RFtrmfaxi3f_hun32wEsEs&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5597"/>
            <a:ext cx="12954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734C883-763E-4874-B8EB-5B3CF73AE4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3800" y="5105400"/>
            <a:ext cx="1019881" cy="1019881"/>
          </a:xfrm>
          <a:prstGeom prst="rect">
            <a:avLst/>
          </a:prstGeom>
        </p:spPr>
      </p:pic>
    </p:spTree>
    <p:extLst>
      <p:ext uri="{BB962C8B-B14F-4D97-AF65-F5344CB8AC3E}">
        <p14:creationId xmlns:p14="http://schemas.microsoft.com/office/powerpoint/2010/main" val="530519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pPr marL="742950" indent="-742950" algn="l"/>
            <a:r>
              <a:rPr lang="en-US" dirty="0"/>
              <a:t>         </a:t>
            </a:r>
            <a:r>
              <a:rPr lang="en-US" dirty="0">
                <a:solidFill>
                  <a:srgbClr val="FFFF00"/>
                </a:solidFill>
              </a:rPr>
              <a:t>Evaluation Tool Kit</a:t>
            </a:r>
          </a:p>
        </p:txBody>
      </p:sp>
      <p:sp>
        <p:nvSpPr>
          <p:cNvPr id="3" name="Content Placeholder 2"/>
          <p:cNvSpPr>
            <a:spLocks noGrp="1"/>
          </p:cNvSpPr>
          <p:nvPr>
            <p:ph idx="1"/>
          </p:nvPr>
        </p:nvSpPr>
        <p:spPr>
          <a:xfrm>
            <a:off x="304800" y="1219200"/>
            <a:ext cx="8382000" cy="5638800"/>
          </a:xfrm>
        </p:spPr>
        <p:txBody>
          <a:bodyPr>
            <a:normAutofit/>
          </a:bodyPr>
          <a:lstStyle/>
          <a:p>
            <a:pPr marL="514350" indent="-514350">
              <a:buFont typeface="+mj-lt"/>
              <a:buAutoNum type="arabicPeriod"/>
            </a:pPr>
            <a:r>
              <a:rPr lang="en-US" dirty="0">
                <a:solidFill>
                  <a:srgbClr val="FFFF00"/>
                </a:solidFill>
              </a:rPr>
              <a:t>Laminated Standards Card</a:t>
            </a:r>
          </a:p>
          <a:p>
            <a:pPr marL="514350" indent="-514350">
              <a:buFont typeface="+mj-lt"/>
              <a:buAutoNum type="arabicPeriod"/>
            </a:pPr>
            <a:r>
              <a:rPr lang="en-US" dirty="0">
                <a:solidFill>
                  <a:srgbClr val="FFFF00"/>
                </a:solidFill>
              </a:rPr>
              <a:t>Blank Templates for Evidence Collection</a:t>
            </a:r>
          </a:p>
          <a:p>
            <a:pPr marL="514350" indent="-514350">
              <a:buAutoNum type="arabicPeriod" startAt="3"/>
            </a:pPr>
            <a:r>
              <a:rPr lang="en-US" dirty="0">
                <a:solidFill>
                  <a:srgbClr val="FFFF00"/>
                </a:solidFill>
              </a:rPr>
              <a:t>School Nurse Appendix/Adaptation Handouts</a:t>
            </a:r>
          </a:p>
          <a:p>
            <a:pPr marL="514350" indent="-514350">
              <a:buAutoNum type="arabicPeriod" startAt="3"/>
            </a:pPr>
            <a:r>
              <a:rPr lang="en-US" dirty="0">
                <a:solidFill>
                  <a:srgbClr val="FFFF00"/>
                </a:solidFill>
              </a:rPr>
              <a:t>The  “Evidence Collection Narrative”</a:t>
            </a:r>
          </a:p>
          <a:p>
            <a:pPr marL="514350" indent="-514350">
              <a:buAutoNum type="arabicPeriod" startAt="3"/>
            </a:pPr>
            <a:r>
              <a:rPr lang="en-US" dirty="0" err="1">
                <a:solidFill>
                  <a:srgbClr val="FFFF00"/>
                </a:solidFill>
              </a:rPr>
              <a:t>TeachPoint</a:t>
            </a:r>
            <a:r>
              <a:rPr lang="en-US" dirty="0">
                <a:solidFill>
                  <a:srgbClr val="FFFF00"/>
                </a:solidFill>
              </a:rPr>
              <a:t> Account</a:t>
            </a:r>
          </a:p>
          <a:p>
            <a:pPr marL="514350" indent="-514350">
              <a:buAutoNum type="arabicPeriod" startAt="3"/>
            </a:pPr>
            <a:r>
              <a:rPr lang="en-US" dirty="0">
                <a:solidFill>
                  <a:srgbClr val="FFFF00"/>
                </a:solidFill>
              </a:rPr>
              <a:t>Reference Book/Handouts </a:t>
            </a:r>
          </a:p>
          <a:p>
            <a:pPr marL="514350" indent="-514350">
              <a:buAutoNum type="arabicPeriod" startAt="3"/>
            </a:pPr>
            <a:r>
              <a:rPr lang="en-US" dirty="0">
                <a:solidFill>
                  <a:srgbClr val="FFFF00"/>
                </a:solidFill>
              </a:rPr>
              <a:t>Self-Confidence</a:t>
            </a:r>
          </a:p>
          <a:p>
            <a:pPr marL="514350" indent="-514350">
              <a:buAutoNum type="arabicPeriod" startAt="3"/>
            </a:pPr>
            <a:r>
              <a:rPr lang="en-US" dirty="0">
                <a:solidFill>
                  <a:srgbClr val="FFFF00"/>
                </a:solidFill>
              </a:rPr>
              <a:t>A Sense of Humor</a:t>
            </a:r>
          </a:p>
          <a:p>
            <a:pPr marL="514350" indent="-514350">
              <a:buNone/>
            </a:pPr>
            <a:endParaRPr lang="en-US" dirty="0">
              <a:solidFill>
                <a:srgbClr val="FFFF00"/>
              </a:solidFill>
            </a:endParaRPr>
          </a:p>
          <a:p>
            <a:pPr marL="514350" indent="-514350">
              <a:buFont typeface="+mj-lt"/>
              <a:buAutoNum type="arabicPeriod"/>
            </a:pPr>
            <a:endParaRPr lang="en-US" dirty="0"/>
          </a:p>
        </p:txBody>
      </p:sp>
      <p:pic>
        <p:nvPicPr>
          <p:cNvPr id="4" name="Picture 3" descr="BU004372.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2200" y="228600"/>
            <a:ext cx="1447800" cy="144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Helpful Hints</a:t>
            </a:r>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marL="514350" lvl="0" indent="-514350">
              <a:lnSpc>
                <a:spcPct val="200000"/>
              </a:lnSpc>
              <a:buFont typeface="+mj-lt"/>
              <a:buAutoNum type="arabicPeriod"/>
            </a:pPr>
            <a:r>
              <a:rPr lang="en-US" dirty="0">
                <a:solidFill>
                  <a:srgbClr val="FFFF00"/>
                </a:solidFill>
              </a:rPr>
              <a:t>Nurse Credentials List</a:t>
            </a:r>
          </a:p>
          <a:p>
            <a:pPr marL="514350" lvl="0" indent="-514350">
              <a:lnSpc>
                <a:spcPct val="200000"/>
              </a:lnSpc>
              <a:buFont typeface="+mj-lt"/>
              <a:buAutoNum type="arabicPeriod"/>
            </a:pPr>
            <a:r>
              <a:rPr lang="en-US" dirty="0">
                <a:solidFill>
                  <a:srgbClr val="FFFF00"/>
                </a:solidFill>
              </a:rPr>
              <a:t>Blank Templates</a:t>
            </a:r>
          </a:p>
          <a:p>
            <a:pPr marL="514350" lvl="0" indent="-514350">
              <a:lnSpc>
                <a:spcPct val="200000"/>
              </a:lnSpc>
              <a:buFont typeface="+mj-lt"/>
              <a:buAutoNum type="arabicPeriod"/>
            </a:pPr>
            <a:r>
              <a:rPr lang="en-US" dirty="0">
                <a:solidFill>
                  <a:srgbClr val="FFFF00"/>
                </a:solidFill>
              </a:rPr>
              <a:t>Walkthroughs</a:t>
            </a:r>
          </a:p>
          <a:p>
            <a:pPr marL="514350" lvl="0" indent="-514350">
              <a:lnSpc>
                <a:spcPct val="200000"/>
              </a:lnSpc>
              <a:buFont typeface="+mj-lt"/>
              <a:buAutoNum type="arabicPeriod"/>
            </a:pPr>
            <a:r>
              <a:rPr lang="en-US" dirty="0">
                <a:solidFill>
                  <a:srgbClr val="FFFF00"/>
                </a:solidFill>
              </a:rPr>
              <a:t>Encouraged to think about it each week- do NOT procrastinate, it’s not going away!   </a:t>
            </a:r>
          </a:p>
          <a:p>
            <a:pPr marL="514350" lvl="0" indent="-514350">
              <a:lnSpc>
                <a:spcPct val="200000"/>
              </a:lnSpc>
              <a:buFont typeface="+mj-lt"/>
              <a:buAutoNum type="arabicPeriod"/>
            </a:pPr>
            <a:r>
              <a:rPr lang="en-US" dirty="0">
                <a:solidFill>
                  <a:srgbClr val="FFFF00"/>
                </a:solidFill>
              </a:rPr>
              <a:t>Keep a running list of accomplishments</a:t>
            </a:r>
          </a:p>
          <a:p>
            <a:endParaRPr lang="en-US" dirty="0"/>
          </a:p>
        </p:txBody>
      </p:sp>
      <p:pic>
        <p:nvPicPr>
          <p:cNvPr id="4" name="Picture 3"/>
          <p:cNvPicPr>
            <a:picLocks noChangeAspect="1"/>
          </p:cNvPicPr>
          <p:nvPr/>
        </p:nvPicPr>
        <p:blipFill>
          <a:blip r:embed="rId2" cstate="print"/>
          <a:stretch>
            <a:fillRect/>
          </a:stretch>
        </p:blipFill>
        <p:spPr>
          <a:xfrm>
            <a:off x="6172200" y="4267200"/>
            <a:ext cx="1295400" cy="110769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rgbClr val="FFFF00"/>
                </a:solidFill>
              </a:rPr>
              <a:t>“Evidence”</a:t>
            </a:r>
          </a:p>
        </p:txBody>
      </p:sp>
      <p:sp>
        <p:nvSpPr>
          <p:cNvPr id="3" name="Content Placeholder 2"/>
          <p:cNvSpPr>
            <a:spLocks noGrp="1"/>
          </p:cNvSpPr>
          <p:nvPr>
            <p:ph idx="1"/>
          </p:nvPr>
        </p:nvSpPr>
        <p:spPr/>
        <p:txBody>
          <a:bodyPr>
            <a:normAutofit/>
          </a:bodyPr>
          <a:lstStyle/>
          <a:p>
            <a:pPr>
              <a:buNone/>
            </a:pPr>
            <a:r>
              <a:rPr lang="en-US" dirty="0">
                <a:solidFill>
                  <a:srgbClr val="FFFF00"/>
                </a:solidFill>
              </a:rPr>
              <a:t>Don’t get bogged down with the terms, this is NOT a homicide investigation!</a:t>
            </a:r>
          </a:p>
          <a:p>
            <a:pPr lvl="0" algn="ctr">
              <a:buNone/>
            </a:pPr>
            <a:r>
              <a:rPr lang="en-US" sz="7200" b="1" i="1" dirty="0">
                <a:solidFill>
                  <a:srgbClr val="FFFF00"/>
                </a:solidFill>
              </a:rPr>
              <a:t>only</a:t>
            </a:r>
            <a:r>
              <a:rPr lang="en-US" sz="5400" dirty="0">
                <a:solidFill>
                  <a:srgbClr val="FFFF00"/>
                </a:solidFill>
              </a:rPr>
              <a:t> 34 “elements”</a:t>
            </a:r>
          </a:p>
          <a:p>
            <a:pPr lvl="0">
              <a:buNone/>
            </a:pPr>
            <a:endParaRPr lang="en-US" dirty="0">
              <a:solidFill>
                <a:srgbClr val="FFFF00"/>
              </a:solidFill>
            </a:endParaRPr>
          </a:p>
          <a:p>
            <a:pPr lvl="0" algn="ctr">
              <a:buNone/>
            </a:pPr>
            <a:r>
              <a:rPr lang="en-US" dirty="0">
                <a:solidFill>
                  <a:srgbClr val="FFFF00"/>
                </a:solidFill>
              </a:rPr>
              <a:t>How do you  “document” evidence? </a:t>
            </a:r>
          </a:p>
          <a:p>
            <a:pPr lvl="0" algn="ctr">
              <a:buNone/>
            </a:pPr>
            <a:r>
              <a:rPr lang="en-US" dirty="0">
                <a:solidFill>
                  <a:srgbClr val="FFFF00"/>
                </a:solidFill>
              </a:rPr>
              <a:t>electronically, paper or BOTH</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97845</TotalTime>
  <Words>2010</Words>
  <Application>Microsoft Office PowerPoint</Application>
  <PresentationFormat>On-screen Show (4:3)</PresentationFormat>
  <Paragraphs>637</Paragraphs>
  <Slides>43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Cambria</vt:lpstr>
      <vt:lpstr>Times New Roman</vt:lpstr>
      <vt:lpstr>Wingdings</vt:lpstr>
      <vt:lpstr>Office Theme</vt:lpstr>
      <vt:lpstr>Evaluation Process for the Nurse Leader…............        When the Rating is Less than Proficient</vt:lpstr>
      <vt:lpstr>Today’s Line-up</vt:lpstr>
      <vt:lpstr>Why Evaluate?</vt:lpstr>
      <vt:lpstr>Who evaluates who?</vt:lpstr>
      <vt:lpstr>Positive Outcomes in this Process</vt:lpstr>
      <vt:lpstr>               …...</vt:lpstr>
      <vt:lpstr>         Evaluation Tool Kit</vt:lpstr>
      <vt:lpstr>Helpful Hints</vt:lpstr>
      <vt:lpstr>“Evidence”</vt:lpstr>
      <vt:lpstr>PowerPoint Presentation</vt:lpstr>
      <vt:lpstr>Grid</vt:lpstr>
      <vt:lpstr>Word Documents</vt:lpstr>
      <vt:lpstr>Multimedia Presentations</vt:lpstr>
      <vt:lpstr>Electronic Medical Record Documents</vt:lpstr>
      <vt:lpstr>Professional Development</vt:lpstr>
      <vt:lpstr>Direct Observation</vt:lpstr>
      <vt:lpstr>Feedback </vt:lpstr>
      <vt:lpstr>PowerPoint Presentation</vt:lpstr>
      <vt:lpstr>PowerPoint Presentation</vt:lpstr>
      <vt:lpstr>PowerPoint Presentation</vt:lpstr>
      <vt:lpstr>PowerPoint Presentation</vt:lpstr>
      <vt:lpstr>PowerPoint Presentation</vt:lpstr>
      <vt:lpstr>Walkthrough Form</vt:lpstr>
      <vt:lpstr>PowerPoint Presentation</vt:lpstr>
      <vt:lpstr>PowerPoint Presentation</vt:lpstr>
      <vt:lpstr>PowerPoint Presentation</vt:lpstr>
      <vt:lpstr>PowerPoint Presentation</vt:lpstr>
      <vt:lpstr>Encouraging School Nurse Development</vt:lpstr>
      <vt:lpstr>Terminology is key…..</vt:lpstr>
      <vt:lpstr>“Delivery”</vt:lpstr>
      <vt:lpstr>Prepping for “The Meeting”</vt:lpstr>
      <vt:lpstr>Points to Consider</vt:lpstr>
      <vt:lpstr>Delivering less than stellar points….....</vt:lpstr>
      <vt:lpstr>Post Meeting</vt:lpstr>
      <vt:lpstr>Is there anything worse than giving constructive feedback? </vt:lpstr>
      <vt:lpstr>Documentation</vt:lpstr>
      <vt:lpstr>Resources/Meetings</vt:lpstr>
      <vt:lpstr>Changes in Practice</vt:lpstr>
      <vt:lpstr>Fall out…........</vt:lpstr>
      <vt:lpstr>Potential Re-entry plan </vt:lpstr>
      <vt:lpstr>Performance Improvement Plan for Nancy Nurse</vt:lpstr>
      <vt:lpstr>Performance Improvement Plan #2</vt:lpstr>
      <vt:lpstr>What I learned……….</vt:lpstr>
    </vt:vector>
  </TitlesOfParts>
  <Company>Natick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Evidence for the Nurse</dc:title>
  <dc:creator>NetOPS-LOC</dc:creator>
  <cp:lastModifiedBy>Rufo, Karen</cp:lastModifiedBy>
  <cp:revision>8246</cp:revision>
  <dcterms:created xsi:type="dcterms:W3CDTF">2014-01-16T18:16:14Z</dcterms:created>
  <dcterms:modified xsi:type="dcterms:W3CDTF">2017-10-24T23:45:02Z</dcterms:modified>
</cp:coreProperties>
</file>