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7"/>
  </p:notesMasterIdLst>
  <p:sldIdLst>
    <p:sldId id="256" r:id="rId2"/>
    <p:sldId id="258" r:id="rId3"/>
    <p:sldId id="257" r:id="rId4"/>
    <p:sldId id="259" r:id="rId5"/>
    <p:sldId id="260" r:id="rId6"/>
    <p:sldId id="272" r:id="rId7"/>
    <p:sldId id="261" r:id="rId8"/>
    <p:sldId id="262" r:id="rId9"/>
    <p:sldId id="279" r:id="rId10"/>
    <p:sldId id="263" r:id="rId11"/>
    <p:sldId id="277" r:id="rId12"/>
    <p:sldId id="265" r:id="rId13"/>
    <p:sldId id="276" r:id="rId14"/>
    <p:sldId id="266" r:id="rId15"/>
    <p:sldId id="280" r:id="rId16"/>
    <p:sldId id="267" r:id="rId17"/>
    <p:sldId id="278" r:id="rId18"/>
    <p:sldId id="273" r:id="rId19"/>
    <p:sldId id="274" r:id="rId20"/>
    <p:sldId id="283" r:id="rId21"/>
    <p:sldId id="275" r:id="rId22"/>
    <p:sldId id="281" r:id="rId23"/>
    <p:sldId id="282" r:id="rId24"/>
    <p:sldId id="270" r:id="rId25"/>
    <p:sldId id="27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FF"/>
    <a:srgbClr val="FF89FF"/>
    <a:srgbClr val="FF66FF"/>
    <a:srgbClr val="FF99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2" autoAdjust="0"/>
    <p:restoredTop sz="94280" autoAdjust="0"/>
  </p:normalViewPr>
  <p:slideViewPr>
    <p:cSldViewPr snapToGrid="0">
      <p:cViewPr>
        <p:scale>
          <a:sx n="60" d="100"/>
          <a:sy n="60" d="100"/>
        </p:scale>
        <p:origin x="10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DDC9B-C3EA-494F-9EE2-49C7E73D4351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1A8ED-33E9-4F65-B2DA-22A3ED1B8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8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Neospectra</a:t>
            </a:r>
            <a:endParaRPr lang="en-US" dirty="0"/>
          </a:p>
          <a:p>
            <a:r>
              <a:rPr lang="en-US" dirty="0"/>
              <a:t>Spectral Range 1350 to 2500 nm</a:t>
            </a:r>
          </a:p>
          <a:p>
            <a:r>
              <a:rPr lang="en-US" dirty="0"/>
              <a:t>Resolution 16nm</a:t>
            </a:r>
          </a:p>
          <a:p>
            <a:r>
              <a:rPr lang="en-US" dirty="0" err="1"/>
              <a:t>SnR</a:t>
            </a:r>
            <a:r>
              <a:rPr lang="en-US" dirty="0"/>
              <a:t> 2500:1 @0.5 scan time</a:t>
            </a:r>
          </a:p>
          <a:p>
            <a:r>
              <a:rPr lang="en-US" dirty="0"/>
              <a:t>Temperature Range</a:t>
            </a:r>
            <a:r>
              <a:rPr lang="en-US" baseline="0" dirty="0"/>
              <a:t> -5 to 40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1A8ED-33E9-4F65-B2DA-22A3ED1B8F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2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00BD-F798-4E5A-B9A7-D34FBB9ACD9A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9F15-7371-4D6D-9087-89AD322C73E5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EE47-71E8-4C4D-A11E-9B7E2E5E222E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4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57EF-E441-4BCC-A8D1-200C6A920EBE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55C8-21A1-4292-BF28-22B068ECD676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1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585E-FBFB-4C00-B105-3E02C832AAF3}" type="datetime1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E929-2500-44C9-8388-92EBB5838E01}" type="datetime1">
              <a:rPr lang="en-US" smtClean="0"/>
              <a:t>7/12/2017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1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36A0-BDC6-48C3-9C9C-612EBF75DDCA}" type="datetime1">
              <a:rPr lang="en-US" smtClean="0"/>
              <a:t>7/12/2017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9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53AC-C87A-449E-9297-3002866294E7}" type="datetime1">
              <a:rPr lang="en-US" smtClean="0"/>
              <a:t>7/12/2017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5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7507-8393-4EBE-AAE4-566614436D1B}" type="datetime1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3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7EFB-415B-4DEC-9F08-A9008E6BC510}" type="datetime1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9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90643-6E1D-4A4E-A0E4-0AFCE5FA9E2D}" type="datetime1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59B9E-5426-4E55-ADFD-3F562C3CD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6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Review of Different Technologies and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39228" y="3509963"/>
            <a:ext cx="4513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Quality Of Medical Products and Public Health</a:t>
            </a:r>
          </a:p>
          <a:p>
            <a:pPr algn="ctr"/>
            <a:r>
              <a:rPr lang="en-US" dirty="0"/>
              <a:t>Boston University</a:t>
            </a:r>
          </a:p>
          <a:p>
            <a:pPr algn="ctr"/>
            <a:r>
              <a:rPr lang="en-US" dirty="0"/>
              <a:t>July 13</a:t>
            </a:r>
            <a:r>
              <a:rPr lang="en-US" baseline="30000" dirty="0"/>
              <a:t>th</a:t>
            </a:r>
            <a:r>
              <a:rPr lang="en-US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427440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8023" y="163902"/>
            <a:ext cx="3667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Near Infrared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67" y="0"/>
            <a:ext cx="385762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3060" y="1225485"/>
            <a:ext cx="58163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 distinct peaks or areas that correlate with a specific bond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 Need multivariate calibration the extract data to find library matches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Hard for user to compare spectra from one sample to another</a:t>
            </a:r>
          </a:p>
        </p:txBody>
      </p:sp>
    </p:spTree>
    <p:extLst>
      <p:ext uri="{BB962C8B-B14F-4D97-AF65-F5344CB8AC3E}">
        <p14:creationId xmlns:p14="http://schemas.microsoft.com/office/powerpoint/2010/main" val="2675783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8023" y="163902"/>
            <a:ext cx="6254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Other Near Infrared Instruments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2" t="14159" r="8934" b="6116"/>
          <a:stretch/>
        </p:blipFill>
        <p:spPr>
          <a:xfrm>
            <a:off x="1828120" y="3877183"/>
            <a:ext cx="3316058" cy="2527351"/>
          </a:xfrm>
          <a:prstGeom prst="rect">
            <a:avLst/>
          </a:prstGeom>
        </p:spPr>
      </p:pic>
      <p:pic>
        <p:nvPicPr>
          <p:cNvPr id="3074" name="Picture 2" descr="http://www.thermofisher.com/content/dam/tfs/ATG/CAD/CAD%20Product%20Images/Molecular%20Spectroscopy/NIR/Handheld%20NIR%20Spectrometers/F84381~p.eps/jcr:content/renditions/cq5dam.thumbnail.450.4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576" y="3560244"/>
            <a:ext cx="2409560" cy="316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3" t="2955" r="12298" b="7067"/>
          <a:stretch/>
        </p:blipFill>
        <p:spPr>
          <a:xfrm>
            <a:off x="5405166" y="3695508"/>
            <a:ext cx="3554963" cy="2794331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824298"/>
              </p:ext>
            </p:extLst>
          </p:nvPr>
        </p:nvGraphicFramePr>
        <p:xfrm>
          <a:off x="138023" y="974963"/>
          <a:ext cx="11660688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304">
                  <a:extLst>
                    <a:ext uri="{9D8B030D-6E8A-4147-A177-3AD203B41FA5}">
                      <a16:colId xmlns:a16="http://schemas.microsoft.com/office/drawing/2014/main" val="4108572456"/>
                    </a:ext>
                  </a:extLst>
                </a:gridCol>
                <a:gridCol w="3231128">
                  <a:extLst>
                    <a:ext uri="{9D8B030D-6E8A-4147-A177-3AD203B41FA5}">
                      <a16:colId xmlns:a16="http://schemas.microsoft.com/office/drawing/2014/main" val="3524062675"/>
                    </a:ext>
                  </a:extLst>
                </a:gridCol>
                <a:gridCol w="3231128">
                  <a:extLst>
                    <a:ext uri="{9D8B030D-6E8A-4147-A177-3AD203B41FA5}">
                      <a16:colId xmlns:a16="http://schemas.microsoft.com/office/drawing/2014/main" val="289115157"/>
                    </a:ext>
                  </a:extLst>
                </a:gridCol>
                <a:gridCol w="3231128">
                  <a:extLst>
                    <a:ext uri="{9D8B030D-6E8A-4147-A177-3AD203B41FA5}">
                      <a16:colId xmlns:a16="http://schemas.microsoft.com/office/drawing/2014/main" val="32894223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Instrument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Texas Instrument </a:t>
                      </a:r>
                      <a:r>
                        <a:rPr lang="en-US" dirty="0" err="1"/>
                        <a:t>NIRScan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Si-Ware </a:t>
                      </a:r>
                      <a:r>
                        <a:rPr lang="en-US" dirty="0" err="1"/>
                        <a:t>Neospectra</a:t>
                      </a:r>
                      <a:r>
                        <a:rPr lang="en-US" baseline="0" dirty="0"/>
                        <a:t> 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Thermo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MicroPhazirRX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485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Spectral</a:t>
                      </a:r>
                      <a:r>
                        <a:rPr lang="en-US" baseline="0" dirty="0"/>
                        <a:t>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900nm-1700nm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1350nm-2500nm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1600nm-2400nm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363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Depends</a:t>
                      </a:r>
                      <a:r>
                        <a:rPr lang="en-US" baseline="0" dirty="0"/>
                        <a:t> on Build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1.25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152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Battery</a:t>
                      </a:r>
                      <a:r>
                        <a:rPr lang="en-US" baseline="0" dirty="0"/>
                        <a:t> Life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reported, but can last about</a:t>
                      </a:r>
                      <a:r>
                        <a:rPr lang="en-US" baseline="0" dirty="0"/>
                        <a:t> a day without 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External</a:t>
                      </a:r>
                      <a:r>
                        <a:rPr lang="en-US" baseline="0" dirty="0"/>
                        <a:t>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&gt;5 hours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48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Dimesnions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58mm*62mm*36mm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Depends</a:t>
                      </a:r>
                      <a:r>
                        <a:rPr lang="en-US" baseline="0" dirty="0"/>
                        <a:t> on Build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97mm*232mm*244mm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732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048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8023" y="163902"/>
            <a:ext cx="2534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Raman-Intro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1659" y="810233"/>
            <a:ext cx="7909088" cy="5835664"/>
            <a:chOff x="301659" y="810233"/>
            <a:chExt cx="7909088" cy="5835664"/>
          </a:xfrm>
        </p:grpSpPr>
        <p:grpSp>
          <p:nvGrpSpPr>
            <p:cNvPr id="5" name="Group 4"/>
            <p:cNvGrpSpPr/>
            <p:nvPr/>
          </p:nvGrpSpPr>
          <p:grpSpPr>
            <a:xfrm>
              <a:off x="301659" y="810233"/>
              <a:ext cx="7909088" cy="5835664"/>
              <a:chOff x="3638746" y="810233"/>
              <a:chExt cx="5269584" cy="5238750"/>
            </a:xfrm>
          </p:grpSpPr>
          <p:pic>
            <p:nvPicPr>
              <p:cNvPr id="8" name="Picture 2" descr="Electromagnetic spectrum listed in increasing order of wavelenth and decreasing order of energy. Gamma rays, X-rays, Ultraviolet, Visible, Infrared, Microwaves, Radio. Visible light spans from 400 nanometers (violet) to 750 nanometers (red) in wavelength.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15" r="21661"/>
              <a:stretch/>
            </p:blipFill>
            <p:spPr bwMode="auto">
              <a:xfrm>
                <a:off x="3638746" y="810233"/>
                <a:ext cx="5269584" cy="523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6117996" y="2356701"/>
                <a:ext cx="2790334" cy="17439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001165" y="2572266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(m)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21458" y="4104092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(s</a:t>
              </a:r>
              <a:r>
                <a:rPr lang="en-US" baseline="30000" dirty="0"/>
                <a:t>-1</a:t>
              </a:r>
              <a:r>
                <a:rPr lang="en-US" dirty="0"/>
                <a:t>)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6534031"/>
            <a:ext cx="3028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Sapling Learning-”Electromagnetic Spectrum”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256376" y="2799184"/>
            <a:ext cx="9331" cy="13049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97449" y="2253609"/>
            <a:ext cx="56780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Emission Spectroscopy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Step 1: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Irradiate the sample with a single wavelength of light (laser)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218764" y="2938609"/>
            <a:ext cx="2371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Ex. 1064nm Laser</a:t>
            </a:r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>
          <a:xfrm flipH="1">
            <a:off x="2449636" y="3169442"/>
            <a:ext cx="1769128" cy="514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41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8023" y="163902"/>
            <a:ext cx="2534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Raman-Intro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8023" y="1315318"/>
            <a:ext cx="6388390" cy="4713628"/>
            <a:chOff x="301659" y="810233"/>
            <a:chExt cx="7909088" cy="5835664"/>
          </a:xfrm>
        </p:grpSpPr>
        <p:grpSp>
          <p:nvGrpSpPr>
            <p:cNvPr id="5" name="Group 4"/>
            <p:cNvGrpSpPr/>
            <p:nvPr/>
          </p:nvGrpSpPr>
          <p:grpSpPr>
            <a:xfrm>
              <a:off x="301659" y="810233"/>
              <a:ext cx="7909088" cy="5835664"/>
              <a:chOff x="3638746" y="810233"/>
              <a:chExt cx="5269584" cy="5238750"/>
            </a:xfrm>
          </p:grpSpPr>
          <p:pic>
            <p:nvPicPr>
              <p:cNvPr id="8" name="Picture 2" descr="Electromagnetic spectrum listed in increasing order of wavelenth and decreasing order of energy. Gamma rays, X-rays, Ultraviolet, Visible, Infrared, Microwaves, Radio. Visible light spans from 400 nanometers (violet) to 750 nanometers (red) in wavelength.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15" r="21661"/>
              <a:stretch/>
            </p:blipFill>
            <p:spPr bwMode="auto">
              <a:xfrm>
                <a:off x="3638746" y="810233"/>
                <a:ext cx="5269584" cy="523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6117996" y="2356701"/>
                <a:ext cx="2790334" cy="17439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001165" y="2572266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(m)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21458" y="4104092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(s</a:t>
              </a:r>
              <a:r>
                <a:rPr lang="en-US" baseline="30000" dirty="0"/>
                <a:t>-1</a:t>
              </a:r>
              <a:r>
                <a:rPr lang="en-US" dirty="0"/>
                <a:t>)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6534031"/>
            <a:ext cx="3028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Sapling Learning-”Electromagnetic Spectrum”</a:t>
            </a:r>
          </a:p>
        </p:txBody>
      </p:sp>
      <p:pic>
        <p:nvPicPr>
          <p:cNvPr id="17410" name="Picture 2" descr="https://upload.wikimedia.org/wikipedia/commons/thumb/4/41/Raman_energy_levels.svg/450px-Raman_energy_level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556" y="-1"/>
            <a:ext cx="4772444" cy="364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94797" y="3725036"/>
            <a:ext cx="46123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Compared to the Wavelength of the laser: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Rayleigh Scattering </a:t>
            </a:r>
          </a:p>
          <a:p>
            <a:pPr lvl="1"/>
            <a:r>
              <a:rPr lang="en-US" sz="2000" dirty="0"/>
              <a:t>	= Same Wavelength Emitted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Stokes Scattering </a:t>
            </a:r>
          </a:p>
          <a:p>
            <a:r>
              <a:rPr lang="en-US" sz="2000" dirty="0"/>
              <a:t>	=  Longer Wavelength Emitted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Anti-Stokes Scattering </a:t>
            </a:r>
          </a:p>
          <a:p>
            <a:r>
              <a:rPr lang="en-US" sz="2000" dirty="0"/>
              <a:t>	= Shorter Wavelength Emitted</a:t>
            </a:r>
          </a:p>
          <a:p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-1" y="6356350"/>
            <a:ext cx="22816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Wikipedia-”Raman Spectroscopy”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08185" y="4664623"/>
            <a:ext cx="4480436" cy="6753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28069" y="6182598"/>
            <a:ext cx="503567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Primarily Detected and Used in Raman Instruments </a:t>
            </a:r>
          </a:p>
        </p:txBody>
      </p:sp>
      <p:cxnSp>
        <p:nvCxnSpPr>
          <p:cNvPr id="16" name="Straight Arrow Connector 15"/>
          <p:cNvCxnSpPr>
            <a:stCxn id="14" idx="0"/>
          </p:cNvCxnSpPr>
          <p:nvPr/>
        </p:nvCxnSpPr>
        <p:spPr>
          <a:xfrm flipV="1">
            <a:off x="6745906" y="5416762"/>
            <a:ext cx="466658" cy="7658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819469" y="3036880"/>
            <a:ext cx="1306748" cy="873171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accent3">
                <a:lumMod val="40000"/>
                <a:lumOff val="60000"/>
              </a:schemeClr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17572" y="2873925"/>
            <a:ext cx="3501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Region Primarily Detected </a:t>
            </a:r>
          </a:p>
          <a:p>
            <a:pPr algn="ctr"/>
            <a:r>
              <a:rPr lang="en-US" sz="2400" dirty="0"/>
              <a:t>2500nm to 1mm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>
          <a:xfrm flipH="1">
            <a:off x="3155146" y="3289424"/>
            <a:ext cx="762426" cy="9607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225" y="727138"/>
            <a:ext cx="7814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Step 2: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Analyze the light that is emitted by the 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252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8023" y="163902"/>
            <a:ext cx="3519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Raman-Operation</a:t>
            </a:r>
          </a:p>
        </p:txBody>
      </p:sp>
      <p:pic>
        <p:nvPicPr>
          <p:cNvPr id="9218" name="Picture 2" descr="System Layout of the GL Gem Ra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10233"/>
            <a:ext cx="80010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34031"/>
            <a:ext cx="3605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Canada Institute of Gemology – GL Gem Raman PL532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023" y="1087946"/>
            <a:ext cx="405297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Fire the laser at the sample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Capture light emitted from sample and filter out the laser light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Split the emitted light into its basic wavelengths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Measure the intensity of the emitted light at each wavelength.</a:t>
            </a:r>
          </a:p>
        </p:txBody>
      </p:sp>
    </p:spTree>
    <p:extLst>
      <p:ext uri="{BB962C8B-B14F-4D97-AF65-F5344CB8AC3E}">
        <p14:creationId xmlns:p14="http://schemas.microsoft.com/office/powerpoint/2010/main" val="51449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8023" y="163902"/>
            <a:ext cx="596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How to use the </a:t>
            </a:r>
            <a:r>
              <a:rPr lang="en-US" sz="3600" dirty="0" err="1"/>
              <a:t>Rigaku</a:t>
            </a:r>
            <a:r>
              <a:rPr lang="en-US" sz="3600" dirty="0"/>
              <a:t> Progeny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023" y="966053"/>
            <a:ext cx="878138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Turn on the </a:t>
            </a:r>
            <a:r>
              <a:rPr lang="en-US" sz="2400" dirty="0" err="1"/>
              <a:t>Rigaku</a:t>
            </a:r>
            <a:r>
              <a:rPr lang="en-US" sz="2400" dirty="0"/>
              <a:t> Progeny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a.) Select the method that correlates to the sample your are analyzing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			---OR---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2.  b.) Go into a scan without selecting a method</a:t>
            </a:r>
          </a:p>
          <a:p>
            <a:pPr marL="457200" indent="-457200">
              <a:spcAft>
                <a:spcPts val="1200"/>
              </a:spcAft>
              <a:buAutoNum type="arabicPeriod" startAt="3"/>
            </a:pPr>
            <a:r>
              <a:rPr lang="en-US" sz="2400" dirty="0"/>
              <a:t>Place the tablet in front of the sample interface</a:t>
            </a:r>
          </a:p>
          <a:p>
            <a:pPr marL="457200" indent="-457200">
              <a:spcAft>
                <a:spcPts val="1200"/>
              </a:spcAft>
              <a:buAutoNum type="arabicPeriod" startAt="3"/>
            </a:pPr>
            <a:r>
              <a:rPr lang="en-US" sz="2400" dirty="0"/>
              <a:t>Hit “Scan”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5.   a.)The software's algorithm will determine if the sample spectra 	matched the library spectra selected</a:t>
            </a:r>
          </a:p>
          <a:p>
            <a:pPr lvl="3">
              <a:spcAft>
                <a:spcPts val="1200"/>
              </a:spcAft>
            </a:pPr>
            <a:r>
              <a:rPr lang="en-US" sz="2400" dirty="0"/>
              <a:t>		---OR---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5.  b.) The software will search every library spectra in the device, 	and find the best match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" t="9687" r="7928" b="12885"/>
          <a:stretch/>
        </p:blipFill>
        <p:spPr>
          <a:xfrm rot="5400000">
            <a:off x="7878615" y="1598751"/>
            <a:ext cx="5433809" cy="279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8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8023" y="163902"/>
            <a:ext cx="2499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Raman-Data</a:t>
            </a:r>
          </a:p>
        </p:txBody>
      </p:sp>
      <p:pic>
        <p:nvPicPr>
          <p:cNvPr id="14338" name="Picture 2" descr="Example Raman Spectra of Various Molec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954" y="487067"/>
            <a:ext cx="4524777" cy="57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581001"/>
            <a:ext cx="30701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BWTek</a:t>
            </a:r>
            <a:r>
              <a:rPr lang="en-US" sz="1200" dirty="0"/>
              <a:t>-”Introduction to Raman Spectroscopy”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060" y="1225485"/>
            <a:ext cx="58163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High resolution and sensitivity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 Peaks can be assigned to different vibrational modes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Different types of bonding and vibrations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Easier for a user to distinguish chemical differences in the sample.</a:t>
            </a:r>
          </a:p>
        </p:txBody>
      </p:sp>
    </p:spTree>
    <p:extLst>
      <p:ext uri="{BB962C8B-B14F-4D97-AF65-F5344CB8AC3E}">
        <p14:creationId xmlns:p14="http://schemas.microsoft.com/office/powerpoint/2010/main" val="1596007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8023" y="163902"/>
            <a:ext cx="5154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Other Raman Instruments</a:t>
            </a:r>
          </a:p>
        </p:txBody>
      </p:sp>
      <p:pic>
        <p:nvPicPr>
          <p:cNvPr id="2050" name="Picture 2" descr="http://www.thermofisher.com/content/dam/tfs/ATG/CAD/CAD%20Product%20Images/Handheld%20Chemical%20Identification/TruScan%20RM%20side.jpg/jcr:content/renditions/cq5dam.thumbnail.450.4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641" y="3117873"/>
            <a:ext cx="2370052" cy="340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" t="9687" r="7928" b="12885"/>
          <a:stretch/>
        </p:blipFill>
        <p:spPr>
          <a:xfrm rot="5400000">
            <a:off x="5252641" y="4000564"/>
            <a:ext cx="3407423" cy="1749758"/>
          </a:xfrm>
          <a:prstGeom prst="rect">
            <a:avLst/>
          </a:prstGeom>
        </p:spPr>
      </p:pic>
      <p:pic>
        <p:nvPicPr>
          <p:cNvPr id="2052" name="Picture 4" descr="Image result for bruker bra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811" y="3314052"/>
            <a:ext cx="1890777" cy="343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34630" y="6538912"/>
            <a:ext cx="37680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ThermoScientific</a:t>
            </a:r>
            <a:r>
              <a:rPr lang="en-US" sz="1200" dirty="0"/>
              <a:t> - </a:t>
            </a:r>
            <a:r>
              <a:rPr lang="en-US" sz="1200" dirty="0" err="1"/>
              <a:t>TruScan</a:t>
            </a:r>
            <a:r>
              <a:rPr lang="en-US" sz="1200" dirty="0"/>
              <a:t> RM Handheld Raman Analyzer</a:t>
            </a:r>
          </a:p>
        </p:txBody>
      </p:sp>
      <p:sp>
        <p:nvSpPr>
          <p:cNvPr id="9" name="Rectangle 8"/>
          <p:cNvSpPr/>
          <p:nvPr/>
        </p:nvSpPr>
        <p:spPr>
          <a:xfrm>
            <a:off x="7041884" y="6579154"/>
            <a:ext cx="5324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Analyticworld.com – Bravo – The new handheld Raman spectrometer from Bruker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873233"/>
              </p:ext>
            </p:extLst>
          </p:nvPr>
        </p:nvGraphicFramePr>
        <p:xfrm>
          <a:off x="138023" y="974963"/>
          <a:ext cx="11660689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588">
                  <a:extLst>
                    <a:ext uri="{9D8B030D-6E8A-4147-A177-3AD203B41FA5}">
                      <a16:colId xmlns:a16="http://schemas.microsoft.com/office/drawing/2014/main" val="4108572456"/>
                    </a:ext>
                  </a:extLst>
                </a:gridCol>
                <a:gridCol w="3093367">
                  <a:extLst>
                    <a:ext uri="{9D8B030D-6E8A-4147-A177-3AD203B41FA5}">
                      <a16:colId xmlns:a16="http://schemas.microsoft.com/office/drawing/2014/main" val="3524062675"/>
                    </a:ext>
                  </a:extLst>
                </a:gridCol>
                <a:gridCol w="3093367">
                  <a:extLst>
                    <a:ext uri="{9D8B030D-6E8A-4147-A177-3AD203B41FA5}">
                      <a16:colId xmlns:a16="http://schemas.microsoft.com/office/drawing/2014/main" val="289115157"/>
                    </a:ext>
                  </a:extLst>
                </a:gridCol>
                <a:gridCol w="3093367">
                  <a:extLst>
                    <a:ext uri="{9D8B030D-6E8A-4147-A177-3AD203B41FA5}">
                      <a16:colId xmlns:a16="http://schemas.microsoft.com/office/drawing/2014/main" val="32894223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Instrument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Thermo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TruScanRM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Rigaku</a:t>
                      </a:r>
                      <a:r>
                        <a:rPr lang="en-US" dirty="0"/>
                        <a:t> Progeny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Bruker Bravo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485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Excitation Wavelength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785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1064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700 nm &amp; 1000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363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Spectral Range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250cm</a:t>
                      </a:r>
                      <a:r>
                        <a:rPr lang="en-US" baseline="30000" dirty="0"/>
                        <a:t>-1</a:t>
                      </a:r>
                      <a:r>
                        <a:rPr lang="en-US" baseline="0" dirty="0"/>
                        <a:t> to 2875</a:t>
                      </a:r>
                      <a:r>
                        <a:rPr lang="en-US" dirty="0"/>
                        <a:t>cm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200cm</a:t>
                      </a:r>
                      <a:r>
                        <a:rPr lang="en-US" baseline="30000" dirty="0"/>
                        <a:t>-1</a:t>
                      </a:r>
                      <a:r>
                        <a:rPr lang="en-US" baseline="0" dirty="0"/>
                        <a:t> to 2500</a:t>
                      </a:r>
                      <a:r>
                        <a:rPr lang="en-US" dirty="0"/>
                        <a:t>cm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  <a:r>
                        <a:rPr lang="en-US" dirty="0"/>
                        <a:t>cm</a:t>
                      </a:r>
                      <a:r>
                        <a:rPr lang="en-US" baseline="30000" dirty="0"/>
                        <a:t>-1</a:t>
                      </a:r>
                      <a:r>
                        <a:rPr lang="en-US" baseline="0" dirty="0"/>
                        <a:t> to 3200</a:t>
                      </a:r>
                      <a:r>
                        <a:rPr lang="en-US" dirty="0"/>
                        <a:t>cm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452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Laser</a:t>
                      </a:r>
                      <a:r>
                        <a:rPr lang="en-US" baseline="0" dirty="0"/>
                        <a:t> 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30-490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</a:t>
                      </a:r>
                      <a:r>
                        <a:rPr lang="en-US" dirty="0" err="1"/>
                        <a:t>mW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152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Battery</a:t>
                      </a:r>
                      <a:r>
                        <a:rPr lang="en-US" baseline="0" dirty="0"/>
                        <a:t> Life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&gt;4 hours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&gt;5</a:t>
                      </a:r>
                      <a:r>
                        <a:rPr lang="en-US" baseline="0" dirty="0"/>
                        <a:t>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&gt;4 hours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48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Dimensions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43mm*107mm*208mm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74mm*81mm*299mm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62mm*270mm*156mm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732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896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8023" y="163902"/>
            <a:ext cx="9521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What can both these NIR and Raman Devices do?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231" y="1008668"/>
            <a:ext cx="10042108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Scan through clear packaging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Compare spectra to a reference library for identification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Field deployable and portable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023" y="3257795"/>
            <a:ext cx="7899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What are the shortfalls for both devises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231" y="4035621"/>
            <a:ext cx="1125218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Requires electricity and the batteries only last for up to 6 hours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Tablet coatings can interfere with API detection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Needs updated spectral libraries of authentic medicines </a:t>
            </a:r>
          </a:p>
        </p:txBody>
      </p:sp>
    </p:spTree>
    <p:extLst>
      <p:ext uri="{BB962C8B-B14F-4D97-AF65-F5344CB8AC3E}">
        <p14:creationId xmlns:p14="http://schemas.microsoft.com/office/powerpoint/2010/main" val="36331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8023" y="163902"/>
            <a:ext cx="7657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Near Infrared and Raman-Pros and Cons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81001"/>
            <a:ext cx="33157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Texas Instruments-DLP </a:t>
            </a:r>
            <a:r>
              <a:rPr lang="en-US" sz="1200" dirty="0" err="1"/>
              <a:t>NIRScan</a:t>
            </a:r>
            <a:r>
              <a:rPr lang="en-US" sz="1200" dirty="0"/>
              <a:t> Nano EVM (Rev. F)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45686" y="3787210"/>
            <a:ext cx="4383611" cy="2523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Pros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Higher Sensitivity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Higher Resolution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Can conduct unknown sample library searches to find the best match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17351" y="4010348"/>
            <a:ext cx="3875365" cy="20774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Cons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Can suffer from signal interference from samples that fluoresce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Laser a potential hazard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3252158"/>
            <a:ext cx="12192000" cy="0"/>
          </a:xfrm>
          <a:prstGeom prst="line">
            <a:avLst/>
          </a:prstGeom>
          <a:ln w="88900" cmpd="dbl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45686" y="1116880"/>
            <a:ext cx="4383611" cy="170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Pros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Very fast sampling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Simpler mechanism of operation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662806"/>
            <a:ext cx="2187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Near Infrared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18217" y="691425"/>
            <a:ext cx="3875365" cy="2369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Cons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unknown sample library searching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 the most sensitive spectroscopic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Poor resolution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388" y="4787484"/>
            <a:ext cx="1226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Raman</a:t>
            </a:r>
          </a:p>
        </p:txBody>
      </p:sp>
    </p:spTree>
    <p:extLst>
      <p:ext uri="{BB962C8B-B14F-4D97-AF65-F5344CB8AC3E}">
        <p14:creationId xmlns:p14="http://schemas.microsoft.com/office/powerpoint/2010/main" val="193412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Image result for pharmacy in La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62" y="749443"/>
            <a:ext cx="9161477" cy="612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597" y="126195"/>
            <a:ext cx="8889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Pharmaceutical Investigations </a:t>
            </a:r>
            <a:r>
              <a:rPr lang="en-US" sz="3600"/>
              <a:t>and Technology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629183" y="2457751"/>
            <a:ext cx="6677336" cy="3108543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Need Rapid Screening technologies to: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Isolate falsified or substandard medicines to remove them immediately from the market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Minimize potential backlog at the laboratory for full investigative analysis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Rapidly investigate quality to minimize both the investigators and distributors time and resources</a:t>
            </a:r>
          </a:p>
        </p:txBody>
      </p:sp>
    </p:spTree>
    <p:extLst>
      <p:ext uri="{BB962C8B-B14F-4D97-AF65-F5344CB8AC3E}">
        <p14:creationId xmlns:p14="http://schemas.microsoft.com/office/powerpoint/2010/main" val="409081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95030" y="2951747"/>
            <a:ext cx="78019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Many Other Devices that </a:t>
            </a:r>
          </a:p>
          <a:p>
            <a:pPr algn="ctr"/>
            <a:r>
              <a:rPr lang="en-US" sz="4000" b="1" dirty="0"/>
              <a:t>use the Electromagnetic Spectrum!!</a:t>
            </a:r>
          </a:p>
        </p:txBody>
      </p:sp>
    </p:spTree>
    <p:extLst>
      <p:ext uri="{BB962C8B-B14F-4D97-AF65-F5344CB8AC3E}">
        <p14:creationId xmlns:p14="http://schemas.microsoft.com/office/powerpoint/2010/main" val="3886996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8023" y="163902"/>
            <a:ext cx="11408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Other Spectro Techniques</a:t>
            </a:r>
            <a:r>
              <a:rPr lang="en-US" sz="3600" dirty="0">
                <a:sym typeface="Wingdings" panose="05000000000000000000" pitchFamily="2" charset="2"/>
              </a:rPr>
              <a:t></a:t>
            </a:r>
            <a:r>
              <a:rPr lang="en-US" sz="3600" dirty="0"/>
              <a:t> Fourier Transform Mid Infrared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6788" y="983163"/>
            <a:ext cx="5816338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Absorption Spectroscopy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Scans from 2500nm to 20000nm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Can characterize functional groups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High Resolution and Sensitivity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 Cannot scan through packaging, even clear packaging</a:t>
            </a:r>
          </a:p>
          <a:p>
            <a:endParaRPr lang="en-US" sz="2800" dirty="0"/>
          </a:p>
        </p:txBody>
      </p:sp>
      <p:pic>
        <p:nvPicPr>
          <p:cNvPr id="15362" name="Picture 2" descr="ATR schema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865" y="904117"/>
            <a:ext cx="61912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581001"/>
            <a:ext cx="46791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Rossman</a:t>
            </a:r>
            <a:r>
              <a:rPr lang="en-US" sz="1200" dirty="0"/>
              <a:t>, G.R. </a:t>
            </a:r>
            <a:r>
              <a:rPr lang="en-US" sz="1200" i="1" dirty="0" err="1"/>
              <a:t>CalTech</a:t>
            </a:r>
            <a:r>
              <a:rPr lang="en-US" sz="1200" dirty="0"/>
              <a:t> “GE 116-Analytical Techniques in Geochemistry”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61004" y="5131004"/>
            <a:ext cx="21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Ex. Agilent 4500 FTIR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43060" y="4326345"/>
            <a:ext cx="7940840" cy="1766694"/>
            <a:chOff x="962526" y="2540778"/>
            <a:chExt cx="7940840" cy="1766694"/>
          </a:xfrm>
        </p:grpSpPr>
        <p:grpSp>
          <p:nvGrpSpPr>
            <p:cNvPr id="10" name="Group 9"/>
            <p:cNvGrpSpPr/>
            <p:nvPr/>
          </p:nvGrpSpPr>
          <p:grpSpPr>
            <a:xfrm>
              <a:off x="962526" y="2540778"/>
              <a:ext cx="7940840" cy="1766694"/>
              <a:chOff x="2069432" y="3126148"/>
              <a:chExt cx="7940840" cy="1766694"/>
            </a:xfrm>
          </p:grpSpPr>
          <p:pic>
            <p:nvPicPr>
              <p:cNvPr id="12" name="Picture 2" descr="Electromagnetic spectrum listed in increasing order of wavelenth and decreasing order of energy. Gamma rays, X-rays, Ultraviolet, Visible, Infrared, Microwaves, Radio. Visible light spans from 400 nanometers (violet) to 750 nanometers (red) in wavelength.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47" t="28765" r="20958" b="37512"/>
              <a:stretch/>
            </p:blipFill>
            <p:spPr bwMode="auto">
              <a:xfrm>
                <a:off x="2069432" y="3126148"/>
                <a:ext cx="6657473" cy="17666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7175111" y="3126148"/>
                <a:ext cx="2835161" cy="17666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3759972" y="2934841"/>
              <a:ext cx="288758" cy="97856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4500 Polymer ID Pack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3" t="22986" r="21284" b="20018"/>
          <a:stretch/>
        </p:blipFill>
        <p:spPr bwMode="auto">
          <a:xfrm>
            <a:off x="6175901" y="3736006"/>
            <a:ext cx="2733728" cy="286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84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8023" y="163902"/>
            <a:ext cx="10396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Other Spectroscopic Techniques</a:t>
            </a:r>
            <a:r>
              <a:rPr lang="en-US" sz="3600" dirty="0">
                <a:sym typeface="Wingdings" panose="05000000000000000000" pitchFamily="2" charset="2"/>
              </a:rPr>
              <a:t></a:t>
            </a:r>
            <a:r>
              <a:rPr lang="en-US" sz="3600" dirty="0"/>
              <a:t> X-Ray Fluorescence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023" y="1101985"/>
            <a:ext cx="6677527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Emission Spectroscopy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Gathers elemental data about the sample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	Ex. Ca, Fe, </a:t>
            </a:r>
            <a:r>
              <a:rPr lang="en-US" sz="2800" dirty="0" err="1"/>
              <a:t>Ti</a:t>
            </a:r>
            <a:r>
              <a:rPr lang="en-US" sz="2800" dirty="0"/>
              <a:t>, Br, etc.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Ideal for APIs that have a distinct element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Difficult to distinguish between simple organic compounds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82639" y="4772218"/>
            <a:ext cx="7940840" cy="1766694"/>
            <a:chOff x="962526" y="2540778"/>
            <a:chExt cx="7940840" cy="1766694"/>
          </a:xfrm>
        </p:grpSpPr>
        <p:grpSp>
          <p:nvGrpSpPr>
            <p:cNvPr id="12" name="Group 11"/>
            <p:cNvGrpSpPr/>
            <p:nvPr/>
          </p:nvGrpSpPr>
          <p:grpSpPr>
            <a:xfrm>
              <a:off x="962526" y="2540778"/>
              <a:ext cx="7940840" cy="1766694"/>
              <a:chOff x="2069432" y="3126148"/>
              <a:chExt cx="7940840" cy="1766694"/>
            </a:xfrm>
          </p:grpSpPr>
          <p:pic>
            <p:nvPicPr>
              <p:cNvPr id="14" name="Picture 2" descr="Electromagnetic spectrum listed in increasing order of wavelenth and decreasing order of energy. Gamma rays, X-rays, Ultraviolet, Visible, Infrared, Microwaves, Radio. Visible light spans from 400 nanometers (violet) to 750 nanometers (red) in wavelength.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47" t="28765" r="20958" b="37512"/>
              <a:stretch/>
            </p:blipFill>
            <p:spPr bwMode="auto">
              <a:xfrm>
                <a:off x="2069432" y="3126148"/>
                <a:ext cx="6657473" cy="17666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7175111" y="3126148"/>
                <a:ext cx="2835161" cy="17666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1164951" y="2934841"/>
              <a:ext cx="1439989" cy="97856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6" name="Picture 2" descr="Image result for bruker portable x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27" y="3698904"/>
            <a:ext cx="2885369" cy="284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xrf spect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112" y="798035"/>
            <a:ext cx="5081302" cy="290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fluoresce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479" y="4050830"/>
            <a:ext cx="2800270" cy="251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235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8023" y="163902"/>
            <a:ext cx="7486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Other Spectroscopic Techniques</a:t>
            </a:r>
            <a:r>
              <a:rPr lang="en-US" sz="3600" dirty="0">
                <a:sym typeface="Wingdings" panose="05000000000000000000" pitchFamily="2" charset="2"/>
              </a:rPr>
              <a:t></a:t>
            </a:r>
            <a:r>
              <a:rPr lang="en-US" sz="3600" dirty="0"/>
              <a:t> CD3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023" y="1101985"/>
            <a:ext cx="736968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Absorption and Emission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Image Analysis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Large variety of different samples to test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Pills, packaging, info sheet, etc.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Fastest method to look at large batches of samples at the same time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Screening technique only and not quantitative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6807" y="4772218"/>
            <a:ext cx="7940840" cy="1766694"/>
            <a:chOff x="962526" y="2540778"/>
            <a:chExt cx="7940840" cy="1766694"/>
          </a:xfrm>
        </p:grpSpPr>
        <p:grpSp>
          <p:nvGrpSpPr>
            <p:cNvPr id="12" name="Group 11"/>
            <p:cNvGrpSpPr/>
            <p:nvPr/>
          </p:nvGrpSpPr>
          <p:grpSpPr>
            <a:xfrm>
              <a:off x="962526" y="2540778"/>
              <a:ext cx="7940840" cy="1766694"/>
              <a:chOff x="2069432" y="3126148"/>
              <a:chExt cx="7940840" cy="1766694"/>
            </a:xfrm>
          </p:grpSpPr>
          <p:pic>
            <p:nvPicPr>
              <p:cNvPr id="14" name="Picture 2" descr="Electromagnetic spectrum listed in increasing order of wavelenth and decreasing order of energy. Gamma rays, X-rays, Ultraviolet, Visible, Infrared, Microwaves, Radio. Visible light spans from 400 nanometers (violet) to 750 nanometers (red) in wavelength.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47" t="28765" r="20958" b="37512"/>
              <a:stretch/>
            </p:blipFill>
            <p:spPr bwMode="auto">
              <a:xfrm>
                <a:off x="2069432" y="3126148"/>
                <a:ext cx="6657473" cy="17666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7175111" y="3126148"/>
                <a:ext cx="2835161" cy="17666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652516" y="2934841"/>
              <a:ext cx="2132322" cy="97856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Image result for fda c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310" y="487067"/>
            <a:ext cx="3765779" cy="282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198" y="4451870"/>
            <a:ext cx="2897605" cy="23180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682" y="4451870"/>
            <a:ext cx="2897605" cy="23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7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8023" y="163902"/>
            <a:ext cx="1967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231" y="1008668"/>
            <a:ext cx="112178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Spectroscopic techniques offer a middle ground between capabilities and resource requirements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Spectroscopy is one of the fastest analysis techniques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Most techniques are non-destructive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These spectroscopic instruments are becoming simpler to use.</a:t>
            </a:r>
          </a:p>
        </p:txBody>
      </p:sp>
    </p:spTree>
    <p:extLst>
      <p:ext uri="{BB962C8B-B14F-4D97-AF65-F5344CB8AC3E}">
        <p14:creationId xmlns:p14="http://schemas.microsoft.com/office/powerpoint/2010/main" val="728998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8023" y="163902"/>
            <a:ext cx="2418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Thank you!!</a:t>
            </a:r>
          </a:p>
        </p:txBody>
      </p:sp>
      <p:pic>
        <p:nvPicPr>
          <p:cNvPr id="5" name="Picture 4" descr="Image result for Georgia Tech logo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166" y="3373368"/>
            <a:ext cx="4923634" cy="113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asian development b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152" y="30506"/>
            <a:ext cx="5477267" cy="12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Oxford Universit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080" y="4783202"/>
            <a:ext cx="4081806" cy="125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Infectious Diseases Data Observatory log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16001" r="9313" b="17652"/>
          <a:stretch/>
        </p:blipFill>
        <p:spPr bwMode="auto">
          <a:xfrm>
            <a:off x="7086749" y="1596392"/>
            <a:ext cx="3846137" cy="170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8023" y="1113657"/>
            <a:ext cx="61694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Dr. Facundo Fernandez’s Research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Dr. Marcos </a:t>
            </a:r>
            <a:r>
              <a:rPr lang="en-US" sz="2400" dirty="0" err="1"/>
              <a:t>Areces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Infectious Disease Data Observatory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Dr. Celine </a:t>
            </a:r>
            <a:r>
              <a:rPr lang="en-US" sz="2400" dirty="0" err="1"/>
              <a:t>Caillet</a:t>
            </a:r>
            <a:r>
              <a:rPr lang="en-US" sz="24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Dr. Serena Vickers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Dr. Paul Newton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Former Fernandez Group Members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Dr. Matthew Bernier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The Ohio State University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Ms. Laura </a:t>
            </a:r>
            <a:r>
              <a:rPr lang="en-US" sz="2400" dirty="0" err="1"/>
              <a:t>Winalski</a:t>
            </a:r>
            <a:r>
              <a:rPr lang="en-US" sz="2400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Vanderbilt University</a:t>
            </a:r>
          </a:p>
        </p:txBody>
      </p:sp>
      <p:pic>
        <p:nvPicPr>
          <p:cNvPr id="1026" name="Picture 2" descr="Image result for global go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39" y="5498491"/>
            <a:ext cx="4411618" cy="107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919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023" y="163902"/>
            <a:ext cx="6118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Range of Different Technologies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52157" y="1097154"/>
            <a:ext cx="9839496" cy="4832305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131216" y="1065229"/>
            <a:ext cx="0" cy="4845377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131216" y="5910606"/>
            <a:ext cx="9860437" cy="1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-1340833" y="3072419"/>
            <a:ext cx="3967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Variety of Samples that can be</a:t>
            </a:r>
          </a:p>
          <a:p>
            <a:pPr algn="ctr"/>
            <a:r>
              <a:rPr lang="en-US" sz="2400" dirty="0"/>
              <a:t> Detected &amp; Capabilities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4725" y="6064530"/>
            <a:ext cx="5154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Resource Requirements and Complexity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68730" y="5379875"/>
            <a:ext cx="2225995" cy="369332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Chemical Assays-RDTs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68730" y="4908288"/>
            <a:ext cx="2462085" cy="369332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Paper Analytical Devices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07871" y="4491952"/>
            <a:ext cx="1524776" cy="369332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GPHF-</a:t>
            </a:r>
            <a:r>
              <a:rPr lang="en-US" dirty="0" err="1"/>
              <a:t>MiniLab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72942" y="3509300"/>
            <a:ext cx="267958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Near Infrared Instruments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75364" y="3052899"/>
            <a:ext cx="207473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Raman Instruments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53594" y="1743756"/>
            <a:ext cx="2382833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 Performance</a:t>
            </a:r>
          </a:p>
          <a:p>
            <a:pPr algn="ctr"/>
            <a:r>
              <a:rPr lang="en-US" dirty="0"/>
              <a:t>Liquid Chromatography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36860" y="1105846"/>
            <a:ext cx="2054793" cy="369332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Mass Spectrometry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72942" y="2581312"/>
            <a:ext cx="267958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Mid-Infrared Instruments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78873" y="3945302"/>
            <a:ext cx="199298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UV-Vis Instruments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70342" y="2525157"/>
            <a:ext cx="3921551" cy="18677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730815" y="2066921"/>
            <a:ext cx="539527" cy="3559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041699" y="1547726"/>
            <a:ext cx="3378232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Spectroscopic Techniques</a:t>
            </a:r>
          </a:p>
        </p:txBody>
      </p:sp>
    </p:spTree>
    <p:extLst>
      <p:ext uri="{BB962C8B-B14F-4D97-AF65-F5344CB8AC3E}">
        <p14:creationId xmlns:p14="http://schemas.microsoft.com/office/powerpoint/2010/main" val="287636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8023" y="163902"/>
            <a:ext cx="2782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Spectroscopy</a:t>
            </a:r>
          </a:p>
        </p:txBody>
      </p:sp>
      <p:pic>
        <p:nvPicPr>
          <p:cNvPr id="3074" name="Picture 2" descr="Electromagnetic spectrum listed in increasing order of wavelenth and decreasing order of energy. Gamma rays, X-rays, Ultraviolet, Visible, Infrared, Microwaves, Radio. Visible light spans from 400 nanometers (violet) to 750 nanometers (red) in wavelengt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38" y="1619250"/>
            <a:ext cx="9525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34031"/>
            <a:ext cx="3028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Sapling Learning-”Electromagnetic Spectrum”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0638" y="692338"/>
            <a:ext cx="952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 ”the investigation and measurement of spectra produced when matter interacts with or emits electromagnetic radiation”.</a:t>
            </a:r>
          </a:p>
        </p:txBody>
      </p:sp>
    </p:spTree>
    <p:extLst>
      <p:ext uri="{BB962C8B-B14F-4D97-AF65-F5344CB8AC3E}">
        <p14:creationId xmlns:p14="http://schemas.microsoft.com/office/powerpoint/2010/main" val="2182841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1659" y="810233"/>
            <a:ext cx="7909088" cy="5835664"/>
            <a:chOff x="301659" y="810233"/>
            <a:chExt cx="7909088" cy="5835664"/>
          </a:xfrm>
        </p:grpSpPr>
        <p:grpSp>
          <p:nvGrpSpPr>
            <p:cNvPr id="6" name="Group 5"/>
            <p:cNvGrpSpPr/>
            <p:nvPr/>
          </p:nvGrpSpPr>
          <p:grpSpPr>
            <a:xfrm>
              <a:off x="301659" y="810233"/>
              <a:ext cx="7909088" cy="5835664"/>
              <a:chOff x="3638746" y="810233"/>
              <a:chExt cx="5269584" cy="5238750"/>
            </a:xfrm>
          </p:grpSpPr>
          <p:pic>
            <p:nvPicPr>
              <p:cNvPr id="4" name="Picture 2" descr="Electromagnetic spectrum listed in increasing order of wavelenth and decreasing order of energy. Gamma rays, X-rays, Ultraviolet, Visible, Infrared, Microwaves, Radio. Visible light spans from 400 nanometers (violet) to 750 nanometers (red) in wavelength.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15" r="21661"/>
              <a:stretch/>
            </p:blipFill>
            <p:spPr bwMode="auto">
              <a:xfrm>
                <a:off x="3638746" y="810233"/>
                <a:ext cx="5269584" cy="523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6117996" y="2356701"/>
                <a:ext cx="2790334" cy="17439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001165" y="2572266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(m)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21458" y="4104092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(s</a:t>
              </a:r>
              <a:r>
                <a:rPr lang="en-US" baseline="30000" dirty="0"/>
                <a:t>-1</a:t>
              </a:r>
              <a:r>
                <a:rPr lang="en-US" dirty="0"/>
                <a:t>)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8023" y="163902"/>
            <a:ext cx="7766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Spectroscopy in Pharmaceutical Analysis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4169" y="2532909"/>
            <a:ext cx="77896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Analyze the light that is absorbed or emitted by the 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Can be a non-destructive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Can scan through clear packaging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534031"/>
            <a:ext cx="3028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Sapling Learning-”Electromagnetic Spectrum”</a:t>
            </a:r>
          </a:p>
        </p:txBody>
      </p:sp>
    </p:spTree>
    <p:extLst>
      <p:ext uri="{BB962C8B-B14F-4D97-AF65-F5344CB8AC3E}">
        <p14:creationId xmlns:p14="http://schemas.microsoft.com/office/powerpoint/2010/main" val="253709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" t="9687" r="7928" b="12885"/>
          <a:stretch/>
        </p:blipFill>
        <p:spPr>
          <a:xfrm rot="5400000">
            <a:off x="5488342" y="2609403"/>
            <a:ext cx="5433809" cy="27903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8851" y="155465"/>
            <a:ext cx="30024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Near Infrared</a:t>
            </a:r>
          </a:p>
          <a:p>
            <a:pPr algn="ctr"/>
            <a:r>
              <a:rPr lang="en-US" sz="2000" dirty="0"/>
              <a:t>(Absorption Spectroscopy)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56824" y="155465"/>
            <a:ext cx="27083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Raman</a:t>
            </a:r>
          </a:p>
          <a:p>
            <a:pPr algn="ctr"/>
            <a:r>
              <a:rPr lang="en-US" sz="2000" dirty="0"/>
              <a:t>(Emission Spectroscopy)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4074" y="3197983"/>
            <a:ext cx="723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09970" y="2736318"/>
            <a:ext cx="2088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Rigaku</a:t>
            </a:r>
            <a:r>
              <a:rPr lang="en-US" sz="2400" dirty="0"/>
              <a:t> Progeny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2" t="14159" r="8934" b="6116"/>
          <a:stretch/>
        </p:blipFill>
        <p:spPr>
          <a:xfrm>
            <a:off x="414055" y="1628005"/>
            <a:ext cx="4967867" cy="37862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53454" y="5514906"/>
            <a:ext cx="4044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Texas Instruments DLP </a:t>
            </a:r>
            <a:r>
              <a:rPr lang="en-US" sz="2400" dirty="0" err="1"/>
              <a:t>NIRscan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Operated by </a:t>
            </a:r>
            <a:r>
              <a:rPr lang="en-US" sz="2000" dirty="0" err="1"/>
              <a:t>PillscanNIR</a:t>
            </a:r>
            <a:r>
              <a:rPr lang="en-US" sz="2000" dirty="0"/>
              <a:t> App</a:t>
            </a:r>
          </a:p>
        </p:txBody>
      </p:sp>
    </p:spTree>
    <p:extLst>
      <p:ext uri="{BB962C8B-B14F-4D97-AF65-F5344CB8AC3E}">
        <p14:creationId xmlns:p14="http://schemas.microsoft.com/office/powerpoint/2010/main" val="807643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8023" y="163902"/>
            <a:ext cx="380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Near Infrared Intro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38023" y="928461"/>
            <a:ext cx="6966406" cy="5427889"/>
            <a:chOff x="301659" y="810233"/>
            <a:chExt cx="7909088" cy="5835664"/>
          </a:xfrm>
        </p:grpSpPr>
        <p:grpSp>
          <p:nvGrpSpPr>
            <p:cNvPr id="7" name="Group 6"/>
            <p:cNvGrpSpPr/>
            <p:nvPr/>
          </p:nvGrpSpPr>
          <p:grpSpPr>
            <a:xfrm>
              <a:off x="301659" y="810233"/>
              <a:ext cx="7909088" cy="5835664"/>
              <a:chOff x="301659" y="810233"/>
              <a:chExt cx="7909088" cy="583566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01659" y="810233"/>
                <a:ext cx="7909088" cy="5835664"/>
                <a:chOff x="3638746" y="810233"/>
                <a:chExt cx="5269584" cy="5238750"/>
              </a:xfrm>
            </p:grpSpPr>
            <p:pic>
              <p:nvPicPr>
                <p:cNvPr id="11" name="Picture 2" descr="Electromagnetic spectrum listed in increasing order of wavelenth and decreasing order of energy. Gamma rays, X-rays, Ultraviolet, Visible, Infrared, Microwaves, Radio. Visible light spans from 400 nanometers (violet) to 750 nanometers (red) in wavelength.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015" r="21661"/>
                <a:stretch/>
              </p:blipFill>
              <p:spPr bwMode="auto">
                <a:xfrm>
                  <a:off x="3638746" y="810233"/>
                  <a:ext cx="5269584" cy="52387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" name="Rectangle 11"/>
                <p:cNvSpPr/>
                <p:nvPr/>
              </p:nvSpPr>
              <p:spPr>
                <a:xfrm>
                  <a:off x="6117996" y="2356701"/>
                  <a:ext cx="2790334" cy="17439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4001165" y="2572266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(m)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021458" y="4104092"/>
                <a:ext cx="540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(s</a:t>
                </a:r>
                <a:r>
                  <a:rPr lang="en-US" baseline="30000" dirty="0"/>
                  <a:t>-1</a:t>
                </a:r>
                <a:r>
                  <a:rPr lang="en-US" dirty="0"/>
                  <a:t>)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224725" y="2941598"/>
              <a:ext cx="311086" cy="1074221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accent3">
                  <a:lumMod val="40000"/>
                  <a:lumOff val="60000"/>
                </a:schemeClr>
              </a:bgClr>
            </a:patt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2625337" y="3263625"/>
              <a:ext cx="1569590" cy="54875"/>
            </a:xfrm>
            <a:prstGeom prst="straightConnector1">
              <a:avLst/>
            </a:prstGeom>
            <a:ln w="730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129298" y="2873422"/>
              <a:ext cx="285219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Near Infrared Region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750nm to 2500nm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6197116"/>
            <a:ext cx="10077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Pasquini</a:t>
            </a:r>
            <a:r>
              <a:rPr lang="en-US" sz="1200" dirty="0"/>
              <a:t>, </a:t>
            </a:r>
            <a:r>
              <a:rPr lang="en-US" sz="1200" dirty="0" err="1"/>
              <a:t>Celio</a:t>
            </a:r>
            <a:r>
              <a:rPr lang="en-US" sz="1200" dirty="0"/>
              <a:t>. J. Braz. Chem. Soc. 14.2 (2003): 198-219</a:t>
            </a:r>
          </a:p>
          <a:p>
            <a:r>
              <a:rPr lang="en-US" sz="1200" dirty="0"/>
              <a:t>Sapling Learning-”Electromagnetic Spectrum”</a:t>
            </a:r>
          </a:p>
          <a:p>
            <a:r>
              <a:rPr lang="en-US" sz="1200" dirty="0"/>
              <a:t>By </a:t>
            </a:r>
            <a:r>
              <a:rPr lang="en-US" sz="1200" dirty="0" err="1"/>
              <a:t>Gaiabulbanix</a:t>
            </a:r>
            <a:r>
              <a:rPr lang="en-US" sz="1200" dirty="0"/>
              <a:t> - Own work, CC BY-SA 4.0, https://commons.wikimedia.org/w/index.php?curid=44787581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01" y="109920"/>
            <a:ext cx="2771775" cy="24574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513922" y="2391206"/>
            <a:ext cx="56780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Infrared Radiation Causes Molecule to Vibrate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Particular wavelengths excite specific bonds in the molecule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Bond excitation absorbs the IR radiation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Absorbance Spectroscopy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216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8023" y="163902"/>
            <a:ext cx="4791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Near Infrared Operation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19" y="346449"/>
            <a:ext cx="7262281" cy="58016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8023" y="1415435"/>
            <a:ext cx="53860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Shine the tungsten lamp’s light on sample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Capture light reflected from sample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Split the light into its basic wavelengths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Select a single wavelength of light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Measure the intensity of that single wavelength of light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538912"/>
            <a:ext cx="33157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Texas Instruments-DLP </a:t>
            </a:r>
            <a:r>
              <a:rPr lang="en-US" sz="1200" dirty="0" err="1"/>
              <a:t>NIRScan</a:t>
            </a:r>
            <a:r>
              <a:rPr lang="en-US" sz="1200" dirty="0"/>
              <a:t> Nano EVM (Rev. F)</a:t>
            </a:r>
          </a:p>
        </p:txBody>
      </p:sp>
    </p:spTree>
    <p:extLst>
      <p:ext uri="{BB962C8B-B14F-4D97-AF65-F5344CB8AC3E}">
        <p14:creationId xmlns:p14="http://schemas.microsoft.com/office/powerpoint/2010/main" val="363635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B9E-5426-4E55-ADFD-3F562C3CD421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8023" y="163902"/>
            <a:ext cx="5206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How to use the TI </a:t>
            </a:r>
            <a:r>
              <a:rPr lang="en-US" sz="3600" dirty="0" err="1"/>
              <a:t>NIRScan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2" t="14159" r="8934" b="6116"/>
          <a:stretch/>
        </p:blipFill>
        <p:spPr>
          <a:xfrm>
            <a:off x="6750686" y="1598868"/>
            <a:ext cx="4967867" cy="37862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023" y="1291407"/>
            <a:ext cx="63590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Turn on all equipment and open the </a:t>
            </a:r>
            <a:r>
              <a:rPr lang="en-US" sz="2400" dirty="0" err="1"/>
              <a:t>PillscanNIR</a:t>
            </a:r>
            <a:r>
              <a:rPr lang="en-US" sz="2400" dirty="0"/>
              <a:t> App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Select the method that correlates to the sample your are </a:t>
            </a:r>
            <a:r>
              <a:rPr lang="en-US" sz="2400" dirty="0" err="1"/>
              <a:t>analzing</a:t>
            </a:r>
            <a:endParaRPr lang="en-US" sz="2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Place the tablet on the </a:t>
            </a:r>
            <a:r>
              <a:rPr lang="en-US" sz="2400" dirty="0" err="1"/>
              <a:t>NIRScan</a:t>
            </a:r>
            <a:r>
              <a:rPr lang="en-US" sz="2400" dirty="0"/>
              <a:t> Sampling Window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Hit “Scan”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The app software's algorithm will determine if the sample spectra matched the libraries spectra.</a:t>
            </a:r>
          </a:p>
        </p:txBody>
      </p:sp>
    </p:spTree>
    <p:extLst>
      <p:ext uri="{BB962C8B-B14F-4D97-AF65-F5344CB8AC3E}">
        <p14:creationId xmlns:p14="http://schemas.microsoft.com/office/powerpoint/2010/main" val="206792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1992</TotalTime>
  <Words>1114</Words>
  <Application>Microsoft Office PowerPoint</Application>
  <PresentationFormat>Widescreen</PresentationFormat>
  <Paragraphs>271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Review of Different Technologies and Devices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Different Technologies and Devices</dc:title>
  <dc:creator>Stephen Zambrzycki</dc:creator>
  <cp:lastModifiedBy>Stephen Zambrzycki</cp:lastModifiedBy>
  <cp:revision>72</cp:revision>
  <dcterms:created xsi:type="dcterms:W3CDTF">2017-07-11T15:18:37Z</dcterms:created>
  <dcterms:modified xsi:type="dcterms:W3CDTF">2017-07-13T12:21:03Z</dcterms:modified>
</cp:coreProperties>
</file>