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07" r:id="rId3"/>
    <p:sldId id="282" r:id="rId4"/>
    <p:sldId id="283" r:id="rId5"/>
    <p:sldId id="261" r:id="rId6"/>
    <p:sldId id="309" r:id="rId7"/>
    <p:sldId id="313" r:id="rId8"/>
    <p:sldId id="314" r:id="rId9"/>
    <p:sldId id="318" r:id="rId10"/>
    <p:sldId id="319" r:id="rId11"/>
    <p:sldId id="320" r:id="rId12"/>
    <p:sldId id="321" r:id="rId13"/>
    <p:sldId id="322" r:id="rId14"/>
    <p:sldId id="323" r:id="rId15"/>
    <p:sldId id="328" r:id="rId16"/>
    <p:sldId id="327" r:id="rId17"/>
    <p:sldId id="325" r:id="rId18"/>
    <p:sldId id="326" r:id="rId19"/>
    <p:sldId id="332" r:id="rId20"/>
    <p:sldId id="331" r:id="rId21"/>
    <p:sldId id="330" r:id="rId22"/>
    <p:sldId id="284" r:id="rId23"/>
    <p:sldId id="263" r:id="rId24"/>
    <p:sldId id="264" r:id="rId25"/>
    <p:sldId id="285" r:id="rId26"/>
    <p:sldId id="286" r:id="rId27"/>
    <p:sldId id="288" r:id="rId28"/>
    <p:sldId id="290" r:id="rId29"/>
    <p:sldId id="291" r:id="rId30"/>
    <p:sldId id="272" r:id="rId31"/>
    <p:sldId id="292" r:id="rId32"/>
    <p:sldId id="304" r:id="rId33"/>
    <p:sldId id="293" r:id="rId34"/>
    <p:sldId id="294" r:id="rId35"/>
    <p:sldId id="289" r:id="rId36"/>
    <p:sldId id="306" r:id="rId37"/>
    <p:sldId id="274" r:id="rId38"/>
    <p:sldId id="267" r:id="rId39"/>
    <p:sldId id="268" r:id="rId40"/>
    <p:sldId id="269" r:id="rId41"/>
    <p:sldId id="270" r:id="rId42"/>
    <p:sldId id="271" r:id="rId43"/>
    <p:sldId id="297" r:id="rId44"/>
    <p:sldId id="298" r:id="rId45"/>
    <p:sldId id="299" r:id="rId46"/>
    <p:sldId id="296" r:id="rId47"/>
    <p:sldId id="277" r:id="rId48"/>
    <p:sldId id="278" r:id="rId49"/>
    <p:sldId id="275" r:id="rId50"/>
    <p:sldId id="300" r:id="rId51"/>
    <p:sldId id="301" r:id="rId52"/>
    <p:sldId id="305" r:id="rId53"/>
    <p:sldId id="302" r:id="rId54"/>
    <p:sldId id="303" r:id="rId55"/>
    <p:sldId id="333" r:id="rId56"/>
  </p:sldIdLst>
  <p:sldSz cx="10693400" cy="7556500"/>
  <p:notesSz cx="10693400" cy="7556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176" y="-67"/>
      </p:cViewPr>
      <p:guideLst>
        <p:guide orient="horz" pos="3888"/>
        <p:guide pos="32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/>
              </a:defRPr>
            </a:lvl1pPr>
          </a:lstStyle>
          <a:p>
            <a:fld id="{8DB28FB6-86DA-864D-BEE0-1257A2F2EDD7}" type="datetimeFigureOut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3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589338"/>
            <a:ext cx="8553450" cy="3400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/>
              </a:defRPr>
            </a:lvl1pPr>
          </a:lstStyle>
          <a:p>
            <a:fld id="{AFB06F17-8B13-0C4C-AB5C-37DC85538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846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41688" y="566738"/>
            <a:ext cx="4010025" cy="2833687"/>
          </a:xfrm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dirty="0" err="1"/>
              <a:t>Recent</a:t>
            </a:r>
            <a:r>
              <a:rPr lang="es-ES" dirty="0"/>
              <a:t> </a:t>
            </a:r>
            <a:r>
              <a:rPr lang="es-ES" dirty="0" err="1"/>
              <a:t>reports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poor</a:t>
            </a:r>
            <a:r>
              <a:rPr lang="es-ES" dirty="0"/>
              <a:t> </a:t>
            </a:r>
            <a:r>
              <a:rPr lang="es-ES" dirty="0" err="1"/>
              <a:t>quality</a:t>
            </a:r>
            <a:r>
              <a:rPr lang="es-ES" dirty="0"/>
              <a:t> medicines, </a:t>
            </a:r>
            <a:r>
              <a:rPr lang="es-ES" dirty="0" err="1"/>
              <a:t>all</a:t>
            </a:r>
            <a:r>
              <a:rPr lang="es-ES" dirty="0"/>
              <a:t> of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2012 </a:t>
            </a:r>
          </a:p>
          <a:p>
            <a:endParaRPr lang="es-ES" dirty="0"/>
          </a:p>
          <a:p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fake</a:t>
            </a:r>
            <a:r>
              <a:rPr lang="es-ES" dirty="0"/>
              <a:t> anti </a:t>
            </a:r>
            <a:r>
              <a:rPr lang="es-ES" dirty="0" err="1"/>
              <a:t>cancer</a:t>
            </a:r>
            <a:r>
              <a:rPr lang="es-ES" dirty="0"/>
              <a:t> </a:t>
            </a:r>
            <a:r>
              <a:rPr lang="es-ES" dirty="0" err="1"/>
              <a:t>drug</a:t>
            </a:r>
            <a:r>
              <a:rPr lang="es-ES" dirty="0"/>
              <a:t> </a:t>
            </a:r>
            <a:r>
              <a:rPr lang="es-ES" dirty="0" err="1"/>
              <a:t>found</a:t>
            </a:r>
            <a:r>
              <a:rPr lang="es-ES" dirty="0"/>
              <a:t> in 19 </a:t>
            </a:r>
            <a:r>
              <a:rPr lang="es-ES" dirty="0" err="1"/>
              <a:t>pharmacies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over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US</a:t>
            </a:r>
          </a:p>
          <a:p>
            <a:r>
              <a:rPr lang="es-ES" dirty="0"/>
              <a:t>Poor </a:t>
            </a:r>
            <a:r>
              <a:rPr lang="es-ES" dirty="0" err="1"/>
              <a:t>Quality</a:t>
            </a:r>
            <a:r>
              <a:rPr lang="es-ES" dirty="0"/>
              <a:t> </a:t>
            </a:r>
            <a:r>
              <a:rPr lang="es-ES" dirty="0" err="1"/>
              <a:t>Generic</a:t>
            </a:r>
            <a:r>
              <a:rPr lang="es-ES" dirty="0"/>
              <a:t> </a:t>
            </a:r>
            <a:r>
              <a:rPr lang="es-ES" dirty="0" err="1"/>
              <a:t>Drug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treatment</a:t>
            </a:r>
            <a:r>
              <a:rPr lang="es-ES" dirty="0"/>
              <a:t> of visceral leishmaniasis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generic</a:t>
            </a:r>
            <a:r>
              <a:rPr lang="es-ES" dirty="0"/>
              <a:t> </a:t>
            </a:r>
            <a:r>
              <a:rPr lang="es-ES" dirty="0" err="1"/>
              <a:t>miltefosine</a:t>
            </a:r>
            <a:r>
              <a:rPr lang="es-ES" dirty="0"/>
              <a:t> </a:t>
            </a:r>
            <a:r>
              <a:rPr lang="es-ES" dirty="0" err="1"/>
              <a:t>pharmaceutical</a:t>
            </a:r>
            <a:r>
              <a:rPr lang="es-ES" dirty="0"/>
              <a:t> </a:t>
            </a:r>
            <a:r>
              <a:rPr lang="es-ES" dirty="0" err="1"/>
              <a:t>ingredient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containing</a:t>
            </a:r>
            <a:r>
              <a:rPr lang="es-ES" dirty="0"/>
              <a:t> no active </a:t>
            </a:r>
            <a:r>
              <a:rPr lang="es-ES" dirty="0" err="1"/>
              <a:t>pharmaceutical</a:t>
            </a:r>
            <a:r>
              <a:rPr lang="es-ES" dirty="0"/>
              <a:t> </a:t>
            </a:r>
            <a:r>
              <a:rPr lang="es-ES" dirty="0" err="1"/>
              <a:t>Ingredient</a:t>
            </a:r>
            <a:r>
              <a:rPr lang="es-ES" dirty="0"/>
              <a:t> in Bangladesh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National</a:t>
            </a:r>
            <a:r>
              <a:rPr lang="es-ES" dirty="0"/>
              <a:t> </a:t>
            </a:r>
            <a:r>
              <a:rPr lang="es-ES" dirty="0" err="1"/>
              <a:t>Elimination</a:t>
            </a:r>
            <a:r>
              <a:rPr lang="es-ES" dirty="0"/>
              <a:t> </a:t>
            </a:r>
            <a:r>
              <a:rPr lang="es-ES" dirty="0" err="1"/>
              <a:t>Programme</a:t>
            </a:r>
            <a:r>
              <a:rPr lang="es-ES" dirty="0"/>
              <a:t>. </a:t>
            </a:r>
          </a:p>
          <a:p>
            <a:endParaRPr lang="es-ES" dirty="0"/>
          </a:p>
          <a:p>
            <a:r>
              <a:rPr lang="es-ES" dirty="0"/>
              <a:t>HIV </a:t>
            </a:r>
            <a:r>
              <a:rPr lang="es-ES" dirty="0" err="1"/>
              <a:t>drugs</a:t>
            </a:r>
            <a:r>
              <a:rPr lang="es-ES" dirty="0"/>
              <a:t> </a:t>
            </a:r>
            <a:r>
              <a:rPr lang="es-ES" dirty="0" err="1"/>
              <a:t>discovered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MSF in </a:t>
            </a:r>
            <a:r>
              <a:rPr lang="es-ES" dirty="0" err="1"/>
              <a:t>Kenya</a:t>
            </a:r>
            <a:r>
              <a:rPr lang="es-ES" dirty="0"/>
              <a:t> </a:t>
            </a:r>
            <a:r>
              <a:rPr lang="es-ES" dirty="0" err="1"/>
              <a:t>supply</a:t>
            </a:r>
            <a:r>
              <a:rPr lang="es-ES" dirty="0"/>
              <a:t> </a:t>
            </a:r>
            <a:r>
              <a:rPr lang="es-ES" dirty="0" err="1"/>
              <a:t>chain</a:t>
            </a:r>
            <a:r>
              <a:rPr lang="es-ES" dirty="0"/>
              <a:t>. </a:t>
            </a:r>
          </a:p>
          <a:p>
            <a:endParaRPr lang="es-ES" dirty="0"/>
          </a:p>
          <a:p>
            <a:r>
              <a:rPr lang="es-ES" dirty="0" err="1"/>
              <a:t>Also</a:t>
            </a:r>
            <a:r>
              <a:rPr lang="es-ES" dirty="0"/>
              <a:t> in Lahore in </a:t>
            </a:r>
            <a:r>
              <a:rPr lang="es-ES" dirty="0" err="1"/>
              <a:t>Jan</a:t>
            </a:r>
            <a:r>
              <a:rPr lang="es-ES" dirty="0"/>
              <a:t> 2012, 125 </a:t>
            </a:r>
            <a:r>
              <a:rPr lang="es-ES" dirty="0" err="1"/>
              <a:t>Cardiology</a:t>
            </a:r>
            <a:r>
              <a:rPr lang="es-ES" dirty="0"/>
              <a:t> </a:t>
            </a:r>
            <a:r>
              <a:rPr lang="es-ES" dirty="0" err="1"/>
              <a:t>patients</a:t>
            </a:r>
            <a:r>
              <a:rPr lang="es-ES" dirty="0"/>
              <a:t> </a:t>
            </a:r>
            <a:r>
              <a:rPr lang="es-ES" dirty="0" err="1"/>
              <a:t>died</a:t>
            </a:r>
            <a:r>
              <a:rPr lang="es-ES" dirty="0"/>
              <a:t> </a:t>
            </a:r>
            <a:r>
              <a:rPr lang="es-ES" dirty="0" err="1"/>
              <a:t>after</a:t>
            </a:r>
            <a:r>
              <a:rPr lang="es-ES" dirty="0"/>
              <a:t> </a:t>
            </a:r>
            <a:r>
              <a:rPr lang="es-ES" dirty="0" err="1"/>
              <a:t>taking</a:t>
            </a:r>
            <a:r>
              <a:rPr lang="es-ES" dirty="0"/>
              <a:t> </a:t>
            </a:r>
            <a:r>
              <a:rPr lang="es-ES" dirty="0" err="1"/>
              <a:t>Isosorbide</a:t>
            </a:r>
            <a:r>
              <a:rPr lang="es-ES" dirty="0"/>
              <a:t> </a:t>
            </a:r>
            <a:r>
              <a:rPr lang="es-ES" dirty="0" err="1"/>
              <a:t>mononitrate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contained</a:t>
            </a:r>
            <a:r>
              <a:rPr lang="es-ES" dirty="0"/>
              <a:t> antimalarial </a:t>
            </a:r>
            <a:r>
              <a:rPr lang="es-ES" dirty="0" err="1"/>
              <a:t>drug</a:t>
            </a:r>
            <a:r>
              <a:rPr lang="es-ES" dirty="0"/>
              <a:t> pyrimethamine.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still</a:t>
            </a:r>
            <a:r>
              <a:rPr lang="es-ES" dirty="0"/>
              <a:t> </a:t>
            </a:r>
            <a:r>
              <a:rPr lang="es-ES" dirty="0" err="1"/>
              <a:t>unclear</a:t>
            </a:r>
            <a:r>
              <a:rPr lang="es-ES" dirty="0"/>
              <a:t> </a:t>
            </a:r>
            <a:r>
              <a:rPr lang="es-ES" dirty="0" err="1"/>
              <a:t>whether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a </a:t>
            </a:r>
            <a:r>
              <a:rPr lang="es-ES" dirty="0" err="1"/>
              <a:t>deliberate</a:t>
            </a:r>
            <a:r>
              <a:rPr lang="es-ES" dirty="0"/>
              <a:t> </a:t>
            </a:r>
            <a:r>
              <a:rPr lang="es-ES" dirty="0" err="1"/>
              <a:t>fraudulent</a:t>
            </a:r>
            <a:r>
              <a:rPr lang="es-ES" dirty="0"/>
              <a:t> </a:t>
            </a:r>
            <a:r>
              <a:rPr lang="es-ES" dirty="0" err="1"/>
              <a:t>substitution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a </a:t>
            </a:r>
            <a:r>
              <a:rPr lang="es-ES" dirty="0" err="1"/>
              <a:t>gross</a:t>
            </a:r>
            <a:r>
              <a:rPr lang="es-ES" dirty="0"/>
              <a:t> </a:t>
            </a:r>
            <a:r>
              <a:rPr lang="es-ES" dirty="0" err="1"/>
              <a:t>factory</a:t>
            </a:r>
            <a:r>
              <a:rPr lang="es-ES" dirty="0"/>
              <a:t> </a:t>
            </a:r>
            <a:r>
              <a:rPr lang="es-ES" dirty="0" err="1"/>
              <a:t>manufacturing</a:t>
            </a:r>
            <a:r>
              <a:rPr lang="es-ES" dirty="0"/>
              <a:t> error. </a:t>
            </a:r>
          </a:p>
          <a:p>
            <a:endParaRPr lang="es-ES" dirty="0"/>
          </a:p>
          <a:p>
            <a:r>
              <a:rPr lang="es-ES" dirty="0"/>
              <a:t>In </a:t>
            </a:r>
            <a:r>
              <a:rPr lang="es-ES" dirty="0" err="1"/>
              <a:t>addition</a:t>
            </a:r>
            <a:r>
              <a:rPr lang="es-ES" dirty="0"/>
              <a:t>, </a:t>
            </a:r>
            <a:r>
              <a:rPr lang="es-ES" dirty="0" err="1"/>
              <a:t>alternative</a:t>
            </a:r>
            <a:r>
              <a:rPr lang="es-ES" dirty="0"/>
              <a:t> </a:t>
            </a:r>
            <a:r>
              <a:rPr lang="es-ES" dirty="0" err="1"/>
              <a:t>approaches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track</a:t>
            </a:r>
            <a:r>
              <a:rPr lang="es-ES" dirty="0"/>
              <a:t> medicines </a:t>
            </a:r>
            <a:r>
              <a:rPr lang="es-ES" dirty="0" err="1"/>
              <a:t>along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supply</a:t>
            </a:r>
            <a:r>
              <a:rPr lang="es-ES" dirty="0"/>
              <a:t> </a:t>
            </a:r>
            <a:r>
              <a:rPr lang="es-ES" dirty="0" err="1"/>
              <a:t>chain</a:t>
            </a:r>
            <a:r>
              <a:rPr lang="es-ES" dirty="0"/>
              <a:t> are </a:t>
            </a:r>
            <a:r>
              <a:rPr lang="es-ES" dirty="0" err="1"/>
              <a:t>being</a:t>
            </a:r>
            <a:r>
              <a:rPr lang="es-ES" dirty="0"/>
              <a:t> </a:t>
            </a:r>
            <a:r>
              <a:rPr lang="es-ES" dirty="0" err="1"/>
              <a:t>developed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pharmaceutical</a:t>
            </a:r>
            <a:r>
              <a:rPr lang="es-ES" dirty="0"/>
              <a:t> </a:t>
            </a:r>
            <a:r>
              <a:rPr lang="es-ES" dirty="0" err="1"/>
              <a:t>companies</a:t>
            </a:r>
            <a:r>
              <a:rPr lang="es-ES" dirty="0"/>
              <a:t>. </a:t>
            </a:r>
          </a:p>
          <a:p>
            <a:r>
              <a:rPr lang="es-ES" dirty="0"/>
              <a:t>- </a:t>
            </a:r>
            <a:r>
              <a:rPr lang="es-ES" dirty="0" err="1"/>
              <a:t>Sproxil</a:t>
            </a:r>
            <a:r>
              <a:rPr lang="es-ES" dirty="0"/>
              <a:t>- </a:t>
            </a:r>
          </a:p>
          <a:p>
            <a:r>
              <a:rPr lang="es-ES" dirty="0"/>
              <a:t>- 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E6778AD-FD17-324A-BCFB-AA12F6BC7EC6}" type="slidenum">
              <a:rPr lang="en-US" sz="1200">
                <a:latin typeface="Times New Roman"/>
                <a:ea typeface="Times New Roman"/>
                <a:cs typeface="Times New Roman"/>
              </a:rPr>
              <a:pPr/>
              <a:t>31</a:t>
            </a:fld>
            <a:endParaRPr lang="en-US" sz="1200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0831D6-7AE6-5943-BF89-5593D245C265}" type="slidenum">
              <a:rPr lang="en-US" sz="1200">
                <a:latin typeface="Times New Roman" charset="0"/>
                <a:ea typeface="Times New Roman"/>
                <a:cs typeface="Times New Roman" charset="0"/>
              </a:rPr>
              <a:pPr/>
              <a:t>46</a:t>
            </a:fld>
            <a:endParaRPr lang="en-US" sz="1200" dirty="0">
              <a:latin typeface="Times New Roman" charset="0"/>
              <a:ea typeface="Times New Roman"/>
              <a:cs typeface="Times New Roman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1688" y="566738"/>
            <a:ext cx="4010025" cy="2833687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339750-A1B4-4E4A-9A86-2033E6415083}" type="slidenum">
              <a:rPr lang="en-US" sz="1200">
                <a:latin typeface="Times New Roman" charset="0"/>
                <a:ea typeface="Times New Roman"/>
                <a:cs typeface="Times New Roman" charset="0"/>
              </a:rPr>
              <a:pPr/>
              <a:t>3</a:t>
            </a:fld>
            <a:endParaRPr lang="en-US" sz="1200" dirty="0">
              <a:latin typeface="Times New Roman" charset="0"/>
              <a:ea typeface="Times New Roman"/>
              <a:cs typeface="Times New Roman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1688" y="566738"/>
            <a:ext cx="4010025" cy="2833687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A2F282-936A-0949-B87B-434A174D4181}" type="slidenum">
              <a:rPr lang="en-US" sz="1200">
                <a:latin typeface="Times New Roman" charset="0"/>
                <a:ea typeface="Times New Roman"/>
                <a:cs typeface="Times New Roman" charset="0"/>
              </a:rPr>
              <a:pPr/>
              <a:t>53</a:t>
            </a:fld>
            <a:endParaRPr lang="en-US" sz="1200" dirty="0">
              <a:latin typeface="Times New Roman" charset="0"/>
              <a:ea typeface="Times New Roman"/>
              <a:cs typeface="Times New Roman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341688" y="566738"/>
            <a:ext cx="4010025" cy="2833687"/>
          </a:xfrm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5CEFF84-0BE9-A74A-9EFC-2C4860F164D3}" type="slidenum">
              <a:rPr lang="en-US" sz="1200">
                <a:ea typeface="Times New Roman"/>
                <a:cs typeface="Times New Roman"/>
              </a:rPr>
              <a:pPr eaLnBrk="1" hangingPunct="1"/>
              <a:t>6</a:t>
            </a:fld>
            <a:endParaRPr lang="en-US" sz="1200" dirty="0">
              <a:ea typeface="Times New Roman"/>
              <a:cs typeface="Times New Roman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341688" y="566738"/>
            <a:ext cx="4010025" cy="2833687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Times New Roman"/>
              <a:cs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1"/>
            <a:ext cx="748538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7C00"/>
                </a:solidFill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004472" y="609739"/>
            <a:ext cx="6295643" cy="6309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337719" y="763662"/>
            <a:ext cx="5417820" cy="462280"/>
          </a:xfrm>
          <a:custGeom>
            <a:avLst/>
            <a:gdLst/>
            <a:ahLst/>
            <a:cxnLst/>
            <a:rect l="l" t="t" r="r" b="b"/>
            <a:pathLst>
              <a:path w="5417820" h="462280">
                <a:moveTo>
                  <a:pt x="0" y="461770"/>
                </a:moveTo>
                <a:lnTo>
                  <a:pt x="5417818" y="461770"/>
                </a:lnTo>
                <a:lnTo>
                  <a:pt x="5417818" y="0"/>
                </a:lnTo>
                <a:lnTo>
                  <a:pt x="0" y="0"/>
                </a:lnTo>
                <a:lnTo>
                  <a:pt x="0" y="4617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7C00"/>
                </a:solidFill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6"/>
            <a:ext cx="465162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6"/>
            <a:ext cx="465162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7C00"/>
                </a:solidFill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239" y="671689"/>
            <a:ext cx="9090954" cy="677108"/>
          </a:xfrm>
        </p:spPr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1225" y="2182989"/>
            <a:ext cx="4451675" cy="209288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</a:defRPr>
            </a:lvl1pPr>
            <a:lvl2pPr>
              <a:defRPr>
                <a:latin typeface="Times New Roman"/>
                <a:ea typeface="Times New Roman"/>
              </a:defRPr>
            </a:lvl2pPr>
            <a:lvl3pPr>
              <a:defRPr>
                <a:latin typeface="Times New Roman"/>
                <a:ea typeface="Times New Roman"/>
              </a:defRPr>
            </a:lvl3pPr>
            <a:lvl4pPr>
              <a:defRPr>
                <a:latin typeface="Times New Roman"/>
                <a:ea typeface="Times New Roman"/>
              </a:defRPr>
            </a:lvl4pPr>
            <a:lvl5pPr>
              <a:defRPr>
                <a:latin typeface="Times New Roman"/>
                <a:ea typeface="Times New Roman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0504" y="2182989"/>
            <a:ext cx="4451675" cy="209288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</a:defRPr>
            </a:lvl1pPr>
            <a:lvl2pPr>
              <a:defRPr>
                <a:latin typeface="Times New Roman"/>
                <a:ea typeface="Times New Roman"/>
              </a:defRPr>
            </a:lvl2pPr>
            <a:lvl3pPr>
              <a:defRPr>
                <a:latin typeface="Times New Roman"/>
                <a:ea typeface="Times New Roman"/>
              </a:defRPr>
            </a:lvl3pPr>
            <a:lvl4pPr>
              <a:defRPr>
                <a:latin typeface="Times New Roman"/>
                <a:ea typeface="Times New Roman"/>
              </a:defRPr>
            </a:lvl4pPr>
            <a:lvl5pPr>
              <a:defRPr>
                <a:latin typeface="Times New Roman"/>
                <a:ea typeface="Times New Roman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802005" y="6884812"/>
            <a:ext cx="2227792" cy="394935"/>
          </a:xfrm>
          <a:prstGeom prst="rect">
            <a:avLst/>
          </a:prstGeom>
        </p:spPr>
        <p:txBody>
          <a:bodyPr vert="horz" wrap="square" lIns="116796" tIns="58398" rIns="116796" bIns="58398" numCol="1" anchor="t" anchorCtr="0" compatLnSpc="1">
            <a:prstTxWarp prst="textNoShape">
              <a:avLst/>
            </a:prstTxWarp>
          </a:bodyPr>
          <a:lstStyle>
            <a:lvl1pPr>
              <a:defRPr dirty="0">
                <a:latin typeface="Times New Roman"/>
                <a:ea typeface="Times New Roman"/>
                <a:cs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3580" y="6884812"/>
            <a:ext cx="3386243" cy="394935"/>
          </a:xfrm>
          <a:prstGeom prst="rect">
            <a:avLst/>
          </a:prstGeom>
        </p:spPr>
        <p:txBody>
          <a:bodyPr vert="horz" wrap="square" lIns="116796" tIns="58398" rIns="116796" bIns="58398" numCol="1" anchor="t" anchorCtr="0" compatLnSpc="1">
            <a:prstTxWarp prst="textNoShape">
              <a:avLst/>
            </a:prstTxWarp>
          </a:bodyPr>
          <a:lstStyle>
            <a:lvl1pPr>
              <a:defRPr dirty="0">
                <a:latin typeface="Times New Roman"/>
                <a:ea typeface="Times New Roman"/>
                <a:cs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3603" y="6884812"/>
            <a:ext cx="2227792" cy="394935"/>
          </a:xfrm>
          <a:prstGeom prst="rect">
            <a:avLst/>
          </a:prstGeom>
        </p:spPr>
        <p:txBody>
          <a:bodyPr vert="horz" wrap="square" lIns="116796" tIns="58398" rIns="116796" bIns="5839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  <a:cs typeface="Times New Roman" charset="0"/>
              </a:defRPr>
            </a:lvl1pPr>
          </a:lstStyle>
          <a:p>
            <a:fld id="{BE9051F1-61F3-1941-B879-8023E163C9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42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2221" y="928815"/>
            <a:ext cx="8208956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FF7C00"/>
                </a:solidFill>
                <a:latin typeface="Tahoma"/>
                <a:cs typeface="Tahom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52643" y="3777604"/>
            <a:ext cx="838811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6"/>
            <a:ext cx="34218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6"/>
            <a:ext cx="24594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6"/>
            <a:ext cx="24594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xStyles>
    <p:titleStyle>
      <a:lvl1pPr>
        <a:defRPr>
          <a:latin typeface="Times New Roman"/>
          <a:ea typeface="+mj-ea"/>
          <a:cs typeface="Times New Roman"/>
        </a:defRPr>
      </a:lvl1pPr>
    </p:titleStyle>
    <p:bodyStyle>
      <a:lvl1pPr marL="0">
        <a:defRPr>
          <a:latin typeface="Times New Roman"/>
          <a:ea typeface="+mn-ea"/>
          <a:cs typeface="Times New Roman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opicalmedicine.ox.ac.uk/medicinequality2018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697883" y="6231891"/>
            <a:ext cx="995170" cy="105155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79899" y="6216649"/>
            <a:ext cx="2057401" cy="11430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986583" y="2478740"/>
            <a:ext cx="27305" cy="49530"/>
          </a:xfrm>
          <a:custGeom>
            <a:avLst/>
            <a:gdLst/>
            <a:ahLst/>
            <a:cxnLst/>
            <a:rect l="l" t="t" r="r" b="b"/>
            <a:pathLst>
              <a:path w="27304" h="49530">
                <a:moveTo>
                  <a:pt x="0" y="24733"/>
                </a:moveTo>
                <a:lnTo>
                  <a:pt x="26859" y="24733"/>
                </a:lnTo>
              </a:path>
            </a:pathLst>
          </a:custGeom>
          <a:ln w="50737">
            <a:solidFill>
              <a:srgbClr val="8283C9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487432" y="2478740"/>
            <a:ext cx="27305" cy="49530"/>
          </a:xfrm>
          <a:custGeom>
            <a:avLst/>
            <a:gdLst/>
            <a:ahLst/>
            <a:cxnLst/>
            <a:rect l="l" t="t" r="r" b="b"/>
            <a:pathLst>
              <a:path w="27304" h="49530">
                <a:moveTo>
                  <a:pt x="0" y="24733"/>
                </a:moveTo>
                <a:lnTo>
                  <a:pt x="26859" y="24733"/>
                </a:lnTo>
              </a:path>
            </a:pathLst>
          </a:custGeom>
          <a:ln w="50737">
            <a:solidFill>
              <a:srgbClr val="8283C9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137306" y="273051"/>
            <a:ext cx="2668522" cy="31028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04148" y="273050"/>
            <a:ext cx="2383535" cy="30723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488084" y="6325509"/>
            <a:ext cx="2020824" cy="8817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925484" y="6350636"/>
            <a:ext cx="3121025" cy="932815"/>
          </a:xfrm>
          <a:custGeom>
            <a:avLst/>
            <a:gdLst/>
            <a:ahLst/>
            <a:cxnLst/>
            <a:rect l="l" t="t" r="r" b="b"/>
            <a:pathLst>
              <a:path w="3121025" h="932815">
                <a:moveTo>
                  <a:pt x="0" y="0"/>
                </a:moveTo>
                <a:lnTo>
                  <a:pt x="3120658" y="0"/>
                </a:lnTo>
                <a:lnTo>
                  <a:pt x="3120658" y="932356"/>
                </a:lnTo>
                <a:lnTo>
                  <a:pt x="0" y="932356"/>
                </a:lnTo>
                <a:lnTo>
                  <a:pt x="0" y="0"/>
                </a:lnTo>
                <a:close/>
              </a:path>
            </a:pathLst>
          </a:custGeom>
          <a:solidFill>
            <a:srgbClr val="2384C6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023717" y="6191356"/>
            <a:ext cx="1189789" cy="798033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209434" y="6467242"/>
            <a:ext cx="741070" cy="740009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320429" y="6195171"/>
            <a:ext cx="0" cy="795655"/>
          </a:xfrm>
          <a:custGeom>
            <a:avLst/>
            <a:gdLst/>
            <a:ahLst/>
            <a:cxnLst/>
            <a:rect l="l" t="t" r="r" b="b"/>
            <a:pathLst>
              <a:path h="795654">
                <a:moveTo>
                  <a:pt x="0" y="0"/>
                </a:moveTo>
                <a:lnTo>
                  <a:pt x="0" y="795251"/>
                </a:lnTo>
              </a:path>
            </a:pathLst>
          </a:custGeom>
          <a:ln w="192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411116" y="6473528"/>
            <a:ext cx="732416" cy="733723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50901" y="3625851"/>
            <a:ext cx="89916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/>
              </a:rPr>
              <a:t>Medicine quality </a:t>
            </a:r>
            <a:r>
              <a:rPr lang="mr-IN" sz="3600" dirty="0" smtClean="0">
                <a:solidFill>
                  <a:srgbClr val="FF0000"/>
                </a:solidFill>
                <a:latin typeface="Times New Roman"/>
              </a:rPr>
              <a:t>–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</a:rPr>
              <a:t> definitions and public health impact:  outcome &amp; resistance</a:t>
            </a:r>
          </a:p>
          <a:p>
            <a:pPr algn="ctr"/>
            <a:endParaRPr lang="en-US" sz="3600" dirty="0">
              <a:solidFill>
                <a:srgbClr val="FF0000"/>
              </a:solidFill>
              <a:effectLst/>
              <a:latin typeface="Times New Roman"/>
            </a:endParaRPr>
          </a:p>
          <a:p>
            <a:pPr algn="ctr"/>
            <a:r>
              <a:rPr lang="en-US" sz="3600" spc="-95" dirty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3600" dirty="0">
                <a:solidFill>
                  <a:srgbClr val="FF0000"/>
                </a:solidFill>
                <a:latin typeface="Times New Roman"/>
                <a:cs typeface="Times New Roman"/>
              </a:rPr>
              <a:t>aul </a:t>
            </a:r>
            <a:r>
              <a:rPr lang="en-US" sz="3600" spc="-30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en-US" sz="3600" spc="-35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sz="3600" spc="-15" dirty="0">
                <a:solidFill>
                  <a:srgbClr val="FF0000"/>
                </a:solidFill>
                <a:latin typeface="Times New Roman"/>
                <a:cs typeface="Times New Roman"/>
              </a:rPr>
              <a:t>w</a:t>
            </a:r>
            <a:r>
              <a:rPr lang="en-US" sz="3600" spc="-60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3600" spc="-5" dirty="0">
                <a:solidFill>
                  <a:srgbClr val="FF0000"/>
                </a:solidFill>
                <a:latin typeface="Times New Roman"/>
                <a:cs typeface="Times New Roman"/>
              </a:rPr>
              <a:t>on</a:t>
            </a:r>
            <a:endParaRPr lang="en-US" sz="36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  <a:effectLst/>
                <a:latin typeface="Times New Roman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FF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22300" y="349251"/>
            <a:ext cx="8208956" cy="135421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/>
              </a:rPr>
              <a:t>Counterfeit/falsified </a:t>
            </a:r>
            <a:r>
              <a:rPr lang="en-US" i="1" dirty="0" err="1">
                <a:solidFill>
                  <a:srgbClr val="FF0000"/>
                </a:solidFill>
                <a:latin typeface="Times New Roman" charset="0"/>
                <a:ea typeface="Times New Roman"/>
              </a:rPr>
              <a:t>vs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Times New Roman"/>
              </a:rPr>
              <a:t> substandard- does it matter ?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22301" y="1949450"/>
            <a:ext cx="8388115" cy="4431982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latin typeface="Times New Roman" charset="0"/>
                <a:ea typeface="Times New Roman"/>
              </a:rPr>
              <a:t>Some have argued that the distinction </a:t>
            </a:r>
            <a:r>
              <a:rPr lang="en-US" dirty="0">
                <a:latin typeface="Times New Roman" charset="0"/>
                <a:ea typeface="Times New Roman"/>
              </a:rPr>
              <a:t>does not matter – both are bad </a:t>
            </a:r>
            <a:r>
              <a:rPr lang="en-US" dirty="0" smtClean="0">
                <a:latin typeface="Times New Roman" charset="0"/>
                <a:ea typeface="Times New Roman"/>
              </a:rPr>
              <a:t>!</a:t>
            </a:r>
          </a:p>
          <a:p>
            <a:pPr>
              <a:buFontTx/>
              <a:buNone/>
            </a:pPr>
            <a:endParaRPr lang="en-US" dirty="0">
              <a:latin typeface="Times New Roman" charset="0"/>
              <a:ea typeface="Times New Roman"/>
            </a:endParaRPr>
          </a:p>
          <a:p>
            <a:pPr>
              <a:buFontTx/>
              <a:buNone/>
            </a:pPr>
            <a:r>
              <a:rPr lang="en-US" dirty="0" smtClean="0">
                <a:latin typeface="Times New Roman" charset="0"/>
                <a:ea typeface="Times New Roman"/>
              </a:rPr>
              <a:t>But murder </a:t>
            </a:r>
            <a:r>
              <a:rPr lang="en-US" dirty="0">
                <a:latin typeface="Times New Roman" charset="0"/>
                <a:ea typeface="Times New Roman"/>
              </a:rPr>
              <a:t>and manslaughter are bad….. but have different origins, </a:t>
            </a:r>
            <a:r>
              <a:rPr lang="en-US" dirty="0" smtClean="0">
                <a:latin typeface="Times New Roman" charset="0"/>
                <a:ea typeface="Times New Roman"/>
              </a:rPr>
              <a:t>penalties</a:t>
            </a:r>
            <a:r>
              <a:rPr lang="en-GB" dirty="0" smtClean="0">
                <a:latin typeface="Times New Roman" charset="0"/>
                <a:ea typeface="Times New Roman"/>
              </a:rPr>
              <a:t>.........</a:t>
            </a:r>
            <a:endParaRPr lang="en-US" dirty="0" smtClean="0">
              <a:latin typeface="Times New Roman" charset="0"/>
              <a:ea typeface="Times New Roman"/>
            </a:endParaRPr>
          </a:p>
          <a:p>
            <a:pPr>
              <a:buFontTx/>
              <a:buNone/>
            </a:pPr>
            <a:endParaRPr lang="en-US" dirty="0">
              <a:latin typeface="Times New Roman" charset="0"/>
              <a:ea typeface="Times New Roman"/>
            </a:endParaRPr>
          </a:p>
          <a:p>
            <a:pPr>
              <a:buFontTx/>
              <a:buNone/>
            </a:pPr>
            <a:r>
              <a:rPr lang="en-US" dirty="0">
                <a:latin typeface="Times New Roman" charset="0"/>
                <a:ea typeface="Times New Roman"/>
              </a:rPr>
              <a:t>For MRAs to be able to decide how </a:t>
            </a:r>
            <a:r>
              <a:rPr lang="en-US" dirty="0" smtClean="0">
                <a:latin typeface="Times New Roman" charset="0"/>
                <a:ea typeface="Times New Roman"/>
              </a:rPr>
              <a:t>to intervene to improve </a:t>
            </a:r>
            <a:r>
              <a:rPr lang="en-US" dirty="0">
                <a:latin typeface="Times New Roman" charset="0"/>
                <a:ea typeface="Times New Roman"/>
              </a:rPr>
              <a:t>the </a:t>
            </a:r>
            <a:r>
              <a:rPr lang="en-US" dirty="0" smtClean="0">
                <a:latin typeface="Times New Roman" charset="0"/>
                <a:ea typeface="Times New Roman"/>
              </a:rPr>
              <a:t>quality of the medicine </a:t>
            </a:r>
            <a:r>
              <a:rPr lang="en-US" dirty="0">
                <a:latin typeface="Times New Roman" charset="0"/>
                <a:ea typeface="Times New Roman"/>
              </a:rPr>
              <a:t>supply need to know which is which</a:t>
            </a:r>
          </a:p>
        </p:txBody>
      </p:sp>
    </p:spTree>
    <p:extLst>
      <p:ext uri="{BB962C8B-B14F-4D97-AF65-F5344CB8AC3E}">
        <p14:creationId xmlns:p14="http://schemas.microsoft.com/office/powerpoint/2010/main" val="155847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801225" y="419805"/>
            <a:ext cx="9090953" cy="67710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charset="0"/>
                <a:ea typeface="Times New Roman"/>
              </a:rPr>
              <a:t>Degraded </a:t>
            </a:r>
            <a:r>
              <a:rPr lang="en-US" i="1" dirty="0" err="1">
                <a:solidFill>
                  <a:srgbClr val="FF0000"/>
                </a:solidFill>
                <a:latin typeface="Times New Roman" charset="0"/>
                <a:ea typeface="Times New Roman"/>
              </a:rPr>
              <a:t>vs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Times New Roman"/>
              </a:rPr>
              <a:t> substandard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801225" y="1763183"/>
            <a:ext cx="9090953" cy="4431982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latin typeface="Times New Roman" charset="0"/>
                <a:ea typeface="Times New Roman"/>
              </a:rPr>
              <a:t>A medicine in genuine packaging but with lower (or higher) </a:t>
            </a:r>
            <a:r>
              <a:rPr lang="en-US" dirty="0" smtClean="0">
                <a:latin typeface="Times New Roman" charset="0"/>
                <a:ea typeface="Times New Roman"/>
              </a:rPr>
              <a:t>API content, degradation products or impaired dissolution</a:t>
            </a:r>
            <a:r>
              <a:rPr lang="en-US" dirty="0">
                <a:latin typeface="Times New Roman" charset="0"/>
                <a:ea typeface="Times New Roman"/>
              </a:rPr>
              <a:t>/ disintegration….</a:t>
            </a:r>
            <a:r>
              <a:rPr lang="en-US" dirty="0" smtClean="0">
                <a:latin typeface="Times New Roman" charset="0"/>
                <a:ea typeface="Times New Roman"/>
              </a:rPr>
              <a:t>.</a:t>
            </a:r>
          </a:p>
          <a:p>
            <a:pPr>
              <a:buFontTx/>
              <a:buNone/>
            </a:pPr>
            <a:endParaRPr lang="en-US" dirty="0">
              <a:latin typeface="Times New Roman" charset="0"/>
              <a:ea typeface="Times New Roman"/>
            </a:endParaRPr>
          </a:p>
          <a:p>
            <a:pPr>
              <a:buFontTx/>
              <a:buNone/>
            </a:pPr>
            <a:r>
              <a:rPr lang="en-US" dirty="0">
                <a:latin typeface="Times New Roman" charset="0"/>
                <a:ea typeface="Times New Roman"/>
              </a:rPr>
              <a:t>Did it leave the factory like this or has it changed during storage ?</a:t>
            </a:r>
          </a:p>
          <a:p>
            <a:pPr>
              <a:buFontTx/>
              <a:buNone/>
            </a:pPr>
            <a:endParaRPr lang="en-US" dirty="0">
              <a:latin typeface="Times New Roman" charset="0"/>
              <a:ea typeface="Times New Roman"/>
            </a:endParaRPr>
          </a:p>
          <a:p>
            <a:pPr>
              <a:buFontTx/>
              <a:buNone/>
            </a:pPr>
            <a:r>
              <a:rPr lang="en-US" dirty="0">
                <a:latin typeface="Times New Roman" charset="0"/>
                <a:ea typeface="Times New Roman"/>
              </a:rPr>
              <a:t>Extraordinarily little information on what happens to </a:t>
            </a:r>
            <a:r>
              <a:rPr lang="en-US" dirty="0" smtClean="0">
                <a:latin typeface="Times New Roman" charset="0"/>
                <a:ea typeface="Times New Roman"/>
              </a:rPr>
              <a:t>medicines </a:t>
            </a:r>
            <a:r>
              <a:rPr lang="en-US" dirty="0">
                <a:latin typeface="Times New Roman" charset="0"/>
                <a:ea typeface="Times New Roman"/>
              </a:rPr>
              <a:t>in hot humid </a:t>
            </a:r>
            <a:r>
              <a:rPr lang="en-US" dirty="0" smtClean="0">
                <a:latin typeface="Times New Roman" charset="0"/>
                <a:ea typeface="Times New Roman"/>
              </a:rPr>
              <a:t>tropics in real life</a:t>
            </a:r>
            <a:endParaRPr lang="en-US" dirty="0">
              <a:latin typeface="Times New Roman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785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446748" y="295911"/>
            <a:ext cx="9090953" cy="3939540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Times New Roman"/>
              </a:rPr>
              <a:t>Important implications for manufacturers and the medicine distribution </a:t>
            </a:r>
            <a:r>
              <a:rPr lang="en-US" dirty="0" smtClean="0">
                <a:latin typeface="Times New Roman" charset="0"/>
                <a:ea typeface="Times New Roman"/>
              </a:rPr>
              <a:t>system</a:t>
            </a:r>
            <a:endParaRPr lang="en-US" dirty="0">
              <a:latin typeface="Times New Roman" charset="0"/>
              <a:ea typeface="Times New Roman"/>
            </a:endParaRPr>
          </a:p>
          <a:p>
            <a:r>
              <a:rPr lang="en-US" dirty="0">
                <a:latin typeface="Times New Roman" charset="0"/>
                <a:ea typeface="Times New Roman"/>
              </a:rPr>
              <a:t>Can forensic mass spec be used to detect degradation products  and distinguish </a:t>
            </a:r>
            <a:r>
              <a:rPr lang="en-US" dirty="0" smtClean="0">
                <a:latin typeface="Times New Roman" charset="0"/>
                <a:ea typeface="Times New Roman"/>
              </a:rPr>
              <a:t>substandard from degraded ?</a:t>
            </a:r>
            <a:endParaRPr lang="en-US" dirty="0">
              <a:latin typeface="Times New Roman" charset="0"/>
              <a:ea typeface="Times New Roman"/>
            </a:endParaRPr>
          </a:p>
          <a:p>
            <a:endParaRPr lang="en-US" dirty="0">
              <a:latin typeface="Times New Roman" charset="0"/>
              <a:ea typeface="Times New Roman"/>
            </a:endParaRPr>
          </a:p>
          <a:p>
            <a:pPr>
              <a:buFontTx/>
              <a:buNone/>
            </a:pPr>
            <a:r>
              <a:rPr lang="en-US" dirty="0">
                <a:latin typeface="Times New Roman" charset="0"/>
                <a:ea typeface="Times New Roman"/>
              </a:rPr>
              <a:t> </a:t>
            </a:r>
          </a:p>
          <a:p>
            <a:pPr>
              <a:buFontTx/>
              <a:buNone/>
            </a:pPr>
            <a:endParaRPr lang="en-US" dirty="0">
              <a:latin typeface="Times New Roman" charset="0"/>
              <a:ea typeface="Times New Roman"/>
            </a:endParaRPr>
          </a:p>
          <a:p>
            <a:pPr>
              <a:buFontTx/>
              <a:buNone/>
            </a:pPr>
            <a:r>
              <a:rPr lang="en-US" dirty="0" smtClean="0">
                <a:latin typeface="Times New Roman" charset="0"/>
                <a:ea typeface="Times New Roman"/>
              </a:rPr>
              <a:t>e.g. intramuscular artemether  </a:t>
            </a:r>
            <a:endParaRPr lang="en-US" dirty="0">
              <a:latin typeface="Times New Roman" charset="0"/>
              <a:ea typeface="Times New Roman"/>
            </a:endParaRPr>
          </a:p>
        </p:txBody>
      </p:sp>
      <p:pic>
        <p:nvPicPr>
          <p:cNvPr id="38915" name="Picture 3" descr="Keoluangkhot 2008 Fig 1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6301" y="2545555"/>
            <a:ext cx="4643299" cy="492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59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393700" y="205542"/>
            <a:ext cx="10439400" cy="553998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Times New Roman" charset="0"/>
                <a:ea typeface="Times New Roman"/>
              </a:rPr>
              <a:t>When is </a:t>
            </a:r>
            <a:r>
              <a:rPr lang="en-US" sz="3600" dirty="0" smtClean="0">
                <a:solidFill>
                  <a:srgbClr val="FF0000"/>
                </a:solidFill>
                <a:latin typeface="Times New Roman" charset="0"/>
                <a:ea typeface="Times New Roman"/>
              </a:rPr>
              <a:t>poor quality medicine production </a:t>
            </a:r>
            <a:r>
              <a:rPr lang="en-US" sz="3600" dirty="0">
                <a:solidFill>
                  <a:srgbClr val="FF0000"/>
                </a:solidFill>
                <a:latin typeface="Times New Roman" charset="0"/>
                <a:ea typeface="Times New Roman"/>
              </a:rPr>
              <a:t>criminal ?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69011" y="873007"/>
            <a:ext cx="9661581" cy="7181454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latin typeface="Times New Roman" charset="0"/>
                <a:ea typeface="Times New Roman"/>
              </a:rPr>
              <a:t>Counterfeiting/falsification </a:t>
            </a:r>
            <a:r>
              <a:rPr lang="en-US" dirty="0">
                <a:latin typeface="Times New Roman" charset="0"/>
                <a:ea typeface="Times New Roman"/>
              </a:rPr>
              <a:t>is clearly </a:t>
            </a:r>
            <a:r>
              <a:rPr lang="en-US" dirty="0" smtClean="0">
                <a:latin typeface="Times New Roman" charset="0"/>
                <a:ea typeface="Times New Roman"/>
              </a:rPr>
              <a:t>criminal</a:t>
            </a:r>
          </a:p>
          <a:p>
            <a:pPr>
              <a:buFontTx/>
              <a:buNone/>
            </a:pPr>
            <a:endParaRPr lang="en-US" dirty="0">
              <a:latin typeface="Times New Roman" charset="0"/>
              <a:ea typeface="Times New Roman"/>
            </a:endParaRPr>
          </a:p>
          <a:p>
            <a:pPr>
              <a:buFontTx/>
              <a:buNone/>
            </a:pPr>
            <a:r>
              <a:rPr lang="en-US" dirty="0" smtClean="0">
                <a:latin typeface="Times New Roman" charset="0"/>
                <a:ea typeface="Times New Roman"/>
              </a:rPr>
              <a:t>But </a:t>
            </a:r>
            <a:r>
              <a:rPr lang="en-US" dirty="0" err="1">
                <a:latin typeface="Times New Roman" charset="0"/>
                <a:ea typeface="Times New Roman"/>
              </a:rPr>
              <a:t>substandards</a:t>
            </a:r>
            <a:r>
              <a:rPr lang="en-US" dirty="0">
                <a:latin typeface="Times New Roman" charset="0"/>
                <a:ea typeface="Times New Roman"/>
              </a:rPr>
              <a:t> ? Is the production of </a:t>
            </a:r>
            <a:r>
              <a:rPr lang="ja-JP" altLang="en-US" dirty="0">
                <a:latin typeface="Times New Roman" charset="0"/>
                <a:ea typeface="Times New Roman"/>
              </a:rPr>
              <a:t>‘</a:t>
            </a:r>
            <a:r>
              <a:rPr lang="en-US" dirty="0">
                <a:latin typeface="Times New Roman" charset="0"/>
                <a:ea typeface="Times New Roman"/>
              </a:rPr>
              <a:t>very</a:t>
            </a:r>
            <a:r>
              <a:rPr lang="ja-JP" altLang="en-US" dirty="0">
                <a:latin typeface="Times New Roman" charset="0"/>
                <a:ea typeface="Times New Roman"/>
              </a:rPr>
              <a:t>’</a:t>
            </a:r>
            <a:r>
              <a:rPr lang="en-US" dirty="0">
                <a:latin typeface="Times New Roman" charset="0"/>
                <a:ea typeface="Times New Roman"/>
              </a:rPr>
              <a:t> poor quality substandard medicines </a:t>
            </a:r>
            <a:r>
              <a:rPr lang="ja-JP" altLang="en-US" dirty="0">
                <a:latin typeface="Times New Roman" charset="0"/>
                <a:ea typeface="Times New Roman"/>
              </a:rPr>
              <a:t>‘</a:t>
            </a:r>
            <a:r>
              <a:rPr lang="en-US" dirty="0">
                <a:latin typeface="Times New Roman" charset="0"/>
                <a:ea typeface="Times New Roman"/>
              </a:rPr>
              <a:t>criminal negligence</a:t>
            </a:r>
            <a:r>
              <a:rPr lang="ja-JP" altLang="en-US" dirty="0">
                <a:latin typeface="Times New Roman" charset="0"/>
                <a:ea typeface="Times New Roman"/>
              </a:rPr>
              <a:t>’</a:t>
            </a:r>
            <a:r>
              <a:rPr lang="en-US" dirty="0">
                <a:latin typeface="Times New Roman" charset="0"/>
                <a:ea typeface="Times New Roman"/>
              </a:rPr>
              <a:t> or </a:t>
            </a:r>
            <a:r>
              <a:rPr lang="ja-JP" altLang="en-US" dirty="0">
                <a:latin typeface="Times New Roman" charset="0"/>
                <a:ea typeface="Times New Roman"/>
              </a:rPr>
              <a:t>‘</a:t>
            </a:r>
            <a:r>
              <a:rPr lang="en-US" dirty="0">
                <a:latin typeface="Times New Roman" charset="0"/>
                <a:ea typeface="Times New Roman"/>
              </a:rPr>
              <a:t>corporate manslaughter</a:t>
            </a:r>
            <a:r>
              <a:rPr lang="ja-JP" altLang="en-US" dirty="0">
                <a:latin typeface="Times New Roman" charset="0"/>
                <a:ea typeface="Times New Roman"/>
              </a:rPr>
              <a:t>’</a:t>
            </a:r>
            <a:r>
              <a:rPr lang="en-US" dirty="0">
                <a:latin typeface="Times New Roman" charset="0"/>
                <a:ea typeface="Times New Roman"/>
              </a:rPr>
              <a:t> ? How very is </a:t>
            </a:r>
            <a:r>
              <a:rPr lang="ja-JP" altLang="en-US" dirty="0">
                <a:latin typeface="Times New Roman" charset="0"/>
                <a:ea typeface="Times New Roman"/>
              </a:rPr>
              <a:t>‘</a:t>
            </a:r>
            <a:r>
              <a:rPr lang="en-US" dirty="0">
                <a:latin typeface="Times New Roman" charset="0"/>
                <a:ea typeface="Times New Roman"/>
              </a:rPr>
              <a:t>very</a:t>
            </a:r>
            <a:r>
              <a:rPr lang="ja-JP" altLang="en-US" dirty="0" smtClean="0">
                <a:latin typeface="Times New Roman" charset="0"/>
                <a:ea typeface="Times New Roman"/>
              </a:rPr>
              <a:t>’</a:t>
            </a:r>
            <a:r>
              <a:rPr lang="en-GB" altLang="ja-JP" dirty="0" smtClean="0">
                <a:latin typeface="Times New Roman" charset="0"/>
                <a:ea typeface="Times New Roman"/>
              </a:rPr>
              <a:t>?</a:t>
            </a:r>
          </a:p>
          <a:p>
            <a:pPr>
              <a:buFontTx/>
              <a:buNone/>
            </a:pPr>
            <a:endParaRPr lang="en-GB" altLang="ja-JP" sz="2800" dirty="0">
              <a:latin typeface="Times New Roman" charset="0"/>
              <a:ea typeface="Times New Roman"/>
            </a:endParaRPr>
          </a:p>
          <a:p>
            <a:r>
              <a:rPr lang="ja-JP" altLang="en-US" sz="2800" dirty="0">
                <a:solidFill>
                  <a:srgbClr val="0000FF"/>
                </a:solidFill>
                <a:latin typeface="Times New Roman" charset="0"/>
                <a:ea typeface="Times New Roman"/>
              </a:rPr>
              <a:t>“</a:t>
            </a:r>
            <a:r>
              <a:rPr lang="en-US" sz="2800" dirty="0">
                <a:solidFill>
                  <a:srgbClr val="0000FF"/>
                </a:solidFill>
                <a:latin typeface="Times New Roman" charset="0"/>
                <a:ea typeface="Times New Roman"/>
              </a:rPr>
              <a:t>In order to establish criminal liability the facts must be such that, in the opinion of the jury, the negligence of the accused went beyond a mere matter of compensation between subjects and showed such disregard for the life and safety of others as to amount to a crime against the State and conduct deserving punishment."</a:t>
            </a:r>
          </a:p>
          <a:p>
            <a:pPr>
              <a:buFontTx/>
              <a:buNone/>
            </a:pPr>
            <a:endParaRPr lang="en-GB" altLang="ja-JP" dirty="0" smtClean="0">
              <a:latin typeface="Times New Roman" charset="0"/>
              <a:ea typeface="Times New Roman"/>
            </a:endParaRPr>
          </a:p>
          <a:p>
            <a:pPr>
              <a:buFontTx/>
              <a:buNone/>
            </a:pPr>
            <a:r>
              <a:rPr lang="en-GB" altLang="ja-JP" dirty="0" smtClean="0">
                <a:latin typeface="Times New Roman" charset="0"/>
                <a:ea typeface="Times New Roman"/>
              </a:rPr>
              <a:t>If registered companies know they were making poor quality medicines then presumably this is falsification</a:t>
            </a:r>
          </a:p>
          <a:p>
            <a:pPr>
              <a:buFontTx/>
              <a:buNone/>
            </a:pPr>
            <a:endParaRPr lang="en-US" sz="2800" dirty="0">
              <a:latin typeface="Times New Roman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326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04523" y="887404"/>
            <a:ext cx="516953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30" dirty="0">
                <a:latin typeface="Times New Roman"/>
                <a:cs typeface="Times New Roman"/>
              </a:rPr>
              <a:t>A</a:t>
            </a:r>
            <a:r>
              <a:rPr sz="2400" spc="-10" dirty="0">
                <a:latin typeface="Times New Roman"/>
                <a:cs typeface="Times New Roman"/>
              </a:rPr>
              <a:t>ll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m</a:t>
            </a:r>
            <a:r>
              <a:rPr sz="2400" spc="-10" dirty="0">
                <a:latin typeface="Times New Roman"/>
                <a:cs typeface="Times New Roman"/>
              </a:rPr>
              <a:t>e</a:t>
            </a:r>
            <a:r>
              <a:rPr sz="2400" spc="-30" dirty="0">
                <a:latin typeface="Times New Roman"/>
                <a:cs typeface="Times New Roman"/>
              </a:rPr>
              <a:t>d</a:t>
            </a:r>
            <a:r>
              <a:rPr sz="2400" spc="-15" dirty="0">
                <a:latin typeface="Times New Roman"/>
                <a:cs typeface="Times New Roman"/>
              </a:rPr>
              <a:t>icine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-5" dirty="0">
                <a:latin typeface="Times New Roman"/>
                <a:cs typeface="Times New Roman"/>
              </a:rPr>
              <a:t> t</a:t>
            </a:r>
            <a:r>
              <a:rPr sz="2400" spc="-10" dirty="0">
                <a:latin typeface="Times New Roman"/>
                <a:cs typeface="Times New Roman"/>
              </a:rPr>
              <a:t>h</a:t>
            </a:r>
            <a:r>
              <a:rPr sz="2400" spc="-2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t </a:t>
            </a:r>
            <a:r>
              <a:rPr sz="2400" spc="-15" dirty="0">
                <a:latin typeface="Times New Roman"/>
                <a:cs typeface="Times New Roman"/>
              </a:rPr>
              <a:t>a</a:t>
            </a:r>
            <a:r>
              <a:rPr sz="2400" spc="-20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35" dirty="0">
                <a:latin typeface="Times New Roman"/>
                <a:cs typeface="Times New Roman"/>
              </a:rPr>
              <a:t>n</a:t>
            </a:r>
            <a:r>
              <a:rPr sz="2400" spc="-25" dirty="0">
                <a:latin typeface="Times New Roman"/>
                <a:cs typeface="Times New Roman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30" dirty="0">
                <a:latin typeface="Times New Roman"/>
                <a:cs typeface="Times New Roman"/>
              </a:rPr>
              <a:t>g</a:t>
            </a:r>
            <a:r>
              <a:rPr sz="2400" spc="-25" dirty="0">
                <a:latin typeface="Times New Roman"/>
                <a:cs typeface="Times New Roman"/>
              </a:rPr>
              <a:t>o</a:t>
            </a:r>
            <a:r>
              <a:rPr sz="2400" spc="-30" dirty="0">
                <a:latin typeface="Times New Roman"/>
                <a:cs typeface="Times New Roman"/>
              </a:rPr>
              <a:t>o</a:t>
            </a:r>
            <a:r>
              <a:rPr sz="2400" spc="-15" dirty="0">
                <a:latin typeface="Times New Roman"/>
                <a:cs typeface="Times New Roman"/>
              </a:rPr>
              <a:t>d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30" dirty="0">
                <a:latin typeface="Times New Roman"/>
                <a:cs typeface="Times New Roman"/>
              </a:rPr>
              <a:t>q</a:t>
            </a:r>
            <a:r>
              <a:rPr sz="2400" spc="-25" dirty="0">
                <a:latin typeface="Times New Roman"/>
                <a:cs typeface="Times New Roman"/>
              </a:rPr>
              <a:t>uali</a:t>
            </a:r>
            <a:r>
              <a:rPr sz="2400" spc="-3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y</a:t>
            </a:r>
          </a:p>
        </p:txBody>
      </p:sp>
      <p:sp>
        <p:nvSpPr>
          <p:cNvPr id="3" name="object 3"/>
          <p:cNvSpPr/>
          <p:nvPr/>
        </p:nvSpPr>
        <p:spPr>
          <a:xfrm>
            <a:off x="6352447" y="2145930"/>
            <a:ext cx="3564890" cy="830580"/>
          </a:xfrm>
          <a:custGeom>
            <a:avLst/>
            <a:gdLst/>
            <a:ahLst/>
            <a:cxnLst/>
            <a:rect l="l" t="t" r="r" b="b"/>
            <a:pathLst>
              <a:path w="3564890" h="830580">
                <a:moveTo>
                  <a:pt x="0" y="830578"/>
                </a:moveTo>
                <a:lnTo>
                  <a:pt x="3564634" y="830578"/>
                </a:lnTo>
                <a:lnTo>
                  <a:pt x="3564634" y="0"/>
                </a:lnTo>
                <a:lnTo>
                  <a:pt x="0" y="0"/>
                </a:lnTo>
                <a:lnTo>
                  <a:pt x="0" y="8305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32710" y="2269674"/>
            <a:ext cx="2874645" cy="719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400" spc="-125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400" spc="-5" dirty="0">
                <a:solidFill>
                  <a:srgbClr val="0433FF"/>
                </a:solidFill>
                <a:latin typeface="Times New Roman"/>
                <a:cs typeface="Times New Roman"/>
              </a:rPr>
              <a:t>es</a:t>
            </a:r>
            <a:r>
              <a:rPr sz="2400" spc="-10" dirty="0">
                <a:solidFill>
                  <a:srgbClr val="0433FF"/>
                </a:solidFill>
                <a:latin typeface="Times New Roman"/>
                <a:cs typeface="Times New Roman"/>
              </a:rPr>
              <a:t>ul</a:t>
            </a:r>
            <a:r>
              <a:rPr sz="2400" dirty="0">
                <a:solidFill>
                  <a:srgbClr val="0433FF"/>
                </a:solidFill>
                <a:latin typeface="Times New Roman"/>
                <a:cs typeface="Times New Roman"/>
              </a:rPr>
              <a:t>t</a:t>
            </a:r>
            <a:r>
              <a:rPr sz="2400" spc="5" dirty="0">
                <a:solidFill>
                  <a:srgbClr val="0433FF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0433FF"/>
                </a:solidFill>
                <a:latin typeface="Times New Roman"/>
                <a:cs typeface="Times New Roman"/>
              </a:rPr>
              <a:t>f</a:t>
            </a:r>
            <a:r>
              <a:rPr sz="2400" spc="-35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400" spc="-20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sz="2400" spc="-25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sz="2400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0433FF"/>
                </a:solidFill>
                <a:latin typeface="Times New Roman"/>
                <a:cs typeface="Times New Roman"/>
              </a:rPr>
              <a:t>ne</a:t>
            </a:r>
            <a:r>
              <a:rPr sz="2400" spc="-30" dirty="0">
                <a:solidFill>
                  <a:srgbClr val="0433FF"/>
                </a:solidFill>
                <a:latin typeface="Times New Roman"/>
                <a:cs typeface="Times New Roman"/>
              </a:rPr>
              <a:t>g</a:t>
            </a:r>
            <a:r>
              <a:rPr sz="2400" spc="-20" dirty="0">
                <a:solidFill>
                  <a:srgbClr val="0433FF"/>
                </a:solidFill>
                <a:latin typeface="Times New Roman"/>
                <a:cs typeface="Times New Roman"/>
              </a:rPr>
              <a:t>li</a:t>
            </a:r>
            <a:r>
              <a:rPr sz="2400" spc="-30" dirty="0">
                <a:solidFill>
                  <a:srgbClr val="0433FF"/>
                </a:solidFill>
                <a:latin typeface="Times New Roman"/>
                <a:cs typeface="Times New Roman"/>
              </a:rPr>
              <a:t>g</a:t>
            </a:r>
            <a:r>
              <a:rPr sz="2400" spc="-20" dirty="0">
                <a:solidFill>
                  <a:srgbClr val="0433FF"/>
                </a:solidFill>
                <a:latin typeface="Times New Roman"/>
                <a:cs typeface="Times New Roman"/>
              </a:rPr>
              <a:t>e</a:t>
            </a:r>
            <a:r>
              <a:rPr sz="2400" spc="-25" dirty="0">
                <a:solidFill>
                  <a:srgbClr val="0433FF"/>
                </a:solidFill>
                <a:latin typeface="Times New Roman"/>
                <a:cs typeface="Times New Roman"/>
              </a:rPr>
              <a:t>n</a:t>
            </a:r>
            <a:r>
              <a:rPr sz="2400" dirty="0">
                <a:solidFill>
                  <a:srgbClr val="0433FF"/>
                </a:solidFill>
                <a:latin typeface="Times New Roman"/>
                <a:cs typeface="Times New Roman"/>
              </a:rPr>
              <a:t>t </a:t>
            </a:r>
            <a:r>
              <a:rPr sz="2400" spc="-50" dirty="0">
                <a:solidFill>
                  <a:srgbClr val="0000FF"/>
                </a:solidFill>
                <a:latin typeface="Times New Roman"/>
                <a:cs typeface="Times New Roman"/>
              </a:rPr>
              <a:t>f</a:t>
            </a:r>
            <a:r>
              <a:rPr sz="2400" spc="-15" dirty="0">
                <a:solidFill>
                  <a:srgbClr val="0433FF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433FF"/>
                </a:solidFill>
                <a:latin typeface="Times New Roman"/>
                <a:cs typeface="Times New Roman"/>
              </a:rPr>
              <a:t>ctory</a:t>
            </a:r>
            <a:r>
              <a:rPr sz="2400" spc="-30" dirty="0">
                <a:solidFill>
                  <a:srgbClr val="0433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433FF"/>
                </a:solidFill>
                <a:latin typeface="Times New Roman"/>
                <a:cs typeface="Times New Roman"/>
              </a:rPr>
              <a:t>er</a:t>
            </a:r>
            <a:r>
              <a:rPr sz="2400" spc="-35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2400" dirty="0">
                <a:solidFill>
                  <a:srgbClr val="0433FF"/>
                </a:solidFill>
                <a:latin typeface="Times New Roman"/>
                <a:cs typeface="Times New Roman"/>
              </a:rPr>
              <a:t>or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79763" y="2092591"/>
            <a:ext cx="3313429" cy="832485"/>
          </a:xfrm>
          <a:custGeom>
            <a:avLst/>
            <a:gdLst/>
            <a:ahLst/>
            <a:cxnLst/>
            <a:rect l="l" t="t" r="r" b="b"/>
            <a:pathLst>
              <a:path w="3313429" h="832485">
                <a:moveTo>
                  <a:pt x="0" y="832102"/>
                </a:moveTo>
                <a:lnTo>
                  <a:pt x="3313175" y="832102"/>
                </a:lnTo>
                <a:lnTo>
                  <a:pt x="3313175" y="0"/>
                </a:lnTo>
                <a:lnTo>
                  <a:pt x="0" y="0"/>
                </a:lnTo>
                <a:lnTo>
                  <a:pt x="0" y="8321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8199" y="2216969"/>
            <a:ext cx="2911475" cy="719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400" spc="-30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2400" spc="-25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te</a:t>
            </a:r>
            <a:r>
              <a:rPr sz="2400" spc="-25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sz="2400" spc="-15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2400" spc="-5" dirty="0">
                <a:solidFill>
                  <a:srgbClr val="FF2600"/>
                </a:solidFill>
                <a:latin typeface="Times New Roman"/>
                <a:cs typeface="Times New Roman"/>
              </a:rPr>
              <a:t>o</a:t>
            </a:r>
            <a:r>
              <a:rPr sz="2400" spc="-30" dirty="0">
                <a:solidFill>
                  <a:srgbClr val="FF0000"/>
                </a:solidFill>
                <a:latin typeface="Times New Roman"/>
                <a:cs typeface="Times New Roman"/>
              </a:rPr>
              <a:t>na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sz="24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sz="2400" spc="-90" dirty="0">
                <a:solidFill>
                  <a:srgbClr val="FF2600"/>
                </a:solidFill>
                <a:latin typeface="Times New Roman"/>
                <a:cs typeface="Times New Roman"/>
              </a:rPr>
              <a:t>r</a:t>
            </a:r>
            <a:r>
              <a:rPr sz="2400" spc="-3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2400" spc="-35" dirty="0">
                <a:solidFill>
                  <a:srgbClr val="FF0000"/>
                </a:solidFill>
                <a:latin typeface="Times New Roman"/>
                <a:cs typeface="Times New Roman"/>
              </a:rPr>
              <a:t>u</a:t>
            </a:r>
            <a:r>
              <a:rPr sz="2400" spc="-25" dirty="0">
                <a:solidFill>
                  <a:srgbClr val="FF2600"/>
                </a:solidFill>
                <a:latin typeface="Times New Roman"/>
                <a:cs typeface="Times New Roman"/>
              </a:rPr>
              <a:t>d</a:t>
            </a:r>
            <a:r>
              <a:rPr sz="2400" spc="-25" dirty="0">
                <a:solidFill>
                  <a:srgbClr val="FF0000"/>
                </a:solidFill>
                <a:latin typeface="Times New Roman"/>
                <a:cs typeface="Times New Roman"/>
              </a:rPr>
              <a:t>ul</a:t>
            </a:r>
            <a:r>
              <a:rPr sz="2400" spc="-35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2400" spc="-25" dirty="0">
                <a:solidFill>
                  <a:srgbClr val="FF2600"/>
                </a:solidFill>
                <a:latin typeface="Times New Roman"/>
                <a:cs typeface="Times New Roman"/>
              </a:rPr>
              <a:t>n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 </a:t>
            </a:r>
            <a:r>
              <a:rPr sz="2400" spc="-15" dirty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sz="2400" spc="-25" dirty="0">
                <a:solidFill>
                  <a:srgbClr val="FF2600"/>
                </a:solidFill>
                <a:latin typeface="Times New Roman"/>
                <a:cs typeface="Times New Roman"/>
              </a:rPr>
              <a:t>r</a:t>
            </a:r>
            <a:r>
              <a:rPr sz="2400" spc="-30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2400" spc="-25" dirty="0">
                <a:solidFill>
                  <a:srgbClr val="FF2600"/>
                </a:solidFill>
                <a:latin typeface="Times New Roman"/>
                <a:cs typeface="Times New Roman"/>
              </a:rPr>
              <a:t>d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uct</a:t>
            </a:r>
            <a:r>
              <a:rPr sz="2400" spc="-15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2400" spc="-30" dirty="0">
                <a:solidFill>
                  <a:srgbClr val="FF0000"/>
                </a:solidFill>
                <a:latin typeface="Times New Roman"/>
                <a:cs typeface="Times New Roman"/>
              </a:rPr>
              <a:t>on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21155" y="5171069"/>
            <a:ext cx="3888104" cy="1201420"/>
          </a:xfrm>
          <a:custGeom>
            <a:avLst/>
            <a:gdLst/>
            <a:ahLst/>
            <a:cxnLst/>
            <a:rect l="l" t="t" r="r" b="b"/>
            <a:pathLst>
              <a:path w="3888104" h="1201420">
                <a:moveTo>
                  <a:pt x="0" y="1200911"/>
                </a:moveTo>
                <a:lnTo>
                  <a:pt x="3887722" y="1200911"/>
                </a:lnTo>
                <a:lnTo>
                  <a:pt x="3887722" y="0"/>
                </a:lnTo>
                <a:lnTo>
                  <a:pt x="0" y="0"/>
                </a:lnTo>
                <a:lnTo>
                  <a:pt x="0" y="12009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00784" y="5295069"/>
            <a:ext cx="3536315" cy="7318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9000"/>
              </a:lnSpc>
            </a:pPr>
            <a:r>
              <a:rPr sz="2400" spc="-30" dirty="0">
                <a:solidFill>
                  <a:srgbClr val="008000"/>
                </a:solidFill>
                <a:latin typeface="Times New Roman"/>
                <a:cs typeface="Times New Roman"/>
              </a:rPr>
              <a:t>Le</a:t>
            </a:r>
            <a:r>
              <a:rPr sz="2400" spc="-65" dirty="0">
                <a:solidFill>
                  <a:srgbClr val="008F00"/>
                </a:solidFill>
                <a:latin typeface="Times New Roman"/>
                <a:cs typeface="Times New Roman"/>
              </a:rPr>
              <a:t>a</a:t>
            </a:r>
            <a:r>
              <a:rPr sz="2400" spc="-40" dirty="0">
                <a:solidFill>
                  <a:srgbClr val="008F00"/>
                </a:solidFill>
                <a:latin typeface="Times New Roman"/>
                <a:cs typeface="Times New Roman"/>
              </a:rPr>
              <a:t>v</a:t>
            </a:r>
            <a:r>
              <a:rPr sz="2400" dirty="0">
                <a:solidFill>
                  <a:srgbClr val="008F00"/>
                </a:solidFill>
                <a:latin typeface="Times New Roman"/>
                <a:cs typeface="Times New Roman"/>
              </a:rPr>
              <a:t>e</a:t>
            </a:r>
            <a:r>
              <a:rPr sz="2400" spc="-10" dirty="0">
                <a:solidFill>
                  <a:srgbClr val="008F00"/>
                </a:solidFill>
                <a:latin typeface="Times New Roman"/>
                <a:cs typeface="Times New Roman"/>
              </a:rPr>
              <a:t> </a:t>
            </a:r>
            <a:r>
              <a:rPr sz="2400" spc="-50" dirty="0">
                <a:solidFill>
                  <a:srgbClr val="008F00"/>
                </a:solidFill>
                <a:latin typeface="Times New Roman"/>
                <a:cs typeface="Times New Roman"/>
              </a:rPr>
              <a:t>f</a:t>
            </a:r>
            <a:r>
              <a:rPr sz="2400" spc="-15" dirty="0">
                <a:solidFill>
                  <a:srgbClr val="008F00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8F00"/>
                </a:solidFill>
                <a:latin typeface="Times New Roman"/>
                <a:cs typeface="Times New Roman"/>
              </a:rPr>
              <a:t>ctory</a:t>
            </a:r>
            <a:r>
              <a:rPr sz="2400" spc="-5" dirty="0">
                <a:solidFill>
                  <a:srgbClr val="008F00"/>
                </a:solidFill>
                <a:latin typeface="Times New Roman"/>
                <a:cs typeface="Times New Roman"/>
              </a:rPr>
              <a:t> </a:t>
            </a:r>
            <a:r>
              <a:rPr sz="2400" spc="-30" dirty="0">
                <a:solidFill>
                  <a:srgbClr val="008000"/>
                </a:solidFill>
                <a:latin typeface="Times New Roman"/>
                <a:cs typeface="Times New Roman"/>
              </a:rPr>
              <a:t>goo</a:t>
            </a:r>
            <a:r>
              <a:rPr sz="2400" spc="-15" dirty="0">
                <a:solidFill>
                  <a:srgbClr val="008000"/>
                </a:solidFill>
                <a:latin typeface="Times New Roman"/>
                <a:cs typeface="Times New Roman"/>
              </a:rPr>
              <a:t>d</a:t>
            </a:r>
            <a:r>
              <a:rPr sz="2400" spc="-5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spc="-30" dirty="0">
                <a:solidFill>
                  <a:srgbClr val="008000"/>
                </a:solidFill>
                <a:latin typeface="Times New Roman"/>
                <a:cs typeface="Times New Roman"/>
              </a:rPr>
              <a:t>q</a:t>
            </a:r>
            <a:r>
              <a:rPr sz="2400" spc="-20" dirty="0">
                <a:solidFill>
                  <a:srgbClr val="008F00"/>
                </a:solidFill>
                <a:latin typeface="Times New Roman"/>
                <a:cs typeface="Times New Roman"/>
              </a:rPr>
              <a:t>uali</a:t>
            </a:r>
            <a:r>
              <a:rPr sz="2400" spc="-55" dirty="0">
                <a:solidFill>
                  <a:srgbClr val="008F00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008F00"/>
                </a:solidFill>
                <a:latin typeface="Times New Roman"/>
                <a:cs typeface="Times New Roman"/>
              </a:rPr>
              <a:t>y </a:t>
            </a:r>
            <a:r>
              <a:rPr sz="2400" spc="-30" dirty="0">
                <a:solidFill>
                  <a:srgbClr val="008000"/>
                </a:solidFill>
                <a:latin typeface="Times New Roman"/>
                <a:cs typeface="Times New Roman"/>
              </a:rPr>
              <a:t>b</a:t>
            </a:r>
            <a:r>
              <a:rPr sz="2400" spc="-25" dirty="0">
                <a:solidFill>
                  <a:srgbClr val="008F00"/>
                </a:solidFill>
                <a:latin typeface="Times New Roman"/>
                <a:cs typeface="Times New Roman"/>
              </a:rPr>
              <a:t>u</a:t>
            </a:r>
            <a:r>
              <a:rPr sz="2400" dirty="0">
                <a:solidFill>
                  <a:srgbClr val="008F00"/>
                </a:solidFill>
                <a:latin typeface="Times New Roman"/>
                <a:cs typeface="Times New Roman"/>
              </a:rPr>
              <a:t>t</a:t>
            </a:r>
            <a:r>
              <a:rPr sz="2400" spc="-25" dirty="0">
                <a:solidFill>
                  <a:srgbClr val="008F00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8000"/>
                </a:solidFill>
                <a:latin typeface="Times New Roman"/>
                <a:cs typeface="Times New Roman"/>
              </a:rPr>
              <a:t>de</a:t>
            </a:r>
            <a:r>
              <a:rPr sz="2400" spc="-35" dirty="0">
                <a:solidFill>
                  <a:srgbClr val="008000"/>
                </a:solidFill>
                <a:latin typeface="Times New Roman"/>
                <a:cs typeface="Times New Roman"/>
              </a:rPr>
              <a:t>g</a:t>
            </a:r>
            <a:r>
              <a:rPr sz="2400" spc="-85" dirty="0">
                <a:solidFill>
                  <a:srgbClr val="008F00"/>
                </a:solidFill>
                <a:latin typeface="Times New Roman"/>
                <a:cs typeface="Times New Roman"/>
              </a:rPr>
              <a:t>r</a:t>
            </a:r>
            <a:r>
              <a:rPr sz="2400" dirty="0">
                <a:solidFill>
                  <a:srgbClr val="008F00"/>
                </a:solidFill>
                <a:latin typeface="Times New Roman"/>
                <a:cs typeface="Times New Roman"/>
              </a:rPr>
              <a:t>ade</a:t>
            </a:r>
            <a:r>
              <a:rPr sz="2400" spc="-25" dirty="0">
                <a:solidFill>
                  <a:srgbClr val="008F00"/>
                </a:solidFill>
                <a:latin typeface="Times New Roman"/>
                <a:cs typeface="Times New Roman"/>
              </a:rPr>
              <a:t> </a:t>
            </a:r>
            <a:r>
              <a:rPr sz="2400" spc="-30" dirty="0">
                <a:solidFill>
                  <a:srgbClr val="008000"/>
                </a:solidFill>
                <a:latin typeface="Times New Roman"/>
                <a:cs typeface="Times New Roman"/>
              </a:rPr>
              <a:t>d</a:t>
            </a:r>
            <a:r>
              <a:rPr sz="2400" spc="-25" dirty="0">
                <a:solidFill>
                  <a:srgbClr val="008F00"/>
                </a:solidFill>
                <a:latin typeface="Times New Roman"/>
                <a:cs typeface="Times New Roman"/>
              </a:rPr>
              <a:t>u</a:t>
            </a:r>
            <a:r>
              <a:rPr sz="2400" dirty="0">
                <a:solidFill>
                  <a:srgbClr val="008F00"/>
                </a:solidFill>
                <a:latin typeface="Times New Roman"/>
                <a:cs typeface="Times New Roman"/>
              </a:rPr>
              <a:t>e</a:t>
            </a:r>
            <a:r>
              <a:rPr sz="2400" spc="-30" dirty="0">
                <a:solidFill>
                  <a:srgbClr val="008F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8000"/>
                </a:solidFill>
                <a:latin typeface="Times New Roman"/>
                <a:cs typeface="Times New Roman"/>
              </a:rPr>
              <a:t>t</a:t>
            </a:r>
            <a:r>
              <a:rPr sz="2400" spc="-15" dirty="0">
                <a:solidFill>
                  <a:srgbClr val="008F00"/>
                </a:solidFill>
                <a:latin typeface="Times New Roman"/>
                <a:cs typeface="Times New Roman"/>
              </a:rPr>
              <a:t>o</a:t>
            </a:r>
            <a:r>
              <a:rPr sz="2400" spc="-5" dirty="0">
                <a:solidFill>
                  <a:srgbClr val="008F00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8F00"/>
                </a:solidFill>
                <a:latin typeface="Times New Roman"/>
                <a:cs typeface="Times New Roman"/>
              </a:rPr>
              <a:t>h</a:t>
            </a:r>
            <a:r>
              <a:rPr sz="2400" dirty="0">
                <a:solidFill>
                  <a:srgbClr val="008F00"/>
                </a:solidFill>
                <a:latin typeface="Times New Roman"/>
                <a:cs typeface="Times New Roman"/>
              </a:rPr>
              <a:t>e</a:t>
            </a:r>
            <a:r>
              <a:rPr sz="2400" spc="-15" dirty="0">
                <a:solidFill>
                  <a:srgbClr val="008F00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8F00"/>
                </a:solidFill>
                <a:latin typeface="Times New Roman"/>
                <a:cs typeface="Times New Roman"/>
              </a:rPr>
              <a:t>t </a:t>
            </a:r>
            <a:r>
              <a:rPr sz="2400" spc="-5" dirty="0">
                <a:solidFill>
                  <a:srgbClr val="008000"/>
                </a:solidFill>
                <a:latin typeface="Times New Roman"/>
                <a:cs typeface="Times New Roman"/>
              </a:rPr>
              <a:t>etc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6875" y="5905675"/>
            <a:ext cx="199898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20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rela</a:t>
            </a:r>
            <a:r>
              <a:rPr sz="2000" spc="-10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2000" spc="-15" dirty="0">
                <a:solidFill>
                  <a:srgbClr val="FF2600"/>
                </a:solidFill>
                <a:latin typeface="Times New Roman"/>
                <a:cs typeface="Times New Roman"/>
              </a:rPr>
              <a:t>v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si</a:t>
            </a:r>
            <a:r>
              <a:rPr sz="2000" spc="5" dirty="0">
                <a:solidFill>
                  <a:srgbClr val="FF2600"/>
                </a:solidFill>
                <a:latin typeface="Times New Roman"/>
                <a:cs typeface="Times New Roman"/>
              </a:rPr>
              <a:t>z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es </a:t>
            </a:r>
            <a:r>
              <a:rPr sz="2000" spc="-1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00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ci</a:t>
            </a:r>
            <a:r>
              <a:rPr sz="2000" spc="5" dirty="0">
                <a:solidFill>
                  <a:srgbClr val="FF2600"/>
                </a:solidFill>
                <a:latin typeface="Times New Roman"/>
                <a:cs typeface="Times New Roman"/>
              </a:rPr>
              <a:t>r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cles</a:t>
            </a:r>
            <a:r>
              <a:rPr sz="200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are un</a:t>
            </a:r>
            <a:r>
              <a:rPr sz="2000" spc="5" dirty="0">
                <a:solidFill>
                  <a:srgbClr val="FF2600"/>
                </a:solidFill>
                <a:latin typeface="Times New Roman"/>
                <a:cs typeface="Times New Roman"/>
              </a:rPr>
              <a:t>k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no</a:t>
            </a:r>
            <a:r>
              <a:rPr sz="2000" spc="5" dirty="0">
                <a:solidFill>
                  <a:srgbClr val="FF2600"/>
                </a:solidFill>
                <a:latin typeface="Times New Roman"/>
                <a:cs typeface="Times New Roman"/>
              </a:rPr>
              <a:t>w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endParaRPr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791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3767" y="3996741"/>
            <a:ext cx="3644802" cy="2082359"/>
          </a:xfrm>
          <a:custGeom>
            <a:avLst/>
            <a:gdLst/>
            <a:ahLst/>
            <a:cxnLst/>
            <a:rect l="l" t="t" r="r" b="b"/>
            <a:pathLst>
              <a:path w="3428365" h="2141854">
                <a:moveTo>
                  <a:pt x="0" y="2141655"/>
                </a:moveTo>
                <a:lnTo>
                  <a:pt x="3428284" y="2141655"/>
                </a:lnTo>
                <a:lnTo>
                  <a:pt x="3428284" y="0"/>
                </a:lnTo>
                <a:lnTo>
                  <a:pt x="0" y="0"/>
                </a:lnTo>
                <a:lnTo>
                  <a:pt x="0" y="2141655"/>
                </a:lnTo>
                <a:close/>
              </a:path>
            </a:pathLst>
          </a:custGeom>
          <a:solidFill>
            <a:srgbClr val="89A24C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78485" y="3995863"/>
            <a:ext cx="3688007" cy="2082359"/>
          </a:xfrm>
          <a:custGeom>
            <a:avLst/>
            <a:gdLst/>
            <a:ahLst/>
            <a:cxnLst/>
            <a:rect l="l" t="t" r="r" b="b"/>
            <a:pathLst>
              <a:path w="3469004" h="2141854">
                <a:moveTo>
                  <a:pt x="0" y="0"/>
                </a:moveTo>
                <a:lnTo>
                  <a:pt x="3468429" y="0"/>
                </a:lnTo>
                <a:lnTo>
                  <a:pt x="3468429" y="2141655"/>
                </a:lnTo>
                <a:lnTo>
                  <a:pt x="0" y="2141655"/>
                </a:lnTo>
                <a:lnTo>
                  <a:pt x="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40585" y="1610866"/>
            <a:ext cx="7330785" cy="2334860"/>
          </a:xfrm>
          <a:custGeom>
            <a:avLst/>
            <a:gdLst/>
            <a:ahLst/>
            <a:cxnLst/>
            <a:rect l="l" t="t" r="r" b="b"/>
            <a:pathLst>
              <a:path w="6895465" h="2401570">
                <a:moveTo>
                  <a:pt x="0" y="2401112"/>
                </a:moveTo>
                <a:lnTo>
                  <a:pt x="6895195" y="2401112"/>
                </a:lnTo>
                <a:lnTo>
                  <a:pt x="6895195" y="0"/>
                </a:lnTo>
                <a:lnTo>
                  <a:pt x="0" y="0"/>
                </a:lnTo>
                <a:lnTo>
                  <a:pt x="0" y="2401112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50732" y="1597536"/>
            <a:ext cx="11477" cy="4499945"/>
          </a:xfrm>
          <a:custGeom>
            <a:avLst/>
            <a:gdLst/>
            <a:ahLst/>
            <a:cxnLst/>
            <a:rect l="l" t="t" r="r" b="b"/>
            <a:pathLst>
              <a:path w="10795" h="4628515">
                <a:moveTo>
                  <a:pt x="0" y="0"/>
                </a:moveTo>
                <a:lnTo>
                  <a:pt x="10624" y="4627996"/>
                </a:lnTo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17870" y="3973062"/>
            <a:ext cx="7363189" cy="0"/>
          </a:xfrm>
          <a:custGeom>
            <a:avLst/>
            <a:gdLst/>
            <a:ahLst/>
            <a:cxnLst/>
            <a:rect l="l" t="t" r="r" b="b"/>
            <a:pathLst>
              <a:path w="6925945">
                <a:moveTo>
                  <a:pt x="0" y="1"/>
                </a:moveTo>
                <a:lnTo>
                  <a:pt x="6925498" y="0"/>
                </a:lnTo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8688" y="1128946"/>
            <a:ext cx="1465617" cy="500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130"/>
              </a:lnSpc>
            </a:pPr>
            <a:r>
              <a:rPr sz="1800" dirty="0">
                <a:latin typeface="Times New Roman"/>
                <a:cs typeface="Times New Roman"/>
              </a:rPr>
              <a:t>Fails Stand</a:t>
            </a:r>
            <a:r>
              <a:rPr sz="1800" spc="-10" dirty="0">
                <a:latin typeface="Times New Roman"/>
                <a:cs typeface="Times New Roman"/>
              </a:rPr>
              <a:t>ard </a:t>
            </a:r>
            <a:endParaRPr sz="1800" dirty="0">
              <a:latin typeface="Times New Roman"/>
              <a:cs typeface="Times New Roman"/>
            </a:endParaRPr>
          </a:p>
          <a:p>
            <a:pPr marR="2540" algn="ctr">
              <a:lnSpc>
                <a:spcPts val="1650"/>
              </a:lnSpc>
            </a:pPr>
            <a:r>
              <a:rPr sz="1400" dirty="0">
                <a:latin typeface="Times New Roman"/>
                <a:cs typeface="Times New Roman"/>
              </a:rPr>
              <a:t>(bad </a:t>
            </a:r>
            <a:r>
              <a:rPr sz="1400" spc="-10" dirty="0">
                <a:latin typeface="Times New Roman"/>
                <a:cs typeface="Times New Roman"/>
              </a:rPr>
              <a:t>treatment</a:t>
            </a:r>
            <a:r>
              <a:rPr sz="1400" spc="-5" dirty="0">
                <a:latin typeface="Times New Roman"/>
                <a:cs typeface="Times New Roman"/>
              </a:rPr>
              <a:t>)</a:t>
            </a:r>
            <a:r>
              <a:rPr sz="2000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666026" y="6177974"/>
            <a:ext cx="165734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latin typeface="Times New Roman"/>
                <a:cs typeface="Times New Roman"/>
              </a:rPr>
              <a:t>Meets Stand</a:t>
            </a:r>
            <a:r>
              <a:rPr sz="1800" spc="-10" dirty="0">
                <a:latin typeface="Times New Roman"/>
                <a:cs typeface="Times New Roman"/>
              </a:rPr>
              <a:t>ard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87545" y="6330090"/>
            <a:ext cx="143051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Times New Roman"/>
                <a:cs typeface="Times New Roman"/>
              </a:rPr>
              <a:t>(</a:t>
            </a:r>
            <a:r>
              <a:rPr sz="1400" spc="-10" dirty="0">
                <a:latin typeface="Times New Roman"/>
                <a:cs typeface="Times New Roman"/>
              </a:rPr>
              <a:t>good treatment)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22052" y="3587684"/>
            <a:ext cx="1308996" cy="546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30"/>
              </a:lnSpc>
            </a:pPr>
            <a:r>
              <a:rPr sz="1800" spc="-15" dirty="0">
                <a:latin typeface="Times New Roman"/>
                <a:cs typeface="Times New Roman"/>
              </a:rPr>
              <a:t>MRA 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2130"/>
              </a:lnSpc>
            </a:pPr>
            <a:r>
              <a:rPr sz="1800" spc="-15" dirty="0">
                <a:latin typeface="Times New Roman"/>
                <a:cs typeface="Times New Roman"/>
              </a:rPr>
              <a:t>Unapp</a:t>
            </a:r>
            <a:r>
              <a:rPr sz="1800" spc="-10" dirty="0">
                <a:latin typeface="Times New Roman"/>
                <a:cs typeface="Times New Roman"/>
              </a:rPr>
              <a:t>roved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22053" y="4107748"/>
            <a:ext cx="151152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Times New Roman"/>
                <a:cs typeface="Times New Roman"/>
              </a:rPr>
              <a:t>(</a:t>
            </a:r>
            <a:r>
              <a:rPr sz="1400" dirty="0" smtClean="0">
                <a:latin typeface="Times New Roman"/>
                <a:cs typeface="Times New Roman"/>
              </a:rPr>
              <a:t>in</a:t>
            </a:r>
            <a:r>
              <a:rPr sz="1400" spc="-10" dirty="0" smtClean="0">
                <a:latin typeface="Times New Roman"/>
                <a:cs typeface="Times New Roman"/>
              </a:rPr>
              <a:t>ten</a:t>
            </a:r>
            <a:r>
              <a:rPr lang="en-GB" sz="1400" spc="60" dirty="0" err="1" smtClean="0">
                <a:latin typeface="Times New Roman"/>
                <a:cs typeface="Times New Roman"/>
              </a:rPr>
              <a:t>ti</a:t>
            </a:r>
            <a:r>
              <a:rPr sz="1400" spc="60" dirty="0" smtClean="0">
                <a:latin typeface="Times New Roman"/>
                <a:cs typeface="Times New Roman"/>
              </a:rPr>
              <a:t>onal </a:t>
            </a:r>
            <a:r>
              <a:rPr sz="1400" spc="-10" dirty="0">
                <a:latin typeface="Times New Roman"/>
                <a:cs typeface="Times New Roman"/>
              </a:rPr>
              <a:t>wrong)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9259" y="3727701"/>
            <a:ext cx="158510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latin typeface="Times New Roman"/>
                <a:cs typeface="Times New Roman"/>
              </a:rPr>
              <a:t>MRA App</a:t>
            </a:r>
            <a:r>
              <a:rPr sz="1800" spc="-10" dirty="0">
                <a:latin typeface="Times New Roman"/>
                <a:cs typeface="Times New Roman"/>
              </a:rPr>
              <a:t>roved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613" y="3937603"/>
            <a:ext cx="180788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Times New Roman"/>
                <a:cs typeface="Times New Roman"/>
              </a:rPr>
              <a:t>(no </a:t>
            </a:r>
            <a:r>
              <a:rPr sz="1400" dirty="0" smtClean="0">
                <a:latin typeface="Times New Roman"/>
                <a:cs typeface="Times New Roman"/>
              </a:rPr>
              <a:t>in</a:t>
            </a:r>
            <a:r>
              <a:rPr sz="1400" spc="-10" dirty="0" smtClean="0">
                <a:latin typeface="Times New Roman"/>
                <a:cs typeface="Times New Roman"/>
              </a:rPr>
              <a:t>ten</a:t>
            </a:r>
            <a:r>
              <a:rPr lang="en-GB" sz="1400" spc="60" dirty="0" err="1" smtClean="0">
                <a:latin typeface="Times New Roman"/>
                <a:cs typeface="Times New Roman"/>
              </a:rPr>
              <a:t>ti</a:t>
            </a:r>
            <a:r>
              <a:rPr sz="1400" spc="60" dirty="0" smtClean="0">
                <a:latin typeface="Times New Roman"/>
                <a:cs typeface="Times New Roman"/>
              </a:rPr>
              <a:t>onal </a:t>
            </a:r>
            <a:r>
              <a:rPr sz="1400" spc="-10" dirty="0" smtClean="0">
                <a:latin typeface="Times New Roman"/>
                <a:cs typeface="Times New Roman"/>
              </a:rPr>
              <a:t>wrong</a:t>
            </a:r>
            <a:r>
              <a:rPr sz="1400" spc="-10" dirty="0">
                <a:latin typeface="Times New Roman"/>
                <a:cs typeface="Times New Roman"/>
              </a:rPr>
              <a:t>)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74401" y="1896505"/>
            <a:ext cx="3202619" cy="910608"/>
          </a:xfrm>
          <a:custGeom>
            <a:avLst/>
            <a:gdLst/>
            <a:ahLst/>
            <a:cxnLst/>
            <a:rect l="l" t="t" r="r" b="b"/>
            <a:pathLst>
              <a:path w="3012440" h="936625">
                <a:moveTo>
                  <a:pt x="2856096" y="0"/>
                </a:moveTo>
                <a:lnTo>
                  <a:pt x="150482" y="96"/>
                </a:lnTo>
                <a:lnTo>
                  <a:pt x="108060" y="7509"/>
                </a:lnTo>
                <a:lnTo>
                  <a:pt x="70416" y="25560"/>
                </a:lnTo>
                <a:lnTo>
                  <a:pt x="39205" y="52593"/>
                </a:lnTo>
                <a:lnTo>
                  <a:pt x="16080" y="86955"/>
                </a:lnTo>
                <a:lnTo>
                  <a:pt x="2695" y="126993"/>
                </a:lnTo>
                <a:lnTo>
                  <a:pt x="0" y="156020"/>
                </a:lnTo>
                <a:lnTo>
                  <a:pt x="96" y="785620"/>
                </a:lnTo>
                <a:lnTo>
                  <a:pt x="7509" y="828043"/>
                </a:lnTo>
                <a:lnTo>
                  <a:pt x="25559" y="865687"/>
                </a:lnTo>
                <a:lnTo>
                  <a:pt x="52592" y="896898"/>
                </a:lnTo>
                <a:lnTo>
                  <a:pt x="86954" y="920023"/>
                </a:lnTo>
                <a:lnTo>
                  <a:pt x="126991" y="933408"/>
                </a:lnTo>
                <a:lnTo>
                  <a:pt x="156019" y="936104"/>
                </a:lnTo>
                <a:lnTo>
                  <a:pt x="2861632" y="936007"/>
                </a:lnTo>
                <a:lnTo>
                  <a:pt x="2904054" y="928594"/>
                </a:lnTo>
                <a:lnTo>
                  <a:pt x="2941698" y="910544"/>
                </a:lnTo>
                <a:lnTo>
                  <a:pt x="2972910" y="883511"/>
                </a:lnTo>
                <a:lnTo>
                  <a:pt x="2996035" y="849149"/>
                </a:lnTo>
                <a:lnTo>
                  <a:pt x="3009420" y="809112"/>
                </a:lnTo>
                <a:lnTo>
                  <a:pt x="3012116" y="780084"/>
                </a:lnTo>
                <a:lnTo>
                  <a:pt x="3012019" y="150483"/>
                </a:lnTo>
                <a:lnTo>
                  <a:pt x="3004606" y="108061"/>
                </a:lnTo>
                <a:lnTo>
                  <a:pt x="2986556" y="70417"/>
                </a:lnTo>
                <a:lnTo>
                  <a:pt x="2959523" y="39205"/>
                </a:lnTo>
                <a:lnTo>
                  <a:pt x="2925161" y="16080"/>
                </a:lnTo>
                <a:lnTo>
                  <a:pt x="2885124" y="2695"/>
                </a:lnTo>
                <a:lnTo>
                  <a:pt x="2856096" y="0"/>
                </a:lnTo>
                <a:close/>
              </a:path>
            </a:pathLst>
          </a:custGeom>
          <a:solidFill>
            <a:srgbClr val="EB8104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32689" y="1988055"/>
            <a:ext cx="1946954" cy="827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9500"/>
              </a:lnSpc>
            </a:pP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Regulatory Failure: “Substandard</a:t>
            </a:r>
            <a:r>
              <a:rPr sz="18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”</a:t>
            </a:r>
            <a:endParaRPr lang="en-GB" sz="1800" spc="-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 algn="ctr">
              <a:lnSpc>
                <a:spcPct val="99500"/>
              </a:lnSpc>
            </a:pPr>
            <a:r>
              <a:rPr sz="18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(various causes)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607282" y="1826498"/>
            <a:ext cx="3346413" cy="1591557"/>
          </a:xfrm>
          <a:custGeom>
            <a:avLst/>
            <a:gdLst/>
            <a:ahLst/>
            <a:cxnLst/>
            <a:rect l="l" t="t" r="r" b="b"/>
            <a:pathLst>
              <a:path w="3147695" h="1637029">
                <a:moveTo>
                  <a:pt x="2874507" y="0"/>
                </a:moveTo>
                <a:lnTo>
                  <a:pt x="272787" y="0"/>
                </a:lnTo>
                <a:lnTo>
                  <a:pt x="250414" y="904"/>
                </a:lnTo>
                <a:lnTo>
                  <a:pt x="207233" y="7927"/>
                </a:lnTo>
                <a:lnTo>
                  <a:pt x="166606" y="21437"/>
                </a:lnTo>
                <a:lnTo>
                  <a:pt x="129094" y="40870"/>
                </a:lnTo>
                <a:lnTo>
                  <a:pt x="95260" y="65665"/>
                </a:lnTo>
                <a:lnTo>
                  <a:pt x="65664" y="95260"/>
                </a:lnTo>
                <a:lnTo>
                  <a:pt x="40869" y="129095"/>
                </a:lnTo>
                <a:lnTo>
                  <a:pt x="21436" y="166607"/>
                </a:lnTo>
                <a:lnTo>
                  <a:pt x="7927" y="207234"/>
                </a:lnTo>
                <a:lnTo>
                  <a:pt x="904" y="250415"/>
                </a:lnTo>
                <a:lnTo>
                  <a:pt x="0" y="272788"/>
                </a:lnTo>
                <a:lnTo>
                  <a:pt x="0" y="1363910"/>
                </a:lnTo>
                <a:lnTo>
                  <a:pt x="3570" y="1408157"/>
                </a:lnTo>
                <a:lnTo>
                  <a:pt x="13906" y="1450132"/>
                </a:lnTo>
                <a:lnTo>
                  <a:pt x="30447" y="1489271"/>
                </a:lnTo>
                <a:lnTo>
                  <a:pt x="52632" y="1525015"/>
                </a:lnTo>
                <a:lnTo>
                  <a:pt x="79897" y="1556800"/>
                </a:lnTo>
                <a:lnTo>
                  <a:pt x="111682" y="1584066"/>
                </a:lnTo>
                <a:lnTo>
                  <a:pt x="147425" y="1606250"/>
                </a:lnTo>
                <a:lnTo>
                  <a:pt x="186565" y="1622791"/>
                </a:lnTo>
                <a:lnTo>
                  <a:pt x="228539" y="1633128"/>
                </a:lnTo>
                <a:lnTo>
                  <a:pt x="272787" y="1636698"/>
                </a:lnTo>
                <a:lnTo>
                  <a:pt x="2874507" y="1636698"/>
                </a:lnTo>
                <a:lnTo>
                  <a:pt x="2918755" y="1633128"/>
                </a:lnTo>
                <a:lnTo>
                  <a:pt x="2960729" y="1622791"/>
                </a:lnTo>
                <a:lnTo>
                  <a:pt x="2999869" y="1606250"/>
                </a:lnTo>
                <a:lnTo>
                  <a:pt x="3035612" y="1584066"/>
                </a:lnTo>
                <a:lnTo>
                  <a:pt x="3067397" y="1556800"/>
                </a:lnTo>
                <a:lnTo>
                  <a:pt x="3094662" y="1525015"/>
                </a:lnTo>
                <a:lnTo>
                  <a:pt x="3116846" y="1489271"/>
                </a:lnTo>
                <a:lnTo>
                  <a:pt x="3133388" y="1450132"/>
                </a:lnTo>
                <a:lnTo>
                  <a:pt x="3143724" y="1408157"/>
                </a:lnTo>
                <a:lnTo>
                  <a:pt x="3147294" y="1363910"/>
                </a:lnTo>
                <a:lnTo>
                  <a:pt x="3147294" y="272788"/>
                </a:lnTo>
                <a:lnTo>
                  <a:pt x="3143724" y="228540"/>
                </a:lnTo>
                <a:lnTo>
                  <a:pt x="3133388" y="186566"/>
                </a:lnTo>
                <a:lnTo>
                  <a:pt x="3116846" y="147426"/>
                </a:lnTo>
                <a:lnTo>
                  <a:pt x="3094662" y="111683"/>
                </a:lnTo>
                <a:lnTo>
                  <a:pt x="3067397" y="79898"/>
                </a:lnTo>
                <a:lnTo>
                  <a:pt x="3035612" y="52632"/>
                </a:lnTo>
                <a:lnTo>
                  <a:pt x="2999869" y="30448"/>
                </a:lnTo>
                <a:lnTo>
                  <a:pt x="2960729" y="13906"/>
                </a:lnTo>
                <a:lnTo>
                  <a:pt x="2918755" y="3570"/>
                </a:lnTo>
                <a:lnTo>
                  <a:pt x="2874507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65099" y="2317880"/>
            <a:ext cx="2091424" cy="690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2100"/>
              </a:lnSpc>
            </a:pP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Public Health Crime: “Falsiﬁed” </a:t>
            </a:r>
            <a:endParaRPr sz="1800" dirty="0">
              <a:latin typeface="Times New Roman"/>
              <a:cs typeface="Times New Roman"/>
            </a:endParaRPr>
          </a:p>
          <a:p>
            <a:pPr marR="15240" algn="ctr">
              <a:lnSpc>
                <a:spcPts val="1180"/>
              </a:lnSpc>
            </a:pPr>
            <a:r>
              <a:rPr sz="10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650722" y="4891066"/>
            <a:ext cx="3346413" cy="910608"/>
          </a:xfrm>
          <a:custGeom>
            <a:avLst/>
            <a:gdLst/>
            <a:ahLst/>
            <a:cxnLst/>
            <a:rect l="l" t="t" r="r" b="b"/>
            <a:pathLst>
              <a:path w="3147695" h="936625">
                <a:moveTo>
                  <a:pt x="2991275" y="0"/>
                </a:moveTo>
                <a:lnTo>
                  <a:pt x="150483" y="96"/>
                </a:lnTo>
                <a:lnTo>
                  <a:pt x="108061" y="7509"/>
                </a:lnTo>
                <a:lnTo>
                  <a:pt x="70416" y="25559"/>
                </a:lnTo>
                <a:lnTo>
                  <a:pt x="39205" y="52592"/>
                </a:lnTo>
                <a:lnTo>
                  <a:pt x="16080" y="86954"/>
                </a:lnTo>
                <a:lnTo>
                  <a:pt x="2695" y="126992"/>
                </a:lnTo>
                <a:lnTo>
                  <a:pt x="0" y="156019"/>
                </a:lnTo>
                <a:lnTo>
                  <a:pt x="96" y="785621"/>
                </a:lnTo>
                <a:lnTo>
                  <a:pt x="7510" y="828043"/>
                </a:lnTo>
                <a:lnTo>
                  <a:pt x="25560" y="865687"/>
                </a:lnTo>
                <a:lnTo>
                  <a:pt x="52593" y="896898"/>
                </a:lnTo>
                <a:lnTo>
                  <a:pt x="86955" y="920023"/>
                </a:lnTo>
                <a:lnTo>
                  <a:pt x="126993" y="933408"/>
                </a:lnTo>
                <a:lnTo>
                  <a:pt x="156020" y="936104"/>
                </a:lnTo>
                <a:lnTo>
                  <a:pt x="2996812" y="936007"/>
                </a:lnTo>
                <a:lnTo>
                  <a:pt x="3039234" y="928594"/>
                </a:lnTo>
                <a:lnTo>
                  <a:pt x="3076878" y="910543"/>
                </a:lnTo>
                <a:lnTo>
                  <a:pt x="3108089" y="883510"/>
                </a:lnTo>
                <a:lnTo>
                  <a:pt x="3131214" y="849148"/>
                </a:lnTo>
                <a:lnTo>
                  <a:pt x="3144599" y="809111"/>
                </a:lnTo>
                <a:lnTo>
                  <a:pt x="3147294" y="780083"/>
                </a:lnTo>
                <a:lnTo>
                  <a:pt x="3147198" y="150483"/>
                </a:lnTo>
                <a:lnTo>
                  <a:pt x="3139785" y="108061"/>
                </a:lnTo>
                <a:lnTo>
                  <a:pt x="3121735" y="70417"/>
                </a:lnTo>
                <a:lnTo>
                  <a:pt x="3094702" y="39205"/>
                </a:lnTo>
                <a:lnTo>
                  <a:pt x="3060340" y="16080"/>
                </a:lnTo>
                <a:lnTo>
                  <a:pt x="3020303" y="2695"/>
                </a:lnTo>
                <a:lnTo>
                  <a:pt x="2991275" y="0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80737" y="5115963"/>
            <a:ext cx="1946954" cy="539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6690" marR="5080" indent="-174625">
              <a:lnSpc>
                <a:spcPts val="2100"/>
              </a:lnSpc>
            </a:pP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Regulatory Failure: “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registered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”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09651" y="4906843"/>
            <a:ext cx="3067602" cy="910608"/>
          </a:xfrm>
          <a:custGeom>
            <a:avLst/>
            <a:gdLst/>
            <a:ahLst/>
            <a:cxnLst/>
            <a:rect l="l" t="t" r="r" b="b"/>
            <a:pathLst>
              <a:path w="2885440" h="936625">
                <a:moveTo>
                  <a:pt x="2728873" y="0"/>
                </a:moveTo>
                <a:lnTo>
                  <a:pt x="150483" y="96"/>
                </a:lnTo>
                <a:lnTo>
                  <a:pt x="108061" y="7509"/>
                </a:lnTo>
                <a:lnTo>
                  <a:pt x="70417" y="25559"/>
                </a:lnTo>
                <a:lnTo>
                  <a:pt x="39205" y="52592"/>
                </a:lnTo>
                <a:lnTo>
                  <a:pt x="16080" y="86954"/>
                </a:lnTo>
                <a:lnTo>
                  <a:pt x="2695" y="126991"/>
                </a:lnTo>
                <a:lnTo>
                  <a:pt x="0" y="156019"/>
                </a:lnTo>
                <a:lnTo>
                  <a:pt x="96" y="785620"/>
                </a:lnTo>
                <a:lnTo>
                  <a:pt x="7509" y="828043"/>
                </a:lnTo>
                <a:lnTo>
                  <a:pt x="25559" y="865687"/>
                </a:lnTo>
                <a:lnTo>
                  <a:pt x="52592" y="896898"/>
                </a:lnTo>
                <a:lnTo>
                  <a:pt x="86954" y="920024"/>
                </a:lnTo>
                <a:lnTo>
                  <a:pt x="126992" y="933408"/>
                </a:lnTo>
                <a:lnTo>
                  <a:pt x="156019" y="936104"/>
                </a:lnTo>
                <a:lnTo>
                  <a:pt x="2734409" y="936007"/>
                </a:lnTo>
                <a:lnTo>
                  <a:pt x="2776832" y="928594"/>
                </a:lnTo>
                <a:lnTo>
                  <a:pt x="2814475" y="910544"/>
                </a:lnTo>
                <a:lnTo>
                  <a:pt x="2845687" y="883511"/>
                </a:lnTo>
                <a:lnTo>
                  <a:pt x="2868812" y="849148"/>
                </a:lnTo>
                <a:lnTo>
                  <a:pt x="2882197" y="809111"/>
                </a:lnTo>
                <a:lnTo>
                  <a:pt x="2884892" y="780083"/>
                </a:lnTo>
                <a:lnTo>
                  <a:pt x="2884796" y="150483"/>
                </a:lnTo>
                <a:lnTo>
                  <a:pt x="2877383" y="108061"/>
                </a:lnTo>
                <a:lnTo>
                  <a:pt x="2859332" y="70417"/>
                </a:lnTo>
                <a:lnTo>
                  <a:pt x="2832299" y="39205"/>
                </a:lnTo>
                <a:lnTo>
                  <a:pt x="2797937" y="16080"/>
                </a:lnTo>
                <a:lnTo>
                  <a:pt x="2757900" y="2695"/>
                </a:lnTo>
                <a:lnTo>
                  <a:pt x="2728873" y="0"/>
                </a:lnTo>
                <a:close/>
              </a:path>
            </a:pathLst>
          </a:custGeom>
          <a:solidFill>
            <a:srgbClr val="617335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53839" y="5131741"/>
            <a:ext cx="2439769" cy="539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0" marR="5080" indent="-70485">
              <a:lnSpc>
                <a:spcPts val="2100"/>
              </a:lnSpc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mpli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es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All Laws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Proprieta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o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Ge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028759" y="1186521"/>
            <a:ext cx="2148131" cy="533400"/>
          </a:xfrm>
          <a:custGeom>
            <a:avLst/>
            <a:gdLst/>
            <a:ahLst/>
            <a:cxnLst/>
            <a:rect l="l" t="t" r="r" b="b"/>
            <a:pathLst>
              <a:path w="2020570" h="548639">
                <a:moveTo>
                  <a:pt x="841889" y="503999"/>
                </a:moveTo>
                <a:lnTo>
                  <a:pt x="336755" y="503999"/>
                </a:lnTo>
                <a:lnTo>
                  <a:pt x="589328" y="548457"/>
                </a:lnTo>
                <a:lnTo>
                  <a:pt x="841889" y="503999"/>
                </a:lnTo>
                <a:close/>
              </a:path>
              <a:path w="2020570" h="548639">
                <a:moveTo>
                  <a:pt x="2020534" y="0"/>
                </a:moveTo>
                <a:lnTo>
                  <a:pt x="0" y="0"/>
                </a:lnTo>
                <a:lnTo>
                  <a:pt x="0" y="503999"/>
                </a:lnTo>
                <a:lnTo>
                  <a:pt x="2020534" y="503999"/>
                </a:lnTo>
                <a:lnTo>
                  <a:pt x="2020534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33867" y="1334720"/>
            <a:ext cx="179911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Ill</a:t>
            </a:r>
            <a:r>
              <a:rPr sz="18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egi</a:t>
            </a:r>
            <a:r>
              <a:rPr lang="en-GB" spc="8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ti</a:t>
            </a:r>
            <a:r>
              <a:rPr sz="18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mate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drug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027384" y="2806607"/>
            <a:ext cx="602854" cy="2090385"/>
          </a:xfrm>
          <a:custGeom>
            <a:avLst/>
            <a:gdLst/>
            <a:ahLst/>
            <a:cxnLst/>
            <a:rect l="l" t="t" r="r" b="b"/>
            <a:pathLst>
              <a:path w="567054" h="2150110">
                <a:moveTo>
                  <a:pt x="425296" y="283531"/>
                </a:moveTo>
                <a:lnTo>
                  <a:pt x="141765" y="283531"/>
                </a:lnTo>
                <a:lnTo>
                  <a:pt x="141765" y="2150009"/>
                </a:lnTo>
                <a:lnTo>
                  <a:pt x="425296" y="2150009"/>
                </a:lnTo>
                <a:lnTo>
                  <a:pt x="425296" y="283531"/>
                </a:lnTo>
                <a:close/>
              </a:path>
              <a:path w="567054" h="2150110">
                <a:moveTo>
                  <a:pt x="283531" y="0"/>
                </a:moveTo>
                <a:lnTo>
                  <a:pt x="0" y="283531"/>
                </a:lnTo>
                <a:lnTo>
                  <a:pt x="567062" y="283531"/>
                </a:lnTo>
                <a:lnTo>
                  <a:pt x="283531" y="0"/>
                </a:lnTo>
                <a:close/>
              </a:path>
            </a:pathLst>
          </a:custGeom>
          <a:solidFill>
            <a:srgbClr val="515151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233221" y="3364510"/>
            <a:ext cx="246221" cy="106247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Degrad</a:t>
            </a:r>
            <a:r>
              <a:rPr lang="en-GB" sz="1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ati</a:t>
            </a:r>
            <a:r>
              <a:rPr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489578" y="4136755"/>
            <a:ext cx="3012919" cy="754415"/>
          </a:xfrm>
          <a:custGeom>
            <a:avLst/>
            <a:gdLst/>
            <a:ahLst/>
            <a:cxnLst/>
            <a:rect l="l" t="t" r="r" b="b"/>
            <a:pathLst>
              <a:path w="2834004" h="775970">
                <a:moveTo>
                  <a:pt x="2427966" y="0"/>
                </a:moveTo>
                <a:lnTo>
                  <a:pt x="339439" y="0"/>
                </a:lnTo>
                <a:lnTo>
                  <a:pt x="311599" y="1125"/>
                </a:lnTo>
                <a:lnTo>
                  <a:pt x="257868" y="9865"/>
                </a:lnTo>
                <a:lnTo>
                  <a:pt x="207314" y="26674"/>
                </a:lnTo>
                <a:lnTo>
                  <a:pt x="160637" y="50855"/>
                </a:lnTo>
                <a:lnTo>
                  <a:pt x="118535" y="81709"/>
                </a:lnTo>
                <a:lnTo>
                  <a:pt x="81709" y="118535"/>
                </a:lnTo>
                <a:lnTo>
                  <a:pt x="50855" y="160637"/>
                </a:lnTo>
                <a:lnTo>
                  <a:pt x="26674" y="207314"/>
                </a:lnTo>
                <a:lnTo>
                  <a:pt x="9862" y="257878"/>
                </a:lnTo>
                <a:lnTo>
                  <a:pt x="1125" y="311599"/>
                </a:lnTo>
                <a:lnTo>
                  <a:pt x="0" y="339439"/>
                </a:lnTo>
                <a:lnTo>
                  <a:pt x="0" y="775862"/>
                </a:lnTo>
                <a:lnTo>
                  <a:pt x="255684" y="775862"/>
                </a:lnTo>
                <a:lnTo>
                  <a:pt x="255821" y="334614"/>
                </a:lnTo>
                <a:lnTo>
                  <a:pt x="257878" y="320315"/>
                </a:lnTo>
                <a:lnTo>
                  <a:pt x="277024" y="283587"/>
                </a:lnTo>
                <a:lnTo>
                  <a:pt x="311173" y="260573"/>
                </a:lnTo>
                <a:lnTo>
                  <a:pt x="339439" y="255684"/>
                </a:lnTo>
                <a:lnTo>
                  <a:pt x="2756909" y="255684"/>
                </a:lnTo>
                <a:lnTo>
                  <a:pt x="2750101" y="232150"/>
                </a:lnTo>
                <a:lnTo>
                  <a:pt x="2729518" y="183447"/>
                </a:lnTo>
                <a:lnTo>
                  <a:pt x="2701913" y="138970"/>
                </a:lnTo>
                <a:lnTo>
                  <a:pt x="2667986" y="99419"/>
                </a:lnTo>
                <a:lnTo>
                  <a:pt x="2628434" y="65492"/>
                </a:lnTo>
                <a:lnTo>
                  <a:pt x="2583958" y="37887"/>
                </a:lnTo>
                <a:lnTo>
                  <a:pt x="2535255" y="17304"/>
                </a:lnTo>
                <a:lnTo>
                  <a:pt x="2483025" y="4442"/>
                </a:lnTo>
                <a:lnTo>
                  <a:pt x="2455806" y="1125"/>
                </a:lnTo>
                <a:lnTo>
                  <a:pt x="2427966" y="0"/>
                </a:lnTo>
                <a:close/>
              </a:path>
              <a:path w="2834004" h="775970">
                <a:moveTo>
                  <a:pt x="2833527" y="508808"/>
                </a:moveTo>
                <a:lnTo>
                  <a:pt x="2445597" y="508808"/>
                </a:lnTo>
                <a:lnTo>
                  <a:pt x="2639562" y="775862"/>
                </a:lnTo>
                <a:lnTo>
                  <a:pt x="2833527" y="508808"/>
                </a:lnTo>
                <a:close/>
              </a:path>
              <a:path w="2834004" h="775970">
                <a:moveTo>
                  <a:pt x="2756909" y="255684"/>
                </a:moveTo>
                <a:lnTo>
                  <a:pt x="339439" y="255684"/>
                </a:lnTo>
                <a:lnTo>
                  <a:pt x="2432790" y="255821"/>
                </a:lnTo>
                <a:lnTo>
                  <a:pt x="2447088" y="257878"/>
                </a:lnTo>
                <a:lnTo>
                  <a:pt x="2483816" y="277024"/>
                </a:lnTo>
                <a:lnTo>
                  <a:pt x="2506831" y="311173"/>
                </a:lnTo>
                <a:lnTo>
                  <a:pt x="2511720" y="339439"/>
                </a:lnTo>
                <a:lnTo>
                  <a:pt x="2511720" y="508808"/>
                </a:lnTo>
                <a:lnTo>
                  <a:pt x="2767404" y="508808"/>
                </a:lnTo>
                <a:lnTo>
                  <a:pt x="2767406" y="339439"/>
                </a:lnTo>
                <a:lnTo>
                  <a:pt x="2766280" y="311599"/>
                </a:lnTo>
                <a:lnTo>
                  <a:pt x="2762963" y="284380"/>
                </a:lnTo>
                <a:lnTo>
                  <a:pt x="2757541" y="257868"/>
                </a:lnTo>
                <a:lnTo>
                  <a:pt x="2756909" y="255684"/>
                </a:lnTo>
                <a:close/>
              </a:path>
            </a:pathLst>
          </a:custGeom>
          <a:solidFill>
            <a:srgbClr val="515151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50127" y="4154734"/>
            <a:ext cx="21056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Illi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cit Diversion or </a:t>
            </a:r>
            <a:r>
              <a:rPr sz="16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lang="en-GB" sz="1600" spc="3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ft</a:t>
            </a:r>
            <a:r>
              <a:rPr sz="1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833767" y="6078031"/>
            <a:ext cx="2148131" cy="490185"/>
          </a:xfrm>
          <a:custGeom>
            <a:avLst/>
            <a:gdLst/>
            <a:ahLst/>
            <a:cxnLst/>
            <a:rect l="l" t="t" r="r" b="b"/>
            <a:pathLst>
              <a:path w="2020570" h="504190">
                <a:moveTo>
                  <a:pt x="0" y="0"/>
                </a:moveTo>
                <a:lnTo>
                  <a:pt x="2020534" y="0"/>
                </a:lnTo>
                <a:lnTo>
                  <a:pt x="2020534" y="503999"/>
                </a:lnTo>
                <a:lnTo>
                  <a:pt x="0" y="503999"/>
                </a:lnTo>
                <a:lnTo>
                  <a:pt x="0" y="0"/>
                </a:lnTo>
                <a:close/>
              </a:path>
            </a:pathLst>
          </a:custGeom>
          <a:solidFill>
            <a:srgbClr val="89A24C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74177" y="6226228"/>
            <a:ext cx="172822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8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egi</a:t>
            </a:r>
            <a:r>
              <a:rPr lang="en-GB" spc="8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ti</a:t>
            </a:r>
            <a:r>
              <a:rPr sz="18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mate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drug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324295" y="2806607"/>
            <a:ext cx="602854" cy="2090385"/>
          </a:xfrm>
          <a:custGeom>
            <a:avLst/>
            <a:gdLst/>
            <a:ahLst/>
            <a:cxnLst/>
            <a:rect l="l" t="t" r="r" b="b"/>
            <a:pathLst>
              <a:path w="567055" h="2150110">
                <a:moveTo>
                  <a:pt x="425296" y="283531"/>
                </a:moveTo>
                <a:lnTo>
                  <a:pt x="141766" y="283531"/>
                </a:lnTo>
                <a:lnTo>
                  <a:pt x="141766" y="2150009"/>
                </a:lnTo>
                <a:lnTo>
                  <a:pt x="425296" y="2150009"/>
                </a:lnTo>
                <a:lnTo>
                  <a:pt x="425296" y="283531"/>
                </a:lnTo>
                <a:close/>
              </a:path>
              <a:path w="567055" h="2150110">
                <a:moveTo>
                  <a:pt x="283531" y="0"/>
                </a:moveTo>
                <a:lnTo>
                  <a:pt x="0" y="283531"/>
                </a:lnTo>
                <a:lnTo>
                  <a:pt x="567062" y="283531"/>
                </a:lnTo>
                <a:lnTo>
                  <a:pt x="283531" y="0"/>
                </a:lnTo>
                <a:close/>
              </a:path>
            </a:pathLst>
          </a:custGeom>
          <a:solidFill>
            <a:srgbClr val="515151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30133" y="3017338"/>
            <a:ext cx="246221" cy="17570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Manufacturing  Erro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48187" y="273050"/>
            <a:ext cx="361172" cy="283369"/>
          </a:xfrm>
          <a:custGeom>
            <a:avLst/>
            <a:gdLst/>
            <a:ahLst/>
            <a:cxnLst/>
            <a:rect l="l" t="t" r="r" b="b"/>
            <a:pathLst>
              <a:path w="339725" h="291465">
                <a:moveTo>
                  <a:pt x="0" y="290911"/>
                </a:moveTo>
                <a:lnTo>
                  <a:pt x="0" y="0"/>
                </a:lnTo>
                <a:lnTo>
                  <a:pt x="339703" y="0"/>
                </a:lnTo>
                <a:lnTo>
                  <a:pt x="339703" y="290911"/>
                </a:lnTo>
                <a:lnTo>
                  <a:pt x="0" y="290911"/>
                </a:lnTo>
                <a:close/>
              </a:path>
            </a:pathLst>
          </a:custGeom>
          <a:solidFill>
            <a:srgbClr val="89A24C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48187" y="623086"/>
            <a:ext cx="361172" cy="283369"/>
          </a:xfrm>
          <a:custGeom>
            <a:avLst/>
            <a:gdLst/>
            <a:ahLst/>
            <a:cxnLst/>
            <a:rect l="l" t="t" r="r" b="b"/>
            <a:pathLst>
              <a:path w="339725" h="291465">
                <a:moveTo>
                  <a:pt x="0" y="290912"/>
                </a:moveTo>
                <a:lnTo>
                  <a:pt x="0" y="0"/>
                </a:lnTo>
                <a:lnTo>
                  <a:pt x="339703" y="0"/>
                </a:lnTo>
                <a:lnTo>
                  <a:pt x="339703" y="290912"/>
                </a:lnTo>
                <a:lnTo>
                  <a:pt x="0" y="290912"/>
                </a:lnTo>
                <a:close/>
              </a:path>
            </a:pathLst>
          </a:custGeom>
          <a:solidFill>
            <a:srgbClr val="EB8104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48187" y="973127"/>
            <a:ext cx="361172" cy="283369"/>
          </a:xfrm>
          <a:custGeom>
            <a:avLst/>
            <a:gdLst/>
            <a:ahLst/>
            <a:cxnLst/>
            <a:rect l="l" t="t" r="r" b="b"/>
            <a:pathLst>
              <a:path w="339725" h="291465">
                <a:moveTo>
                  <a:pt x="0" y="290911"/>
                </a:moveTo>
                <a:lnTo>
                  <a:pt x="0" y="0"/>
                </a:lnTo>
                <a:lnTo>
                  <a:pt x="339703" y="0"/>
                </a:lnTo>
                <a:lnTo>
                  <a:pt x="339703" y="290911"/>
                </a:lnTo>
                <a:lnTo>
                  <a:pt x="0" y="290911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5659" y="345010"/>
            <a:ext cx="1841641" cy="989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L</a:t>
            </a:r>
            <a:r>
              <a:rPr sz="1800" spc="-10" dirty="0">
                <a:latin typeface="Times New Roman"/>
                <a:cs typeface="Times New Roman"/>
              </a:rPr>
              <a:t>egal </a:t>
            </a:r>
            <a:endParaRPr sz="1800" dirty="0">
              <a:latin typeface="Times New Roman"/>
              <a:cs typeface="Times New Roman"/>
            </a:endParaRPr>
          </a:p>
          <a:p>
            <a:pPr marL="12700" marR="5080">
              <a:lnSpc>
                <a:spcPct val="131200"/>
              </a:lnSpc>
            </a:pPr>
            <a:r>
              <a:rPr sz="1800" dirty="0">
                <a:latin typeface="Times New Roman"/>
                <a:cs typeface="Times New Roman"/>
              </a:rPr>
              <a:t>Ill</a:t>
            </a:r>
            <a:r>
              <a:rPr sz="1800" spc="-10" dirty="0">
                <a:latin typeface="Times New Roman"/>
                <a:cs typeface="Times New Roman"/>
              </a:rPr>
              <a:t>egal – Negligen</a:t>
            </a:r>
            <a:r>
              <a:rPr sz="1800" spc="-15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 Ill</a:t>
            </a:r>
            <a:r>
              <a:rPr sz="1800" spc="-10" dirty="0">
                <a:latin typeface="Times New Roman"/>
                <a:cs typeface="Times New Roman"/>
              </a:rPr>
              <a:t>eg</a:t>
            </a:r>
            <a:r>
              <a:rPr sz="1800" dirty="0">
                <a:latin typeface="Times New Roman"/>
                <a:cs typeface="Times New Roman"/>
              </a:rPr>
              <a:t>al – </a:t>
            </a:r>
            <a:r>
              <a:rPr sz="1800" spc="-20" dirty="0">
                <a:latin typeface="Times New Roman"/>
                <a:cs typeface="Times New Roman"/>
              </a:rPr>
              <a:t>W</a:t>
            </a:r>
            <a:r>
              <a:rPr sz="1800" dirty="0">
                <a:latin typeface="Times New Roman"/>
                <a:cs typeface="Times New Roman"/>
              </a:rPr>
              <a:t>ilfu</a:t>
            </a:r>
            <a:r>
              <a:rPr sz="1800" spc="-5" dirty="0">
                <a:latin typeface="Times New Roman"/>
                <a:cs typeface="Times New Roman"/>
              </a:rPr>
              <a:t>l</a:t>
            </a:r>
            <a:r>
              <a:rPr sz="1800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36" name="object 36"/>
          <p:cNvSpPr/>
          <p:nvPr/>
        </p:nvSpPr>
        <p:spPr>
          <a:xfrm>
            <a:off x="3730480" y="2806607"/>
            <a:ext cx="602854" cy="2090385"/>
          </a:xfrm>
          <a:custGeom>
            <a:avLst/>
            <a:gdLst/>
            <a:ahLst/>
            <a:cxnLst/>
            <a:rect l="l" t="t" r="r" b="b"/>
            <a:pathLst>
              <a:path w="567054" h="2150110">
                <a:moveTo>
                  <a:pt x="425296" y="283531"/>
                </a:moveTo>
                <a:lnTo>
                  <a:pt x="141765" y="283531"/>
                </a:lnTo>
                <a:lnTo>
                  <a:pt x="141765" y="2150009"/>
                </a:lnTo>
                <a:lnTo>
                  <a:pt x="425296" y="2150009"/>
                </a:lnTo>
                <a:lnTo>
                  <a:pt x="425296" y="283531"/>
                </a:lnTo>
                <a:close/>
              </a:path>
              <a:path w="567054" h="2150110">
                <a:moveTo>
                  <a:pt x="283531" y="0"/>
                </a:moveTo>
                <a:lnTo>
                  <a:pt x="0" y="283531"/>
                </a:lnTo>
                <a:lnTo>
                  <a:pt x="567062" y="283531"/>
                </a:lnTo>
                <a:lnTo>
                  <a:pt x="283531" y="0"/>
                </a:lnTo>
                <a:close/>
              </a:path>
            </a:pathLst>
          </a:custGeom>
          <a:solidFill>
            <a:srgbClr val="515151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936318" y="3454558"/>
            <a:ext cx="246221" cy="88220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Expira</a:t>
            </a:r>
            <a:r>
              <a:rPr lang="en-GB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13700" y="690245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</a:rPr>
              <a:t>Attaran </a:t>
            </a:r>
            <a:r>
              <a:rPr lang="en-US" i="1" dirty="0" smtClean="0">
                <a:latin typeface="Times New Roman"/>
              </a:rPr>
              <a:t>et al</a:t>
            </a:r>
            <a:r>
              <a:rPr lang="en-US" dirty="0" smtClean="0">
                <a:latin typeface="Times New Roman"/>
              </a:rPr>
              <a:t>. 2012</a:t>
            </a:r>
            <a:endParaRPr lang="en-US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221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221" y="501650"/>
            <a:ext cx="8208956" cy="67710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2011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Member State Mechanism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1644650"/>
            <a:ext cx="9448799" cy="4431982"/>
          </a:xfrm>
        </p:spPr>
        <p:txBody>
          <a:bodyPr/>
          <a:lstStyle/>
          <a:p>
            <a:r>
              <a:rPr lang="en-US" dirty="0" smtClean="0"/>
              <a:t>Confusion between IP law and public health </a:t>
            </a:r>
          </a:p>
          <a:p>
            <a:endParaRPr lang="en-US" dirty="0"/>
          </a:p>
          <a:p>
            <a:r>
              <a:rPr lang="en-US" dirty="0" smtClean="0"/>
              <a:t>Concern that TRIPS meaning of ‘counterfeit’ restricting access to generic medicines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All WHO Member States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en-US" dirty="0" smtClean="0">
                <a:solidFill>
                  <a:srgbClr val="000000"/>
                </a:solidFill>
              </a:rPr>
              <a:t> new term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‘Sub</a:t>
            </a:r>
            <a:r>
              <a:rPr lang="en-US" spc="-10" dirty="0" smtClean="0">
                <a:solidFill>
                  <a:srgbClr val="000000"/>
                </a:solidFill>
              </a:rPr>
              <a:t>st</a:t>
            </a:r>
            <a:r>
              <a:rPr lang="en-US" dirty="0" smtClean="0">
                <a:solidFill>
                  <a:srgbClr val="000000"/>
                </a:solidFill>
              </a:rPr>
              <a:t>andard</a:t>
            </a:r>
            <a:r>
              <a:rPr lang="en-US" spc="-10" dirty="0">
                <a:solidFill>
                  <a:srgbClr val="000000"/>
                </a:solidFill>
              </a:rPr>
              <a:t>,</a:t>
            </a:r>
            <a:r>
              <a:rPr lang="en-US" spc="-5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Spuriou</a:t>
            </a:r>
            <a:r>
              <a:rPr lang="en-US" spc="-10" dirty="0">
                <a:solidFill>
                  <a:srgbClr val="000000"/>
                </a:solidFill>
              </a:rPr>
              <a:t>s,</a:t>
            </a:r>
            <a:r>
              <a:rPr lang="en-US" spc="-5" dirty="0">
                <a:solidFill>
                  <a:srgbClr val="000000"/>
                </a:solidFill>
              </a:rPr>
              <a:t> </a:t>
            </a:r>
            <a:r>
              <a:rPr lang="en-US" spc="-15" dirty="0">
                <a:solidFill>
                  <a:srgbClr val="000000"/>
                </a:solidFill>
              </a:rPr>
              <a:t>F</a:t>
            </a:r>
            <a:r>
              <a:rPr lang="en-US" dirty="0">
                <a:solidFill>
                  <a:srgbClr val="000000"/>
                </a:solidFill>
              </a:rPr>
              <a:t>alsely</a:t>
            </a:r>
            <a:r>
              <a:rPr lang="en-US" spc="-5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labelled</a:t>
            </a:r>
            <a:r>
              <a:rPr lang="en-US" spc="-10" dirty="0">
                <a:solidFill>
                  <a:srgbClr val="000000"/>
                </a:solidFill>
              </a:rPr>
              <a:t>,</a:t>
            </a:r>
            <a:r>
              <a:rPr lang="en-US" spc="-5" dirty="0">
                <a:solidFill>
                  <a:srgbClr val="000000"/>
                </a:solidFill>
              </a:rPr>
              <a:t> </a:t>
            </a:r>
            <a:r>
              <a:rPr lang="en-US" spc="-15" dirty="0">
                <a:solidFill>
                  <a:srgbClr val="000000"/>
                </a:solidFill>
              </a:rPr>
              <a:t>F</a:t>
            </a:r>
            <a:r>
              <a:rPr lang="en-US" dirty="0">
                <a:solidFill>
                  <a:srgbClr val="000000"/>
                </a:solidFill>
              </a:rPr>
              <a:t>alsi</a:t>
            </a:r>
            <a:r>
              <a:rPr lang="en-US" spc="-10" dirty="0">
                <a:solidFill>
                  <a:srgbClr val="000000"/>
                </a:solidFill>
              </a:rPr>
              <a:t>f</a:t>
            </a:r>
            <a:r>
              <a:rPr lang="en-US" dirty="0">
                <a:solidFill>
                  <a:srgbClr val="000000"/>
                </a:solidFill>
              </a:rPr>
              <a:t>ied</a:t>
            </a:r>
            <a:r>
              <a:rPr lang="en-US" spc="-5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and coun</a:t>
            </a:r>
            <a:r>
              <a:rPr lang="en-US" spc="-10" dirty="0">
                <a:solidFill>
                  <a:srgbClr val="000000"/>
                </a:solidFill>
              </a:rPr>
              <a:t>t</a:t>
            </a:r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spc="-10" dirty="0">
                <a:solidFill>
                  <a:srgbClr val="000000"/>
                </a:solidFill>
              </a:rPr>
              <a:t>rf</a:t>
            </a:r>
            <a:r>
              <a:rPr lang="en-US" dirty="0">
                <a:solidFill>
                  <a:srgbClr val="000000"/>
                </a:solidFill>
              </a:rPr>
              <a:t>ei</a:t>
            </a:r>
            <a:r>
              <a:rPr lang="en-US" spc="-10" dirty="0">
                <a:solidFill>
                  <a:srgbClr val="000000"/>
                </a:solidFill>
              </a:rPr>
              <a:t>t</a:t>
            </a:r>
            <a:r>
              <a:rPr lang="en-US" spc="-5" dirty="0">
                <a:solidFill>
                  <a:srgbClr val="000000"/>
                </a:solidFill>
              </a:rPr>
              <a:t> </a:t>
            </a:r>
            <a:r>
              <a:rPr lang="en-US" spc="-15" dirty="0">
                <a:solidFill>
                  <a:srgbClr val="000000"/>
                </a:solidFill>
              </a:rPr>
              <a:t>(SSFF</a:t>
            </a:r>
            <a:r>
              <a:rPr lang="en-US" dirty="0">
                <a:solidFill>
                  <a:srgbClr val="000000"/>
                </a:solidFill>
              </a:rPr>
              <a:t>C)</a:t>
            </a:r>
            <a:r>
              <a:rPr lang="en-US" spc="-5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Medical</a:t>
            </a:r>
            <a:r>
              <a:rPr lang="en-US" spc="-5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Produ</a:t>
            </a:r>
            <a:r>
              <a:rPr lang="en-US" spc="-10" dirty="0" smtClean="0">
                <a:solidFill>
                  <a:srgbClr val="000000"/>
                </a:solidFill>
              </a:rPr>
              <a:t>cts’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2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021" y="75617"/>
            <a:ext cx="9072711" cy="677108"/>
          </a:xfrm>
        </p:spPr>
        <p:txBody>
          <a:bodyPr/>
          <a:lstStyle/>
          <a:p>
            <a:r>
              <a:rPr lang="en-US" b="0" dirty="0" smtClean="0">
                <a:solidFill>
                  <a:srgbClr val="FF0000"/>
                </a:solidFill>
              </a:rPr>
              <a:t>Member State Mechanism </a:t>
            </a:r>
            <a:r>
              <a:rPr lang="mr-IN" b="0" dirty="0" smtClean="0">
                <a:solidFill>
                  <a:srgbClr val="FF0000"/>
                </a:solidFill>
              </a:rPr>
              <a:t>–</a:t>
            </a:r>
            <a:r>
              <a:rPr lang="en-US" b="0" dirty="0" smtClean="0">
                <a:solidFill>
                  <a:srgbClr val="FF0000"/>
                </a:solidFill>
              </a:rPr>
              <a:t> Jan 2017</a:t>
            </a:r>
            <a:endParaRPr lang="en-US" b="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rrrr.tif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119" r="-22119"/>
          <a:stretch>
            <a:fillRect/>
          </a:stretch>
        </p:blipFill>
        <p:spPr>
          <a:xfrm>
            <a:off x="-493122" y="1239301"/>
            <a:ext cx="11987105" cy="6211409"/>
          </a:xfrm>
        </p:spPr>
      </p:pic>
    </p:spTree>
    <p:extLst>
      <p:ext uri="{BB962C8B-B14F-4D97-AF65-F5344CB8AC3E}">
        <p14:creationId xmlns:p14="http://schemas.microsoft.com/office/powerpoint/2010/main" val="6216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Queries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2643" y="2101851"/>
            <a:ext cx="8388115" cy="1477328"/>
          </a:xfrm>
        </p:spPr>
        <p:txBody>
          <a:bodyPr/>
          <a:lstStyle/>
          <a:p>
            <a:r>
              <a:rPr lang="en-US" dirty="0" smtClean="0"/>
              <a:t>The three classes are stated as mutually exclusive ?</a:t>
            </a:r>
          </a:p>
          <a:p>
            <a:endParaRPr lang="en-US" dirty="0"/>
          </a:p>
          <a:p>
            <a:r>
              <a:rPr lang="en-US" dirty="0" smtClean="0"/>
              <a:t>How should degraded medicines be classified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72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vvvv.tif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215" r="-37215"/>
          <a:stretch>
            <a:fillRect/>
          </a:stretch>
        </p:blipFill>
        <p:spPr>
          <a:xfrm>
            <a:off x="393700" y="2709189"/>
            <a:ext cx="9906000" cy="4574261"/>
          </a:xfrm>
          <a:ln>
            <a:solidFill>
              <a:srgbClr val="FF0000"/>
            </a:solidFill>
          </a:ln>
        </p:spPr>
      </p:pic>
      <p:pic>
        <p:nvPicPr>
          <p:cNvPr id="5" name="Picture 4" descr="icpo 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6100" y="5697155"/>
            <a:ext cx="1128748" cy="135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8500" y="196850"/>
            <a:ext cx="556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20" dirty="0">
                <a:solidFill>
                  <a:srgbClr val="FF0000"/>
                </a:solidFill>
                <a:latin typeface="Times New Roman"/>
              </a:rPr>
              <a:t>Fake medicine </a:t>
            </a:r>
            <a:r>
              <a:rPr lang="en-US" sz="3200" spc="-15" dirty="0">
                <a:solidFill>
                  <a:srgbClr val="FF0000"/>
                </a:solidFill>
                <a:latin typeface="Times New Roman"/>
              </a:rPr>
              <a:t>penalties</a:t>
            </a:r>
            <a:endParaRPr lang="en-US" sz="3200" dirty="0">
              <a:latin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8500" y="958850"/>
            <a:ext cx="2120900" cy="1336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1099"/>
              </a:lnSpc>
            </a:pPr>
            <a:r>
              <a:rPr lang="en-US" sz="2000" spc="-15" dirty="0">
                <a:latin typeface="Times New Roman"/>
                <a:cs typeface="Times New Roman"/>
              </a:rPr>
              <a:t>France</a:t>
            </a:r>
            <a:r>
              <a:rPr lang="en-US" sz="2000" spc="-10" dirty="0">
                <a:latin typeface="Times New Roman"/>
                <a:cs typeface="Times New Roman"/>
              </a:rPr>
              <a:t> </a:t>
            </a:r>
            <a:r>
              <a:rPr lang="en-US" sz="2000" spc="-10" dirty="0" smtClean="0">
                <a:latin typeface="Times New Roman"/>
                <a:cs typeface="Times New Roman"/>
              </a:rPr>
              <a:t>=</a:t>
            </a:r>
          </a:p>
          <a:p>
            <a:pPr marL="12700" marR="5080">
              <a:lnSpc>
                <a:spcPct val="101099"/>
              </a:lnSpc>
            </a:pPr>
            <a:r>
              <a:rPr lang="en-US" sz="2000" spc="-10" dirty="0" smtClean="0">
                <a:latin typeface="Times New Roman"/>
                <a:cs typeface="Times New Roman"/>
              </a:rPr>
              <a:t>Canada </a:t>
            </a:r>
            <a:r>
              <a:rPr lang="en-US" sz="2000" spc="-10" dirty="0">
                <a:latin typeface="Times New Roman"/>
                <a:cs typeface="Times New Roman"/>
              </a:rPr>
              <a:t>= </a:t>
            </a:r>
            <a:endParaRPr lang="en-US" sz="2000" spc="-10" dirty="0" smtClean="0">
              <a:latin typeface="Times New Roman"/>
              <a:cs typeface="Times New Roman"/>
            </a:endParaRPr>
          </a:p>
          <a:p>
            <a:pPr marL="12700" marR="5080">
              <a:lnSpc>
                <a:spcPct val="101099"/>
              </a:lnSpc>
            </a:pPr>
            <a:r>
              <a:rPr lang="en-US" sz="2000" spc="-10" dirty="0" smtClean="0">
                <a:latin typeface="Times New Roman"/>
                <a:cs typeface="Times New Roman"/>
              </a:rPr>
              <a:t>Norway </a:t>
            </a:r>
            <a:r>
              <a:rPr lang="en-US" sz="2000" spc="-10" dirty="0">
                <a:latin typeface="Times New Roman"/>
                <a:cs typeface="Times New Roman"/>
              </a:rPr>
              <a:t>= Netherlands =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2755900" y="1012885"/>
            <a:ext cx="7337536" cy="1241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 smtClean="0">
                <a:latin typeface="Times New Roman"/>
                <a:cs typeface="Times New Roman"/>
              </a:rPr>
              <a:t>€75</a:t>
            </a:r>
            <a:r>
              <a:rPr sz="2000" spc="-10" dirty="0" smtClean="0">
                <a:latin typeface="Times New Roman"/>
                <a:cs typeface="Times New Roman"/>
              </a:rPr>
              <a:t>,000</a:t>
            </a:r>
            <a:r>
              <a:rPr sz="2000" spc="-5" dirty="0" smtClean="0">
                <a:latin typeface="Times New Roman"/>
                <a:cs typeface="Times New Roman"/>
              </a:rPr>
              <a:t> </a:t>
            </a:r>
            <a:r>
              <a:rPr sz="2000" spc="-10" dirty="0" smtClean="0">
                <a:latin typeface="Times New Roman"/>
                <a:cs typeface="Times New Roman"/>
              </a:rPr>
              <a:t>f</a:t>
            </a:r>
            <a:r>
              <a:rPr sz="2000" dirty="0" smtClean="0">
                <a:latin typeface="Times New Roman"/>
                <a:cs typeface="Times New Roman"/>
              </a:rPr>
              <a:t>ine</a:t>
            </a:r>
            <a:r>
              <a:rPr sz="2000" spc="-5" dirty="0" smtClean="0">
                <a:latin typeface="Times New Roman"/>
                <a:cs typeface="Times New Roman"/>
              </a:rPr>
              <a:t> </a:t>
            </a:r>
            <a:r>
              <a:rPr sz="2000" dirty="0" smtClean="0">
                <a:latin typeface="Times New Roman"/>
                <a:cs typeface="Times New Roman"/>
              </a:rPr>
              <a:t>and</a:t>
            </a:r>
            <a:r>
              <a:rPr sz="2000" spc="-5" dirty="0" smtClean="0">
                <a:latin typeface="Times New Roman"/>
                <a:cs typeface="Times New Roman"/>
              </a:rPr>
              <a:t> </a:t>
            </a:r>
            <a:r>
              <a:rPr sz="2000" dirty="0" smtClean="0">
                <a:latin typeface="Times New Roman"/>
                <a:cs typeface="Times New Roman"/>
              </a:rPr>
              <a:t>3</a:t>
            </a:r>
            <a:r>
              <a:rPr sz="2000" spc="-5" dirty="0" smtClean="0">
                <a:latin typeface="Times New Roman"/>
                <a:cs typeface="Times New Roman"/>
              </a:rPr>
              <a:t> </a:t>
            </a:r>
            <a:r>
              <a:rPr sz="2000" dirty="0" smtClean="0">
                <a:latin typeface="Times New Roman"/>
                <a:cs typeface="Times New Roman"/>
              </a:rPr>
              <a:t>years</a:t>
            </a:r>
            <a:r>
              <a:rPr sz="2000" spc="-5" dirty="0" smtClean="0">
                <a:latin typeface="Times New Roman"/>
                <a:cs typeface="Times New Roman"/>
              </a:rPr>
              <a:t> </a:t>
            </a:r>
            <a:r>
              <a:rPr sz="2000" dirty="0" smtClean="0">
                <a:latin typeface="Times New Roman"/>
                <a:cs typeface="Times New Roman"/>
              </a:rPr>
              <a:t>jail</a:t>
            </a:r>
          </a:p>
          <a:p>
            <a:pPr marL="12700" marR="3124835">
              <a:lnSpc>
                <a:spcPct val="100000"/>
              </a:lnSpc>
              <a:spcBef>
                <a:spcPts val="80"/>
              </a:spcBef>
            </a:pPr>
            <a:r>
              <a:rPr sz="2000" dirty="0" smtClean="0">
                <a:latin typeface="Times New Roman"/>
                <a:cs typeface="Times New Roman"/>
              </a:rPr>
              <a:t>$5</a:t>
            </a:r>
            <a:r>
              <a:rPr lang="en-GB" sz="2000" dirty="0" smtClean="0">
                <a:latin typeface="Times New Roman"/>
                <a:cs typeface="Times New Roman"/>
              </a:rPr>
              <a:t>,</a:t>
            </a:r>
            <a:r>
              <a:rPr sz="2000" dirty="0" smtClean="0">
                <a:latin typeface="Times New Roman"/>
                <a:cs typeface="Times New Roman"/>
              </a:rPr>
              <a:t>000</a:t>
            </a:r>
            <a:r>
              <a:rPr sz="2000" spc="-5" dirty="0" smtClean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3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years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jail unspeci</a:t>
            </a:r>
            <a:r>
              <a:rPr sz="2000" spc="-10" dirty="0">
                <a:latin typeface="Times New Roman"/>
                <a:cs typeface="Times New Roman"/>
              </a:rPr>
              <a:t>f</a:t>
            </a:r>
            <a:r>
              <a:rPr sz="2000" dirty="0">
                <a:latin typeface="Times New Roman"/>
                <a:cs typeface="Times New Roman"/>
              </a:rPr>
              <a:t>ied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</a:t>
            </a:r>
            <a:r>
              <a:rPr sz="2000" dirty="0">
                <a:latin typeface="Times New Roman"/>
                <a:cs typeface="Times New Roman"/>
              </a:rPr>
              <a:t>ine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4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mon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hs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jail</a:t>
            </a:r>
          </a:p>
          <a:p>
            <a:pPr marL="1270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no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punishmen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0" dirty="0">
                <a:latin typeface="Times New Roman"/>
                <a:cs typeface="Times New Roman"/>
              </a:rPr>
              <a:t>rst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 smtClean="0">
                <a:latin typeface="Times New Roman"/>
                <a:cs typeface="Times New Roman"/>
              </a:rPr>
              <a:t>o</a:t>
            </a:r>
            <a:r>
              <a:rPr sz="2000" spc="-10" dirty="0" smtClean="0">
                <a:latin typeface="Times New Roman"/>
                <a:cs typeface="Times New Roman"/>
              </a:rPr>
              <a:t>ff</a:t>
            </a:r>
            <a:r>
              <a:rPr sz="2000" dirty="0" smtClean="0">
                <a:latin typeface="Times New Roman"/>
                <a:cs typeface="Times New Roman"/>
              </a:rPr>
              <a:t>en</a:t>
            </a:r>
            <a:r>
              <a:rPr lang="en-GB" sz="2000" dirty="0" smtClean="0">
                <a:latin typeface="Times New Roman"/>
                <a:cs typeface="Times New Roman"/>
              </a:rPr>
              <a:t>c</a:t>
            </a:r>
            <a:r>
              <a:rPr sz="2000" dirty="0" smtClean="0">
                <a:latin typeface="Times New Roman"/>
                <a:cs typeface="Times New Roman"/>
              </a:rPr>
              <a:t>e</a:t>
            </a:r>
            <a:r>
              <a:rPr sz="2000" spc="-10" dirty="0">
                <a:latin typeface="Times New Roman"/>
                <a:cs typeface="Times New Roman"/>
              </a:rPr>
              <a:t>,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6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mon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hs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jail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he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second</a:t>
            </a:r>
          </a:p>
        </p:txBody>
      </p:sp>
    </p:spTree>
    <p:extLst>
      <p:ext uri="{BB962C8B-B14F-4D97-AF65-F5344CB8AC3E}">
        <p14:creationId xmlns:p14="http://schemas.microsoft.com/office/powerpoint/2010/main" val="48581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5700" y="1035050"/>
            <a:ext cx="5943600" cy="5724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>
              <a:latin typeface="Times New Roman"/>
            </a:endParaRPr>
          </a:p>
          <a:p>
            <a:r>
              <a:rPr lang="en-US" sz="2400" dirty="0" smtClean="0">
                <a:latin typeface="Times New Roman"/>
              </a:rPr>
              <a:t>History </a:t>
            </a:r>
          </a:p>
          <a:p>
            <a:endParaRPr lang="en-US" sz="2400" dirty="0" smtClean="0">
              <a:latin typeface="Times New Roman"/>
            </a:endParaRPr>
          </a:p>
          <a:p>
            <a:r>
              <a:rPr lang="en-US" sz="2400" dirty="0" smtClean="0">
                <a:latin typeface="Times New Roman"/>
              </a:rPr>
              <a:t>Definitions</a:t>
            </a:r>
          </a:p>
          <a:p>
            <a:endParaRPr lang="en-US" sz="2400" dirty="0">
              <a:latin typeface="Times New Roman"/>
            </a:endParaRPr>
          </a:p>
          <a:p>
            <a:r>
              <a:rPr lang="en-US" sz="2400" dirty="0" smtClean="0">
                <a:latin typeface="Times New Roman"/>
              </a:rPr>
              <a:t>Legal aspects</a:t>
            </a:r>
          </a:p>
          <a:p>
            <a:endParaRPr lang="en-US" sz="2400" dirty="0">
              <a:latin typeface="Times New Roman"/>
            </a:endParaRPr>
          </a:p>
          <a:p>
            <a:r>
              <a:rPr lang="en-US" sz="2400" dirty="0" smtClean="0">
                <a:latin typeface="Times New Roman"/>
              </a:rPr>
              <a:t>Impact </a:t>
            </a:r>
            <a:r>
              <a:rPr lang="mr-IN" sz="2400" dirty="0" smtClean="0">
                <a:latin typeface="Times New Roman"/>
              </a:rPr>
              <a:t>–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smtClean="0">
                <a:latin typeface="Times New Roman"/>
              </a:rPr>
              <a:t>Patient </a:t>
            </a:r>
            <a:r>
              <a:rPr lang="en-US" sz="2400" dirty="0">
                <a:latin typeface="Times New Roman"/>
              </a:rPr>
              <a:t>o</a:t>
            </a:r>
            <a:r>
              <a:rPr lang="en-US" sz="2400" dirty="0" smtClean="0">
                <a:latin typeface="Times New Roman"/>
              </a:rPr>
              <a:t>utcome</a:t>
            </a:r>
          </a:p>
          <a:p>
            <a:endParaRPr lang="en-US" sz="2400" dirty="0">
              <a:latin typeface="Times New Roman"/>
            </a:endParaRPr>
          </a:p>
          <a:p>
            <a:r>
              <a:rPr lang="en-US" sz="2400" dirty="0" smtClean="0">
                <a:latin typeface="Times New Roman"/>
              </a:rPr>
              <a:t>Impact </a:t>
            </a:r>
            <a:r>
              <a:rPr lang="mr-IN" sz="2400" dirty="0" smtClean="0">
                <a:latin typeface="Times New Roman"/>
              </a:rPr>
              <a:t>–</a:t>
            </a:r>
            <a:r>
              <a:rPr lang="en-US" sz="2400" dirty="0" smtClean="0">
                <a:latin typeface="Times New Roman"/>
              </a:rPr>
              <a:t> Economy and Society</a:t>
            </a:r>
          </a:p>
          <a:p>
            <a:endParaRPr lang="en-US" sz="2400" dirty="0">
              <a:latin typeface="Times New Roman"/>
            </a:endParaRPr>
          </a:p>
          <a:p>
            <a:r>
              <a:rPr lang="en-US" sz="2400" dirty="0" smtClean="0">
                <a:latin typeface="Times New Roman"/>
              </a:rPr>
              <a:t>Impact </a:t>
            </a:r>
            <a:r>
              <a:rPr lang="mr-IN" sz="2400" dirty="0" smtClean="0">
                <a:latin typeface="Times New Roman"/>
              </a:rPr>
              <a:t>–</a:t>
            </a:r>
            <a:r>
              <a:rPr lang="en-US" sz="2400" dirty="0" smtClean="0">
                <a:latin typeface="Times New Roman"/>
              </a:rPr>
              <a:t> Resistance</a:t>
            </a:r>
          </a:p>
          <a:p>
            <a:endParaRPr lang="en-US" sz="2400" dirty="0">
              <a:latin typeface="Times New Roman"/>
            </a:endParaRPr>
          </a:p>
          <a:p>
            <a:r>
              <a:rPr lang="en-US" sz="2400" dirty="0" smtClean="0">
                <a:latin typeface="Times New Roman"/>
              </a:rPr>
              <a:t>Impact - Trials</a:t>
            </a:r>
          </a:p>
          <a:p>
            <a:endParaRPr lang="en-US" dirty="0">
              <a:latin typeface="Times New Roman"/>
            </a:endParaRPr>
          </a:p>
          <a:p>
            <a:endParaRPr lang="en-US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269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vvv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0" y="196849"/>
            <a:ext cx="8915400" cy="722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7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099" y="1222108"/>
            <a:ext cx="10287001" cy="4495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054850" indent="26670">
              <a:lnSpc>
                <a:spcPct val="100000"/>
              </a:lnSpc>
            </a:pPr>
            <a:r>
              <a:rPr sz="950" i="1" spc="60" dirty="0">
                <a:solidFill>
                  <a:srgbClr val="231F20"/>
                </a:solidFill>
                <a:latin typeface="Times New Roman"/>
                <a:cs typeface="Times New Roman"/>
              </a:rPr>
              <a:t>m.</a:t>
            </a:r>
            <a:r>
              <a:rPr sz="950" i="1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i="1" dirty="0">
                <a:solidFill>
                  <a:srgbClr val="231F20"/>
                </a:solidFill>
                <a:latin typeface="Times New Roman"/>
                <a:cs typeface="Times New Roman"/>
              </a:rPr>
              <a:t>J.</a:t>
            </a:r>
            <a:r>
              <a:rPr sz="950" i="1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i="1" spc="7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i="1" spc="-3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i="1" spc="40" dirty="0">
                <a:solidFill>
                  <a:srgbClr val="231F20"/>
                </a:solidFill>
                <a:latin typeface="Times New Roman"/>
                <a:cs typeface="Times New Roman"/>
              </a:rPr>
              <a:t>op.</a:t>
            </a:r>
            <a:r>
              <a:rPr sz="950" i="1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i="1" spc="45" dirty="0">
                <a:solidFill>
                  <a:srgbClr val="231F20"/>
                </a:solidFill>
                <a:latin typeface="Times New Roman"/>
                <a:cs typeface="Times New Roman"/>
              </a:rPr>
              <a:t>Med.</a:t>
            </a:r>
            <a:r>
              <a:rPr sz="950" i="1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i="1" spc="40" dirty="0">
                <a:solidFill>
                  <a:srgbClr val="231F20"/>
                </a:solidFill>
                <a:latin typeface="Times New Roman"/>
                <a:cs typeface="Times New Roman"/>
              </a:rPr>
              <a:t>Hyg.,</a:t>
            </a:r>
            <a:r>
              <a:rPr sz="950" i="1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92(Suppl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1),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2015,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pp.</a:t>
            </a:r>
            <a:r>
              <a:rPr sz="95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12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7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–132 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oi:10.4269/ajtmh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.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15-0154</a:t>
            </a:r>
            <a:endParaRPr sz="950" dirty="0">
              <a:latin typeface="Times New Roman"/>
              <a:cs typeface="Times New Roman"/>
            </a:endParaRPr>
          </a:p>
          <a:p>
            <a:pPr marL="33020">
              <a:lnSpc>
                <a:spcPct val="100000"/>
              </a:lnSpc>
            </a:pP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opyright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©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2015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American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Society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Tropical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Medicine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Hygiene</a:t>
            </a:r>
            <a:endParaRPr sz="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300990" algn="ctr">
              <a:lnSpc>
                <a:spcPct val="100000"/>
              </a:lnSpc>
            </a:pPr>
            <a:r>
              <a:rPr sz="1950" spc="50" dirty="0">
                <a:solidFill>
                  <a:srgbClr val="231F20"/>
                </a:solidFill>
                <a:latin typeface="Times New Roman"/>
                <a:cs typeface="Times New Roman"/>
              </a:rPr>
              <a:t>Stopping</a:t>
            </a:r>
            <a:r>
              <a:rPr sz="1950" spc="1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50" spc="95" dirty="0">
                <a:solidFill>
                  <a:srgbClr val="231F20"/>
                </a:solidFill>
                <a:latin typeface="Times New Roman"/>
                <a:cs typeface="Times New Roman"/>
              </a:rPr>
              <a:t>Murder</a:t>
            </a:r>
            <a:r>
              <a:rPr sz="1950" spc="1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50" spc="45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19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50" spc="55" dirty="0">
                <a:solidFill>
                  <a:srgbClr val="231F20"/>
                </a:solidFill>
                <a:latin typeface="Times New Roman"/>
                <a:cs typeface="Times New Roman"/>
              </a:rPr>
              <a:t>Medicin</a:t>
            </a:r>
            <a:r>
              <a:rPr sz="1950" spc="6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1950" spc="-55" dirty="0">
                <a:solidFill>
                  <a:srgbClr val="231F20"/>
                </a:solidFill>
                <a:latin typeface="Times New Roman"/>
                <a:cs typeface="Times New Roman"/>
              </a:rPr>
              <a:t>:</a:t>
            </a:r>
            <a:r>
              <a:rPr sz="19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50" spc="65" dirty="0">
                <a:solidFill>
                  <a:srgbClr val="231F20"/>
                </a:solidFill>
                <a:latin typeface="Times New Roman"/>
                <a:cs typeface="Times New Roman"/>
              </a:rPr>
              <a:t>Introducing</a:t>
            </a:r>
            <a:r>
              <a:rPr sz="1950" spc="1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50" spc="9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19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50" spc="110" dirty="0">
                <a:solidFill>
                  <a:srgbClr val="231F20"/>
                </a:solidFill>
                <a:latin typeface="Times New Roman"/>
                <a:cs typeface="Times New Roman"/>
              </a:rPr>
              <a:t>Mod</a:t>
            </a:r>
            <a:r>
              <a:rPr sz="1950" spc="8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1950" spc="-20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19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50" spc="65" dirty="0">
                <a:solidFill>
                  <a:srgbClr val="231F20"/>
                </a:solidFill>
                <a:latin typeface="Times New Roman"/>
                <a:cs typeface="Times New Roman"/>
              </a:rPr>
              <a:t>Law</a:t>
            </a:r>
            <a:r>
              <a:rPr sz="1950" spc="1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50" spc="95" dirty="0">
                <a:solidFill>
                  <a:srgbClr val="231F20"/>
                </a:solidFill>
                <a:latin typeface="Times New Roman"/>
                <a:cs typeface="Times New Roman"/>
              </a:rPr>
              <a:t>on</a:t>
            </a:r>
            <a:r>
              <a:rPr sz="19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50" spc="50" dirty="0">
                <a:solidFill>
                  <a:srgbClr val="231F20"/>
                </a:solidFill>
                <a:latin typeface="Times New Roman"/>
                <a:cs typeface="Times New Roman"/>
              </a:rPr>
              <a:t>Medic</a:t>
            </a:r>
            <a:r>
              <a:rPr sz="1950" spc="60" dirty="0">
                <a:solidFill>
                  <a:srgbClr val="231F20"/>
                </a:solidFill>
                <a:latin typeface="Times New Roman"/>
                <a:cs typeface="Times New Roman"/>
              </a:rPr>
              <a:t>ine</a:t>
            </a:r>
            <a:r>
              <a:rPr sz="19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50" spc="65" dirty="0">
                <a:solidFill>
                  <a:srgbClr val="231F20"/>
                </a:solidFill>
                <a:latin typeface="Times New Roman"/>
                <a:cs typeface="Times New Roman"/>
              </a:rPr>
              <a:t>Crime</a:t>
            </a:r>
            <a:endParaRPr sz="1950" dirty="0">
              <a:latin typeface="Times New Roman"/>
              <a:cs typeface="Times New Roman"/>
            </a:endParaRPr>
          </a:p>
          <a:p>
            <a:pPr marL="301625" algn="ctr">
              <a:lnSpc>
                <a:spcPct val="100000"/>
              </a:lnSpc>
              <a:spcBef>
                <a:spcPts val="1495"/>
              </a:spcBef>
            </a:pP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Amir Attaran*</a:t>
            </a:r>
            <a:endParaRPr sz="1450" dirty="0">
              <a:latin typeface="Times New Roman"/>
              <a:cs typeface="Times New Roman"/>
            </a:endParaRPr>
          </a:p>
          <a:p>
            <a:pPr marL="303530" algn="ctr">
              <a:lnSpc>
                <a:spcPct val="100000"/>
              </a:lnSpc>
              <a:spcBef>
                <a:spcPts val="365"/>
              </a:spcBef>
            </a:pPr>
            <a:r>
              <a:rPr sz="1300" i="1" dirty="0">
                <a:solidFill>
                  <a:srgbClr val="231F20"/>
                </a:solidFill>
                <a:latin typeface="Times New Roman"/>
                <a:cs typeface="Times New Roman"/>
              </a:rPr>
              <a:t>Faculties</a:t>
            </a:r>
            <a:r>
              <a:rPr sz="1300" i="1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i="1" spc="60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1300" i="1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i="1" spc="85" dirty="0">
                <a:solidFill>
                  <a:srgbClr val="231F20"/>
                </a:solidFill>
                <a:latin typeface="Times New Roman"/>
                <a:cs typeface="Times New Roman"/>
              </a:rPr>
              <a:t>Law</a:t>
            </a:r>
            <a:r>
              <a:rPr sz="1300" i="1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i="1" spc="4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1300" i="1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i="1" spc="20" dirty="0">
                <a:solidFill>
                  <a:srgbClr val="231F20"/>
                </a:solidFill>
                <a:latin typeface="Times New Roman"/>
                <a:cs typeface="Times New Roman"/>
              </a:rPr>
              <a:t>Medicine,</a:t>
            </a:r>
            <a:r>
              <a:rPr sz="1300" i="1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i="1" spc="10" dirty="0">
                <a:solidFill>
                  <a:srgbClr val="231F20"/>
                </a:solidFill>
                <a:latin typeface="Times New Roman"/>
                <a:cs typeface="Times New Roman"/>
              </a:rPr>
              <a:t>Institute</a:t>
            </a:r>
            <a:r>
              <a:rPr sz="1300" i="1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i="1" spc="60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1300" i="1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i="1" spc="35" dirty="0">
                <a:solidFill>
                  <a:srgbClr val="231F20"/>
                </a:solidFill>
                <a:latin typeface="Times New Roman"/>
                <a:cs typeface="Times New Roman"/>
              </a:rPr>
              <a:t>Popula</a:t>
            </a:r>
            <a:r>
              <a:rPr sz="1300" i="1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1300" i="1" spc="35" dirty="0">
                <a:solidFill>
                  <a:srgbClr val="231F20"/>
                </a:solidFill>
                <a:latin typeface="Times New Roman"/>
                <a:cs typeface="Times New Roman"/>
              </a:rPr>
              <a:t>ion</a:t>
            </a:r>
            <a:r>
              <a:rPr sz="1300" i="1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i="1" spc="20" dirty="0">
                <a:solidFill>
                  <a:srgbClr val="231F20"/>
                </a:solidFill>
                <a:latin typeface="Times New Roman"/>
                <a:cs typeface="Times New Roman"/>
              </a:rPr>
              <a:t>Health,</a:t>
            </a:r>
            <a:r>
              <a:rPr sz="1300" i="1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i="1" spc="15" dirty="0">
                <a:solidFill>
                  <a:srgbClr val="231F20"/>
                </a:solidFill>
                <a:latin typeface="Times New Roman"/>
                <a:cs typeface="Times New Roman"/>
              </a:rPr>
              <a:t>Universi</a:t>
            </a:r>
            <a:r>
              <a:rPr sz="1300" i="1" spc="-1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1300" i="1" spc="6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1300" i="1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i="1" spc="60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1300" i="1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i="1" spc="20" dirty="0">
                <a:solidFill>
                  <a:srgbClr val="231F20"/>
                </a:solidFill>
                <a:latin typeface="Times New Roman"/>
                <a:cs typeface="Times New Roman"/>
              </a:rPr>
              <a:t>Ottawa,</a:t>
            </a:r>
            <a:r>
              <a:rPr sz="1300" i="1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i="1" spc="20" dirty="0">
                <a:solidFill>
                  <a:srgbClr val="231F20"/>
                </a:solidFill>
                <a:latin typeface="Times New Roman"/>
                <a:cs typeface="Times New Roman"/>
              </a:rPr>
              <a:t>Ottawa,</a:t>
            </a:r>
            <a:r>
              <a:rPr sz="1300" i="1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i="1" spc="25" dirty="0">
                <a:solidFill>
                  <a:srgbClr val="231F20"/>
                </a:solidFill>
                <a:latin typeface="Times New Roman"/>
                <a:cs typeface="Times New Roman"/>
              </a:rPr>
              <a:t>Ontario,</a:t>
            </a:r>
            <a:r>
              <a:rPr sz="1300" i="1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i="1" spc="30" dirty="0">
                <a:solidFill>
                  <a:srgbClr val="231F20"/>
                </a:solidFill>
                <a:latin typeface="Times New Roman"/>
                <a:cs typeface="Times New Roman"/>
              </a:rPr>
              <a:t>Canada</a:t>
            </a: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315595" marR="5080" indent="185420" algn="just">
              <a:lnSpc>
                <a:spcPct val="93500"/>
              </a:lnSpc>
            </a:pPr>
            <a:r>
              <a:rPr sz="1450" i="1" spc="35" dirty="0">
                <a:solidFill>
                  <a:srgbClr val="231F20"/>
                </a:solidFill>
                <a:latin typeface="Times New Roman"/>
                <a:cs typeface="Times New Roman"/>
              </a:rPr>
              <a:t>Abstract.   </a:t>
            </a:r>
            <a:r>
              <a:rPr sz="1450" i="1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1450" spc="1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iatrogenic</a:t>
            </a:r>
            <a:r>
              <a:rPr sz="145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pandemic</a:t>
            </a:r>
            <a:r>
              <a:rPr sz="1450" spc="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145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untreated</a:t>
            </a:r>
            <a:r>
              <a:rPr sz="1450" spc="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231F20"/>
                </a:solidFill>
                <a:latin typeface="Times New Roman"/>
                <a:cs typeface="Times New Roman"/>
              </a:rPr>
              <a:t>illness</a:t>
            </a:r>
            <a:r>
              <a:rPr sz="145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231F20"/>
                </a:solidFill>
                <a:latin typeface="Times New Roman"/>
                <a:cs typeface="Times New Roman"/>
              </a:rPr>
              <a:t>related</a:t>
            </a:r>
            <a:r>
              <a:rPr sz="145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145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231F20"/>
                </a:solidFill>
                <a:latin typeface="Times New Roman"/>
                <a:cs typeface="Times New Roman"/>
              </a:rPr>
              <a:t>falsified</a:t>
            </a:r>
            <a:r>
              <a:rPr sz="1450" spc="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1450" spc="1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231F20"/>
                </a:solidFill>
                <a:latin typeface="Times New Roman"/>
                <a:cs typeface="Times New Roman"/>
              </a:rPr>
              <a:t>substandard</a:t>
            </a:r>
            <a:r>
              <a:rPr sz="1450" spc="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medicines</a:t>
            </a:r>
            <a:r>
              <a:rPr sz="145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1450" spc="1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intolerable,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231F20"/>
                </a:solidFill>
                <a:latin typeface="Times New Roman"/>
                <a:cs typeface="Times New Roman"/>
              </a:rPr>
              <a:t>but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has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15" dirty="0">
                <a:solidFill>
                  <a:srgbClr val="231F20"/>
                </a:solidFill>
                <a:latin typeface="Times New Roman"/>
                <a:cs typeface="Times New Roman"/>
              </a:rPr>
              <a:t>logical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explanation;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many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countries,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231F20"/>
                </a:solidFill>
                <a:latin typeface="Times New Roman"/>
                <a:cs typeface="Times New Roman"/>
              </a:rPr>
              <a:t>inadequate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231F20"/>
                </a:solidFill>
                <a:latin typeface="Times New Roman"/>
                <a:cs typeface="Times New Roman"/>
              </a:rPr>
              <a:t>laws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make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5" dirty="0">
                <a:solidFill>
                  <a:srgbClr val="231F20"/>
                </a:solidFill>
                <a:latin typeface="Times New Roman"/>
                <a:cs typeface="Times New Roman"/>
              </a:rPr>
              <a:t>it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barely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231F20"/>
                </a:solidFill>
                <a:latin typeface="Times New Roman"/>
                <a:cs typeface="Times New Roman"/>
              </a:rPr>
              <a:t>illegal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231F20"/>
                </a:solidFill>
                <a:latin typeface="Times New Roman"/>
                <a:cs typeface="Times New Roman"/>
              </a:rPr>
              <a:t>manufacture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or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distribute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poor-quality</a:t>
            </a:r>
            <a:r>
              <a:rPr sz="1450" spc="1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medicines.</a:t>
            </a:r>
            <a:r>
              <a:rPr sz="1450" spc="1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1450" spc="1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5" dirty="0">
                <a:solidFill>
                  <a:srgbClr val="231F20"/>
                </a:solidFill>
                <a:latin typeface="Times New Roman"/>
                <a:cs typeface="Times New Roman"/>
              </a:rPr>
              <a:t>law</a:t>
            </a:r>
            <a:r>
              <a:rPr sz="1450" spc="1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hardly</a:t>
            </a:r>
            <a:r>
              <a:rPr sz="1450" spc="1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punishes</a:t>
            </a:r>
            <a:r>
              <a:rPr sz="1450" spc="1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231F20"/>
                </a:solidFill>
                <a:latin typeface="Times New Roman"/>
                <a:cs typeface="Times New Roman"/>
              </a:rPr>
              <a:t>those</a:t>
            </a:r>
            <a:r>
              <a:rPr sz="1450" spc="1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who</a:t>
            </a:r>
            <a:r>
              <a:rPr sz="1450" spc="1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intentionally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or</a:t>
            </a:r>
            <a:r>
              <a:rPr sz="1450" spc="1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5" dirty="0">
                <a:solidFill>
                  <a:srgbClr val="231F20"/>
                </a:solidFill>
                <a:latin typeface="Times New Roman"/>
                <a:cs typeface="Times New Roman"/>
              </a:rPr>
              <a:t>recklessly</a:t>
            </a:r>
            <a:r>
              <a:rPr sz="1450" spc="1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231F20"/>
                </a:solidFill>
                <a:latin typeface="Times New Roman"/>
                <a:cs typeface="Times New Roman"/>
              </a:rPr>
              <a:t>deal</a:t>
            </a:r>
            <a:r>
              <a:rPr sz="1450" spc="1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1450" spc="1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231F20"/>
                </a:solidFill>
                <a:latin typeface="Times New Roman"/>
                <a:cs typeface="Times New Roman"/>
              </a:rPr>
              <a:t>falsified</a:t>
            </a:r>
            <a:r>
              <a:rPr sz="1450" spc="1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or</a:t>
            </a:r>
            <a:r>
              <a:rPr sz="1450" spc="1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231F20"/>
                </a:solidFill>
                <a:latin typeface="Times New Roman"/>
                <a:cs typeface="Times New Roman"/>
              </a:rPr>
              <a:t>substandard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231F20"/>
                </a:solidFill>
                <a:latin typeface="Times New Roman"/>
                <a:cs typeface="Times New Roman"/>
              </a:rPr>
              <a:t>medicine,</a:t>
            </a:r>
            <a:r>
              <a:rPr sz="1450" spc="1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231F20"/>
                </a:solidFill>
                <a:latin typeface="Times New Roman"/>
                <a:cs typeface="Times New Roman"/>
              </a:rPr>
              <a:t>when</a:t>
            </a:r>
            <a:r>
              <a:rPr sz="14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clearly</a:t>
            </a:r>
            <a:r>
              <a:rPr sz="1450" spc="1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5" dirty="0">
                <a:solidFill>
                  <a:srgbClr val="231F20"/>
                </a:solidFill>
                <a:latin typeface="Times New Roman"/>
                <a:cs typeface="Times New Roman"/>
              </a:rPr>
              <a:t>it</a:t>
            </a:r>
            <a:r>
              <a:rPr sz="1450" spc="1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should</a:t>
            </a:r>
            <a:r>
              <a:rPr sz="1450" spc="1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5" dirty="0">
                <a:solidFill>
                  <a:srgbClr val="231F20"/>
                </a:solidFill>
                <a:latin typeface="Times New Roman"/>
                <a:cs typeface="Times New Roman"/>
              </a:rPr>
              <a:t>criminalize</a:t>
            </a:r>
            <a:r>
              <a:rPr sz="1450" spc="1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231F20"/>
                </a:solidFill>
                <a:latin typeface="Times New Roman"/>
                <a:cs typeface="Times New Roman"/>
              </a:rPr>
              <a:t>these</a:t>
            </a:r>
            <a:r>
              <a:rPr sz="1450" spc="1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231F20"/>
                </a:solidFill>
                <a:latin typeface="Times New Roman"/>
                <a:cs typeface="Times New Roman"/>
              </a:rPr>
              <a:t>perpetrators</a:t>
            </a:r>
            <a:r>
              <a:rPr sz="1450" spc="1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1450" spc="1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231F20"/>
                </a:solidFill>
                <a:latin typeface="Times New Roman"/>
                <a:cs typeface="Times New Roman"/>
              </a:rPr>
              <a:t>proportion</a:t>
            </a:r>
            <a:r>
              <a:rPr sz="1450" spc="1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1450" spc="1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1450" spc="1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grievous</a:t>
            </a:r>
            <a:r>
              <a:rPr sz="1450" spc="5" dirty="0">
                <a:solidFill>
                  <a:srgbClr val="231F20"/>
                </a:solidFill>
                <a:latin typeface="Times New Roman"/>
                <a:cs typeface="Times New Roman"/>
              </a:rPr>
              <a:t>—</a:t>
            </a:r>
            <a:r>
              <a:rPr sz="1450" spc="60" dirty="0">
                <a:solidFill>
                  <a:srgbClr val="231F20"/>
                </a:solidFill>
                <a:latin typeface="Times New Roman"/>
                <a:cs typeface="Times New Roman"/>
              </a:rPr>
              <a:t>even</a:t>
            </a:r>
            <a:r>
              <a:rPr sz="1450" spc="1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231F20"/>
                </a:solidFill>
                <a:latin typeface="Times New Roman"/>
                <a:cs typeface="Times New Roman"/>
              </a:rPr>
              <a:t>fatal</a:t>
            </a:r>
            <a:r>
              <a:rPr sz="1450" spc="5" dirty="0">
                <a:solidFill>
                  <a:srgbClr val="231F20"/>
                </a:solidFill>
                <a:latin typeface="Times New Roman"/>
                <a:cs typeface="Times New Roman"/>
              </a:rPr>
              <a:t>—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injury</a:t>
            </a:r>
            <a:r>
              <a:rPr sz="1450" spc="1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they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10" dirty="0">
                <a:solidFill>
                  <a:srgbClr val="231F20"/>
                </a:solidFill>
                <a:latin typeface="Times New Roman"/>
                <a:cs typeface="Times New Roman"/>
              </a:rPr>
              <a:t>inflict</a:t>
            </a:r>
            <a:r>
              <a:rPr sz="1450" spc="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on</a:t>
            </a:r>
            <a:r>
              <a:rPr sz="1450" spc="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public</a:t>
            </a:r>
            <a:r>
              <a:rPr sz="1450" spc="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health.</a:t>
            </a:r>
            <a:r>
              <a:rPr sz="1450" spc="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o</a:t>
            </a:r>
            <a:r>
              <a:rPr sz="1450" spc="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solve</a:t>
            </a:r>
            <a:r>
              <a:rPr sz="1450" spc="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this</a:t>
            </a:r>
            <a:r>
              <a:rPr sz="1450" spc="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omission,</a:t>
            </a:r>
            <a:r>
              <a:rPr sz="1450" spc="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this</a:t>
            </a:r>
            <a:r>
              <a:rPr sz="1450" spc="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231F20"/>
                </a:solidFill>
                <a:latin typeface="Times New Roman"/>
                <a:cs typeface="Times New Roman"/>
              </a:rPr>
              <a:t>article</a:t>
            </a:r>
            <a:r>
              <a:rPr sz="1450" spc="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presents</a:t>
            </a:r>
            <a:r>
              <a:rPr sz="1450" spc="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1450" spc="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new</a:t>
            </a:r>
            <a:r>
              <a:rPr sz="1450" spc="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i="1" spc="55" dirty="0">
                <a:solidFill>
                  <a:srgbClr val="231F20"/>
                </a:solidFill>
                <a:latin typeface="Times New Roman"/>
                <a:cs typeface="Times New Roman"/>
              </a:rPr>
              <a:t>Model</a:t>
            </a:r>
            <a:r>
              <a:rPr sz="1450" i="1" spc="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i="1" spc="105" dirty="0">
                <a:solidFill>
                  <a:srgbClr val="231F20"/>
                </a:solidFill>
                <a:latin typeface="Times New Roman"/>
                <a:cs typeface="Times New Roman"/>
              </a:rPr>
              <a:t>Law</a:t>
            </a:r>
            <a:r>
              <a:rPr sz="1450" i="1" spc="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i="1" spc="75" dirty="0">
                <a:solidFill>
                  <a:srgbClr val="231F20"/>
                </a:solidFill>
                <a:latin typeface="Times New Roman"/>
                <a:cs typeface="Times New Roman"/>
              </a:rPr>
              <a:t>on</a:t>
            </a:r>
            <a:r>
              <a:rPr sz="1450" i="1" spc="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i="1" spc="30" dirty="0">
                <a:solidFill>
                  <a:srgbClr val="231F20"/>
                </a:solidFill>
                <a:latin typeface="Times New Roman"/>
                <a:cs typeface="Times New Roman"/>
              </a:rPr>
              <a:t>Medicine</a:t>
            </a:r>
            <a:r>
              <a:rPr sz="1450" i="1" spc="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i="1" spc="40" dirty="0">
                <a:solidFill>
                  <a:srgbClr val="231F20"/>
                </a:solidFill>
                <a:latin typeface="Times New Roman"/>
                <a:cs typeface="Times New Roman"/>
              </a:rPr>
              <a:t>Crime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1450" spc="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5" dirty="0">
                <a:solidFill>
                  <a:srgbClr val="231F20"/>
                </a:solidFill>
                <a:latin typeface="Times New Roman"/>
                <a:cs typeface="Times New Roman"/>
              </a:rPr>
              <a:t>which</a:t>
            </a:r>
            <a:r>
              <a:rPr sz="1450" spc="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coun-</a:t>
            </a:r>
            <a:r>
              <a:rPr sz="14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tries</a:t>
            </a:r>
            <a:r>
              <a:rPr sz="1450" spc="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may</a:t>
            </a:r>
            <a:r>
              <a:rPr sz="1450" spc="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freely</a:t>
            </a:r>
            <a:r>
              <a:rPr sz="1450" spc="1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use</a:t>
            </a:r>
            <a:r>
              <a:rPr sz="1450" spc="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231F20"/>
                </a:solidFill>
                <a:latin typeface="Times New Roman"/>
                <a:cs typeface="Times New Roman"/>
              </a:rPr>
              <a:t>as</a:t>
            </a:r>
            <a:r>
              <a:rPr sz="1450" spc="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1450" spc="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231F20"/>
                </a:solidFill>
                <a:latin typeface="Times New Roman"/>
                <a:cs typeface="Times New Roman"/>
              </a:rPr>
              <a:t>template</a:t>
            </a:r>
            <a:r>
              <a:rPr sz="1450" spc="1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1450" spc="1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strengthening</a:t>
            </a:r>
            <a:r>
              <a:rPr sz="1450" spc="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their</a:t>
            </a:r>
            <a:r>
              <a:rPr sz="1450" spc="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national</a:t>
            </a:r>
            <a:r>
              <a:rPr sz="1450" spc="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10" dirty="0">
                <a:solidFill>
                  <a:srgbClr val="231F20"/>
                </a:solidFill>
                <a:latin typeface="Times New Roman"/>
                <a:cs typeface="Times New Roman"/>
              </a:rPr>
              <a:t>laws.</a:t>
            </a:r>
            <a:r>
              <a:rPr sz="1450" spc="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1450" spc="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i="1" spc="55" dirty="0">
                <a:solidFill>
                  <a:srgbClr val="231F20"/>
                </a:solidFill>
                <a:latin typeface="Times New Roman"/>
                <a:cs typeface="Times New Roman"/>
              </a:rPr>
              <a:t>Model</a:t>
            </a:r>
            <a:r>
              <a:rPr sz="1450" i="1" spc="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i="1" spc="105" dirty="0">
                <a:solidFill>
                  <a:srgbClr val="231F20"/>
                </a:solidFill>
                <a:latin typeface="Times New Roman"/>
                <a:cs typeface="Times New Roman"/>
              </a:rPr>
              <a:t>Law</a:t>
            </a:r>
            <a:r>
              <a:rPr sz="1450" i="1" spc="1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includes</a:t>
            </a:r>
            <a:r>
              <a:rPr sz="1450" spc="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criminal</a:t>
            </a:r>
            <a:r>
              <a:rPr sz="1450" spc="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prohibitions</a:t>
            </a:r>
            <a:r>
              <a:rPr sz="1450" spc="40" dirty="0">
                <a:solidFill>
                  <a:srgbClr val="231F20"/>
                </a:solidFill>
                <a:latin typeface="Times New Roman"/>
                <a:cs typeface="Times New Roman"/>
              </a:rPr>
              <a:t> against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manufacturing,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tra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f</a:t>
            </a:r>
            <a:r>
              <a:rPr sz="1450" spc="15" dirty="0">
                <a:solidFill>
                  <a:srgbClr val="231F20"/>
                </a:solidFill>
                <a:latin typeface="Times New Roman"/>
                <a:cs typeface="Times New Roman"/>
              </a:rPr>
              <a:t>ficking,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or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231F20"/>
                </a:solidFill>
                <a:latin typeface="Times New Roman"/>
                <a:cs typeface="Times New Roman"/>
              </a:rPr>
              <a:t>selling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231F20"/>
                </a:solidFill>
                <a:latin typeface="Times New Roman"/>
                <a:cs typeface="Times New Roman"/>
              </a:rPr>
              <a:t>poor-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q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uality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medicines;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principles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appropriately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231F20"/>
                </a:solidFill>
                <a:latin typeface="Times New Roman"/>
                <a:cs typeface="Times New Roman"/>
              </a:rPr>
              <a:t>punishing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231F20"/>
                </a:solidFill>
                <a:latin typeface="Times New Roman"/>
                <a:cs typeface="Times New Roman"/>
              </a:rPr>
              <a:t>offenders;</a:t>
            </a:r>
            <a:r>
              <a:rPr sz="14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special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provisions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231F20"/>
                </a:solidFill>
                <a:latin typeface="Times New Roman"/>
                <a:cs typeface="Times New Roman"/>
              </a:rPr>
              <a:t>Internet-based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medicine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231F20"/>
                </a:solidFill>
                <a:latin typeface="Times New Roman"/>
                <a:cs typeface="Times New Roman"/>
              </a:rPr>
              <a:t>crimes;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tools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encouraging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whistle-blowers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231F20"/>
                </a:solidFill>
                <a:latin typeface="Times New Roman"/>
                <a:cs typeface="Times New Roman"/>
              </a:rPr>
              <a:t>cooperate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with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5" dirty="0">
                <a:solidFill>
                  <a:srgbClr val="231F20"/>
                </a:solidFill>
                <a:latin typeface="Times New Roman"/>
                <a:cs typeface="Times New Roman"/>
              </a:rPr>
              <a:t>law</a:t>
            </a:r>
            <a:r>
              <a:rPr sz="1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enforcement;</a:t>
            </a:r>
            <a:r>
              <a:rPr sz="145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incentives</a:t>
            </a:r>
            <a:r>
              <a:rPr sz="14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145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developing</a:t>
            </a:r>
            <a:r>
              <a:rPr sz="145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governments</a:t>
            </a:r>
            <a:r>
              <a:rPr sz="145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14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231F20"/>
                </a:solidFill>
                <a:latin typeface="Times New Roman"/>
                <a:cs typeface="Times New Roman"/>
              </a:rPr>
              <a:t>strengthen</a:t>
            </a:r>
            <a:r>
              <a:rPr sz="145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their</a:t>
            </a:r>
            <a:r>
              <a:rPr sz="145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drug</a:t>
            </a:r>
            <a:r>
              <a:rPr sz="14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regulatory</a:t>
            </a:r>
            <a:r>
              <a:rPr sz="145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5" dirty="0">
                <a:solidFill>
                  <a:srgbClr val="231F20"/>
                </a:solidFill>
                <a:latin typeface="Times New Roman"/>
                <a:cs typeface="Times New Roman"/>
              </a:rPr>
              <a:t>capacity;</a:t>
            </a:r>
            <a:r>
              <a:rPr sz="145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14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231F20"/>
                </a:solidFill>
                <a:latin typeface="Times New Roman"/>
                <a:cs typeface="Times New Roman"/>
              </a:rPr>
              <a:t>important</a:t>
            </a:r>
            <a:r>
              <a:rPr sz="145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excep-</a:t>
            </a:r>
            <a:r>
              <a:rPr sz="14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tions</a:t>
            </a:r>
            <a:r>
              <a:rPr sz="14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145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231F20"/>
                </a:solidFill>
                <a:latin typeface="Times New Roman"/>
                <a:cs typeface="Times New Roman"/>
              </a:rPr>
              <a:t>prevent</a:t>
            </a:r>
            <a:r>
              <a:rPr sz="1450" spc="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14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25" dirty="0">
                <a:solidFill>
                  <a:srgbClr val="231F20"/>
                </a:solidFill>
                <a:latin typeface="Times New Roman"/>
                <a:cs typeface="Times New Roman"/>
              </a:rPr>
              <a:t>law</a:t>
            </a:r>
            <a:r>
              <a:rPr sz="145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being</a:t>
            </a:r>
            <a:r>
              <a:rPr sz="14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abused,</a:t>
            </a:r>
            <a:r>
              <a:rPr sz="145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such</a:t>
            </a:r>
            <a:r>
              <a:rPr sz="1450" spc="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231F20"/>
                </a:solidFill>
                <a:latin typeface="Times New Roman"/>
                <a:cs typeface="Times New Roman"/>
              </a:rPr>
              <a:t>as</a:t>
            </a:r>
            <a:r>
              <a:rPr sz="1450" spc="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14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231F20"/>
                </a:solidFill>
                <a:latin typeface="Times New Roman"/>
                <a:cs typeface="Times New Roman"/>
              </a:rPr>
              <a:t>prevent</a:t>
            </a:r>
            <a:r>
              <a:rPr sz="1450" spc="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145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prosecution</a:t>
            </a:r>
            <a:r>
              <a:rPr sz="14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14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231F20"/>
                </a:solidFill>
                <a:latin typeface="Times New Roman"/>
                <a:cs typeface="Times New Roman"/>
              </a:rPr>
              <a:t>legitimate</a:t>
            </a:r>
            <a:r>
              <a:rPr sz="14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medical</a:t>
            </a:r>
            <a:r>
              <a:rPr sz="1450" spc="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researchers</a:t>
            </a:r>
            <a:r>
              <a:rPr sz="14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or</a:t>
            </a:r>
            <a:r>
              <a:rPr sz="145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145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pre-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vent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231F20"/>
                </a:solidFill>
                <a:latin typeface="Times New Roman"/>
                <a:cs typeface="Times New Roman"/>
              </a:rPr>
              <a:t>good-quality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231F20"/>
                </a:solidFill>
                <a:latin typeface="Times New Roman"/>
                <a:cs typeface="Times New Roman"/>
              </a:rPr>
              <a:t>generic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medicines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being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231F20"/>
                </a:solidFill>
                <a:latin typeface="Times New Roman"/>
                <a:cs typeface="Times New Roman"/>
              </a:rPr>
              <a:t>seized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while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231F20"/>
                </a:solidFill>
                <a:latin typeface="Times New Roman"/>
                <a:cs typeface="Times New Roman"/>
              </a:rPr>
              <a:t>transit.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231F20"/>
                </a:solidFill>
                <a:latin typeface="Times New Roman"/>
                <a:cs typeface="Times New Roman"/>
              </a:rPr>
              <a:t>Model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231F20"/>
                </a:solidFill>
                <a:latin typeface="Times New Roman"/>
                <a:cs typeface="Times New Roman"/>
              </a:rPr>
              <a:t>Law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discussed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explained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1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-5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offered</a:t>
            </a:r>
            <a:r>
              <a:rPr sz="145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free</a:t>
            </a:r>
            <a:r>
              <a:rPr sz="14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charge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under</a:t>
            </a:r>
            <a:r>
              <a:rPr sz="1450" spc="80" dirty="0">
                <a:solidFill>
                  <a:srgbClr val="231F20"/>
                </a:solidFill>
                <a:latin typeface="Times New Roman"/>
                <a:cs typeface="Times New Roman"/>
              </a:rPr>
              <a:t> a</a:t>
            </a:r>
            <a:r>
              <a:rPr sz="14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231F20"/>
                </a:solidFill>
                <a:latin typeface="Times New Roman"/>
                <a:cs typeface="Times New Roman"/>
              </a:rPr>
              <a:t>Creative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231F20"/>
                </a:solidFill>
                <a:latin typeface="Times New Roman"/>
                <a:cs typeface="Times New Roman"/>
              </a:rPr>
              <a:t>Commons</a:t>
            </a:r>
            <a:r>
              <a:rPr sz="14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231F20"/>
                </a:solidFill>
                <a:latin typeface="Times New Roman"/>
                <a:cs typeface="Times New Roman"/>
              </a:rPr>
              <a:t>license</a:t>
            </a:r>
            <a:r>
              <a:rPr sz="1450" spc="70" dirty="0">
                <a:solidFill>
                  <a:srgbClr val="231F20"/>
                </a:solidFill>
                <a:latin typeface="Times New Roman"/>
                <a:cs typeface="Times New Roman"/>
              </a:rPr>
              <a:t> to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any</a:t>
            </a:r>
            <a:r>
              <a:rPr sz="145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31F20"/>
                </a:solidFill>
                <a:latin typeface="Times New Roman"/>
                <a:cs typeface="Times New Roman"/>
              </a:rPr>
              <a:t>governments</a:t>
            </a:r>
            <a:r>
              <a:rPr sz="145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231F20"/>
                </a:solidFill>
                <a:latin typeface="Times New Roman"/>
                <a:cs typeface="Times New Roman"/>
              </a:rPr>
              <a:t>wanting</a:t>
            </a:r>
            <a:r>
              <a:rPr sz="1450" spc="70" dirty="0">
                <a:solidFill>
                  <a:srgbClr val="231F20"/>
                </a:solidFill>
                <a:latin typeface="Times New Roman"/>
                <a:cs typeface="Times New Roman"/>
              </a:rPr>
              <a:t> to</a:t>
            </a:r>
            <a:r>
              <a:rPr sz="145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231F20"/>
                </a:solidFill>
                <a:latin typeface="Times New Roman"/>
                <a:cs typeface="Times New Roman"/>
              </a:rPr>
              <a:t>implement</a:t>
            </a:r>
            <a:r>
              <a:rPr sz="145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50" spc="15" dirty="0">
                <a:solidFill>
                  <a:srgbClr val="231F20"/>
                </a:solidFill>
                <a:latin typeface="Times New Roman"/>
                <a:cs typeface="Times New Roman"/>
              </a:rPr>
              <a:t>it.</a:t>
            </a:r>
            <a:endParaRPr sz="145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937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1317724"/>
            <a:ext cx="5816392" cy="54640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16870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>
                <a:solidFill>
                  <a:schemeClr val="bg2"/>
                </a:solidFill>
                <a:latin typeface="Times New Roman" charset="0"/>
                <a:ea typeface="Times New Roman"/>
                <a:cs typeface="Times New Roman" charset="0"/>
              </a:rPr>
              <a:t>	</a:t>
            </a:r>
            <a:r>
              <a:rPr lang="en-US" sz="2600" b="1" dirty="0" smtClean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Falsified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600" b="1" dirty="0">
              <a:solidFill>
                <a:srgbClr val="000000"/>
              </a:solidFill>
              <a:latin typeface="Times New Roman" charset="0"/>
              <a:ea typeface="Times New Roman"/>
              <a:cs typeface="Times New Roman" charset="0"/>
            </a:endParaRPr>
          </a:p>
          <a:p>
            <a:pPr marL="999664" lvl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Chloroquine</a:t>
            </a:r>
          </a:p>
          <a:p>
            <a:pPr marL="999664" lvl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Quinine</a:t>
            </a:r>
          </a:p>
          <a:p>
            <a:pPr marL="999664" lvl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Tetracycline/Doxycycline</a:t>
            </a:r>
          </a:p>
          <a:p>
            <a:pPr marL="999664" lvl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Sulphadoxine-pyrimethamine </a:t>
            </a:r>
          </a:p>
          <a:p>
            <a:pPr marL="999664" lvl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Sulphalene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-pyrimethamine </a:t>
            </a:r>
          </a:p>
          <a:p>
            <a:pPr marL="999664" lvl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Mefloquine</a:t>
            </a:r>
          </a:p>
          <a:p>
            <a:pPr marL="999664" lvl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Halofantrine</a:t>
            </a:r>
          </a:p>
          <a:p>
            <a:pPr marL="999664" lvl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Primaquine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 </a:t>
            </a:r>
          </a:p>
          <a:p>
            <a:pPr marL="999664" lvl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Artesunate</a:t>
            </a:r>
          </a:p>
          <a:p>
            <a:pPr marL="999664" lvl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Intramuscular and oral artemether</a:t>
            </a:r>
          </a:p>
          <a:p>
            <a:pPr marL="999664" lvl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Dihydroartemisinin</a:t>
            </a:r>
          </a:p>
          <a:p>
            <a:pPr marL="999664" lvl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Dihydroartemisinin-piperaquine</a:t>
            </a:r>
          </a:p>
          <a:p>
            <a:pPr marL="999664" lvl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Artemether-lumefantrine</a:t>
            </a:r>
          </a:p>
          <a:p>
            <a:pPr marL="999664" lvl="1">
              <a:lnSpc>
                <a:spcPct val="90000"/>
              </a:lnSpc>
              <a:buFontTx/>
              <a:buChar char="•"/>
            </a:pPr>
            <a:endParaRPr lang="en-US" sz="2800" dirty="0">
              <a:solidFill>
                <a:srgbClr val="000000"/>
              </a:solidFill>
              <a:latin typeface="Times New Roman" charset="0"/>
              <a:ea typeface="Times New Roman"/>
              <a:cs typeface="Times New Roman" charset="0"/>
            </a:endParaRPr>
          </a:p>
        </p:txBody>
      </p:sp>
      <p:sp>
        <p:nvSpPr>
          <p:cNvPr id="18434" name="Rectangle 3"/>
          <p:cNvSpPr>
            <a:spLocks/>
          </p:cNvSpPr>
          <p:nvPr/>
        </p:nvSpPr>
        <p:spPr bwMode="auto">
          <a:xfrm>
            <a:off x="5430243" y="5471467"/>
            <a:ext cx="4980970" cy="1690884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51908" bIns="0"/>
          <a:lstStyle/>
          <a:p>
            <a:pPr marL="342684">
              <a:spcBef>
                <a:spcPts val="2044"/>
              </a:spcBef>
            </a:pPr>
            <a:r>
              <a:rPr lang="en-US" sz="23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Not poor quality ?</a:t>
            </a:r>
          </a:p>
          <a:p>
            <a:pPr marL="342684">
              <a:spcBef>
                <a:spcPts val="1469"/>
              </a:spcBef>
            </a:pPr>
            <a:r>
              <a:rPr lang="en-US" sz="23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Atovaquone-proguanil and iv/im artesunate – few have looked….</a:t>
            </a: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5816407" y="1263650"/>
            <a:ext cx="4689501" cy="372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6796" tIns="58398" rIns="116796" bIns="583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Substandard</a:t>
            </a:r>
          </a:p>
          <a:p>
            <a:endParaRPr lang="en-US" sz="2300" b="1" dirty="0" smtClean="0">
              <a:solidFill>
                <a:srgbClr val="000000"/>
              </a:solidFill>
              <a:latin typeface="Times New Roman" charset="0"/>
              <a:ea typeface="Times New Roman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DB001B"/>
              </a:buClr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Chloroquine</a:t>
            </a:r>
            <a:endParaRPr lang="en-US" dirty="0">
              <a:solidFill>
                <a:srgbClr val="000000"/>
              </a:solidFill>
              <a:latin typeface="Times New Roman" charset="0"/>
              <a:ea typeface="Times New Roman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DB001B"/>
              </a:buClr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Quinine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DB001B"/>
              </a:buClr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Tetracycline/Doxycycline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DB001B"/>
              </a:buClr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Sulphadoxine-pyrimethamine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DB001B"/>
              </a:buClr>
              <a:buFont typeface="Arial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Primaquine</a:t>
            </a:r>
            <a:endParaRPr lang="en-US" dirty="0">
              <a:solidFill>
                <a:srgbClr val="000000"/>
              </a:solidFill>
              <a:latin typeface="Times New Roman" charset="0"/>
              <a:ea typeface="Times New Roman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DB001B"/>
              </a:buClr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Artesunate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DB001B"/>
              </a:buClr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Intramuscular &amp; oral artemether</a:t>
            </a:r>
          </a:p>
        </p:txBody>
      </p:sp>
      <p:sp>
        <p:nvSpPr>
          <p:cNvPr id="18436" name="Title 5"/>
          <p:cNvSpPr>
            <a:spLocks noGrp="1"/>
          </p:cNvSpPr>
          <p:nvPr>
            <p:ph type="title"/>
          </p:nvPr>
        </p:nvSpPr>
        <p:spPr>
          <a:xfrm>
            <a:off x="445558" y="83962"/>
            <a:ext cx="9713172" cy="630942"/>
          </a:xfrm>
        </p:spPr>
        <p:txBody>
          <a:bodyPr/>
          <a:lstStyle/>
          <a:p>
            <a:r>
              <a:rPr lang="en-GB" sz="41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Reports of poor quality antimalarials</a:t>
            </a:r>
          </a:p>
        </p:txBody>
      </p:sp>
    </p:spTree>
    <p:extLst>
      <p:ext uri="{BB962C8B-B14F-4D97-AF65-F5344CB8AC3E}">
        <p14:creationId xmlns:p14="http://schemas.microsoft.com/office/powerpoint/2010/main" val="4020278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91128" y="538111"/>
            <a:ext cx="7052689" cy="5227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79501" y="6211058"/>
            <a:ext cx="86106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sed on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back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 e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ve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pe</a:t>
            </a:r>
            <a:r>
              <a:rPr sz="2800"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st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ima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es –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many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cavea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2221" y="501651"/>
            <a:ext cx="8208956" cy="689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7200">
              <a:lnSpc>
                <a:spcPts val="5155"/>
              </a:lnSpc>
            </a:pPr>
            <a:r>
              <a:rPr sz="5400" spc="-5" dirty="0">
                <a:solidFill>
                  <a:srgbClr val="FF0000"/>
                </a:solidFill>
              </a:rPr>
              <a:t>Impact</a:t>
            </a:r>
            <a:endParaRPr spc="-5" dirty="0">
              <a:solidFill>
                <a:srgbClr val="FF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3700" y="1857785"/>
            <a:ext cx="8823952" cy="50583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240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40" dirty="0">
                <a:latin typeface="Times New Roman"/>
                <a:cs typeface="Times New Roman"/>
              </a:rPr>
              <a:t>S</a:t>
            </a:r>
            <a:r>
              <a:rPr sz="3200" spc="-35" dirty="0">
                <a:latin typeface="Times New Roman"/>
                <a:cs typeface="Times New Roman"/>
              </a:rPr>
              <a:t>i</a:t>
            </a:r>
            <a:r>
              <a:rPr sz="3200" spc="-25" dirty="0">
                <a:latin typeface="Times New Roman"/>
                <a:cs typeface="Times New Roman"/>
              </a:rPr>
              <a:t>ck</a:t>
            </a:r>
            <a:r>
              <a:rPr sz="3200" spc="-20" dirty="0">
                <a:latin typeface="Times New Roman"/>
                <a:cs typeface="Times New Roman"/>
              </a:rPr>
              <a:t>n</a:t>
            </a:r>
            <a:r>
              <a:rPr sz="3200" spc="-5" dirty="0">
                <a:latin typeface="Times New Roman"/>
                <a:cs typeface="Times New Roman"/>
              </a:rPr>
              <a:t>e</a:t>
            </a:r>
            <a:r>
              <a:rPr sz="3200" spc="-25" dirty="0">
                <a:latin typeface="Times New Roman"/>
                <a:cs typeface="Times New Roman"/>
              </a:rPr>
              <a:t>s</a:t>
            </a:r>
            <a:r>
              <a:rPr sz="3200" spc="-20" dirty="0">
                <a:latin typeface="Times New Roman"/>
                <a:cs typeface="Times New Roman"/>
              </a:rPr>
              <a:t>s</a:t>
            </a:r>
            <a:r>
              <a:rPr sz="3200" spc="-10" dirty="0">
                <a:latin typeface="Times New Roman"/>
                <a:cs typeface="Times New Roman"/>
              </a:rPr>
              <a:t>,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35" dirty="0">
                <a:latin typeface="Times New Roman"/>
                <a:cs typeface="Times New Roman"/>
              </a:rPr>
              <a:t>d</a:t>
            </a:r>
            <a:r>
              <a:rPr sz="3200" spc="-20" dirty="0">
                <a:latin typeface="Times New Roman"/>
                <a:cs typeface="Times New Roman"/>
              </a:rPr>
              <a:t>eat</a:t>
            </a:r>
            <a:r>
              <a:rPr sz="3200" dirty="0">
                <a:latin typeface="Times New Roman"/>
                <a:cs typeface="Times New Roman"/>
              </a:rPr>
              <a:t>h </a:t>
            </a:r>
            <a:r>
              <a:rPr sz="3200" spc="-40" dirty="0">
                <a:latin typeface="Times New Roman"/>
                <a:cs typeface="Times New Roman"/>
              </a:rPr>
              <a:t>an</a:t>
            </a:r>
            <a:r>
              <a:rPr sz="3200" spc="-20" dirty="0">
                <a:latin typeface="Times New Roman"/>
                <a:cs typeface="Times New Roman"/>
              </a:rPr>
              <a:t>d </a:t>
            </a:r>
            <a:r>
              <a:rPr sz="3200" spc="-30" dirty="0">
                <a:latin typeface="Times New Roman"/>
                <a:cs typeface="Times New Roman"/>
              </a:rPr>
              <a:t>dis</a:t>
            </a:r>
            <a:r>
              <a:rPr sz="3200" spc="-35" dirty="0">
                <a:latin typeface="Times New Roman"/>
                <a:cs typeface="Times New Roman"/>
              </a:rPr>
              <a:t>ab</a:t>
            </a:r>
            <a:r>
              <a:rPr sz="3200" spc="-25" dirty="0">
                <a:latin typeface="Times New Roman"/>
                <a:cs typeface="Times New Roman"/>
              </a:rPr>
              <a:t>i</a:t>
            </a:r>
            <a:r>
              <a:rPr sz="3200" spc="-35" dirty="0">
                <a:latin typeface="Times New Roman"/>
                <a:cs typeface="Times New Roman"/>
              </a:rPr>
              <a:t>l</a:t>
            </a:r>
            <a:r>
              <a:rPr sz="3200" spc="-15" dirty="0">
                <a:latin typeface="Times New Roman"/>
                <a:cs typeface="Times New Roman"/>
              </a:rPr>
              <a:t>i</a:t>
            </a:r>
            <a:r>
              <a:rPr sz="3200" spc="-50" dirty="0">
                <a:latin typeface="Times New Roman"/>
                <a:cs typeface="Times New Roman"/>
              </a:rPr>
              <a:t>t</a:t>
            </a:r>
            <a:r>
              <a:rPr sz="3200" dirty="0">
                <a:latin typeface="Times New Roman"/>
                <a:cs typeface="Times New Roman"/>
              </a:rPr>
              <a:t>y</a:t>
            </a:r>
          </a:p>
          <a:p>
            <a:pPr marL="342900" marR="1377950" indent="-330200">
              <a:lnSpc>
                <a:spcPts val="3329"/>
              </a:lnSpc>
              <a:spcBef>
                <a:spcPts val="745"/>
              </a:spcBef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240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E</a:t>
            </a:r>
            <a:r>
              <a:rPr sz="3200" spc="-10" dirty="0">
                <a:latin typeface="Times New Roman"/>
                <a:cs typeface="Times New Roman"/>
              </a:rPr>
              <a:t>c</a:t>
            </a:r>
            <a:r>
              <a:rPr sz="3200" spc="-40" dirty="0">
                <a:latin typeface="Times New Roman"/>
                <a:cs typeface="Times New Roman"/>
              </a:rPr>
              <a:t>on</a:t>
            </a:r>
            <a:r>
              <a:rPr sz="3200" spc="-30" dirty="0">
                <a:latin typeface="Times New Roman"/>
                <a:cs typeface="Times New Roman"/>
              </a:rPr>
              <a:t>omi</a:t>
            </a:r>
            <a:r>
              <a:rPr sz="3200" spc="-15" dirty="0">
                <a:latin typeface="Times New Roman"/>
                <a:cs typeface="Times New Roman"/>
              </a:rPr>
              <a:t>c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Times New Roman"/>
                <a:cs typeface="Times New Roman"/>
              </a:rPr>
              <a:t>l</a:t>
            </a:r>
            <a:r>
              <a:rPr sz="3200" spc="-15" dirty="0">
                <a:latin typeface="Times New Roman"/>
                <a:cs typeface="Times New Roman"/>
              </a:rPr>
              <a:t>oss</a:t>
            </a:r>
            <a:r>
              <a:rPr sz="3200" spc="-10" dirty="0">
                <a:latin typeface="Times New Roman"/>
                <a:cs typeface="Times New Roman"/>
              </a:rPr>
              <a:t>e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50" dirty="0">
                <a:latin typeface="Times New Roman"/>
                <a:cs typeface="Times New Roman"/>
              </a:rPr>
              <a:t>f</a:t>
            </a:r>
            <a:r>
              <a:rPr sz="3200" spc="-25" dirty="0">
                <a:latin typeface="Times New Roman"/>
                <a:cs typeface="Times New Roman"/>
              </a:rPr>
              <a:t>o</a:t>
            </a:r>
            <a:r>
              <a:rPr sz="3200" dirty="0">
                <a:latin typeface="Times New Roman"/>
                <a:cs typeface="Times New Roman"/>
              </a:rPr>
              <a:t>r</a:t>
            </a:r>
            <a:r>
              <a:rPr sz="3200" spc="-15" dirty="0">
                <a:latin typeface="Times New Roman"/>
                <a:cs typeface="Times New Roman"/>
              </a:rPr>
              <a:t> pat</a:t>
            </a:r>
            <a:r>
              <a:rPr sz="3200" spc="-30" dirty="0">
                <a:latin typeface="Times New Roman"/>
                <a:cs typeface="Times New Roman"/>
              </a:rPr>
              <a:t>ie</a:t>
            </a:r>
            <a:r>
              <a:rPr sz="3200" spc="-15" dirty="0">
                <a:latin typeface="Times New Roman"/>
                <a:cs typeface="Times New Roman"/>
              </a:rPr>
              <a:t>nt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40" dirty="0">
                <a:latin typeface="Times New Roman"/>
                <a:cs typeface="Times New Roman"/>
              </a:rPr>
              <a:t>an</a:t>
            </a:r>
            <a:r>
              <a:rPr sz="3200" spc="-20" dirty="0">
                <a:latin typeface="Times New Roman"/>
                <a:cs typeface="Times New Roman"/>
              </a:rPr>
              <a:t>d t</a:t>
            </a:r>
            <a:r>
              <a:rPr sz="3200" spc="-25" dirty="0">
                <a:latin typeface="Times New Roman"/>
                <a:cs typeface="Times New Roman"/>
              </a:rPr>
              <a:t>h</a:t>
            </a:r>
            <a:r>
              <a:rPr sz="3200" spc="-35" dirty="0">
                <a:latin typeface="Times New Roman"/>
                <a:cs typeface="Times New Roman"/>
              </a:rPr>
              <a:t>ei</a:t>
            </a:r>
            <a:r>
              <a:rPr sz="3200" dirty="0">
                <a:latin typeface="Times New Roman"/>
                <a:cs typeface="Times New Roman"/>
              </a:rPr>
              <a:t>r </a:t>
            </a:r>
            <a:r>
              <a:rPr sz="3200" spc="-20" dirty="0">
                <a:latin typeface="Times New Roman"/>
                <a:cs typeface="Times New Roman"/>
              </a:rPr>
              <a:t>c</a:t>
            </a:r>
            <a:r>
              <a:rPr sz="3200" spc="-30" dirty="0">
                <a:latin typeface="Times New Roman"/>
                <a:cs typeface="Times New Roman"/>
              </a:rPr>
              <a:t>o</a:t>
            </a:r>
            <a:r>
              <a:rPr sz="3200" spc="-35" dirty="0">
                <a:latin typeface="Times New Roman"/>
                <a:cs typeface="Times New Roman"/>
              </a:rPr>
              <a:t>mmun</a:t>
            </a:r>
            <a:r>
              <a:rPr sz="3200" spc="-20" dirty="0">
                <a:latin typeface="Times New Roman"/>
                <a:cs typeface="Times New Roman"/>
              </a:rPr>
              <a:t>i</a:t>
            </a:r>
            <a:r>
              <a:rPr sz="3200" spc="-15" dirty="0">
                <a:latin typeface="Times New Roman"/>
                <a:cs typeface="Times New Roman"/>
              </a:rPr>
              <a:t>t</a:t>
            </a:r>
            <a:r>
              <a:rPr sz="3200" spc="-30" dirty="0">
                <a:latin typeface="Times New Roman"/>
                <a:cs typeface="Times New Roman"/>
              </a:rPr>
              <a:t>ie</a:t>
            </a:r>
            <a:r>
              <a:rPr sz="3200" dirty="0">
                <a:latin typeface="Times New Roman"/>
                <a:cs typeface="Times New Roman"/>
              </a:rPr>
              <a:t>s</a:t>
            </a:r>
          </a:p>
          <a:p>
            <a:pPr marL="342900" marR="479425" indent="-330200">
              <a:lnSpc>
                <a:spcPts val="3329"/>
              </a:lnSpc>
              <a:spcBef>
                <a:spcPts val="740"/>
              </a:spcBef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240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Times New Roman"/>
                <a:cs typeface="Times New Roman"/>
              </a:rPr>
              <a:t>Lo</a:t>
            </a:r>
            <a:r>
              <a:rPr sz="3200" spc="-35" dirty="0">
                <a:latin typeface="Times New Roman"/>
                <a:cs typeface="Times New Roman"/>
              </a:rPr>
              <a:t>s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o</a:t>
            </a:r>
            <a:r>
              <a:rPr sz="3200" dirty="0">
                <a:latin typeface="Times New Roman"/>
                <a:cs typeface="Times New Roman"/>
              </a:rPr>
              <a:t>f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50" dirty="0">
                <a:latin typeface="Times New Roman"/>
                <a:cs typeface="Times New Roman"/>
              </a:rPr>
              <a:t>f</a:t>
            </a:r>
            <a:r>
              <a:rPr sz="3200" spc="-15" dirty="0">
                <a:latin typeface="Times New Roman"/>
                <a:cs typeface="Times New Roman"/>
              </a:rPr>
              <a:t>a</a:t>
            </a:r>
            <a:r>
              <a:rPr sz="3200" spc="-25" dirty="0">
                <a:latin typeface="Times New Roman"/>
                <a:cs typeface="Times New Roman"/>
              </a:rPr>
              <a:t>i</a:t>
            </a:r>
            <a:r>
              <a:rPr sz="3200" spc="-15" dirty="0">
                <a:latin typeface="Times New Roman"/>
                <a:cs typeface="Times New Roman"/>
              </a:rPr>
              <a:t>t</a:t>
            </a:r>
            <a:r>
              <a:rPr sz="3200" spc="-20" dirty="0">
                <a:latin typeface="Times New Roman"/>
                <a:cs typeface="Times New Roman"/>
              </a:rPr>
              <a:t>h </a:t>
            </a:r>
            <a:r>
              <a:rPr sz="3200" spc="-25" dirty="0">
                <a:latin typeface="Times New Roman"/>
                <a:cs typeface="Times New Roman"/>
              </a:rPr>
              <a:t>i</a:t>
            </a:r>
            <a:r>
              <a:rPr sz="3200" spc="-20" dirty="0">
                <a:latin typeface="Times New Roman"/>
                <a:cs typeface="Times New Roman"/>
              </a:rPr>
              <a:t>n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esse</a:t>
            </a:r>
            <a:r>
              <a:rPr sz="3200" spc="-25" dirty="0">
                <a:latin typeface="Times New Roman"/>
                <a:cs typeface="Times New Roman"/>
              </a:rPr>
              <a:t>n</a:t>
            </a:r>
            <a:r>
              <a:rPr sz="3200" spc="-35" dirty="0">
                <a:latin typeface="Times New Roman"/>
                <a:cs typeface="Times New Roman"/>
              </a:rPr>
              <a:t>tia</a:t>
            </a:r>
            <a:r>
              <a:rPr sz="3200" spc="-10" dirty="0">
                <a:latin typeface="Times New Roman"/>
                <a:cs typeface="Times New Roman"/>
              </a:rPr>
              <a:t>l</a:t>
            </a:r>
            <a:r>
              <a:rPr sz="3200" spc="1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me</a:t>
            </a:r>
            <a:r>
              <a:rPr sz="3200" spc="-30" dirty="0">
                <a:latin typeface="Times New Roman"/>
                <a:cs typeface="Times New Roman"/>
              </a:rPr>
              <a:t>dicine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&amp;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35" dirty="0">
                <a:latin typeface="Times New Roman"/>
                <a:cs typeface="Times New Roman"/>
              </a:rPr>
              <a:t>hea</a:t>
            </a:r>
            <a:r>
              <a:rPr sz="3200" spc="-20" dirty="0">
                <a:latin typeface="Times New Roman"/>
                <a:cs typeface="Times New Roman"/>
              </a:rPr>
              <a:t>l</a:t>
            </a:r>
            <a:r>
              <a:rPr sz="3200" spc="-15" dirty="0">
                <a:latin typeface="Times New Roman"/>
                <a:cs typeface="Times New Roman"/>
              </a:rPr>
              <a:t>t</a:t>
            </a:r>
            <a:r>
              <a:rPr sz="3200" spc="-20" dirty="0">
                <a:latin typeface="Times New Roman"/>
                <a:cs typeface="Times New Roman"/>
              </a:rPr>
              <a:t>h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systems</a:t>
            </a:r>
            <a:endParaRPr sz="3200" dirty="0">
              <a:latin typeface="Times New Roman"/>
              <a:cs typeface="Times New Roman"/>
            </a:endParaRPr>
          </a:p>
          <a:p>
            <a:pPr marL="342900" marR="1387475" indent="-330200">
              <a:lnSpc>
                <a:spcPts val="3329"/>
              </a:lnSpc>
              <a:spcBef>
                <a:spcPts val="740"/>
              </a:spcBef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240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Times New Roman"/>
                <a:cs typeface="Times New Roman"/>
              </a:rPr>
              <a:t>Lo</a:t>
            </a:r>
            <a:r>
              <a:rPr sz="3200" spc="-35" dirty="0">
                <a:latin typeface="Times New Roman"/>
                <a:cs typeface="Times New Roman"/>
              </a:rPr>
              <a:t>s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30" dirty="0">
                <a:latin typeface="Times New Roman"/>
                <a:cs typeface="Times New Roman"/>
              </a:rPr>
              <a:t> o</a:t>
            </a:r>
            <a:r>
              <a:rPr sz="3200" dirty="0">
                <a:latin typeface="Times New Roman"/>
                <a:cs typeface="Times New Roman"/>
              </a:rPr>
              <a:t>f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spc="-55" dirty="0">
                <a:latin typeface="Times New Roman"/>
                <a:cs typeface="Times New Roman"/>
              </a:rPr>
              <a:t>f</a:t>
            </a:r>
            <a:r>
              <a:rPr sz="3200" spc="-20" dirty="0">
                <a:latin typeface="Times New Roman"/>
                <a:cs typeface="Times New Roman"/>
              </a:rPr>
              <a:t>a</a:t>
            </a:r>
            <a:r>
              <a:rPr sz="3200" spc="-30" dirty="0">
                <a:latin typeface="Times New Roman"/>
                <a:cs typeface="Times New Roman"/>
              </a:rPr>
              <a:t>i</a:t>
            </a:r>
            <a:r>
              <a:rPr sz="3200" spc="-15" dirty="0">
                <a:latin typeface="Times New Roman"/>
                <a:cs typeface="Times New Roman"/>
              </a:rPr>
              <a:t>t</a:t>
            </a:r>
            <a:r>
              <a:rPr sz="3200" spc="-20" dirty="0">
                <a:latin typeface="Times New Roman"/>
                <a:cs typeface="Times New Roman"/>
              </a:rPr>
              <a:t>h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i</a:t>
            </a:r>
            <a:r>
              <a:rPr sz="3200" spc="-20" dirty="0">
                <a:latin typeface="Times New Roman"/>
                <a:cs typeface="Times New Roman"/>
              </a:rPr>
              <a:t>n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Times New Roman"/>
                <a:cs typeface="Times New Roman"/>
              </a:rPr>
              <a:t>inn</a:t>
            </a:r>
            <a:r>
              <a:rPr sz="3200" spc="-55" dirty="0">
                <a:latin typeface="Times New Roman"/>
                <a:cs typeface="Times New Roman"/>
              </a:rPr>
              <a:t>o</a:t>
            </a:r>
            <a:r>
              <a:rPr sz="3200" spc="-70" dirty="0">
                <a:latin typeface="Times New Roman"/>
                <a:cs typeface="Times New Roman"/>
              </a:rPr>
              <a:t>v</a:t>
            </a:r>
            <a:r>
              <a:rPr sz="3200" spc="-20" dirty="0">
                <a:latin typeface="Times New Roman"/>
                <a:cs typeface="Times New Roman"/>
              </a:rPr>
              <a:t>a</a:t>
            </a:r>
            <a:r>
              <a:rPr sz="3200" spc="-15" dirty="0">
                <a:latin typeface="Times New Roman"/>
                <a:cs typeface="Times New Roman"/>
              </a:rPr>
              <a:t>t</a:t>
            </a:r>
            <a:r>
              <a:rPr sz="3200" spc="-35" dirty="0">
                <a:latin typeface="Times New Roman"/>
                <a:cs typeface="Times New Roman"/>
              </a:rPr>
              <a:t>i</a:t>
            </a:r>
            <a:r>
              <a:rPr sz="3200" spc="-45" dirty="0">
                <a:latin typeface="Times New Roman"/>
                <a:cs typeface="Times New Roman"/>
              </a:rPr>
              <a:t>v</a:t>
            </a:r>
            <a:r>
              <a:rPr sz="3200" dirty="0">
                <a:latin typeface="Times New Roman"/>
                <a:cs typeface="Times New Roman"/>
              </a:rPr>
              <a:t>e</a:t>
            </a:r>
            <a:r>
              <a:rPr sz="3200" spc="15" dirty="0">
                <a:latin typeface="Times New Roman"/>
                <a:cs typeface="Times New Roman"/>
              </a:rPr>
              <a:t> </a:t>
            </a:r>
            <a:r>
              <a:rPr sz="3200" spc="-40" dirty="0">
                <a:latin typeface="Times New Roman"/>
                <a:cs typeface="Times New Roman"/>
              </a:rPr>
              <a:t>an</a:t>
            </a:r>
            <a:r>
              <a:rPr sz="3200" spc="-20" dirty="0">
                <a:latin typeface="Times New Roman"/>
                <a:cs typeface="Times New Roman"/>
              </a:rPr>
              <a:t>d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ge</a:t>
            </a:r>
            <a:r>
              <a:rPr sz="3200" spc="-45" dirty="0">
                <a:latin typeface="Times New Roman"/>
                <a:cs typeface="Times New Roman"/>
              </a:rPr>
              <a:t>n</a:t>
            </a:r>
            <a:r>
              <a:rPr sz="3200" spc="-10" dirty="0">
                <a:latin typeface="Times New Roman"/>
                <a:cs typeface="Times New Roman"/>
              </a:rPr>
              <a:t>e</a:t>
            </a:r>
            <a:r>
              <a:rPr sz="3200" spc="-25" dirty="0">
                <a:latin typeface="Times New Roman"/>
                <a:cs typeface="Times New Roman"/>
              </a:rPr>
              <a:t>r</a:t>
            </a:r>
            <a:r>
              <a:rPr sz="3200" spc="-30" dirty="0">
                <a:latin typeface="Times New Roman"/>
                <a:cs typeface="Times New Roman"/>
              </a:rPr>
              <a:t>i</a:t>
            </a:r>
            <a:r>
              <a:rPr sz="3200" dirty="0">
                <a:latin typeface="Times New Roman"/>
                <a:cs typeface="Times New Roman"/>
              </a:rPr>
              <a:t>c </a:t>
            </a:r>
            <a:r>
              <a:rPr sz="3200" spc="-40" dirty="0">
                <a:latin typeface="Times New Roman"/>
                <a:cs typeface="Times New Roman"/>
              </a:rPr>
              <a:t>manu</a:t>
            </a:r>
            <a:r>
              <a:rPr sz="3200" spc="-65" dirty="0">
                <a:latin typeface="Times New Roman"/>
                <a:cs typeface="Times New Roman"/>
              </a:rPr>
              <a:t>f</a:t>
            </a:r>
            <a:r>
              <a:rPr sz="3200" spc="-20" dirty="0">
                <a:latin typeface="Times New Roman"/>
                <a:cs typeface="Times New Roman"/>
              </a:rPr>
              <a:t>a</a:t>
            </a:r>
            <a:r>
              <a:rPr sz="3200" spc="-15" dirty="0">
                <a:latin typeface="Times New Roman"/>
                <a:cs typeface="Times New Roman"/>
              </a:rPr>
              <a:t>ct</a:t>
            </a:r>
            <a:r>
              <a:rPr sz="3200" spc="-35" dirty="0">
                <a:latin typeface="Times New Roman"/>
                <a:cs typeface="Times New Roman"/>
              </a:rPr>
              <a:t>u</a:t>
            </a:r>
            <a:r>
              <a:rPr sz="3200" spc="-40" dirty="0">
                <a:latin typeface="Times New Roman"/>
                <a:cs typeface="Times New Roman"/>
              </a:rPr>
              <a:t>r</a:t>
            </a:r>
            <a:r>
              <a:rPr sz="3200" spc="-15" dirty="0">
                <a:latin typeface="Times New Roman"/>
                <a:cs typeface="Times New Roman"/>
              </a:rPr>
              <a:t>er</a:t>
            </a:r>
            <a:r>
              <a:rPr sz="3200" dirty="0">
                <a:latin typeface="Times New Roman"/>
                <a:cs typeface="Times New Roman"/>
              </a:rPr>
              <a:t>s</a:t>
            </a: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240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E</a:t>
            </a:r>
            <a:r>
              <a:rPr sz="3200" spc="-10" dirty="0">
                <a:latin typeface="Times New Roman"/>
                <a:cs typeface="Times New Roman"/>
              </a:rPr>
              <a:t>c</a:t>
            </a:r>
            <a:r>
              <a:rPr sz="3200" spc="-40" dirty="0">
                <a:latin typeface="Times New Roman"/>
                <a:cs typeface="Times New Roman"/>
              </a:rPr>
              <a:t>on</a:t>
            </a:r>
            <a:r>
              <a:rPr sz="3200" spc="-30" dirty="0">
                <a:latin typeface="Times New Roman"/>
                <a:cs typeface="Times New Roman"/>
              </a:rPr>
              <a:t>omi</a:t>
            </a:r>
            <a:r>
              <a:rPr sz="3200" spc="-15" dirty="0">
                <a:latin typeface="Times New Roman"/>
                <a:cs typeface="Times New Roman"/>
              </a:rPr>
              <a:t>c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Times New Roman"/>
                <a:cs typeface="Times New Roman"/>
              </a:rPr>
              <a:t>l</a:t>
            </a:r>
            <a:r>
              <a:rPr sz="3200" spc="-15" dirty="0">
                <a:latin typeface="Times New Roman"/>
                <a:cs typeface="Times New Roman"/>
              </a:rPr>
              <a:t>oss</a:t>
            </a:r>
            <a:r>
              <a:rPr sz="3200" spc="-10" dirty="0">
                <a:latin typeface="Times New Roman"/>
                <a:cs typeface="Times New Roman"/>
              </a:rPr>
              <a:t>e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50" dirty="0">
                <a:latin typeface="Times New Roman"/>
                <a:cs typeface="Times New Roman"/>
              </a:rPr>
              <a:t>f</a:t>
            </a:r>
            <a:r>
              <a:rPr sz="3200" spc="-25" dirty="0">
                <a:latin typeface="Times New Roman"/>
                <a:cs typeface="Times New Roman"/>
              </a:rPr>
              <a:t>o</a:t>
            </a:r>
            <a:r>
              <a:rPr sz="3200" dirty="0">
                <a:latin typeface="Times New Roman"/>
                <a:cs typeface="Times New Roman"/>
              </a:rPr>
              <a:t>r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35" dirty="0">
                <a:latin typeface="Times New Roman"/>
                <a:cs typeface="Times New Roman"/>
              </a:rPr>
              <a:t>phar</a:t>
            </a:r>
            <a:r>
              <a:rPr sz="3200" spc="-25" dirty="0">
                <a:latin typeface="Times New Roman"/>
                <a:cs typeface="Times New Roman"/>
              </a:rPr>
              <a:t>ma</a:t>
            </a:r>
            <a:r>
              <a:rPr sz="3200" spc="-20" dirty="0">
                <a:latin typeface="Times New Roman"/>
                <a:cs typeface="Times New Roman"/>
              </a:rPr>
              <a:t>ce</a:t>
            </a:r>
            <a:r>
              <a:rPr sz="3200" spc="-15" dirty="0">
                <a:latin typeface="Times New Roman"/>
                <a:cs typeface="Times New Roman"/>
              </a:rPr>
              <a:t>ut</a:t>
            </a:r>
            <a:r>
              <a:rPr sz="3200" spc="-25" dirty="0">
                <a:latin typeface="Times New Roman"/>
                <a:cs typeface="Times New Roman"/>
              </a:rPr>
              <a:t>ic</a:t>
            </a:r>
            <a:r>
              <a:rPr sz="3200" spc="-35" dirty="0">
                <a:latin typeface="Times New Roman"/>
                <a:cs typeface="Times New Roman"/>
              </a:rPr>
              <a:t>a</a:t>
            </a:r>
            <a:r>
              <a:rPr sz="3200" spc="-10" dirty="0">
                <a:latin typeface="Times New Roman"/>
                <a:cs typeface="Times New Roman"/>
              </a:rPr>
              <a:t>l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c</a:t>
            </a:r>
            <a:r>
              <a:rPr sz="3200" spc="-30" dirty="0">
                <a:latin typeface="Times New Roman"/>
                <a:cs typeface="Times New Roman"/>
              </a:rPr>
              <a:t>ompanie</a:t>
            </a:r>
            <a:r>
              <a:rPr sz="3200" dirty="0">
                <a:latin typeface="Times New Roman"/>
                <a:cs typeface="Times New Roman"/>
              </a:rPr>
              <a:t>s</a:t>
            </a: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240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Dr</a:t>
            </a:r>
            <a:r>
              <a:rPr sz="3200" spc="-25" dirty="0">
                <a:latin typeface="Times New Roman"/>
                <a:cs typeface="Times New Roman"/>
              </a:rPr>
              <a:t>u</a:t>
            </a:r>
            <a:r>
              <a:rPr sz="3200" spc="-20" dirty="0">
                <a:latin typeface="Times New Roman"/>
                <a:cs typeface="Times New Roman"/>
              </a:rPr>
              <a:t>g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35" dirty="0">
                <a:latin typeface="Times New Roman"/>
                <a:cs typeface="Times New Roman"/>
              </a:rPr>
              <a:t>r</a:t>
            </a:r>
            <a:r>
              <a:rPr sz="3200" spc="-20" dirty="0">
                <a:latin typeface="Times New Roman"/>
                <a:cs typeface="Times New Roman"/>
              </a:rPr>
              <a:t>es</a:t>
            </a:r>
            <a:r>
              <a:rPr sz="3200" spc="-35" dirty="0">
                <a:latin typeface="Times New Roman"/>
                <a:cs typeface="Times New Roman"/>
              </a:rPr>
              <a:t>i</a:t>
            </a:r>
            <a:r>
              <a:rPr sz="3200" spc="-20" dirty="0">
                <a:latin typeface="Times New Roman"/>
                <a:cs typeface="Times New Roman"/>
              </a:rPr>
              <a:t>st</a:t>
            </a:r>
            <a:r>
              <a:rPr sz="3200" spc="-35" dirty="0">
                <a:latin typeface="Times New Roman"/>
                <a:cs typeface="Times New Roman"/>
              </a:rPr>
              <a:t>a</a:t>
            </a:r>
            <a:r>
              <a:rPr sz="3200" spc="-45" dirty="0">
                <a:latin typeface="Times New Roman"/>
                <a:cs typeface="Times New Roman"/>
              </a:rPr>
              <a:t>n</a:t>
            </a:r>
            <a:r>
              <a:rPr sz="3200" spc="-5" dirty="0">
                <a:latin typeface="Times New Roman"/>
                <a:cs typeface="Times New Roman"/>
              </a:rPr>
              <a:t>c</a:t>
            </a:r>
            <a:r>
              <a:rPr sz="3200" dirty="0">
                <a:latin typeface="Times New Roman"/>
                <a:cs typeface="Times New Roman"/>
              </a:rPr>
              <a:t>e</a:t>
            </a: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240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50" dirty="0">
                <a:latin typeface="Times New Roman"/>
                <a:cs typeface="Times New Roman"/>
              </a:rPr>
              <a:t>I</a:t>
            </a:r>
            <a:r>
              <a:rPr sz="3200" spc="-40" dirty="0">
                <a:latin typeface="Times New Roman"/>
                <a:cs typeface="Times New Roman"/>
              </a:rPr>
              <a:t>n</a:t>
            </a:r>
            <a:r>
              <a:rPr sz="3200" spc="-25" dirty="0">
                <a:latin typeface="Times New Roman"/>
                <a:cs typeface="Times New Roman"/>
              </a:rPr>
              <a:t>c</a:t>
            </a:r>
            <a:r>
              <a:rPr sz="3200" spc="-35" dirty="0">
                <a:latin typeface="Times New Roman"/>
                <a:cs typeface="Times New Roman"/>
              </a:rPr>
              <a:t>r</a:t>
            </a:r>
            <a:r>
              <a:rPr sz="3200" spc="-15" dirty="0">
                <a:latin typeface="Times New Roman"/>
                <a:cs typeface="Times New Roman"/>
              </a:rPr>
              <a:t>e</a:t>
            </a:r>
            <a:r>
              <a:rPr sz="3200" spc="-20" dirty="0">
                <a:latin typeface="Times New Roman"/>
                <a:cs typeface="Times New Roman"/>
              </a:rPr>
              <a:t>a</a:t>
            </a:r>
            <a:r>
              <a:rPr sz="3200" spc="-15" dirty="0">
                <a:latin typeface="Times New Roman"/>
                <a:cs typeface="Times New Roman"/>
              </a:rPr>
              <a:t>se</a:t>
            </a:r>
            <a:r>
              <a:rPr sz="3200" dirty="0">
                <a:latin typeface="Times New Roman"/>
                <a:cs typeface="Times New Roman"/>
              </a:rPr>
              <a:t>d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Times New Roman"/>
                <a:cs typeface="Times New Roman"/>
              </a:rPr>
              <a:t>dis</a:t>
            </a:r>
            <a:r>
              <a:rPr sz="3200" spc="-15" dirty="0">
                <a:latin typeface="Times New Roman"/>
                <a:cs typeface="Times New Roman"/>
              </a:rPr>
              <a:t>e</a:t>
            </a:r>
            <a:r>
              <a:rPr sz="3200" spc="-20" dirty="0">
                <a:latin typeface="Times New Roman"/>
                <a:cs typeface="Times New Roman"/>
              </a:rPr>
              <a:t>a</a:t>
            </a:r>
            <a:r>
              <a:rPr sz="3200" spc="-15" dirty="0">
                <a:latin typeface="Times New Roman"/>
                <a:cs typeface="Times New Roman"/>
              </a:rPr>
              <a:t>s</a:t>
            </a:r>
            <a:r>
              <a:rPr sz="3200" dirty="0">
                <a:latin typeface="Times New Roman"/>
                <a:cs typeface="Times New Roman"/>
              </a:rPr>
              <a:t>e</a:t>
            </a:r>
            <a:r>
              <a:rPr sz="3200" spc="-20" dirty="0">
                <a:latin typeface="Times New Roman"/>
                <a:cs typeface="Times New Roman"/>
              </a:rPr>
              <a:t> t</a:t>
            </a:r>
            <a:r>
              <a:rPr sz="3200" spc="-70" dirty="0">
                <a:latin typeface="Times New Roman"/>
                <a:cs typeface="Times New Roman"/>
              </a:rPr>
              <a:t>r</a:t>
            </a:r>
            <a:r>
              <a:rPr sz="3200" spc="-45" dirty="0">
                <a:latin typeface="Times New Roman"/>
                <a:cs typeface="Times New Roman"/>
              </a:rPr>
              <a:t>an</a:t>
            </a:r>
            <a:r>
              <a:rPr sz="3200" spc="-20" dirty="0">
                <a:latin typeface="Times New Roman"/>
                <a:cs typeface="Times New Roman"/>
              </a:rPr>
              <a:t>s</a:t>
            </a:r>
            <a:r>
              <a:rPr sz="3200" spc="-25" dirty="0">
                <a:latin typeface="Times New Roman"/>
                <a:cs typeface="Times New Roman"/>
              </a:rPr>
              <a:t>m</a:t>
            </a:r>
            <a:r>
              <a:rPr sz="3200" spc="-30" dirty="0">
                <a:latin typeface="Times New Roman"/>
                <a:cs typeface="Times New Roman"/>
              </a:rPr>
              <a:t>i</a:t>
            </a:r>
            <a:r>
              <a:rPr sz="3200" spc="-15" dirty="0">
                <a:latin typeface="Times New Roman"/>
                <a:cs typeface="Times New Roman"/>
              </a:rPr>
              <a:t>s</a:t>
            </a:r>
            <a:r>
              <a:rPr sz="3200" spc="-35" dirty="0">
                <a:latin typeface="Times New Roman"/>
                <a:cs typeface="Times New Roman"/>
              </a:rPr>
              <a:t>si</a:t>
            </a:r>
            <a:r>
              <a:rPr sz="3200" spc="-40" dirty="0">
                <a:latin typeface="Times New Roman"/>
                <a:cs typeface="Times New Roman"/>
              </a:rPr>
              <a:t>on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1086050" y="303193"/>
            <a:ext cx="9072681" cy="12594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100" dirty="0">
                <a:solidFill>
                  <a:srgbClr val="FF0000"/>
                </a:solidFill>
                <a:ea typeface="Times New Roman"/>
              </a:rPr>
              <a:t>Errors in manufacture of </a:t>
            </a:r>
            <a:r>
              <a:rPr lang="ja-JP" altLang="en-US" sz="4100" dirty="0">
                <a:solidFill>
                  <a:srgbClr val="FF0000"/>
                </a:solidFill>
                <a:ea typeface="Times New Roman"/>
              </a:rPr>
              <a:t>‘</a:t>
            </a:r>
            <a:r>
              <a:rPr lang="en-US" altLang="ja-JP" sz="4100" dirty="0">
                <a:solidFill>
                  <a:srgbClr val="FF0000"/>
                </a:solidFill>
                <a:ea typeface="Times New Roman"/>
              </a:rPr>
              <a:t>SP</a:t>
            </a:r>
            <a:r>
              <a:rPr lang="ja-JP" altLang="en-US" sz="4100" dirty="0">
                <a:solidFill>
                  <a:srgbClr val="FF0000"/>
                </a:solidFill>
                <a:ea typeface="Times New Roman"/>
              </a:rPr>
              <a:t>’</a:t>
            </a:r>
            <a:r>
              <a:rPr lang="en-US" altLang="ja-JP" sz="4100" dirty="0">
                <a:solidFill>
                  <a:srgbClr val="FF0000"/>
                </a:solidFill>
                <a:ea typeface="Times New Roman"/>
              </a:rPr>
              <a:t> antimalarial – led to malaria epidemic in Pakistan </a:t>
            </a:r>
            <a:endParaRPr lang="en-US" sz="4100" dirty="0">
              <a:solidFill>
                <a:srgbClr val="FF0000"/>
              </a:solidFill>
              <a:ea typeface="Times New Roman"/>
            </a:endParaRPr>
          </a:p>
        </p:txBody>
      </p:sp>
      <p:pic>
        <p:nvPicPr>
          <p:cNvPr id="19458" name="Content Placeholder 3" descr="Leslie Fig 2 2009.tif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03" r="-1903"/>
          <a:stretch>
            <a:fillRect/>
          </a:stretch>
        </p:blipFill>
        <p:spPr bwMode="auto">
          <a:xfrm>
            <a:off x="-211639" y="1595261"/>
            <a:ext cx="10695257" cy="55414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35518" y="1954436"/>
            <a:ext cx="2372726" cy="4872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16796" tIns="58398" rIns="116796" bIns="583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Leslie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et al.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2009 </a:t>
            </a:r>
          </a:p>
        </p:txBody>
      </p:sp>
    </p:spTree>
    <p:extLst>
      <p:ext uri="{BB962C8B-B14F-4D97-AF65-F5344CB8AC3E}">
        <p14:creationId xmlns:p14="http://schemas.microsoft.com/office/powerpoint/2010/main" val="265164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Content Placeholder 3" descr="Fungal Map.tif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863" r="-34863"/>
          <a:stretch>
            <a:fillRect/>
          </a:stretch>
        </p:blipFill>
        <p:spPr bwMode="auto">
          <a:xfrm>
            <a:off x="-1217860" y="208154"/>
            <a:ext cx="13723197" cy="71104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93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209" y="249556"/>
            <a:ext cx="9262044" cy="705506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58452" y="5625397"/>
            <a:ext cx="445558" cy="420211"/>
            <a:chOff x="0" y="0"/>
            <a:chExt cx="228" cy="240"/>
          </a:xfrm>
        </p:grpSpPr>
        <p:sp>
          <p:nvSpPr>
            <p:cNvPr id="24579" name="Oval 3"/>
            <p:cNvSpPr>
              <a:spLocks/>
            </p:cNvSpPr>
            <p:nvPr/>
          </p:nvSpPr>
          <p:spPr bwMode="auto">
            <a:xfrm>
              <a:off x="0" y="0"/>
              <a:ext cx="228" cy="2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24580" name="Rectangle 4"/>
            <p:cNvSpPr>
              <a:spLocks/>
            </p:cNvSpPr>
            <p:nvPr/>
          </p:nvSpPr>
          <p:spPr bwMode="auto">
            <a:xfrm>
              <a:off x="33" y="35"/>
              <a:ext cx="0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>
                <a:latin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4330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086050" y="303193"/>
            <a:ext cx="9072681" cy="630942"/>
          </a:xfrm>
        </p:spPr>
        <p:txBody>
          <a:bodyPr/>
          <a:lstStyle/>
          <a:p>
            <a:r>
              <a:rPr lang="en-US" sz="41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Fake </a:t>
            </a:r>
            <a:r>
              <a:rPr lang="ja-JP" altLang="en-US" sz="4100" dirty="0">
                <a:solidFill>
                  <a:srgbClr val="FF0000"/>
                </a:solidFill>
                <a:latin typeface="Times New Roman" charset="0"/>
                <a:ea typeface="Times New Roman"/>
                <a:cs typeface="Times New Roman" charset="0"/>
              </a:rPr>
              <a:t>‘</a:t>
            </a:r>
            <a:r>
              <a:rPr lang="en-US" altLang="ja-JP" sz="4100" dirty="0" err="1">
                <a:solidFill>
                  <a:srgbClr val="FF0000"/>
                </a:solidFill>
                <a:latin typeface="Times New Roman" charset="0"/>
                <a:ea typeface="Times New Roman"/>
                <a:cs typeface="Times New Roman" charset="0"/>
              </a:rPr>
              <a:t>Mekophar</a:t>
            </a:r>
            <a:r>
              <a:rPr lang="ja-JP" altLang="en-US" sz="4100" dirty="0">
                <a:solidFill>
                  <a:srgbClr val="FF0000"/>
                </a:solidFill>
                <a:latin typeface="Times New Roman" charset="0"/>
                <a:ea typeface="Times New Roman"/>
                <a:cs typeface="Times New Roman" charset="0"/>
              </a:rPr>
              <a:t>‘</a:t>
            </a:r>
            <a:r>
              <a:rPr lang="en-US" altLang="ja-JP" sz="4100" dirty="0">
                <a:solidFill>
                  <a:srgbClr val="FF0000"/>
                </a:solidFill>
                <a:latin typeface="Times New Roman" charset="0"/>
                <a:ea typeface="Times New Roman"/>
                <a:cs typeface="Times New Roman" charset="0"/>
              </a:rPr>
              <a:t> artesunate – Cameroon</a:t>
            </a:r>
            <a:endParaRPr lang="en-US" sz="4100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7650" name="Content Placeholder 3" descr="CAM 5-07 Packet Reduced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156" r="-66156"/>
          <a:stretch>
            <a:fillRect/>
          </a:stretch>
        </p:blipFill>
        <p:spPr bwMode="auto">
          <a:xfrm>
            <a:off x="2235218" y="1343378"/>
            <a:ext cx="11666202" cy="604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nut 4"/>
          <p:cNvSpPr/>
          <p:nvPr/>
        </p:nvSpPr>
        <p:spPr bwMode="auto">
          <a:xfrm>
            <a:off x="8109163" y="2770717"/>
            <a:ext cx="1336675" cy="1091494"/>
          </a:xfrm>
          <a:prstGeom prst="donut">
            <a:avLst>
              <a:gd name="adj" fmla="val 553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802005" y="1767857"/>
            <a:ext cx="3742690" cy="451914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6796" tIns="58398" rIns="116796" bIns="583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2 different  packaging &amp; chemistry types</a:t>
            </a:r>
          </a:p>
          <a:p>
            <a:endParaRPr lang="en-US" sz="2600" dirty="0">
              <a:latin typeface="Times New Roman" charset="0"/>
              <a:ea typeface="Times New Roman"/>
              <a:cs typeface="Times New Roman" charset="0"/>
            </a:endParaRPr>
          </a:p>
          <a:p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Wrong hologram</a:t>
            </a:r>
          </a:p>
          <a:p>
            <a:endParaRPr lang="en-US" sz="2600" dirty="0">
              <a:latin typeface="Times New Roman" charset="0"/>
              <a:ea typeface="Times New Roman"/>
              <a:cs typeface="Times New Roman" charset="0"/>
            </a:endParaRPr>
          </a:p>
          <a:p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No artesunate</a:t>
            </a:r>
          </a:p>
          <a:p>
            <a:r>
              <a:rPr lang="en-US" sz="2600" dirty="0">
                <a:solidFill>
                  <a:srgbClr val="FF0000"/>
                </a:solidFill>
                <a:latin typeface="Times New Roman" charset="0"/>
                <a:ea typeface="Times New Roman"/>
                <a:cs typeface="Times New Roman" charset="0"/>
              </a:rPr>
              <a:t>Chloroquine 58mg/tab</a:t>
            </a:r>
          </a:p>
          <a:p>
            <a:endParaRPr lang="en-US" sz="2600" dirty="0">
              <a:latin typeface="Times New Roman" charset="0"/>
              <a:ea typeface="Times New Roman"/>
              <a:cs typeface="Times New Roman" charset="0"/>
            </a:endParaRPr>
          </a:p>
          <a:p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Bulrush pollen – production near swamp ?</a:t>
            </a:r>
          </a:p>
          <a:p>
            <a:endParaRPr lang="en-US" sz="2600" dirty="0">
              <a:latin typeface="Times New Roman" charset="0"/>
              <a:ea typeface="Times New Roman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7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086050" y="303193"/>
            <a:ext cx="9072681" cy="677108"/>
          </a:xfrm>
        </p:spPr>
        <p:txBody>
          <a:bodyPr/>
          <a:lstStyle/>
          <a:p>
            <a:r>
              <a:rPr lang="en-US" b="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Fake </a:t>
            </a:r>
            <a:r>
              <a:rPr lang="ja-JP" altLang="en-US" b="0" dirty="0">
                <a:solidFill>
                  <a:srgbClr val="FF0000"/>
                </a:solidFill>
                <a:latin typeface="Times New Roman" charset="0"/>
                <a:ea typeface="Times New Roman"/>
                <a:cs typeface="Times New Roman" charset="0"/>
              </a:rPr>
              <a:t>‘</a:t>
            </a:r>
            <a:r>
              <a:rPr lang="en-US" altLang="ja-JP" b="0" dirty="0">
                <a:solidFill>
                  <a:srgbClr val="FF0000"/>
                </a:solidFill>
                <a:latin typeface="Times New Roman" charset="0"/>
                <a:ea typeface="Times New Roman"/>
                <a:cs typeface="Times New Roman" charset="0"/>
              </a:rPr>
              <a:t>AT 17</a:t>
            </a:r>
            <a:r>
              <a:rPr lang="ja-JP" altLang="en-US" b="0" dirty="0">
                <a:solidFill>
                  <a:srgbClr val="FF0000"/>
                </a:solidFill>
                <a:latin typeface="Times New Roman" charset="0"/>
                <a:ea typeface="Times New Roman"/>
                <a:cs typeface="Times New Roman" charset="0"/>
              </a:rPr>
              <a:t>’</a:t>
            </a:r>
            <a:r>
              <a:rPr lang="en-US" altLang="ja-JP" b="0" dirty="0">
                <a:solidFill>
                  <a:srgbClr val="FF0000"/>
                </a:solidFill>
                <a:latin typeface="Times New Roman" charset="0"/>
                <a:ea typeface="Times New Roman"/>
                <a:cs typeface="Times New Roman" charset="0"/>
              </a:rPr>
              <a:t> artesunate - DRC </a:t>
            </a:r>
            <a:endParaRPr lang="en-US" b="0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8674" name="Content Placeholder 3" descr="DRC 07_01 Packet Reduced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573" r="-20573"/>
          <a:stretch>
            <a:fillRect/>
          </a:stretch>
        </p:blipFill>
        <p:spPr bwMode="auto">
          <a:xfrm>
            <a:off x="1069340" y="1571948"/>
            <a:ext cx="11228070" cy="58166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nut 5"/>
          <p:cNvSpPr/>
          <p:nvPr/>
        </p:nvSpPr>
        <p:spPr bwMode="auto">
          <a:xfrm>
            <a:off x="5346700" y="6465005"/>
            <a:ext cx="3118908" cy="587728"/>
          </a:xfrm>
          <a:prstGeom prst="donut">
            <a:avLst>
              <a:gd name="adj" fmla="val 553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128099" y="1707210"/>
            <a:ext cx="3029797" cy="491925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116796" tIns="58398" rIns="116796" bIns="583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Partial fake of </a:t>
            </a:r>
            <a:r>
              <a:rPr lang="ja-JP" altLang="en-US" sz="2600" dirty="0">
                <a:latin typeface="Times New Roman" charset="0"/>
                <a:ea typeface="Times New Roman"/>
                <a:cs typeface="Times New Roman" charset="0"/>
              </a:rPr>
              <a:t>‘</a:t>
            </a:r>
            <a:r>
              <a:rPr lang="en-US" altLang="ja-JP" sz="2600" dirty="0" err="1">
                <a:latin typeface="Times New Roman" charset="0"/>
                <a:ea typeface="Times New Roman"/>
                <a:cs typeface="Times New Roman" charset="0"/>
              </a:rPr>
              <a:t>Arinate</a:t>
            </a:r>
            <a:r>
              <a:rPr lang="ja-JP" altLang="en-US" sz="2600" dirty="0">
                <a:latin typeface="Times New Roman" charset="0"/>
                <a:ea typeface="Times New Roman"/>
                <a:cs typeface="Times New Roman" charset="0"/>
              </a:rPr>
              <a:t>’</a:t>
            </a:r>
            <a:r>
              <a:rPr lang="en-US" altLang="ja-JP" sz="2600" dirty="0">
                <a:latin typeface="Times New Roman" charset="0"/>
                <a:ea typeface="Times New Roman"/>
                <a:cs typeface="Times New Roman" charset="0"/>
              </a:rPr>
              <a:t> artesunate from Belgium</a:t>
            </a:r>
          </a:p>
          <a:p>
            <a:endParaRPr lang="en-US" sz="2600" dirty="0">
              <a:latin typeface="Times New Roman" charset="0"/>
              <a:ea typeface="Times New Roman"/>
              <a:cs typeface="Times New Roman" charset="0"/>
            </a:endParaRPr>
          </a:p>
          <a:p>
            <a:endParaRPr lang="en-US" sz="2600" dirty="0">
              <a:latin typeface="Times New Roman" charset="0"/>
              <a:ea typeface="Times New Roman"/>
              <a:cs typeface="Times New Roman" charset="0"/>
            </a:endParaRPr>
          </a:p>
          <a:p>
            <a:r>
              <a:rPr lang="en-US" sz="2600" dirty="0">
                <a:solidFill>
                  <a:srgbClr val="FF0000"/>
                </a:solidFill>
                <a:latin typeface="Times New Roman" charset="0"/>
                <a:ea typeface="Times New Roman"/>
                <a:cs typeface="Times New Roman" charset="0"/>
              </a:rPr>
              <a:t>70-80% artesunate</a:t>
            </a:r>
          </a:p>
          <a:p>
            <a:endParaRPr lang="en-US" sz="2600" dirty="0">
              <a:latin typeface="Times New Roman" charset="0"/>
              <a:ea typeface="Times New Roman"/>
              <a:cs typeface="Times New Roman" charset="0"/>
            </a:endParaRPr>
          </a:p>
          <a:p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Company does not exist</a:t>
            </a:r>
          </a:p>
          <a:p>
            <a:endParaRPr lang="en-US" sz="2600" dirty="0">
              <a:latin typeface="Times New Roman" charset="0"/>
              <a:ea typeface="Times New Roman"/>
              <a:cs typeface="Times New Roman" charset="0"/>
            </a:endParaRPr>
          </a:p>
          <a:p>
            <a:endParaRPr lang="en-US" sz="2600" dirty="0">
              <a:latin typeface="Times New Roman" charset="0"/>
              <a:ea typeface="Times New Roman"/>
              <a:cs typeface="Times New Roman" charset="0"/>
            </a:endParaRPr>
          </a:p>
          <a:p>
            <a:endParaRPr lang="en-US" sz="2600" dirty="0">
              <a:latin typeface="Times New Roman" charset="0"/>
              <a:ea typeface="Times New Roman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06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67336" y="167923"/>
            <a:ext cx="5921459" cy="1010489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16796" tIns="58398" rIns="116796" bIns="58398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A forgotten history……</a:t>
            </a:r>
            <a:r>
              <a:rPr lang="en-US" dirty="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…</a:t>
            </a:r>
          </a:p>
          <a:p>
            <a:endParaRPr lang="en-US" sz="2600" dirty="0">
              <a:solidFill>
                <a:schemeClr val="hlink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5362" name="Picture 6" descr="FOL 135 (2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0" y="2097315"/>
            <a:ext cx="2807018" cy="411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1" descr="Moore Fakequinine Lancet 1829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7269" y="1848785"/>
            <a:ext cx="3759399" cy="478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Griffin 2004 BJCP Fig 1 13thC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908" y="4201411"/>
            <a:ext cx="2940728" cy="32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357815131_556bb10e99_o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888" y="181407"/>
            <a:ext cx="3962793" cy="3808423"/>
          </a:xfrm>
          <a:prstGeom prst="rect">
            <a:avLst/>
          </a:prstGeom>
        </p:spPr>
      </p:pic>
      <p:pic>
        <p:nvPicPr>
          <p:cNvPr id="9" name="Content Placeholder 2" descr="nla.news-article26206064.3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542" r="-121542"/>
          <a:stretch>
            <a:fillRect/>
          </a:stretch>
        </p:blipFill>
        <p:spPr>
          <a:xfrm>
            <a:off x="1" y="-453332"/>
            <a:ext cx="17725475" cy="918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0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2221" y="928816"/>
            <a:ext cx="820895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0">
              <a:lnSpc>
                <a:spcPct val="100000"/>
              </a:lnSpc>
            </a:pPr>
            <a:r>
              <a:rPr sz="3200" spc="-5" dirty="0">
                <a:solidFill>
                  <a:srgbClr val="FF0000"/>
                </a:solidFill>
              </a:rPr>
              <a:t>F</a:t>
            </a:r>
            <a:r>
              <a:rPr sz="3200" spc="-10" dirty="0">
                <a:solidFill>
                  <a:srgbClr val="FF0000"/>
                </a:solidFill>
              </a:rPr>
              <a:t>a</a:t>
            </a:r>
            <a:r>
              <a:rPr sz="3200" spc="-5" dirty="0">
                <a:solidFill>
                  <a:srgbClr val="FF0000"/>
                </a:solidFill>
              </a:rPr>
              <a:t>k</a:t>
            </a:r>
            <a:r>
              <a:rPr sz="3200" dirty="0">
                <a:solidFill>
                  <a:srgbClr val="FF0000"/>
                </a:solidFill>
              </a:rPr>
              <a:t>e </a:t>
            </a:r>
            <a:r>
              <a:rPr sz="3200" spc="5" dirty="0">
                <a:solidFill>
                  <a:srgbClr val="FF2600"/>
                </a:solidFill>
              </a:rPr>
              <a:t>‘</a:t>
            </a:r>
            <a:r>
              <a:rPr sz="3200" spc="-25" dirty="0">
                <a:solidFill>
                  <a:srgbClr val="FF0000"/>
                </a:solidFill>
              </a:rPr>
              <a:t>M</a:t>
            </a:r>
            <a:r>
              <a:rPr sz="3200" dirty="0">
                <a:solidFill>
                  <a:srgbClr val="FF0000"/>
                </a:solidFill>
              </a:rPr>
              <a:t>e</a:t>
            </a:r>
            <a:r>
              <a:rPr sz="3200" spc="-25" dirty="0">
                <a:solidFill>
                  <a:srgbClr val="FF0000"/>
                </a:solidFill>
              </a:rPr>
              <a:t>ko</a:t>
            </a:r>
            <a:r>
              <a:rPr sz="3200" spc="-20" dirty="0">
                <a:solidFill>
                  <a:srgbClr val="FF0000"/>
                </a:solidFill>
              </a:rPr>
              <a:t>pha</a:t>
            </a:r>
            <a:r>
              <a:rPr sz="3200" dirty="0">
                <a:solidFill>
                  <a:srgbClr val="FF0000"/>
                </a:solidFill>
              </a:rPr>
              <a:t>r</a:t>
            </a:r>
            <a:r>
              <a:rPr sz="3200" dirty="0">
                <a:solidFill>
                  <a:srgbClr val="FF2600"/>
                </a:solidFill>
              </a:rPr>
              <a:t>‘</a:t>
            </a:r>
            <a:r>
              <a:rPr sz="3200" spc="-5" dirty="0">
                <a:solidFill>
                  <a:srgbClr val="FF2600"/>
                </a:solidFill>
              </a:rPr>
              <a:t> </a:t>
            </a:r>
            <a:r>
              <a:rPr sz="3200" dirty="0">
                <a:solidFill>
                  <a:srgbClr val="FF0000"/>
                </a:solidFill>
              </a:rPr>
              <a:t>arte</a:t>
            </a:r>
            <a:r>
              <a:rPr sz="3200" spc="-25" dirty="0">
                <a:solidFill>
                  <a:srgbClr val="FF0000"/>
                </a:solidFill>
              </a:rPr>
              <a:t>suna</a:t>
            </a:r>
            <a:r>
              <a:rPr sz="3200" spc="-10" dirty="0">
                <a:solidFill>
                  <a:srgbClr val="FF0000"/>
                </a:solidFill>
              </a:rPr>
              <a:t>t</a:t>
            </a:r>
            <a:r>
              <a:rPr sz="3200" dirty="0">
                <a:solidFill>
                  <a:srgbClr val="FF0000"/>
                </a:solidFill>
              </a:rPr>
              <a:t>e</a:t>
            </a:r>
            <a:r>
              <a:rPr sz="3200" spc="-35" dirty="0">
                <a:solidFill>
                  <a:srgbClr val="FF0000"/>
                </a:solidFill>
              </a:rPr>
              <a:t> </a:t>
            </a:r>
            <a:r>
              <a:rPr sz="3200" spc="-20" dirty="0">
                <a:solidFill>
                  <a:srgbClr val="FF0000"/>
                </a:solidFill>
              </a:rPr>
              <a:t>–</a:t>
            </a:r>
            <a:r>
              <a:rPr sz="3200" spc="-10" dirty="0">
                <a:solidFill>
                  <a:srgbClr val="FF0000"/>
                </a:solidFill>
              </a:rPr>
              <a:t> </a:t>
            </a:r>
            <a:r>
              <a:rPr sz="3200" spc="-20" dirty="0">
                <a:solidFill>
                  <a:srgbClr val="FF0000"/>
                </a:solidFill>
              </a:rPr>
              <a:t>Ca</a:t>
            </a:r>
            <a:r>
              <a:rPr sz="3200" spc="-45" dirty="0">
                <a:solidFill>
                  <a:srgbClr val="FF2600"/>
                </a:solidFill>
              </a:rPr>
              <a:t>m</a:t>
            </a:r>
            <a:r>
              <a:rPr sz="3200" spc="-5" dirty="0">
                <a:solidFill>
                  <a:srgbClr val="FF0000"/>
                </a:solidFill>
              </a:rPr>
              <a:t>eroon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5525043" y="1568335"/>
            <a:ext cx="4294248" cy="5486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07284" y="2863735"/>
            <a:ext cx="833119" cy="990600"/>
          </a:xfrm>
          <a:custGeom>
            <a:avLst/>
            <a:gdLst/>
            <a:ahLst/>
            <a:cxnLst/>
            <a:rect l="l" t="t" r="r" b="b"/>
            <a:pathLst>
              <a:path w="833120" h="990600">
                <a:moveTo>
                  <a:pt x="571500" y="0"/>
                </a:moveTo>
                <a:lnTo>
                  <a:pt x="524631" y="1640"/>
                </a:lnTo>
                <a:lnTo>
                  <a:pt x="478807" y="6482"/>
                </a:lnTo>
                <a:lnTo>
                  <a:pt x="434172" y="14394"/>
                </a:lnTo>
                <a:lnTo>
                  <a:pt x="390874" y="25248"/>
                </a:lnTo>
                <a:lnTo>
                  <a:pt x="349060" y="38921"/>
                </a:lnTo>
                <a:lnTo>
                  <a:pt x="308877" y="55281"/>
                </a:lnTo>
                <a:lnTo>
                  <a:pt x="270474" y="74204"/>
                </a:lnTo>
                <a:lnTo>
                  <a:pt x="233993" y="95561"/>
                </a:lnTo>
                <a:lnTo>
                  <a:pt x="199588" y="119223"/>
                </a:lnTo>
                <a:lnTo>
                  <a:pt x="167399" y="145065"/>
                </a:lnTo>
                <a:lnTo>
                  <a:pt x="137581" y="172958"/>
                </a:lnTo>
                <a:lnTo>
                  <a:pt x="110275" y="202777"/>
                </a:lnTo>
                <a:lnTo>
                  <a:pt x="85632" y="234392"/>
                </a:lnTo>
                <a:lnTo>
                  <a:pt x="63795" y="267676"/>
                </a:lnTo>
                <a:lnTo>
                  <a:pt x="44916" y="302502"/>
                </a:lnTo>
                <a:lnTo>
                  <a:pt x="29137" y="338742"/>
                </a:lnTo>
                <a:lnTo>
                  <a:pt x="16610" y="376269"/>
                </a:lnTo>
                <a:lnTo>
                  <a:pt x="7480" y="414957"/>
                </a:lnTo>
                <a:lnTo>
                  <a:pt x="1893" y="454676"/>
                </a:lnTo>
                <a:lnTo>
                  <a:pt x="0" y="495300"/>
                </a:lnTo>
                <a:lnTo>
                  <a:pt x="1893" y="535923"/>
                </a:lnTo>
                <a:lnTo>
                  <a:pt x="7480" y="575642"/>
                </a:lnTo>
                <a:lnTo>
                  <a:pt x="16610" y="614330"/>
                </a:lnTo>
                <a:lnTo>
                  <a:pt x="29137" y="651856"/>
                </a:lnTo>
                <a:lnTo>
                  <a:pt x="44916" y="688097"/>
                </a:lnTo>
                <a:lnTo>
                  <a:pt x="63795" y="722923"/>
                </a:lnTo>
                <a:lnTo>
                  <a:pt x="85632" y="756207"/>
                </a:lnTo>
                <a:lnTo>
                  <a:pt x="110275" y="787821"/>
                </a:lnTo>
                <a:lnTo>
                  <a:pt x="137581" y="817639"/>
                </a:lnTo>
                <a:lnTo>
                  <a:pt x="167399" y="845534"/>
                </a:lnTo>
                <a:lnTo>
                  <a:pt x="199588" y="871376"/>
                </a:lnTo>
                <a:lnTo>
                  <a:pt x="233993" y="895038"/>
                </a:lnTo>
                <a:lnTo>
                  <a:pt x="270474" y="916395"/>
                </a:lnTo>
                <a:lnTo>
                  <a:pt x="308877" y="935316"/>
                </a:lnTo>
                <a:lnTo>
                  <a:pt x="349060" y="951678"/>
                </a:lnTo>
                <a:lnTo>
                  <a:pt x="390874" y="965349"/>
                </a:lnTo>
                <a:lnTo>
                  <a:pt x="434172" y="976205"/>
                </a:lnTo>
                <a:lnTo>
                  <a:pt x="478807" y="984116"/>
                </a:lnTo>
                <a:lnTo>
                  <a:pt x="524631" y="988957"/>
                </a:lnTo>
                <a:lnTo>
                  <a:pt x="571500" y="990600"/>
                </a:lnTo>
                <a:lnTo>
                  <a:pt x="618366" y="988957"/>
                </a:lnTo>
                <a:lnTo>
                  <a:pt x="664190" y="984116"/>
                </a:lnTo>
                <a:lnTo>
                  <a:pt x="708825" y="976205"/>
                </a:lnTo>
                <a:lnTo>
                  <a:pt x="752123" y="965349"/>
                </a:lnTo>
                <a:lnTo>
                  <a:pt x="793937" y="951678"/>
                </a:lnTo>
                <a:lnTo>
                  <a:pt x="833092" y="935736"/>
                </a:lnTo>
                <a:lnTo>
                  <a:pt x="571500" y="935736"/>
                </a:lnTo>
                <a:lnTo>
                  <a:pt x="529121" y="934275"/>
                </a:lnTo>
                <a:lnTo>
                  <a:pt x="487688" y="929970"/>
                </a:lnTo>
                <a:lnTo>
                  <a:pt x="447333" y="922933"/>
                </a:lnTo>
                <a:lnTo>
                  <a:pt x="408188" y="913278"/>
                </a:lnTo>
                <a:lnTo>
                  <a:pt x="370385" y="901118"/>
                </a:lnTo>
                <a:lnTo>
                  <a:pt x="334058" y="886566"/>
                </a:lnTo>
                <a:lnTo>
                  <a:pt x="299338" y="869737"/>
                </a:lnTo>
                <a:lnTo>
                  <a:pt x="235261" y="829701"/>
                </a:lnTo>
                <a:lnTo>
                  <a:pt x="179213" y="781914"/>
                </a:lnTo>
                <a:lnTo>
                  <a:pt x="132257" y="727284"/>
                </a:lnTo>
                <a:lnTo>
                  <a:pt x="95457" y="666720"/>
                </a:lnTo>
                <a:lnTo>
                  <a:pt x="69876" y="601129"/>
                </a:lnTo>
                <a:lnTo>
                  <a:pt x="56575" y="531417"/>
                </a:lnTo>
                <a:lnTo>
                  <a:pt x="54863" y="495300"/>
                </a:lnTo>
                <a:lnTo>
                  <a:pt x="56575" y="459182"/>
                </a:lnTo>
                <a:lnTo>
                  <a:pt x="69876" y="389470"/>
                </a:lnTo>
                <a:lnTo>
                  <a:pt x="95457" y="323879"/>
                </a:lnTo>
                <a:lnTo>
                  <a:pt x="132257" y="263315"/>
                </a:lnTo>
                <a:lnTo>
                  <a:pt x="179213" y="208685"/>
                </a:lnTo>
                <a:lnTo>
                  <a:pt x="235261" y="160898"/>
                </a:lnTo>
                <a:lnTo>
                  <a:pt x="299338" y="120860"/>
                </a:lnTo>
                <a:lnTo>
                  <a:pt x="334058" y="104032"/>
                </a:lnTo>
                <a:lnTo>
                  <a:pt x="370385" y="89481"/>
                </a:lnTo>
                <a:lnTo>
                  <a:pt x="408188" y="77321"/>
                </a:lnTo>
                <a:lnTo>
                  <a:pt x="447333" y="67666"/>
                </a:lnTo>
                <a:lnTo>
                  <a:pt x="487688" y="60629"/>
                </a:lnTo>
                <a:lnTo>
                  <a:pt x="529121" y="56324"/>
                </a:lnTo>
                <a:lnTo>
                  <a:pt x="571500" y="54863"/>
                </a:lnTo>
                <a:lnTo>
                  <a:pt x="833092" y="54863"/>
                </a:lnTo>
                <a:lnTo>
                  <a:pt x="793937" y="38921"/>
                </a:lnTo>
                <a:lnTo>
                  <a:pt x="752123" y="25248"/>
                </a:lnTo>
                <a:lnTo>
                  <a:pt x="708825" y="14394"/>
                </a:lnTo>
                <a:lnTo>
                  <a:pt x="664190" y="6482"/>
                </a:lnTo>
                <a:lnTo>
                  <a:pt x="618366" y="1640"/>
                </a:lnTo>
                <a:lnTo>
                  <a:pt x="57150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78784" y="2918598"/>
            <a:ext cx="571500" cy="881380"/>
          </a:xfrm>
          <a:custGeom>
            <a:avLst/>
            <a:gdLst/>
            <a:ahLst/>
            <a:cxnLst/>
            <a:rect l="l" t="t" r="r" b="b"/>
            <a:pathLst>
              <a:path w="571500" h="881379">
                <a:moveTo>
                  <a:pt x="261592" y="0"/>
                </a:moveTo>
                <a:lnTo>
                  <a:pt x="0" y="0"/>
                </a:lnTo>
                <a:lnTo>
                  <a:pt x="42377" y="1460"/>
                </a:lnTo>
                <a:lnTo>
                  <a:pt x="83809" y="5765"/>
                </a:lnTo>
                <a:lnTo>
                  <a:pt x="124165" y="12802"/>
                </a:lnTo>
                <a:lnTo>
                  <a:pt x="163310" y="22457"/>
                </a:lnTo>
                <a:lnTo>
                  <a:pt x="201113" y="34617"/>
                </a:lnTo>
                <a:lnTo>
                  <a:pt x="237440" y="49168"/>
                </a:lnTo>
                <a:lnTo>
                  <a:pt x="272158" y="65996"/>
                </a:lnTo>
                <a:lnTo>
                  <a:pt x="336236" y="106034"/>
                </a:lnTo>
                <a:lnTo>
                  <a:pt x="392283" y="153821"/>
                </a:lnTo>
                <a:lnTo>
                  <a:pt x="439240" y="208451"/>
                </a:lnTo>
                <a:lnTo>
                  <a:pt x="476040" y="269015"/>
                </a:lnTo>
                <a:lnTo>
                  <a:pt x="501622" y="334606"/>
                </a:lnTo>
                <a:lnTo>
                  <a:pt x="514922" y="404318"/>
                </a:lnTo>
                <a:lnTo>
                  <a:pt x="516634" y="440436"/>
                </a:lnTo>
                <a:lnTo>
                  <a:pt x="514922" y="476553"/>
                </a:lnTo>
                <a:lnTo>
                  <a:pt x="501622" y="546265"/>
                </a:lnTo>
                <a:lnTo>
                  <a:pt x="476040" y="611856"/>
                </a:lnTo>
                <a:lnTo>
                  <a:pt x="439240" y="672420"/>
                </a:lnTo>
                <a:lnTo>
                  <a:pt x="392283" y="727050"/>
                </a:lnTo>
                <a:lnTo>
                  <a:pt x="336236" y="774837"/>
                </a:lnTo>
                <a:lnTo>
                  <a:pt x="272158" y="814873"/>
                </a:lnTo>
                <a:lnTo>
                  <a:pt x="237440" y="831702"/>
                </a:lnTo>
                <a:lnTo>
                  <a:pt x="201113" y="846254"/>
                </a:lnTo>
                <a:lnTo>
                  <a:pt x="163310" y="858414"/>
                </a:lnTo>
                <a:lnTo>
                  <a:pt x="124165" y="868069"/>
                </a:lnTo>
                <a:lnTo>
                  <a:pt x="83809" y="875106"/>
                </a:lnTo>
                <a:lnTo>
                  <a:pt x="42377" y="879411"/>
                </a:lnTo>
                <a:lnTo>
                  <a:pt x="0" y="880872"/>
                </a:lnTo>
                <a:lnTo>
                  <a:pt x="261592" y="880872"/>
                </a:lnTo>
                <a:lnTo>
                  <a:pt x="301024" y="861531"/>
                </a:lnTo>
                <a:lnTo>
                  <a:pt x="337505" y="840174"/>
                </a:lnTo>
                <a:lnTo>
                  <a:pt x="371910" y="816512"/>
                </a:lnTo>
                <a:lnTo>
                  <a:pt x="404097" y="790670"/>
                </a:lnTo>
                <a:lnTo>
                  <a:pt x="433917" y="762775"/>
                </a:lnTo>
                <a:lnTo>
                  <a:pt x="461223" y="732957"/>
                </a:lnTo>
                <a:lnTo>
                  <a:pt x="485866" y="701343"/>
                </a:lnTo>
                <a:lnTo>
                  <a:pt x="507702" y="668059"/>
                </a:lnTo>
                <a:lnTo>
                  <a:pt x="526582" y="633233"/>
                </a:lnTo>
                <a:lnTo>
                  <a:pt x="542359" y="596992"/>
                </a:lnTo>
                <a:lnTo>
                  <a:pt x="554887" y="559466"/>
                </a:lnTo>
                <a:lnTo>
                  <a:pt x="564018" y="520778"/>
                </a:lnTo>
                <a:lnTo>
                  <a:pt x="569603" y="481059"/>
                </a:lnTo>
                <a:lnTo>
                  <a:pt x="571500" y="440436"/>
                </a:lnTo>
                <a:lnTo>
                  <a:pt x="569603" y="399812"/>
                </a:lnTo>
                <a:lnTo>
                  <a:pt x="564018" y="360093"/>
                </a:lnTo>
                <a:lnTo>
                  <a:pt x="554887" y="321405"/>
                </a:lnTo>
                <a:lnTo>
                  <a:pt x="542359" y="283878"/>
                </a:lnTo>
                <a:lnTo>
                  <a:pt x="526582" y="247638"/>
                </a:lnTo>
                <a:lnTo>
                  <a:pt x="507702" y="212812"/>
                </a:lnTo>
                <a:lnTo>
                  <a:pt x="485866" y="179528"/>
                </a:lnTo>
                <a:lnTo>
                  <a:pt x="461223" y="147913"/>
                </a:lnTo>
                <a:lnTo>
                  <a:pt x="433917" y="118094"/>
                </a:lnTo>
                <a:lnTo>
                  <a:pt x="404097" y="90201"/>
                </a:lnTo>
                <a:lnTo>
                  <a:pt x="371910" y="64359"/>
                </a:lnTo>
                <a:lnTo>
                  <a:pt x="337505" y="40697"/>
                </a:lnTo>
                <a:lnTo>
                  <a:pt x="301024" y="19340"/>
                </a:lnTo>
                <a:lnTo>
                  <a:pt x="262620" y="417"/>
                </a:lnTo>
                <a:lnTo>
                  <a:pt x="261592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07283" y="2863735"/>
            <a:ext cx="1143000" cy="990600"/>
          </a:xfrm>
          <a:custGeom>
            <a:avLst/>
            <a:gdLst/>
            <a:ahLst/>
            <a:cxnLst/>
            <a:rect l="l" t="t" r="r" b="b"/>
            <a:pathLst>
              <a:path w="1143000" h="990600">
                <a:moveTo>
                  <a:pt x="0" y="495299"/>
                </a:moveTo>
                <a:lnTo>
                  <a:pt x="1893" y="454675"/>
                </a:lnTo>
                <a:lnTo>
                  <a:pt x="7480" y="414956"/>
                </a:lnTo>
                <a:lnTo>
                  <a:pt x="16610" y="376268"/>
                </a:lnTo>
                <a:lnTo>
                  <a:pt x="29137" y="338742"/>
                </a:lnTo>
                <a:lnTo>
                  <a:pt x="44915" y="302502"/>
                </a:lnTo>
                <a:lnTo>
                  <a:pt x="63796" y="267675"/>
                </a:lnTo>
                <a:lnTo>
                  <a:pt x="85631" y="234391"/>
                </a:lnTo>
                <a:lnTo>
                  <a:pt x="110276" y="202777"/>
                </a:lnTo>
                <a:lnTo>
                  <a:pt x="137582" y="172958"/>
                </a:lnTo>
                <a:lnTo>
                  <a:pt x="167400" y="145064"/>
                </a:lnTo>
                <a:lnTo>
                  <a:pt x="199587" y="119222"/>
                </a:lnTo>
                <a:lnTo>
                  <a:pt x="233994" y="95560"/>
                </a:lnTo>
                <a:lnTo>
                  <a:pt x="270474" y="74203"/>
                </a:lnTo>
                <a:lnTo>
                  <a:pt x="308877" y="55281"/>
                </a:lnTo>
                <a:lnTo>
                  <a:pt x="349060" y="38920"/>
                </a:lnTo>
                <a:lnTo>
                  <a:pt x="390874" y="25248"/>
                </a:lnTo>
                <a:lnTo>
                  <a:pt x="434172" y="14394"/>
                </a:lnTo>
                <a:lnTo>
                  <a:pt x="478807" y="6482"/>
                </a:lnTo>
                <a:lnTo>
                  <a:pt x="524631" y="1640"/>
                </a:lnTo>
                <a:lnTo>
                  <a:pt x="571499" y="0"/>
                </a:lnTo>
                <a:lnTo>
                  <a:pt x="618366" y="1640"/>
                </a:lnTo>
                <a:lnTo>
                  <a:pt x="664191" y="6482"/>
                </a:lnTo>
                <a:lnTo>
                  <a:pt x="708825" y="14394"/>
                </a:lnTo>
                <a:lnTo>
                  <a:pt x="752123" y="25248"/>
                </a:lnTo>
                <a:lnTo>
                  <a:pt x="793937" y="38920"/>
                </a:lnTo>
                <a:lnTo>
                  <a:pt x="834121" y="55281"/>
                </a:lnTo>
                <a:lnTo>
                  <a:pt x="872524" y="74203"/>
                </a:lnTo>
                <a:lnTo>
                  <a:pt x="909004" y="95560"/>
                </a:lnTo>
                <a:lnTo>
                  <a:pt x="943410" y="119222"/>
                </a:lnTo>
                <a:lnTo>
                  <a:pt x="975597" y="145064"/>
                </a:lnTo>
                <a:lnTo>
                  <a:pt x="1005417" y="172958"/>
                </a:lnTo>
                <a:lnTo>
                  <a:pt x="1032722" y="202777"/>
                </a:lnTo>
                <a:lnTo>
                  <a:pt x="1057365" y="234391"/>
                </a:lnTo>
                <a:lnTo>
                  <a:pt x="1079202" y="267675"/>
                </a:lnTo>
                <a:lnTo>
                  <a:pt x="1098081" y="302502"/>
                </a:lnTo>
                <a:lnTo>
                  <a:pt x="1113860" y="338742"/>
                </a:lnTo>
                <a:lnTo>
                  <a:pt x="1126387" y="376268"/>
                </a:lnTo>
                <a:lnTo>
                  <a:pt x="1135518" y="414956"/>
                </a:lnTo>
                <a:lnTo>
                  <a:pt x="1141104" y="454675"/>
                </a:lnTo>
                <a:lnTo>
                  <a:pt x="1142999" y="495299"/>
                </a:lnTo>
                <a:lnTo>
                  <a:pt x="1141104" y="535923"/>
                </a:lnTo>
                <a:lnTo>
                  <a:pt x="1135518" y="575641"/>
                </a:lnTo>
                <a:lnTo>
                  <a:pt x="1126387" y="614329"/>
                </a:lnTo>
                <a:lnTo>
                  <a:pt x="1113860" y="651856"/>
                </a:lnTo>
                <a:lnTo>
                  <a:pt x="1098081" y="688096"/>
                </a:lnTo>
                <a:lnTo>
                  <a:pt x="1079202" y="722922"/>
                </a:lnTo>
                <a:lnTo>
                  <a:pt x="1057365" y="756206"/>
                </a:lnTo>
                <a:lnTo>
                  <a:pt x="1032722" y="787821"/>
                </a:lnTo>
                <a:lnTo>
                  <a:pt x="1005417" y="817639"/>
                </a:lnTo>
                <a:lnTo>
                  <a:pt x="975597" y="845534"/>
                </a:lnTo>
                <a:lnTo>
                  <a:pt x="943410" y="871375"/>
                </a:lnTo>
                <a:lnTo>
                  <a:pt x="909004" y="895038"/>
                </a:lnTo>
                <a:lnTo>
                  <a:pt x="872524" y="916394"/>
                </a:lnTo>
                <a:lnTo>
                  <a:pt x="834121" y="935316"/>
                </a:lnTo>
                <a:lnTo>
                  <a:pt x="793937" y="951677"/>
                </a:lnTo>
                <a:lnTo>
                  <a:pt x="752123" y="965349"/>
                </a:lnTo>
                <a:lnTo>
                  <a:pt x="708825" y="976204"/>
                </a:lnTo>
                <a:lnTo>
                  <a:pt x="664191" y="984116"/>
                </a:lnTo>
                <a:lnTo>
                  <a:pt x="618366" y="988957"/>
                </a:lnTo>
                <a:lnTo>
                  <a:pt x="571499" y="990599"/>
                </a:lnTo>
                <a:lnTo>
                  <a:pt x="524631" y="988957"/>
                </a:lnTo>
                <a:lnTo>
                  <a:pt x="478807" y="984116"/>
                </a:lnTo>
                <a:lnTo>
                  <a:pt x="434172" y="976204"/>
                </a:lnTo>
                <a:lnTo>
                  <a:pt x="390874" y="965349"/>
                </a:lnTo>
                <a:lnTo>
                  <a:pt x="349060" y="951677"/>
                </a:lnTo>
                <a:lnTo>
                  <a:pt x="308877" y="935316"/>
                </a:lnTo>
                <a:lnTo>
                  <a:pt x="270474" y="916394"/>
                </a:lnTo>
                <a:lnTo>
                  <a:pt x="233994" y="895038"/>
                </a:lnTo>
                <a:lnTo>
                  <a:pt x="199587" y="871375"/>
                </a:lnTo>
                <a:lnTo>
                  <a:pt x="167400" y="845534"/>
                </a:lnTo>
                <a:lnTo>
                  <a:pt x="137582" y="817639"/>
                </a:lnTo>
                <a:lnTo>
                  <a:pt x="110276" y="787821"/>
                </a:lnTo>
                <a:lnTo>
                  <a:pt x="85631" y="756206"/>
                </a:lnTo>
                <a:lnTo>
                  <a:pt x="63796" y="722922"/>
                </a:lnTo>
                <a:lnTo>
                  <a:pt x="44915" y="688096"/>
                </a:lnTo>
                <a:lnTo>
                  <a:pt x="29137" y="651856"/>
                </a:lnTo>
                <a:lnTo>
                  <a:pt x="16610" y="614329"/>
                </a:lnTo>
                <a:lnTo>
                  <a:pt x="7480" y="575641"/>
                </a:lnTo>
                <a:lnTo>
                  <a:pt x="1893" y="535923"/>
                </a:lnTo>
                <a:lnTo>
                  <a:pt x="0" y="495299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62146" y="2918598"/>
            <a:ext cx="1033780" cy="881380"/>
          </a:xfrm>
          <a:custGeom>
            <a:avLst/>
            <a:gdLst/>
            <a:ahLst/>
            <a:cxnLst/>
            <a:rect l="l" t="t" r="r" b="b"/>
            <a:pathLst>
              <a:path w="1033779" h="881379">
                <a:moveTo>
                  <a:pt x="0" y="440436"/>
                </a:moveTo>
                <a:lnTo>
                  <a:pt x="6760" y="511867"/>
                </a:lnTo>
                <a:lnTo>
                  <a:pt x="26334" y="579632"/>
                </a:lnTo>
                <a:lnTo>
                  <a:pt x="57657" y="642823"/>
                </a:lnTo>
                <a:lnTo>
                  <a:pt x="99669" y="700534"/>
                </a:lnTo>
                <a:lnTo>
                  <a:pt x="151303" y="751855"/>
                </a:lnTo>
                <a:lnTo>
                  <a:pt x="211500" y="795881"/>
                </a:lnTo>
                <a:lnTo>
                  <a:pt x="279194" y="831703"/>
                </a:lnTo>
                <a:lnTo>
                  <a:pt x="315521" y="846254"/>
                </a:lnTo>
                <a:lnTo>
                  <a:pt x="353324" y="858414"/>
                </a:lnTo>
                <a:lnTo>
                  <a:pt x="392469" y="868069"/>
                </a:lnTo>
                <a:lnTo>
                  <a:pt x="432825" y="875106"/>
                </a:lnTo>
                <a:lnTo>
                  <a:pt x="474258" y="879411"/>
                </a:lnTo>
                <a:lnTo>
                  <a:pt x="516635" y="880872"/>
                </a:lnTo>
                <a:lnTo>
                  <a:pt x="559013" y="879411"/>
                </a:lnTo>
                <a:lnTo>
                  <a:pt x="600446" y="875106"/>
                </a:lnTo>
                <a:lnTo>
                  <a:pt x="640802" y="868069"/>
                </a:lnTo>
                <a:lnTo>
                  <a:pt x="679947" y="858414"/>
                </a:lnTo>
                <a:lnTo>
                  <a:pt x="717750" y="846254"/>
                </a:lnTo>
                <a:lnTo>
                  <a:pt x="754077" y="831703"/>
                </a:lnTo>
                <a:lnTo>
                  <a:pt x="788795" y="814874"/>
                </a:lnTo>
                <a:lnTo>
                  <a:pt x="852873" y="774837"/>
                </a:lnTo>
                <a:lnTo>
                  <a:pt x="908921" y="727050"/>
                </a:lnTo>
                <a:lnTo>
                  <a:pt x="955877" y="672420"/>
                </a:lnTo>
                <a:lnTo>
                  <a:pt x="992677" y="611856"/>
                </a:lnTo>
                <a:lnTo>
                  <a:pt x="1018259" y="546264"/>
                </a:lnTo>
                <a:lnTo>
                  <a:pt x="1031559" y="476553"/>
                </a:lnTo>
                <a:lnTo>
                  <a:pt x="1033271" y="440436"/>
                </a:lnTo>
                <a:lnTo>
                  <a:pt x="1031559" y="404318"/>
                </a:lnTo>
                <a:lnTo>
                  <a:pt x="1018259" y="334607"/>
                </a:lnTo>
                <a:lnTo>
                  <a:pt x="992677" y="269015"/>
                </a:lnTo>
                <a:lnTo>
                  <a:pt x="955877" y="208451"/>
                </a:lnTo>
                <a:lnTo>
                  <a:pt x="908921" y="153821"/>
                </a:lnTo>
                <a:lnTo>
                  <a:pt x="852873" y="106034"/>
                </a:lnTo>
                <a:lnTo>
                  <a:pt x="788795" y="65997"/>
                </a:lnTo>
                <a:lnTo>
                  <a:pt x="754077" y="49167"/>
                </a:lnTo>
                <a:lnTo>
                  <a:pt x="717750" y="34616"/>
                </a:lnTo>
                <a:lnTo>
                  <a:pt x="679947" y="22457"/>
                </a:lnTo>
                <a:lnTo>
                  <a:pt x="640802" y="12801"/>
                </a:lnTo>
                <a:lnTo>
                  <a:pt x="600446" y="5765"/>
                </a:lnTo>
                <a:lnTo>
                  <a:pt x="559013" y="1459"/>
                </a:lnTo>
                <a:lnTo>
                  <a:pt x="516635" y="0"/>
                </a:lnTo>
                <a:lnTo>
                  <a:pt x="474258" y="1459"/>
                </a:lnTo>
                <a:lnTo>
                  <a:pt x="432825" y="5765"/>
                </a:lnTo>
                <a:lnTo>
                  <a:pt x="392469" y="12801"/>
                </a:lnTo>
                <a:lnTo>
                  <a:pt x="353324" y="22457"/>
                </a:lnTo>
                <a:lnTo>
                  <a:pt x="315521" y="34616"/>
                </a:lnTo>
                <a:lnTo>
                  <a:pt x="279194" y="49167"/>
                </a:lnTo>
                <a:lnTo>
                  <a:pt x="244476" y="65997"/>
                </a:lnTo>
                <a:lnTo>
                  <a:pt x="180398" y="106034"/>
                </a:lnTo>
                <a:lnTo>
                  <a:pt x="124349" y="153821"/>
                </a:lnTo>
                <a:lnTo>
                  <a:pt x="77393" y="208451"/>
                </a:lnTo>
                <a:lnTo>
                  <a:pt x="40593" y="269015"/>
                </a:lnTo>
                <a:lnTo>
                  <a:pt x="15012" y="334607"/>
                </a:lnTo>
                <a:lnTo>
                  <a:pt x="1712" y="404318"/>
                </a:lnTo>
                <a:lnTo>
                  <a:pt x="0" y="440436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9900" y="1954669"/>
            <a:ext cx="4419600" cy="4410076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2865" marR="408940">
              <a:lnSpc>
                <a:spcPct val="100000"/>
              </a:lnSpc>
              <a:tabLst>
                <a:tab pos="1379855" algn="l"/>
              </a:tabLst>
            </a:pPr>
            <a:r>
              <a:rPr sz="2800" spc="-15" dirty="0">
                <a:latin typeface="Times New Roman"/>
                <a:cs typeface="Times New Roman"/>
              </a:rPr>
              <a:t>2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d</a:t>
            </a:r>
            <a:r>
              <a:rPr sz="2800" spc="-5" dirty="0">
                <a:latin typeface="Times New Roman"/>
                <a:cs typeface="Times New Roman"/>
              </a:rPr>
              <a:t>i</a:t>
            </a:r>
            <a:r>
              <a:rPr sz="2800" spc="-35" dirty="0">
                <a:latin typeface="Times New Roman"/>
                <a:cs typeface="Times New Roman"/>
              </a:rPr>
              <a:t>f</a:t>
            </a:r>
            <a:r>
              <a:rPr sz="2800" spc="-50" dirty="0">
                <a:latin typeface="Times New Roman"/>
                <a:cs typeface="Times New Roman"/>
              </a:rPr>
              <a:t>f</a:t>
            </a:r>
            <a:r>
              <a:rPr sz="2800" spc="-5" dirty="0">
                <a:latin typeface="Times New Roman"/>
                <a:cs typeface="Times New Roman"/>
              </a:rPr>
              <a:t>e</a:t>
            </a:r>
            <a:r>
              <a:rPr sz="2800" spc="-25" dirty="0">
                <a:latin typeface="Times New Roman"/>
                <a:cs typeface="Times New Roman"/>
              </a:rPr>
              <a:t>r</a:t>
            </a:r>
            <a:r>
              <a:rPr sz="2800" spc="-20" dirty="0">
                <a:latin typeface="Times New Roman"/>
                <a:cs typeface="Times New Roman"/>
              </a:rPr>
              <a:t>en</a:t>
            </a:r>
            <a:r>
              <a:rPr sz="2800" dirty="0">
                <a:latin typeface="Times New Roman"/>
                <a:cs typeface="Times New Roman"/>
              </a:rPr>
              <a:t>t	</a:t>
            </a:r>
            <a:r>
              <a:rPr sz="2800" spc="-25" dirty="0">
                <a:latin typeface="Times New Roman"/>
                <a:cs typeface="Times New Roman"/>
              </a:rPr>
              <a:t>p</a:t>
            </a:r>
            <a:r>
              <a:rPr sz="2800" spc="-15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c</a:t>
            </a:r>
            <a:r>
              <a:rPr sz="2800" spc="-10" dirty="0">
                <a:latin typeface="Times New Roman"/>
                <a:cs typeface="Times New Roman"/>
              </a:rPr>
              <a:t>kaging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&amp;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</a:t>
            </a:r>
            <a:r>
              <a:rPr sz="2800" spc="-10" dirty="0">
                <a:latin typeface="Times New Roman"/>
                <a:cs typeface="Times New Roman"/>
              </a:rPr>
              <a:t>h</a:t>
            </a:r>
            <a:r>
              <a:rPr sz="2800" spc="-5" dirty="0">
                <a:latin typeface="Times New Roman"/>
                <a:cs typeface="Times New Roman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mi</a:t>
            </a:r>
            <a:r>
              <a:rPr sz="2800" dirty="0">
                <a:latin typeface="Times New Roman"/>
                <a:cs typeface="Times New Roman"/>
              </a:rPr>
              <a:t>s</a:t>
            </a:r>
            <a:r>
              <a:rPr sz="2800" spc="-5" dirty="0">
                <a:latin typeface="Times New Roman"/>
                <a:cs typeface="Times New Roman"/>
              </a:rPr>
              <a:t>tr</a:t>
            </a:r>
            <a:r>
              <a:rPr sz="2800" dirty="0">
                <a:latin typeface="Times New Roman"/>
                <a:cs typeface="Times New Roman"/>
              </a:rPr>
              <a:t>y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t</a:t>
            </a:r>
            <a:r>
              <a:rPr sz="2800" dirty="0">
                <a:latin typeface="Times New Roman"/>
                <a:cs typeface="Times New Roman"/>
              </a:rPr>
              <a:t>y</a:t>
            </a:r>
            <a:r>
              <a:rPr sz="2800" spc="-25" dirty="0">
                <a:latin typeface="Times New Roman"/>
                <a:cs typeface="Times New Roman"/>
              </a:rPr>
              <a:t>p</a:t>
            </a:r>
            <a:r>
              <a:rPr sz="2800" spc="-5" dirty="0">
                <a:latin typeface="Times New Roman"/>
                <a:cs typeface="Times New Roman"/>
              </a:rPr>
              <a:t>es</a:t>
            </a:r>
            <a:endParaRPr sz="2800" dirty="0">
              <a:latin typeface="Times New Roman"/>
              <a:cs typeface="Times New Roman"/>
            </a:endParaRPr>
          </a:p>
          <a:p>
            <a:pPr marL="62865" marR="1254760">
              <a:lnSpc>
                <a:spcPct val="204199"/>
              </a:lnSpc>
            </a:pPr>
            <a:r>
              <a:rPr sz="2800" spc="-95" dirty="0">
                <a:latin typeface="Times New Roman"/>
                <a:cs typeface="Times New Roman"/>
              </a:rPr>
              <a:t>W</a:t>
            </a:r>
            <a:r>
              <a:rPr sz="2800" spc="-25" dirty="0">
                <a:latin typeface="Times New Roman"/>
                <a:cs typeface="Times New Roman"/>
              </a:rPr>
              <a:t>r</a:t>
            </a:r>
            <a:r>
              <a:rPr sz="2800" spc="-15" dirty="0">
                <a:latin typeface="Times New Roman"/>
                <a:cs typeface="Times New Roman"/>
              </a:rPr>
              <a:t>ong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holo</a:t>
            </a:r>
            <a:r>
              <a:rPr sz="2800" spc="-25" dirty="0">
                <a:latin typeface="Times New Roman"/>
                <a:cs typeface="Times New Roman"/>
              </a:rPr>
              <a:t>g</a:t>
            </a:r>
            <a:r>
              <a:rPr sz="2800" spc="-75" dirty="0">
                <a:latin typeface="Times New Roman"/>
                <a:cs typeface="Times New Roman"/>
              </a:rPr>
              <a:t>r</a:t>
            </a:r>
            <a:r>
              <a:rPr sz="2800" spc="-15" dirty="0">
                <a:latin typeface="Times New Roman"/>
                <a:cs typeface="Times New Roman"/>
              </a:rPr>
              <a:t>am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 smtClean="0">
                <a:latin typeface="Times New Roman"/>
                <a:cs typeface="Times New Roman"/>
              </a:rPr>
              <a:t> </a:t>
            </a:r>
            <a:r>
              <a:rPr lang="en-GB" sz="2800" spc="-5" dirty="0" smtClean="0">
                <a:latin typeface="Times New Roman"/>
                <a:cs typeface="Times New Roman"/>
              </a:rPr>
              <a:t>No </a:t>
            </a:r>
          </a:p>
          <a:p>
            <a:pPr marL="62865" marR="1254760">
              <a:lnSpc>
                <a:spcPct val="204199"/>
              </a:lnSpc>
            </a:pPr>
            <a:r>
              <a:rPr lang="en-GB" sz="2800" spc="-5" dirty="0" smtClean="0">
                <a:latin typeface="Times New Roman"/>
                <a:cs typeface="Times New Roman"/>
              </a:rPr>
              <a:t>No </a:t>
            </a:r>
            <a:r>
              <a:rPr sz="2800" spc="-15" dirty="0" smtClean="0">
                <a:latin typeface="Times New Roman"/>
                <a:cs typeface="Times New Roman"/>
              </a:rPr>
              <a:t>a</a:t>
            </a:r>
            <a:r>
              <a:rPr sz="2800" dirty="0" smtClean="0">
                <a:latin typeface="Times New Roman"/>
                <a:cs typeface="Times New Roman"/>
              </a:rPr>
              <a:t>rtes</a:t>
            </a:r>
            <a:r>
              <a:rPr sz="2800" spc="-15" dirty="0" smtClean="0">
                <a:latin typeface="Times New Roman"/>
                <a:cs typeface="Times New Roman"/>
              </a:rPr>
              <a:t>una</a:t>
            </a:r>
            <a:r>
              <a:rPr sz="2800" dirty="0" smtClean="0">
                <a:latin typeface="Times New Roman"/>
                <a:cs typeface="Times New Roman"/>
              </a:rPr>
              <a:t>te</a:t>
            </a:r>
            <a:endParaRPr sz="2800" dirty="0">
              <a:latin typeface="Times New Roman"/>
              <a:cs typeface="Times New Roman"/>
            </a:endParaRPr>
          </a:p>
          <a:p>
            <a:pPr marL="62865">
              <a:lnSpc>
                <a:spcPct val="100000"/>
              </a:lnSpc>
            </a:pPr>
            <a:r>
              <a:rPr sz="2800" spc="-15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sz="2800" spc="-25" dirty="0">
                <a:solidFill>
                  <a:srgbClr val="FF2600"/>
                </a:solidFill>
                <a:latin typeface="Times New Roman"/>
                <a:cs typeface="Times New Roman"/>
              </a:rPr>
              <a:t>h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lo</a:t>
            </a:r>
            <a:r>
              <a:rPr sz="2800" spc="-25" dirty="0">
                <a:solidFill>
                  <a:srgbClr val="FF2600"/>
                </a:solidFill>
                <a:latin typeface="Times New Roman"/>
                <a:cs typeface="Times New Roman"/>
              </a:rPr>
              <a:t>r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oqui</a:t>
            </a:r>
            <a:r>
              <a:rPr sz="2800" spc="-25" dirty="0">
                <a:solidFill>
                  <a:srgbClr val="FF2600"/>
                </a:solidFill>
                <a:latin typeface="Times New Roman"/>
                <a:cs typeface="Times New Roman"/>
              </a:rPr>
              <a:t>n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FF0000"/>
                </a:solidFill>
                <a:latin typeface="Times New Roman"/>
                <a:cs typeface="Times New Roman"/>
              </a:rPr>
              <a:t>58</a:t>
            </a:r>
            <a:r>
              <a:rPr sz="2800" spc="-30" dirty="0">
                <a:solidFill>
                  <a:srgbClr val="FF2600"/>
                </a:solidFill>
                <a:latin typeface="Times New Roman"/>
                <a:cs typeface="Times New Roman"/>
              </a:rPr>
              <a:t>m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g/t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ab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7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L="62865" marR="281305">
              <a:lnSpc>
                <a:spcPct val="100000"/>
              </a:lnSpc>
            </a:pPr>
            <a:r>
              <a:rPr sz="2800" spc="-10" dirty="0">
                <a:latin typeface="Times New Roman"/>
                <a:cs typeface="Times New Roman"/>
              </a:rPr>
              <a:t>B</a:t>
            </a:r>
            <a:r>
              <a:rPr sz="2800" spc="-15" dirty="0">
                <a:latin typeface="Times New Roman"/>
                <a:cs typeface="Times New Roman"/>
              </a:rPr>
              <a:t>ulr</a:t>
            </a:r>
            <a:r>
              <a:rPr sz="2800" spc="-25" dirty="0">
                <a:latin typeface="Times New Roman"/>
                <a:cs typeface="Times New Roman"/>
              </a:rPr>
              <a:t>u</a:t>
            </a:r>
            <a:r>
              <a:rPr sz="2800" spc="-5" dirty="0">
                <a:latin typeface="Times New Roman"/>
                <a:cs typeface="Times New Roman"/>
              </a:rPr>
              <a:t>s</a:t>
            </a:r>
            <a:r>
              <a:rPr sz="2800" spc="-15" dirty="0">
                <a:latin typeface="Times New Roman"/>
                <a:cs typeface="Times New Roman"/>
              </a:rPr>
              <a:t>h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po</a:t>
            </a:r>
            <a:r>
              <a:rPr sz="2800" spc="-10" dirty="0">
                <a:latin typeface="Times New Roman"/>
                <a:cs typeface="Times New Roman"/>
              </a:rPr>
              <a:t>llen </a:t>
            </a:r>
            <a:r>
              <a:rPr sz="2800" spc="-15" dirty="0">
                <a:latin typeface="Times New Roman"/>
                <a:cs typeface="Times New Roman"/>
              </a:rPr>
              <a:t>–</a:t>
            </a:r>
            <a:r>
              <a:rPr sz="2800" spc="-10" dirty="0">
                <a:latin typeface="Times New Roman"/>
                <a:cs typeface="Times New Roman"/>
              </a:rPr>
              <a:t> p</a:t>
            </a:r>
            <a:r>
              <a:rPr sz="2800" spc="-30" dirty="0">
                <a:latin typeface="Times New Roman"/>
                <a:cs typeface="Times New Roman"/>
              </a:rPr>
              <a:t>r</a:t>
            </a:r>
            <a:r>
              <a:rPr sz="2800" spc="-15" dirty="0">
                <a:latin typeface="Times New Roman"/>
                <a:cs typeface="Times New Roman"/>
              </a:rPr>
              <a:t>odu</a:t>
            </a:r>
            <a:r>
              <a:rPr sz="2800" dirty="0">
                <a:latin typeface="Times New Roman"/>
                <a:cs typeface="Times New Roman"/>
              </a:rPr>
              <a:t>ct</a:t>
            </a:r>
            <a:r>
              <a:rPr sz="2800" spc="-10" dirty="0">
                <a:latin typeface="Times New Roman"/>
                <a:cs typeface="Times New Roman"/>
              </a:rPr>
              <a:t>ion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ea</a:t>
            </a:r>
            <a:r>
              <a:rPr sz="2800" dirty="0">
                <a:latin typeface="Times New Roman"/>
                <a:cs typeface="Times New Roman"/>
              </a:rPr>
              <a:t>r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</a:t>
            </a:r>
            <a:r>
              <a:rPr sz="2800" spc="-35" dirty="0">
                <a:latin typeface="Times New Roman"/>
                <a:cs typeface="Times New Roman"/>
              </a:rPr>
              <a:t>w</a:t>
            </a:r>
            <a:r>
              <a:rPr sz="2800" spc="-15" dirty="0">
                <a:latin typeface="Times New Roman"/>
                <a:cs typeface="Times New Roman"/>
              </a:rPr>
              <a:t>amp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?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631215" y="302612"/>
            <a:ext cx="9768866" cy="125941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s-ES" b="0" dirty="0" err="1" smtClean="0">
                <a:solidFill>
                  <a:srgbClr val="FF0000"/>
                </a:solidFill>
                <a:ea typeface="Times New Roman"/>
              </a:rPr>
              <a:t>Miltefosine</a:t>
            </a:r>
            <a:r>
              <a:rPr lang="es-ES" b="0" dirty="0" smtClean="0">
                <a:solidFill>
                  <a:srgbClr val="FF0000"/>
                </a:solidFill>
                <a:ea typeface="Times New Roman"/>
              </a:rPr>
              <a:t> </a:t>
            </a:r>
            <a:r>
              <a:rPr lang="es-ES" b="0" dirty="0">
                <a:solidFill>
                  <a:srgbClr val="FF0000"/>
                </a:solidFill>
                <a:ea typeface="Times New Roman"/>
              </a:rPr>
              <a:t>- Bangladesh </a:t>
            </a:r>
            <a:r>
              <a:rPr lang="es-ES" sz="3100" dirty="0">
                <a:solidFill>
                  <a:srgbClr val="FF0000"/>
                </a:solidFill>
                <a:ea typeface="Times New Roman"/>
              </a:rPr>
              <a:t>(</a:t>
            </a:r>
            <a:r>
              <a:rPr lang="es-ES" sz="3100" dirty="0" err="1">
                <a:solidFill>
                  <a:srgbClr val="FF0000"/>
                </a:solidFill>
                <a:ea typeface="Times New Roman"/>
              </a:rPr>
              <a:t>Dorlo</a:t>
            </a:r>
            <a:r>
              <a:rPr lang="es-ES" sz="3100" dirty="0">
                <a:solidFill>
                  <a:srgbClr val="FF0000"/>
                </a:solidFill>
                <a:ea typeface="Times New Roman"/>
              </a:rPr>
              <a:t> </a:t>
            </a:r>
            <a:r>
              <a:rPr lang="es-ES" sz="3100" i="1" dirty="0">
                <a:solidFill>
                  <a:srgbClr val="FF0000"/>
                </a:solidFill>
                <a:ea typeface="Times New Roman"/>
              </a:rPr>
              <a:t>et al</a:t>
            </a:r>
            <a:r>
              <a:rPr lang="es-ES" sz="3100" dirty="0">
                <a:solidFill>
                  <a:srgbClr val="FF0000"/>
                </a:solidFill>
                <a:ea typeface="Times New Roman"/>
              </a:rPr>
              <a:t>. 2012)</a:t>
            </a:r>
            <a:r>
              <a:rPr lang="es-ES" sz="3100" dirty="0">
                <a:ea typeface="Times New Roman"/>
              </a:rPr>
              <a:t/>
            </a:r>
            <a:br>
              <a:rPr lang="es-ES" sz="3100" dirty="0">
                <a:ea typeface="Times New Roman"/>
              </a:rPr>
            </a:br>
            <a:endParaRPr lang="es-ES" b="0" dirty="0">
              <a:solidFill>
                <a:srgbClr val="FF0000"/>
              </a:solidFill>
              <a:ea typeface="Times New Roman"/>
            </a:endParaRPr>
          </a:p>
        </p:txBody>
      </p:sp>
      <p:pic>
        <p:nvPicPr>
          <p:cNvPr id="25602" name="Content Placeholder 4" descr="Dorlo 2012 Fig 1.tiff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828" r="-21828"/>
          <a:stretch>
            <a:fillRect/>
          </a:stretch>
        </p:blipFill>
        <p:spPr bwMode="auto">
          <a:xfrm>
            <a:off x="-170796" y="1317147"/>
            <a:ext cx="10485473" cy="54329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6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 bwMode="auto">
          <a:xfrm>
            <a:off x="294139" y="3989830"/>
            <a:ext cx="10273020" cy="25853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ea typeface="Times New Roman"/>
              </a:rPr>
              <a:t>125 cardiology patients died in Lahore with bone marrow failure after taking ‘</a:t>
            </a:r>
            <a:r>
              <a:rPr lang="en-GB" altLang="ja-JP" sz="2400" dirty="0" err="1">
                <a:ea typeface="Times New Roman"/>
              </a:rPr>
              <a:t>isosorbide</a:t>
            </a:r>
            <a:r>
              <a:rPr lang="en-GB" altLang="ja-JP" sz="2400" dirty="0">
                <a:ea typeface="Times New Roman"/>
              </a:rPr>
              <a:t> </a:t>
            </a:r>
            <a:r>
              <a:rPr lang="en-GB" altLang="ja-JP" sz="2400" dirty="0" err="1">
                <a:ea typeface="Times New Roman"/>
              </a:rPr>
              <a:t>mononitrate</a:t>
            </a:r>
            <a:r>
              <a:rPr lang="en-GB" altLang="ja-JP" sz="2400" dirty="0">
                <a:ea typeface="Times New Roman"/>
              </a:rPr>
              <a:t> 20mg</a:t>
            </a:r>
            <a:r>
              <a:rPr lang="en-GB" sz="2400" dirty="0">
                <a:ea typeface="Times New Roman"/>
              </a:rPr>
              <a:t>’</a:t>
            </a:r>
            <a:r>
              <a:rPr lang="en-GB" altLang="ja-JP" sz="2400" dirty="0">
                <a:ea typeface="Times New Roman"/>
              </a:rPr>
              <a:t>  </a:t>
            </a:r>
          </a:p>
          <a:p>
            <a:pPr algn="ctr"/>
            <a:endParaRPr lang="en-GB" sz="2400" dirty="0">
              <a:ea typeface="Times New Roman"/>
            </a:endParaRPr>
          </a:p>
          <a:p>
            <a:pPr algn="ctr"/>
            <a:r>
              <a:rPr lang="en-GB" sz="2400" dirty="0">
                <a:ea typeface="Times New Roman"/>
              </a:rPr>
              <a:t>However, it contained an excessive dose of the antimalarial pyrimethamine, resulting in fatal bone marrow suppression</a:t>
            </a:r>
          </a:p>
          <a:p>
            <a:pPr algn="ctr"/>
            <a:endParaRPr lang="en-GB" sz="2400" dirty="0">
              <a:solidFill>
                <a:srgbClr val="0000FF"/>
              </a:solidFill>
              <a:ea typeface="Times New Roman"/>
            </a:endParaRPr>
          </a:p>
          <a:p>
            <a:pPr algn="ctr"/>
            <a:r>
              <a:rPr lang="en-GB" sz="2400" dirty="0">
                <a:solidFill>
                  <a:srgbClr val="0000FF"/>
                </a:solidFill>
                <a:ea typeface="Times New Roman"/>
              </a:rPr>
              <a:t>Gross factory error (i.e. substandard) </a:t>
            </a:r>
            <a:endParaRPr lang="en-US" sz="2400" dirty="0">
              <a:solidFill>
                <a:srgbClr val="0000FF"/>
              </a:solidFill>
              <a:ea typeface="Times New Roman"/>
            </a:endParaRPr>
          </a:p>
        </p:txBody>
      </p:sp>
      <p:pic>
        <p:nvPicPr>
          <p:cNvPr id="2" name="Picture 1" descr="xxxx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744" y="2031350"/>
            <a:ext cx="6188794" cy="1746901"/>
          </a:xfrm>
          <a:prstGeom prst="rect">
            <a:avLst/>
          </a:prstGeom>
        </p:spPr>
      </p:pic>
      <p:pic>
        <p:nvPicPr>
          <p:cNvPr id="4" name="Picture 3" descr="Untitled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326" y="75617"/>
            <a:ext cx="6484120" cy="18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5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6861599" y="251883"/>
            <a:ext cx="3653578" cy="3610328"/>
          </a:xfrm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000000"/>
                </a:solidFill>
              </a:rPr>
              <a:t>Fake ceftazidime (containing streptomycin), flu vaccine, rabies vaccine, </a:t>
            </a:r>
            <a:r>
              <a:rPr lang="ja-JP" altLang="en-US" sz="3100" dirty="0">
                <a:solidFill>
                  <a:srgbClr val="000000"/>
                </a:solidFill>
                <a:ea typeface="Times New Roman"/>
              </a:rPr>
              <a:t>‘</a:t>
            </a:r>
            <a:r>
              <a:rPr lang="en-US" altLang="ja-JP" sz="3100" dirty="0">
                <a:solidFill>
                  <a:srgbClr val="000000"/>
                </a:solidFill>
                <a:ea typeface="Times New Roman"/>
              </a:rPr>
              <a:t>insecticide-treated</a:t>
            </a:r>
            <a:r>
              <a:rPr lang="ja-JP" altLang="en-US" sz="3100" dirty="0">
                <a:solidFill>
                  <a:srgbClr val="000000"/>
                </a:solidFill>
                <a:ea typeface="Times New Roman"/>
              </a:rPr>
              <a:t>’</a:t>
            </a:r>
            <a:r>
              <a:rPr lang="en-US" altLang="ja-JP" sz="3100" dirty="0">
                <a:solidFill>
                  <a:srgbClr val="000000"/>
                </a:solidFill>
                <a:ea typeface="Times New Roman"/>
              </a:rPr>
              <a:t> </a:t>
            </a:r>
            <a:r>
              <a:rPr lang="en-US" altLang="ja-JP" sz="3100" dirty="0" err="1">
                <a:solidFill>
                  <a:srgbClr val="000000"/>
                </a:solidFill>
                <a:ea typeface="Times New Roman"/>
              </a:rPr>
              <a:t>bednets</a:t>
            </a:r>
            <a:r>
              <a:rPr lang="en-US" altLang="ja-JP" sz="3100" dirty="0">
                <a:solidFill>
                  <a:srgbClr val="000000"/>
                </a:solidFill>
                <a:ea typeface="Times New Roman"/>
              </a:rPr>
              <a:t>, HIV tests…………….. </a:t>
            </a:r>
            <a:endParaRPr lang="en-US" sz="3100" dirty="0">
              <a:solidFill>
                <a:srgbClr val="000000"/>
              </a:solidFill>
            </a:endParaRP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 bwMode="auto">
          <a:xfrm>
            <a:off x="445559" y="4194995"/>
            <a:ext cx="10037912" cy="2031325"/>
          </a:xfr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sz="3300" dirty="0">
                <a:solidFill>
                  <a:srgbClr val="FF0000"/>
                </a:solidFill>
                <a:ea typeface="Times New Roman"/>
              </a:rPr>
              <a:t>Non-communicable diseases: </a:t>
            </a:r>
            <a:r>
              <a:rPr lang="en-US" sz="3300" dirty="0">
                <a:ea typeface="Times New Roman"/>
              </a:rPr>
              <a:t>Poor quality paracetamol syrup (~ 500 deaths), insulin, blood pressure medicines, anti-</a:t>
            </a:r>
            <a:r>
              <a:rPr lang="en-US" sz="3300" dirty="0" err="1">
                <a:ea typeface="Times New Roman"/>
              </a:rPr>
              <a:t>cholersterol</a:t>
            </a:r>
            <a:r>
              <a:rPr lang="en-US" sz="3300" dirty="0">
                <a:ea typeface="Times New Roman"/>
              </a:rPr>
              <a:t> medicines, condoms, oral contraceptive pills, diabetes test strips, cardiac stents</a:t>
            </a:r>
          </a:p>
        </p:txBody>
      </p:sp>
      <p:pic>
        <p:nvPicPr>
          <p:cNvPr id="20483" name="Picture 3" descr="MSF Fake ARVs Kenya 10.03.2012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929" y="287197"/>
            <a:ext cx="6416040" cy="355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23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68" y="302611"/>
            <a:ext cx="9072711" cy="677108"/>
          </a:xfrm>
        </p:spPr>
        <p:txBody>
          <a:bodyPr/>
          <a:lstStyle/>
          <a:p>
            <a:r>
              <a:rPr lang="en-US" b="0" dirty="0" smtClean="0">
                <a:solidFill>
                  <a:srgbClr val="FF0000"/>
                </a:solidFill>
              </a:rPr>
              <a:t>Problems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670" y="1556671"/>
            <a:ext cx="9624060" cy="5909309"/>
          </a:xfrm>
        </p:spPr>
        <p:txBody>
          <a:bodyPr/>
          <a:lstStyle/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dirty="0" smtClean="0"/>
              <a:t>Small sample size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dirty="0" smtClean="0"/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dirty="0" smtClean="0"/>
              <a:t>No data from many countries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dirty="0" smtClean="0"/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dirty="0" smtClean="0"/>
              <a:t>Few random surveys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dirty="0" smtClean="0"/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dirty="0" smtClean="0"/>
              <a:t>Little consensus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dirty="0" smtClean="0"/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dirty="0" smtClean="0"/>
              <a:t>Over-interpretation of data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dirty="0" smtClean="0"/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dirty="0" smtClean="0"/>
              <a:t>Poor &amp; slow reporting </a:t>
            </a:r>
          </a:p>
          <a:p>
            <a:pPr marL="457200" indent="-457200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7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WWARN Logo (new versio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8582" y="373162"/>
            <a:ext cx="1223428" cy="118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3" descr="C:\Users\patona\Documents\Antimalarial_Quality\AQ_Documents\AQ Brochure &amp; Proposal\images\logo MAE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70" y="597065"/>
            <a:ext cx="3206163" cy="134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1461062" y="48980"/>
            <a:ext cx="8770073" cy="615553"/>
          </a:xfrm>
        </p:spPr>
        <p:txBody>
          <a:bodyPr/>
          <a:lstStyle/>
          <a:p>
            <a:r>
              <a:rPr lang="en-US" sz="4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WWARN Antimalarial Quality Surveyor</a:t>
            </a:r>
          </a:p>
        </p:txBody>
      </p:sp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1388657" y="1126479"/>
            <a:ext cx="7999629" cy="51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6796" tIns="58398" rIns="116796" bIns="583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600" dirty="0">
                <a:solidFill>
                  <a:srgbClr val="0000FF"/>
                </a:solidFill>
                <a:latin typeface="Times New Roman" charset="0"/>
                <a:ea typeface="Times New Roman"/>
                <a:cs typeface="Times New Roman" charset="0"/>
              </a:rPr>
              <a:t>Now also in French and has downloadable country reports</a:t>
            </a:r>
          </a:p>
        </p:txBody>
      </p:sp>
      <p:pic>
        <p:nvPicPr>
          <p:cNvPr id="25605" name="Picture 2" descr="vv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717" y="1669894"/>
            <a:ext cx="8211268" cy="544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03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Content Placeholder 3" descr="vvvv.tif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083" r="-17083"/>
          <a:stretch>
            <a:fillRect/>
          </a:stretch>
        </p:blipFill>
        <p:spPr bwMode="auto">
          <a:xfrm>
            <a:off x="-1221630" y="498775"/>
            <a:ext cx="13212662" cy="6845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5430916" y="75621"/>
            <a:ext cx="5220980" cy="954107"/>
          </a:xfrm>
          <a:solidFill>
            <a:schemeClr val="bg1"/>
          </a:solidFill>
        </p:spPr>
        <p:txBody>
          <a:bodyPr/>
          <a:lstStyle/>
          <a:p>
            <a:r>
              <a:rPr lang="en-US" sz="31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Artemether-lumefantrine dose &amp; recrudescence </a:t>
            </a:r>
            <a:r>
              <a:rPr lang="en-US" sz="23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(WWARN 2015)</a:t>
            </a:r>
            <a:endParaRPr lang="en-US" sz="3600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511" y="392989"/>
            <a:ext cx="5220980" cy="6966661"/>
          </a:xfrm>
          <a:prstGeom prst="rect">
            <a:avLst/>
          </a:prstGeom>
          <a:solidFill>
            <a:schemeClr val="bg1"/>
          </a:solidFill>
        </p:spPr>
        <p:txBody>
          <a:bodyPr lIns="116784" tIns="58392" rIns="116784" bIns="58392"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001B"/>
              </a:buClr>
              <a:buChar char="•"/>
              <a:defRPr sz="3200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001B"/>
              </a:buClr>
              <a:buChar char="–"/>
              <a:defRPr sz="2800" baseline="0">
                <a:solidFill>
                  <a:schemeClr val="tx1"/>
                </a:solidFill>
                <a:latin typeface="Times New Roman"/>
                <a:ea typeface="Times New Roman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001B"/>
              </a:buClr>
              <a:buChar char="•"/>
              <a:defRPr sz="2400" baseline="0">
                <a:solidFill>
                  <a:schemeClr val="tx1"/>
                </a:solidFill>
                <a:latin typeface="Times New Roman"/>
                <a:ea typeface="Times New Roman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001B"/>
              </a:buClr>
              <a:buChar char="–"/>
              <a:defRPr sz="2000" baseline="0">
                <a:solidFill>
                  <a:schemeClr val="tx1"/>
                </a:solidFill>
                <a:latin typeface="Times New Roman"/>
                <a:ea typeface="Times New Roman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001B"/>
              </a:buClr>
              <a:buChar char="»"/>
              <a:defRPr sz="2000" baseline="0">
                <a:solidFill>
                  <a:schemeClr val="tx1"/>
                </a:solidFill>
                <a:latin typeface="Times New Roman"/>
                <a:ea typeface="Times New Roman"/>
              </a:defRPr>
            </a:lvl5pPr>
            <a:lvl6pPr marL="2514340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492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645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5797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sz="3600" dirty="0"/>
              <a:t>Estimated median number of children &lt;5y malaria deaths associated with consumption of poor-quality antimalarials in 39 African countries = 122,350 deaths (IQR: 91,577–154,736)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lvl="1"/>
            <a:endParaRPr lang="en-US" sz="3100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3960740" y="4010308"/>
            <a:ext cx="2806564" cy="42571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2000" dirty="0">
                <a:latin typeface="Times New Roman"/>
              </a:rPr>
              <a:t>Recrudescence day 28 %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6375" y="7057726"/>
            <a:ext cx="4167101" cy="425713"/>
          </a:xfrm>
          <a:prstGeom prst="rect">
            <a:avLst/>
          </a:prstGeom>
          <a:solidFill>
            <a:schemeClr val="bg1"/>
          </a:solidFill>
        </p:spPr>
        <p:txBody>
          <a:bodyPr wrap="square" lIns="116796" tIns="58398" rIns="116796" bIns="58398" rtlCol="0">
            <a:spAutoFit/>
          </a:bodyPr>
          <a:lstStyle/>
          <a:p>
            <a:r>
              <a:rPr lang="en-US" sz="2000" dirty="0">
                <a:latin typeface="Times New Roman"/>
              </a:rPr>
              <a:t>Baseline parasitaemia /uL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6501" y="1874039"/>
            <a:ext cx="1495412" cy="856600"/>
          </a:xfrm>
          <a:prstGeom prst="rect">
            <a:avLst/>
          </a:prstGeom>
          <a:noFill/>
        </p:spPr>
        <p:txBody>
          <a:bodyPr wrap="square" lIns="116796" tIns="58398" rIns="116796" bIns="58398" rtlCol="0">
            <a:spAutoFit/>
          </a:bodyPr>
          <a:lstStyle/>
          <a:p>
            <a:r>
              <a:rPr lang="en-US" sz="2400" dirty="0">
                <a:latin typeface="Times New Roman"/>
              </a:rPr>
              <a:t>Declining dose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900" y="5988050"/>
            <a:ext cx="335280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Times New Roman"/>
              </a:rPr>
              <a:t>Renschler</a:t>
            </a:r>
            <a:r>
              <a:rPr lang="en-US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i="1" dirty="0">
                <a:solidFill>
                  <a:srgbClr val="0000FF"/>
                </a:solidFill>
                <a:latin typeface="Times New Roman"/>
              </a:rPr>
              <a:t>et al. </a:t>
            </a:r>
            <a:r>
              <a:rPr lang="en-US" dirty="0">
                <a:solidFill>
                  <a:srgbClr val="0000FF"/>
                </a:solidFill>
                <a:latin typeface="Times New Roman"/>
              </a:rPr>
              <a:t>AJTMH 2015 </a:t>
            </a:r>
          </a:p>
        </p:txBody>
      </p:sp>
    </p:spTree>
    <p:extLst>
      <p:ext uri="{BB962C8B-B14F-4D97-AF65-F5344CB8AC3E}">
        <p14:creationId xmlns:p14="http://schemas.microsoft.com/office/powerpoint/2010/main" val="221290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09023" y="2330451"/>
            <a:ext cx="7309484" cy="4786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marR="309880" indent="-330200">
              <a:lnSpc>
                <a:spcPts val="3800"/>
              </a:lnSpc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-105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I</a:t>
            </a:r>
            <a:r>
              <a:rPr sz="3200" spc="-20" dirty="0">
                <a:latin typeface="Times New Roman"/>
                <a:cs typeface="Times New Roman"/>
              </a:rPr>
              <a:t>n</a:t>
            </a:r>
            <a:r>
              <a:rPr sz="3200" spc="-5" dirty="0">
                <a:latin typeface="Times New Roman"/>
                <a:cs typeface="Times New Roman"/>
              </a:rPr>
              <a:t> PN</a:t>
            </a:r>
            <a:r>
              <a:rPr sz="3200" dirty="0">
                <a:latin typeface="Times New Roman"/>
                <a:cs typeface="Times New Roman"/>
              </a:rPr>
              <a:t>G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in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a </a:t>
            </a:r>
            <a:r>
              <a:rPr sz="3200" spc="-60" dirty="0">
                <a:latin typeface="Times New Roman"/>
                <a:cs typeface="Times New Roman"/>
              </a:rPr>
              <a:t>r</a:t>
            </a:r>
            <a:r>
              <a:rPr sz="3200" spc="-5" dirty="0">
                <a:latin typeface="Times New Roman"/>
                <a:cs typeface="Times New Roman"/>
              </a:rPr>
              <a:t>a</a:t>
            </a:r>
            <a:r>
              <a:rPr sz="3200" spc="-30" dirty="0">
                <a:latin typeface="Times New Roman"/>
                <a:cs typeface="Times New Roman"/>
              </a:rPr>
              <a:t>n</a:t>
            </a:r>
            <a:r>
              <a:rPr sz="3200" spc="-25" dirty="0">
                <a:latin typeface="Times New Roman"/>
                <a:cs typeface="Times New Roman"/>
              </a:rPr>
              <a:t>d</a:t>
            </a:r>
            <a:r>
              <a:rPr sz="3200" spc="-30" dirty="0">
                <a:latin typeface="Times New Roman"/>
                <a:cs typeface="Times New Roman"/>
              </a:rPr>
              <a:t>om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s</a:t>
            </a:r>
            <a:r>
              <a:rPr sz="3200" spc="-30" dirty="0">
                <a:latin typeface="Times New Roman"/>
                <a:cs typeface="Times New Roman"/>
              </a:rPr>
              <a:t>a</a:t>
            </a:r>
            <a:r>
              <a:rPr sz="3200" spc="-25" dirty="0">
                <a:latin typeface="Times New Roman"/>
                <a:cs typeface="Times New Roman"/>
              </a:rPr>
              <a:t>mpl</a:t>
            </a:r>
            <a:r>
              <a:rPr sz="3200" spc="-15" dirty="0">
                <a:latin typeface="Times New Roman"/>
                <a:cs typeface="Times New Roman"/>
              </a:rPr>
              <a:t>e,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29/</a:t>
            </a:r>
            <a:r>
              <a:rPr sz="3200" spc="-15" dirty="0">
                <a:latin typeface="Times New Roman"/>
                <a:cs typeface="Times New Roman"/>
              </a:rPr>
              <a:t>3</a:t>
            </a:r>
            <a:r>
              <a:rPr sz="3200" spc="-20" dirty="0">
                <a:latin typeface="Times New Roman"/>
                <a:cs typeface="Times New Roman"/>
              </a:rPr>
              <a:t>7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p</a:t>
            </a:r>
            <a:r>
              <a:rPr sz="3200" dirty="0">
                <a:latin typeface="Times New Roman"/>
                <a:cs typeface="Times New Roman"/>
              </a:rPr>
              <a:t>r</a:t>
            </a:r>
            <a:r>
              <a:rPr sz="3200" spc="-20" dirty="0">
                <a:latin typeface="Times New Roman"/>
                <a:cs typeface="Times New Roman"/>
              </a:rPr>
              <a:t>imaquine </a:t>
            </a:r>
            <a:r>
              <a:rPr sz="3200" spc="-25" dirty="0">
                <a:latin typeface="Times New Roman"/>
                <a:cs typeface="Times New Roman"/>
              </a:rPr>
              <a:t>samp</a:t>
            </a:r>
            <a:r>
              <a:rPr sz="3200" spc="-20" dirty="0">
                <a:latin typeface="Times New Roman"/>
                <a:cs typeface="Times New Roman"/>
              </a:rPr>
              <a:t>l</a:t>
            </a:r>
            <a:r>
              <a:rPr sz="3200" spc="-5" dirty="0">
                <a:latin typeface="Times New Roman"/>
                <a:cs typeface="Times New Roman"/>
              </a:rPr>
              <a:t>e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45" dirty="0">
                <a:latin typeface="Times New Roman"/>
                <a:cs typeface="Times New Roman"/>
              </a:rPr>
              <a:t>f</a:t>
            </a:r>
            <a:r>
              <a:rPr sz="3200" spc="-30" dirty="0">
                <a:latin typeface="Times New Roman"/>
                <a:cs typeface="Times New Roman"/>
              </a:rPr>
              <a:t>a</a:t>
            </a:r>
            <a:r>
              <a:rPr sz="3200" spc="-15" dirty="0">
                <a:latin typeface="Times New Roman"/>
                <a:cs typeface="Times New Roman"/>
              </a:rPr>
              <a:t>i</a:t>
            </a:r>
            <a:r>
              <a:rPr sz="3200" spc="-20" dirty="0">
                <a:latin typeface="Times New Roman"/>
                <a:cs typeface="Times New Roman"/>
              </a:rPr>
              <a:t>l</a:t>
            </a:r>
            <a:r>
              <a:rPr sz="3200" spc="-25" dirty="0">
                <a:latin typeface="Times New Roman"/>
                <a:cs typeface="Times New Roman"/>
              </a:rPr>
              <a:t>e</a:t>
            </a:r>
            <a:r>
              <a:rPr sz="3200" spc="-20" dirty="0">
                <a:latin typeface="Times New Roman"/>
                <a:cs typeface="Times New Roman"/>
              </a:rPr>
              <a:t>d</a:t>
            </a:r>
            <a:r>
              <a:rPr sz="3200" spc="1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USP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Times New Roman"/>
                <a:cs typeface="Times New Roman"/>
              </a:rPr>
              <a:t>%A</a:t>
            </a:r>
            <a:r>
              <a:rPr sz="3200" dirty="0">
                <a:latin typeface="Times New Roman"/>
                <a:cs typeface="Times New Roman"/>
              </a:rPr>
              <a:t>PI </a:t>
            </a:r>
            <a:r>
              <a:rPr sz="3200" spc="-5" dirty="0">
                <a:latin typeface="Times New Roman"/>
                <a:cs typeface="Times New Roman"/>
              </a:rPr>
              <a:t>sta</a:t>
            </a:r>
            <a:r>
              <a:rPr sz="3200" spc="-10" dirty="0">
                <a:latin typeface="Times New Roman"/>
                <a:cs typeface="Times New Roman"/>
              </a:rPr>
              <a:t>n</a:t>
            </a:r>
            <a:r>
              <a:rPr sz="3200" spc="-30" dirty="0">
                <a:latin typeface="Times New Roman"/>
                <a:cs typeface="Times New Roman"/>
              </a:rPr>
              <a:t>d</a:t>
            </a:r>
            <a:r>
              <a:rPr sz="3200" spc="-5" dirty="0">
                <a:latin typeface="Times New Roman"/>
                <a:cs typeface="Times New Roman"/>
              </a:rPr>
              <a:t>a</a:t>
            </a:r>
            <a:r>
              <a:rPr sz="3200" spc="-25" dirty="0">
                <a:latin typeface="Times New Roman"/>
                <a:cs typeface="Times New Roman"/>
              </a:rPr>
              <a:t>rd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(93</a:t>
            </a:r>
            <a:r>
              <a:rPr sz="3200" spc="-20" dirty="0">
                <a:latin typeface="Times New Roman"/>
                <a:cs typeface="Times New Roman"/>
              </a:rPr>
              <a:t>-107%</a:t>
            </a:r>
            <a:r>
              <a:rPr sz="3200" spc="-20" dirty="0" smtClean="0">
                <a:latin typeface="Times New Roman"/>
                <a:cs typeface="Times New Roman"/>
              </a:rPr>
              <a:t>)</a:t>
            </a:r>
            <a:endParaRPr lang="en-GB" sz="3200" spc="-20" dirty="0" smtClean="0">
              <a:latin typeface="Times New Roman"/>
              <a:cs typeface="Times New Roman"/>
            </a:endParaRPr>
          </a:p>
          <a:p>
            <a:pPr marL="342900" marR="309880" indent="-330200">
              <a:lnSpc>
                <a:spcPts val="3800"/>
              </a:lnSpc>
            </a:pPr>
            <a:endParaRPr sz="3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-105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M</a:t>
            </a:r>
            <a:r>
              <a:rPr sz="3200" spc="5" dirty="0">
                <a:latin typeface="Times New Roman"/>
                <a:cs typeface="Times New Roman"/>
              </a:rPr>
              <a:t>e</a:t>
            </a:r>
            <a:r>
              <a:rPr sz="3200" spc="-20" dirty="0">
                <a:latin typeface="Times New Roman"/>
                <a:cs typeface="Times New Roman"/>
              </a:rPr>
              <a:t>an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(</a:t>
            </a:r>
            <a:r>
              <a:rPr sz="3200" spc="-60" dirty="0">
                <a:latin typeface="Times New Roman"/>
                <a:cs typeface="Times New Roman"/>
              </a:rPr>
              <a:t>r</a:t>
            </a:r>
            <a:r>
              <a:rPr sz="3200" spc="-25" dirty="0">
                <a:latin typeface="Times New Roman"/>
                <a:cs typeface="Times New Roman"/>
              </a:rPr>
              <a:t>ang</a:t>
            </a:r>
            <a:r>
              <a:rPr sz="3200" spc="-15" dirty="0">
                <a:latin typeface="Times New Roman"/>
                <a:cs typeface="Times New Roman"/>
              </a:rPr>
              <a:t>e)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%AP</a:t>
            </a:r>
            <a:r>
              <a:rPr sz="3200" dirty="0">
                <a:latin typeface="Times New Roman"/>
                <a:cs typeface="Times New Roman"/>
              </a:rPr>
              <a:t>I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35" dirty="0">
                <a:latin typeface="Times New Roman"/>
                <a:cs typeface="Times New Roman"/>
              </a:rPr>
              <a:t>w</a:t>
            </a:r>
            <a:r>
              <a:rPr sz="3200" spc="-5" dirty="0">
                <a:latin typeface="Times New Roman"/>
                <a:cs typeface="Times New Roman"/>
              </a:rPr>
              <a:t>a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76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(60-99) </a:t>
            </a:r>
            <a:r>
              <a:rPr sz="3200" spc="-35" dirty="0">
                <a:latin typeface="Times New Roman"/>
                <a:cs typeface="Times New Roman"/>
              </a:rPr>
              <a:t>%</a:t>
            </a:r>
            <a:endParaRPr sz="3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4700" dirty="0">
              <a:latin typeface="Times New Roman"/>
              <a:cs typeface="Times New Roman"/>
            </a:endParaRPr>
          </a:p>
          <a:p>
            <a:pPr marL="342900" marR="587375" indent="-330200">
              <a:lnSpc>
                <a:spcPct val="96700"/>
              </a:lnSpc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-105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Ri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5" dirty="0">
                <a:latin typeface="Times New Roman"/>
                <a:cs typeface="Times New Roman"/>
              </a:rPr>
              <a:t>k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inc</a:t>
            </a:r>
            <a:r>
              <a:rPr sz="3200" spc="-20" dirty="0">
                <a:latin typeface="Times New Roman"/>
                <a:cs typeface="Times New Roman"/>
              </a:rPr>
              <a:t>r</a:t>
            </a:r>
            <a:r>
              <a:rPr sz="3200" dirty="0">
                <a:latin typeface="Times New Roman"/>
                <a:cs typeface="Times New Roman"/>
              </a:rPr>
              <a:t>e</a:t>
            </a:r>
            <a:r>
              <a:rPr sz="3200" spc="-5" dirty="0">
                <a:latin typeface="Times New Roman"/>
                <a:cs typeface="Times New Roman"/>
              </a:rPr>
              <a:t>a</a:t>
            </a:r>
            <a:r>
              <a:rPr sz="3200" dirty="0">
                <a:latin typeface="Times New Roman"/>
                <a:cs typeface="Times New Roman"/>
              </a:rPr>
              <a:t>se</a:t>
            </a:r>
            <a:r>
              <a:rPr sz="3200" spc="-20" dirty="0">
                <a:latin typeface="Times New Roman"/>
                <a:cs typeface="Times New Roman"/>
              </a:rPr>
              <a:t>d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450" i="1" spc="-630" dirty="0">
                <a:latin typeface="Times New Roman"/>
                <a:cs typeface="Times New Roman"/>
              </a:rPr>
              <a:t>P</a:t>
            </a:r>
            <a:r>
              <a:rPr sz="3450" i="1" spc="-35" dirty="0">
                <a:latin typeface="Times New Roman"/>
                <a:cs typeface="Times New Roman"/>
              </a:rPr>
              <a:t>.</a:t>
            </a:r>
            <a:r>
              <a:rPr sz="3450" i="1" spc="-135" dirty="0">
                <a:latin typeface="Times New Roman"/>
                <a:cs typeface="Times New Roman"/>
              </a:rPr>
              <a:t> </a:t>
            </a:r>
            <a:r>
              <a:rPr lang="en-GB" sz="3450" i="1" spc="-135" dirty="0" smtClean="0">
                <a:latin typeface="Times New Roman"/>
                <a:cs typeface="Times New Roman"/>
              </a:rPr>
              <a:t> </a:t>
            </a:r>
            <a:r>
              <a:rPr sz="3450" i="1" spc="-135" dirty="0" smtClean="0">
                <a:latin typeface="Times New Roman"/>
                <a:cs typeface="Times New Roman"/>
              </a:rPr>
              <a:t>v</a:t>
            </a:r>
            <a:r>
              <a:rPr sz="3450" i="1" spc="-110" dirty="0" smtClean="0">
                <a:latin typeface="Times New Roman"/>
                <a:cs typeface="Times New Roman"/>
              </a:rPr>
              <a:t>i</a:t>
            </a:r>
            <a:r>
              <a:rPr sz="3450" i="1" spc="-200" dirty="0" smtClean="0">
                <a:latin typeface="Times New Roman"/>
                <a:cs typeface="Times New Roman"/>
              </a:rPr>
              <a:t>v</a:t>
            </a:r>
            <a:r>
              <a:rPr sz="3450" i="1" spc="-135" dirty="0" smtClean="0">
                <a:latin typeface="Times New Roman"/>
                <a:cs typeface="Times New Roman"/>
              </a:rPr>
              <a:t>a</a:t>
            </a:r>
            <a:r>
              <a:rPr sz="3450" i="1" spc="-55" dirty="0" smtClean="0">
                <a:latin typeface="Times New Roman"/>
                <a:cs typeface="Times New Roman"/>
              </a:rPr>
              <a:t>x</a:t>
            </a:r>
            <a:r>
              <a:rPr sz="3450" i="1" spc="-165" dirty="0" smtClean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r</a:t>
            </a:r>
            <a:r>
              <a:rPr sz="3200" spc="-5" dirty="0">
                <a:latin typeface="Times New Roman"/>
                <a:cs typeface="Times New Roman"/>
              </a:rPr>
              <a:t>e</a:t>
            </a:r>
            <a:r>
              <a:rPr sz="3200" spc="-25" dirty="0">
                <a:latin typeface="Times New Roman"/>
                <a:cs typeface="Times New Roman"/>
              </a:rPr>
              <a:t>lap</a:t>
            </a:r>
            <a:r>
              <a:rPr sz="3200" spc="-5" dirty="0">
                <a:latin typeface="Times New Roman"/>
                <a:cs typeface="Times New Roman"/>
              </a:rPr>
              <a:t>s</a:t>
            </a:r>
            <a:r>
              <a:rPr sz="3200" dirty="0">
                <a:latin typeface="Times New Roman"/>
                <a:cs typeface="Times New Roman"/>
              </a:rPr>
              <a:t>e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and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t</a:t>
            </a:r>
            <a:r>
              <a:rPr sz="3200" spc="-60" dirty="0">
                <a:latin typeface="Times New Roman"/>
                <a:cs typeface="Times New Roman"/>
              </a:rPr>
              <a:t>r</a:t>
            </a:r>
            <a:r>
              <a:rPr sz="3200" spc="-30" dirty="0">
                <a:latin typeface="Times New Roman"/>
                <a:cs typeface="Times New Roman"/>
              </a:rPr>
              <a:t>an</a:t>
            </a:r>
            <a:r>
              <a:rPr sz="3200" spc="-5" dirty="0">
                <a:latin typeface="Times New Roman"/>
                <a:cs typeface="Times New Roman"/>
              </a:rPr>
              <a:t>s</a:t>
            </a:r>
            <a:r>
              <a:rPr sz="3200" spc="-10" dirty="0">
                <a:latin typeface="Times New Roman"/>
                <a:cs typeface="Times New Roman"/>
              </a:rPr>
              <a:t>m</a:t>
            </a:r>
            <a:r>
              <a:rPr sz="3200" spc="-15" dirty="0">
                <a:latin typeface="Times New Roman"/>
                <a:cs typeface="Times New Roman"/>
              </a:rPr>
              <a:t>i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20" dirty="0">
                <a:latin typeface="Times New Roman"/>
                <a:cs typeface="Times New Roman"/>
              </a:rPr>
              <a:t>si</a:t>
            </a:r>
            <a:r>
              <a:rPr sz="3200" spc="-25" dirty="0">
                <a:latin typeface="Times New Roman"/>
                <a:cs typeface="Times New Roman"/>
              </a:rPr>
              <a:t>o</a:t>
            </a:r>
            <a:r>
              <a:rPr sz="3200" spc="-20" dirty="0">
                <a:latin typeface="Times New Roman"/>
                <a:cs typeface="Times New Roman"/>
              </a:rPr>
              <a:t>n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35" dirty="0">
                <a:latin typeface="Times New Roman"/>
                <a:cs typeface="Times New Roman"/>
              </a:rPr>
              <a:t>a</a:t>
            </a:r>
            <a:r>
              <a:rPr sz="3200" spc="-20" dirty="0">
                <a:latin typeface="Times New Roman"/>
                <a:cs typeface="Times New Roman"/>
              </a:rPr>
              <a:t>nd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450" i="1" spc="-630" dirty="0">
                <a:latin typeface="Times New Roman"/>
                <a:cs typeface="Times New Roman"/>
              </a:rPr>
              <a:t>P</a:t>
            </a:r>
            <a:r>
              <a:rPr sz="3450" i="1" spc="-35" dirty="0" smtClean="0">
                <a:latin typeface="Times New Roman"/>
                <a:cs typeface="Times New Roman"/>
              </a:rPr>
              <a:t>.</a:t>
            </a:r>
            <a:r>
              <a:rPr lang="en-GB" sz="3450" i="1" spc="-35" dirty="0" smtClean="0">
                <a:latin typeface="Times New Roman"/>
                <a:cs typeface="Times New Roman"/>
              </a:rPr>
              <a:t> </a:t>
            </a:r>
            <a:r>
              <a:rPr sz="3450" i="1" spc="-135" dirty="0" smtClean="0">
                <a:latin typeface="Times New Roman"/>
                <a:cs typeface="Times New Roman"/>
              </a:rPr>
              <a:t> </a:t>
            </a:r>
            <a:r>
              <a:rPr sz="3450" i="1" spc="-160" dirty="0">
                <a:latin typeface="Times New Roman"/>
                <a:cs typeface="Times New Roman"/>
              </a:rPr>
              <a:t>f</a:t>
            </a:r>
            <a:r>
              <a:rPr sz="3450" i="1" spc="-135" dirty="0">
                <a:latin typeface="Times New Roman"/>
                <a:cs typeface="Times New Roman"/>
              </a:rPr>
              <a:t>a</a:t>
            </a:r>
            <a:r>
              <a:rPr sz="3450" i="1" spc="-85" dirty="0">
                <a:latin typeface="Times New Roman"/>
                <a:cs typeface="Times New Roman"/>
              </a:rPr>
              <a:t>l</a:t>
            </a:r>
            <a:r>
              <a:rPr sz="3450" i="1" spc="-140" dirty="0">
                <a:latin typeface="Times New Roman"/>
                <a:cs typeface="Times New Roman"/>
              </a:rPr>
              <a:t>cipa</a:t>
            </a:r>
            <a:r>
              <a:rPr sz="3450" i="1" spc="-130" dirty="0">
                <a:latin typeface="Times New Roman"/>
                <a:cs typeface="Times New Roman"/>
              </a:rPr>
              <a:t>r</a:t>
            </a:r>
            <a:r>
              <a:rPr sz="3450" i="1" spc="-155" dirty="0">
                <a:latin typeface="Times New Roman"/>
                <a:cs typeface="Times New Roman"/>
              </a:rPr>
              <a:t>u</a:t>
            </a:r>
            <a:r>
              <a:rPr sz="3450" i="1" spc="-90" dirty="0">
                <a:latin typeface="Times New Roman"/>
                <a:cs typeface="Times New Roman"/>
              </a:rPr>
              <a:t>m</a:t>
            </a:r>
            <a:r>
              <a:rPr sz="3450" i="1" spc="-3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t</a:t>
            </a:r>
            <a:r>
              <a:rPr sz="3200" spc="-60" dirty="0">
                <a:latin typeface="Times New Roman"/>
                <a:cs typeface="Times New Roman"/>
              </a:rPr>
              <a:t>r</a:t>
            </a:r>
            <a:r>
              <a:rPr sz="3200" spc="-30" dirty="0">
                <a:latin typeface="Times New Roman"/>
                <a:cs typeface="Times New Roman"/>
              </a:rPr>
              <a:t>an</a:t>
            </a:r>
            <a:r>
              <a:rPr sz="3200" spc="-5" dirty="0">
                <a:latin typeface="Times New Roman"/>
                <a:cs typeface="Times New Roman"/>
              </a:rPr>
              <a:t>s</a:t>
            </a:r>
            <a:r>
              <a:rPr sz="3200" spc="-10" dirty="0">
                <a:latin typeface="Times New Roman"/>
                <a:cs typeface="Times New Roman"/>
              </a:rPr>
              <a:t>m</a:t>
            </a:r>
            <a:r>
              <a:rPr sz="3200" spc="-15" dirty="0">
                <a:latin typeface="Times New Roman"/>
                <a:cs typeface="Times New Roman"/>
              </a:rPr>
              <a:t>i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20" dirty="0">
                <a:latin typeface="Times New Roman"/>
                <a:cs typeface="Times New Roman"/>
              </a:rPr>
              <a:t>si</a:t>
            </a:r>
            <a:r>
              <a:rPr sz="3200" spc="-25" dirty="0">
                <a:latin typeface="Times New Roman"/>
                <a:cs typeface="Times New Roman"/>
              </a:rPr>
              <a:t>o</a:t>
            </a:r>
            <a:r>
              <a:rPr sz="3200" spc="-20" dirty="0">
                <a:latin typeface="Times New Roman"/>
                <a:cs typeface="Times New Roman"/>
              </a:rPr>
              <a:t>n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35" dirty="0">
                <a:latin typeface="Times New Roman"/>
                <a:cs typeface="Times New Roman"/>
              </a:rPr>
              <a:t>a</a:t>
            </a:r>
            <a:r>
              <a:rPr sz="3200" spc="-20" dirty="0">
                <a:latin typeface="Times New Roman"/>
                <a:cs typeface="Times New Roman"/>
              </a:rPr>
              <a:t>nd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r</a:t>
            </a:r>
            <a:r>
              <a:rPr sz="3200" spc="-5" dirty="0">
                <a:latin typeface="Times New Roman"/>
                <a:cs typeface="Times New Roman"/>
              </a:rPr>
              <a:t>ecr</a:t>
            </a:r>
            <a:r>
              <a:rPr sz="3200" spc="-30" dirty="0">
                <a:latin typeface="Times New Roman"/>
                <a:cs typeface="Times New Roman"/>
              </a:rPr>
              <a:t>ud</a:t>
            </a:r>
            <a:r>
              <a:rPr sz="3200" spc="10" dirty="0">
                <a:latin typeface="Times New Roman"/>
                <a:cs typeface="Times New Roman"/>
              </a:rPr>
              <a:t>e</a:t>
            </a:r>
            <a:r>
              <a:rPr sz="3200" spc="-5" dirty="0">
                <a:latin typeface="Times New Roman"/>
                <a:cs typeface="Times New Roman"/>
              </a:rPr>
              <a:t>sce</a:t>
            </a:r>
            <a:r>
              <a:rPr sz="3200" spc="-10" dirty="0">
                <a:latin typeface="Times New Roman"/>
                <a:cs typeface="Times New Roman"/>
              </a:rPr>
              <a:t>nce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49155" y="731659"/>
            <a:ext cx="8100057" cy="13014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09024" y="574159"/>
            <a:ext cx="8002905" cy="64452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4035" marR="5080" indent="-1648460">
              <a:lnSpc>
                <a:spcPts val="3800"/>
              </a:lnSpc>
            </a:pP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Loss</a:t>
            </a:r>
            <a:r>
              <a:rPr sz="32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45" dirty="0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sz="3200" spc="-35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3200" spc="-15" dirty="0">
                <a:solidFill>
                  <a:srgbClr val="FF0000"/>
                </a:solidFill>
                <a:latin typeface="Times New Roman"/>
                <a:cs typeface="Times New Roman"/>
              </a:rPr>
              <a:t>th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5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 esse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ti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3200" spc="-15" dirty="0">
                <a:solidFill>
                  <a:srgbClr val="FF0000"/>
                </a:solidFill>
                <a:latin typeface="Times New Roman"/>
                <a:cs typeface="Times New Roman"/>
              </a:rPr>
              <a:t>dicine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sz="32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&amp;</a:t>
            </a:r>
            <a:r>
              <a:rPr sz="32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he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th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system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sz="32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&amp;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40" dirty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anu</a:t>
            </a:r>
            <a:r>
              <a:rPr sz="3200" spc="-55" dirty="0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act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u</a:t>
            </a:r>
            <a:r>
              <a:rPr sz="3200" spc="-30" dirty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ers</a:t>
            </a: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-105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2005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e</a:t>
            </a:r>
            <a:r>
              <a:rPr sz="3200" spc="-10" dirty="0">
                <a:latin typeface="Times New Roman"/>
                <a:cs typeface="Times New Roman"/>
              </a:rPr>
              <a:t>a</a:t>
            </a:r>
            <a:r>
              <a:rPr sz="3200" spc="-5" dirty="0">
                <a:latin typeface="Times New Roman"/>
                <a:cs typeface="Times New Roman"/>
              </a:rPr>
              <a:t>ster</a:t>
            </a:r>
            <a:r>
              <a:rPr sz="3200" spc="-20" dirty="0">
                <a:latin typeface="Times New Roman"/>
                <a:cs typeface="Times New Roman"/>
              </a:rPr>
              <a:t>n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lang="en-GB" sz="3200" spc="-15" dirty="0" smtClean="0">
                <a:latin typeface="Times New Roman"/>
                <a:cs typeface="Times New Roman"/>
              </a:rPr>
              <a:t>Myanmar/</a:t>
            </a:r>
            <a:r>
              <a:rPr sz="3200" spc="-10" dirty="0" smtClean="0">
                <a:latin typeface="Times New Roman"/>
                <a:cs typeface="Times New Roman"/>
              </a:rPr>
              <a:t>B</a:t>
            </a:r>
            <a:r>
              <a:rPr sz="3200" spc="-30" dirty="0" smtClean="0">
                <a:latin typeface="Times New Roman"/>
                <a:cs typeface="Times New Roman"/>
              </a:rPr>
              <a:t>u</a:t>
            </a:r>
            <a:r>
              <a:rPr sz="3200" spc="-10" dirty="0" smtClean="0">
                <a:latin typeface="Times New Roman"/>
                <a:cs typeface="Times New Roman"/>
              </a:rPr>
              <a:t>r</a:t>
            </a:r>
            <a:r>
              <a:rPr sz="3200" spc="-35" dirty="0" smtClean="0">
                <a:latin typeface="Times New Roman"/>
                <a:cs typeface="Times New Roman"/>
              </a:rPr>
              <a:t>m</a:t>
            </a:r>
            <a:r>
              <a:rPr sz="3200" spc="-20" dirty="0" smtClean="0">
                <a:latin typeface="Times New Roman"/>
                <a:cs typeface="Times New Roman"/>
              </a:rPr>
              <a:t>a</a:t>
            </a:r>
            <a:endParaRPr sz="3200" dirty="0">
              <a:latin typeface="Times New Roman"/>
              <a:cs typeface="Times New Roman"/>
            </a:endParaRPr>
          </a:p>
          <a:p>
            <a:pPr marL="342900" marR="1240790" indent="-330200">
              <a:lnSpc>
                <a:spcPts val="3810"/>
              </a:lnSpc>
              <a:spcBef>
                <a:spcPts val="1105"/>
              </a:spcBef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-105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23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Times New Roman"/>
                <a:cs typeface="Times New Roman"/>
              </a:rPr>
              <a:t>y</a:t>
            </a:r>
            <a:r>
              <a:rPr sz="3200" spc="-10" dirty="0">
                <a:latin typeface="Times New Roman"/>
                <a:cs typeface="Times New Roman"/>
              </a:rPr>
              <a:t>e</a:t>
            </a:r>
            <a:r>
              <a:rPr sz="3200" spc="-25" dirty="0">
                <a:latin typeface="Times New Roman"/>
                <a:cs typeface="Times New Roman"/>
              </a:rPr>
              <a:t>a</a:t>
            </a:r>
            <a:r>
              <a:rPr sz="3200" dirty="0">
                <a:latin typeface="Times New Roman"/>
                <a:cs typeface="Times New Roman"/>
              </a:rPr>
              <a:t>r</a:t>
            </a:r>
            <a:r>
              <a:rPr sz="3200" spc="5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old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40" dirty="0">
                <a:latin typeface="Times New Roman"/>
                <a:cs typeface="Times New Roman"/>
              </a:rPr>
              <a:t>m</a:t>
            </a:r>
            <a:r>
              <a:rPr sz="3200" spc="-20" dirty="0">
                <a:latin typeface="Times New Roman"/>
                <a:cs typeface="Times New Roman"/>
              </a:rPr>
              <a:t>an</a:t>
            </a:r>
            <a:r>
              <a:rPr sz="3200" dirty="0">
                <a:latin typeface="Times New Roman"/>
                <a:cs typeface="Times New Roman"/>
              </a:rPr>
              <a:t> p</a:t>
            </a:r>
            <a:r>
              <a:rPr sz="3200" spc="-15" dirty="0">
                <a:latin typeface="Times New Roman"/>
                <a:cs typeface="Times New Roman"/>
              </a:rPr>
              <a:t>r</a:t>
            </a:r>
            <a:r>
              <a:rPr sz="3200" dirty="0">
                <a:latin typeface="Times New Roman"/>
                <a:cs typeface="Times New Roman"/>
              </a:rPr>
              <a:t>e</a:t>
            </a:r>
            <a:r>
              <a:rPr sz="3200" spc="-5" dirty="0">
                <a:latin typeface="Times New Roman"/>
                <a:cs typeface="Times New Roman"/>
              </a:rPr>
              <a:t>s</a:t>
            </a:r>
            <a:r>
              <a:rPr sz="3200" dirty="0">
                <a:latin typeface="Times New Roman"/>
                <a:cs typeface="Times New Roman"/>
              </a:rPr>
              <a:t>ents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Times New Roman"/>
                <a:cs typeface="Times New Roman"/>
              </a:rPr>
              <a:t>w</a:t>
            </a:r>
            <a:r>
              <a:rPr sz="3200" spc="-10" dirty="0">
                <a:latin typeface="Times New Roman"/>
                <a:cs typeface="Times New Roman"/>
              </a:rPr>
              <a:t>ith </a:t>
            </a:r>
            <a:r>
              <a:rPr sz="3200" spc="-20" dirty="0">
                <a:latin typeface="Times New Roman"/>
                <a:cs typeface="Times New Roman"/>
              </a:rPr>
              <a:t>un</a:t>
            </a:r>
            <a:r>
              <a:rPr sz="3200" dirty="0">
                <a:latin typeface="Times New Roman"/>
                <a:cs typeface="Times New Roman"/>
              </a:rPr>
              <a:t>c</a:t>
            </a:r>
            <a:r>
              <a:rPr sz="3200" spc="-20" dirty="0">
                <a:latin typeface="Times New Roman"/>
                <a:cs typeface="Times New Roman"/>
              </a:rPr>
              <a:t>o</a:t>
            </a:r>
            <a:r>
              <a:rPr sz="3200" spc="-30" dirty="0">
                <a:latin typeface="Times New Roman"/>
                <a:cs typeface="Times New Roman"/>
              </a:rPr>
              <a:t>mp</a:t>
            </a:r>
            <a:r>
              <a:rPr sz="3200" spc="-10" dirty="0">
                <a:latin typeface="Times New Roman"/>
                <a:cs typeface="Times New Roman"/>
              </a:rPr>
              <a:t>li</a:t>
            </a:r>
            <a:r>
              <a:rPr sz="3200" dirty="0">
                <a:latin typeface="Times New Roman"/>
                <a:cs typeface="Times New Roman"/>
              </a:rPr>
              <a:t>c</a:t>
            </a:r>
            <a:r>
              <a:rPr sz="3200" spc="-20" dirty="0">
                <a:latin typeface="Times New Roman"/>
                <a:cs typeface="Times New Roman"/>
              </a:rPr>
              <a:t>a</a:t>
            </a:r>
            <a:r>
              <a:rPr sz="3200" dirty="0">
                <a:latin typeface="Times New Roman"/>
                <a:cs typeface="Times New Roman"/>
              </a:rPr>
              <a:t>te</a:t>
            </a:r>
            <a:r>
              <a:rPr sz="3200" spc="-20" dirty="0">
                <a:latin typeface="Times New Roman"/>
                <a:cs typeface="Times New Roman"/>
              </a:rPr>
              <a:t>d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450" i="1" spc="-630" dirty="0">
                <a:latin typeface="Times New Roman"/>
                <a:cs typeface="Times New Roman"/>
              </a:rPr>
              <a:t>P</a:t>
            </a:r>
            <a:r>
              <a:rPr sz="3450" i="1" spc="-35" dirty="0" smtClean="0">
                <a:latin typeface="Times New Roman"/>
                <a:cs typeface="Times New Roman"/>
              </a:rPr>
              <a:t>.</a:t>
            </a:r>
            <a:r>
              <a:rPr lang="en-GB" sz="3450" i="1" spc="-35" dirty="0" smtClean="0">
                <a:latin typeface="Times New Roman"/>
                <a:cs typeface="Times New Roman"/>
              </a:rPr>
              <a:t> </a:t>
            </a:r>
            <a:r>
              <a:rPr sz="3450" i="1" spc="-135" dirty="0" smtClean="0">
                <a:latin typeface="Times New Roman"/>
                <a:cs typeface="Times New Roman"/>
              </a:rPr>
              <a:t> </a:t>
            </a:r>
            <a:r>
              <a:rPr sz="3450" i="1" spc="-155" dirty="0">
                <a:latin typeface="Times New Roman"/>
                <a:cs typeface="Times New Roman"/>
              </a:rPr>
              <a:t>f</a:t>
            </a:r>
            <a:r>
              <a:rPr sz="3450" i="1" spc="-130" dirty="0">
                <a:latin typeface="Times New Roman"/>
                <a:cs typeface="Times New Roman"/>
              </a:rPr>
              <a:t>a</a:t>
            </a:r>
            <a:r>
              <a:rPr sz="3450" i="1" spc="-114" dirty="0">
                <a:latin typeface="Times New Roman"/>
                <a:cs typeface="Times New Roman"/>
              </a:rPr>
              <a:t>l</a:t>
            </a:r>
            <a:r>
              <a:rPr sz="3450" i="1" spc="-130" dirty="0">
                <a:latin typeface="Times New Roman"/>
                <a:cs typeface="Times New Roman"/>
              </a:rPr>
              <a:t>c</a:t>
            </a:r>
            <a:r>
              <a:rPr sz="3450" i="1" spc="-114" dirty="0">
                <a:latin typeface="Times New Roman"/>
                <a:cs typeface="Times New Roman"/>
              </a:rPr>
              <a:t>i</a:t>
            </a:r>
            <a:r>
              <a:rPr sz="3450" i="1" spc="-135" dirty="0">
                <a:latin typeface="Times New Roman"/>
                <a:cs typeface="Times New Roman"/>
              </a:rPr>
              <a:t>pa</a:t>
            </a:r>
            <a:r>
              <a:rPr sz="3450" i="1" spc="-120" dirty="0">
                <a:latin typeface="Times New Roman"/>
                <a:cs typeface="Times New Roman"/>
              </a:rPr>
              <a:t>r</a:t>
            </a:r>
            <a:r>
              <a:rPr sz="3450" i="1" spc="-135" dirty="0">
                <a:latin typeface="Times New Roman"/>
                <a:cs typeface="Times New Roman"/>
              </a:rPr>
              <a:t>u</a:t>
            </a:r>
            <a:r>
              <a:rPr sz="3450" i="1" spc="-90" dirty="0">
                <a:latin typeface="Times New Roman"/>
                <a:cs typeface="Times New Roman"/>
              </a:rPr>
              <a:t>m</a:t>
            </a:r>
            <a:r>
              <a:rPr sz="3450" i="1" spc="-22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mal</a:t>
            </a:r>
            <a:r>
              <a:rPr sz="3200" spc="-20" dirty="0">
                <a:latin typeface="Times New Roman"/>
                <a:cs typeface="Times New Roman"/>
              </a:rPr>
              <a:t>a</a:t>
            </a:r>
            <a:r>
              <a:rPr sz="3200" spc="-10" dirty="0">
                <a:latin typeface="Times New Roman"/>
                <a:cs typeface="Times New Roman"/>
              </a:rPr>
              <a:t>r</a:t>
            </a:r>
            <a:r>
              <a:rPr sz="3200" spc="-15" dirty="0">
                <a:latin typeface="Times New Roman"/>
                <a:cs typeface="Times New Roman"/>
              </a:rPr>
              <a:t>ia</a:t>
            </a:r>
            <a:endParaRPr sz="3200" dirty="0">
              <a:latin typeface="Times New Roman"/>
              <a:cs typeface="Times New Roman"/>
            </a:endParaRPr>
          </a:p>
          <a:p>
            <a:pPr marL="342900" marR="572135" indent="-330200">
              <a:lnSpc>
                <a:spcPct val="100499"/>
              </a:lnSpc>
              <a:spcBef>
                <a:spcPts val="455"/>
              </a:spcBef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-105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300" dirty="0">
                <a:latin typeface="Times New Roman"/>
                <a:cs typeface="Times New Roman"/>
              </a:rPr>
              <a:t>T</a:t>
            </a:r>
            <a:r>
              <a:rPr sz="3200" spc="-20" dirty="0">
                <a:latin typeface="Times New Roman"/>
                <a:cs typeface="Times New Roman"/>
              </a:rPr>
              <a:t>r</a:t>
            </a:r>
            <a:r>
              <a:rPr sz="3200" spc="-5" dirty="0">
                <a:latin typeface="Times New Roman"/>
                <a:cs typeface="Times New Roman"/>
              </a:rPr>
              <a:t>e</a:t>
            </a:r>
            <a:r>
              <a:rPr sz="3200" spc="-20" dirty="0">
                <a:latin typeface="Times New Roman"/>
                <a:cs typeface="Times New Roman"/>
              </a:rPr>
              <a:t>a</a:t>
            </a:r>
            <a:r>
              <a:rPr sz="3200" spc="-5" dirty="0">
                <a:latin typeface="Times New Roman"/>
                <a:cs typeface="Times New Roman"/>
              </a:rPr>
              <a:t>te</a:t>
            </a:r>
            <a:r>
              <a:rPr sz="3200" spc="-20" dirty="0">
                <a:latin typeface="Times New Roman"/>
                <a:cs typeface="Times New Roman"/>
              </a:rPr>
              <a:t>d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Times New Roman"/>
                <a:cs typeface="Times New Roman"/>
              </a:rPr>
              <a:t>w</a:t>
            </a:r>
            <a:r>
              <a:rPr sz="3200" spc="-10" dirty="0">
                <a:latin typeface="Times New Roman"/>
                <a:cs typeface="Times New Roman"/>
              </a:rPr>
              <a:t>it</a:t>
            </a:r>
            <a:r>
              <a:rPr sz="3200" spc="-20" dirty="0">
                <a:latin typeface="Times New Roman"/>
                <a:cs typeface="Times New Roman"/>
              </a:rPr>
              <a:t>h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</a:t>
            </a:r>
            <a:r>
              <a:rPr sz="3200" spc="-55" dirty="0">
                <a:latin typeface="Times New Roman"/>
                <a:cs typeface="Times New Roman"/>
              </a:rPr>
              <a:t>r</a:t>
            </a:r>
            <a:r>
              <a:rPr sz="3200" spc="-15" dirty="0">
                <a:latin typeface="Times New Roman"/>
                <a:cs typeface="Times New Roman"/>
              </a:rPr>
              <a:t>al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a</a:t>
            </a:r>
            <a:r>
              <a:rPr sz="3200" spc="-15" dirty="0">
                <a:latin typeface="Times New Roman"/>
                <a:cs typeface="Times New Roman"/>
              </a:rPr>
              <a:t>r</a:t>
            </a:r>
            <a:r>
              <a:rPr sz="3200" spc="-5" dirty="0">
                <a:latin typeface="Times New Roman"/>
                <a:cs typeface="Times New Roman"/>
              </a:rPr>
              <a:t>tesu</a:t>
            </a:r>
            <a:r>
              <a:rPr sz="3200" spc="-30" dirty="0">
                <a:latin typeface="Times New Roman"/>
                <a:cs typeface="Times New Roman"/>
              </a:rPr>
              <a:t>na</a:t>
            </a:r>
            <a:r>
              <a:rPr sz="3200" spc="-5" dirty="0">
                <a:latin typeface="Times New Roman"/>
                <a:cs typeface="Times New Roman"/>
              </a:rPr>
              <a:t>t</a:t>
            </a:r>
            <a:r>
              <a:rPr sz="3200" dirty="0">
                <a:latin typeface="Times New Roman"/>
                <a:cs typeface="Times New Roman"/>
              </a:rPr>
              <a:t>e </a:t>
            </a:r>
            <a:r>
              <a:rPr sz="3200" spc="-15" dirty="0">
                <a:latin typeface="Times New Roman"/>
                <a:cs typeface="Times New Roman"/>
              </a:rPr>
              <a:t>lab</a:t>
            </a:r>
            <a:r>
              <a:rPr sz="3200" spc="-25" dirty="0">
                <a:latin typeface="Times New Roman"/>
                <a:cs typeface="Times New Roman"/>
              </a:rPr>
              <a:t>e</a:t>
            </a:r>
            <a:r>
              <a:rPr sz="3200" spc="-5" dirty="0">
                <a:latin typeface="Times New Roman"/>
                <a:cs typeface="Times New Roman"/>
              </a:rPr>
              <a:t>l</a:t>
            </a:r>
            <a:r>
              <a:rPr sz="3200" spc="-15" dirty="0">
                <a:latin typeface="Times New Roman"/>
                <a:cs typeface="Times New Roman"/>
              </a:rPr>
              <a:t>led</a:t>
            </a:r>
            <a:r>
              <a:rPr sz="3200" spc="-5" dirty="0">
                <a:latin typeface="Times New Roman"/>
                <a:cs typeface="Times New Roman"/>
              </a:rPr>
              <a:t> as </a:t>
            </a:r>
            <a:r>
              <a:rPr sz="3200" spc="-30" dirty="0">
                <a:latin typeface="Times New Roman"/>
                <a:cs typeface="Times New Roman"/>
              </a:rPr>
              <a:t>mad</a:t>
            </a:r>
            <a:r>
              <a:rPr sz="3200" spc="-20" dirty="0">
                <a:latin typeface="Times New Roman"/>
                <a:cs typeface="Times New Roman"/>
              </a:rPr>
              <a:t>e </a:t>
            </a:r>
            <a:r>
              <a:rPr sz="3200" spc="-30" dirty="0">
                <a:latin typeface="Times New Roman"/>
                <a:cs typeface="Times New Roman"/>
              </a:rPr>
              <a:t>b</a:t>
            </a:r>
            <a:r>
              <a:rPr sz="3200" spc="-20" dirty="0">
                <a:latin typeface="Times New Roman"/>
                <a:cs typeface="Times New Roman"/>
              </a:rPr>
              <a:t>y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G</a:t>
            </a:r>
            <a:r>
              <a:rPr sz="3200" spc="-10" dirty="0">
                <a:latin typeface="Times New Roman"/>
                <a:cs typeface="Times New Roman"/>
              </a:rPr>
              <a:t>u</a:t>
            </a:r>
            <a:r>
              <a:rPr sz="3200" spc="-15" dirty="0">
                <a:latin typeface="Times New Roman"/>
                <a:cs typeface="Times New Roman"/>
              </a:rPr>
              <a:t>ili</a:t>
            </a:r>
            <a:r>
              <a:rPr sz="3200" spc="-20" dirty="0">
                <a:latin typeface="Times New Roman"/>
                <a:cs typeface="Times New Roman"/>
              </a:rPr>
              <a:t>n</a:t>
            </a:r>
            <a:r>
              <a:rPr sz="3200" spc="2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P</a:t>
            </a:r>
            <a:r>
              <a:rPr sz="3200" spc="-30" dirty="0">
                <a:latin typeface="Times New Roman"/>
                <a:cs typeface="Times New Roman"/>
              </a:rPr>
              <a:t>h</a:t>
            </a:r>
            <a:r>
              <a:rPr sz="3200" spc="-5" dirty="0">
                <a:latin typeface="Times New Roman"/>
                <a:cs typeface="Times New Roman"/>
              </a:rPr>
              <a:t>armace</a:t>
            </a:r>
            <a:r>
              <a:rPr sz="3200" spc="-15" dirty="0">
                <a:latin typeface="Times New Roman"/>
                <a:cs typeface="Times New Roman"/>
              </a:rPr>
              <a:t>u</a:t>
            </a:r>
            <a:r>
              <a:rPr sz="3200" spc="-20" dirty="0">
                <a:latin typeface="Times New Roman"/>
                <a:cs typeface="Times New Roman"/>
              </a:rPr>
              <a:t>ti</a:t>
            </a:r>
            <a:r>
              <a:rPr sz="3200" spc="-10" dirty="0">
                <a:latin typeface="Times New Roman"/>
                <a:cs typeface="Times New Roman"/>
              </a:rPr>
              <a:t>c</a:t>
            </a:r>
            <a:r>
              <a:rPr sz="3200" spc="-5" dirty="0">
                <a:latin typeface="Times New Roman"/>
                <a:cs typeface="Times New Roman"/>
              </a:rPr>
              <a:t>a</a:t>
            </a:r>
            <a:r>
              <a:rPr sz="3200" spc="-10" dirty="0">
                <a:latin typeface="Times New Roman"/>
                <a:cs typeface="Times New Roman"/>
              </a:rPr>
              <a:t>l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C</a:t>
            </a:r>
            <a:r>
              <a:rPr sz="3200" spc="-50" dirty="0">
                <a:latin typeface="Times New Roman"/>
                <a:cs typeface="Times New Roman"/>
              </a:rPr>
              <a:t>o</a:t>
            </a:r>
            <a:r>
              <a:rPr sz="3200" spc="-10" dirty="0">
                <a:latin typeface="Times New Roman"/>
                <a:cs typeface="Times New Roman"/>
              </a:rPr>
              <a:t>. </a:t>
            </a:r>
            <a:r>
              <a:rPr sz="3200" dirty="0">
                <a:latin typeface="Times New Roman"/>
                <a:cs typeface="Times New Roman"/>
              </a:rPr>
              <a:t>Lt</a:t>
            </a:r>
            <a:r>
              <a:rPr sz="3200" spc="-15" dirty="0">
                <a:latin typeface="Times New Roman"/>
                <a:cs typeface="Times New Roman"/>
              </a:rPr>
              <a:t>d.</a:t>
            </a:r>
            <a:endParaRPr sz="3200" dirty="0">
              <a:latin typeface="Times New Roman"/>
              <a:cs typeface="Times New Roman"/>
            </a:endParaRPr>
          </a:p>
          <a:p>
            <a:pPr marL="342900" marR="753110" indent="-330200">
              <a:lnSpc>
                <a:spcPct val="100000"/>
              </a:lnSpc>
              <a:spcBef>
                <a:spcPts val="825"/>
              </a:spcBef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-105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De</a:t>
            </a:r>
            <a:r>
              <a:rPr sz="3200" spc="-10" dirty="0">
                <a:latin typeface="Times New Roman"/>
                <a:cs typeface="Times New Roman"/>
              </a:rPr>
              <a:t>t</a:t>
            </a:r>
            <a:r>
              <a:rPr sz="3200" spc="5" dirty="0">
                <a:latin typeface="Times New Roman"/>
                <a:cs typeface="Times New Roman"/>
              </a:rPr>
              <a:t>e</a:t>
            </a:r>
            <a:r>
              <a:rPr sz="3200" spc="-20" dirty="0">
                <a:latin typeface="Times New Roman"/>
                <a:cs typeface="Times New Roman"/>
              </a:rPr>
              <a:t>ri</a:t>
            </a:r>
            <a:r>
              <a:rPr sz="3200" spc="-5" dirty="0">
                <a:latin typeface="Times New Roman"/>
                <a:cs typeface="Times New Roman"/>
              </a:rPr>
              <a:t>o</a:t>
            </a:r>
            <a:r>
              <a:rPr sz="3200" spc="-60" dirty="0">
                <a:latin typeface="Times New Roman"/>
                <a:cs typeface="Times New Roman"/>
              </a:rPr>
              <a:t>r</a:t>
            </a:r>
            <a:r>
              <a:rPr sz="3200" spc="-30" dirty="0">
                <a:latin typeface="Times New Roman"/>
                <a:cs typeface="Times New Roman"/>
              </a:rPr>
              <a:t>a</a:t>
            </a:r>
            <a:r>
              <a:rPr sz="3200" spc="-10" dirty="0">
                <a:latin typeface="Times New Roman"/>
                <a:cs typeface="Times New Roman"/>
              </a:rPr>
              <a:t>t</a:t>
            </a:r>
            <a:r>
              <a:rPr sz="3200" spc="-5" dirty="0">
                <a:latin typeface="Times New Roman"/>
                <a:cs typeface="Times New Roman"/>
              </a:rPr>
              <a:t>e</a:t>
            </a:r>
            <a:r>
              <a:rPr sz="3200" spc="-20" dirty="0">
                <a:latin typeface="Times New Roman"/>
                <a:cs typeface="Times New Roman"/>
              </a:rPr>
              <a:t>d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Times New Roman"/>
                <a:cs typeface="Times New Roman"/>
              </a:rPr>
              <a:t>w</a:t>
            </a:r>
            <a:r>
              <a:rPr sz="3200" spc="-10" dirty="0">
                <a:latin typeface="Times New Roman"/>
                <a:cs typeface="Times New Roman"/>
              </a:rPr>
              <a:t>i</a:t>
            </a:r>
            <a:r>
              <a:rPr sz="3200" spc="-5" dirty="0">
                <a:latin typeface="Times New Roman"/>
                <a:cs typeface="Times New Roman"/>
              </a:rPr>
              <a:t>t</a:t>
            </a:r>
            <a:r>
              <a:rPr sz="3200" spc="-20" dirty="0">
                <a:latin typeface="Times New Roman"/>
                <a:cs typeface="Times New Roman"/>
              </a:rPr>
              <a:t>h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ce</a:t>
            </a:r>
            <a:r>
              <a:rPr sz="3200" spc="-25" dirty="0">
                <a:latin typeface="Times New Roman"/>
                <a:cs typeface="Times New Roman"/>
              </a:rPr>
              <a:t>r</a:t>
            </a:r>
            <a:r>
              <a:rPr sz="3200" spc="-10" dirty="0">
                <a:latin typeface="Times New Roman"/>
                <a:cs typeface="Times New Roman"/>
              </a:rPr>
              <a:t>eb</a:t>
            </a:r>
            <a:r>
              <a:rPr sz="3200" spc="-60" dirty="0">
                <a:latin typeface="Times New Roman"/>
                <a:cs typeface="Times New Roman"/>
              </a:rPr>
              <a:t>r</a:t>
            </a:r>
            <a:r>
              <a:rPr sz="3200" spc="-5" dirty="0">
                <a:latin typeface="Times New Roman"/>
                <a:cs typeface="Times New Roman"/>
              </a:rPr>
              <a:t>a</a:t>
            </a:r>
            <a:r>
              <a:rPr sz="3200" spc="-10" dirty="0">
                <a:latin typeface="Times New Roman"/>
                <a:cs typeface="Times New Roman"/>
              </a:rPr>
              <a:t>l</a:t>
            </a:r>
            <a:r>
              <a:rPr sz="3200" spc="-25" dirty="0">
                <a:latin typeface="Times New Roman"/>
                <a:cs typeface="Times New Roman"/>
              </a:rPr>
              <a:t> mala</a:t>
            </a:r>
            <a:r>
              <a:rPr sz="3200" spc="-15" dirty="0">
                <a:latin typeface="Times New Roman"/>
                <a:cs typeface="Times New Roman"/>
              </a:rPr>
              <a:t>r</a:t>
            </a:r>
            <a:r>
              <a:rPr sz="3200" spc="-20" dirty="0">
                <a:latin typeface="Times New Roman"/>
                <a:cs typeface="Times New Roman"/>
              </a:rPr>
              <a:t>ia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Times New Roman"/>
                <a:cs typeface="Times New Roman"/>
              </a:rPr>
              <a:t>a</a:t>
            </a:r>
            <a:r>
              <a:rPr sz="3200" spc="-20" dirty="0">
                <a:latin typeface="Times New Roman"/>
                <a:cs typeface="Times New Roman"/>
              </a:rPr>
              <a:t>nd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died</a:t>
            </a:r>
            <a:endParaRPr sz="3200" dirty="0">
              <a:latin typeface="Times New Roman"/>
              <a:cs typeface="Times New Roman"/>
            </a:endParaRPr>
          </a:p>
          <a:p>
            <a:pPr marL="342900" marR="984885" indent="-330200">
              <a:lnSpc>
                <a:spcPct val="100699"/>
              </a:lnSpc>
              <a:spcBef>
                <a:spcPts val="700"/>
              </a:spcBef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-105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Anal</a:t>
            </a:r>
            <a:r>
              <a:rPr sz="3200" spc="-5" dirty="0">
                <a:latin typeface="Times New Roman"/>
                <a:cs typeface="Times New Roman"/>
              </a:rPr>
              <a:t>y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10" dirty="0">
                <a:latin typeface="Times New Roman"/>
                <a:cs typeface="Times New Roman"/>
              </a:rPr>
              <a:t>i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of</a:t>
            </a:r>
            <a:r>
              <a:rPr sz="3200" spc="4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r</a:t>
            </a:r>
            <a:r>
              <a:rPr sz="3200" spc="-5" dirty="0">
                <a:latin typeface="Times New Roman"/>
                <a:cs typeface="Times New Roman"/>
              </a:rPr>
              <a:t>e</a:t>
            </a:r>
            <a:r>
              <a:rPr sz="3200" spc="-30" dirty="0">
                <a:latin typeface="Times New Roman"/>
                <a:cs typeface="Times New Roman"/>
              </a:rPr>
              <a:t>maini</a:t>
            </a:r>
            <a:r>
              <a:rPr sz="3200" spc="-25" dirty="0">
                <a:latin typeface="Times New Roman"/>
                <a:cs typeface="Times New Roman"/>
              </a:rPr>
              <a:t>n</a:t>
            </a:r>
            <a:r>
              <a:rPr sz="3200" spc="-20" dirty="0">
                <a:latin typeface="Times New Roman"/>
                <a:cs typeface="Times New Roman"/>
              </a:rPr>
              <a:t>g</a:t>
            </a:r>
            <a:r>
              <a:rPr sz="3200" spc="2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‘</a:t>
            </a:r>
            <a:r>
              <a:rPr sz="3200" dirty="0">
                <a:latin typeface="Times New Roman"/>
                <a:cs typeface="Times New Roman"/>
              </a:rPr>
              <a:t>arte</a:t>
            </a:r>
            <a:r>
              <a:rPr sz="3200" spc="-25" dirty="0">
                <a:latin typeface="Times New Roman"/>
                <a:cs typeface="Times New Roman"/>
              </a:rPr>
              <a:t>suna</a:t>
            </a:r>
            <a:r>
              <a:rPr sz="3200" spc="-15" dirty="0">
                <a:latin typeface="Times New Roman"/>
                <a:cs typeface="Times New Roman"/>
              </a:rPr>
              <a:t>t</a:t>
            </a:r>
            <a:r>
              <a:rPr sz="3200" spc="-5" dirty="0">
                <a:latin typeface="Times New Roman"/>
                <a:cs typeface="Times New Roman"/>
              </a:rPr>
              <a:t>e</a:t>
            </a:r>
            <a:r>
              <a:rPr sz="3200" spc="-10" dirty="0">
                <a:latin typeface="Times New Roman"/>
                <a:cs typeface="Times New Roman"/>
              </a:rPr>
              <a:t>’</a:t>
            </a:r>
            <a:r>
              <a:rPr sz="3200" spc="-15" dirty="0">
                <a:latin typeface="Times New Roman"/>
                <a:cs typeface="Times New Roman"/>
              </a:rPr>
              <a:t> d</a:t>
            </a:r>
            <a:r>
              <a:rPr sz="3200" spc="5" dirty="0">
                <a:latin typeface="Times New Roman"/>
                <a:cs typeface="Times New Roman"/>
              </a:rPr>
              <a:t>e</a:t>
            </a:r>
            <a:r>
              <a:rPr sz="3200" spc="-35" dirty="0">
                <a:latin typeface="Times New Roman"/>
                <a:cs typeface="Times New Roman"/>
              </a:rPr>
              <a:t>m</a:t>
            </a:r>
            <a:r>
              <a:rPr sz="3200" spc="-20" dirty="0">
                <a:latin typeface="Times New Roman"/>
                <a:cs typeface="Times New Roman"/>
              </a:rPr>
              <a:t>on</a:t>
            </a:r>
            <a:r>
              <a:rPr sz="3200" dirty="0">
                <a:latin typeface="Times New Roman"/>
                <a:cs typeface="Times New Roman"/>
              </a:rPr>
              <a:t>st</a:t>
            </a:r>
            <a:r>
              <a:rPr sz="3200" spc="-55" dirty="0">
                <a:latin typeface="Times New Roman"/>
                <a:cs typeface="Times New Roman"/>
              </a:rPr>
              <a:t>r</a:t>
            </a:r>
            <a:r>
              <a:rPr sz="3200" spc="-20" dirty="0">
                <a:latin typeface="Times New Roman"/>
                <a:cs typeface="Times New Roman"/>
              </a:rPr>
              <a:t>a</a:t>
            </a:r>
            <a:r>
              <a:rPr sz="3200" dirty="0">
                <a:latin typeface="Times New Roman"/>
                <a:cs typeface="Times New Roman"/>
              </a:rPr>
              <a:t>te</a:t>
            </a:r>
            <a:r>
              <a:rPr sz="3200" spc="-20" dirty="0">
                <a:latin typeface="Times New Roman"/>
                <a:cs typeface="Times New Roman"/>
              </a:rPr>
              <a:t>d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t</a:t>
            </a:r>
            <a:r>
              <a:rPr sz="3200" spc="-10" dirty="0">
                <a:latin typeface="Times New Roman"/>
                <a:cs typeface="Times New Roman"/>
              </a:rPr>
              <a:t>h</a:t>
            </a:r>
            <a:r>
              <a:rPr sz="3200" spc="-25" dirty="0">
                <a:latin typeface="Times New Roman"/>
                <a:cs typeface="Times New Roman"/>
              </a:rPr>
              <a:t>a</a:t>
            </a:r>
            <a:r>
              <a:rPr sz="3200" dirty="0">
                <a:latin typeface="Times New Roman"/>
                <a:cs typeface="Times New Roman"/>
              </a:rPr>
              <a:t>t</a:t>
            </a:r>
            <a:r>
              <a:rPr sz="3200" spc="1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i</a:t>
            </a:r>
            <a:r>
              <a:rPr sz="3200" spc="-15" dirty="0">
                <a:latin typeface="Times New Roman"/>
                <a:cs typeface="Times New Roman"/>
              </a:rPr>
              <a:t>t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c</a:t>
            </a:r>
            <a:r>
              <a:rPr sz="3200" spc="-10" dirty="0">
                <a:latin typeface="Times New Roman"/>
                <a:cs typeface="Times New Roman"/>
              </a:rPr>
              <a:t>on</a:t>
            </a:r>
            <a:r>
              <a:rPr sz="3200" spc="-5" dirty="0">
                <a:latin typeface="Times New Roman"/>
                <a:cs typeface="Times New Roman"/>
              </a:rPr>
              <a:t>t</a:t>
            </a:r>
            <a:r>
              <a:rPr sz="3200" spc="-25" dirty="0">
                <a:latin typeface="Times New Roman"/>
                <a:cs typeface="Times New Roman"/>
              </a:rPr>
              <a:t>ain</a:t>
            </a:r>
            <a:r>
              <a:rPr sz="3200" spc="-20" dirty="0">
                <a:latin typeface="Times New Roman"/>
                <a:cs typeface="Times New Roman"/>
              </a:rPr>
              <a:t>ed</a:t>
            </a:r>
            <a:r>
              <a:rPr sz="3200" spc="1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10mg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arte</a:t>
            </a:r>
            <a:r>
              <a:rPr sz="3200" spc="-25" dirty="0">
                <a:latin typeface="Times New Roman"/>
                <a:cs typeface="Times New Roman"/>
              </a:rPr>
              <a:t>suna</a:t>
            </a:r>
            <a:r>
              <a:rPr sz="3200" spc="-10" dirty="0">
                <a:latin typeface="Times New Roman"/>
                <a:cs typeface="Times New Roman"/>
              </a:rPr>
              <a:t>t</a:t>
            </a:r>
            <a:r>
              <a:rPr sz="3200" dirty="0">
                <a:latin typeface="Times New Roman"/>
                <a:cs typeface="Times New Roman"/>
              </a:rPr>
              <a:t>e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and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5" dirty="0" smtClean="0">
                <a:latin typeface="Times New Roman"/>
                <a:cs typeface="Times New Roman"/>
              </a:rPr>
              <a:t>p</a:t>
            </a:r>
            <a:r>
              <a:rPr sz="3200" spc="-20" dirty="0" smtClean="0">
                <a:latin typeface="Times New Roman"/>
                <a:cs typeface="Times New Roman"/>
              </a:rPr>
              <a:t>a</a:t>
            </a:r>
            <a:r>
              <a:rPr sz="3200" spc="-55" dirty="0" smtClean="0">
                <a:latin typeface="Times New Roman"/>
                <a:cs typeface="Times New Roman"/>
              </a:rPr>
              <a:t>r</a:t>
            </a:r>
            <a:r>
              <a:rPr sz="3200" spc="-20" dirty="0" smtClean="0">
                <a:latin typeface="Times New Roman"/>
                <a:cs typeface="Times New Roman"/>
              </a:rPr>
              <a:t>a</a:t>
            </a:r>
            <a:r>
              <a:rPr sz="3200" dirty="0" smtClean="0">
                <a:latin typeface="Times New Roman"/>
                <a:cs typeface="Times New Roman"/>
              </a:rPr>
              <a:t>cet</a:t>
            </a:r>
            <a:r>
              <a:rPr sz="3200" spc="-20" dirty="0" smtClean="0">
                <a:latin typeface="Times New Roman"/>
                <a:cs typeface="Times New Roman"/>
              </a:rPr>
              <a:t>a</a:t>
            </a:r>
            <a:r>
              <a:rPr sz="3200" spc="-35" dirty="0" smtClean="0">
                <a:latin typeface="Times New Roman"/>
                <a:cs typeface="Times New Roman"/>
              </a:rPr>
              <a:t>m</a:t>
            </a:r>
            <a:r>
              <a:rPr sz="3200" spc="-15" dirty="0" smtClean="0">
                <a:latin typeface="Times New Roman"/>
                <a:cs typeface="Times New Roman"/>
              </a:rPr>
              <a:t>ol</a:t>
            </a:r>
            <a:r>
              <a:rPr lang="en-GB" sz="3200" spc="-15" dirty="0" smtClean="0">
                <a:latin typeface="Times New Roman"/>
                <a:cs typeface="Times New Roman"/>
              </a:rPr>
              <a:t>/tablet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09023" y="1342507"/>
            <a:ext cx="7581900" cy="4435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marR="41275" indent="-330200">
              <a:lnSpc>
                <a:spcPts val="3800"/>
              </a:lnSpc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-105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Ent</a:t>
            </a:r>
            <a:r>
              <a:rPr sz="3200" spc="-20" dirty="0">
                <a:latin typeface="Times New Roman"/>
                <a:cs typeface="Times New Roman"/>
              </a:rPr>
              <a:t>ir</a:t>
            </a:r>
            <a:r>
              <a:rPr sz="3200" dirty="0">
                <a:latin typeface="Times New Roman"/>
                <a:cs typeface="Times New Roman"/>
              </a:rPr>
              <a:t>e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h</a:t>
            </a:r>
            <a:r>
              <a:rPr sz="3200" spc="-15" dirty="0">
                <a:latin typeface="Times New Roman"/>
                <a:cs typeface="Times New Roman"/>
              </a:rPr>
              <a:t>o</a:t>
            </a:r>
            <a:r>
              <a:rPr sz="3200" spc="-5" dirty="0">
                <a:latin typeface="Times New Roman"/>
                <a:cs typeface="Times New Roman"/>
              </a:rPr>
              <a:t>s</a:t>
            </a:r>
            <a:r>
              <a:rPr sz="3200" spc="-10" dirty="0">
                <a:latin typeface="Times New Roman"/>
                <a:cs typeface="Times New Roman"/>
              </a:rPr>
              <a:t>pit</a:t>
            </a:r>
            <a:r>
              <a:rPr sz="3200" spc="-5" dirty="0">
                <a:latin typeface="Times New Roman"/>
                <a:cs typeface="Times New Roman"/>
              </a:rPr>
              <a:t>a</a:t>
            </a:r>
            <a:r>
              <a:rPr sz="3200" spc="-10" dirty="0">
                <a:latin typeface="Times New Roman"/>
                <a:cs typeface="Times New Roman"/>
              </a:rPr>
              <a:t>l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stoc</a:t>
            </a:r>
            <a:r>
              <a:rPr sz="3200" dirty="0">
                <a:latin typeface="Times New Roman"/>
                <a:cs typeface="Times New Roman"/>
              </a:rPr>
              <a:t>k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of</a:t>
            </a:r>
            <a:r>
              <a:rPr sz="3200" spc="1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</a:t>
            </a:r>
            <a:r>
              <a:rPr sz="3200" spc="-55" dirty="0">
                <a:latin typeface="Times New Roman"/>
                <a:cs typeface="Times New Roman"/>
              </a:rPr>
              <a:t>r</a:t>
            </a:r>
            <a:r>
              <a:rPr sz="3200" spc="-15" dirty="0">
                <a:latin typeface="Times New Roman"/>
                <a:cs typeface="Times New Roman"/>
              </a:rPr>
              <a:t>al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a</a:t>
            </a:r>
            <a:r>
              <a:rPr sz="3200" spc="-5" dirty="0">
                <a:latin typeface="Times New Roman"/>
                <a:cs typeface="Times New Roman"/>
              </a:rPr>
              <a:t>r</a:t>
            </a:r>
            <a:r>
              <a:rPr sz="3200" spc="-15" dirty="0">
                <a:latin typeface="Times New Roman"/>
                <a:cs typeface="Times New Roman"/>
              </a:rPr>
              <a:t>t</a:t>
            </a:r>
            <a:r>
              <a:rPr sz="3200" spc="-5" dirty="0">
                <a:latin typeface="Times New Roman"/>
                <a:cs typeface="Times New Roman"/>
              </a:rPr>
              <a:t>es</a:t>
            </a:r>
            <a:r>
              <a:rPr sz="3200" spc="-10" dirty="0">
                <a:latin typeface="Times New Roman"/>
                <a:cs typeface="Times New Roman"/>
              </a:rPr>
              <a:t>u</a:t>
            </a:r>
            <a:r>
              <a:rPr sz="3200" spc="-30" dirty="0">
                <a:latin typeface="Times New Roman"/>
                <a:cs typeface="Times New Roman"/>
              </a:rPr>
              <a:t>na</a:t>
            </a:r>
            <a:r>
              <a:rPr sz="3200" spc="-10" dirty="0">
                <a:latin typeface="Times New Roman"/>
                <a:cs typeface="Times New Roman"/>
              </a:rPr>
              <a:t>te </a:t>
            </a:r>
            <a:r>
              <a:rPr sz="3200" spc="-35" dirty="0">
                <a:latin typeface="Times New Roman"/>
                <a:cs typeface="Times New Roman"/>
              </a:rPr>
              <a:t>w</a:t>
            </a:r>
            <a:r>
              <a:rPr sz="3200" spc="-5" dirty="0">
                <a:latin typeface="Times New Roman"/>
                <a:cs typeface="Times New Roman"/>
              </a:rPr>
              <a:t>a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s</a:t>
            </a:r>
            <a:r>
              <a:rPr sz="3200" dirty="0">
                <a:latin typeface="Times New Roman"/>
                <a:cs typeface="Times New Roman"/>
              </a:rPr>
              <a:t>ame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ba</a:t>
            </a:r>
            <a:r>
              <a:rPr sz="3200" dirty="0">
                <a:latin typeface="Times New Roman"/>
                <a:cs typeface="Times New Roman"/>
              </a:rPr>
              <a:t>tc</a:t>
            </a:r>
            <a:r>
              <a:rPr sz="3200" spc="-20" dirty="0">
                <a:latin typeface="Times New Roman"/>
                <a:cs typeface="Times New Roman"/>
              </a:rPr>
              <a:t>h –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t</a:t>
            </a:r>
            <a:r>
              <a:rPr sz="3200" spc="-30" dirty="0">
                <a:latin typeface="Times New Roman"/>
                <a:cs typeface="Times New Roman"/>
              </a:rPr>
              <a:t>h</a:t>
            </a:r>
            <a:r>
              <a:rPr sz="3200" spc="-25" dirty="0">
                <a:latin typeface="Times New Roman"/>
                <a:cs typeface="Times New Roman"/>
              </a:rPr>
              <a:t>er</a:t>
            </a:r>
            <a:r>
              <a:rPr sz="3200" spc="5" dirty="0">
                <a:latin typeface="Times New Roman"/>
                <a:cs typeface="Times New Roman"/>
              </a:rPr>
              <a:t>e</a:t>
            </a:r>
            <a:r>
              <a:rPr sz="3200" spc="-40" dirty="0">
                <a:latin typeface="Times New Roman"/>
                <a:cs typeface="Times New Roman"/>
              </a:rPr>
              <a:t>f</a:t>
            </a:r>
            <a:r>
              <a:rPr sz="3200" spc="-10" dirty="0">
                <a:latin typeface="Times New Roman"/>
                <a:cs typeface="Times New Roman"/>
              </a:rPr>
              <a:t>o</a:t>
            </a:r>
            <a:r>
              <a:rPr sz="3200" spc="-20" dirty="0">
                <a:latin typeface="Times New Roman"/>
                <a:cs typeface="Times New Roman"/>
              </a:rPr>
              <a:t>r</a:t>
            </a:r>
            <a:r>
              <a:rPr sz="3200" dirty="0">
                <a:latin typeface="Times New Roman"/>
                <a:cs typeface="Times New Roman"/>
              </a:rPr>
              <a:t>e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a</a:t>
            </a:r>
            <a:r>
              <a:rPr sz="3200" spc="-5" dirty="0">
                <a:latin typeface="Times New Roman"/>
                <a:cs typeface="Times New Roman"/>
              </a:rPr>
              <a:t>l</a:t>
            </a:r>
            <a:r>
              <a:rPr sz="3200" spc="-10" dirty="0">
                <a:latin typeface="Times New Roman"/>
                <a:cs typeface="Times New Roman"/>
              </a:rPr>
              <a:t>l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p</a:t>
            </a:r>
            <a:r>
              <a:rPr sz="3200" spc="-20" dirty="0">
                <a:latin typeface="Times New Roman"/>
                <a:cs typeface="Times New Roman"/>
              </a:rPr>
              <a:t>ro</a:t>
            </a:r>
            <a:r>
              <a:rPr sz="3200" spc="-25" dirty="0">
                <a:latin typeface="Times New Roman"/>
                <a:cs typeface="Times New Roman"/>
              </a:rPr>
              <a:t>b</a:t>
            </a:r>
            <a:r>
              <a:rPr sz="3200" spc="-20" dirty="0">
                <a:latin typeface="Times New Roman"/>
                <a:cs typeface="Times New Roman"/>
              </a:rPr>
              <a:t>a</a:t>
            </a:r>
            <a:r>
              <a:rPr sz="3200" spc="-25" dirty="0">
                <a:latin typeface="Times New Roman"/>
                <a:cs typeface="Times New Roman"/>
              </a:rPr>
              <a:t>b</a:t>
            </a:r>
            <a:r>
              <a:rPr sz="3200" spc="-10" dirty="0">
                <a:latin typeface="Times New Roman"/>
                <a:cs typeface="Times New Roman"/>
              </a:rPr>
              <a:t>l</a:t>
            </a:r>
            <a:r>
              <a:rPr sz="3200" dirty="0">
                <a:latin typeface="Times New Roman"/>
                <a:cs typeface="Times New Roman"/>
              </a:rPr>
              <a:t>y </a:t>
            </a:r>
            <a:r>
              <a:rPr sz="3200" spc="-45" dirty="0">
                <a:latin typeface="Times New Roman"/>
                <a:cs typeface="Times New Roman"/>
              </a:rPr>
              <a:t>f</a:t>
            </a:r>
            <a:r>
              <a:rPr sz="3200" spc="-5" dirty="0">
                <a:latin typeface="Times New Roman"/>
                <a:cs typeface="Times New Roman"/>
              </a:rPr>
              <a:t>a</a:t>
            </a:r>
            <a:r>
              <a:rPr sz="3200" spc="-20" dirty="0">
                <a:latin typeface="Times New Roman"/>
                <a:cs typeface="Times New Roman"/>
              </a:rPr>
              <a:t>l</a:t>
            </a:r>
            <a:r>
              <a:rPr sz="3200" spc="-10" dirty="0">
                <a:latin typeface="Times New Roman"/>
                <a:cs typeface="Times New Roman"/>
              </a:rPr>
              <a:t>sif</a:t>
            </a:r>
            <a:r>
              <a:rPr sz="3200" spc="-20" dirty="0">
                <a:latin typeface="Times New Roman"/>
                <a:cs typeface="Times New Roman"/>
              </a:rPr>
              <a:t>i</a:t>
            </a:r>
            <a:r>
              <a:rPr sz="3200" spc="-10" dirty="0">
                <a:latin typeface="Times New Roman"/>
                <a:cs typeface="Times New Roman"/>
              </a:rPr>
              <a:t>e</a:t>
            </a:r>
            <a:r>
              <a:rPr sz="3200" spc="-20" dirty="0">
                <a:latin typeface="Times New Roman"/>
                <a:cs typeface="Times New Roman"/>
              </a:rPr>
              <a:t>d</a:t>
            </a:r>
            <a:endParaRPr sz="3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60"/>
              </a:spcBef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-105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Enormo</a:t>
            </a:r>
            <a:r>
              <a:rPr sz="3200" spc="-30" dirty="0">
                <a:latin typeface="Times New Roman"/>
                <a:cs typeface="Times New Roman"/>
              </a:rPr>
              <a:t>u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c</a:t>
            </a:r>
            <a:r>
              <a:rPr sz="3200" spc="-10" dirty="0">
                <a:latin typeface="Times New Roman"/>
                <a:cs typeface="Times New Roman"/>
              </a:rPr>
              <a:t>o</a:t>
            </a:r>
            <a:r>
              <a:rPr sz="3200" spc="-35" dirty="0">
                <a:latin typeface="Times New Roman"/>
                <a:cs typeface="Times New Roman"/>
              </a:rPr>
              <a:t>mmun</a:t>
            </a:r>
            <a:r>
              <a:rPr sz="3200" spc="-10" dirty="0">
                <a:latin typeface="Times New Roman"/>
                <a:cs typeface="Times New Roman"/>
              </a:rPr>
              <a:t>i</a:t>
            </a:r>
            <a:r>
              <a:rPr sz="3200" spc="-35" dirty="0">
                <a:latin typeface="Times New Roman"/>
                <a:cs typeface="Times New Roman"/>
              </a:rPr>
              <a:t>t</a:t>
            </a:r>
            <a:r>
              <a:rPr sz="3200" dirty="0">
                <a:latin typeface="Times New Roman"/>
                <a:cs typeface="Times New Roman"/>
              </a:rPr>
              <a:t>y</a:t>
            </a:r>
            <a:r>
              <a:rPr sz="3200" spc="2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ange</a:t>
            </a:r>
            <a:r>
              <a:rPr sz="3200" dirty="0">
                <a:latin typeface="Times New Roman"/>
                <a:cs typeface="Times New Roman"/>
              </a:rPr>
              <a:t>r</a:t>
            </a:r>
          </a:p>
          <a:p>
            <a:pPr>
              <a:lnSpc>
                <a:spcPct val="100000"/>
              </a:lnSpc>
              <a:spcBef>
                <a:spcPts val="13"/>
              </a:spcBef>
            </a:pPr>
            <a:endParaRPr sz="4800" dirty="0">
              <a:latin typeface="Times New Roman"/>
              <a:cs typeface="Times New Roman"/>
            </a:endParaRPr>
          </a:p>
          <a:p>
            <a:pPr marL="342900" marR="5080" indent="-330200">
              <a:lnSpc>
                <a:spcPct val="100699"/>
              </a:lnSpc>
            </a:pPr>
            <a:r>
              <a:rPr sz="32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32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3200" spc="-105" dirty="0">
                <a:solidFill>
                  <a:srgbClr val="E42122"/>
                </a:solidFill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Times New Roman"/>
                <a:cs typeface="Times New Roman"/>
              </a:rPr>
              <a:t>Vi</a:t>
            </a:r>
            <a:r>
              <a:rPr sz="3200" spc="-20" dirty="0">
                <a:latin typeface="Times New Roman"/>
                <a:cs typeface="Times New Roman"/>
              </a:rPr>
              <a:t>l</a:t>
            </a:r>
            <a:r>
              <a:rPr sz="3200" spc="-30" dirty="0">
                <a:latin typeface="Times New Roman"/>
                <a:cs typeface="Times New Roman"/>
              </a:rPr>
              <a:t>l</a:t>
            </a:r>
            <a:r>
              <a:rPr sz="3200" dirty="0">
                <a:latin typeface="Times New Roman"/>
                <a:cs typeface="Times New Roman"/>
              </a:rPr>
              <a:t>age </a:t>
            </a:r>
            <a:r>
              <a:rPr sz="3200" spc="-5" dirty="0">
                <a:latin typeface="Times New Roman"/>
                <a:cs typeface="Times New Roman"/>
              </a:rPr>
              <a:t>c</a:t>
            </a:r>
            <a:r>
              <a:rPr sz="3200" spc="-10" dirty="0">
                <a:latin typeface="Times New Roman"/>
                <a:cs typeface="Times New Roman"/>
              </a:rPr>
              <a:t>o</a:t>
            </a:r>
            <a:r>
              <a:rPr sz="3200" spc="-40" dirty="0">
                <a:latin typeface="Times New Roman"/>
                <a:cs typeface="Times New Roman"/>
              </a:rPr>
              <a:t>mm</a:t>
            </a:r>
            <a:r>
              <a:rPr sz="3200" spc="-10" dirty="0">
                <a:latin typeface="Times New Roman"/>
                <a:cs typeface="Times New Roman"/>
              </a:rPr>
              <a:t>i</a:t>
            </a:r>
            <a:r>
              <a:rPr sz="3200" spc="-35" dirty="0">
                <a:latin typeface="Times New Roman"/>
                <a:cs typeface="Times New Roman"/>
              </a:rPr>
              <a:t>t</a:t>
            </a:r>
            <a:r>
              <a:rPr sz="3200" spc="-5" dirty="0">
                <a:latin typeface="Times New Roman"/>
                <a:cs typeface="Times New Roman"/>
              </a:rPr>
              <a:t>te</a:t>
            </a:r>
            <a:r>
              <a:rPr sz="3200" dirty="0">
                <a:latin typeface="Times New Roman"/>
                <a:cs typeface="Times New Roman"/>
              </a:rPr>
              <a:t>e</a:t>
            </a:r>
            <a:r>
              <a:rPr sz="3200" spc="2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c</a:t>
            </a:r>
            <a:r>
              <a:rPr sz="3200" spc="-10" dirty="0">
                <a:latin typeface="Times New Roman"/>
                <a:cs typeface="Times New Roman"/>
              </a:rPr>
              <a:t>ol</a:t>
            </a:r>
            <a:r>
              <a:rPr sz="3200" spc="-20" dirty="0">
                <a:latin typeface="Times New Roman"/>
                <a:cs typeface="Times New Roman"/>
              </a:rPr>
              <a:t>l</a:t>
            </a:r>
            <a:r>
              <a:rPr sz="3200" spc="-5" dirty="0">
                <a:latin typeface="Times New Roman"/>
                <a:cs typeface="Times New Roman"/>
              </a:rPr>
              <a:t>ecte</a:t>
            </a:r>
            <a:r>
              <a:rPr sz="3200" spc="-20" dirty="0">
                <a:latin typeface="Times New Roman"/>
                <a:cs typeface="Times New Roman"/>
              </a:rPr>
              <a:t>d</a:t>
            </a:r>
            <a:r>
              <a:rPr sz="3200" spc="1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a</a:t>
            </a:r>
            <a:r>
              <a:rPr sz="3200" dirty="0">
                <a:latin typeface="Times New Roman"/>
                <a:cs typeface="Times New Roman"/>
              </a:rPr>
              <a:t>l</a:t>
            </a:r>
            <a:r>
              <a:rPr sz="3200" spc="-10" dirty="0">
                <a:latin typeface="Times New Roman"/>
                <a:cs typeface="Times New Roman"/>
              </a:rPr>
              <a:t>l</a:t>
            </a:r>
            <a:r>
              <a:rPr sz="3200" spc="-5" dirty="0">
                <a:latin typeface="Times New Roman"/>
                <a:cs typeface="Times New Roman"/>
              </a:rPr>
              <a:t> th</a:t>
            </a:r>
            <a:r>
              <a:rPr sz="3200" dirty="0">
                <a:latin typeface="Times New Roman"/>
                <a:cs typeface="Times New Roman"/>
              </a:rPr>
              <a:t>e o</a:t>
            </a:r>
            <a:r>
              <a:rPr sz="3200" spc="-55" dirty="0">
                <a:latin typeface="Times New Roman"/>
                <a:cs typeface="Times New Roman"/>
              </a:rPr>
              <a:t>r</a:t>
            </a:r>
            <a:r>
              <a:rPr sz="3200" spc="-15" dirty="0">
                <a:latin typeface="Times New Roman"/>
                <a:cs typeface="Times New Roman"/>
              </a:rPr>
              <a:t>al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arte</a:t>
            </a:r>
            <a:r>
              <a:rPr sz="3200" spc="-25" dirty="0">
                <a:latin typeface="Times New Roman"/>
                <a:cs typeface="Times New Roman"/>
              </a:rPr>
              <a:t>suna</a:t>
            </a:r>
            <a:r>
              <a:rPr sz="3200" spc="-10" dirty="0">
                <a:latin typeface="Times New Roman"/>
                <a:cs typeface="Times New Roman"/>
              </a:rPr>
              <a:t>t</a:t>
            </a:r>
            <a:r>
              <a:rPr sz="3200" dirty="0">
                <a:latin typeface="Times New Roman"/>
                <a:cs typeface="Times New Roman"/>
              </a:rPr>
              <a:t>e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t</a:t>
            </a:r>
            <a:r>
              <a:rPr sz="3200" spc="-10" dirty="0">
                <a:latin typeface="Times New Roman"/>
                <a:cs typeface="Times New Roman"/>
              </a:rPr>
              <a:t>h</a:t>
            </a:r>
            <a:r>
              <a:rPr sz="3200" spc="-5" dirty="0">
                <a:latin typeface="Times New Roman"/>
                <a:cs typeface="Times New Roman"/>
              </a:rPr>
              <a:t>e</a:t>
            </a:r>
            <a:r>
              <a:rPr sz="3200" dirty="0">
                <a:latin typeface="Times New Roman"/>
                <a:cs typeface="Times New Roman"/>
              </a:rPr>
              <a:t>y</a:t>
            </a:r>
            <a:r>
              <a:rPr sz="3200" spc="1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c</a:t>
            </a:r>
            <a:r>
              <a:rPr sz="3200" spc="-10" dirty="0">
                <a:latin typeface="Times New Roman"/>
                <a:cs typeface="Times New Roman"/>
              </a:rPr>
              <a:t>o</a:t>
            </a:r>
            <a:r>
              <a:rPr sz="3200" spc="-30" dirty="0">
                <a:latin typeface="Times New Roman"/>
                <a:cs typeface="Times New Roman"/>
              </a:rPr>
              <a:t>u</a:t>
            </a:r>
            <a:r>
              <a:rPr sz="3200" spc="-15" dirty="0">
                <a:latin typeface="Times New Roman"/>
                <a:cs typeface="Times New Roman"/>
              </a:rPr>
              <a:t>l</a:t>
            </a:r>
            <a:r>
              <a:rPr sz="3200" spc="-20" dirty="0">
                <a:latin typeface="Times New Roman"/>
                <a:cs typeface="Times New Roman"/>
              </a:rPr>
              <a:t>d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fi</a:t>
            </a:r>
            <a:r>
              <a:rPr sz="3200" spc="-25" dirty="0">
                <a:latin typeface="Times New Roman"/>
                <a:cs typeface="Times New Roman"/>
              </a:rPr>
              <a:t>n</a:t>
            </a:r>
            <a:r>
              <a:rPr sz="3200" spc="-20" dirty="0">
                <a:latin typeface="Times New Roman"/>
                <a:cs typeface="Times New Roman"/>
              </a:rPr>
              <a:t>d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in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l</a:t>
            </a:r>
            <a:r>
              <a:rPr sz="3200" dirty="0">
                <a:latin typeface="Times New Roman"/>
                <a:cs typeface="Times New Roman"/>
              </a:rPr>
              <a:t>oc</a:t>
            </a:r>
            <a:r>
              <a:rPr sz="3200" spc="-15" dirty="0">
                <a:latin typeface="Times New Roman"/>
                <a:cs typeface="Times New Roman"/>
              </a:rPr>
              <a:t>al </a:t>
            </a:r>
            <a:r>
              <a:rPr sz="3200" spc="-20" dirty="0">
                <a:latin typeface="Times New Roman"/>
                <a:cs typeface="Times New Roman"/>
              </a:rPr>
              <a:t>s</a:t>
            </a:r>
            <a:r>
              <a:rPr sz="3200" spc="-30" dirty="0">
                <a:latin typeface="Times New Roman"/>
                <a:cs typeface="Times New Roman"/>
              </a:rPr>
              <a:t>h</a:t>
            </a:r>
            <a:r>
              <a:rPr sz="3200" spc="-25" dirty="0">
                <a:latin typeface="Times New Roman"/>
                <a:cs typeface="Times New Roman"/>
              </a:rPr>
              <a:t>o</a:t>
            </a:r>
            <a:r>
              <a:rPr sz="3200" spc="-30" dirty="0">
                <a:latin typeface="Times New Roman"/>
                <a:cs typeface="Times New Roman"/>
              </a:rPr>
              <a:t>p</a:t>
            </a:r>
            <a:r>
              <a:rPr sz="3200" dirty="0">
                <a:latin typeface="Times New Roman"/>
                <a:cs typeface="Times New Roman"/>
              </a:rPr>
              <a:t>s </a:t>
            </a:r>
            <a:r>
              <a:rPr sz="3200" spc="-20" dirty="0">
                <a:latin typeface="Times New Roman"/>
                <a:cs typeface="Times New Roman"/>
              </a:rPr>
              <a:t>and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p</a:t>
            </a:r>
            <a:r>
              <a:rPr sz="3200" spc="-25" dirty="0">
                <a:latin typeface="Times New Roman"/>
                <a:cs typeface="Times New Roman"/>
              </a:rPr>
              <a:t>h</a:t>
            </a:r>
            <a:r>
              <a:rPr sz="3200" spc="-30" dirty="0">
                <a:latin typeface="Times New Roman"/>
                <a:cs typeface="Times New Roman"/>
              </a:rPr>
              <a:t>a</a:t>
            </a:r>
            <a:r>
              <a:rPr sz="3200" spc="-5" dirty="0">
                <a:latin typeface="Times New Roman"/>
                <a:cs typeface="Times New Roman"/>
              </a:rPr>
              <a:t>r</a:t>
            </a:r>
            <a:r>
              <a:rPr sz="3200" spc="-10" dirty="0">
                <a:latin typeface="Times New Roman"/>
                <a:cs typeface="Times New Roman"/>
              </a:rPr>
              <a:t>m</a:t>
            </a:r>
            <a:r>
              <a:rPr sz="3200" spc="-25" dirty="0">
                <a:latin typeface="Times New Roman"/>
                <a:cs typeface="Times New Roman"/>
              </a:rPr>
              <a:t>a</a:t>
            </a:r>
            <a:r>
              <a:rPr sz="3200" spc="-10" dirty="0">
                <a:latin typeface="Times New Roman"/>
                <a:cs typeface="Times New Roman"/>
              </a:rPr>
              <a:t>c</a:t>
            </a:r>
            <a:r>
              <a:rPr sz="3200" spc="-15" dirty="0">
                <a:latin typeface="Times New Roman"/>
                <a:cs typeface="Times New Roman"/>
              </a:rPr>
              <a:t>ie</a:t>
            </a:r>
            <a:r>
              <a:rPr sz="3200" dirty="0">
                <a:latin typeface="Times New Roman"/>
                <a:cs typeface="Times New Roman"/>
              </a:rPr>
              <a:t>s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and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b</a:t>
            </a:r>
            <a:r>
              <a:rPr sz="3200" spc="-25" dirty="0">
                <a:latin typeface="Times New Roman"/>
                <a:cs typeface="Times New Roman"/>
              </a:rPr>
              <a:t>u</a:t>
            </a:r>
            <a:r>
              <a:rPr sz="3200" spc="-15" dirty="0">
                <a:latin typeface="Times New Roman"/>
                <a:cs typeface="Times New Roman"/>
              </a:rPr>
              <a:t>r</a:t>
            </a:r>
            <a:r>
              <a:rPr sz="3200" dirty="0">
                <a:latin typeface="Times New Roman"/>
                <a:cs typeface="Times New Roman"/>
              </a:rPr>
              <a:t>nt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i</a:t>
            </a:r>
            <a:r>
              <a:rPr sz="3200" spc="-15" dirty="0">
                <a:latin typeface="Times New Roman"/>
                <a:cs typeface="Times New Roman"/>
              </a:rPr>
              <a:t>t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on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a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la</a:t>
            </a:r>
            <a:r>
              <a:rPr sz="3200" spc="-35" dirty="0">
                <a:latin typeface="Times New Roman"/>
                <a:cs typeface="Times New Roman"/>
              </a:rPr>
              <a:t>r</a:t>
            </a:r>
            <a:r>
              <a:rPr sz="3200" spc="-5" dirty="0">
                <a:latin typeface="Times New Roman"/>
                <a:cs typeface="Times New Roman"/>
              </a:rPr>
              <a:t>ge </a:t>
            </a:r>
            <a:r>
              <a:rPr sz="3200" spc="-25" dirty="0">
                <a:latin typeface="Times New Roman"/>
                <a:cs typeface="Times New Roman"/>
              </a:rPr>
              <a:t>b</a:t>
            </a:r>
            <a:r>
              <a:rPr sz="3200" spc="-20" dirty="0">
                <a:latin typeface="Times New Roman"/>
                <a:cs typeface="Times New Roman"/>
              </a:rPr>
              <a:t>on</a:t>
            </a:r>
            <a:r>
              <a:rPr sz="3200" dirty="0">
                <a:latin typeface="Times New Roman"/>
                <a:cs typeface="Times New Roman"/>
              </a:rPr>
              <a:t>f</a:t>
            </a:r>
            <a:r>
              <a:rPr sz="3200" spc="-10" dirty="0">
                <a:latin typeface="Times New Roman"/>
                <a:cs typeface="Times New Roman"/>
              </a:rPr>
              <a:t>i</a:t>
            </a:r>
            <a:r>
              <a:rPr sz="3200" spc="-20" dirty="0">
                <a:latin typeface="Times New Roman"/>
                <a:cs typeface="Times New Roman"/>
              </a:rPr>
              <a:t>r</a:t>
            </a:r>
            <a:r>
              <a:rPr sz="3200" dirty="0">
                <a:latin typeface="Times New Roman"/>
                <a:cs typeface="Times New Roman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xx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955" y="233408"/>
            <a:ext cx="7099229" cy="3862211"/>
          </a:xfrm>
          <a:prstGeom prst="rect">
            <a:avLst/>
          </a:prstGeom>
          <a:ln w="19050" cmpd="sng">
            <a:solidFill>
              <a:srgbClr val="DB001B"/>
            </a:solidFill>
          </a:ln>
        </p:spPr>
      </p:pic>
      <p:pic>
        <p:nvPicPr>
          <p:cNvPr id="4" name="Picture 3" descr="vvvv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104" y="4307199"/>
            <a:ext cx="6698227" cy="3078574"/>
          </a:xfrm>
          <a:prstGeom prst="rect">
            <a:avLst/>
          </a:prstGeom>
          <a:ln>
            <a:solidFill>
              <a:srgbClr val="DB001B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94139" y="5215793"/>
            <a:ext cx="1852606" cy="67193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116796" tIns="58398" rIns="116796" bIns="58398" rtlCol="0">
            <a:spAutoFit/>
          </a:bodyPr>
          <a:lstStyle/>
          <a:p>
            <a:r>
              <a:rPr lang="en-US" dirty="0" smtClean="0">
                <a:latin typeface="Times New Roman"/>
              </a:rPr>
              <a:t>Indian Medical Gazette 1939</a:t>
            </a:r>
            <a:endParaRPr lang="en-US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418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701" y="2101850"/>
            <a:ext cx="9982200" cy="464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51799" y="762602"/>
            <a:ext cx="21617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>
                <a:solidFill>
                  <a:srgbClr val="FF0000"/>
                </a:solidFill>
                <a:latin typeface="Times New Roman"/>
                <a:cs typeface="Times New Roman"/>
              </a:rPr>
              <a:t>Kashmir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45545" y="1001767"/>
            <a:ext cx="68199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98700" marR="5080" indent="-2286000">
              <a:lnSpc>
                <a:spcPts val="3800"/>
              </a:lnSpc>
            </a:pP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Econom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sz="32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osses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40" dirty="0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sz="32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pa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sz="3200" spc="-15" dirty="0">
                <a:solidFill>
                  <a:srgbClr val="FF0000"/>
                </a:solidFill>
                <a:latin typeface="Times New Roman"/>
                <a:cs typeface="Times New Roman"/>
              </a:rPr>
              <a:t>ie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nts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 and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 t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sz="3200" spc="-25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3200" spc="-20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r 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3200" spc="-35" dirty="0">
                <a:solidFill>
                  <a:srgbClr val="FF0000"/>
                </a:solidFill>
                <a:latin typeface="Times New Roman"/>
                <a:cs typeface="Times New Roman"/>
              </a:rPr>
              <a:t>mmun</a:t>
            </a:r>
            <a:r>
              <a:rPr sz="3200" spc="-5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3200" spc="-10" dirty="0">
                <a:solidFill>
                  <a:srgbClr val="FF0000"/>
                </a:solidFill>
                <a:latin typeface="Times New Roman"/>
                <a:cs typeface="Times New Roman"/>
              </a:rPr>
              <a:t>ti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1500" y="574158"/>
            <a:ext cx="7848600" cy="98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37740" marR="5080" indent="-2225675">
              <a:lnSpc>
                <a:spcPts val="3800"/>
              </a:lnSpc>
            </a:pPr>
            <a:r>
              <a:rPr sz="3600" spc="-5" dirty="0">
                <a:solidFill>
                  <a:srgbClr val="FF0000"/>
                </a:solidFill>
                <a:latin typeface="Times New Roman"/>
                <a:cs typeface="Times New Roman"/>
              </a:rPr>
              <a:t>Econ</a:t>
            </a:r>
            <a:r>
              <a:rPr sz="3600" spc="-10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3600" spc="-40" dirty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sz="3600" spc="-15" dirty="0">
                <a:solidFill>
                  <a:srgbClr val="FF0000"/>
                </a:solidFill>
                <a:latin typeface="Times New Roman"/>
                <a:cs typeface="Times New Roman"/>
              </a:rPr>
              <a:t>ic</a:t>
            </a:r>
            <a:r>
              <a:rPr sz="36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spc="-10" dirty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sz="3600" dirty="0">
                <a:solidFill>
                  <a:srgbClr val="FF0000"/>
                </a:solidFill>
                <a:latin typeface="Times New Roman"/>
                <a:cs typeface="Times New Roman"/>
              </a:rPr>
              <a:t>osses</a:t>
            </a:r>
            <a:r>
              <a:rPr sz="36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spc="-40" dirty="0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sz="3600" spc="-5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3600" dirty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sz="36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spc="-25" dirty="0">
                <a:solidFill>
                  <a:srgbClr val="FF0000"/>
                </a:solidFill>
                <a:latin typeface="Times New Roman"/>
                <a:cs typeface="Times New Roman"/>
              </a:rPr>
              <a:t>pha</a:t>
            </a:r>
            <a:r>
              <a:rPr sz="3600" spc="-15" dirty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sz="3600" spc="-35" dirty="0">
                <a:solidFill>
                  <a:srgbClr val="FF0000"/>
                </a:solidFill>
                <a:latin typeface="Times New Roman"/>
                <a:cs typeface="Times New Roman"/>
              </a:rPr>
              <a:t>ma</a:t>
            </a:r>
            <a:r>
              <a:rPr sz="3600" spc="-5" dirty="0">
                <a:solidFill>
                  <a:srgbClr val="FF0000"/>
                </a:solidFill>
                <a:latin typeface="Times New Roman"/>
                <a:cs typeface="Times New Roman"/>
              </a:rPr>
              <a:t>ce</a:t>
            </a:r>
            <a:r>
              <a:rPr sz="3600" spc="-10" dirty="0">
                <a:solidFill>
                  <a:srgbClr val="FF0000"/>
                </a:solidFill>
                <a:latin typeface="Times New Roman"/>
                <a:cs typeface="Times New Roman"/>
              </a:rPr>
              <a:t>u</a:t>
            </a:r>
            <a:r>
              <a:rPr sz="3600" spc="-20" dirty="0">
                <a:solidFill>
                  <a:srgbClr val="FF0000"/>
                </a:solidFill>
                <a:latin typeface="Times New Roman"/>
                <a:cs typeface="Times New Roman"/>
              </a:rPr>
              <a:t>ti</a:t>
            </a:r>
            <a:r>
              <a:rPr sz="3600" spc="-5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sz="3600" spc="-10" dirty="0">
                <a:solidFill>
                  <a:srgbClr val="FF0000"/>
                </a:solidFill>
                <a:latin typeface="Times New Roman"/>
                <a:cs typeface="Times New Roman"/>
              </a:rPr>
              <a:t>al </a:t>
            </a:r>
            <a:r>
              <a:rPr sz="3600" spc="-5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sz="3600" spc="-10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3600" spc="-30" dirty="0">
                <a:solidFill>
                  <a:srgbClr val="FF0000"/>
                </a:solidFill>
                <a:latin typeface="Times New Roman"/>
                <a:cs typeface="Times New Roman"/>
              </a:rPr>
              <a:t>mpani</a:t>
            </a:r>
            <a:r>
              <a:rPr sz="3600" spc="-5" dirty="0">
                <a:solidFill>
                  <a:srgbClr val="FF0000"/>
                </a:solidFill>
                <a:latin typeface="Times New Roman"/>
                <a:cs typeface="Times New Roman"/>
              </a:rPr>
              <a:t>es</a:t>
            </a:r>
            <a:endParaRPr sz="3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3101" y="2863850"/>
            <a:ext cx="4952999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spc="-20" dirty="0">
                <a:latin typeface="Times New Roman"/>
                <a:cs typeface="Times New Roman"/>
              </a:rPr>
              <a:t>17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bi</a:t>
            </a:r>
            <a:r>
              <a:rPr sz="3200" dirty="0">
                <a:latin typeface="Times New Roman"/>
                <a:cs typeface="Times New Roman"/>
              </a:rPr>
              <a:t>l</a:t>
            </a:r>
            <a:r>
              <a:rPr sz="3200" spc="-15" dirty="0">
                <a:latin typeface="Times New Roman"/>
                <a:cs typeface="Times New Roman"/>
              </a:rPr>
              <a:t>l</a:t>
            </a:r>
            <a:r>
              <a:rPr sz="3200" spc="-20" dirty="0">
                <a:latin typeface="Times New Roman"/>
                <a:cs typeface="Times New Roman"/>
              </a:rPr>
              <a:t>ion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USD</a:t>
            </a:r>
            <a:r>
              <a:rPr sz="3200" spc="-20" dirty="0">
                <a:latin typeface="Times New Roman"/>
                <a:cs typeface="Times New Roman"/>
              </a:rPr>
              <a:t> ?</a:t>
            </a:r>
            <a:r>
              <a:rPr sz="3200" spc="-20" dirty="0" smtClean="0">
                <a:latin typeface="Times New Roman"/>
                <a:cs typeface="Times New Roman"/>
              </a:rPr>
              <a:t>?</a:t>
            </a:r>
            <a:endParaRPr lang="en-GB" sz="3200" spc="-2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lang="en-GB" sz="3200" spc="-2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GB" sz="3200" spc="-20" dirty="0" smtClean="0">
                <a:latin typeface="Times New Roman"/>
                <a:cs typeface="Times New Roman"/>
              </a:rPr>
              <a:t>Origin of this guesstimate ?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267335" y="303193"/>
            <a:ext cx="10158730" cy="125941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ea typeface="Times New Roman"/>
              </a:rPr>
              <a:t>White </a:t>
            </a:r>
            <a:r>
              <a:rPr lang="en-US" sz="2800" i="1" dirty="0">
                <a:solidFill>
                  <a:srgbClr val="000000"/>
                </a:solidFill>
                <a:ea typeface="Times New Roman"/>
              </a:rPr>
              <a:t>et al. </a:t>
            </a:r>
            <a:r>
              <a:rPr lang="en-US" sz="2800" dirty="0">
                <a:solidFill>
                  <a:srgbClr val="000000"/>
                </a:solidFill>
                <a:ea typeface="Times New Roman"/>
              </a:rPr>
              <a:t>(2009) </a:t>
            </a:r>
            <a:r>
              <a:rPr lang="en-US" sz="2800" dirty="0" err="1">
                <a:solidFill>
                  <a:srgbClr val="FF0000"/>
                </a:solidFill>
                <a:ea typeface="Times New Roman"/>
              </a:rPr>
              <a:t>Hyperparasitaemia</a:t>
            </a:r>
            <a:r>
              <a:rPr lang="en-US" sz="2800" dirty="0">
                <a:solidFill>
                  <a:srgbClr val="FF0000"/>
                </a:solidFill>
                <a:ea typeface="Times New Roman"/>
              </a:rPr>
              <a:t> and low dosing are an important source of anti-malarial drug resistance. </a:t>
            </a:r>
            <a:r>
              <a:rPr lang="en-US" sz="2800" dirty="0">
                <a:solidFill>
                  <a:schemeClr val="tx1"/>
                </a:solidFill>
                <a:ea typeface="Times New Roman"/>
              </a:rPr>
              <a:t>Malaria Journal</a:t>
            </a:r>
          </a:p>
        </p:txBody>
      </p:sp>
      <p:sp>
        <p:nvSpPr>
          <p:cNvPr id="52226" name="Content Placeholder 5"/>
          <p:cNvSpPr>
            <a:spLocks noGrp="1"/>
          </p:cNvSpPr>
          <p:nvPr>
            <p:ph idx="1"/>
          </p:nvPr>
        </p:nvSpPr>
        <p:spPr bwMode="auto">
          <a:xfrm>
            <a:off x="356447" y="1665784"/>
            <a:ext cx="10069618" cy="56938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en-US" sz="2600" b="1" i="1" dirty="0">
              <a:latin typeface="Times New Roman" charset="0"/>
              <a:ea typeface="Times New Roman"/>
              <a:cs typeface="Times New Roman" charset="0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600" dirty="0" smtClean="0">
                <a:latin typeface="Times New Roman" charset="0"/>
                <a:ea typeface="Times New Roman"/>
                <a:cs typeface="Times New Roman" charset="0"/>
              </a:rPr>
              <a:t>Inadequate </a:t>
            </a:r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dosing of uncomplicated </a:t>
            </a:r>
            <a:r>
              <a:rPr lang="en-US" sz="2600" dirty="0" err="1">
                <a:solidFill>
                  <a:srgbClr val="FF0000"/>
                </a:solidFill>
                <a:latin typeface="Times New Roman" charset="0"/>
                <a:ea typeface="Times New Roman"/>
                <a:cs typeface="Times New Roman" charset="0"/>
              </a:rPr>
              <a:t>hyperparasitaemia</a:t>
            </a:r>
            <a:r>
              <a:rPr lang="en-US" sz="2600" dirty="0">
                <a:solidFill>
                  <a:srgbClr val="FF0000"/>
                </a:solidFill>
                <a:latin typeface="Times New Roman" charset="0"/>
                <a:ea typeface="Times New Roman"/>
                <a:cs typeface="Times New Roman" charset="0"/>
              </a:rPr>
              <a:t> </a:t>
            </a:r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provides the most likely scenario for the de novo emergence and selection of </a:t>
            </a:r>
            <a:r>
              <a:rPr lang="en-US" sz="2600" dirty="0" smtClean="0">
                <a:latin typeface="Times New Roman" charset="0"/>
                <a:ea typeface="Times New Roman"/>
                <a:cs typeface="Times New Roman" charset="0"/>
              </a:rPr>
              <a:t>resistance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sz="2600" dirty="0">
              <a:latin typeface="Times New Roman" charset="0"/>
              <a:ea typeface="Times New Roman"/>
              <a:cs typeface="Times New Roman" charset="0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600" dirty="0" smtClean="0">
                <a:latin typeface="Times New Roman" charset="0"/>
                <a:ea typeface="Times New Roman"/>
                <a:cs typeface="Times New Roman" charset="0"/>
              </a:rPr>
              <a:t>Artemisinin </a:t>
            </a:r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resistance is very unlikely to be selected by a single exposure. </a:t>
            </a:r>
            <a:r>
              <a:rPr lang="en-US" sz="2600" dirty="0">
                <a:solidFill>
                  <a:srgbClr val="FF0000"/>
                </a:solidFill>
                <a:latin typeface="Times New Roman" charset="0"/>
                <a:ea typeface="Times New Roman"/>
                <a:cs typeface="Times New Roman" charset="0"/>
              </a:rPr>
              <a:t>Repeated inadequate dosing </a:t>
            </a:r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is required for selection and spread of artemisinin </a:t>
            </a:r>
            <a:r>
              <a:rPr lang="en-US" sz="2600" dirty="0" smtClean="0">
                <a:latin typeface="Times New Roman" charset="0"/>
                <a:ea typeface="Times New Roman"/>
                <a:cs typeface="Times New Roman" charset="0"/>
              </a:rPr>
              <a:t>resistance</a:t>
            </a:r>
            <a:endParaRPr lang="en-US" altLang="ja-JP" sz="2600" dirty="0" smtClean="0">
              <a:latin typeface="Times New Roman" charset="0"/>
              <a:ea typeface="Times New Roman"/>
              <a:cs typeface="Times New Roman" charset="0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GB" altLang="ja-JP" sz="2600" dirty="0">
              <a:solidFill>
                <a:srgbClr val="000000"/>
              </a:solidFill>
              <a:latin typeface="Times New Roman" charset="0"/>
              <a:ea typeface="Times New Roman"/>
              <a:cs typeface="Times New Roman" charset="0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Resistance </a:t>
            </a:r>
            <a:r>
              <a:rPr lang="en-US" sz="2600" dirty="0">
                <a:solidFill>
                  <a:srgbClr val="000000"/>
                </a:solidFill>
                <a:latin typeface="Times New Roman" charset="0"/>
                <a:ea typeface="Times New Roman"/>
                <a:cs typeface="Times New Roman" charset="0"/>
              </a:rPr>
              <a:t>will be selected if the antimalarial drug blood concentrations are not high enough to kill all the sensitive and all the resistant parasites, or are too low to kill either</a:t>
            </a:r>
          </a:p>
          <a:p>
            <a:pPr>
              <a:buFontTx/>
              <a:buNone/>
            </a:pPr>
            <a:endParaRPr lang="en-US" altLang="ja-JP" sz="2000" dirty="0">
              <a:solidFill>
                <a:srgbClr val="000000"/>
              </a:solidFill>
              <a:latin typeface="Times New Roman" charset="0"/>
              <a:ea typeface="Times New Roman"/>
              <a:cs typeface="Times New Roman" charset="0"/>
            </a:endParaRPr>
          </a:p>
          <a:p>
            <a:pPr>
              <a:buFontTx/>
              <a:buNone/>
            </a:pPr>
            <a:endParaRPr lang="en-US" altLang="ja-JP" sz="2000" dirty="0">
              <a:solidFill>
                <a:srgbClr val="000000"/>
              </a:solidFill>
              <a:latin typeface="Times New Roman" charset="0"/>
              <a:ea typeface="Times New Roman"/>
              <a:cs typeface="Times New Roman" charset="0"/>
            </a:endParaRPr>
          </a:p>
          <a:p>
            <a:pPr>
              <a:buFontTx/>
              <a:buNone/>
            </a:pPr>
            <a:endParaRPr lang="en-US" sz="1800" dirty="0">
              <a:solidFill>
                <a:srgbClr val="000000"/>
              </a:solidFill>
              <a:latin typeface="Times New Roman" charset="0"/>
              <a:ea typeface="Times New Roman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6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546100" y="74632"/>
            <a:ext cx="9072681" cy="677108"/>
          </a:xfrm>
        </p:spPr>
        <p:txBody>
          <a:bodyPr/>
          <a:lstStyle/>
          <a:p>
            <a:r>
              <a:rPr lang="en-US" b="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Therefore…..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 bwMode="auto">
          <a:xfrm>
            <a:off x="534670" y="1035050"/>
            <a:ext cx="9624060" cy="64633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3000" dirty="0">
                <a:latin typeface="Times New Roman" charset="0"/>
                <a:ea typeface="Times New Roman"/>
                <a:cs typeface="Times New Roman" charset="0"/>
              </a:rPr>
              <a:t>Absence of efficacious treatment risks </a:t>
            </a:r>
            <a:r>
              <a:rPr lang="en-US" sz="3000" dirty="0" err="1">
                <a:latin typeface="Times New Roman" charset="0"/>
                <a:ea typeface="Times New Roman"/>
                <a:cs typeface="Times New Roman" charset="0"/>
              </a:rPr>
              <a:t>hyperparasitaemia</a:t>
            </a:r>
            <a:r>
              <a:rPr lang="en-US" sz="3000" dirty="0">
                <a:latin typeface="Times New Roman" charset="0"/>
                <a:ea typeface="Times New Roman"/>
                <a:cs typeface="Times New Roman" charset="0"/>
              </a:rPr>
              <a:t> and </a:t>
            </a:r>
            <a:r>
              <a:rPr lang="en-US" sz="3000" dirty="0" err="1" smtClean="0">
                <a:latin typeface="Times New Roman" charset="0"/>
                <a:ea typeface="Times New Roman"/>
                <a:cs typeface="Times New Roman" charset="0"/>
              </a:rPr>
              <a:t>hypergametocytaemia</a:t>
            </a:r>
            <a:endParaRPr lang="en-US" sz="3000" dirty="0" smtClean="0">
              <a:latin typeface="Times New Roman" charset="0"/>
              <a:ea typeface="Times New Roman"/>
              <a:cs typeface="Times New Roman" charset="0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sz="3000" dirty="0">
              <a:latin typeface="Times New Roman" charset="0"/>
              <a:ea typeface="Times New Roman"/>
              <a:cs typeface="Times New Roman" charset="0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3000" dirty="0">
                <a:latin typeface="Times New Roman" charset="0"/>
                <a:ea typeface="Times New Roman"/>
                <a:cs typeface="Times New Roman" charset="0"/>
              </a:rPr>
              <a:t>Therefore, falsified ACTs, containing none of the stated ingredients will engender resistance as they provide no treatment, especially if patients take antimalarials with inadequate drug before/and after </a:t>
            </a:r>
            <a:endParaRPr lang="en-US" sz="3000" dirty="0" smtClean="0">
              <a:latin typeface="Times New Roman" charset="0"/>
              <a:ea typeface="Times New Roman"/>
              <a:cs typeface="Times New Roman" charset="0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sz="3000" dirty="0">
              <a:latin typeface="Times New Roman" charset="0"/>
              <a:ea typeface="Times New Roman"/>
              <a:cs typeface="Times New Roman" charset="0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3000" dirty="0">
                <a:latin typeface="Times New Roman" charset="0"/>
                <a:ea typeface="Times New Roman"/>
                <a:cs typeface="Times New Roman" charset="0"/>
              </a:rPr>
              <a:t>Logical that poor quality antibiotics will engender AMR </a:t>
            </a:r>
            <a:r>
              <a:rPr lang="mr-IN" sz="3000" dirty="0">
                <a:latin typeface="Times New Roman" charset="0"/>
                <a:ea typeface="Times New Roman"/>
                <a:cs typeface="Times New Roman" charset="0"/>
              </a:rPr>
              <a:t>–</a:t>
            </a:r>
            <a:r>
              <a:rPr lang="en-US" sz="3000" dirty="0">
                <a:latin typeface="Times New Roman" charset="0"/>
                <a:ea typeface="Times New Roman"/>
                <a:cs typeface="Times New Roman" charset="0"/>
              </a:rPr>
              <a:t> but how important in comparison to poor adherence &amp; poor prescribing ? </a:t>
            </a:r>
            <a:endParaRPr lang="en-US" sz="3000" dirty="0" smtClean="0">
              <a:latin typeface="Times New Roman" charset="0"/>
              <a:ea typeface="Times New Roman"/>
              <a:cs typeface="Times New Roman" charset="0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sz="3000" dirty="0" smtClean="0">
              <a:latin typeface="Times New Roman" charset="0"/>
              <a:ea typeface="Times New Roman"/>
              <a:cs typeface="Times New Roman" charset="0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3000" dirty="0" smtClean="0">
                <a:latin typeface="Times New Roman" charset="0"/>
                <a:ea typeface="Times New Roman"/>
                <a:cs typeface="Times New Roman" charset="0"/>
              </a:rPr>
              <a:t>Very </a:t>
            </a:r>
            <a:r>
              <a:rPr lang="en-US" sz="3000" dirty="0">
                <a:latin typeface="Times New Roman" charset="0"/>
                <a:ea typeface="Times New Roman"/>
                <a:cs typeface="Times New Roman" charset="0"/>
              </a:rPr>
              <a:t>difficult to determine </a:t>
            </a:r>
            <a:r>
              <a:rPr lang="mr-IN" sz="3000" dirty="0">
                <a:latin typeface="Times New Roman" charset="0"/>
                <a:ea typeface="Times New Roman"/>
                <a:cs typeface="Times New Roman" charset="0"/>
              </a:rPr>
              <a:t>–</a:t>
            </a:r>
            <a:r>
              <a:rPr lang="en-US" sz="3000" dirty="0">
                <a:latin typeface="Times New Roman" charset="0"/>
                <a:ea typeface="Times New Roman"/>
                <a:cs typeface="Times New Roman" charset="0"/>
              </a:rPr>
              <a:t> mathematical </a:t>
            </a:r>
            <a:r>
              <a:rPr lang="en-US" sz="3000" dirty="0" err="1">
                <a:latin typeface="Times New Roman" charset="0"/>
                <a:ea typeface="Times New Roman"/>
                <a:cs typeface="Times New Roman" charset="0"/>
              </a:rPr>
              <a:t>modelling</a:t>
            </a:r>
            <a:r>
              <a:rPr lang="en-US" sz="3000" dirty="0">
                <a:latin typeface="Times New Roman" charset="0"/>
                <a:ea typeface="Times New Roman"/>
                <a:cs typeface="Times New Roman" charset="0"/>
              </a:rPr>
              <a:t> the way forward</a:t>
            </a:r>
          </a:p>
        </p:txBody>
      </p:sp>
    </p:spTree>
    <p:extLst>
      <p:ext uri="{BB962C8B-B14F-4D97-AF65-F5344CB8AC3E}">
        <p14:creationId xmlns:p14="http://schemas.microsoft.com/office/powerpoint/2010/main" val="133548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Oval 15"/>
          <p:cNvSpPr>
            <a:spLocks noChangeArrowheads="1"/>
          </p:cNvSpPr>
          <p:nvPr/>
        </p:nvSpPr>
        <p:spPr bwMode="auto">
          <a:xfrm>
            <a:off x="7663605" y="1595261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74" name="Oval 25"/>
          <p:cNvSpPr>
            <a:spLocks noChangeArrowheads="1"/>
          </p:cNvSpPr>
          <p:nvPr/>
        </p:nvSpPr>
        <p:spPr bwMode="auto">
          <a:xfrm>
            <a:off x="6442034" y="923578"/>
            <a:ext cx="2736471" cy="2749727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75" name="Oval 26"/>
          <p:cNvSpPr>
            <a:spLocks noChangeArrowheads="1"/>
          </p:cNvSpPr>
          <p:nvPr/>
        </p:nvSpPr>
        <p:spPr bwMode="auto">
          <a:xfrm>
            <a:off x="7218045" y="2266950"/>
            <a:ext cx="178223" cy="16792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76" name="Oval 28"/>
          <p:cNvSpPr>
            <a:spLocks noChangeArrowheads="1"/>
          </p:cNvSpPr>
          <p:nvPr/>
        </p:nvSpPr>
        <p:spPr bwMode="auto">
          <a:xfrm>
            <a:off x="7574493" y="1763183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77" name="Oval 29"/>
          <p:cNvSpPr>
            <a:spLocks noChangeArrowheads="1"/>
          </p:cNvSpPr>
          <p:nvPr/>
        </p:nvSpPr>
        <p:spPr bwMode="auto">
          <a:xfrm>
            <a:off x="7396268" y="2434872"/>
            <a:ext cx="178223" cy="16792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78" name="Oval 30"/>
          <p:cNvSpPr>
            <a:spLocks noChangeArrowheads="1"/>
          </p:cNvSpPr>
          <p:nvPr/>
        </p:nvSpPr>
        <p:spPr bwMode="auto">
          <a:xfrm>
            <a:off x="7574493" y="2602795"/>
            <a:ext cx="178223" cy="16792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79" name="Oval 31"/>
          <p:cNvSpPr>
            <a:spLocks noChangeArrowheads="1"/>
          </p:cNvSpPr>
          <p:nvPr/>
        </p:nvSpPr>
        <p:spPr bwMode="auto">
          <a:xfrm>
            <a:off x="7752715" y="2770717"/>
            <a:ext cx="178223" cy="16792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80" name="Oval 32"/>
          <p:cNvSpPr>
            <a:spLocks noChangeArrowheads="1"/>
          </p:cNvSpPr>
          <p:nvPr/>
        </p:nvSpPr>
        <p:spPr bwMode="auto">
          <a:xfrm>
            <a:off x="7930940" y="2938639"/>
            <a:ext cx="178223" cy="16792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81" name="Oval 33"/>
          <p:cNvSpPr>
            <a:spLocks noChangeArrowheads="1"/>
          </p:cNvSpPr>
          <p:nvPr/>
        </p:nvSpPr>
        <p:spPr bwMode="auto">
          <a:xfrm>
            <a:off x="7039823" y="3106561"/>
            <a:ext cx="178223" cy="16792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82" name="Oval 34"/>
          <p:cNvSpPr>
            <a:spLocks noChangeArrowheads="1"/>
          </p:cNvSpPr>
          <p:nvPr/>
        </p:nvSpPr>
        <p:spPr bwMode="auto">
          <a:xfrm>
            <a:off x="7218045" y="3274483"/>
            <a:ext cx="178223" cy="16792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83" name="Oval 35"/>
          <p:cNvSpPr>
            <a:spLocks noChangeArrowheads="1"/>
          </p:cNvSpPr>
          <p:nvPr/>
        </p:nvSpPr>
        <p:spPr bwMode="auto">
          <a:xfrm>
            <a:off x="7396268" y="1343378"/>
            <a:ext cx="178223" cy="16792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84" name="Oval 36"/>
          <p:cNvSpPr>
            <a:spLocks noChangeArrowheads="1"/>
          </p:cNvSpPr>
          <p:nvPr/>
        </p:nvSpPr>
        <p:spPr bwMode="auto">
          <a:xfrm>
            <a:off x="7574493" y="1511300"/>
            <a:ext cx="178223" cy="16792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85" name="Oval 37"/>
          <p:cNvSpPr>
            <a:spLocks noChangeArrowheads="1"/>
          </p:cNvSpPr>
          <p:nvPr/>
        </p:nvSpPr>
        <p:spPr bwMode="auto">
          <a:xfrm>
            <a:off x="7752715" y="2350911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86" name="Oval 38"/>
          <p:cNvSpPr>
            <a:spLocks noChangeArrowheads="1"/>
          </p:cNvSpPr>
          <p:nvPr/>
        </p:nvSpPr>
        <p:spPr bwMode="auto">
          <a:xfrm>
            <a:off x="8109163" y="2015067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87" name="Oval 39"/>
          <p:cNvSpPr>
            <a:spLocks noChangeArrowheads="1"/>
          </p:cNvSpPr>
          <p:nvPr/>
        </p:nvSpPr>
        <p:spPr bwMode="auto">
          <a:xfrm>
            <a:off x="8287385" y="2434872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88" name="Oval 40"/>
          <p:cNvSpPr>
            <a:spLocks noChangeArrowheads="1"/>
          </p:cNvSpPr>
          <p:nvPr/>
        </p:nvSpPr>
        <p:spPr bwMode="auto">
          <a:xfrm>
            <a:off x="6772488" y="2602795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89" name="Oval 41"/>
          <p:cNvSpPr>
            <a:spLocks noChangeArrowheads="1"/>
          </p:cNvSpPr>
          <p:nvPr/>
        </p:nvSpPr>
        <p:spPr bwMode="auto">
          <a:xfrm>
            <a:off x="6950710" y="1763183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90" name="Oval 42"/>
          <p:cNvSpPr>
            <a:spLocks noChangeArrowheads="1"/>
          </p:cNvSpPr>
          <p:nvPr/>
        </p:nvSpPr>
        <p:spPr bwMode="auto">
          <a:xfrm>
            <a:off x="7752715" y="3358445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91" name="Oval 43"/>
          <p:cNvSpPr>
            <a:spLocks noChangeArrowheads="1"/>
          </p:cNvSpPr>
          <p:nvPr/>
        </p:nvSpPr>
        <p:spPr bwMode="auto">
          <a:xfrm>
            <a:off x="8020050" y="1343378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92" name="Oval 45"/>
          <p:cNvSpPr>
            <a:spLocks noChangeArrowheads="1"/>
          </p:cNvSpPr>
          <p:nvPr/>
        </p:nvSpPr>
        <p:spPr bwMode="auto">
          <a:xfrm>
            <a:off x="2316905" y="2350911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93" name="Oval 47"/>
          <p:cNvSpPr>
            <a:spLocks noChangeArrowheads="1"/>
          </p:cNvSpPr>
          <p:nvPr/>
        </p:nvSpPr>
        <p:spPr bwMode="auto">
          <a:xfrm>
            <a:off x="2495128" y="2686756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94" name="Oval 48"/>
          <p:cNvSpPr>
            <a:spLocks noChangeArrowheads="1"/>
          </p:cNvSpPr>
          <p:nvPr/>
        </p:nvSpPr>
        <p:spPr bwMode="auto">
          <a:xfrm>
            <a:off x="2673350" y="2854678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95" name="Oval 49"/>
          <p:cNvSpPr>
            <a:spLocks noChangeArrowheads="1"/>
          </p:cNvSpPr>
          <p:nvPr/>
        </p:nvSpPr>
        <p:spPr bwMode="auto">
          <a:xfrm>
            <a:off x="2851575" y="3022600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96" name="Oval 50"/>
          <p:cNvSpPr>
            <a:spLocks noChangeArrowheads="1"/>
          </p:cNvSpPr>
          <p:nvPr/>
        </p:nvSpPr>
        <p:spPr bwMode="auto">
          <a:xfrm>
            <a:off x="2584240" y="1427339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97" name="Oval 51"/>
          <p:cNvSpPr>
            <a:spLocks noChangeArrowheads="1"/>
          </p:cNvSpPr>
          <p:nvPr/>
        </p:nvSpPr>
        <p:spPr bwMode="auto">
          <a:xfrm>
            <a:off x="1960458" y="1847145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98" name="Oval 52"/>
          <p:cNvSpPr>
            <a:spLocks noChangeArrowheads="1"/>
          </p:cNvSpPr>
          <p:nvPr/>
        </p:nvSpPr>
        <p:spPr bwMode="auto">
          <a:xfrm>
            <a:off x="1604010" y="2686756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299" name="Oval 53"/>
          <p:cNvSpPr>
            <a:spLocks noChangeArrowheads="1"/>
          </p:cNvSpPr>
          <p:nvPr/>
        </p:nvSpPr>
        <p:spPr bwMode="auto">
          <a:xfrm>
            <a:off x="2049570" y="3106561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00" name="Oval 54"/>
          <p:cNvSpPr>
            <a:spLocks noChangeArrowheads="1"/>
          </p:cNvSpPr>
          <p:nvPr/>
        </p:nvSpPr>
        <p:spPr bwMode="auto">
          <a:xfrm>
            <a:off x="2049570" y="1343378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01" name="Oval 55"/>
          <p:cNvSpPr>
            <a:spLocks noChangeArrowheads="1"/>
          </p:cNvSpPr>
          <p:nvPr/>
        </p:nvSpPr>
        <p:spPr bwMode="auto">
          <a:xfrm>
            <a:off x="1782233" y="3106561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02" name="Oval 56"/>
          <p:cNvSpPr>
            <a:spLocks noChangeArrowheads="1"/>
          </p:cNvSpPr>
          <p:nvPr/>
        </p:nvSpPr>
        <p:spPr bwMode="auto">
          <a:xfrm>
            <a:off x="1336675" y="2099028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03" name="Oval 57"/>
          <p:cNvSpPr>
            <a:spLocks noChangeArrowheads="1"/>
          </p:cNvSpPr>
          <p:nvPr/>
        </p:nvSpPr>
        <p:spPr bwMode="auto">
          <a:xfrm>
            <a:off x="3297133" y="2266950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04" name="Oval 58"/>
          <p:cNvSpPr>
            <a:spLocks noChangeArrowheads="1"/>
          </p:cNvSpPr>
          <p:nvPr/>
        </p:nvSpPr>
        <p:spPr bwMode="auto">
          <a:xfrm>
            <a:off x="3297133" y="2686756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05" name="TextBox 60"/>
          <p:cNvSpPr txBox="1">
            <a:spLocks noChangeArrowheads="1"/>
          </p:cNvSpPr>
          <p:nvPr/>
        </p:nvSpPr>
        <p:spPr bwMode="auto">
          <a:xfrm>
            <a:off x="178223" y="181916"/>
            <a:ext cx="4633807" cy="47188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6796" tIns="58398" rIns="116796" bIns="583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 dirty="0">
                <a:latin typeface="Times New Roman" charset="0"/>
                <a:ea typeface="Times New Roman"/>
                <a:cs typeface="Times New Roman" charset="0"/>
              </a:rPr>
              <a:t>Community A – all good quality</a:t>
            </a:r>
          </a:p>
        </p:txBody>
      </p:sp>
      <p:sp>
        <p:nvSpPr>
          <p:cNvPr id="54306" name="TextBox 62"/>
          <p:cNvSpPr txBox="1">
            <a:spLocks noChangeArrowheads="1"/>
          </p:cNvSpPr>
          <p:nvPr/>
        </p:nvSpPr>
        <p:spPr bwMode="auto">
          <a:xfrm>
            <a:off x="5257588" y="181917"/>
            <a:ext cx="5168477" cy="47188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6796" tIns="58398" rIns="116796" bIns="583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 dirty="0">
                <a:latin typeface="Times New Roman" charset="0"/>
                <a:ea typeface="Times New Roman"/>
                <a:cs typeface="Times New Roman" charset="0"/>
              </a:rPr>
              <a:t>Community B – 50 % falsified (no API)</a:t>
            </a:r>
          </a:p>
        </p:txBody>
      </p:sp>
      <p:sp>
        <p:nvSpPr>
          <p:cNvPr id="54307" name="TextBox 64"/>
          <p:cNvSpPr txBox="1">
            <a:spLocks noChangeArrowheads="1"/>
          </p:cNvSpPr>
          <p:nvPr/>
        </p:nvSpPr>
        <p:spPr bwMode="auto">
          <a:xfrm>
            <a:off x="178223" y="3862212"/>
            <a:ext cx="4544695" cy="73349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6796" tIns="58398" rIns="116796" bIns="583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Times New Roman" charset="0"/>
                <a:ea typeface="Times New Roman"/>
                <a:cs typeface="Times New Roman" charset="0"/>
              </a:rPr>
              <a:t>Community C – 50 % substandard</a:t>
            </a:r>
          </a:p>
          <a:p>
            <a:r>
              <a:rPr lang="en-US" sz="2000" dirty="0">
                <a:latin typeface="Times New Roman" charset="0"/>
                <a:ea typeface="Times New Roman"/>
                <a:cs typeface="Times New Roman" charset="0"/>
              </a:rPr>
              <a:t> (40% API)</a:t>
            </a:r>
          </a:p>
        </p:txBody>
      </p:sp>
      <p:sp>
        <p:nvSpPr>
          <p:cNvPr id="54308" name="Oval 65"/>
          <p:cNvSpPr>
            <a:spLocks noChangeArrowheads="1"/>
          </p:cNvSpPr>
          <p:nvPr/>
        </p:nvSpPr>
        <p:spPr bwMode="auto">
          <a:xfrm>
            <a:off x="6505153" y="2182989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09" name="Oval 66"/>
          <p:cNvSpPr>
            <a:spLocks noChangeArrowheads="1"/>
          </p:cNvSpPr>
          <p:nvPr/>
        </p:nvSpPr>
        <p:spPr bwMode="auto">
          <a:xfrm>
            <a:off x="6683375" y="1595261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10" name="Oval 68"/>
          <p:cNvSpPr>
            <a:spLocks noChangeArrowheads="1"/>
          </p:cNvSpPr>
          <p:nvPr/>
        </p:nvSpPr>
        <p:spPr bwMode="auto">
          <a:xfrm>
            <a:off x="8554720" y="1679222"/>
            <a:ext cx="178223" cy="16792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11" name="Oval 69"/>
          <p:cNvSpPr>
            <a:spLocks noChangeArrowheads="1"/>
          </p:cNvSpPr>
          <p:nvPr/>
        </p:nvSpPr>
        <p:spPr bwMode="auto">
          <a:xfrm>
            <a:off x="3208020" y="1847145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12" name="Oval 70"/>
          <p:cNvSpPr>
            <a:spLocks noChangeArrowheads="1"/>
          </p:cNvSpPr>
          <p:nvPr/>
        </p:nvSpPr>
        <p:spPr bwMode="auto">
          <a:xfrm>
            <a:off x="3386245" y="2015067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13" name="Oval 71"/>
          <p:cNvSpPr>
            <a:spLocks noChangeArrowheads="1"/>
          </p:cNvSpPr>
          <p:nvPr/>
        </p:nvSpPr>
        <p:spPr bwMode="auto">
          <a:xfrm>
            <a:off x="3564468" y="2182989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14" name="Oval 72"/>
          <p:cNvSpPr>
            <a:spLocks noChangeArrowheads="1"/>
          </p:cNvSpPr>
          <p:nvPr/>
        </p:nvSpPr>
        <p:spPr bwMode="auto">
          <a:xfrm>
            <a:off x="1960458" y="2350911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15" name="Oval 73"/>
          <p:cNvSpPr>
            <a:spLocks noChangeArrowheads="1"/>
          </p:cNvSpPr>
          <p:nvPr/>
        </p:nvSpPr>
        <p:spPr bwMode="auto">
          <a:xfrm>
            <a:off x="2138680" y="2518833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16" name="Oval 74"/>
          <p:cNvSpPr>
            <a:spLocks noChangeArrowheads="1"/>
          </p:cNvSpPr>
          <p:nvPr/>
        </p:nvSpPr>
        <p:spPr bwMode="auto">
          <a:xfrm>
            <a:off x="2316905" y="2686756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17" name="Oval 75"/>
          <p:cNvSpPr>
            <a:spLocks noChangeArrowheads="1"/>
          </p:cNvSpPr>
          <p:nvPr/>
        </p:nvSpPr>
        <p:spPr bwMode="auto">
          <a:xfrm>
            <a:off x="2495128" y="3274483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18" name="Oval 77"/>
          <p:cNvSpPr>
            <a:spLocks noChangeArrowheads="1"/>
          </p:cNvSpPr>
          <p:nvPr/>
        </p:nvSpPr>
        <p:spPr bwMode="auto">
          <a:xfrm>
            <a:off x="1305127" y="4837101"/>
            <a:ext cx="2704910" cy="2635446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19" name="Oval 78"/>
          <p:cNvSpPr>
            <a:spLocks noChangeArrowheads="1"/>
          </p:cNvSpPr>
          <p:nvPr/>
        </p:nvSpPr>
        <p:spPr bwMode="auto">
          <a:xfrm>
            <a:off x="2049570" y="5961239"/>
            <a:ext cx="178223" cy="16792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20" name="Oval 79"/>
          <p:cNvSpPr>
            <a:spLocks noChangeArrowheads="1"/>
          </p:cNvSpPr>
          <p:nvPr/>
        </p:nvSpPr>
        <p:spPr bwMode="auto">
          <a:xfrm>
            <a:off x="2406015" y="5457472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21" name="Oval 80"/>
          <p:cNvSpPr>
            <a:spLocks noChangeArrowheads="1"/>
          </p:cNvSpPr>
          <p:nvPr/>
        </p:nvSpPr>
        <p:spPr bwMode="auto">
          <a:xfrm>
            <a:off x="2227793" y="6129161"/>
            <a:ext cx="178223" cy="16792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22" name="Oval 81"/>
          <p:cNvSpPr>
            <a:spLocks noChangeArrowheads="1"/>
          </p:cNvSpPr>
          <p:nvPr/>
        </p:nvSpPr>
        <p:spPr bwMode="auto">
          <a:xfrm>
            <a:off x="2406015" y="6297083"/>
            <a:ext cx="178223" cy="16792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23" name="Oval 82"/>
          <p:cNvSpPr>
            <a:spLocks noChangeArrowheads="1"/>
          </p:cNvSpPr>
          <p:nvPr/>
        </p:nvSpPr>
        <p:spPr bwMode="auto">
          <a:xfrm>
            <a:off x="2584240" y="6465006"/>
            <a:ext cx="178223" cy="16792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24" name="Oval 83"/>
          <p:cNvSpPr>
            <a:spLocks noChangeArrowheads="1"/>
          </p:cNvSpPr>
          <p:nvPr/>
        </p:nvSpPr>
        <p:spPr bwMode="auto">
          <a:xfrm>
            <a:off x="2762463" y="6632928"/>
            <a:ext cx="178223" cy="16792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25" name="Oval 84"/>
          <p:cNvSpPr>
            <a:spLocks noChangeArrowheads="1"/>
          </p:cNvSpPr>
          <p:nvPr/>
        </p:nvSpPr>
        <p:spPr bwMode="auto">
          <a:xfrm>
            <a:off x="1871345" y="6800850"/>
            <a:ext cx="178223" cy="16792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26" name="Oval 85"/>
          <p:cNvSpPr>
            <a:spLocks noChangeArrowheads="1"/>
          </p:cNvSpPr>
          <p:nvPr/>
        </p:nvSpPr>
        <p:spPr bwMode="auto">
          <a:xfrm>
            <a:off x="2049570" y="6968772"/>
            <a:ext cx="178223" cy="16792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27" name="Oval 86"/>
          <p:cNvSpPr>
            <a:spLocks noChangeArrowheads="1"/>
          </p:cNvSpPr>
          <p:nvPr/>
        </p:nvSpPr>
        <p:spPr bwMode="auto">
          <a:xfrm>
            <a:off x="2227793" y="5037667"/>
            <a:ext cx="178223" cy="16792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28" name="Oval 87"/>
          <p:cNvSpPr>
            <a:spLocks noChangeArrowheads="1"/>
          </p:cNvSpPr>
          <p:nvPr/>
        </p:nvSpPr>
        <p:spPr bwMode="auto">
          <a:xfrm>
            <a:off x="2406015" y="5205589"/>
            <a:ext cx="178223" cy="16792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29" name="Oval 88"/>
          <p:cNvSpPr>
            <a:spLocks noChangeArrowheads="1"/>
          </p:cNvSpPr>
          <p:nvPr/>
        </p:nvSpPr>
        <p:spPr bwMode="auto">
          <a:xfrm>
            <a:off x="2584240" y="6045200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30" name="Oval 89"/>
          <p:cNvSpPr>
            <a:spLocks noChangeArrowheads="1"/>
          </p:cNvSpPr>
          <p:nvPr/>
        </p:nvSpPr>
        <p:spPr bwMode="auto">
          <a:xfrm>
            <a:off x="2940685" y="5709356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31" name="Oval 90"/>
          <p:cNvSpPr>
            <a:spLocks noChangeArrowheads="1"/>
          </p:cNvSpPr>
          <p:nvPr/>
        </p:nvSpPr>
        <p:spPr bwMode="auto">
          <a:xfrm>
            <a:off x="3118910" y="6129161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32" name="Oval 91"/>
          <p:cNvSpPr>
            <a:spLocks noChangeArrowheads="1"/>
          </p:cNvSpPr>
          <p:nvPr/>
        </p:nvSpPr>
        <p:spPr bwMode="auto">
          <a:xfrm>
            <a:off x="1604010" y="6297083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33" name="Oval 92"/>
          <p:cNvSpPr>
            <a:spLocks noChangeArrowheads="1"/>
          </p:cNvSpPr>
          <p:nvPr/>
        </p:nvSpPr>
        <p:spPr bwMode="auto">
          <a:xfrm>
            <a:off x="1782233" y="5457472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34" name="Oval 93"/>
          <p:cNvSpPr>
            <a:spLocks noChangeArrowheads="1"/>
          </p:cNvSpPr>
          <p:nvPr/>
        </p:nvSpPr>
        <p:spPr bwMode="auto">
          <a:xfrm>
            <a:off x="2584240" y="7052733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35" name="Oval 94"/>
          <p:cNvSpPr>
            <a:spLocks noChangeArrowheads="1"/>
          </p:cNvSpPr>
          <p:nvPr/>
        </p:nvSpPr>
        <p:spPr bwMode="auto">
          <a:xfrm>
            <a:off x="2851575" y="5037667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36" name="Oval 95"/>
          <p:cNvSpPr>
            <a:spLocks noChangeArrowheads="1"/>
          </p:cNvSpPr>
          <p:nvPr/>
        </p:nvSpPr>
        <p:spPr bwMode="auto">
          <a:xfrm>
            <a:off x="1462918" y="5877278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37" name="Oval 96"/>
          <p:cNvSpPr>
            <a:spLocks noChangeArrowheads="1"/>
          </p:cNvSpPr>
          <p:nvPr/>
        </p:nvSpPr>
        <p:spPr bwMode="auto">
          <a:xfrm>
            <a:off x="1884342" y="5289550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38" name="Oval 97"/>
          <p:cNvSpPr>
            <a:spLocks noChangeArrowheads="1"/>
          </p:cNvSpPr>
          <p:nvPr/>
        </p:nvSpPr>
        <p:spPr bwMode="auto">
          <a:xfrm>
            <a:off x="3386245" y="5373511"/>
            <a:ext cx="178223" cy="16792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39" name="Oval 98"/>
          <p:cNvSpPr>
            <a:spLocks noChangeArrowheads="1"/>
          </p:cNvSpPr>
          <p:nvPr/>
        </p:nvSpPr>
        <p:spPr bwMode="auto">
          <a:xfrm>
            <a:off x="6442034" y="4837101"/>
            <a:ext cx="2736471" cy="2635446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40" name="Oval 99"/>
          <p:cNvSpPr>
            <a:spLocks noChangeArrowheads="1"/>
          </p:cNvSpPr>
          <p:nvPr/>
        </p:nvSpPr>
        <p:spPr bwMode="auto">
          <a:xfrm>
            <a:off x="7574493" y="5457472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41" name="Oval 100"/>
          <p:cNvSpPr>
            <a:spLocks noChangeArrowheads="1"/>
          </p:cNvSpPr>
          <p:nvPr/>
        </p:nvSpPr>
        <p:spPr bwMode="auto">
          <a:xfrm>
            <a:off x="7574493" y="6297083"/>
            <a:ext cx="178223" cy="16792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42" name="Oval 101"/>
          <p:cNvSpPr>
            <a:spLocks noChangeArrowheads="1"/>
          </p:cNvSpPr>
          <p:nvPr/>
        </p:nvSpPr>
        <p:spPr bwMode="auto">
          <a:xfrm>
            <a:off x="7752715" y="6465006"/>
            <a:ext cx="178223" cy="16792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43" name="Oval 102"/>
          <p:cNvSpPr>
            <a:spLocks noChangeArrowheads="1"/>
          </p:cNvSpPr>
          <p:nvPr/>
        </p:nvSpPr>
        <p:spPr bwMode="auto">
          <a:xfrm>
            <a:off x="7930940" y="6632928"/>
            <a:ext cx="178223" cy="16792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44" name="Oval 103"/>
          <p:cNvSpPr>
            <a:spLocks noChangeArrowheads="1"/>
          </p:cNvSpPr>
          <p:nvPr/>
        </p:nvSpPr>
        <p:spPr bwMode="auto">
          <a:xfrm>
            <a:off x="7039823" y="6800850"/>
            <a:ext cx="178223" cy="16792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45" name="Oval 104"/>
          <p:cNvSpPr>
            <a:spLocks noChangeArrowheads="1"/>
          </p:cNvSpPr>
          <p:nvPr/>
        </p:nvSpPr>
        <p:spPr bwMode="auto">
          <a:xfrm>
            <a:off x="7218045" y="6968772"/>
            <a:ext cx="178223" cy="16792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46" name="Oval 105"/>
          <p:cNvSpPr>
            <a:spLocks noChangeArrowheads="1"/>
          </p:cNvSpPr>
          <p:nvPr/>
        </p:nvSpPr>
        <p:spPr bwMode="auto">
          <a:xfrm>
            <a:off x="7396268" y="5037667"/>
            <a:ext cx="178223" cy="16792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47" name="Oval 106"/>
          <p:cNvSpPr>
            <a:spLocks noChangeArrowheads="1"/>
          </p:cNvSpPr>
          <p:nvPr/>
        </p:nvSpPr>
        <p:spPr bwMode="auto">
          <a:xfrm>
            <a:off x="7574493" y="5205589"/>
            <a:ext cx="178223" cy="16792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48" name="Oval 107"/>
          <p:cNvSpPr>
            <a:spLocks noChangeArrowheads="1"/>
          </p:cNvSpPr>
          <p:nvPr/>
        </p:nvSpPr>
        <p:spPr bwMode="auto">
          <a:xfrm>
            <a:off x="7752715" y="6045200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49" name="Oval 108"/>
          <p:cNvSpPr>
            <a:spLocks noChangeArrowheads="1"/>
          </p:cNvSpPr>
          <p:nvPr/>
        </p:nvSpPr>
        <p:spPr bwMode="auto">
          <a:xfrm>
            <a:off x="8109163" y="5709356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50" name="Oval 109"/>
          <p:cNvSpPr>
            <a:spLocks noChangeArrowheads="1"/>
          </p:cNvSpPr>
          <p:nvPr/>
        </p:nvSpPr>
        <p:spPr bwMode="auto">
          <a:xfrm>
            <a:off x="8287385" y="6129161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51" name="Oval 110"/>
          <p:cNvSpPr>
            <a:spLocks noChangeArrowheads="1"/>
          </p:cNvSpPr>
          <p:nvPr/>
        </p:nvSpPr>
        <p:spPr bwMode="auto">
          <a:xfrm>
            <a:off x="6772488" y="6297083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52" name="Oval 111"/>
          <p:cNvSpPr>
            <a:spLocks noChangeArrowheads="1"/>
          </p:cNvSpPr>
          <p:nvPr/>
        </p:nvSpPr>
        <p:spPr bwMode="auto">
          <a:xfrm>
            <a:off x="6950710" y="5457472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53" name="Oval 112"/>
          <p:cNvSpPr>
            <a:spLocks noChangeArrowheads="1"/>
          </p:cNvSpPr>
          <p:nvPr/>
        </p:nvSpPr>
        <p:spPr bwMode="auto">
          <a:xfrm>
            <a:off x="7752715" y="7052733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54" name="Oval 113"/>
          <p:cNvSpPr>
            <a:spLocks noChangeArrowheads="1"/>
          </p:cNvSpPr>
          <p:nvPr/>
        </p:nvSpPr>
        <p:spPr bwMode="auto">
          <a:xfrm>
            <a:off x="8020050" y="5037667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55" name="Oval 114"/>
          <p:cNvSpPr>
            <a:spLocks noChangeArrowheads="1"/>
          </p:cNvSpPr>
          <p:nvPr/>
        </p:nvSpPr>
        <p:spPr bwMode="auto">
          <a:xfrm>
            <a:off x="6768774" y="5877278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56" name="Oval 115"/>
          <p:cNvSpPr>
            <a:spLocks noChangeArrowheads="1"/>
          </p:cNvSpPr>
          <p:nvPr/>
        </p:nvSpPr>
        <p:spPr bwMode="auto">
          <a:xfrm>
            <a:off x="7104800" y="5289550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57" name="Oval 116"/>
          <p:cNvSpPr>
            <a:spLocks noChangeArrowheads="1"/>
          </p:cNvSpPr>
          <p:nvPr/>
        </p:nvSpPr>
        <p:spPr bwMode="auto">
          <a:xfrm>
            <a:off x="8554720" y="5373511"/>
            <a:ext cx="178223" cy="16792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58" name="Oval 117"/>
          <p:cNvSpPr>
            <a:spLocks noChangeArrowheads="1"/>
          </p:cNvSpPr>
          <p:nvPr/>
        </p:nvSpPr>
        <p:spPr bwMode="auto">
          <a:xfrm>
            <a:off x="1136175" y="923578"/>
            <a:ext cx="2873851" cy="2749727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59" name="Oval 118"/>
          <p:cNvSpPr>
            <a:spLocks noChangeArrowheads="1"/>
          </p:cNvSpPr>
          <p:nvPr/>
        </p:nvSpPr>
        <p:spPr bwMode="auto">
          <a:xfrm>
            <a:off x="2406015" y="1763183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60" name="Oval 119"/>
          <p:cNvSpPr>
            <a:spLocks noChangeArrowheads="1"/>
          </p:cNvSpPr>
          <p:nvPr/>
        </p:nvSpPr>
        <p:spPr bwMode="auto">
          <a:xfrm>
            <a:off x="2406015" y="2602795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61" name="Oval 120"/>
          <p:cNvSpPr>
            <a:spLocks noChangeArrowheads="1"/>
          </p:cNvSpPr>
          <p:nvPr/>
        </p:nvSpPr>
        <p:spPr bwMode="auto">
          <a:xfrm>
            <a:off x="2584240" y="2770717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62" name="Oval 121"/>
          <p:cNvSpPr>
            <a:spLocks noChangeArrowheads="1"/>
          </p:cNvSpPr>
          <p:nvPr/>
        </p:nvSpPr>
        <p:spPr bwMode="auto">
          <a:xfrm>
            <a:off x="2762463" y="2938639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63" name="Oval 122"/>
          <p:cNvSpPr>
            <a:spLocks noChangeArrowheads="1"/>
          </p:cNvSpPr>
          <p:nvPr/>
        </p:nvSpPr>
        <p:spPr bwMode="auto">
          <a:xfrm>
            <a:off x="1871345" y="3106561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64" name="Oval 123"/>
          <p:cNvSpPr>
            <a:spLocks noChangeArrowheads="1"/>
          </p:cNvSpPr>
          <p:nvPr/>
        </p:nvSpPr>
        <p:spPr bwMode="auto">
          <a:xfrm>
            <a:off x="2049570" y="3274483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65" name="Oval 124"/>
          <p:cNvSpPr>
            <a:spLocks noChangeArrowheads="1"/>
          </p:cNvSpPr>
          <p:nvPr/>
        </p:nvSpPr>
        <p:spPr bwMode="auto">
          <a:xfrm>
            <a:off x="2227793" y="1343378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66" name="Oval 125"/>
          <p:cNvSpPr>
            <a:spLocks noChangeArrowheads="1"/>
          </p:cNvSpPr>
          <p:nvPr/>
        </p:nvSpPr>
        <p:spPr bwMode="auto">
          <a:xfrm>
            <a:off x="2406015" y="1511300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67" name="Oval 126"/>
          <p:cNvSpPr>
            <a:spLocks noChangeArrowheads="1"/>
          </p:cNvSpPr>
          <p:nvPr/>
        </p:nvSpPr>
        <p:spPr bwMode="auto">
          <a:xfrm>
            <a:off x="2584240" y="2350911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68" name="Oval 127"/>
          <p:cNvSpPr>
            <a:spLocks noChangeArrowheads="1"/>
          </p:cNvSpPr>
          <p:nvPr/>
        </p:nvSpPr>
        <p:spPr bwMode="auto">
          <a:xfrm>
            <a:off x="2940685" y="2015067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69" name="Oval 128"/>
          <p:cNvSpPr>
            <a:spLocks noChangeArrowheads="1"/>
          </p:cNvSpPr>
          <p:nvPr/>
        </p:nvSpPr>
        <p:spPr bwMode="auto">
          <a:xfrm>
            <a:off x="3118910" y="2434872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70" name="Oval 129"/>
          <p:cNvSpPr>
            <a:spLocks noChangeArrowheads="1"/>
          </p:cNvSpPr>
          <p:nvPr/>
        </p:nvSpPr>
        <p:spPr bwMode="auto">
          <a:xfrm>
            <a:off x="1604010" y="2602795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71" name="Oval 130"/>
          <p:cNvSpPr>
            <a:spLocks noChangeArrowheads="1"/>
          </p:cNvSpPr>
          <p:nvPr/>
        </p:nvSpPr>
        <p:spPr bwMode="auto">
          <a:xfrm>
            <a:off x="1782233" y="1763183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72" name="Oval 131"/>
          <p:cNvSpPr>
            <a:spLocks noChangeArrowheads="1"/>
          </p:cNvSpPr>
          <p:nvPr/>
        </p:nvSpPr>
        <p:spPr bwMode="auto">
          <a:xfrm>
            <a:off x="2584240" y="3358445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73" name="Oval 132"/>
          <p:cNvSpPr>
            <a:spLocks noChangeArrowheads="1"/>
          </p:cNvSpPr>
          <p:nvPr/>
        </p:nvSpPr>
        <p:spPr bwMode="auto">
          <a:xfrm>
            <a:off x="2851575" y="1343378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74" name="Oval 133"/>
          <p:cNvSpPr>
            <a:spLocks noChangeArrowheads="1"/>
          </p:cNvSpPr>
          <p:nvPr/>
        </p:nvSpPr>
        <p:spPr bwMode="auto">
          <a:xfrm>
            <a:off x="1336675" y="2182989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75" name="Oval 134"/>
          <p:cNvSpPr>
            <a:spLocks noChangeArrowheads="1"/>
          </p:cNvSpPr>
          <p:nvPr/>
        </p:nvSpPr>
        <p:spPr bwMode="auto">
          <a:xfrm>
            <a:off x="1514900" y="1595261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76" name="Oval 135"/>
          <p:cNvSpPr>
            <a:spLocks noChangeArrowheads="1"/>
          </p:cNvSpPr>
          <p:nvPr/>
        </p:nvSpPr>
        <p:spPr bwMode="auto">
          <a:xfrm>
            <a:off x="3386245" y="1679222"/>
            <a:ext cx="178223" cy="16792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77" name="TextBox 136"/>
          <p:cNvSpPr txBox="1">
            <a:spLocks noChangeArrowheads="1"/>
          </p:cNvSpPr>
          <p:nvPr/>
        </p:nvSpPr>
        <p:spPr bwMode="auto">
          <a:xfrm>
            <a:off x="4812030" y="3862212"/>
            <a:ext cx="5792258" cy="73349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6796" tIns="58398" rIns="116796" bIns="583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Times New Roman" charset="0"/>
                <a:ea typeface="Times New Roman"/>
                <a:cs typeface="Times New Roman" charset="0"/>
              </a:rPr>
              <a:t>Community D – 50 % good, 25 % substandard (40% API), 25% falsified (no API)</a:t>
            </a:r>
          </a:p>
        </p:txBody>
      </p:sp>
      <p:sp>
        <p:nvSpPr>
          <p:cNvPr id="54378" name="Oval 137"/>
          <p:cNvSpPr>
            <a:spLocks noChangeArrowheads="1"/>
          </p:cNvSpPr>
          <p:nvPr/>
        </p:nvSpPr>
        <p:spPr bwMode="auto">
          <a:xfrm>
            <a:off x="7396268" y="6129161"/>
            <a:ext cx="178223" cy="16792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79" name="Oval 138"/>
          <p:cNvSpPr>
            <a:spLocks noChangeArrowheads="1"/>
          </p:cNvSpPr>
          <p:nvPr/>
        </p:nvSpPr>
        <p:spPr bwMode="auto">
          <a:xfrm>
            <a:off x="8109163" y="6800850"/>
            <a:ext cx="178223" cy="16792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16796" tIns="58398" rIns="116796" bIns="58398"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54380" name="TextBox 1"/>
          <p:cNvSpPr txBox="1">
            <a:spLocks noChangeArrowheads="1"/>
          </p:cNvSpPr>
          <p:nvPr/>
        </p:nvSpPr>
        <p:spPr bwMode="auto">
          <a:xfrm>
            <a:off x="4167827" y="1847144"/>
            <a:ext cx="2188805" cy="122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6796" tIns="58398" rIns="116796" bIns="583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000FF"/>
                </a:solidFill>
                <a:latin typeface="Times New Roman" charset="0"/>
                <a:ea typeface="Times New Roman"/>
                <a:cs typeface="Times New Roman" charset="0"/>
              </a:rPr>
              <a:t>Blue =good</a:t>
            </a:r>
          </a:p>
          <a:p>
            <a:r>
              <a:rPr lang="en-US" sz="1800" dirty="0">
                <a:solidFill>
                  <a:srgbClr val="FF0000"/>
                </a:solidFill>
                <a:latin typeface="Times New Roman" charset="0"/>
                <a:ea typeface="Times New Roman"/>
                <a:cs typeface="Times New Roman" charset="0"/>
              </a:rPr>
              <a:t>Red= falsified</a:t>
            </a:r>
          </a:p>
          <a:p>
            <a:r>
              <a:rPr lang="en-US" sz="1800" dirty="0">
                <a:solidFill>
                  <a:srgbClr val="7C7E13"/>
                </a:solidFill>
                <a:latin typeface="Times New Roman" charset="0"/>
                <a:ea typeface="Times New Roman"/>
                <a:cs typeface="Times New Roman" charset="0"/>
              </a:rPr>
              <a:t>Yellow = substandard</a:t>
            </a:r>
          </a:p>
        </p:txBody>
      </p:sp>
    </p:spTree>
    <p:extLst>
      <p:ext uri="{BB962C8B-B14F-4D97-AF65-F5344CB8AC3E}">
        <p14:creationId xmlns:p14="http://schemas.microsoft.com/office/powerpoint/2010/main" val="6100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680" y="1873251"/>
            <a:ext cx="9891395" cy="63401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Clr>
                <a:srgbClr val="FF0000"/>
              </a:buClr>
              <a:buFontTx/>
              <a:buChar char="•"/>
            </a:pPr>
            <a:r>
              <a:rPr lang="en-US" sz="2700" dirty="0" smtClean="0">
                <a:latin typeface="Times New Roman" charset="0"/>
                <a:ea typeface="Times New Roman"/>
                <a:cs typeface="Times New Roman" charset="0"/>
              </a:rPr>
              <a:t>Falsified </a:t>
            </a:r>
            <a:r>
              <a:rPr lang="en-US" sz="2700" dirty="0">
                <a:latin typeface="Times New Roman" charset="0"/>
                <a:ea typeface="Times New Roman"/>
                <a:cs typeface="Times New Roman" charset="0"/>
              </a:rPr>
              <a:t>artesunate from Thai/Burma border with 3-10 mg artesunate/tablet </a:t>
            </a:r>
            <a:endParaRPr lang="en-US" sz="2700" dirty="0" smtClean="0">
              <a:latin typeface="Times New Roman" charset="0"/>
              <a:ea typeface="Times New Roman"/>
              <a:cs typeface="Times New Roman" charset="0"/>
            </a:endParaRPr>
          </a:p>
          <a:p>
            <a:pPr marL="457200" indent="-457200" eaLnBrk="1" hangingPunct="1">
              <a:buClr>
                <a:srgbClr val="FF0000"/>
              </a:buClr>
              <a:buFontTx/>
              <a:buChar char="•"/>
            </a:pPr>
            <a:endParaRPr lang="en-US" sz="2700" dirty="0">
              <a:latin typeface="Times New Roman" charset="0"/>
              <a:ea typeface="Times New Roman"/>
              <a:cs typeface="Times New Roman" charset="0"/>
            </a:endParaRPr>
          </a:p>
          <a:p>
            <a:pPr marL="457200" indent="-457200" eaLnBrk="1" hangingPunct="1">
              <a:buClr>
                <a:srgbClr val="FF0000"/>
              </a:buClr>
              <a:buFontTx/>
              <a:buChar char="•"/>
            </a:pPr>
            <a:r>
              <a:rPr lang="en-US" sz="2700" dirty="0" smtClean="0">
                <a:latin typeface="Times New Roman" charset="0"/>
                <a:ea typeface="Times New Roman"/>
                <a:cs typeface="Times New Roman" charset="0"/>
              </a:rPr>
              <a:t>Artemisinin </a:t>
            </a:r>
            <a:r>
              <a:rPr lang="en-US" sz="2700" dirty="0">
                <a:latin typeface="Times New Roman" charset="0"/>
                <a:ea typeface="Times New Roman"/>
                <a:cs typeface="Times New Roman" charset="0"/>
              </a:rPr>
              <a:t>in falsified halofantrine in West </a:t>
            </a:r>
            <a:r>
              <a:rPr lang="en-US" sz="2700" dirty="0" smtClean="0">
                <a:latin typeface="Times New Roman" charset="0"/>
                <a:ea typeface="Times New Roman"/>
                <a:cs typeface="Times New Roman" charset="0"/>
              </a:rPr>
              <a:t>Africa</a:t>
            </a:r>
          </a:p>
          <a:p>
            <a:pPr marL="457200" indent="-457200" eaLnBrk="1" hangingPunct="1">
              <a:buClr>
                <a:srgbClr val="FF0000"/>
              </a:buClr>
              <a:buFontTx/>
              <a:buChar char="•"/>
            </a:pPr>
            <a:endParaRPr lang="en-US" sz="2700" dirty="0">
              <a:latin typeface="Times New Roman" charset="0"/>
              <a:ea typeface="Times New Roman"/>
              <a:cs typeface="Times New Roman" charset="0"/>
            </a:endParaRPr>
          </a:p>
          <a:p>
            <a:pPr marL="457200" indent="-457200" eaLnBrk="1" hangingPunct="1">
              <a:buClr>
                <a:srgbClr val="FF0000"/>
              </a:buClr>
              <a:buFontTx/>
              <a:buChar char="•"/>
            </a:pPr>
            <a:r>
              <a:rPr lang="en-US" sz="2700" dirty="0" smtClean="0">
                <a:latin typeface="Times New Roman" charset="0"/>
                <a:ea typeface="Times New Roman"/>
                <a:cs typeface="Times New Roman" charset="0"/>
              </a:rPr>
              <a:t>Pyrimethamine </a:t>
            </a:r>
            <a:r>
              <a:rPr lang="en-US" sz="2700" dirty="0">
                <a:latin typeface="Times New Roman" charset="0"/>
                <a:ea typeface="Times New Roman"/>
                <a:cs typeface="Times New Roman" charset="0"/>
              </a:rPr>
              <a:t>in fake artesunate &amp; artemether-</a:t>
            </a:r>
            <a:r>
              <a:rPr lang="en-US" sz="2700" dirty="0" smtClean="0">
                <a:latin typeface="Times New Roman" charset="0"/>
                <a:ea typeface="Times New Roman"/>
                <a:cs typeface="Times New Roman" charset="0"/>
              </a:rPr>
              <a:t>lumefantrine</a:t>
            </a:r>
          </a:p>
          <a:p>
            <a:pPr marL="457200" indent="-457200" eaLnBrk="1" hangingPunct="1">
              <a:buClr>
                <a:srgbClr val="FF0000"/>
              </a:buClr>
              <a:buFontTx/>
              <a:buChar char="•"/>
            </a:pPr>
            <a:endParaRPr lang="en-US" sz="2700" dirty="0">
              <a:latin typeface="Times New Roman" charset="0"/>
              <a:ea typeface="Times New Roman"/>
              <a:cs typeface="Times New Roman" charset="0"/>
            </a:endParaRPr>
          </a:p>
          <a:p>
            <a:pPr marL="457200" indent="-457200" eaLnBrk="1" hangingPunct="1">
              <a:buClr>
                <a:srgbClr val="FF0000"/>
              </a:buClr>
              <a:buFontTx/>
              <a:buChar char="•"/>
            </a:pPr>
            <a:r>
              <a:rPr lang="en-US" sz="2700" dirty="0" smtClean="0">
                <a:latin typeface="Times New Roman" charset="0"/>
                <a:ea typeface="Times New Roman"/>
                <a:cs typeface="Times New Roman" charset="0"/>
              </a:rPr>
              <a:t>Chloroquine </a:t>
            </a:r>
            <a:r>
              <a:rPr lang="en-US" sz="2700" dirty="0">
                <a:latin typeface="Times New Roman" charset="0"/>
                <a:ea typeface="Times New Roman"/>
                <a:cs typeface="Times New Roman" charset="0"/>
              </a:rPr>
              <a:t>in falsified </a:t>
            </a:r>
            <a:r>
              <a:rPr lang="en-US" sz="2700" dirty="0" smtClean="0">
                <a:latin typeface="Times New Roman" charset="0"/>
                <a:ea typeface="Times New Roman"/>
                <a:cs typeface="Times New Roman" charset="0"/>
              </a:rPr>
              <a:t>artesunate - 15</a:t>
            </a:r>
            <a:r>
              <a:rPr lang="en-US" sz="2700" dirty="0">
                <a:latin typeface="Times New Roman" charset="0"/>
                <a:ea typeface="Times New Roman"/>
                <a:cs typeface="Times New Roman" charset="0"/>
              </a:rPr>
              <a:t>% of artesunate fakes </a:t>
            </a:r>
            <a:endParaRPr lang="en-US" sz="2700" dirty="0" smtClean="0">
              <a:latin typeface="Times New Roman" charset="0"/>
              <a:ea typeface="Times New Roman"/>
              <a:cs typeface="Times New Roman" charset="0"/>
            </a:endParaRPr>
          </a:p>
          <a:p>
            <a:pPr eaLnBrk="1" hangingPunct="1">
              <a:buClr>
                <a:srgbClr val="FF0000"/>
              </a:buClr>
            </a:pPr>
            <a:r>
              <a:rPr lang="en-US" sz="2700" dirty="0">
                <a:latin typeface="Times New Roman" charset="0"/>
                <a:ea typeface="Times New Roman"/>
                <a:cs typeface="Times New Roman" charset="0"/>
              </a:rPr>
              <a:t> </a:t>
            </a:r>
            <a:r>
              <a:rPr lang="en-US" sz="2700" dirty="0" smtClean="0">
                <a:latin typeface="Times New Roman" charset="0"/>
                <a:ea typeface="Times New Roman"/>
                <a:cs typeface="Times New Roman" charset="0"/>
              </a:rPr>
              <a:t>    contained </a:t>
            </a:r>
            <a:r>
              <a:rPr lang="en-US" sz="2700" dirty="0">
                <a:latin typeface="Times New Roman" charset="0"/>
                <a:ea typeface="Times New Roman"/>
                <a:cs typeface="Times New Roman" charset="0"/>
              </a:rPr>
              <a:t>artemisinin … 400km from Thai/Cambodia </a:t>
            </a:r>
            <a:r>
              <a:rPr lang="en-US" sz="2700" dirty="0" smtClean="0">
                <a:latin typeface="Times New Roman" charset="0"/>
                <a:ea typeface="Times New Roman"/>
                <a:cs typeface="Times New Roman" charset="0"/>
              </a:rPr>
              <a:t>border</a:t>
            </a:r>
          </a:p>
          <a:p>
            <a:pPr eaLnBrk="1" hangingPunct="1"/>
            <a:endParaRPr lang="en-US" sz="2700" dirty="0">
              <a:latin typeface="Times New Roman" charset="0"/>
              <a:ea typeface="Times New Roman"/>
              <a:cs typeface="Times New Roman" charset="0"/>
            </a:endParaRPr>
          </a:p>
          <a:p>
            <a:pPr eaLnBrk="1" hangingPunct="1"/>
            <a:r>
              <a:rPr lang="en-US" sz="2700" dirty="0" smtClean="0">
                <a:latin typeface="Times New Roman" charset="0"/>
                <a:ea typeface="Times New Roman"/>
                <a:cs typeface="Times New Roman" charset="0"/>
              </a:rPr>
              <a:t>However</a:t>
            </a:r>
            <a:r>
              <a:rPr lang="en-US" sz="2700" dirty="0">
                <a:latin typeface="Times New Roman" charset="0"/>
                <a:ea typeface="Times New Roman"/>
                <a:cs typeface="Times New Roman" charset="0"/>
              </a:rPr>
              <a:t>, </a:t>
            </a:r>
            <a:r>
              <a:rPr lang="en-US" sz="2700" dirty="0" err="1">
                <a:latin typeface="Times New Roman" charset="0"/>
                <a:ea typeface="Times New Roman"/>
                <a:cs typeface="Times New Roman" charset="0"/>
              </a:rPr>
              <a:t>substandards</a:t>
            </a:r>
            <a:r>
              <a:rPr lang="en-US" sz="2700" dirty="0">
                <a:latin typeface="Times New Roman" charset="0"/>
                <a:ea typeface="Times New Roman"/>
                <a:cs typeface="Times New Roman" charset="0"/>
              </a:rPr>
              <a:t> with (usually) low % active ingredient or poor bioavailability probably more important</a:t>
            </a:r>
          </a:p>
          <a:p>
            <a:pPr eaLnBrk="1" hangingPunct="1">
              <a:buFontTx/>
              <a:buNone/>
            </a:pPr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                 </a:t>
            </a:r>
          </a:p>
          <a:p>
            <a:pPr eaLnBrk="1" hangingPunct="1"/>
            <a:endParaRPr lang="en-US" sz="3100" dirty="0">
              <a:latin typeface="Times New Roman" charset="0"/>
              <a:ea typeface="Times New Roman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en-US" sz="3100" dirty="0">
              <a:latin typeface="Times New Roman" charset="0"/>
              <a:ea typeface="Times New Roman"/>
              <a:cs typeface="Times New Roman" charset="0"/>
            </a:endParaRPr>
          </a:p>
        </p:txBody>
      </p:sp>
      <p:sp>
        <p:nvSpPr>
          <p:cNvPr id="30722" name="Title 3"/>
          <p:cNvSpPr>
            <a:spLocks noGrp="1"/>
          </p:cNvSpPr>
          <p:nvPr>
            <p:ph type="title"/>
          </p:nvPr>
        </p:nvSpPr>
        <p:spPr>
          <a:xfrm>
            <a:off x="267348" y="457121"/>
            <a:ext cx="10162444" cy="12594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100" dirty="0">
                <a:solidFill>
                  <a:srgbClr val="FF0000"/>
                </a:solidFill>
                <a:ea typeface="Times New Roman"/>
              </a:rPr>
              <a:t>Sub-therapeutic artesunate/artemisinin in fakes – covert drug pressure for drug resistance</a:t>
            </a:r>
            <a:endParaRPr lang="en-GB" sz="4100" dirty="0">
              <a:solidFill>
                <a:srgbClr val="FF0000"/>
              </a:solidFill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316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2300" y="792766"/>
            <a:ext cx="35814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20" dirty="0">
                <a:solidFill>
                  <a:srgbClr val="FF0000"/>
                </a:solidFill>
                <a:latin typeface="Times New Roman"/>
                <a:cs typeface="Times New Roman"/>
              </a:rPr>
              <a:t>Therefore…</a:t>
            </a:r>
            <a:r>
              <a:rPr sz="3600" spc="-15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r>
              <a:rPr sz="3600" spc="-10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100" y="1871276"/>
            <a:ext cx="9525000" cy="48698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marR="5080" indent="-330200">
              <a:lnSpc>
                <a:spcPts val="2800"/>
              </a:lnSpc>
              <a:tabLst>
                <a:tab pos="353060" algn="l"/>
              </a:tabLst>
            </a:pPr>
            <a:r>
              <a:rPr sz="28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28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		</a:t>
            </a:r>
            <a:r>
              <a:rPr sz="2800" spc="-15" dirty="0">
                <a:latin typeface="Times New Roman"/>
                <a:cs typeface="Times New Roman"/>
              </a:rPr>
              <a:t>Absence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o</a:t>
            </a:r>
            <a:r>
              <a:rPr sz="2800" dirty="0">
                <a:latin typeface="Times New Roman"/>
                <a:cs typeface="Times New Roman"/>
              </a:rPr>
              <a:t>f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</a:t>
            </a:r>
            <a:r>
              <a:rPr sz="2800" spc="-25" dirty="0">
                <a:latin typeface="Times New Roman"/>
                <a:cs typeface="Times New Roman"/>
              </a:rPr>
              <a:t>f</a:t>
            </a:r>
            <a:r>
              <a:rPr sz="2800" dirty="0">
                <a:latin typeface="Times New Roman"/>
                <a:cs typeface="Times New Roman"/>
              </a:rPr>
              <a:t>f</a:t>
            </a:r>
            <a:r>
              <a:rPr sz="2800" spc="-25" dirty="0">
                <a:latin typeface="Times New Roman"/>
                <a:cs typeface="Times New Roman"/>
              </a:rPr>
              <a:t>ic</a:t>
            </a:r>
            <a:r>
              <a:rPr sz="2800" spc="-20" dirty="0">
                <a:latin typeface="Times New Roman"/>
                <a:cs typeface="Times New Roman"/>
              </a:rPr>
              <a:t>a</a:t>
            </a:r>
            <a:r>
              <a:rPr sz="2800" spc="-15" dirty="0">
                <a:latin typeface="Times New Roman"/>
                <a:cs typeface="Times New Roman"/>
              </a:rPr>
              <a:t>c</a:t>
            </a:r>
            <a:r>
              <a:rPr sz="2800" spc="-30" dirty="0">
                <a:latin typeface="Times New Roman"/>
                <a:cs typeface="Times New Roman"/>
              </a:rPr>
              <a:t>iou</a:t>
            </a:r>
            <a:r>
              <a:rPr sz="2800" dirty="0">
                <a:latin typeface="Times New Roman"/>
                <a:cs typeface="Times New Roman"/>
              </a:rPr>
              <a:t>s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spc="-20" dirty="0">
                <a:latin typeface="Times New Roman"/>
                <a:cs typeface="Times New Roman"/>
              </a:rPr>
              <a:t>r</a:t>
            </a:r>
            <a:r>
              <a:rPr sz="2800" spc="-5" dirty="0">
                <a:latin typeface="Times New Roman"/>
                <a:cs typeface="Times New Roman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a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spc="-10" dirty="0">
                <a:latin typeface="Times New Roman"/>
                <a:cs typeface="Times New Roman"/>
              </a:rPr>
              <a:t>m</a:t>
            </a:r>
            <a:r>
              <a:rPr sz="2800" spc="-5" dirty="0">
                <a:latin typeface="Times New Roman"/>
                <a:cs typeface="Times New Roman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n</a:t>
            </a:r>
            <a:r>
              <a:rPr sz="2800" dirty="0">
                <a:latin typeface="Times New Roman"/>
                <a:cs typeface="Times New Roman"/>
              </a:rPr>
              <a:t>t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r</a:t>
            </a:r>
            <a:r>
              <a:rPr sz="2800" spc="-20" dirty="0">
                <a:latin typeface="Times New Roman"/>
                <a:cs typeface="Times New Roman"/>
              </a:rPr>
              <a:t>i</a:t>
            </a:r>
            <a:r>
              <a:rPr sz="2800" spc="-5" dirty="0">
                <a:latin typeface="Times New Roman"/>
                <a:cs typeface="Times New Roman"/>
              </a:rPr>
              <a:t>sk</a:t>
            </a:r>
            <a:r>
              <a:rPr sz="2800" dirty="0">
                <a:latin typeface="Times New Roman"/>
                <a:cs typeface="Times New Roman"/>
              </a:rPr>
              <a:t>s </a:t>
            </a:r>
            <a:r>
              <a:rPr sz="2800" spc="-45" dirty="0">
                <a:latin typeface="Times New Roman"/>
                <a:cs typeface="Times New Roman"/>
              </a:rPr>
              <a:t>h</a:t>
            </a:r>
            <a:r>
              <a:rPr sz="2800" spc="-20" dirty="0">
                <a:latin typeface="Times New Roman"/>
                <a:cs typeface="Times New Roman"/>
              </a:rPr>
              <a:t>y</a:t>
            </a:r>
            <a:r>
              <a:rPr sz="2800" spc="-25" dirty="0">
                <a:latin typeface="Times New Roman"/>
                <a:cs typeface="Times New Roman"/>
              </a:rPr>
              <a:t>p</a:t>
            </a:r>
            <a:r>
              <a:rPr sz="2800" spc="-5" dirty="0">
                <a:latin typeface="Times New Roman"/>
                <a:cs typeface="Times New Roman"/>
              </a:rPr>
              <a:t>er</a:t>
            </a:r>
            <a:r>
              <a:rPr sz="2800" spc="-10" dirty="0">
                <a:latin typeface="Times New Roman"/>
                <a:cs typeface="Times New Roman"/>
              </a:rPr>
              <a:t>p</a:t>
            </a:r>
            <a:r>
              <a:rPr sz="2800" spc="-25" dirty="0">
                <a:latin typeface="Times New Roman"/>
                <a:cs typeface="Times New Roman"/>
              </a:rPr>
              <a:t>a</a:t>
            </a:r>
            <a:r>
              <a:rPr sz="2800" spc="-50" dirty="0">
                <a:latin typeface="Times New Roman"/>
                <a:cs typeface="Times New Roman"/>
              </a:rPr>
              <a:t>r</a:t>
            </a:r>
            <a:r>
              <a:rPr sz="2800" spc="-25" dirty="0">
                <a:latin typeface="Times New Roman"/>
                <a:cs typeface="Times New Roman"/>
              </a:rPr>
              <a:t>a</a:t>
            </a:r>
            <a:r>
              <a:rPr sz="2800" spc="-15" dirty="0">
                <a:latin typeface="Times New Roman"/>
                <a:cs typeface="Times New Roman"/>
              </a:rPr>
              <a:t>si</a:t>
            </a:r>
            <a:r>
              <a:rPr sz="2800" spc="-10" dirty="0">
                <a:latin typeface="Times New Roman"/>
                <a:cs typeface="Times New Roman"/>
              </a:rPr>
              <a:t>ta</a:t>
            </a:r>
            <a:r>
              <a:rPr sz="2800" spc="-5" dirty="0">
                <a:latin typeface="Times New Roman"/>
                <a:cs typeface="Times New Roman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m</a:t>
            </a:r>
            <a:r>
              <a:rPr sz="2800" spc="-20" dirty="0">
                <a:latin typeface="Times New Roman"/>
                <a:cs typeface="Times New Roman"/>
              </a:rPr>
              <a:t>i</a:t>
            </a:r>
            <a:r>
              <a:rPr sz="2800" spc="-15" dirty="0">
                <a:latin typeface="Times New Roman"/>
                <a:cs typeface="Times New Roman"/>
              </a:rPr>
              <a:t>a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an</a:t>
            </a:r>
            <a:r>
              <a:rPr sz="2800" spc="-15" dirty="0">
                <a:latin typeface="Times New Roman"/>
                <a:cs typeface="Times New Roman"/>
              </a:rPr>
              <a:t>d </a:t>
            </a:r>
            <a:r>
              <a:rPr sz="2800" spc="-55" dirty="0">
                <a:latin typeface="Times New Roman"/>
                <a:cs typeface="Times New Roman"/>
              </a:rPr>
              <a:t>h</a:t>
            </a:r>
            <a:r>
              <a:rPr sz="2800" spc="-35" dirty="0">
                <a:latin typeface="Times New Roman"/>
                <a:cs typeface="Times New Roman"/>
              </a:rPr>
              <a:t>y</a:t>
            </a:r>
            <a:r>
              <a:rPr sz="2800" spc="-30" dirty="0">
                <a:latin typeface="Times New Roman"/>
                <a:cs typeface="Times New Roman"/>
              </a:rPr>
              <a:t>p</a:t>
            </a:r>
            <a:r>
              <a:rPr sz="2800" spc="-15" dirty="0">
                <a:latin typeface="Times New Roman"/>
                <a:cs typeface="Times New Roman"/>
              </a:rPr>
              <a:t>e</a:t>
            </a:r>
            <a:r>
              <a:rPr sz="2800" spc="-30" dirty="0">
                <a:latin typeface="Times New Roman"/>
                <a:cs typeface="Times New Roman"/>
              </a:rPr>
              <a:t>r</a:t>
            </a:r>
            <a:r>
              <a:rPr sz="2800" spc="-35" dirty="0">
                <a:latin typeface="Times New Roman"/>
                <a:cs typeface="Times New Roman"/>
              </a:rPr>
              <a:t>g</a:t>
            </a:r>
            <a:r>
              <a:rPr sz="2800" spc="-15" dirty="0">
                <a:latin typeface="Times New Roman"/>
                <a:cs typeface="Times New Roman"/>
              </a:rPr>
              <a:t>a</a:t>
            </a:r>
            <a:r>
              <a:rPr sz="2800" spc="-30" dirty="0">
                <a:latin typeface="Times New Roman"/>
                <a:cs typeface="Times New Roman"/>
              </a:rPr>
              <a:t>m</a:t>
            </a:r>
            <a:r>
              <a:rPr sz="2800" dirty="0">
                <a:latin typeface="Times New Roman"/>
                <a:cs typeface="Times New Roman"/>
              </a:rPr>
              <a:t>etocy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spc="-10" dirty="0">
                <a:latin typeface="Times New Roman"/>
                <a:cs typeface="Times New Roman"/>
              </a:rPr>
              <a:t>a</a:t>
            </a:r>
            <a:r>
              <a:rPr sz="2800" spc="-5" dirty="0">
                <a:latin typeface="Times New Roman"/>
                <a:cs typeface="Times New Roman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m</a:t>
            </a:r>
            <a:r>
              <a:rPr sz="2800" spc="-15" dirty="0">
                <a:latin typeface="Times New Roman"/>
                <a:cs typeface="Times New Roman"/>
              </a:rPr>
              <a:t>ia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3600" dirty="0">
              <a:latin typeface="Times New Roman"/>
              <a:cs typeface="Times New Roman"/>
            </a:endParaRPr>
          </a:p>
          <a:p>
            <a:pPr marL="342900" marR="226060" indent="-330200">
              <a:lnSpc>
                <a:spcPct val="100699"/>
              </a:lnSpc>
              <a:tabLst>
                <a:tab pos="353060" algn="l"/>
              </a:tabLst>
            </a:pPr>
            <a:r>
              <a:rPr sz="28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28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		</a:t>
            </a:r>
            <a:r>
              <a:rPr sz="2800" spc="-15" dirty="0">
                <a:latin typeface="Times New Roman"/>
                <a:cs typeface="Times New Roman"/>
              </a:rPr>
              <a:t>Ther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25" dirty="0">
                <a:latin typeface="Times New Roman"/>
                <a:cs typeface="Times New Roman"/>
              </a:rPr>
              <a:t>f</a:t>
            </a:r>
            <a:r>
              <a:rPr sz="2800" dirty="0">
                <a:latin typeface="Times New Roman"/>
                <a:cs typeface="Times New Roman"/>
              </a:rPr>
              <a:t>o</a:t>
            </a:r>
            <a:r>
              <a:rPr sz="2800" spc="-15" dirty="0">
                <a:latin typeface="Times New Roman"/>
                <a:cs typeface="Times New Roman"/>
              </a:rPr>
              <a:t>r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,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f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spc="-20" dirty="0">
                <a:latin typeface="Times New Roman"/>
                <a:cs typeface="Times New Roman"/>
              </a:rPr>
              <a:t>l</a:t>
            </a:r>
            <a:r>
              <a:rPr sz="2800" spc="-10" dirty="0">
                <a:latin typeface="Times New Roman"/>
                <a:cs typeface="Times New Roman"/>
              </a:rPr>
              <a:t>s</a:t>
            </a:r>
            <a:r>
              <a:rPr sz="2800" spc="-15" dirty="0">
                <a:latin typeface="Times New Roman"/>
                <a:cs typeface="Times New Roman"/>
              </a:rPr>
              <a:t>i</a:t>
            </a:r>
            <a:r>
              <a:rPr sz="2800" spc="-5" dirty="0">
                <a:latin typeface="Times New Roman"/>
                <a:cs typeface="Times New Roman"/>
              </a:rPr>
              <a:t>f</a:t>
            </a:r>
            <a:r>
              <a:rPr sz="2800" dirty="0">
                <a:latin typeface="Times New Roman"/>
                <a:cs typeface="Times New Roman"/>
              </a:rPr>
              <a:t>i</a:t>
            </a:r>
            <a:r>
              <a:rPr sz="2800" spc="-5" dirty="0">
                <a:latin typeface="Times New Roman"/>
                <a:cs typeface="Times New Roman"/>
              </a:rPr>
              <a:t>e</a:t>
            </a:r>
            <a:r>
              <a:rPr sz="2800" spc="-15" dirty="0">
                <a:latin typeface="Times New Roman"/>
                <a:cs typeface="Times New Roman"/>
              </a:rPr>
              <a:t>d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AC</a:t>
            </a:r>
            <a:r>
              <a:rPr sz="2800" spc="-220" dirty="0">
                <a:latin typeface="Times New Roman"/>
                <a:cs typeface="Times New Roman"/>
              </a:rPr>
              <a:t>T</a:t>
            </a:r>
            <a:r>
              <a:rPr sz="2800" spc="-10" dirty="0">
                <a:latin typeface="Times New Roman"/>
                <a:cs typeface="Times New Roman"/>
              </a:rPr>
              <a:t>s,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c</a:t>
            </a:r>
            <a:r>
              <a:rPr sz="2800" spc="-15" dirty="0">
                <a:latin typeface="Times New Roman"/>
                <a:cs typeface="Times New Roman"/>
              </a:rPr>
              <a:t>on</a:t>
            </a:r>
            <a:r>
              <a:rPr sz="2800" spc="5" dirty="0">
                <a:latin typeface="Times New Roman"/>
                <a:cs typeface="Times New Roman"/>
              </a:rPr>
              <a:t>t</a:t>
            </a:r>
            <a:r>
              <a:rPr sz="2800" spc="-10" dirty="0">
                <a:latin typeface="Times New Roman"/>
                <a:cs typeface="Times New Roman"/>
              </a:rPr>
              <a:t>aini</a:t>
            </a:r>
            <a:r>
              <a:rPr sz="2800" spc="-5" dirty="0">
                <a:latin typeface="Times New Roman"/>
                <a:cs typeface="Times New Roman"/>
              </a:rPr>
              <a:t>n</a:t>
            </a:r>
            <a:r>
              <a:rPr sz="2800" spc="-15" dirty="0">
                <a:latin typeface="Times New Roman"/>
                <a:cs typeface="Times New Roman"/>
              </a:rPr>
              <a:t>g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no</a:t>
            </a:r>
            <a:r>
              <a:rPr sz="2800" spc="-10" dirty="0">
                <a:latin typeface="Times New Roman"/>
                <a:cs typeface="Times New Roman"/>
              </a:rPr>
              <a:t>n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of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spc="-20" dirty="0">
                <a:latin typeface="Times New Roman"/>
                <a:cs typeface="Times New Roman"/>
              </a:rPr>
              <a:t>h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s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spc="-10" dirty="0">
                <a:latin typeface="Times New Roman"/>
                <a:cs typeface="Times New Roman"/>
              </a:rPr>
              <a:t>a</a:t>
            </a:r>
            <a:r>
              <a:rPr sz="2800" spc="-5" dirty="0">
                <a:latin typeface="Times New Roman"/>
                <a:cs typeface="Times New Roman"/>
              </a:rPr>
              <a:t>ted </a:t>
            </a:r>
            <a:r>
              <a:rPr sz="2800" spc="-25" dirty="0">
                <a:latin typeface="Times New Roman"/>
                <a:cs typeface="Times New Roman"/>
              </a:rPr>
              <a:t>in</a:t>
            </a:r>
            <a:r>
              <a:rPr sz="2800" spc="-20" dirty="0">
                <a:latin typeface="Times New Roman"/>
                <a:cs typeface="Times New Roman"/>
              </a:rPr>
              <a:t>g</a:t>
            </a:r>
            <a:r>
              <a:rPr sz="2800" spc="-35" dirty="0">
                <a:latin typeface="Times New Roman"/>
                <a:cs typeface="Times New Roman"/>
              </a:rPr>
              <a:t>r</a:t>
            </a:r>
            <a:r>
              <a:rPr sz="2800" spc="-20" dirty="0">
                <a:latin typeface="Times New Roman"/>
                <a:cs typeface="Times New Roman"/>
              </a:rPr>
              <a:t>e</a:t>
            </a:r>
            <a:r>
              <a:rPr sz="2800" spc="-35" dirty="0">
                <a:latin typeface="Times New Roman"/>
                <a:cs typeface="Times New Roman"/>
              </a:rPr>
              <a:t>di</a:t>
            </a:r>
            <a:r>
              <a:rPr sz="2800" spc="-20" dirty="0">
                <a:latin typeface="Times New Roman"/>
                <a:cs typeface="Times New Roman"/>
              </a:rPr>
              <a:t>e</a:t>
            </a:r>
            <a:r>
              <a:rPr sz="2800" spc="-25" dirty="0">
                <a:latin typeface="Times New Roman"/>
                <a:cs typeface="Times New Roman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dirty="0">
                <a:latin typeface="Times New Roman"/>
                <a:cs typeface="Times New Roman"/>
              </a:rPr>
              <a:t>s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wi</a:t>
            </a:r>
            <a:r>
              <a:rPr sz="2800" spc="-20" dirty="0">
                <a:latin typeface="Times New Roman"/>
                <a:cs typeface="Times New Roman"/>
              </a:rPr>
              <a:t>l</a:t>
            </a:r>
            <a:r>
              <a:rPr sz="2800" spc="-10" dirty="0">
                <a:latin typeface="Times New Roman"/>
                <a:cs typeface="Times New Roman"/>
              </a:rPr>
              <a:t>l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en</a:t>
            </a:r>
            <a:r>
              <a:rPr sz="2800" spc="-25" dirty="0">
                <a:latin typeface="Times New Roman"/>
                <a:cs typeface="Times New Roman"/>
              </a:rPr>
              <a:t>g</a:t>
            </a:r>
            <a:r>
              <a:rPr sz="2800" spc="-35" dirty="0">
                <a:latin typeface="Times New Roman"/>
                <a:cs typeface="Times New Roman"/>
              </a:rPr>
              <a:t>en</a:t>
            </a:r>
            <a:r>
              <a:rPr sz="2800" spc="-25" dirty="0">
                <a:latin typeface="Times New Roman"/>
                <a:cs typeface="Times New Roman"/>
              </a:rPr>
              <a:t>d</a:t>
            </a:r>
            <a:r>
              <a:rPr sz="2800" spc="-5" dirty="0">
                <a:latin typeface="Times New Roman"/>
                <a:cs typeface="Times New Roman"/>
              </a:rPr>
              <a:t>e</a:t>
            </a:r>
            <a:r>
              <a:rPr sz="2800" dirty="0">
                <a:latin typeface="Times New Roman"/>
                <a:cs typeface="Times New Roman"/>
              </a:rPr>
              <a:t>r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r</a:t>
            </a:r>
            <a:r>
              <a:rPr sz="2800" spc="-5" dirty="0">
                <a:latin typeface="Times New Roman"/>
                <a:cs typeface="Times New Roman"/>
              </a:rPr>
              <a:t>es</a:t>
            </a:r>
            <a:r>
              <a:rPr sz="2800" spc="-15" dirty="0">
                <a:latin typeface="Times New Roman"/>
                <a:cs typeface="Times New Roman"/>
              </a:rPr>
              <a:t>i</a:t>
            </a:r>
            <a:r>
              <a:rPr sz="2800" spc="-5" dirty="0">
                <a:latin typeface="Times New Roman"/>
                <a:cs typeface="Times New Roman"/>
              </a:rPr>
              <a:t>st</a:t>
            </a:r>
            <a:r>
              <a:rPr sz="2800" spc="-25" dirty="0">
                <a:latin typeface="Times New Roman"/>
                <a:cs typeface="Times New Roman"/>
              </a:rPr>
              <a:t>an</a:t>
            </a:r>
            <a:r>
              <a:rPr sz="2800" spc="-5" dirty="0">
                <a:latin typeface="Times New Roman"/>
                <a:cs typeface="Times New Roman"/>
              </a:rPr>
              <a:t>c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as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spc="-10" dirty="0">
                <a:latin typeface="Times New Roman"/>
                <a:cs typeface="Times New Roman"/>
              </a:rPr>
              <a:t>h</a:t>
            </a:r>
            <a:r>
              <a:rPr sz="2800" spc="-5" dirty="0">
                <a:latin typeface="Times New Roman"/>
                <a:cs typeface="Times New Roman"/>
              </a:rPr>
              <a:t>e</a:t>
            </a:r>
            <a:r>
              <a:rPr sz="2800" dirty="0">
                <a:latin typeface="Times New Roman"/>
                <a:cs typeface="Times New Roman"/>
              </a:rPr>
              <a:t>y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pr</a:t>
            </a:r>
            <a:r>
              <a:rPr sz="2800" spc="-30" dirty="0">
                <a:latin typeface="Times New Roman"/>
                <a:cs typeface="Times New Roman"/>
              </a:rPr>
              <a:t>o</a:t>
            </a:r>
            <a:r>
              <a:rPr sz="2800" spc="5" dirty="0">
                <a:latin typeface="Times New Roman"/>
                <a:cs typeface="Times New Roman"/>
              </a:rPr>
              <a:t>v</a:t>
            </a:r>
            <a:r>
              <a:rPr sz="2800" spc="-25" dirty="0">
                <a:latin typeface="Times New Roman"/>
                <a:cs typeface="Times New Roman"/>
              </a:rPr>
              <a:t>id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30" dirty="0">
                <a:latin typeface="Times New Roman"/>
                <a:cs typeface="Times New Roman"/>
              </a:rPr>
              <a:t> no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spc="-20" dirty="0">
                <a:latin typeface="Times New Roman"/>
                <a:cs typeface="Times New Roman"/>
              </a:rPr>
              <a:t>r</a:t>
            </a:r>
            <a:r>
              <a:rPr sz="2800" spc="-5" dirty="0">
                <a:latin typeface="Times New Roman"/>
                <a:cs typeface="Times New Roman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a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spc="-10" dirty="0">
                <a:latin typeface="Times New Roman"/>
                <a:cs typeface="Times New Roman"/>
              </a:rPr>
              <a:t>m</a:t>
            </a:r>
            <a:r>
              <a:rPr sz="2800" spc="-20" dirty="0">
                <a:latin typeface="Times New Roman"/>
                <a:cs typeface="Times New Roman"/>
              </a:rPr>
              <a:t>e</a:t>
            </a:r>
            <a:r>
              <a:rPr sz="2800" spc="-25" dirty="0">
                <a:latin typeface="Times New Roman"/>
                <a:cs typeface="Times New Roman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spc="-10" dirty="0">
                <a:latin typeface="Times New Roman"/>
                <a:cs typeface="Times New Roman"/>
              </a:rPr>
              <a:t>, </a:t>
            </a:r>
            <a:r>
              <a:rPr sz="2800" spc="-15" dirty="0">
                <a:latin typeface="Times New Roman"/>
                <a:cs typeface="Times New Roman"/>
              </a:rPr>
              <a:t>es</a:t>
            </a:r>
            <a:r>
              <a:rPr sz="2800" spc="-20" dirty="0">
                <a:latin typeface="Times New Roman"/>
                <a:cs typeface="Times New Roman"/>
              </a:rPr>
              <a:t>p</a:t>
            </a:r>
            <a:r>
              <a:rPr sz="2800" spc="-15" dirty="0">
                <a:latin typeface="Times New Roman"/>
                <a:cs typeface="Times New Roman"/>
              </a:rPr>
              <a:t>ec</a:t>
            </a:r>
            <a:r>
              <a:rPr sz="2800" spc="-20" dirty="0">
                <a:latin typeface="Times New Roman"/>
                <a:cs typeface="Times New Roman"/>
              </a:rPr>
              <a:t>i</a:t>
            </a:r>
            <a:r>
              <a:rPr sz="2800" spc="-30" dirty="0">
                <a:latin typeface="Times New Roman"/>
                <a:cs typeface="Times New Roman"/>
              </a:rPr>
              <a:t>a</a:t>
            </a:r>
            <a:r>
              <a:rPr sz="2800" spc="-20" dirty="0">
                <a:latin typeface="Times New Roman"/>
                <a:cs typeface="Times New Roman"/>
              </a:rPr>
              <a:t>l</a:t>
            </a:r>
            <a:r>
              <a:rPr sz="2800" spc="-30" dirty="0">
                <a:latin typeface="Times New Roman"/>
                <a:cs typeface="Times New Roman"/>
              </a:rPr>
              <a:t>l</a:t>
            </a:r>
            <a:r>
              <a:rPr sz="2800" dirty="0">
                <a:latin typeface="Times New Roman"/>
                <a:cs typeface="Times New Roman"/>
              </a:rPr>
              <a:t>y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i</a:t>
            </a:r>
            <a:r>
              <a:rPr sz="2800" spc="-10" dirty="0">
                <a:latin typeface="Times New Roman"/>
                <a:cs typeface="Times New Roman"/>
              </a:rPr>
              <a:t>f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pat</a:t>
            </a:r>
            <a:r>
              <a:rPr sz="2800" spc="-10" dirty="0">
                <a:latin typeface="Times New Roman"/>
                <a:cs typeface="Times New Roman"/>
              </a:rPr>
              <a:t>ie</a:t>
            </a:r>
            <a:r>
              <a:rPr sz="2800" spc="-5" dirty="0">
                <a:latin typeface="Times New Roman"/>
                <a:cs typeface="Times New Roman"/>
              </a:rPr>
              <a:t>n</a:t>
            </a:r>
            <a:r>
              <a:rPr sz="2800" dirty="0">
                <a:latin typeface="Times New Roman"/>
                <a:cs typeface="Times New Roman"/>
              </a:rPr>
              <a:t>ts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ta</a:t>
            </a:r>
            <a:r>
              <a:rPr sz="2800" spc="-20" dirty="0">
                <a:latin typeface="Times New Roman"/>
                <a:cs typeface="Times New Roman"/>
              </a:rPr>
              <a:t>k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a</a:t>
            </a:r>
            <a:r>
              <a:rPr sz="2800" spc="-25" dirty="0">
                <a:latin typeface="Times New Roman"/>
                <a:cs typeface="Times New Roman"/>
              </a:rPr>
              <a:t>n</a:t>
            </a:r>
            <a:r>
              <a:rPr sz="2800" spc="-30" dirty="0">
                <a:latin typeface="Times New Roman"/>
                <a:cs typeface="Times New Roman"/>
              </a:rPr>
              <a:t>t</a:t>
            </a:r>
            <a:r>
              <a:rPr sz="2800" spc="-40" dirty="0">
                <a:latin typeface="Times New Roman"/>
                <a:cs typeface="Times New Roman"/>
              </a:rPr>
              <a:t>im</a:t>
            </a:r>
            <a:r>
              <a:rPr sz="2800" spc="-35" dirty="0">
                <a:latin typeface="Times New Roman"/>
                <a:cs typeface="Times New Roman"/>
              </a:rPr>
              <a:t>a</a:t>
            </a:r>
            <a:r>
              <a:rPr sz="2800" spc="-10" dirty="0">
                <a:latin typeface="Times New Roman"/>
                <a:cs typeface="Times New Roman"/>
              </a:rPr>
              <a:t>lar</a:t>
            </a:r>
            <a:r>
              <a:rPr sz="2800" spc="-20" dirty="0">
                <a:latin typeface="Times New Roman"/>
                <a:cs typeface="Times New Roman"/>
              </a:rPr>
              <a:t>ial</a:t>
            </a:r>
            <a:r>
              <a:rPr sz="2800" spc="-15" dirty="0">
                <a:latin typeface="Times New Roman"/>
                <a:cs typeface="Times New Roman"/>
              </a:rPr>
              <a:t>s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wi</a:t>
            </a:r>
            <a:r>
              <a:rPr sz="2800" spc="-15" dirty="0">
                <a:latin typeface="Times New Roman"/>
                <a:cs typeface="Times New Roman"/>
              </a:rPr>
              <a:t>th </a:t>
            </a:r>
            <a:r>
              <a:rPr sz="2800" spc="-30" dirty="0">
                <a:latin typeface="Times New Roman"/>
                <a:cs typeface="Times New Roman"/>
              </a:rPr>
              <a:t>inad</a:t>
            </a:r>
            <a:r>
              <a:rPr sz="2800" spc="-35" dirty="0">
                <a:latin typeface="Times New Roman"/>
                <a:cs typeface="Times New Roman"/>
              </a:rPr>
              <a:t>equa</a:t>
            </a:r>
            <a:r>
              <a:rPr sz="2800" spc="-25" dirty="0">
                <a:latin typeface="Times New Roman"/>
                <a:cs typeface="Times New Roman"/>
              </a:rPr>
              <a:t>t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dr</a:t>
            </a:r>
            <a:r>
              <a:rPr sz="2800" spc="-25" dirty="0">
                <a:latin typeface="Times New Roman"/>
                <a:cs typeface="Times New Roman"/>
              </a:rPr>
              <a:t>u</a:t>
            </a:r>
            <a:r>
              <a:rPr sz="2800" spc="-15" dirty="0">
                <a:latin typeface="Times New Roman"/>
                <a:cs typeface="Times New Roman"/>
              </a:rPr>
              <a:t>g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b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25" dirty="0">
                <a:latin typeface="Times New Roman"/>
                <a:cs typeface="Times New Roman"/>
              </a:rPr>
              <a:t>f</a:t>
            </a:r>
            <a:r>
              <a:rPr sz="2800" dirty="0">
                <a:latin typeface="Times New Roman"/>
                <a:cs typeface="Times New Roman"/>
              </a:rPr>
              <a:t>o</a:t>
            </a:r>
            <a:r>
              <a:rPr sz="2800" spc="-15" dirty="0">
                <a:latin typeface="Times New Roman"/>
                <a:cs typeface="Times New Roman"/>
              </a:rPr>
              <a:t>r</a:t>
            </a:r>
            <a:r>
              <a:rPr sz="2800" dirty="0">
                <a:latin typeface="Times New Roman"/>
                <a:cs typeface="Times New Roman"/>
              </a:rPr>
              <a:t>e/</a:t>
            </a:r>
            <a:r>
              <a:rPr sz="2800" spc="-15" dirty="0">
                <a:latin typeface="Times New Roman"/>
                <a:cs typeface="Times New Roman"/>
              </a:rPr>
              <a:t>and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af</a:t>
            </a:r>
            <a:r>
              <a:rPr sz="2800" spc="-5" dirty="0">
                <a:latin typeface="Times New Roman"/>
                <a:cs typeface="Times New Roman"/>
              </a:rPr>
              <a:t>ter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"/>
              </a:spcBef>
            </a:pPr>
            <a:endParaRPr sz="3600" dirty="0">
              <a:latin typeface="Times New Roman"/>
              <a:cs typeface="Times New Roman"/>
            </a:endParaRPr>
          </a:p>
          <a:p>
            <a:pPr marL="342900" marR="258445" indent="-330200">
              <a:lnSpc>
                <a:spcPct val="100699"/>
              </a:lnSpc>
              <a:tabLst>
                <a:tab pos="353060" algn="l"/>
              </a:tabLst>
            </a:pPr>
            <a:r>
              <a:rPr sz="28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28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		</a:t>
            </a:r>
            <a:r>
              <a:rPr sz="2800" spc="-35" dirty="0">
                <a:latin typeface="Times New Roman"/>
                <a:cs typeface="Times New Roman"/>
              </a:rPr>
              <a:t>S</a:t>
            </a:r>
            <a:r>
              <a:rPr sz="2800" spc="-40" dirty="0">
                <a:latin typeface="Times New Roman"/>
                <a:cs typeface="Times New Roman"/>
              </a:rPr>
              <a:t>u</a:t>
            </a:r>
            <a:r>
              <a:rPr sz="2800" spc="-20" dirty="0">
                <a:latin typeface="Times New Roman"/>
                <a:cs typeface="Times New Roman"/>
              </a:rPr>
              <a:t>bst</a:t>
            </a:r>
            <a:r>
              <a:rPr sz="2800" spc="-25" dirty="0">
                <a:latin typeface="Times New Roman"/>
                <a:cs typeface="Times New Roman"/>
              </a:rPr>
              <a:t>an</a:t>
            </a:r>
            <a:r>
              <a:rPr sz="2800" spc="-30" dirty="0">
                <a:latin typeface="Times New Roman"/>
                <a:cs typeface="Times New Roman"/>
              </a:rPr>
              <a:t>da</a:t>
            </a:r>
            <a:r>
              <a:rPr sz="2800" spc="-40" dirty="0">
                <a:latin typeface="Times New Roman"/>
                <a:cs typeface="Times New Roman"/>
              </a:rPr>
              <a:t>r</a:t>
            </a:r>
            <a:r>
              <a:rPr sz="2800" spc="-15" dirty="0">
                <a:latin typeface="Times New Roman"/>
                <a:cs typeface="Times New Roman"/>
              </a:rPr>
              <a:t>d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m</a:t>
            </a:r>
            <a:r>
              <a:rPr sz="2800" spc="-15" dirty="0">
                <a:latin typeface="Times New Roman"/>
                <a:cs typeface="Times New Roman"/>
              </a:rPr>
              <a:t>e</a:t>
            </a:r>
            <a:r>
              <a:rPr sz="2800" spc="-25" dirty="0">
                <a:latin typeface="Times New Roman"/>
                <a:cs typeface="Times New Roman"/>
              </a:rPr>
              <a:t>dic</a:t>
            </a:r>
            <a:r>
              <a:rPr sz="2800" spc="-30" dirty="0">
                <a:latin typeface="Times New Roman"/>
                <a:cs typeface="Times New Roman"/>
              </a:rPr>
              <a:t>i</a:t>
            </a:r>
            <a:r>
              <a:rPr sz="2800" spc="-25" dirty="0">
                <a:latin typeface="Times New Roman"/>
                <a:cs typeface="Times New Roman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es</a:t>
            </a:r>
            <a:r>
              <a:rPr sz="2800" spc="-10" dirty="0">
                <a:latin typeface="Times New Roman"/>
                <a:cs typeface="Times New Roman"/>
              </a:rPr>
              <a:t>, </a:t>
            </a:r>
            <a:r>
              <a:rPr sz="2800" spc="-35" dirty="0">
                <a:latin typeface="Times New Roman"/>
                <a:cs typeface="Times New Roman"/>
              </a:rPr>
              <a:t>wi</a:t>
            </a:r>
            <a:r>
              <a:rPr sz="2800" spc="-20" dirty="0">
                <a:latin typeface="Times New Roman"/>
                <a:cs typeface="Times New Roman"/>
              </a:rPr>
              <a:t>t</a:t>
            </a:r>
            <a:r>
              <a:rPr sz="2800" spc="-15" dirty="0">
                <a:latin typeface="Times New Roman"/>
                <a:cs typeface="Times New Roman"/>
              </a:rPr>
              <a:t>h</a:t>
            </a:r>
            <a:r>
              <a:rPr sz="2800" spc="-20" dirty="0">
                <a:latin typeface="Times New Roman"/>
                <a:cs typeface="Times New Roman"/>
              </a:rPr>
              <a:t> r</a:t>
            </a:r>
            <a:r>
              <a:rPr sz="2800" spc="-5" dirty="0">
                <a:latin typeface="Times New Roman"/>
                <a:cs typeface="Times New Roman"/>
              </a:rPr>
              <a:t>e</a:t>
            </a:r>
            <a:r>
              <a:rPr sz="2800" spc="-25" dirty="0">
                <a:latin typeface="Times New Roman"/>
                <a:cs typeface="Times New Roman"/>
              </a:rPr>
              <a:t>du</a:t>
            </a:r>
            <a:r>
              <a:rPr sz="2800" spc="-5" dirty="0">
                <a:latin typeface="Times New Roman"/>
                <a:cs typeface="Times New Roman"/>
              </a:rPr>
              <a:t>ce</a:t>
            </a:r>
            <a:r>
              <a:rPr sz="2800" spc="-15" dirty="0">
                <a:latin typeface="Times New Roman"/>
                <a:cs typeface="Times New Roman"/>
              </a:rPr>
              <a:t>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40" dirty="0">
                <a:latin typeface="Times New Roman"/>
                <a:cs typeface="Times New Roman"/>
              </a:rPr>
              <a:t>%A</a:t>
            </a:r>
            <a:r>
              <a:rPr sz="2800" spc="-25" dirty="0">
                <a:latin typeface="Times New Roman"/>
                <a:cs typeface="Times New Roman"/>
              </a:rPr>
              <a:t>P</a:t>
            </a:r>
            <a:r>
              <a:rPr sz="2800" dirty="0">
                <a:latin typeface="Times New Roman"/>
                <a:cs typeface="Times New Roman"/>
              </a:rPr>
              <a:t>I or </a:t>
            </a:r>
            <a:r>
              <a:rPr sz="2800" spc="-30" dirty="0">
                <a:latin typeface="Times New Roman"/>
                <a:cs typeface="Times New Roman"/>
              </a:rPr>
              <a:t>b</a:t>
            </a:r>
            <a:r>
              <a:rPr sz="2800" spc="-15" dirty="0">
                <a:latin typeface="Times New Roman"/>
                <a:cs typeface="Times New Roman"/>
              </a:rPr>
              <a:t>i</a:t>
            </a:r>
            <a:r>
              <a:rPr sz="2800" spc="-30" dirty="0">
                <a:latin typeface="Times New Roman"/>
                <a:cs typeface="Times New Roman"/>
              </a:rPr>
              <a:t>o</a:t>
            </a:r>
            <a:r>
              <a:rPr sz="2800" spc="-50" dirty="0">
                <a:latin typeface="Times New Roman"/>
                <a:cs typeface="Times New Roman"/>
              </a:rPr>
              <a:t>a</a:t>
            </a:r>
            <a:r>
              <a:rPr sz="2800" spc="-75" dirty="0">
                <a:latin typeface="Times New Roman"/>
                <a:cs typeface="Times New Roman"/>
              </a:rPr>
              <a:t>v</a:t>
            </a:r>
            <a:r>
              <a:rPr sz="2800" spc="-20" dirty="0">
                <a:latin typeface="Times New Roman"/>
                <a:cs typeface="Times New Roman"/>
              </a:rPr>
              <a:t>ailabil</a:t>
            </a:r>
            <a:r>
              <a:rPr sz="2800" spc="-25" dirty="0">
                <a:latin typeface="Times New Roman"/>
                <a:cs typeface="Times New Roman"/>
              </a:rPr>
              <a:t>i</a:t>
            </a:r>
            <a:r>
              <a:rPr sz="2800" spc="-30" dirty="0">
                <a:latin typeface="Times New Roman"/>
                <a:cs typeface="Times New Roman"/>
              </a:rPr>
              <a:t>t</a:t>
            </a:r>
            <a:r>
              <a:rPr sz="2800" spc="-235" dirty="0">
                <a:latin typeface="Times New Roman"/>
                <a:cs typeface="Times New Roman"/>
              </a:rPr>
              <a:t>y</a:t>
            </a:r>
            <a:r>
              <a:rPr sz="2800" spc="-10" dirty="0">
                <a:latin typeface="Times New Roman"/>
                <a:cs typeface="Times New Roman"/>
              </a:rPr>
              <a:t>,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spc="-10" dirty="0">
                <a:latin typeface="Times New Roman"/>
                <a:cs typeface="Times New Roman"/>
              </a:rPr>
              <a:t>h</a:t>
            </a:r>
            <a:r>
              <a:rPr sz="2800" spc="-20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t </a:t>
            </a:r>
            <a:r>
              <a:rPr sz="2800" spc="-25" dirty="0">
                <a:latin typeface="Times New Roman"/>
                <a:cs typeface="Times New Roman"/>
              </a:rPr>
              <a:t>r</a:t>
            </a:r>
            <a:r>
              <a:rPr sz="2800" spc="-5" dirty="0">
                <a:latin typeface="Times New Roman"/>
                <a:cs typeface="Times New Roman"/>
              </a:rPr>
              <a:t>es</a:t>
            </a:r>
            <a:r>
              <a:rPr sz="2800" spc="-10" dirty="0">
                <a:latin typeface="Times New Roman"/>
                <a:cs typeface="Times New Roman"/>
              </a:rPr>
              <a:t>ul</a:t>
            </a:r>
            <a:r>
              <a:rPr sz="2800" dirty="0">
                <a:latin typeface="Times New Roman"/>
                <a:cs typeface="Times New Roman"/>
              </a:rPr>
              <a:t>t </a:t>
            </a:r>
            <a:r>
              <a:rPr sz="2800" spc="-25" dirty="0">
                <a:latin typeface="Times New Roman"/>
                <a:cs typeface="Times New Roman"/>
              </a:rPr>
              <a:t>i</a:t>
            </a:r>
            <a:r>
              <a:rPr sz="2800" spc="-15" dirty="0">
                <a:latin typeface="Times New Roman"/>
                <a:cs typeface="Times New Roman"/>
              </a:rPr>
              <a:t>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lo</a:t>
            </a:r>
            <a:r>
              <a:rPr sz="2800" spc="-20" dirty="0">
                <a:latin typeface="Times New Roman"/>
                <a:cs typeface="Times New Roman"/>
              </a:rPr>
              <a:t>w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d</a:t>
            </a:r>
            <a:r>
              <a:rPr sz="2800" spc="-15" dirty="0">
                <a:latin typeface="Times New Roman"/>
                <a:cs typeface="Times New Roman"/>
              </a:rPr>
              <a:t>r</a:t>
            </a:r>
            <a:r>
              <a:rPr sz="2800" spc="-25" dirty="0">
                <a:latin typeface="Times New Roman"/>
                <a:cs typeface="Times New Roman"/>
              </a:rPr>
              <a:t>u</a:t>
            </a:r>
            <a:r>
              <a:rPr sz="2800" spc="-15" dirty="0">
                <a:latin typeface="Times New Roman"/>
                <a:cs typeface="Times New Roman"/>
              </a:rPr>
              <a:t>g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le</a:t>
            </a:r>
            <a:r>
              <a:rPr sz="2800" spc="-20" dirty="0">
                <a:latin typeface="Times New Roman"/>
                <a:cs typeface="Times New Roman"/>
              </a:rPr>
              <a:t>v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ls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-15" dirty="0">
                <a:latin typeface="Times New Roman"/>
                <a:cs typeface="Times New Roman"/>
              </a:rPr>
              <a:t>r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l</a:t>
            </a:r>
            <a:r>
              <a:rPr sz="2800" spc="-25" dirty="0">
                <a:latin typeface="Times New Roman"/>
                <a:cs typeface="Times New Roman"/>
              </a:rPr>
              <a:t>i</a:t>
            </a:r>
            <a:r>
              <a:rPr sz="2800" spc="-35" dirty="0">
                <a:latin typeface="Times New Roman"/>
                <a:cs typeface="Times New Roman"/>
              </a:rPr>
              <a:t>k</a:t>
            </a:r>
            <a:r>
              <a:rPr sz="2800" spc="-30" dirty="0">
                <a:latin typeface="Times New Roman"/>
                <a:cs typeface="Times New Roman"/>
              </a:rPr>
              <a:t>el</a:t>
            </a:r>
            <a:r>
              <a:rPr sz="2800" dirty="0">
                <a:latin typeface="Times New Roman"/>
                <a:cs typeface="Times New Roman"/>
              </a:rPr>
              <a:t>y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to </a:t>
            </a:r>
            <a:r>
              <a:rPr sz="2800" dirty="0">
                <a:latin typeface="Times New Roman"/>
                <a:cs typeface="Times New Roman"/>
              </a:rPr>
              <a:t>be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spc="-20" dirty="0">
                <a:latin typeface="Times New Roman"/>
                <a:cs typeface="Times New Roman"/>
              </a:rPr>
              <a:t>h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m</a:t>
            </a:r>
            <a:r>
              <a:rPr sz="2800" dirty="0">
                <a:latin typeface="Times New Roman"/>
                <a:cs typeface="Times New Roman"/>
              </a:rPr>
              <a:t>ost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im</a:t>
            </a:r>
            <a:r>
              <a:rPr sz="2800" spc="-35" dirty="0">
                <a:latin typeface="Times New Roman"/>
                <a:cs typeface="Times New Roman"/>
              </a:rPr>
              <a:t>p</a:t>
            </a:r>
            <a:r>
              <a:rPr sz="2800" spc="-25" dirty="0">
                <a:latin typeface="Times New Roman"/>
                <a:cs typeface="Times New Roman"/>
              </a:rPr>
              <a:t>o</a:t>
            </a:r>
            <a:r>
              <a:rPr sz="2800" spc="-5" dirty="0">
                <a:latin typeface="Times New Roman"/>
                <a:cs typeface="Times New Roman"/>
              </a:rPr>
              <a:t>rt</a:t>
            </a:r>
            <a:r>
              <a:rPr sz="2800" spc="-10" dirty="0">
                <a:latin typeface="Times New Roman"/>
                <a:cs typeface="Times New Roman"/>
              </a:rPr>
              <a:t>an</a:t>
            </a:r>
            <a:r>
              <a:rPr sz="2800" dirty="0">
                <a:latin typeface="Times New Roman"/>
                <a:cs typeface="Times New Roman"/>
              </a:rPr>
              <a:t>t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dr</a:t>
            </a:r>
            <a:r>
              <a:rPr sz="2800" spc="-25" dirty="0">
                <a:latin typeface="Times New Roman"/>
                <a:cs typeface="Times New Roman"/>
              </a:rPr>
              <a:t>iv</a:t>
            </a:r>
            <a:r>
              <a:rPr sz="2800" spc="-10" dirty="0">
                <a:latin typeface="Times New Roman"/>
                <a:cs typeface="Times New Roman"/>
              </a:rPr>
              <a:t>e</a:t>
            </a:r>
            <a:r>
              <a:rPr sz="2800" dirty="0">
                <a:latin typeface="Times New Roman"/>
                <a:cs typeface="Times New Roman"/>
              </a:rPr>
              <a:t>r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f</a:t>
            </a:r>
            <a:r>
              <a:rPr sz="2800" spc="-20" dirty="0">
                <a:latin typeface="Times New Roman"/>
                <a:cs typeface="Times New Roman"/>
              </a:rPr>
              <a:t>o</a:t>
            </a:r>
            <a:r>
              <a:rPr sz="2800" dirty="0">
                <a:latin typeface="Times New Roman"/>
                <a:cs typeface="Times New Roman"/>
              </a:rPr>
              <a:t>r</a:t>
            </a:r>
            <a:r>
              <a:rPr sz="2800" spc="-20" dirty="0">
                <a:latin typeface="Times New Roman"/>
                <a:cs typeface="Times New Roman"/>
              </a:rPr>
              <a:t> d</a:t>
            </a:r>
            <a:r>
              <a:rPr sz="2800" spc="-15" dirty="0">
                <a:latin typeface="Times New Roman"/>
                <a:cs typeface="Times New Roman"/>
              </a:rPr>
              <a:t>r</a:t>
            </a:r>
            <a:r>
              <a:rPr sz="2800" spc="-25" dirty="0">
                <a:latin typeface="Times New Roman"/>
                <a:cs typeface="Times New Roman"/>
              </a:rPr>
              <a:t>u</a:t>
            </a:r>
            <a:r>
              <a:rPr sz="2800" spc="-15" dirty="0">
                <a:latin typeface="Times New Roman"/>
                <a:cs typeface="Times New Roman"/>
              </a:rPr>
              <a:t>g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r</a:t>
            </a:r>
            <a:r>
              <a:rPr sz="2800" spc="-5" dirty="0">
                <a:latin typeface="Times New Roman"/>
                <a:cs typeface="Times New Roman"/>
              </a:rPr>
              <a:t>es</a:t>
            </a:r>
            <a:r>
              <a:rPr sz="2800" spc="-15" dirty="0">
                <a:latin typeface="Times New Roman"/>
                <a:cs typeface="Times New Roman"/>
              </a:rPr>
              <a:t>i</a:t>
            </a:r>
            <a:r>
              <a:rPr sz="2800" spc="-5" dirty="0">
                <a:latin typeface="Times New Roman"/>
                <a:cs typeface="Times New Roman"/>
              </a:rPr>
              <a:t>st</a:t>
            </a:r>
            <a:r>
              <a:rPr sz="2800" spc="-25" dirty="0">
                <a:latin typeface="Times New Roman"/>
                <a:cs typeface="Times New Roman"/>
              </a:rPr>
              <a:t>an</a:t>
            </a:r>
            <a:r>
              <a:rPr sz="2800" spc="-5" dirty="0">
                <a:latin typeface="Times New Roman"/>
                <a:cs typeface="Times New Roman"/>
              </a:rPr>
              <a:t>c</a:t>
            </a:r>
            <a:r>
              <a:rPr sz="2800" dirty="0">
                <a:latin typeface="Times New Roman"/>
                <a:cs typeface="Times New Roman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5825" y="810006"/>
            <a:ext cx="8666675" cy="61831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marR="107314" indent="-330200" algn="just">
              <a:lnSpc>
                <a:spcPct val="100000"/>
              </a:lnSpc>
            </a:pPr>
            <a:r>
              <a:rPr sz="28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2800" spc="-15" dirty="0" smtClean="0">
                <a:solidFill>
                  <a:srgbClr val="E42122"/>
                </a:solidFill>
                <a:latin typeface="Times New Roman"/>
                <a:cs typeface="Times New Roman"/>
              </a:rPr>
              <a:t> </a:t>
            </a:r>
            <a:r>
              <a:rPr sz="2800" spc="-30" dirty="0" smtClean="0">
                <a:latin typeface="Times New Roman"/>
                <a:cs typeface="Times New Roman"/>
              </a:rPr>
              <a:t>Th</a:t>
            </a:r>
            <a:r>
              <a:rPr sz="2800" spc="-15" dirty="0" smtClean="0">
                <a:latin typeface="Times New Roman"/>
                <a:cs typeface="Times New Roman"/>
              </a:rPr>
              <a:t>e</a:t>
            </a:r>
            <a:r>
              <a:rPr sz="2800" spc="200" dirty="0" smtClean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k</a:t>
            </a:r>
            <a:r>
              <a:rPr sz="2800" spc="-25" dirty="0">
                <a:latin typeface="Times New Roman"/>
                <a:cs typeface="Times New Roman"/>
              </a:rPr>
              <a:t>e</a:t>
            </a:r>
            <a:r>
              <a:rPr sz="2800" dirty="0">
                <a:latin typeface="Times New Roman"/>
                <a:cs typeface="Times New Roman"/>
              </a:rPr>
              <a:t>y</a:t>
            </a:r>
            <a:r>
              <a:rPr sz="2800" spc="195" dirty="0">
                <a:latin typeface="Times New Roman"/>
                <a:cs typeface="Times New Roman"/>
              </a:rPr>
              <a:t> </a:t>
            </a:r>
            <a:r>
              <a:rPr sz="2800" spc="-85" dirty="0">
                <a:latin typeface="Times New Roman"/>
                <a:cs typeface="Times New Roman"/>
              </a:rPr>
              <a:t>v</a:t>
            </a:r>
            <a:r>
              <a:rPr sz="2800" spc="-35" dirty="0">
                <a:latin typeface="Times New Roman"/>
                <a:cs typeface="Times New Roman"/>
              </a:rPr>
              <a:t>a</a:t>
            </a:r>
            <a:r>
              <a:rPr sz="2800" spc="-25" dirty="0">
                <a:latin typeface="Times New Roman"/>
                <a:cs typeface="Times New Roman"/>
              </a:rPr>
              <a:t>r</a:t>
            </a:r>
            <a:r>
              <a:rPr sz="2800" spc="-15" dirty="0">
                <a:latin typeface="Times New Roman"/>
                <a:cs typeface="Times New Roman"/>
              </a:rPr>
              <a:t>i</a:t>
            </a:r>
            <a:r>
              <a:rPr sz="2800" spc="-30" dirty="0">
                <a:latin typeface="Times New Roman"/>
                <a:cs typeface="Times New Roman"/>
              </a:rPr>
              <a:t>able</a:t>
            </a:r>
            <a:r>
              <a:rPr sz="2800" spc="-10" dirty="0">
                <a:latin typeface="Times New Roman"/>
                <a:cs typeface="Times New Roman"/>
              </a:rPr>
              <a:t>,</a:t>
            </a:r>
            <a:r>
              <a:rPr sz="2800" spc="210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f</a:t>
            </a:r>
            <a:r>
              <a:rPr sz="2800" spc="-20" dirty="0">
                <a:latin typeface="Times New Roman"/>
                <a:cs typeface="Times New Roman"/>
              </a:rPr>
              <a:t>o</a:t>
            </a:r>
            <a:r>
              <a:rPr sz="2800" dirty="0">
                <a:latin typeface="Times New Roman"/>
                <a:cs typeface="Times New Roman"/>
              </a:rPr>
              <a:t>r</a:t>
            </a:r>
            <a:r>
              <a:rPr sz="2800" spc="21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mo</a:t>
            </a:r>
            <a:r>
              <a:rPr sz="2800" spc="-15" dirty="0">
                <a:latin typeface="Times New Roman"/>
                <a:cs typeface="Times New Roman"/>
              </a:rPr>
              <a:t>s</a:t>
            </a:r>
            <a:r>
              <a:rPr sz="2800" dirty="0">
                <a:latin typeface="Times New Roman"/>
                <a:cs typeface="Times New Roman"/>
              </a:rPr>
              <a:t>t</a:t>
            </a:r>
            <a:r>
              <a:rPr sz="2800" spc="19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in</a:t>
            </a:r>
            <a:r>
              <a:rPr sz="2800" spc="-50" dirty="0">
                <a:latin typeface="Times New Roman"/>
                <a:cs typeface="Times New Roman"/>
              </a:rPr>
              <a:t>f</a:t>
            </a:r>
            <a:r>
              <a:rPr sz="2800" spc="-15" dirty="0">
                <a:latin typeface="Times New Roman"/>
                <a:cs typeface="Times New Roman"/>
              </a:rPr>
              <a:t>ect</a:t>
            </a:r>
            <a:r>
              <a:rPr sz="2800" spc="-25" dirty="0">
                <a:latin typeface="Times New Roman"/>
                <a:cs typeface="Times New Roman"/>
              </a:rPr>
              <a:t>io</a:t>
            </a:r>
            <a:r>
              <a:rPr sz="2800" spc="-35" dirty="0">
                <a:latin typeface="Times New Roman"/>
                <a:cs typeface="Times New Roman"/>
              </a:rPr>
              <a:t>u</a:t>
            </a:r>
            <a:r>
              <a:rPr sz="2800" spc="-15" dirty="0">
                <a:latin typeface="Times New Roman"/>
                <a:cs typeface="Times New Roman"/>
              </a:rPr>
              <a:t>s</a:t>
            </a:r>
            <a:r>
              <a:rPr sz="2800" spc="21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dis</a:t>
            </a:r>
            <a:r>
              <a:rPr sz="2800" spc="-15" dirty="0">
                <a:latin typeface="Times New Roman"/>
                <a:cs typeface="Times New Roman"/>
              </a:rPr>
              <a:t>e</a:t>
            </a:r>
            <a:r>
              <a:rPr sz="2800" spc="-20" dirty="0">
                <a:latin typeface="Times New Roman"/>
                <a:cs typeface="Times New Roman"/>
              </a:rPr>
              <a:t>a</a:t>
            </a:r>
            <a:r>
              <a:rPr sz="2800" spc="-15" dirty="0">
                <a:latin typeface="Times New Roman"/>
                <a:cs typeface="Times New Roman"/>
              </a:rPr>
              <a:t>ses</a:t>
            </a:r>
            <a:r>
              <a:rPr sz="2800" spc="-10" dirty="0">
                <a:latin typeface="Times New Roman"/>
                <a:cs typeface="Times New Roman"/>
              </a:rPr>
              <a:t>,</a:t>
            </a:r>
            <a:r>
              <a:rPr sz="2800" spc="185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f</a:t>
            </a:r>
            <a:r>
              <a:rPr sz="2800" spc="-25" dirty="0">
                <a:latin typeface="Times New Roman"/>
                <a:cs typeface="Times New Roman"/>
              </a:rPr>
              <a:t>o</a:t>
            </a:r>
            <a:r>
              <a:rPr sz="2800" dirty="0">
                <a:latin typeface="Times New Roman"/>
                <a:cs typeface="Times New Roman"/>
              </a:rPr>
              <a:t>r </a:t>
            </a:r>
            <a:r>
              <a:rPr sz="2800" spc="-30" dirty="0">
                <a:latin typeface="Times New Roman"/>
                <a:cs typeface="Times New Roman"/>
              </a:rPr>
              <a:t>d</a:t>
            </a:r>
            <a:r>
              <a:rPr sz="2800" spc="-25" dirty="0">
                <a:latin typeface="Times New Roman"/>
                <a:cs typeface="Times New Roman"/>
              </a:rPr>
              <a:t>e</a:t>
            </a:r>
            <a:r>
              <a:rPr sz="2800" spc="-20" dirty="0">
                <a:latin typeface="Times New Roman"/>
                <a:cs typeface="Times New Roman"/>
              </a:rPr>
              <a:t>ter</a:t>
            </a:r>
            <a:r>
              <a:rPr sz="2800" spc="-25" dirty="0">
                <a:latin typeface="Times New Roman"/>
                <a:cs typeface="Times New Roman"/>
              </a:rPr>
              <a:t>m</a:t>
            </a:r>
            <a:r>
              <a:rPr sz="2800" spc="-30" dirty="0">
                <a:latin typeface="Times New Roman"/>
                <a:cs typeface="Times New Roman"/>
              </a:rPr>
              <a:t>i</a:t>
            </a:r>
            <a:r>
              <a:rPr sz="2800" spc="-40" dirty="0">
                <a:latin typeface="Times New Roman"/>
                <a:cs typeface="Times New Roman"/>
              </a:rPr>
              <a:t>n</a:t>
            </a:r>
            <a:r>
              <a:rPr sz="2800" spc="-30" dirty="0">
                <a:latin typeface="Times New Roman"/>
                <a:cs typeface="Times New Roman"/>
              </a:rPr>
              <a:t>in</a:t>
            </a:r>
            <a:r>
              <a:rPr sz="2800" spc="-15" dirty="0">
                <a:latin typeface="Times New Roman"/>
                <a:cs typeface="Times New Roman"/>
              </a:rPr>
              <a:t>g</a:t>
            </a:r>
            <a:r>
              <a:rPr sz="2800" spc="18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pat</a:t>
            </a:r>
            <a:r>
              <a:rPr sz="2800" spc="-25" dirty="0">
                <a:latin typeface="Times New Roman"/>
                <a:cs typeface="Times New Roman"/>
              </a:rPr>
              <a:t>ie</a:t>
            </a:r>
            <a:r>
              <a:rPr sz="2800" spc="-15" dirty="0">
                <a:latin typeface="Times New Roman"/>
                <a:cs typeface="Times New Roman"/>
              </a:rPr>
              <a:t>n</a:t>
            </a:r>
            <a:r>
              <a:rPr sz="2800" dirty="0">
                <a:latin typeface="Times New Roman"/>
                <a:cs typeface="Times New Roman"/>
              </a:rPr>
              <a:t>t</a:t>
            </a:r>
            <a:r>
              <a:rPr sz="2800" spc="12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out</a:t>
            </a:r>
            <a:r>
              <a:rPr sz="2800" spc="-20" dirty="0">
                <a:latin typeface="Times New Roman"/>
                <a:cs typeface="Times New Roman"/>
              </a:rPr>
              <a:t>com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12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an</a:t>
            </a:r>
            <a:r>
              <a:rPr sz="2800" spc="-15" dirty="0">
                <a:latin typeface="Times New Roman"/>
                <a:cs typeface="Times New Roman"/>
              </a:rPr>
              <a:t>d</a:t>
            </a:r>
            <a:r>
              <a:rPr sz="2800" spc="125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r</a:t>
            </a:r>
            <a:r>
              <a:rPr sz="2800" spc="-20" dirty="0">
                <a:latin typeface="Times New Roman"/>
                <a:cs typeface="Times New Roman"/>
              </a:rPr>
              <a:t>es</a:t>
            </a:r>
            <a:r>
              <a:rPr sz="2800" spc="-30" dirty="0">
                <a:latin typeface="Times New Roman"/>
                <a:cs typeface="Times New Roman"/>
              </a:rPr>
              <a:t>i</a:t>
            </a:r>
            <a:r>
              <a:rPr sz="2800" spc="-20" dirty="0">
                <a:latin typeface="Times New Roman"/>
                <a:cs typeface="Times New Roman"/>
              </a:rPr>
              <a:t>st</a:t>
            </a:r>
            <a:r>
              <a:rPr sz="2800" spc="-40" dirty="0">
                <a:latin typeface="Times New Roman"/>
                <a:cs typeface="Times New Roman"/>
              </a:rPr>
              <a:t>an</a:t>
            </a:r>
            <a:r>
              <a:rPr sz="2800" spc="-25" dirty="0">
                <a:latin typeface="Times New Roman"/>
                <a:cs typeface="Times New Roman"/>
              </a:rPr>
              <a:t>c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14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i</a:t>
            </a:r>
            <a:r>
              <a:rPr sz="2800" spc="-15" dirty="0">
                <a:latin typeface="Times New Roman"/>
                <a:cs typeface="Times New Roman"/>
              </a:rPr>
              <a:t>s</a:t>
            </a:r>
            <a:r>
              <a:rPr sz="2800" spc="114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t</a:t>
            </a:r>
            <a:r>
              <a:rPr sz="2800" spc="-30" dirty="0">
                <a:latin typeface="Times New Roman"/>
                <a:cs typeface="Times New Roman"/>
              </a:rPr>
              <a:t>he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dr</a:t>
            </a:r>
            <a:r>
              <a:rPr sz="2800" spc="-30" dirty="0">
                <a:latin typeface="Times New Roman"/>
                <a:cs typeface="Times New Roman"/>
              </a:rPr>
              <a:t>u</a:t>
            </a:r>
            <a:r>
              <a:rPr sz="2800" spc="-15" dirty="0">
                <a:latin typeface="Times New Roman"/>
                <a:cs typeface="Times New Roman"/>
              </a:rPr>
              <a:t>g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le</a:t>
            </a:r>
            <a:r>
              <a:rPr sz="2800" spc="-35" dirty="0">
                <a:latin typeface="Times New Roman"/>
                <a:cs typeface="Times New Roman"/>
              </a:rPr>
              <a:t>v</a:t>
            </a:r>
            <a:r>
              <a:rPr sz="2800" spc="-15" dirty="0">
                <a:latin typeface="Times New Roman"/>
                <a:cs typeface="Times New Roman"/>
              </a:rPr>
              <a:t>e</a:t>
            </a:r>
            <a:r>
              <a:rPr sz="2800" spc="-25" dirty="0">
                <a:latin typeface="Times New Roman"/>
                <a:cs typeface="Times New Roman"/>
              </a:rPr>
              <a:t>l</a:t>
            </a:r>
            <a:r>
              <a:rPr sz="2800" spc="-15" dirty="0">
                <a:latin typeface="Times New Roman"/>
                <a:cs typeface="Times New Roman"/>
              </a:rPr>
              <a:t>s</a:t>
            </a:r>
            <a:r>
              <a:rPr sz="2800" spc="-20" dirty="0">
                <a:latin typeface="Times New Roman"/>
                <a:cs typeface="Times New Roman"/>
              </a:rPr>
              <a:t> i</a:t>
            </a:r>
            <a:r>
              <a:rPr sz="2800" spc="-15" dirty="0">
                <a:latin typeface="Times New Roman"/>
                <a:cs typeface="Times New Roman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th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blood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00" dirty="0">
              <a:latin typeface="Times New Roman"/>
              <a:cs typeface="Times New Roman"/>
            </a:endParaRPr>
          </a:p>
          <a:p>
            <a:pPr marL="342900" marR="5080" indent="-330200">
              <a:lnSpc>
                <a:spcPct val="100000"/>
              </a:lnSpc>
              <a:tabLst>
                <a:tab pos="353060" algn="l"/>
              </a:tabLst>
            </a:pPr>
            <a:r>
              <a:rPr sz="28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28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		</a:t>
            </a:r>
            <a:r>
              <a:rPr sz="2800" spc="-85" dirty="0">
                <a:latin typeface="Times New Roman"/>
                <a:cs typeface="Times New Roman"/>
              </a:rPr>
              <a:t>R</a:t>
            </a:r>
            <a:r>
              <a:rPr sz="2800" spc="-30" dirty="0">
                <a:latin typeface="Times New Roman"/>
                <a:cs typeface="Times New Roman"/>
              </a:rPr>
              <a:t>e</a:t>
            </a:r>
            <a:r>
              <a:rPr sz="2800" spc="-15" dirty="0">
                <a:latin typeface="Times New Roman"/>
                <a:cs typeface="Times New Roman"/>
              </a:rPr>
              <a:t>s</a:t>
            </a:r>
            <a:r>
              <a:rPr sz="2800" spc="-25" dirty="0">
                <a:latin typeface="Times New Roman"/>
                <a:cs typeface="Times New Roman"/>
              </a:rPr>
              <a:t>i</a:t>
            </a:r>
            <a:r>
              <a:rPr sz="2800" spc="-15" dirty="0">
                <a:latin typeface="Times New Roman"/>
                <a:cs typeface="Times New Roman"/>
              </a:rPr>
              <a:t>st</a:t>
            </a:r>
            <a:r>
              <a:rPr sz="2800" spc="-35" dirty="0">
                <a:latin typeface="Times New Roman"/>
                <a:cs typeface="Times New Roman"/>
              </a:rPr>
              <a:t>an</a:t>
            </a:r>
            <a:r>
              <a:rPr sz="2800" spc="-15" dirty="0">
                <a:latin typeface="Times New Roman"/>
                <a:cs typeface="Times New Roman"/>
              </a:rPr>
              <a:t>c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i</a:t>
            </a:r>
            <a:r>
              <a:rPr sz="2800" spc="-15" dirty="0">
                <a:latin typeface="Times New Roman"/>
                <a:cs typeface="Times New Roman"/>
              </a:rPr>
              <a:t>s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m</a:t>
            </a:r>
            <a:r>
              <a:rPr sz="2800" spc="-15" dirty="0">
                <a:latin typeface="Times New Roman"/>
                <a:cs typeface="Times New Roman"/>
              </a:rPr>
              <a:t>o</a:t>
            </a:r>
            <a:r>
              <a:rPr sz="2800" spc="-30" dirty="0">
                <a:latin typeface="Times New Roman"/>
                <a:cs typeface="Times New Roman"/>
              </a:rPr>
              <a:t>r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20" dirty="0">
                <a:latin typeface="Times New Roman"/>
                <a:cs typeface="Times New Roman"/>
              </a:rPr>
              <a:t> l</a:t>
            </a:r>
            <a:r>
              <a:rPr sz="2800" spc="-15" dirty="0">
                <a:latin typeface="Times New Roman"/>
                <a:cs typeface="Times New Roman"/>
              </a:rPr>
              <a:t>i</a:t>
            </a:r>
            <a:r>
              <a:rPr sz="2800" spc="-45" dirty="0">
                <a:latin typeface="Times New Roman"/>
                <a:cs typeface="Times New Roman"/>
              </a:rPr>
              <a:t>k</a:t>
            </a:r>
            <a:r>
              <a:rPr sz="2800" spc="-25" dirty="0">
                <a:latin typeface="Times New Roman"/>
                <a:cs typeface="Times New Roman"/>
              </a:rPr>
              <a:t>e</a:t>
            </a:r>
            <a:r>
              <a:rPr sz="2800" spc="-30" dirty="0">
                <a:latin typeface="Times New Roman"/>
                <a:cs typeface="Times New Roman"/>
              </a:rPr>
              <a:t>l</a:t>
            </a:r>
            <a:r>
              <a:rPr sz="2800" dirty="0">
                <a:latin typeface="Times New Roman"/>
                <a:cs typeface="Times New Roman"/>
              </a:rPr>
              <a:t>y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t</a:t>
            </a:r>
            <a:r>
              <a:rPr sz="2800" dirty="0">
                <a:latin typeface="Times New Roman"/>
                <a:cs typeface="Times New Roman"/>
              </a:rPr>
              <a:t>o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b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e</a:t>
            </a:r>
            <a:r>
              <a:rPr sz="2800" spc="-40" dirty="0">
                <a:latin typeface="Times New Roman"/>
                <a:cs typeface="Times New Roman"/>
              </a:rPr>
              <a:t>n</a:t>
            </a:r>
            <a:r>
              <a:rPr sz="2800" spc="-35" dirty="0">
                <a:latin typeface="Times New Roman"/>
                <a:cs typeface="Times New Roman"/>
              </a:rPr>
              <a:t>g</a:t>
            </a:r>
            <a:r>
              <a:rPr sz="2800" spc="-25" dirty="0">
                <a:latin typeface="Times New Roman"/>
                <a:cs typeface="Times New Roman"/>
              </a:rPr>
              <a:t>e</a:t>
            </a:r>
            <a:r>
              <a:rPr sz="2800" spc="-30" dirty="0">
                <a:latin typeface="Times New Roman"/>
                <a:cs typeface="Times New Roman"/>
              </a:rPr>
              <a:t>ndere</a:t>
            </a:r>
            <a:r>
              <a:rPr sz="2800" spc="-15" dirty="0">
                <a:latin typeface="Times New Roman"/>
                <a:cs typeface="Times New Roman"/>
              </a:rPr>
              <a:t>d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fr</a:t>
            </a:r>
            <a:r>
              <a:rPr sz="2800" spc="-20" dirty="0">
                <a:latin typeface="Times New Roman"/>
                <a:cs typeface="Times New Roman"/>
              </a:rPr>
              <a:t>o</a:t>
            </a:r>
            <a:r>
              <a:rPr sz="2800" spc="-25" dirty="0">
                <a:latin typeface="Times New Roman"/>
                <a:cs typeface="Times New Roman"/>
              </a:rPr>
              <a:t>m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ta</a:t>
            </a:r>
            <a:r>
              <a:rPr sz="2800" spc="-10" dirty="0">
                <a:latin typeface="Times New Roman"/>
                <a:cs typeface="Times New Roman"/>
              </a:rPr>
              <a:t>k</a:t>
            </a:r>
            <a:r>
              <a:rPr sz="2800" spc="-25" dirty="0">
                <a:latin typeface="Times New Roman"/>
                <a:cs typeface="Times New Roman"/>
              </a:rPr>
              <a:t>in</a:t>
            </a:r>
            <a:r>
              <a:rPr sz="2800" spc="-15" dirty="0">
                <a:latin typeface="Times New Roman"/>
                <a:cs typeface="Times New Roman"/>
              </a:rPr>
              <a:t>g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s</a:t>
            </a:r>
            <a:r>
              <a:rPr sz="2800" spc="-40" dirty="0">
                <a:latin typeface="Times New Roman"/>
                <a:cs typeface="Times New Roman"/>
              </a:rPr>
              <a:t>ub</a:t>
            </a:r>
            <a:r>
              <a:rPr sz="2800" spc="-20" dirty="0">
                <a:latin typeface="Times New Roman"/>
                <a:cs typeface="Times New Roman"/>
              </a:rPr>
              <a:t>s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spc="-30" dirty="0">
                <a:latin typeface="Times New Roman"/>
                <a:cs typeface="Times New Roman"/>
              </a:rPr>
              <a:t>anda</a:t>
            </a:r>
            <a:r>
              <a:rPr sz="2800" spc="-35" dirty="0">
                <a:latin typeface="Times New Roman"/>
                <a:cs typeface="Times New Roman"/>
              </a:rPr>
              <a:t>r</a:t>
            </a:r>
            <a:r>
              <a:rPr sz="2800" spc="-15" dirty="0">
                <a:latin typeface="Times New Roman"/>
                <a:cs typeface="Times New Roman"/>
              </a:rPr>
              <a:t>d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m</a:t>
            </a:r>
            <a:r>
              <a:rPr sz="2800" spc="-15" dirty="0">
                <a:latin typeface="Times New Roman"/>
                <a:cs typeface="Times New Roman"/>
              </a:rPr>
              <a:t>e</a:t>
            </a:r>
            <a:r>
              <a:rPr sz="2800" spc="-30" dirty="0">
                <a:latin typeface="Times New Roman"/>
                <a:cs typeface="Times New Roman"/>
              </a:rPr>
              <a:t>dicine</a:t>
            </a:r>
            <a:r>
              <a:rPr sz="2800" dirty="0">
                <a:latin typeface="Times New Roman"/>
                <a:cs typeface="Times New Roman"/>
              </a:rPr>
              <a:t>s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bu</a:t>
            </a:r>
            <a:r>
              <a:rPr sz="2800" spc="-10" dirty="0">
                <a:latin typeface="Times New Roman"/>
                <a:cs typeface="Times New Roman"/>
              </a:rPr>
              <a:t>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i</a:t>
            </a:r>
            <a:r>
              <a:rPr sz="2800" spc="-15" dirty="0">
                <a:latin typeface="Times New Roman"/>
                <a:cs typeface="Times New Roman"/>
              </a:rPr>
              <a:t>s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i</a:t>
            </a:r>
            <a:r>
              <a:rPr sz="2800" spc="-30" dirty="0">
                <a:latin typeface="Times New Roman"/>
                <a:cs typeface="Times New Roman"/>
              </a:rPr>
              <a:t>nde</a:t>
            </a:r>
            <a:r>
              <a:rPr sz="2800" spc="-35" dirty="0">
                <a:latin typeface="Times New Roman"/>
                <a:cs typeface="Times New Roman"/>
              </a:rPr>
              <a:t>p</a:t>
            </a:r>
            <a:r>
              <a:rPr sz="2800" spc="-30" dirty="0">
                <a:latin typeface="Times New Roman"/>
                <a:cs typeface="Times New Roman"/>
              </a:rPr>
              <a:t>ende</a:t>
            </a:r>
            <a:r>
              <a:rPr sz="2800" spc="-15" dirty="0">
                <a:latin typeface="Times New Roman"/>
                <a:cs typeface="Times New Roman"/>
              </a:rPr>
              <a:t>n</a:t>
            </a:r>
            <a:r>
              <a:rPr sz="2800" dirty="0">
                <a:latin typeface="Times New Roman"/>
                <a:cs typeface="Times New Roman"/>
              </a:rPr>
              <a:t>t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of poo</a:t>
            </a:r>
            <a:r>
              <a:rPr sz="2800" dirty="0">
                <a:latin typeface="Times New Roman"/>
                <a:cs typeface="Times New Roman"/>
              </a:rPr>
              <a:t>r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qualit</a:t>
            </a:r>
            <a:r>
              <a:rPr sz="2800" dirty="0">
                <a:latin typeface="Times New Roman"/>
                <a:cs typeface="Times New Roman"/>
              </a:rPr>
              <a:t>y </a:t>
            </a:r>
            <a:r>
              <a:rPr sz="2800" spc="-20" dirty="0">
                <a:latin typeface="Times New Roman"/>
                <a:cs typeface="Times New Roman"/>
              </a:rPr>
              <a:t>m</a:t>
            </a:r>
            <a:r>
              <a:rPr sz="2800" spc="-15" dirty="0">
                <a:latin typeface="Times New Roman"/>
                <a:cs typeface="Times New Roman"/>
              </a:rPr>
              <a:t>e</a:t>
            </a:r>
            <a:r>
              <a:rPr sz="2800" spc="-30" dirty="0">
                <a:latin typeface="Times New Roman"/>
                <a:cs typeface="Times New Roman"/>
              </a:rPr>
              <a:t>dicin</a:t>
            </a:r>
            <a:r>
              <a:rPr sz="2800" spc="-15" dirty="0">
                <a:latin typeface="Times New Roman"/>
                <a:cs typeface="Times New Roman"/>
              </a:rPr>
              <a:t>e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35" dirty="0" smtClean="0">
                <a:latin typeface="Times New Roman"/>
                <a:cs typeface="Times New Roman"/>
              </a:rPr>
              <a:t>cla</a:t>
            </a:r>
            <a:r>
              <a:rPr sz="2800" spc="-20" dirty="0" smtClean="0">
                <a:latin typeface="Times New Roman"/>
                <a:cs typeface="Times New Roman"/>
              </a:rPr>
              <a:t>s</a:t>
            </a:r>
            <a:r>
              <a:rPr sz="2800" spc="-5" dirty="0" smtClean="0">
                <a:latin typeface="Times New Roman"/>
                <a:cs typeface="Times New Roman"/>
              </a:rPr>
              <a:t>s</a:t>
            </a:r>
            <a:r>
              <a:rPr sz="2800" spc="-15" dirty="0" smtClean="0">
                <a:latin typeface="Times New Roman"/>
                <a:cs typeface="Times New Roman"/>
              </a:rPr>
              <a:t>i</a:t>
            </a:r>
            <a:r>
              <a:rPr sz="2800" spc="-20" dirty="0" smtClean="0">
                <a:latin typeface="Times New Roman"/>
                <a:cs typeface="Times New Roman"/>
              </a:rPr>
              <a:t>fi</a:t>
            </a:r>
            <a:r>
              <a:rPr sz="2800" spc="-10" dirty="0" smtClean="0">
                <a:latin typeface="Times New Roman"/>
                <a:cs typeface="Times New Roman"/>
              </a:rPr>
              <a:t>c</a:t>
            </a:r>
            <a:r>
              <a:rPr sz="2800" spc="-30" dirty="0" smtClean="0">
                <a:latin typeface="Times New Roman"/>
                <a:cs typeface="Times New Roman"/>
              </a:rPr>
              <a:t>a</a:t>
            </a:r>
            <a:r>
              <a:rPr sz="2800" spc="-10" dirty="0" smtClean="0">
                <a:latin typeface="Times New Roman"/>
                <a:cs typeface="Times New Roman"/>
              </a:rPr>
              <a:t>t</a:t>
            </a:r>
            <a:r>
              <a:rPr sz="2800" spc="-20" dirty="0" smtClean="0">
                <a:latin typeface="Times New Roman"/>
                <a:cs typeface="Times New Roman"/>
              </a:rPr>
              <a:t>i</a:t>
            </a:r>
            <a:r>
              <a:rPr sz="2800" spc="-30" dirty="0" smtClean="0">
                <a:latin typeface="Times New Roman"/>
                <a:cs typeface="Times New Roman"/>
              </a:rPr>
              <a:t>o</a:t>
            </a:r>
            <a:r>
              <a:rPr sz="2800" spc="-15" dirty="0" smtClean="0">
                <a:latin typeface="Times New Roman"/>
                <a:cs typeface="Times New Roman"/>
              </a:rPr>
              <a:t>n</a:t>
            </a:r>
            <a:r>
              <a:rPr lang="en-GB" sz="2800" spc="-15" dirty="0" smtClean="0">
                <a:latin typeface="Times New Roman"/>
                <a:cs typeface="Times New Roman"/>
              </a:rPr>
              <a:t> - %API and bioavailability are key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 marL="342900" marR="125730" indent="-330200">
              <a:lnSpc>
                <a:spcPct val="100000"/>
              </a:lnSpc>
              <a:spcBef>
                <a:spcPts val="1525"/>
              </a:spcBef>
              <a:tabLst>
                <a:tab pos="353060" algn="l"/>
              </a:tabLst>
            </a:pPr>
            <a:r>
              <a:rPr sz="28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28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		</a:t>
            </a:r>
            <a:r>
              <a:rPr sz="2800" spc="-30" dirty="0">
                <a:latin typeface="Times New Roman"/>
                <a:cs typeface="Times New Roman"/>
              </a:rPr>
              <a:t>Wi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spc="-15" dirty="0">
                <a:latin typeface="Times New Roman"/>
                <a:cs typeface="Times New Roman"/>
              </a:rPr>
              <a:t>h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incr</a:t>
            </a:r>
            <a:r>
              <a:rPr sz="2800" spc="-30" dirty="0">
                <a:latin typeface="Times New Roman"/>
                <a:cs typeface="Times New Roman"/>
              </a:rPr>
              <a:t>easin</a:t>
            </a:r>
            <a:r>
              <a:rPr sz="2800" spc="-15" dirty="0">
                <a:latin typeface="Times New Roman"/>
                <a:cs typeface="Times New Roman"/>
              </a:rPr>
              <a:t>g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con</a:t>
            </a:r>
            <a:r>
              <a:rPr sz="2800" spc="-25" dirty="0">
                <a:latin typeface="Times New Roman"/>
                <a:cs typeface="Times New Roman"/>
              </a:rPr>
              <a:t>cer</a:t>
            </a:r>
            <a:r>
              <a:rPr sz="2800" spc="-15" dirty="0">
                <a:latin typeface="Times New Roman"/>
                <a:cs typeface="Times New Roman"/>
              </a:rPr>
              <a:t>n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t</a:t>
            </a:r>
            <a:r>
              <a:rPr sz="2800" spc="-25" dirty="0">
                <a:latin typeface="Times New Roman"/>
                <a:cs typeface="Times New Roman"/>
              </a:rPr>
              <a:t>h</a:t>
            </a:r>
            <a:r>
              <a:rPr sz="2800" spc="-35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t </a:t>
            </a:r>
            <a:r>
              <a:rPr sz="2800" spc="-40" dirty="0">
                <a:latin typeface="Times New Roman"/>
                <a:cs typeface="Times New Roman"/>
              </a:rPr>
              <a:t>AM</a:t>
            </a:r>
            <a:r>
              <a:rPr sz="2800" spc="-20" dirty="0">
                <a:latin typeface="Times New Roman"/>
                <a:cs typeface="Times New Roman"/>
              </a:rPr>
              <a:t>R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i</a:t>
            </a:r>
            <a:r>
              <a:rPr sz="2800" spc="-15" dirty="0">
                <a:latin typeface="Times New Roman"/>
                <a:cs typeface="Times New Roman"/>
              </a:rPr>
              <a:t>s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a </a:t>
            </a:r>
            <a:r>
              <a:rPr sz="2800" spc="-30" dirty="0">
                <a:latin typeface="Times New Roman"/>
                <a:cs typeface="Times New Roman"/>
              </a:rPr>
              <a:t>global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c</a:t>
            </a:r>
            <a:r>
              <a:rPr sz="2800" spc="-20" dirty="0">
                <a:latin typeface="Times New Roman"/>
                <a:cs typeface="Times New Roman"/>
              </a:rPr>
              <a:t>ata</a:t>
            </a:r>
            <a:r>
              <a:rPr sz="2800" spc="-15" dirty="0">
                <a:latin typeface="Times New Roman"/>
                <a:cs typeface="Times New Roman"/>
              </a:rPr>
              <a:t>s</a:t>
            </a:r>
            <a:r>
              <a:rPr sz="2800" dirty="0">
                <a:latin typeface="Times New Roman"/>
                <a:cs typeface="Times New Roman"/>
              </a:rPr>
              <a:t>t</a:t>
            </a:r>
            <a:r>
              <a:rPr sz="2800" spc="-30" dirty="0">
                <a:latin typeface="Times New Roman"/>
                <a:cs typeface="Times New Roman"/>
              </a:rPr>
              <a:t>r</a:t>
            </a:r>
            <a:r>
              <a:rPr sz="2800" spc="-15" dirty="0">
                <a:latin typeface="Times New Roman"/>
                <a:cs typeface="Times New Roman"/>
              </a:rPr>
              <a:t>o</a:t>
            </a:r>
            <a:r>
              <a:rPr sz="2800" spc="-35" dirty="0">
                <a:latin typeface="Times New Roman"/>
                <a:cs typeface="Times New Roman"/>
              </a:rPr>
              <a:t>ph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i</a:t>
            </a:r>
            <a:r>
              <a:rPr sz="2800" spc="-15" dirty="0">
                <a:latin typeface="Times New Roman"/>
                <a:cs typeface="Times New Roman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t</a:t>
            </a:r>
            <a:r>
              <a:rPr sz="2800" spc="-20" dirty="0">
                <a:latin typeface="Times New Roman"/>
                <a:cs typeface="Times New Roman"/>
              </a:rPr>
              <a:t>h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ma</a:t>
            </a:r>
            <a:r>
              <a:rPr sz="2800" spc="-35" dirty="0">
                <a:latin typeface="Times New Roman"/>
                <a:cs typeface="Times New Roman"/>
              </a:rPr>
              <a:t>k</a:t>
            </a:r>
            <a:r>
              <a:rPr sz="2800" spc="-15" dirty="0">
                <a:latin typeface="Times New Roman"/>
                <a:cs typeface="Times New Roman"/>
              </a:rPr>
              <a:t>i</a:t>
            </a:r>
            <a:r>
              <a:rPr sz="2800" spc="-35" dirty="0">
                <a:latin typeface="Times New Roman"/>
                <a:cs typeface="Times New Roman"/>
              </a:rPr>
              <a:t>ng….mu</a:t>
            </a:r>
            <a:r>
              <a:rPr sz="2800" spc="-30" dirty="0">
                <a:latin typeface="Times New Roman"/>
                <a:cs typeface="Times New Roman"/>
              </a:rPr>
              <a:t>c</a:t>
            </a:r>
            <a:r>
              <a:rPr sz="2800" spc="-15" dirty="0">
                <a:latin typeface="Times New Roman"/>
                <a:cs typeface="Times New Roman"/>
              </a:rPr>
              <a:t>h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mo</a:t>
            </a:r>
            <a:r>
              <a:rPr sz="2800" spc="-30" dirty="0">
                <a:latin typeface="Times New Roman"/>
                <a:cs typeface="Times New Roman"/>
              </a:rPr>
              <a:t>r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dis</a:t>
            </a:r>
            <a:r>
              <a:rPr sz="2800" spc="-10" dirty="0">
                <a:latin typeface="Times New Roman"/>
                <a:cs typeface="Times New Roman"/>
              </a:rPr>
              <a:t>c</a:t>
            </a:r>
            <a:r>
              <a:rPr sz="2800" spc="-30" dirty="0">
                <a:latin typeface="Times New Roman"/>
                <a:cs typeface="Times New Roman"/>
              </a:rPr>
              <a:t>us</a:t>
            </a:r>
            <a:r>
              <a:rPr sz="2800" spc="-20" dirty="0">
                <a:latin typeface="Times New Roman"/>
                <a:cs typeface="Times New Roman"/>
              </a:rPr>
              <a:t>s</a:t>
            </a:r>
            <a:r>
              <a:rPr sz="2800" spc="-15" dirty="0">
                <a:latin typeface="Times New Roman"/>
                <a:cs typeface="Times New Roman"/>
              </a:rPr>
              <a:t>i</a:t>
            </a:r>
            <a:r>
              <a:rPr sz="2800" spc="-30" dirty="0">
                <a:latin typeface="Times New Roman"/>
                <a:cs typeface="Times New Roman"/>
              </a:rPr>
              <a:t>on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 marL="342900" marR="916305" indent="-330200">
              <a:lnSpc>
                <a:spcPct val="100000"/>
              </a:lnSpc>
              <a:spcBef>
                <a:spcPts val="1525"/>
              </a:spcBef>
              <a:tabLst>
                <a:tab pos="353060" algn="l"/>
              </a:tabLst>
            </a:pPr>
            <a:r>
              <a:rPr sz="2800" spc="-15" dirty="0">
                <a:solidFill>
                  <a:srgbClr val="DB001B"/>
                </a:solidFill>
                <a:latin typeface="Times New Roman"/>
                <a:cs typeface="Times New Roman"/>
              </a:rPr>
              <a:t>•</a:t>
            </a:r>
            <a:r>
              <a:rPr sz="2800" spc="-15" dirty="0">
                <a:solidFill>
                  <a:srgbClr val="E42122"/>
                </a:solidFill>
                <a:latin typeface="Times New Roman"/>
                <a:cs typeface="Times New Roman"/>
              </a:rPr>
              <a:t> 		</a:t>
            </a:r>
            <a:r>
              <a:rPr sz="2800" spc="-130" dirty="0">
                <a:latin typeface="Times New Roman"/>
                <a:cs typeface="Times New Roman"/>
              </a:rPr>
              <a:t>V</a:t>
            </a:r>
            <a:r>
              <a:rPr sz="2800" spc="-15" dirty="0">
                <a:latin typeface="Times New Roman"/>
                <a:cs typeface="Times New Roman"/>
              </a:rPr>
              <a:t>er</a:t>
            </a:r>
            <a:r>
              <a:rPr sz="2800" dirty="0">
                <a:latin typeface="Times New Roman"/>
                <a:cs typeface="Times New Roman"/>
              </a:rPr>
              <a:t>y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d</a:t>
            </a:r>
            <a:r>
              <a:rPr sz="2800" spc="-15" dirty="0">
                <a:latin typeface="Times New Roman"/>
                <a:cs typeface="Times New Roman"/>
              </a:rPr>
              <a:t>i</a:t>
            </a:r>
            <a:r>
              <a:rPr sz="2800" spc="-30" dirty="0">
                <a:latin typeface="Times New Roman"/>
                <a:cs typeface="Times New Roman"/>
              </a:rPr>
              <a:t>f</a:t>
            </a:r>
            <a:r>
              <a:rPr sz="2800" spc="-10" dirty="0">
                <a:latin typeface="Times New Roman"/>
                <a:cs typeface="Times New Roman"/>
              </a:rPr>
              <a:t>f</a:t>
            </a:r>
            <a:r>
              <a:rPr sz="2800" spc="-20" dirty="0">
                <a:latin typeface="Times New Roman"/>
                <a:cs typeface="Times New Roman"/>
              </a:rPr>
              <a:t>ic</a:t>
            </a:r>
            <a:r>
              <a:rPr sz="2800" spc="-30" dirty="0">
                <a:latin typeface="Times New Roman"/>
                <a:cs typeface="Times New Roman"/>
              </a:rPr>
              <a:t>u</a:t>
            </a:r>
            <a:r>
              <a:rPr sz="2800" spc="-15" dirty="0">
                <a:latin typeface="Times New Roman"/>
                <a:cs typeface="Times New Roman"/>
              </a:rPr>
              <a:t>l</a:t>
            </a:r>
            <a:r>
              <a:rPr sz="2800" dirty="0">
                <a:latin typeface="Times New Roman"/>
                <a:cs typeface="Times New Roman"/>
              </a:rPr>
              <a:t>t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t</a:t>
            </a:r>
            <a:r>
              <a:rPr sz="2800" dirty="0">
                <a:latin typeface="Times New Roman"/>
                <a:cs typeface="Times New Roman"/>
              </a:rPr>
              <a:t>o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obt</a:t>
            </a:r>
            <a:r>
              <a:rPr sz="2800" spc="-35" dirty="0">
                <a:latin typeface="Times New Roman"/>
                <a:cs typeface="Times New Roman"/>
              </a:rPr>
              <a:t>a</a:t>
            </a:r>
            <a:r>
              <a:rPr sz="2800" spc="-15" dirty="0">
                <a:latin typeface="Times New Roman"/>
                <a:cs typeface="Times New Roman"/>
              </a:rPr>
              <a:t>in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f</a:t>
            </a:r>
            <a:r>
              <a:rPr sz="2800" spc="-30" dirty="0">
                <a:latin typeface="Times New Roman"/>
                <a:cs typeface="Times New Roman"/>
              </a:rPr>
              <a:t>iel</a:t>
            </a:r>
            <a:r>
              <a:rPr sz="2800" spc="-15" dirty="0">
                <a:latin typeface="Times New Roman"/>
                <a:cs typeface="Times New Roman"/>
              </a:rPr>
              <a:t>d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evi</a:t>
            </a:r>
            <a:r>
              <a:rPr sz="2800" spc="-40" dirty="0">
                <a:latin typeface="Times New Roman"/>
                <a:cs typeface="Times New Roman"/>
              </a:rPr>
              <a:t>d</a:t>
            </a:r>
            <a:r>
              <a:rPr sz="2800" spc="-35" dirty="0">
                <a:latin typeface="Times New Roman"/>
                <a:cs typeface="Times New Roman"/>
              </a:rPr>
              <a:t>e</a:t>
            </a:r>
            <a:r>
              <a:rPr sz="2800" spc="-40" dirty="0">
                <a:latin typeface="Times New Roman"/>
                <a:cs typeface="Times New Roman"/>
              </a:rPr>
              <a:t>n</a:t>
            </a:r>
            <a:r>
              <a:rPr sz="2800" spc="-20" dirty="0">
                <a:latin typeface="Times New Roman"/>
                <a:cs typeface="Times New Roman"/>
              </a:rPr>
              <a:t>c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4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–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nee</a:t>
            </a:r>
            <a:r>
              <a:rPr sz="2800" spc="-15" dirty="0">
                <a:latin typeface="Times New Roman"/>
                <a:cs typeface="Times New Roman"/>
              </a:rPr>
              <a:t>ds </a:t>
            </a:r>
            <a:r>
              <a:rPr sz="2800" spc="-40" dirty="0">
                <a:latin typeface="Times New Roman"/>
                <a:cs typeface="Times New Roman"/>
              </a:rPr>
              <a:t>mod</a:t>
            </a:r>
            <a:r>
              <a:rPr sz="2800" spc="-30" dirty="0">
                <a:latin typeface="Times New Roman"/>
                <a:cs typeface="Times New Roman"/>
              </a:rPr>
              <a:t>e</a:t>
            </a:r>
            <a:r>
              <a:rPr sz="2800" spc="-20" dirty="0">
                <a:latin typeface="Times New Roman"/>
                <a:cs typeface="Times New Roman"/>
              </a:rPr>
              <a:t>l</a:t>
            </a:r>
            <a:r>
              <a:rPr sz="2800" spc="-25" dirty="0">
                <a:latin typeface="Times New Roman"/>
                <a:cs typeface="Times New Roman"/>
              </a:rPr>
              <a:t>lin</a:t>
            </a:r>
            <a:r>
              <a:rPr sz="2800" spc="-15" dirty="0">
                <a:latin typeface="Times New Roman"/>
                <a:cs typeface="Times New Roman"/>
              </a:rPr>
              <a:t>g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in</a:t>
            </a:r>
            <a:r>
              <a:rPr sz="2800" spc="-50" dirty="0">
                <a:latin typeface="Times New Roman"/>
                <a:cs typeface="Times New Roman"/>
              </a:rPr>
              <a:t>f</a:t>
            </a:r>
            <a:r>
              <a:rPr sz="2800" spc="-30" dirty="0">
                <a:latin typeface="Times New Roman"/>
                <a:cs typeface="Times New Roman"/>
              </a:rPr>
              <a:t>o</a:t>
            </a:r>
            <a:r>
              <a:rPr sz="2800" spc="-15" dirty="0">
                <a:latin typeface="Times New Roman"/>
                <a:cs typeface="Times New Roman"/>
              </a:rPr>
              <a:t>r</a:t>
            </a:r>
            <a:r>
              <a:rPr sz="2800" spc="-20" dirty="0">
                <a:latin typeface="Times New Roman"/>
                <a:cs typeface="Times New Roman"/>
              </a:rPr>
              <a:t>m</a:t>
            </a:r>
            <a:r>
              <a:rPr sz="2800" spc="-15" dirty="0">
                <a:latin typeface="Times New Roman"/>
                <a:cs typeface="Times New Roman"/>
              </a:rPr>
              <a:t>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b</a:t>
            </a:r>
            <a:r>
              <a:rPr sz="2800" spc="-15" dirty="0">
                <a:latin typeface="Times New Roman"/>
                <a:cs typeface="Times New Roman"/>
              </a:rPr>
              <a:t>y </a:t>
            </a:r>
            <a:r>
              <a:rPr sz="2800" spc="-25" dirty="0">
                <a:latin typeface="Times New Roman"/>
                <a:cs typeface="Times New Roman"/>
              </a:rPr>
              <a:t>f</a:t>
            </a:r>
            <a:r>
              <a:rPr sz="2800" spc="-30" dirty="0">
                <a:latin typeface="Times New Roman"/>
                <a:cs typeface="Times New Roman"/>
              </a:rPr>
              <a:t>iel</a:t>
            </a:r>
            <a:r>
              <a:rPr sz="2800" spc="-15" dirty="0">
                <a:latin typeface="Times New Roman"/>
                <a:cs typeface="Times New Roman"/>
              </a:rPr>
              <a:t>d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data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2221" y="928816"/>
            <a:ext cx="8208956" cy="674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55"/>
              </a:lnSpc>
            </a:pPr>
            <a:r>
              <a:rPr spc="-10" dirty="0">
                <a:solidFill>
                  <a:srgbClr val="FF0000"/>
                </a:solidFill>
              </a:rPr>
              <a:t>Fa</a:t>
            </a:r>
            <a:r>
              <a:rPr spc="-20" dirty="0">
                <a:solidFill>
                  <a:srgbClr val="FF0000"/>
                </a:solidFill>
              </a:rPr>
              <a:t>l</a:t>
            </a:r>
            <a:r>
              <a:rPr spc="-5" dirty="0">
                <a:solidFill>
                  <a:srgbClr val="FF0000"/>
                </a:solidFill>
              </a:rPr>
              <a:t>s</a:t>
            </a:r>
            <a:r>
              <a:rPr dirty="0">
                <a:solidFill>
                  <a:srgbClr val="FF0000"/>
                </a:solidFill>
              </a:rPr>
              <a:t>e</a:t>
            </a:r>
            <a:r>
              <a:rPr spc="10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re</a:t>
            </a:r>
            <a:r>
              <a:rPr spc="-10" dirty="0">
                <a:solidFill>
                  <a:srgbClr val="FF0000"/>
                </a:solidFill>
              </a:rPr>
              <a:t>p</a:t>
            </a:r>
            <a:r>
              <a:rPr spc="-5" dirty="0">
                <a:solidFill>
                  <a:srgbClr val="FF0000"/>
                </a:solidFill>
              </a:rPr>
              <a:t>or</a:t>
            </a:r>
            <a:r>
              <a:rPr spc="-10" dirty="0">
                <a:solidFill>
                  <a:srgbClr val="FF0000"/>
                </a:solidFill>
              </a:rPr>
              <a:t>t</a:t>
            </a:r>
            <a:r>
              <a:rPr dirty="0">
                <a:solidFill>
                  <a:srgbClr val="FF0000"/>
                </a:solidFill>
              </a:rPr>
              <a:t>s</a:t>
            </a:r>
            <a:r>
              <a:rPr spc="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of</a:t>
            </a:r>
            <a:r>
              <a:rPr spc="-10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d</a:t>
            </a:r>
            <a:r>
              <a:rPr dirty="0">
                <a:solidFill>
                  <a:srgbClr val="FF0000"/>
                </a:solidFill>
              </a:rPr>
              <a:t>r</a:t>
            </a:r>
            <a:r>
              <a:rPr spc="-25" dirty="0">
                <a:solidFill>
                  <a:srgbClr val="FF0000"/>
                </a:solidFill>
              </a:rPr>
              <a:t>ug</a:t>
            </a:r>
            <a:r>
              <a:rPr spc="-10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r</a:t>
            </a:r>
            <a:r>
              <a:rPr spc="-10" dirty="0">
                <a:solidFill>
                  <a:srgbClr val="FF0000"/>
                </a:solidFill>
              </a:rPr>
              <a:t>e</a:t>
            </a:r>
            <a:r>
              <a:rPr spc="5" dirty="0">
                <a:solidFill>
                  <a:srgbClr val="FF0000"/>
                </a:solidFill>
              </a:rPr>
              <a:t>s</a:t>
            </a:r>
            <a:r>
              <a:rPr spc="-15" dirty="0">
                <a:solidFill>
                  <a:srgbClr val="FF0000"/>
                </a:solidFill>
              </a:rPr>
              <a:t>is</a:t>
            </a:r>
            <a:r>
              <a:rPr spc="-5" dirty="0">
                <a:solidFill>
                  <a:srgbClr val="FF0000"/>
                </a:solidFill>
              </a:rPr>
              <a:t>t</a:t>
            </a:r>
            <a:r>
              <a:rPr spc="-20" dirty="0">
                <a:solidFill>
                  <a:srgbClr val="FF0000"/>
                </a:solidFill>
              </a:rPr>
              <a:t>a</a:t>
            </a:r>
            <a:r>
              <a:rPr dirty="0">
                <a:solidFill>
                  <a:srgbClr val="FF0000"/>
                </a:solidFill>
              </a:rPr>
              <a:t>nce</a:t>
            </a:r>
          </a:p>
        </p:txBody>
      </p:sp>
      <p:sp>
        <p:nvSpPr>
          <p:cNvPr id="3" name="object 3"/>
          <p:cNvSpPr/>
          <p:nvPr/>
        </p:nvSpPr>
        <p:spPr>
          <a:xfrm>
            <a:off x="1230284" y="2236506"/>
            <a:ext cx="8229598" cy="39519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38040" y="3454737"/>
            <a:ext cx="957580" cy="278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0" spc="-55" dirty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sz="4800" dirty="0">
                <a:solidFill>
                  <a:srgbClr val="FF2600"/>
                </a:solidFill>
                <a:latin typeface="Times New Roman"/>
                <a:cs typeface="Times New Roman"/>
              </a:rPr>
              <a:t>x</a:t>
            </a:r>
            <a:endParaRPr sz="4800" dirty="0">
              <a:latin typeface="Times New Roman"/>
              <a:cs typeface="Times New Roman"/>
            </a:endParaRPr>
          </a:p>
          <a:p>
            <a:pPr marL="12700" marR="29209">
              <a:lnSpc>
                <a:spcPct val="100000"/>
              </a:lnSpc>
              <a:spcBef>
                <a:spcPts val="630"/>
              </a:spcBef>
            </a:pPr>
            <a:r>
              <a:rPr sz="2400" spc="-120" dirty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sz="2400" spc="-15" dirty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sz="2400" spc="-25" dirty="0">
                <a:solidFill>
                  <a:srgbClr val="FF0000"/>
                </a:solidFill>
                <a:latin typeface="Times New Roman"/>
                <a:cs typeface="Times New Roman"/>
              </a:rPr>
              <a:t>ie</a:t>
            </a:r>
            <a:r>
              <a:rPr sz="2400" spc="-35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 </a:t>
            </a:r>
            <a:r>
              <a:rPr sz="2400" spc="-15" dirty="0">
                <a:solidFill>
                  <a:srgbClr val="FF0000"/>
                </a:solidFill>
                <a:latin typeface="Times New Roman"/>
                <a:cs typeface="Times New Roman"/>
              </a:rPr>
              <a:t>us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02667" y="3206634"/>
            <a:ext cx="1445260" cy="1828706"/>
          </a:xfrm>
          <a:prstGeom prst="rect">
            <a:avLst/>
          </a:prstGeom>
          <a:ln w="9143">
            <a:solidFill>
              <a:srgbClr val="FF26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 marR="130810">
              <a:lnSpc>
                <a:spcPts val="2800"/>
              </a:lnSpc>
            </a:pPr>
            <a:r>
              <a:rPr sz="2400" spc="-40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2400" spc="-25" dirty="0">
                <a:solidFill>
                  <a:srgbClr val="FF2600"/>
                </a:solidFill>
                <a:latin typeface="Times New Roman"/>
                <a:cs typeface="Times New Roman"/>
              </a:rPr>
              <a:t>p</a:t>
            </a:r>
            <a:r>
              <a:rPr sz="2400" spc="-30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sz="2400" spc="-35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2400" spc="-45" dirty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u</a:t>
            </a:r>
            <a:r>
              <a:rPr sz="2400" spc="-25" dirty="0">
                <a:solidFill>
                  <a:srgbClr val="FF2600"/>
                </a:solidFill>
                <a:latin typeface="Times New Roman"/>
                <a:cs typeface="Times New Roman"/>
              </a:rPr>
              <a:t>m</a:t>
            </a:r>
            <a:r>
              <a:rPr sz="2400" spc="-10" dirty="0">
                <a:solidFill>
                  <a:srgbClr val="FF26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2400" spc="-80" dirty="0">
                <a:solidFill>
                  <a:srgbClr val="FF2600"/>
                </a:solidFill>
                <a:latin typeface="Times New Roman"/>
                <a:cs typeface="Times New Roman"/>
              </a:rPr>
              <a:t>r</a:t>
            </a:r>
            <a:r>
              <a:rPr sz="2400" spc="-15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y</a:t>
            </a:r>
            <a:endParaRPr sz="2400" dirty="0">
              <a:latin typeface="Times New Roman"/>
              <a:cs typeface="Times New Roman"/>
            </a:endParaRPr>
          </a:p>
          <a:p>
            <a:pPr marL="71120" marR="304165">
              <a:lnSpc>
                <a:spcPts val="2900"/>
              </a:lnSpc>
              <a:spcBef>
                <a:spcPts val="20"/>
              </a:spcBef>
            </a:pPr>
            <a:r>
              <a:rPr sz="2400" spc="-15" dirty="0">
                <a:solidFill>
                  <a:srgbClr val="FF0000"/>
                </a:solidFill>
                <a:latin typeface="Times New Roman"/>
                <a:cs typeface="Times New Roman"/>
              </a:rPr>
              <a:t>&amp; </a:t>
            </a:r>
            <a:r>
              <a:rPr sz="2400" spc="-30" dirty="0">
                <a:solidFill>
                  <a:srgbClr val="FF0000"/>
                </a:solidFill>
                <a:latin typeface="Times New Roman"/>
                <a:cs typeface="Times New Roman"/>
              </a:rPr>
              <a:t>nat</a:t>
            </a:r>
            <a:r>
              <a:rPr sz="2400" spc="-25" dirty="0">
                <a:solidFill>
                  <a:srgbClr val="FF0000"/>
                </a:solidFill>
                <a:latin typeface="Times New Roman"/>
                <a:cs typeface="Times New Roman"/>
              </a:rPr>
              <a:t>ional </a:t>
            </a:r>
            <a:r>
              <a:rPr sz="2400" spc="-30" dirty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sz="2400" spc="-20" dirty="0">
                <a:solidFill>
                  <a:srgbClr val="FF2600"/>
                </a:solidFill>
                <a:latin typeface="Times New Roman"/>
                <a:cs typeface="Times New Roman"/>
              </a:rPr>
              <a:t>ol</a:t>
            </a:r>
            <a:r>
              <a:rPr sz="2400" spc="-25" dirty="0">
                <a:solidFill>
                  <a:srgbClr val="FF2600"/>
                </a:solidFill>
                <a:latin typeface="Times New Roman"/>
                <a:cs typeface="Times New Roman"/>
              </a:rPr>
              <a:t>i</a:t>
            </a:r>
            <a:r>
              <a:rPr sz="2400" spc="-15" dirty="0">
                <a:solidFill>
                  <a:srgbClr val="FF2600"/>
                </a:solidFill>
                <a:latin typeface="Times New Roman"/>
                <a:cs typeface="Times New Roman"/>
              </a:rPr>
              <a:t>cy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28192" y="1633867"/>
            <a:ext cx="2484118" cy="4952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79479" y="1635390"/>
            <a:ext cx="1059179" cy="50581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80239" y="1630057"/>
            <a:ext cx="1043940" cy="5029200"/>
          </a:xfrm>
          <a:custGeom>
            <a:avLst/>
            <a:gdLst/>
            <a:ahLst/>
            <a:cxnLst/>
            <a:rect l="l" t="t" r="r" b="b"/>
            <a:pathLst>
              <a:path w="1043939" h="5029200">
                <a:moveTo>
                  <a:pt x="0" y="0"/>
                </a:moveTo>
                <a:lnTo>
                  <a:pt x="42810" y="287"/>
                </a:lnTo>
                <a:lnTo>
                  <a:pt x="84669" y="1139"/>
                </a:lnTo>
                <a:lnTo>
                  <a:pt x="125439" y="2530"/>
                </a:lnTo>
                <a:lnTo>
                  <a:pt x="164987" y="4438"/>
                </a:lnTo>
                <a:lnTo>
                  <a:pt x="203180" y="6844"/>
                </a:lnTo>
                <a:lnTo>
                  <a:pt x="274957" y="13048"/>
                </a:lnTo>
                <a:lnTo>
                  <a:pt x="339698" y="20966"/>
                </a:lnTo>
                <a:lnTo>
                  <a:pt x="396327" y="30417"/>
                </a:lnTo>
                <a:lnTo>
                  <a:pt x="443770" y="41221"/>
                </a:lnTo>
                <a:lnTo>
                  <a:pt x="480952" y="53202"/>
                </a:lnTo>
                <a:lnTo>
                  <a:pt x="515138" y="72985"/>
                </a:lnTo>
                <a:lnTo>
                  <a:pt x="521969" y="87121"/>
                </a:lnTo>
                <a:lnTo>
                  <a:pt x="521969" y="2427477"/>
                </a:lnTo>
                <a:lnTo>
                  <a:pt x="523700" y="2434624"/>
                </a:lnTo>
                <a:lnTo>
                  <a:pt x="562987" y="2461395"/>
                </a:lnTo>
                <a:lnTo>
                  <a:pt x="600169" y="2473376"/>
                </a:lnTo>
                <a:lnTo>
                  <a:pt x="647612" y="2484181"/>
                </a:lnTo>
                <a:lnTo>
                  <a:pt x="704241" y="2493632"/>
                </a:lnTo>
                <a:lnTo>
                  <a:pt x="768982" y="2501550"/>
                </a:lnTo>
                <a:lnTo>
                  <a:pt x="840759" y="2507754"/>
                </a:lnTo>
                <a:lnTo>
                  <a:pt x="878951" y="2510159"/>
                </a:lnTo>
                <a:lnTo>
                  <a:pt x="918500" y="2512067"/>
                </a:lnTo>
                <a:lnTo>
                  <a:pt x="959270" y="2513459"/>
                </a:lnTo>
                <a:lnTo>
                  <a:pt x="1001128" y="2514310"/>
                </a:lnTo>
                <a:lnTo>
                  <a:pt x="1043940" y="2514599"/>
                </a:lnTo>
                <a:lnTo>
                  <a:pt x="1001128" y="2514887"/>
                </a:lnTo>
                <a:lnTo>
                  <a:pt x="959270" y="2515738"/>
                </a:lnTo>
                <a:lnTo>
                  <a:pt x="918500" y="2517130"/>
                </a:lnTo>
                <a:lnTo>
                  <a:pt x="878951" y="2519038"/>
                </a:lnTo>
                <a:lnTo>
                  <a:pt x="840759" y="2521443"/>
                </a:lnTo>
                <a:lnTo>
                  <a:pt x="768982" y="2527647"/>
                </a:lnTo>
                <a:lnTo>
                  <a:pt x="704241" y="2535565"/>
                </a:lnTo>
                <a:lnTo>
                  <a:pt x="647612" y="2545016"/>
                </a:lnTo>
                <a:lnTo>
                  <a:pt x="600169" y="2555821"/>
                </a:lnTo>
                <a:lnTo>
                  <a:pt x="562987" y="2567802"/>
                </a:lnTo>
                <a:lnTo>
                  <a:pt x="528801" y="2587585"/>
                </a:lnTo>
                <a:lnTo>
                  <a:pt x="521969" y="2601721"/>
                </a:lnTo>
                <a:lnTo>
                  <a:pt x="521969" y="4942037"/>
                </a:lnTo>
                <a:lnTo>
                  <a:pt x="520239" y="4949185"/>
                </a:lnTo>
                <a:lnTo>
                  <a:pt x="480952" y="4975962"/>
                </a:lnTo>
                <a:lnTo>
                  <a:pt x="443770" y="4987948"/>
                </a:lnTo>
                <a:lnTo>
                  <a:pt x="396327" y="4998759"/>
                </a:lnTo>
                <a:lnTo>
                  <a:pt x="339698" y="5008215"/>
                </a:lnTo>
                <a:lnTo>
                  <a:pt x="274957" y="5016138"/>
                </a:lnTo>
                <a:lnTo>
                  <a:pt x="203180" y="5022347"/>
                </a:lnTo>
                <a:lnTo>
                  <a:pt x="164987" y="5024754"/>
                </a:lnTo>
                <a:lnTo>
                  <a:pt x="125439" y="5026664"/>
                </a:lnTo>
                <a:lnTo>
                  <a:pt x="84669" y="5028057"/>
                </a:lnTo>
                <a:lnTo>
                  <a:pt x="42810" y="5028909"/>
                </a:lnTo>
                <a:lnTo>
                  <a:pt x="0" y="5029198"/>
                </a:lnTo>
              </a:path>
            </a:pathLst>
          </a:custGeom>
          <a:ln w="25907">
            <a:solidFill>
              <a:srgbClr val="008F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93543" y="5241937"/>
            <a:ext cx="2085340" cy="1097531"/>
          </a:xfrm>
          <a:prstGeom prst="rect">
            <a:avLst/>
          </a:prstGeom>
          <a:solidFill>
            <a:srgbClr val="000000"/>
          </a:solidFill>
          <a:ln w="38098">
            <a:solidFill>
              <a:srgbClr val="FF26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4450" marR="323850">
              <a:lnSpc>
                <a:spcPct val="99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cr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ib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ce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Dr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uali</a:t>
            </a:r>
            <a:r>
              <a:rPr sz="2400" spc="-5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2674" y="2185966"/>
            <a:ext cx="2247265" cy="1032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83210" algn="l"/>
              </a:tabLst>
            </a:pPr>
            <a:r>
              <a:rPr sz="2200" dirty="0">
                <a:solidFill>
                  <a:srgbClr val="FF0000"/>
                </a:solidFill>
                <a:latin typeface="Times New Roman"/>
                <a:cs typeface="Times New Roman"/>
              </a:rPr>
              <a:t>•</a:t>
            </a:r>
            <a:r>
              <a:rPr sz="2200" dirty="0">
                <a:solidFill>
                  <a:srgbClr val="FF2600"/>
                </a:solidFill>
                <a:latin typeface="Times New Roman"/>
                <a:cs typeface="Times New Roman"/>
              </a:rPr>
              <a:t> 	</a:t>
            </a:r>
            <a:r>
              <a:rPr sz="2200" spc="-120" dirty="0">
                <a:latin typeface="Times New Roman"/>
                <a:cs typeface="Times New Roman"/>
              </a:rPr>
              <a:t>P</a:t>
            </a:r>
            <a:r>
              <a:rPr sz="2200" spc="-10" dirty="0">
                <a:latin typeface="Times New Roman"/>
                <a:cs typeface="Times New Roman"/>
              </a:rPr>
              <a:t>at</a:t>
            </a:r>
            <a:r>
              <a:rPr sz="2200" spc="-40" dirty="0">
                <a:latin typeface="Times New Roman"/>
                <a:cs typeface="Times New Roman"/>
              </a:rPr>
              <a:t>h</a:t>
            </a:r>
            <a:r>
              <a:rPr sz="2200" spc="-30" dirty="0">
                <a:latin typeface="Times New Roman"/>
                <a:cs typeface="Times New Roman"/>
              </a:rPr>
              <a:t>o</a:t>
            </a:r>
            <a:r>
              <a:rPr sz="2200" spc="-40" dirty="0">
                <a:latin typeface="Times New Roman"/>
                <a:cs typeface="Times New Roman"/>
              </a:rPr>
              <a:t>p</a:t>
            </a:r>
            <a:r>
              <a:rPr sz="2200" spc="-80" dirty="0">
                <a:latin typeface="Times New Roman"/>
                <a:cs typeface="Times New Roman"/>
              </a:rPr>
              <a:t>h</a:t>
            </a:r>
            <a:r>
              <a:rPr sz="2200" spc="-30" dirty="0">
                <a:latin typeface="Times New Roman"/>
                <a:cs typeface="Times New Roman"/>
              </a:rPr>
              <a:t>ys</a:t>
            </a:r>
            <a:r>
              <a:rPr sz="2200" spc="-25" dirty="0">
                <a:latin typeface="Times New Roman"/>
                <a:cs typeface="Times New Roman"/>
              </a:rPr>
              <a:t>iol</a:t>
            </a:r>
            <a:r>
              <a:rPr sz="2200" spc="-40" dirty="0">
                <a:latin typeface="Times New Roman"/>
                <a:cs typeface="Times New Roman"/>
              </a:rPr>
              <a:t>o</a:t>
            </a:r>
            <a:r>
              <a:rPr sz="2200" spc="-30" dirty="0">
                <a:latin typeface="Times New Roman"/>
                <a:cs typeface="Times New Roman"/>
              </a:rPr>
              <a:t>gy</a:t>
            </a: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83210" algn="l"/>
              </a:tabLst>
            </a:pPr>
            <a:r>
              <a:rPr sz="2200" dirty="0">
                <a:solidFill>
                  <a:srgbClr val="FF0000"/>
                </a:solidFill>
                <a:latin typeface="Times New Roman"/>
                <a:cs typeface="Times New Roman"/>
              </a:rPr>
              <a:t>•</a:t>
            </a:r>
            <a:r>
              <a:rPr sz="2200" dirty="0">
                <a:solidFill>
                  <a:srgbClr val="FF2600"/>
                </a:solidFill>
                <a:latin typeface="Times New Roman"/>
                <a:cs typeface="Times New Roman"/>
              </a:rPr>
              <a:t> 	</a:t>
            </a:r>
            <a:r>
              <a:rPr sz="2200" spc="-30" dirty="0">
                <a:latin typeface="Times New Roman"/>
                <a:cs typeface="Times New Roman"/>
              </a:rPr>
              <a:t>D</a:t>
            </a:r>
            <a:r>
              <a:rPr sz="2200" spc="-25" dirty="0">
                <a:latin typeface="Times New Roman"/>
                <a:cs typeface="Times New Roman"/>
              </a:rPr>
              <a:t>i</a:t>
            </a:r>
            <a:r>
              <a:rPr sz="2200" spc="-30" dirty="0">
                <a:latin typeface="Times New Roman"/>
                <a:cs typeface="Times New Roman"/>
              </a:rPr>
              <a:t>a</a:t>
            </a:r>
            <a:r>
              <a:rPr sz="2200" spc="-35" dirty="0">
                <a:latin typeface="Times New Roman"/>
                <a:cs typeface="Times New Roman"/>
              </a:rPr>
              <a:t>gn</a:t>
            </a:r>
            <a:r>
              <a:rPr sz="2200" spc="-15" dirty="0">
                <a:latin typeface="Times New Roman"/>
                <a:cs typeface="Times New Roman"/>
              </a:rPr>
              <a:t>ost</a:t>
            </a:r>
            <a:r>
              <a:rPr sz="2200" spc="-20" dirty="0">
                <a:latin typeface="Times New Roman"/>
                <a:cs typeface="Times New Roman"/>
              </a:rPr>
              <a:t>ics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2674" y="3527593"/>
            <a:ext cx="191135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83210" algn="l"/>
              </a:tabLst>
            </a:pPr>
            <a:r>
              <a:rPr sz="2200" dirty="0">
                <a:solidFill>
                  <a:srgbClr val="FF0000"/>
                </a:solidFill>
                <a:latin typeface="Times New Roman"/>
                <a:cs typeface="Times New Roman"/>
              </a:rPr>
              <a:t>•</a:t>
            </a:r>
            <a:r>
              <a:rPr sz="2200" dirty="0">
                <a:solidFill>
                  <a:srgbClr val="FF2600"/>
                </a:solidFill>
                <a:latin typeface="Times New Roman"/>
                <a:cs typeface="Times New Roman"/>
              </a:rPr>
              <a:t> 	</a:t>
            </a:r>
            <a:r>
              <a:rPr sz="2200" spc="-30" dirty="0">
                <a:latin typeface="Times New Roman"/>
                <a:cs typeface="Times New Roman"/>
              </a:rPr>
              <a:t>Ep</a:t>
            </a:r>
            <a:r>
              <a:rPr sz="2200" spc="-25" dirty="0">
                <a:latin typeface="Times New Roman"/>
                <a:cs typeface="Times New Roman"/>
              </a:rPr>
              <a:t>i</a:t>
            </a:r>
            <a:r>
              <a:rPr sz="2200" spc="-30" dirty="0">
                <a:latin typeface="Times New Roman"/>
                <a:cs typeface="Times New Roman"/>
              </a:rPr>
              <a:t>dem</a:t>
            </a:r>
            <a:r>
              <a:rPr sz="2200" spc="-25" dirty="0">
                <a:latin typeface="Times New Roman"/>
                <a:cs typeface="Times New Roman"/>
              </a:rPr>
              <a:t>i</a:t>
            </a:r>
            <a:r>
              <a:rPr sz="2200" spc="-30" dirty="0">
                <a:latin typeface="Times New Roman"/>
                <a:cs typeface="Times New Roman"/>
              </a:rPr>
              <a:t>o</a:t>
            </a:r>
            <a:r>
              <a:rPr sz="2200" spc="-25" dirty="0">
                <a:latin typeface="Times New Roman"/>
                <a:cs typeface="Times New Roman"/>
              </a:rPr>
              <a:t>l</a:t>
            </a:r>
            <a:r>
              <a:rPr sz="2200" spc="-30" dirty="0">
                <a:latin typeface="Times New Roman"/>
                <a:cs typeface="Times New Roman"/>
              </a:rPr>
              <a:t>o</a:t>
            </a:r>
            <a:r>
              <a:rPr sz="2200" spc="-35" dirty="0">
                <a:latin typeface="Times New Roman"/>
                <a:cs typeface="Times New Roman"/>
              </a:rPr>
              <a:t>g</a:t>
            </a:r>
            <a:r>
              <a:rPr sz="2200" dirty="0">
                <a:latin typeface="Times New Roman"/>
                <a:cs typeface="Times New Roman"/>
              </a:rPr>
              <a:t>y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02674" y="4198533"/>
            <a:ext cx="2098040" cy="6724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20"/>
              </a:lnSpc>
              <a:tabLst>
                <a:tab pos="283210" algn="l"/>
              </a:tabLst>
            </a:pPr>
            <a:r>
              <a:rPr sz="2200" dirty="0">
                <a:solidFill>
                  <a:srgbClr val="FF0000"/>
                </a:solidFill>
                <a:latin typeface="Times New Roman"/>
                <a:cs typeface="Times New Roman"/>
              </a:rPr>
              <a:t>•</a:t>
            </a:r>
            <a:r>
              <a:rPr sz="2200" dirty="0">
                <a:solidFill>
                  <a:srgbClr val="FF2600"/>
                </a:solidFill>
                <a:latin typeface="Times New Roman"/>
                <a:cs typeface="Times New Roman"/>
              </a:rPr>
              <a:t> 	</a:t>
            </a:r>
            <a:r>
              <a:rPr sz="2200" spc="-20" dirty="0">
                <a:latin typeface="Times New Roman"/>
                <a:cs typeface="Times New Roman"/>
              </a:rPr>
              <a:t>Dru</a:t>
            </a:r>
            <a:r>
              <a:rPr sz="2200" spc="-15" dirty="0">
                <a:latin typeface="Times New Roman"/>
                <a:cs typeface="Times New Roman"/>
              </a:rPr>
              <a:t>g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Times New Roman"/>
                <a:cs typeface="Times New Roman"/>
              </a:rPr>
              <a:t>d</a:t>
            </a:r>
            <a:r>
              <a:rPr sz="2200" spc="-20" dirty="0">
                <a:latin typeface="Times New Roman"/>
                <a:cs typeface="Times New Roman"/>
              </a:rPr>
              <a:t>is</a:t>
            </a:r>
            <a:r>
              <a:rPr sz="2200" spc="-15" dirty="0">
                <a:latin typeface="Times New Roman"/>
                <a:cs typeface="Times New Roman"/>
              </a:rPr>
              <a:t>c</a:t>
            </a:r>
            <a:r>
              <a:rPr sz="2200" spc="-65" dirty="0">
                <a:latin typeface="Times New Roman"/>
                <a:cs typeface="Times New Roman"/>
              </a:rPr>
              <a:t>o</a:t>
            </a:r>
            <a:r>
              <a:rPr sz="2200" spc="-50" dirty="0">
                <a:latin typeface="Times New Roman"/>
                <a:cs typeface="Times New Roman"/>
              </a:rPr>
              <a:t>v</a:t>
            </a:r>
            <a:r>
              <a:rPr sz="2200" spc="-20" dirty="0">
                <a:latin typeface="Times New Roman"/>
                <a:cs typeface="Times New Roman"/>
              </a:rPr>
              <a:t>ery</a:t>
            </a:r>
            <a:endParaRPr sz="2200" dirty="0">
              <a:latin typeface="Times New Roman"/>
              <a:cs typeface="Times New Roman"/>
            </a:endParaRPr>
          </a:p>
          <a:p>
            <a:pPr marL="12700">
              <a:lnSpc>
                <a:spcPts val="2620"/>
              </a:lnSpc>
              <a:tabLst>
                <a:tab pos="283210" algn="l"/>
              </a:tabLst>
            </a:pPr>
            <a:r>
              <a:rPr sz="2200" dirty="0">
                <a:solidFill>
                  <a:srgbClr val="FF0000"/>
                </a:solidFill>
                <a:latin typeface="Times New Roman"/>
                <a:cs typeface="Times New Roman"/>
              </a:rPr>
              <a:t>•</a:t>
            </a:r>
            <a:r>
              <a:rPr sz="2200" dirty="0">
                <a:solidFill>
                  <a:srgbClr val="FF2600"/>
                </a:solidFill>
                <a:latin typeface="Times New Roman"/>
                <a:cs typeface="Times New Roman"/>
              </a:rPr>
              <a:t> 	</a:t>
            </a:r>
            <a:r>
              <a:rPr sz="2200" spc="-20" dirty="0">
                <a:latin typeface="Times New Roman"/>
                <a:cs typeface="Times New Roman"/>
              </a:rPr>
              <a:t>Clinic</a:t>
            </a:r>
            <a:r>
              <a:rPr sz="2200" spc="-30" dirty="0">
                <a:latin typeface="Times New Roman"/>
                <a:cs typeface="Times New Roman"/>
              </a:rPr>
              <a:t>a</a:t>
            </a:r>
            <a:r>
              <a:rPr sz="2200" spc="-5" dirty="0">
                <a:latin typeface="Times New Roman"/>
                <a:cs typeface="Times New Roman"/>
              </a:rPr>
              <a:t>l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Times New Roman"/>
                <a:cs typeface="Times New Roman"/>
              </a:rPr>
              <a:t>t</a:t>
            </a:r>
            <a:r>
              <a:rPr sz="2200" spc="-25" dirty="0">
                <a:latin typeface="Times New Roman"/>
                <a:cs typeface="Times New Roman"/>
              </a:rPr>
              <a:t>ri</a:t>
            </a:r>
            <a:r>
              <a:rPr sz="2200" spc="-30" dirty="0">
                <a:latin typeface="Times New Roman"/>
                <a:cs typeface="Times New Roman"/>
              </a:rPr>
              <a:t>a</a:t>
            </a:r>
            <a:r>
              <a:rPr sz="2200" spc="-25" dirty="0">
                <a:latin typeface="Times New Roman"/>
                <a:cs typeface="Times New Roman"/>
              </a:rPr>
              <a:t>l</a:t>
            </a:r>
            <a:r>
              <a:rPr sz="2200" dirty="0"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02674" y="5204373"/>
            <a:ext cx="2018029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83210" algn="l"/>
              </a:tabLst>
            </a:pPr>
            <a:r>
              <a:rPr sz="2200" dirty="0">
                <a:solidFill>
                  <a:srgbClr val="FF0000"/>
                </a:solidFill>
                <a:latin typeface="Times New Roman"/>
                <a:cs typeface="Times New Roman"/>
              </a:rPr>
              <a:t>•</a:t>
            </a:r>
            <a:r>
              <a:rPr sz="2200" dirty="0">
                <a:solidFill>
                  <a:srgbClr val="FF2600"/>
                </a:solidFill>
                <a:latin typeface="Times New Roman"/>
                <a:cs typeface="Times New Roman"/>
              </a:rPr>
              <a:t> 	</a:t>
            </a:r>
            <a:r>
              <a:rPr sz="2200" spc="-30" dirty="0">
                <a:latin typeface="Times New Roman"/>
                <a:cs typeface="Times New Roman"/>
              </a:rPr>
              <a:t>Me</a:t>
            </a:r>
            <a:r>
              <a:rPr sz="2200" spc="-20" dirty="0">
                <a:latin typeface="Times New Roman"/>
                <a:cs typeface="Times New Roman"/>
              </a:rPr>
              <a:t>t</a:t>
            </a:r>
            <a:r>
              <a:rPr sz="2200" spc="-40" dirty="0">
                <a:latin typeface="Times New Roman"/>
                <a:cs typeface="Times New Roman"/>
              </a:rPr>
              <a:t>a</a:t>
            </a:r>
            <a:r>
              <a:rPr sz="2200" spc="-60" dirty="0">
                <a:latin typeface="Times New Roman"/>
                <a:cs typeface="Times New Roman"/>
              </a:rPr>
              <a:t>-</a:t>
            </a:r>
            <a:r>
              <a:rPr sz="2200" spc="-30" dirty="0">
                <a:latin typeface="Times New Roman"/>
                <a:cs typeface="Times New Roman"/>
              </a:rPr>
              <a:t>analyses</a:t>
            </a:r>
            <a:endParaRPr sz="2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419" y="75617"/>
            <a:ext cx="10567680" cy="518046"/>
          </a:xfrm>
          <a:prstGeom prst="rect">
            <a:avLst/>
          </a:prstGeom>
          <a:noFill/>
        </p:spPr>
        <p:txBody>
          <a:bodyPr wrap="square" lIns="116796" tIns="58398" rIns="116796" bIns="58398" rtlCol="0">
            <a:spAutoFit/>
          </a:bodyPr>
          <a:lstStyle/>
          <a:p>
            <a:pPr algn="ctr"/>
            <a:r>
              <a:rPr lang="en-US" sz="26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http://</a:t>
            </a:r>
            <a:r>
              <a:rPr lang="en-US" sz="26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www.wwarn.org</a:t>
            </a:r>
            <a:r>
              <a:rPr lang="en-US" sz="26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/molecular/surveyor/k13/</a:t>
            </a:r>
          </a:p>
        </p:txBody>
      </p:sp>
      <p:pic>
        <p:nvPicPr>
          <p:cNvPr id="3" name="Content Placeholder 2" descr="cccc.tif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23" r="-9323"/>
          <a:stretch>
            <a:fillRect/>
          </a:stretch>
        </p:blipFill>
        <p:spPr>
          <a:xfrm>
            <a:off x="-547201" y="1229529"/>
            <a:ext cx="11451719" cy="5933986"/>
          </a:xfrm>
        </p:spPr>
      </p:pic>
      <p:sp>
        <p:nvSpPr>
          <p:cNvPr id="6" name="TextBox 5"/>
          <p:cNvSpPr txBox="1"/>
          <p:nvPr/>
        </p:nvSpPr>
        <p:spPr>
          <a:xfrm>
            <a:off x="5515119" y="816143"/>
            <a:ext cx="5473608" cy="471880"/>
          </a:xfrm>
          <a:prstGeom prst="rect">
            <a:avLst/>
          </a:prstGeom>
          <a:noFill/>
        </p:spPr>
        <p:txBody>
          <a:bodyPr wrap="square" lIns="116796" tIns="58398" rIns="116796" bIns="58398" rtlCol="0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Times New Roman"/>
              </a:rPr>
              <a:t>K13 - marker of Pf artemisinin resistance</a:t>
            </a:r>
          </a:p>
        </p:txBody>
      </p:sp>
    </p:spTree>
    <p:extLst>
      <p:ext uri="{BB962C8B-B14F-4D97-AF65-F5344CB8AC3E}">
        <p14:creationId xmlns:p14="http://schemas.microsoft.com/office/powerpoint/2010/main" val="14829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6" y="75620"/>
            <a:ext cx="10033010" cy="677108"/>
          </a:xfrm>
        </p:spPr>
        <p:txBody>
          <a:bodyPr/>
          <a:lstStyle/>
          <a:p>
            <a:r>
              <a:rPr lang="en-US" b="0" dirty="0" smtClean="0">
                <a:solidFill>
                  <a:srgbClr val="FF0000"/>
                </a:solidFill>
              </a:rPr>
              <a:t>ACT quality</a:t>
            </a:r>
            <a:endParaRPr lang="en-US" b="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CTs.tif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232" r="-37232"/>
          <a:stretch>
            <a:fillRect/>
          </a:stretch>
        </p:blipFill>
        <p:spPr>
          <a:xfrm>
            <a:off x="64523" y="287198"/>
            <a:ext cx="13450488" cy="6969696"/>
          </a:xfrm>
        </p:spPr>
      </p:pic>
    </p:spTree>
    <p:extLst>
      <p:ext uri="{BB962C8B-B14F-4D97-AF65-F5344CB8AC3E}">
        <p14:creationId xmlns:p14="http://schemas.microsoft.com/office/powerpoint/2010/main" val="311048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547667" y="74632"/>
            <a:ext cx="9072681" cy="677108"/>
          </a:xfrm>
        </p:spPr>
        <p:txBody>
          <a:bodyPr/>
          <a:lstStyle/>
          <a:p>
            <a:r>
              <a:rPr lang="en-US" b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Clopidogrel for a clinical trial in USA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 bwMode="auto">
          <a:xfrm>
            <a:off x="378725" y="1569614"/>
            <a:ext cx="9624060" cy="44012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2007 </a:t>
            </a:r>
            <a:r>
              <a:rPr lang="en-US" sz="2600" dirty="0" err="1">
                <a:latin typeface="Times New Roman" charset="0"/>
                <a:ea typeface="Times New Roman"/>
                <a:cs typeface="Times New Roman" charset="0"/>
              </a:rPr>
              <a:t>clopidogrel</a:t>
            </a:r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 labeled as ‘Plavix’ worth £1 million  shipped from a EU wholesaler to a UK wholesaler and then to a pharmaceutical company in the USA, for use as a comparator in a clinical trial</a:t>
            </a:r>
          </a:p>
          <a:p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 </a:t>
            </a:r>
          </a:p>
          <a:p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The entire consignment was found to be falsified, tablets contained only 50- 80% stated </a:t>
            </a:r>
            <a:r>
              <a:rPr lang="en-US" sz="2600" dirty="0" err="1">
                <a:latin typeface="Times New Roman" charset="0"/>
                <a:ea typeface="Times New Roman"/>
                <a:cs typeface="Times New Roman" charset="0"/>
              </a:rPr>
              <a:t>clopidogrel</a:t>
            </a:r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 </a:t>
            </a:r>
          </a:p>
          <a:p>
            <a:endParaRPr lang="en-US" sz="2600" dirty="0">
              <a:latin typeface="Times New Roman" charset="0"/>
              <a:ea typeface="Times New Roman"/>
              <a:cs typeface="Times New Roman" charset="0"/>
            </a:endParaRPr>
          </a:p>
          <a:p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Those responsible linked to the importation of 2 million doses of Plavix, </a:t>
            </a:r>
            <a:r>
              <a:rPr lang="en-US" sz="2600" dirty="0" err="1">
                <a:latin typeface="Times New Roman" charset="0"/>
                <a:ea typeface="Times New Roman"/>
                <a:cs typeface="Times New Roman" charset="0"/>
              </a:rPr>
              <a:t>Zyprexa</a:t>
            </a:r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 (</a:t>
            </a:r>
            <a:r>
              <a:rPr lang="en-GB" sz="2600" dirty="0">
                <a:latin typeface="Times New Roman" charset="0"/>
                <a:ea typeface="Times New Roman"/>
                <a:cs typeface="Times New Roman" charset="0"/>
              </a:rPr>
              <a:t>olanzapine)</a:t>
            </a:r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 and </a:t>
            </a:r>
            <a:r>
              <a:rPr lang="en-US" sz="2600" dirty="0" err="1">
                <a:latin typeface="Times New Roman" charset="0"/>
                <a:ea typeface="Times New Roman"/>
                <a:cs typeface="Times New Roman" charset="0"/>
              </a:rPr>
              <a:t>Casodex</a:t>
            </a:r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 (</a:t>
            </a:r>
            <a:r>
              <a:rPr lang="en-GB" sz="2600" dirty="0" err="1">
                <a:latin typeface="Times New Roman" charset="0"/>
                <a:ea typeface="Times New Roman"/>
                <a:cs typeface="Times New Roman" charset="0"/>
              </a:rPr>
              <a:t>bicalutamide</a:t>
            </a:r>
            <a:r>
              <a:rPr lang="en-GB" sz="2600" dirty="0">
                <a:latin typeface="Times New Roman" charset="0"/>
                <a:ea typeface="Times New Roman"/>
                <a:cs typeface="Times New Roman" charset="0"/>
              </a:rPr>
              <a:t>) </a:t>
            </a:r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into UK</a:t>
            </a:r>
          </a:p>
          <a:p>
            <a:endParaRPr lang="en-US" sz="2600" dirty="0">
              <a:latin typeface="Times New Roman" charset="0"/>
              <a:ea typeface="Times New Roman"/>
              <a:cs typeface="Times New Roman" charset="0"/>
            </a:endParaRPr>
          </a:p>
          <a:p>
            <a:r>
              <a:rPr lang="en-US" sz="2600" dirty="0">
                <a:latin typeface="Times New Roman" charset="0"/>
                <a:ea typeface="Times New Roman"/>
                <a:cs typeface="Times New Roman" charset="0"/>
              </a:rPr>
              <a:t>One of the ringleaders was sentenced to eight years imprisonment</a:t>
            </a:r>
          </a:p>
        </p:txBody>
      </p:sp>
      <p:pic>
        <p:nvPicPr>
          <p:cNvPr id="48131" name="Picture 3" descr="_52074770_5207476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4743" y="104954"/>
            <a:ext cx="1262415" cy="158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3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3" descr="C:\Users\patona\Documents\Antimalarial_Quality\AQ_Documents\AQ Brochure &amp; Proposal\images\logo MAE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01" y="1949451"/>
            <a:ext cx="4548325" cy="191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75013" y="48979"/>
            <a:ext cx="9373434" cy="1061829"/>
          </a:xfrm>
        </p:spPr>
        <p:txBody>
          <a:bodyPr/>
          <a:lstStyle/>
          <a:p>
            <a:pPr algn="l" eaLnBrk="1" hangingPunct="1"/>
            <a:r>
              <a:rPr lang="fr-FR" sz="6900" dirty="0" err="1">
                <a:solidFill>
                  <a:srgbClr val="FF0000"/>
                </a:solidFill>
              </a:rPr>
              <a:t>Thank</a:t>
            </a:r>
            <a:r>
              <a:rPr lang="fr-FR" sz="6900" dirty="0">
                <a:solidFill>
                  <a:srgbClr val="FF0000"/>
                </a:solidFill>
              </a:rPr>
              <a:t> </a:t>
            </a:r>
            <a:r>
              <a:rPr lang="fr-FR" sz="6900" dirty="0" err="1">
                <a:solidFill>
                  <a:srgbClr val="FF0000"/>
                </a:solidFill>
              </a:rPr>
              <a:t>you</a:t>
            </a:r>
            <a:endParaRPr lang="en-US" sz="6900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187528" y="3248457"/>
            <a:ext cx="10130882" cy="63001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6796" tIns="58398" rIns="116796" bIns="5839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sz="26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6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With many thanks </a:t>
            </a:r>
            <a:r>
              <a:rPr lang="en-US" sz="26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for the </a:t>
            </a:r>
            <a:r>
              <a:rPr lang="en-US" sz="26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support of Wellcome Trust, ADB,  French Government, WWARN-IDDO, LSHTM, Global Fund, INTERPOL, USP, Boston University, Lao FDD &amp; University of Oxford and the help of many MRAs, organizations &amp; colleagues, especially </a:t>
            </a:r>
            <a:r>
              <a:rPr lang="en-US" sz="2600" dirty="0"/>
              <a:t>Céline </a:t>
            </a:r>
            <a:r>
              <a:rPr lang="en-US" sz="2600" dirty="0" err="1"/>
              <a:t>Caillet</a:t>
            </a:r>
            <a:r>
              <a:rPr lang="en-US" sz="2600" dirty="0"/>
              <a:t>, </a:t>
            </a:r>
            <a:r>
              <a:rPr lang="en-US" sz="2600" dirty="0" err="1"/>
              <a:t>Chanvilay</a:t>
            </a:r>
            <a:r>
              <a:rPr lang="en-US" sz="2600" dirty="0"/>
              <a:t> </a:t>
            </a:r>
            <a:r>
              <a:rPr lang="en-US" sz="2600" dirty="0" err="1"/>
              <a:t>Sichanh</a:t>
            </a:r>
            <a:r>
              <a:rPr lang="en-US" sz="2600" dirty="0"/>
              <a:t>,</a:t>
            </a:r>
            <a:r>
              <a:rPr lang="en-US" sz="26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Patricia </a:t>
            </a:r>
            <a:r>
              <a:rPr lang="en-US" sz="26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Tabernero</a:t>
            </a:r>
            <a:r>
              <a:rPr lang="en-US" sz="26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Mick </a:t>
            </a:r>
            <a:r>
              <a:rPr lang="en-US" sz="26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Deats</a:t>
            </a:r>
            <a:r>
              <a:rPr lang="en-US" sz="26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</a:t>
            </a:r>
            <a:r>
              <a:rPr lang="en-US" sz="2600" dirty="0"/>
              <a:t> </a:t>
            </a:r>
            <a:r>
              <a:rPr lang="en-US" sz="2600" dirty="0" err="1"/>
              <a:t>Pernette</a:t>
            </a:r>
            <a:r>
              <a:rPr lang="en-US" sz="2600" dirty="0"/>
              <a:t> </a:t>
            </a:r>
            <a:r>
              <a:rPr lang="en-US" sz="2600" dirty="0" err="1"/>
              <a:t>Bourdillon</a:t>
            </a:r>
            <a:r>
              <a:rPr lang="en-US" sz="2600" dirty="0"/>
              <a:t> </a:t>
            </a:r>
            <a:r>
              <a:rPr lang="en-US" sz="2600" dirty="0" err="1"/>
              <a:t>Esteve</a:t>
            </a:r>
            <a:r>
              <a:rPr lang="en-US" sz="2600" dirty="0"/>
              <a:t>,</a:t>
            </a:r>
            <a:r>
              <a:rPr lang="en-US" sz="26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Souly Phanouvong, Mike Green, Facundo Fernandez, </a:t>
            </a:r>
            <a:r>
              <a:rPr lang="en-US" sz="2600" dirty="0" err="1"/>
              <a:t>Raffaella</a:t>
            </a:r>
            <a:r>
              <a:rPr lang="en-US" sz="2600" dirty="0"/>
              <a:t> </a:t>
            </a:r>
            <a:r>
              <a:rPr lang="en-US" sz="2600" dirty="0" err="1"/>
              <a:t>Ravinetto</a:t>
            </a:r>
            <a:r>
              <a:rPr lang="en-US" sz="2600" dirty="0"/>
              <a:t>, </a:t>
            </a:r>
            <a:r>
              <a:rPr lang="en-US" sz="26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Aline Plançon, </a:t>
            </a:r>
            <a:r>
              <a:rPr lang="en-US" sz="2600" dirty="0" err="1"/>
              <a:t>Sivong</a:t>
            </a:r>
            <a:r>
              <a:rPr lang="en-US" sz="2600" dirty="0"/>
              <a:t> </a:t>
            </a:r>
            <a:r>
              <a:rPr lang="en-US" sz="2600" dirty="0" err="1" smtClean="0"/>
              <a:t>Sengaloundeth</a:t>
            </a:r>
            <a:r>
              <a:rPr lang="en-US" sz="2600" dirty="0"/>
              <a:t>, </a:t>
            </a:r>
            <a:r>
              <a:rPr lang="en-US" sz="26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Philippe Guerin, Dallas Mildenhall, Martin </a:t>
            </a:r>
            <a:r>
              <a:rPr lang="en-US" sz="26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Cinammond</a:t>
            </a:r>
            <a:r>
              <a:rPr lang="en-US" sz="26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Ian Jefferies, David Sumo, </a:t>
            </a:r>
            <a:r>
              <a:rPr lang="en-US" sz="26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Veronika</a:t>
            </a:r>
            <a:r>
              <a:rPr lang="en-US" sz="26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Wirtz</a:t>
            </a:r>
            <a:r>
              <a:rPr lang="en-US" sz="26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Elizabeth </a:t>
            </a:r>
            <a:r>
              <a:rPr lang="en-US" sz="26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Pisani</a:t>
            </a:r>
            <a:r>
              <a:rPr lang="en-US" sz="26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Susanne </a:t>
            </a:r>
            <a:r>
              <a:rPr lang="en-US" sz="26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Lundin</a:t>
            </a:r>
            <a:r>
              <a:rPr lang="en-US" sz="26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Tim </a:t>
            </a:r>
            <a:r>
              <a:rPr lang="en-US" sz="26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Muntinga</a:t>
            </a:r>
            <a:r>
              <a:rPr lang="en-US" sz="26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and many, many others…..</a:t>
            </a:r>
          </a:p>
          <a:p>
            <a:pPr eaLnBrk="1" hangingPunct="1"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60420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501" y="196851"/>
            <a:ext cx="3815921" cy="269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 descr="WT_logotype_2col_CMYK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48" y="1187451"/>
            <a:ext cx="4301253" cy="52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5" descr="UoO Logo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847" y="2178050"/>
            <a:ext cx="2273653" cy="67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DB_logoBLUE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5208" y="1603866"/>
            <a:ext cx="1366893" cy="171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o-not-keep-calm-insist-on-good-quality-medicin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848" y="181407"/>
            <a:ext cx="4836023" cy="70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0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671689"/>
            <a:ext cx="9829799" cy="135421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Medicine Quality &amp; Public Health Conference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Oxford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September 2018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image00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514" y="5845175"/>
            <a:ext cx="5075786" cy="752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00" y="3016250"/>
            <a:ext cx="1013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linkClick r:id="rId3"/>
              </a:rPr>
              <a:t>http://www.tropicalmedicine.ox.ac.uk/medicinequality2018</a:t>
            </a:r>
            <a:r>
              <a:rPr lang="en-US" sz="3200" dirty="0" smtClean="0">
                <a:hlinkClick r:id="rId3"/>
              </a:rPr>
              <a:t>/</a:t>
            </a:r>
            <a:endParaRPr lang="en-US" sz="3200" dirty="0" smtClean="0"/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9554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1" y="277278"/>
            <a:ext cx="9090953" cy="1015663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rgbClr val="FF0000"/>
                </a:solidFill>
                <a:ea typeface="Times New Roman"/>
              </a:rPr>
              <a:t>Definitions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1949450"/>
            <a:ext cx="10134600" cy="590931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200" dirty="0">
                <a:latin typeface="Times New Roman" charset="0"/>
                <a:ea typeface="Times New Roman"/>
              </a:rPr>
              <a:t>Vary greatly between countries </a:t>
            </a:r>
            <a:r>
              <a:rPr lang="en-US" sz="4200" dirty="0" smtClean="0">
                <a:latin typeface="Times New Roman" charset="0"/>
                <a:ea typeface="Times New Roman"/>
              </a:rPr>
              <a:t>and people !</a:t>
            </a:r>
            <a:endParaRPr lang="en-US" sz="4200" dirty="0">
              <a:latin typeface="Times New Roman" charset="0"/>
              <a:ea typeface="Times New Roman"/>
            </a:endParaRPr>
          </a:p>
          <a:p>
            <a:pPr eaLnBrk="1" hangingPunct="1">
              <a:buFontTx/>
              <a:buNone/>
            </a:pPr>
            <a:endParaRPr lang="en-US" sz="4200" dirty="0">
              <a:latin typeface="Times New Roman" charset="0"/>
              <a:ea typeface="Times New Roman"/>
            </a:endParaRPr>
          </a:p>
          <a:p>
            <a:pPr eaLnBrk="1" hangingPunct="1">
              <a:buFontTx/>
              <a:buNone/>
            </a:pPr>
            <a:r>
              <a:rPr lang="en-US" sz="4200" dirty="0">
                <a:latin typeface="Times New Roman" charset="0"/>
                <a:ea typeface="Times New Roman"/>
              </a:rPr>
              <a:t>Highly confusing </a:t>
            </a:r>
            <a:r>
              <a:rPr lang="en-US" sz="4200" dirty="0" smtClean="0">
                <a:latin typeface="Times New Roman" charset="0"/>
                <a:ea typeface="Times New Roman"/>
              </a:rPr>
              <a:t>!</a:t>
            </a:r>
          </a:p>
          <a:p>
            <a:pPr eaLnBrk="1" hangingPunct="1">
              <a:buFontTx/>
              <a:buNone/>
            </a:pPr>
            <a:endParaRPr lang="en-US" sz="4200" dirty="0">
              <a:latin typeface="Times New Roman" charset="0"/>
              <a:ea typeface="Times New Roman"/>
            </a:endParaRPr>
          </a:p>
          <a:p>
            <a:r>
              <a:rPr lang="en-US" sz="4400" dirty="0">
                <a:solidFill>
                  <a:srgbClr val="FF0000"/>
                </a:solidFill>
              </a:rPr>
              <a:t>What do we </a:t>
            </a:r>
            <a:r>
              <a:rPr lang="mr-IN" sz="4400" dirty="0">
                <a:solidFill>
                  <a:srgbClr val="FF0000"/>
                </a:solidFill>
              </a:rPr>
              <a:t>–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you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mr-IN" sz="4400" dirty="0">
                <a:solidFill>
                  <a:srgbClr val="FF0000"/>
                </a:solidFill>
              </a:rPr>
              <a:t>–</a:t>
            </a:r>
            <a:r>
              <a:rPr lang="en-US" sz="4400" dirty="0">
                <a:solidFill>
                  <a:srgbClr val="FF0000"/>
                </a:solidFill>
              </a:rPr>
              <a:t> mean by substandard, fake, falsified, counterfeit, adulterated, spurious, wrongly </a:t>
            </a:r>
            <a:r>
              <a:rPr lang="en-US" sz="4400" dirty="0" err="1">
                <a:solidFill>
                  <a:srgbClr val="FF0000"/>
                </a:solidFill>
              </a:rPr>
              <a:t>labelled</a:t>
            </a:r>
            <a:r>
              <a:rPr lang="en-US" sz="4400" dirty="0">
                <a:solidFill>
                  <a:srgbClr val="FF0000"/>
                </a:solidFill>
              </a:rPr>
              <a:t> medicines ?</a:t>
            </a:r>
          </a:p>
          <a:p>
            <a:pPr eaLnBrk="1" hangingPunct="1">
              <a:buFontTx/>
              <a:buNone/>
            </a:pPr>
            <a:endParaRPr lang="en-US" sz="4200" dirty="0">
              <a:latin typeface="Times New Roman" charset="0"/>
              <a:ea typeface="Times New Roman"/>
            </a:endParaRPr>
          </a:p>
          <a:p>
            <a:pPr eaLnBrk="1" hangingPunct="1">
              <a:buFontTx/>
              <a:buNone/>
            </a:pPr>
            <a:endParaRPr lang="en-US" sz="4200" dirty="0">
              <a:latin typeface="Times New Roman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308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375208" y="1139826"/>
            <a:ext cx="9942986" cy="4924424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/>
              </a:rPr>
              <a:t>WHO 2008 - </a:t>
            </a:r>
            <a:r>
              <a:rPr lang="ja-JP" altLang="en-US" dirty="0">
                <a:latin typeface="Times New Roman" charset="0"/>
                <a:ea typeface="Times New Roman"/>
              </a:rPr>
              <a:t>“</a:t>
            </a:r>
            <a:r>
              <a:rPr lang="en-US" i="1" dirty="0">
                <a:latin typeface="Times New Roman" charset="0"/>
                <a:ea typeface="Times New Roman"/>
              </a:rPr>
              <a:t>A medical product is counterfeit when there is a 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/>
              </a:rPr>
              <a:t>false representation in relation to its identity </a:t>
            </a:r>
            <a:r>
              <a:rPr lang="en-US" i="1" dirty="0">
                <a:latin typeface="Times New Roman" charset="0"/>
                <a:ea typeface="Times New Roman"/>
              </a:rPr>
              <a:t>and/or source. This applies to the product, its container or other packaging or labeling information. Counterfeiting can apply to both branded and generic products. Counterfeits may include products with correct ingredients/components, with wrong ingredients/components, without active ingredients, with incorrect amounts of active ingredients, or with fake packaging</a:t>
            </a:r>
            <a:r>
              <a:rPr lang="ja-JP" altLang="en-US" i="1" dirty="0">
                <a:latin typeface="Times New Roman" charset="0"/>
                <a:ea typeface="Times New Roman"/>
              </a:rPr>
              <a:t>”</a:t>
            </a:r>
            <a:endParaRPr lang="en-GB" dirty="0">
              <a:latin typeface="Times New Roman" charset="0"/>
              <a:ea typeface="Times New Roman"/>
            </a:endParaRPr>
          </a:p>
          <a:p>
            <a:endParaRPr lang="en-US" dirty="0">
              <a:latin typeface="Times New Roman" charset="0"/>
              <a:ea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0500" y="6560919"/>
            <a:ext cx="7924800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</a:rPr>
              <a:t>World Health Organization (2008) </a:t>
            </a:r>
            <a:r>
              <a:rPr lang="en-US" dirty="0" smtClean="0">
                <a:solidFill>
                  <a:srgbClr val="0000FF"/>
                </a:solidFill>
                <a:latin typeface="Times New Roman"/>
              </a:rPr>
              <a:t>Executive Board </a:t>
            </a:r>
            <a:r>
              <a:rPr lang="en-US" dirty="0">
                <a:solidFill>
                  <a:srgbClr val="0000FF"/>
                </a:solidFill>
                <a:latin typeface="Times New Roman"/>
              </a:rPr>
              <a:t>124th session provisional agenda </a:t>
            </a:r>
            <a:r>
              <a:rPr lang="en-US" dirty="0" smtClean="0">
                <a:solidFill>
                  <a:srgbClr val="0000FF"/>
                </a:solidFill>
                <a:latin typeface="Times New Roman"/>
              </a:rPr>
              <a:t>item 4.11</a:t>
            </a:r>
            <a:r>
              <a:rPr lang="en-US" dirty="0">
                <a:solidFill>
                  <a:srgbClr val="0000FF"/>
                </a:solidFill>
                <a:latin typeface="Times New Roman"/>
              </a:rPr>
              <a:t>. Counterfeit medical products. EB124/14.</a:t>
            </a:r>
          </a:p>
        </p:txBody>
      </p:sp>
    </p:spTree>
    <p:extLst>
      <p:ext uri="{BB962C8B-B14F-4D97-AF65-F5344CB8AC3E}">
        <p14:creationId xmlns:p14="http://schemas.microsoft.com/office/powerpoint/2010/main" val="288795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375208" y="916941"/>
            <a:ext cx="9661581" cy="5909309"/>
          </a:xfrm>
        </p:spPr>
        <p:txBody>
          <a:bodyPr/>
          <a:lstStyle/>
          <a:p>
            <a:pPr>
              <a:buFontTx/>
              <a:buNone/>
            </a:pPr>
            <a:r>
              <a:rPr lang="en-US" i="1" dirty="0">
                <a:latin typeface="Times New Roman" charset="0"/>
                <a:ea typeface="Times New Roman"/>
              </a:rPr>
              <a:t>  </a:t>
            </a:r>
            <a:r>
              <a:rPr lang="en-US" i="1" dirty="0" smtClean="0">
                <a:latin typeface="Times New Roman" charset="0"/>
                <a:ea typeface="Times New Roman"/>
              </a:rPr>
              <a:t>“</a:t>
            </a:r>
            <a:r>
              <a:rPr lang="en-US" i="1" dirty="0" smtClean="0">
                <a:solidFill>
                  <a:srgbClr val="FF0000"/>
                </a:solidFill>
                <a:latin typeface="Times New Roman" charset="0"/>
                <a:ea typeface="Times New Roman"/>
              </a:rPr>
              <a:t>…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/>
              </a:rPr>
              <a:t>…..</a:t>
            </a:r>
            <a:r>
              <a:rPr lang="en-US" i="1" dirty="0">
                <a:latin typeface="Times New Roman" charset="0"/>
                <a:ea typeface="Times New Roman"/>
              </a:rPr>
              <a:t>Violations or disputes concerning 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/>
              </a:rPr>
              <a:t>patents must not be confused </a:t>
            </a:r>
            <a:r>
              <a:rPr lang="en-US" i="1" dirty="0">
                <a:latin typeface="Times New Roman" charset="0"/>
                <a:ea typeface="Times New Roman"/>
              </a:rPr>
              <a:t>with counterfeiting of medical products. Medical products (whether generic or branded) that are 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/>
              </a:rPr>
              <a:t>not authorized for marketing </a:t>
            </a:r>
            <a:r>
              <a:rPr lang="en-US" i="1" dirty="0">
                <a:latin typeface="Times New Roman" charset="0"/>
                <a:ea typeface="Times New Roman"/>
              </a:rPr>
              <a:t>in a given country but authorized elsewhere are 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/>
              </a:rPr>
              <a:t>not</a:t>
            </a:r>
            <a:r>
              <a:rPr lang="en-US" i="1" dirty="0">
                <a:latin typeface="Times New Roman" charset="0"/>
                <a:ea typeface="Times New Roman"/>
              </a:rPr>
              <a:t> considered counterfeit. Substandard batches or quality defects or non-compliance with Good Manufacturing Practices/Good Distribution Practices in legitimate and medical products should not be confused with counterfeiting</a:t>
            </a:r>
            <a:r>
              <a:rPr lang="ja-JP" altLang="en-US" i="1" dirty="0">
                <a:latin typeface="Times New Roman" charset="0"/>
                <a:ea typeface="Times New Roman"/>
              </a:rPr>
              <a:t>”</a:t>
            </a:r>
            <a:r>
              <a:rPr lang="en-US" dirty="0">
                <a:latin typeface="Times New Roman" charset="0"/>
                <a:ea typeface="Times New Roman"/>
              </a:rPr>
              <a:t> </a:t>
            </a:r>
            <a:endParaRPr lang="en-US" dirty="0" smtClean="0">
              <a:latin typeface="Times New Roman" charset="0"/>
              <a:ea typeface="Times New Roman"/>
            </a:endParaRPr>
          </a:p>
          <a:p>
            <a:pPr>
              <a:buFontTx/>
              <a:buNone/>
            </a:pPr>
            <a:endParaRPr lang="en-US" dirty="0">
              <a:latin typeface="Times New Roman" charset="0"/>
              <a:ea typeface="Times New Roman"/>
            </a:endParaRPr>
          </a:p>
          <a:p>
            <a:endParaRPr lang="en-US" dirty="0">
              <a:latin typeface="Times New Roman" charset="0"/>
              <a:ea typeface="Times New Roman"/>
            </a:endParaRPr>
          </a:p>
          <a:p>
            <a:endParaRPr lang="en-US" dirty="0">
              <a:latin typeface="Times New Roman" charset="0"/>
              <a:ea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8100" y="6560919"/>
            <a:ext cx="7924800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</a:rPr>
              <a:t>World Health Organization (2008) </a:t>
            </a:r>
            <a:r>
              <a:rPr lang="en-US" dirty="0" smtClean="0">
                <a:solidFill>
                  <a:srgbClr val="0000FF"/>
                </a:solidFill>
                <a:latin typeface="Times New Roman"/>
              </a:rPr>
              <a:t>Executive Board </a:t>
            </a:r>
            <a:r>
              <a:rPr lang="en-US" dirty="0">
                <a:solidFill>
                  <a:srgbClr val="0000FF"/>
                </a:solidFill>
                <a:latin typeface="Times New Roman"/>
              </a:rPr>
              <a:t>124th session provisional agenda </a:t>
            </a:r>
            <a:r>
              <a:rPr lang="en-US" dirty="0" smtClean="0">
                <a:solidFill>
                  <a:srgbClr val="0000FF"/>
                </a:solidFill>
                <a:latin typeface="Times New Roman"/>
              </a:rPr>
              <a:t>item 4.11</a:t>
            </a:r>
            <a:r>
              <a:rPr lang="en-US" dirty="0">
                <a:solidFill>
                  <a:srgbClr val="0000FF"/>
                </a:solidFill>
                <a:latin typeface="Times New Roman"/>
              </a:rPr>
              <a:t>. Counterfeit medical products. EB124/14.</a:t>
            </a:r>
          </a:p>
        </p:txBody>
      </p:sp>
    </p:spTree>
    <p:extLst>
      <p:ext uri="{BB962C8B-B14F-4D97-AF65-F5344CB8AC3E}">
        <p14:creationId xmlns:p14="http://schemas.microsoft.com/office/powerpoint/2010/main" val="345215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17501" y="196850"/>
            <a:ext cx="10134600" cy="1231106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charset="0"/>
                <a:ea typeface="Times New Roman"/>
              </a:rPr>
              <a:t>Seizures in 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/>
              </a:rPr>
              <a:t>EU 2009/2010 </a:t>
            </a:r>
            <a:r>
              <a:rPr lang="en-US" sz="3600" dirty="0">
                <a:solidFill>
                  <a:schemeClr val="tx1"/>
                </a:solidFill>
              </a:rPr>
              <a:t>Border </a:t>
            </a:r>
            <a:r>
              <a:rPr lang="en-US" sz="3600" dirty="0" smtClean="0">
                <a:solidFill>
                  <a:schemeClr val="tx1"/>
                </a:solidFill>
              </a:rPr>
              <a:t>Regulations Measure </a:t>
            </a:r>
            <a:r>
              <a:rPr lang="en-US" sz="3600" dirty="0">
                <a:solidFill>
                  <a:schemeClr val="tx1"/>
                </a:solidFill>
              </a:rPr>
              <a:t>1383/</a:t>
            </a:r>
            <a:r>
              <a:rPr lang="en-US" sz="3600" dirty="0" smtClean="0">
                <a:solidFill>
                  <a:schemeClr val="tx1"/>
                </a:solidFill>
              </a:rPr>
              <a:t>2003</a:t>
            </a:r>
            <a:endParaRPr lang="en-US" sz="3600" dirty="0">
              <a:solidFill>
                <a:schemeClr val="tx1"/>
              </a:solidFill>
              <a:latin typeface="Times New Roman" charset="0"/>
              <a:ea typeface="Times New Roman"/>
            </a:endParaRPr>
          </a:p>
        </p:txBody>
      </p:sp>
      <p:pic>
        <p:nvPicPr>
          <p:cNvPr id="3" name="Picture 2" descr="xxx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05" y="1676400"/>
            <a:ext cx="9707295" cy="56070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559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</TotalTime>
  <Words>2008</Words>
  <Application>Microsoft Office PowerPoint</Application>
  <PresentationFormat>Custom</PresentationFormat>
  <Paragraphs>330</Paragraphs>
  <Slides>55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Definitions</vt:lpstr>
      <vt:lpstr>PowerPoint Presentation</vt:lpstr>
      <vt:lpstr>PowerPoint Presentation</vt:lpstr>
      <vt:lpstr>Seizures in EU 2009/2010 Border Regulations Measure 1383/2003</vt:lpstr>
      <vt:lpstr>Counterfeit/falsified vs substandard- does it matter ?</vt:lpstr>
      <vt:lpstr>Degraded vs substandard</vt:lpstr>
      <vt:lpstr>PowerPoint Presentation</vt:lpstr>
      <vt:lpstr>When is poor quality medicine production criminal ?</vt:lpstr>
      <vt:lpstr>PowerPoint Presentation</vt:lpstr>
      <vt:lpstr>PowerPoint Presentation</vt:lpstr>
      <vt:lpstr>2011 – Member State Mechanism</vt:lpstr>
      <vt:lpstr>Member State Mechanism – Jan 2017</vt:lpstr>
      <vt:lpstr>Queries</vt:lpstr>
      <vt:lpstr>PowerPoint Presentation</vt:lpstr>
      <vt:lpstr>PowerPoint Presentation</vt:lpstr>
      <vt:lpstr>PowerPoint Presentation</vt:lpstr>
      <vt:lpstr>Reports of poor quality antimalarials</vt:lpstr>
      <vt:lpstr>PowerPoint Presentation</vt:lpstr>
      <vt:lpstr>Impact</vt:lpstr>
      <vt:lpstr>Errors in manufacture of ‘SP’ antimalarial – led to malaria epidemic in Pakistan </vt:lpstr>
      <vt:lpstr>PowerPoint Presentation</vt:lpstr>
      <vt:lpstr>PowerPoint Presentation</vt:lpstr>
      <vt:lpstr>Fake ‘Mekophar‘ artesunate – Cameroon</vt:lpstr>
      <vt:lpstr>Fake ‘AT 17’ artesunate - DRC </vt:lpstr>
      <vt:lpstr>Fake ‘Mekophar‘ artesunate – Cameroon</vt:lpstr>
      <vt:lpstr>Miltefosine - Bangladesh (Dorlo et al. 2012) </vt:lpstr>
      <vt:lpstr>PowerPoint Presentation</vt:lpstr>
      <vt:lpstr>Fake ceftazidime (containing streptomycin), flu vaccine, rabies vaccine, ‘insecticide-treated’ bednets, HIV tests…………….. </vt:lpstr>
      <vt:lpstr>Problems</vt:lpstr>
      <vt:lpstr>WWARN Antimalarial Quality Surveyor</vt:lpstr>
      <vt:lpstr>Artemether-lumefantrine dose &amp; recrudescence (WWARN 2015)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White et al. (2009) Hyperparasitaemia and low dosing are an important source of anti-malarial drug resistance. Malaria Journal</vt:lpstr>
      <vt:lpstr>Therefore…..</vt:lpstr>
      <vt:lpstr>PowerPoint Presentation</vt:lpstr>
      <vt:lpstr>Sub-therapeutic artesunate/artemisinin in fakes – covert drug pressure for drug resistance</vt:lpstr>
      <vt:lpstr>PowerPoint Presentation</vt:lpstr>
      <vt:lpstr>PowerPoint Presentation</vt:lpstr>
      <vt:lpstr>False reports of drug resistance</vt:lpstr>
      <vt:lpstr>PowerPoint Presentation</vt:lpstr>
      <vt:lpstr>ACT quality</vt:lpstr>
      <vt:lpstr>Clopidogrel for a clinical trial in USA</vt:lpstr>
      <vt:lpstr>Thank you</vt:lpstr>
      <vt:lpstr>PowerPoint Presentation</vt:lpstr>
      <vt:lpstr>Medicine Quality &amp; Public Health Conference – Oxford – September 2018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1-Newton MQPH Introduction 2016.pptx</dc:title>
  <dc:creator>Apple</dc:creator>
  <cp:lastModifiedBy>Wirtz, Veronika</cp:lastModifiedBy>
  <cp:revision>58</cp:revision>
  <dcterms:created xsi:type="dcterms:W3CDTF">2017-06-17T12:06:59Z</dcterms:created>
  <dcterms:modified xsi:type="dcterms:W3CDTF">2017-07-10T12:35:59Z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2016-07-07T00:00:00Z</vt:filetime>
  </property>
  <property fmtid="{D5CDD505-2E9C-101B-9397-08002B2CF9AE}" pid="3" name="LastSaved">
    <vt:filetime>2017-06-17T00:00:00Z</vt:filetime>
  </property>
</Properties>
</file>