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 ContentType="image/tif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colors1.xml" ContentType="application/vnd.ms-office.chartcolorstyle+xml"/>
  <Override PartName="/ppt/charts/style1.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256" r:id="rId2"/>
    <p:sldId id="322" r:id="rId3"/>
    <p:sldId id="323" r:id="rId4"/>
    <p:sldId id="260" r:id="rId5"/>
    <p:sldId id="261" r:id="rId6"/>
    <p:sldId id="294" r:id="rId7"/>
    <p:sldId id="295" r:id="rId8"/>
    <p:sldId id="297" r:id="rId9"/>
    <p:sldId id="296" r:id="rId10"/>
    <p:sldId id="301" r:id="rId11"/>
    <p:sldId id="298" r:id="rId12"/>
    <p:sldId id="299" r:id="rId13"/>
    <p:sldId id="303" r:id="rId14"/>
    <p:sldId id="300" r:id="rId15"/>
    <p:sldId id="302" r:id="rId16"/>
    <p:sldId id="305" r:id="rId17"/>
    <p:sldId id="307" r:id="rId18"/>
    <p:sldId id="308" r:id="rId19"/>
    <p:sldId id="309" r:id="rId20"/>
    <p:sldId id="306" r:id="rId21"/>
    <p:sldId id="281" r:id="rId22"/>
    <p:sldId id="282" r:id="rId23"/>
    <p:sldId id="283" r:id="rId24"/>
    <p:sldId id="288" r:id="rId25"/>
    <p:sldId id="289" r:id="rId26"/>
    <p:sldId id="290" r:id="rId27"/>
    <p:sldId id="286" r:id="rId28"/>
    <p:sldId id="284" r:id="rId29"/>
    <p:sldId id="291" r:id="rId30"/>
    <p:sldId id="304" r:id="rId31"/>
    <p:sldId id="275" r:id="rId32"/>
    <p:sldId id="310" r:id="rId33"/>
    <p:sldId id="315" r:id="rId34"/>
    <p:sldId id="316" r:id="rId35"/>
    <p:sldId id="314" r:id="rId36"/>
    <p:sldId id="317" r:id="rId37"/>
    <p:sldId id="262" r:id="rId38"/>
    <p:sldId id="264" r:id="rId39"/>
    <p:sldId id="266" r:id="rId40"/>
    <p:sldId id="265" r:id="rId41"/>
    <p:sldId id="267" r:id="rId42"/>
    <p:sldId id="274" r:id="rId43"/>
    <p:sldId id="318" r:id="rId44"/>
    <p:sldId id="278" r:id="rId45"/>
    <p:sldId id="269" r:id="rId46"/>
    <p:sldId id="270" r:id="rId47"/>
    <p:sldId id="272" r:id="rId48"/>
    <p:sldId id="277" r:id="rId49"/>
    <p:sldId id="319" r:id="rId50"/>
    <p:sldId id="320"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97" autoAdjust="0"/>
    <p:restoredTop sz="94660"/>
  </p:normalViewPr>
  <p:slideViewPr>
    <p:cSldViewPr snapToGrid="0">
      <p:cViewPr varScale="1">
        <p:scale>
          <a:sx n="69" d="100"/>
          <a:sy n="69" d="100"/>
        </p:scale>
        <p:origin x="-394" y="-67"/>
      </p:cViewPr>
      <p:guideLst>
        <p:guide orient="horz" pos="2160"/>
        <p:guide pos="3840"/>
      </p:guideLst>
    </p:cSldViewPr>
  </p:slideViewPr>
  <p:notesTextViewPr>
    <p:cViewPr>
      <p:scale>
        <a:sx n="1" d="1"/>
        <a:sy n="1" d="1"/>
      </p:scale>
      <p:origin x="0" y="0"/>
    </p:cViewPr>
  </p:notesTextViewPr>
  <p:sorterViewPr>
    <p:cViewPr>
      <p:scale>
        <a:sx n="100" d="100"/>
        <a:sy n="100" d="100"/>
      </p:scale>
      <p:origin x="0" y="-506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oleObject" Target="file:///C:\Users\David%20Gaul\Desktop\talk\P112_M_K_4.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3"/>
          <c:order val="0"/>
          <c:tx>
            <c:strRef>
              <c:f>[P112_M_K_4.xlsx]P112_M_K_4!$P$13</c:f>
              <c:strCache>
                <c:ptCount val="1"/>
                <c:pt idx="0">
                  <c:v>mean</c:v>
                </c:pt>
              </c:strCache>
            </c:strRef>
          </c:tx>
          <c:spPr>
            <a:ln w="19050" cap="rnd">
              <a:noFill/>
              <a:round/>
            </a:ln>
            <a:effectLst/>
          </c:spPr>
          <c:marker>
            <c:symbol val="circle"/>
            <c:size val="5"/>
            <c:spPr>
              <a:solidFill>
                <a:schemeClr val="accent1"/>
              </a:solidFill>
              <a:ln w="9525">
                <a:solidFill>
                  <a:schemeClr val="accent1">
                    <a:lumMod val="75000"/>
                  </a:schemeClr>
                </a:solidFill>
              </a:ln>
              <a:effectLst/>
            </c:spPr>
          </c:marker>
          <c:trendline>
            <c:spPr>
              <a:ln w="19050" cap="rnd">
                <a:solidFill>
                  <a:srgbClr val="0070C0"/>
                </a:solidFill>
                <a:prstDash val="sysDot"/>
              </a:ln>
              <a:effectLst/>
            </c:spPr>
            <c:trendlineType val="linear"/>
            <c:dispRSqr val="0"/>
            <c:dispEq val="0"/>
          </c:trendline>
          <c:errBars>
            <c:errDir val="y"/>
            <c:errBarType val="both"/>
            <c:errValType val="cust"/>
            <c:noEndCap val="0"/>
            <c:plus>
              <c:numRef>
                <c:f>[P112_M_K_4.xlsx]P112_M_K_4!$Q$14:$Q$19</c:f>
                <c:numCache>
                  <c:formatCode>General</c:formatCode>
                  <c:ptCount val="6"/>
                  <c:pt idx="0">
                    <c:v>5.9923520000000003E-3</c:v>
                  </c:pt>
                  <c:pt idx="1">
                    <c:v>0.20848366500000001</c:v>
                  </c:pt>
                  <c:pt idx="2">
                    <c:v>0.44068977799999998</c:v>
                  </c:pt>
                  <c:pt idx="3">
                    <c:v>0.71797540500000001</c:v>
                  </c:pt>
                  <c:pt idx="4">
                    <c:v>0.51758092499999997</c:v>
                  </c:pt>
                  <c:pt idx="5">
                    <c:v>0.85949056899999998</c:v>
                  </c:pt>
                </c:numCache>
              </c:numRef>
            </c:plus>
            <c:minus>
              <c:numRef>
                <c:f>[P112_M_K_4.xlsx]P112_M_K_4!$Q$14:$Q$19</c:f>
                <c:numCache>
                  <c:formatCode>General</c:formatCode>
                  <c:ptCount val="6"/>
                  <c:pt idx="0">
                    <c:v>5.9923520000000003E-3</c:v>
                  </c:pt>
                  <c:pt idx="1">
                    <c:v>0.20848366500000001</c:v>
                  </c:pt>
                  <c:pt idx="2">
                    <c:v>0.44068977799999998</c:v>
                  </c:pt>
                  <c:pt idx="3">
                    <c:v>0.71797540500000001</c:v>
                  </c:pt>
                  <c:pt idx="4">
                    <c:v>0.51758092499999997</c:v>
                  </c:pt>
                  <c:pt idx="5">
                    <c:v>0.85949056899999998</c:v>
                  </c:pt>
                </c:numCache>
              </c:numRef>
            </c:minus>
            <c:spPr>
              <a:noFill/>
              <a:ln w="9525" cap="flat" cmpd="sng" algn="ctr">
                <a:solidFill>
                  <a:schemeClr val="tx1">
                    <a:lumMod val="65000"/>
                    <a:lumOff val="35000"/>
                  </a:schemeClr>
                </a:solidFill>
                <a:round/>
              </a:ln>
              <a:effectLst/>
            </c:spPr>
          </c:errBars>
          <c:errBars>
            <c:errDir val="x"/>
            <c:errBarType val="both"/>
            <c:errValType val="fixedVal"/>
            <c:noEndCap val="0"/>
            <c:val val="1"/>
            <c:spPr>
              <a:noFill/>
              <a:ln w="9525" cap="flat" cmpd="sng" algn="ctr">
                <a:solidFill>
                  <a:schemeClr val="tx1">
                    <a:lumMod val="65000"/>
                    <a:lumOff val="35000"/>
                  </a:schemeClr>
                </a:solidFill>
                <a:round/>
              </a:ln>
              <a:effectLst/>
            </c:spPr>
          </c:errBars>
          <c:xVal>
            <c:numRef>
              <c:f>[P112_M_K_4.xlsx]P112_M_K_4!$L$14:$L$19</c:f>
              <c:numCache>
                <c:formatCode>General</c:formatCode>
                <c:ptCount val="6"/>
                <c:pt idx="0">
                  <c:v>0</c:v>
                </c:pt>
                <c:pt idx="1">
                  <c:v>20</c:v>
                </c:pt>
                <c:pt idx="2">
                  <c:v>40</c:v>
                </c:pt>
                <c:pt idx="3">
                  <c:v>60</c:v>
                </c:pt>
                <c:pt idx="4">
                  <c:v>80</c:v>
                </c:pt>
                <c:pt idx="5">
                  <c:v>100</c:v>
                </c:pt>
              </c:numCache>
            </c:numRef>
          </c:xVal>
          <c:yVal>
            <c:numRef>
              <c:f>[P112_M_K_4.xlsx]P112_M_K_4!$P$14:$P$19</c:f>
              <c:numCache>
                <c:formatCode>General</c:formatCode>
                <c:ptCount val="6"/>
                <c:pt idx="0">
                  <c:v>1.4877888000000001E-2</c:v>
                </c:pt>
                <c:pt idx="1">
                  <c:v>0.91457354599999996</c:v>
                </c:pt>
                <c:pt idx="2">
                  <c:v>2.0283990099999998</c:v>
                </c:pt>
                <c:pt idx="3">
                  <c:v>2.981205401</c:v>
                </c:pt>
                <c:pt idx="4">
                  <c:v>3.7454481070000001</c:v>
                </c:pt>
                <c:pt idx="5">
                  <c:v>4.5505885099999999</c:v>
                </c:pt>
              </c:numCache>
            </c:numRef>
          </c:yVal>
          <c:smooth val="0"/>
          <c:extLst xmlns:c16r2="http://schemas.microsoft.com/office/drawing/2015/06/chart">
            <c:ext xmlns:c16="http://schemas.microsoft.com/office/drawing/2014/chart" uri="{C3380CC4-5D6E-409C-BE32-E72D297353CC}">
              <c16:uniqueId val="{00000001-901F-45AE-949E-0090A5417859}"/>
            </c:ext>
          </c:extLst>
        </c:ser>
        <c:dLbls>
          <c:showLegendKey val="0"/>
          <c:showVal val="0"/>
          <c:showCatName val="0"/>
          <c:showSerName val="0"/>
          <c:showPercent val="0"/>
          <c:showBubbleSize val="0"/>
        </c:dLbls>
        <c:axId val="72075136"/>
        <c:axId val="77770752"/>
      </c:scatterChart>
      <c:valAx>
        <c:axId val="72075136"/>
        <c:scaling>
          <c:orientation val="minMax"/>
          <c:max val="110"/>
          <c:min val="0"/>
        </c:scaling>
        <c:delete val="0"/>
        <c:axPos val="b"/>
        <c:title>
          <c:tx>
            <c:rich>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US" b="1"/>
                  <a:t>mg/100mg</a:t>
                </a:r>
              </a:p>
            </c:rich>
          </c:tx>
          <c:overlay val="0"/>
          <c:spPr>
            <a:noFill/>
            <a:ln>
              <a:noFill/>
            </a:ln>
            <a:effectLst/>
          </c:spPr>
        </c:title>
        <c:numFmt formatCode="General" sourceLinked="1"/>
        <c:majorTickMark val="in"/>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77770752"/>
        <c:crosses val="autoZero"/>
        <c:crossBetween val="midCat"/>
        <c:majorUnit val="10"/>
      </c:valAx>
      <c:valAx>
        <c:axId val="77770752"/>
        <c:scaling>
          <c:orientation val="minMax"/>
        </c:scaling>
        <c:delete val="0"/>
        <c:axPos val="l"/>
        <c:title>
          <c:tx>
            <c:rich>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US" b="1"/>
                  <a:t>Intensity Ratio (target/standard)</a:t>
                </a:r>
              </a:p>
            </c:rich>
          </c:tx>
          <c:overlay val="0"/>
          <c:spPr>
            <a:noFill/>
            <a:ln>
              <a:noFill/>
            </a:ln>
            <a:effectLst/>
          </c:spPr>
        </c:title>
        <c:numFmt formatCode="General" sourceLinked="1"/>
        <c:majorTickMark val="in"/>
        <c:minorTickMark val="none"/>
        <c:tickLblPos val="nextTo"/>
        <c:spPr>
          <a:solidFill>
            <a:schemeClr val="bg1"/>
          </a:solid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72075136"/>
        <c:crosses val="autoZero"/>
        <c:crossBetween val="midCat"/>
      </c:valAx>
      <c:spPr>
        <a:noFill/>
        <a:ln w="25400">
          <a:noFill/>
        </a:ln>
        <a:effectLst/>
      </c:spPr>
    </c:plotArea>
    <c:plotVisOnly val="1"/>
    <c:dispBlanksAs val="gap"/>
    <c:showDLblsOverMax val="0"/>
  </c:chart>
  <c:spPr>
    <a:noFill/>
    <a:ln>
      <a:noFill/>
    </a:ln>
    <a:effectLst/>
  </c:spPr>
  <c:txPr>
    <a:bodyPr/>
    <a:lstStyle/>
    <a:p>
      <a:pPr>
        <a:defRPr sz="1400"/>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96C47E-5066-497D-9AF5-62257127169D}" type="datetimeFigureOut">
              <a:rPr lang="en-US" smtClean="0"/>
              <a:t>7/13/2017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ECD671-3F27-4240-A82C-12A1469E5CCF}" type="slidenum">
              <a:rPr lang="en-US" smtClean="0"/>
              <a:t>‹#›</a:t>
            </a:fld>
            <a:endParaRPr lang="en-US"/>
          </a:p>
        </p:txBody>
      </p:sp>
    </p:spTree>
    <p:extLst>
      <p:ext uri="{BB962C8B-B14F-4D97-AF65-F5344CB8AC3E}">
        <p14:creationId xmlns:p14="http://schemas.microsoft.com/office/powerpoint/2010/main" val="35515194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SCIENTIFIC WORKING GROUP FOR THE ANALYSIS OF SEIZED DRUGS (SWGDRUG) RECOMMENDATIONS</a:t>
            </a:r>
          </a:p>
        </p:txBody>
      </p:sp>
      <p:sp>
        <p:nvSpPr>
          <p:cNvPr id="4" name="Slide Number Placeholder 3"/>
          <p:cNvSpPr>
            <a:spLocks noGrp="1"/>
          </p:cNvSpPr>
          <p:nvPr>
            <p:ph type="sldNum" sz="quarter" idx="10"/>
          </p:nvPr>
        </p:nvSpPr>
        <p:spPr/>
        <p:txBody>
          <a:bodyPr/>
          <a:lstStyle/>
          <a:p>
            <a:fld id="{19AD29D6-E743-4657-A1AF-57D36561FF1D}" type="slidenum">
              <a:rPr lang="es-AR" smtClean="0"/>
              <a:t>5</a:t>
            </a:fld>
            <a:endParaRPr lang="es-AR"/>
          </a:p>
        </p:txBody>
      </p:sp>
    </p:spTree>
    <p:extLst>
      <p:ext uri="{BB962C8B-B14F-4D97-AF65-F5344CB8AC3E}">
        <p14:creationId xmlns:p14="http://schemas.microsoft.com/office/powerpoint/2010/main" val="26471240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AR" dirty="0"/>
          </a:p>
        </p:txBody>
      </p:sp>
      <p:sp>
        <p:nvSpPr>
          <p:cNvPr id="4" name="Slide Number Placeholder 3"/>
          <p:cNvSpPr>
            <a:spLocks noGrp="1"/>
          </p:cNvSpPr>
          <p:nvPr>
            <p:ph type="sldNum" sz="quarter" idx="10"/>
          </p:nvPr>
        </p:nvSpPr>
        <p:spPr/>
        <p:txBody>
          <a:bodyPr/>
          <a:lstStyle/>
          <a:p>
            <a:fld id="{19AD29D6-E743-4657-A1AF-57D36561FF1D}" type="slidenum">
              <a:rPr lang="es-AR" smtClean="0"/>
              <a:t>46</a:t>
            </a:fld>
            <a:endParaRPr lang="es-AR"/>
          </a:p>
        </p:txBody>
      </p:sp>
    </p:spTree>
    <p:extLst>
      <p:ext uri="{BB962C8B-B14F-4D97-AF65-F5344CB8AC3E}">
        <p14:creationId xmlns:p14="http://schemas.microsoft.com/office/powerpoint/2010/main" val="2058426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AR" dirty="0"/>
          </a:p>
        </p:txBody>
      </p:sp>
      <p:sp>
        <p:nvSpPr>
          <p:cNvPr id="4" name="Slide Number Placeholder 3"/>
          <p:cNvSpPr>
            <a:spLocks noGrp="1"/>
          </p:cNvSpPr>
          <p:nvPr>
            <p:ph type="sldNum" sz="quarter" idx="10"/>
          </p:nvPr>
        </p:nvSpPr>
        <p:spPr/>
        <p:txBody>
          <a:bodyPr/>
          <a:lstStyle/>
          <a:p>
            <a:fld id="{19AD29D6-E743-4657-A1AF-57D36561FF1D}" type="slidenum">
              <a:rPr lang="es-AR" smtClean="0"/>
              <a:t>47</a:t>
            </a:fld>
            <a:endParaRPr lang="es-AR"/>
          </a:p>
        </p:txBody>
      </p:sp>
    </p:spTree>
    <p:extLst>
      <p:ext uri="{BB962C8B-B14F-4D97-AF65-F5344CB8AC3E}">
        <p14:creationId xmlns:p14="http://schemas.microsoft.com/office/powerpoint/2010/main" val="22796617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641F630-C105-4C26-AD05-B99C2574DB45}" type="datetimeFigureOut">
              <a:rPr lang="en-US" smtClean="0"/>
              <a:t>7/13/2017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D1131F-8110-46F8-B5D1-F5F03DB78AF1}" type="slidenum">
              <a:rPr lang="en-US" smtClean="0"/>
              <a:t>‹#›</a:t>
            </a:fld>
            <a:endParaRPr lang="en-US"/>
          </a:p>
        </p:txBody>
      </p:sp>
    </p:spTree>
    <p:extLst>
      <p:ext uri="{BB962C8B-B14F-4D97-AF65-F5344CB8AC3E}">
        <p14:creationId xmlns:p14="http://schemas.microsoft.com/office/powerpoint/2010/main" val="31482875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41F630-C105-4C26-AD05-B99C2574DB45}" type="datetimeFigureOut">
              <a:rPr lang="en-US" smtClean="0"/>
              <a:t>7/13/2017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D1131F-8110-46F8-B5D1-F5F03DB78AF1}" type="slidenum">
              <a:rPr lang="en-US" smtClean="0"/>
              <a:t>‹#›</a:t>
            </a:fld>
            <a:endParaRPr lang="en-US"/>
          </a:p>
        </p:txBody>
      </p:sp>
    </p:spTree>
    <p:extLst>
      <p:ext uri="{BB962C8B-B14F-4D97-AF65-F5344CB8AC3E}">
        <p14:creationId xmlns:p14="http://schemas.microsoft.com/office/powerpoint/2010/main" val="36045537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41F630-C105-4C26-AD05-B99C2574DB45}" type="datetimeFigureOut">
              <a:rPr lang="en-US" smtClean="0"/>
              <a:t>7/13/2017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D1131F-8110-46F8-B5D1-F5F03DB78AF1}" type="slidenum">
              <a:rPr lang="en-US" smtClean="0"/>
              <a:t>‹#›</a:t>
            </a:fld>
            <a:endParaRPr lang="en-US"/>
          </a:p>
        </p:txBody>
      </p:sp>
    </p:spTree>
    <p:extLst>
      <p:ext uri="{BB962C8B-B14F-4D97-AF65-F5344CB8AC3E}">
        <p14:creationId xmlns:p14="http://schemas.microsoft.com/office/powerpoint/2010/main" val="16966364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41F630-C105-4C26-AD05-B99C2574DB45}" type="datetimeFigureOut">
              <a:rPr lang="en-US" smtClean="0"/>
              <a:t>7/13/2017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D1131F-8110-46F8-B5D1-F5F03DB78AF1}" type="slidenum">
              <a:rPr lang="en-US" smtClean="0"/>
              <a:t>‹#›</a:t>
            </a:fld>
            <a:endParaRPr lang="en-US"/>
          </a:p>
        </p:txBody>
      </p:sp>
    </p:spTree>
    <p:extLst>
      <p:ext uri="{BB962C8B-B14F-4D97-AF65-F5344CB8AC3E}">
        <p14:creationId xmlns:p14="http://schemas.microsoft.com/office/powerpoint/2010/main" val="23803342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641F630-C105-4C26-AD05-B99C2574DB45}" type="datetimeFigureOut">
              <a:rPr lang="en-US" smtClean="0"/>
              <a:t>7/13/2017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D1131F-8110-46F8-B5D1-F5F03DB78AF1}" type="slidenum">
              <a:rPr lang="en-US" smtClean="0"/>
              <a:t>‹#›</a:t>
            </a:fld>
            <a:endParaRPr lang="en-US"/>
          </a:p>
        </p:txBody>
      </p:sp>
    </p:spTree>
    <p:extLst>
      <p:ext uri="{BB962C8B-B14F-4D97-AF65-F5344CB8AC3E}">
        <p14:creationId xmlns:p14="http://schemas.microsoft.com/office/powerpoint/2010/main" val="39565074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641F630-C105-4C26-AD05-B99C2574DB45}" type="datetimeFigureOut">
              <a:rPr lang="en-US" smtClean="0"/>
              <a:t>7/13/2017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D1131F-8110-46F8-B5D1-F5F03DB78AF1}" type="slidenum">
              <a:rPr lang="en-US" smtClean="0"/>
              <a:t>‹#›</a:t>
            </a:fld>
            <a:endParaRPr lang="en-US"/>
          </a:p>
        </p:txBody>
      </p:sp>
    </p:spTree>
    <p:extLst>
      <p:ext uri="{BB962C8B-B14F-4D97-AF65-F5344CB8AC3E}">
        <p14:creationId xmlns:p14="http://schemas.microsoft.com/office/powerpoint/2010/main" val="35580253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641F630-C105-4C26-AD05-B99C2574DB45}" type="datetimeFigureOut">
              <a:rPr lang="en-US" smtClean="0"/>
              <a:t>7/13/2017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3D1131F-8110-46F8-B5D1-F5F03DB78AF1}" type="slidenum">
              <a:rPr lang="en-US" smtClean="0"/>
              <a:t>‹#›</a:t>
            </a:fld>
            <a:endParaRPr lang="en-US"/>
          </a:p>
        </p:txBody>
      </p:sp>
    </p:spTree>
    <p:extLst>
      <p:ext uri="{BB962C8B-B14F-4D97-AF65-F5344CB8AC3E}">
        <p14:creationId xmlns:p14="http://schemas.microsoft.com/office/powerpoint/2010/main" val="3408022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641F630-C105-4C26-AD05-B99C2574DB45}" type="datetimeFigureOut">
              <a:rPr lang="en-US" smtClean="0"/>
              <a:t>7/13/2017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D1131F-8110-46F8-B5D1-F5F03DB78AF1}" type="slidenum">
              <a:rPr lang="en-US" smtClean="0"/>
              <a:t>‹#›</a:t>
            </a:fld>
            <a:endParaRPr lang="en-US"/>
          </a:p>
        </p:txBody>
      </p:sp>
    </p:spTree>
    <p:extLst>
      <p:ext uri="{BB962C8B-B14F-4D97-AF65-F5344CB8AC3E}">
        <p14:creationId xmlns:p14="http://schemas.microsoft.com/office/powerpoint/2010/main" val="7763730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41F630-C105-4C26-AD05-B99C2574DB45}" type="datetimeFigureOut">
              <a:rPr lang="en-US" smtClean="0"/>
              <a:t>7/13/2017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3D1131F-8110-46F8-B5D1-F5F03DB78AF1}" type="slidenum">
              <a:rPr lang="en-US" smtClean="0"/>
              <a:t>‹#›</a:t>
            </a:fld>
            <a:endParaRPr lang="en-US"/>
          </a:p>
        </p:txBody>
      </p:sp>
    </p:spTree>
    <p:extLst>
      <p:ext uri="{BB962C8B-B14F-4D97-AF65-F5344CB8AC3E}">
        <p14:creationId xmlns:p14="http://schemas.microsoft.com/office/powerpoint/2010/main" val="37243734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641F630-C105-4C26-AD05-B99C2574DB45}" type="datetimeFigureOut">
              <a:rPr lang="en-US" smtClean="0"/>
              <a:t>7/13/2017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D1131F-8110-46F8-B5D1-F5F03DB78AF1}" type="slidenum">
              <a:rPr lang="en-US" smtClean="0"/>
              <a:t>‹#›</a:t>
            </a:fld>
            <a:endParaRPr lang="en-US"/>
          </a:p>
        </p:txBody>
      </p:sp>
    </p:spTree>
    <p:extLst>
      <p:ext uri="{BB962C8B-B14F-4D97-AF65-F5344CB8AC3E}">
        <p14:creationId xmlns:p14="http://schemas.microsoft.com/office/powerpoint/2010/main" val="31675350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641F630-C105-4C26-AD05-B99C2574DB45}" type="datetimeFigureOut">
              <a:rPr lang="en-US" smtClean="0"/>
              <a:t>7/13/2017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D1131F-8110-46F8-B5D1-F5F03DB78AF1}" type="slidenum">
              <a:rPr lang="en-US" smtClean="0"/>
              <a:t>‹#›</a:t>
            </a:fld>
            <a:endParaRPr lang="en-US"/>
          </a:p>
        </p:txBody>
      </p:sp>
    </p:spTree>
    <p:extLst>
      <p:ext uri="{BB962C8B-B14F-4D97-AF65-F5344CB8AC3E}">
        <p14:creationId xmlns:p14="http://schemas.microsoft.com/office/powerpoint/2010/main" val="19541259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41F630-C105-4C26-AD05-B99C2574DB45}" type="datetimeFigureOut">
              <a:rPr lang="en-US" smtClean="0"/>
              <a:t>7/13/2017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D1131F-8110-46F8-B5D1-F5F03DB78AF1}" type="slidenum">
              <a:rPr lang="en-US" smtClean="0"/>
              <a:t>‹#›</a:t>
            </a:fld>
            <a:endParaRPr lang="en-US"/>
          </a:p>
        </p:txBody>
      </p:sp>
    </p:spTree>
    <p:extLst>
      <p:ext uri="{BB962C8B-B14F-4D97-AF65-F5344CB8AC3E}">
        <p14:creationId xmlns:p14="http://schemas.microsoft.com/office/powerpoint/2010/main" val="39666062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6.xml"/><Relationship Id="rId4" Type="http://schemas.openxmlformats.org/officeDocument/2006/relationships/image" Target="../media/image43.emf"/></Relationships>
</file>

<file path=ppt/slides/_rels/slide31.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6.xml"/><Relationship Id="rId5" Type="http://schemas.openxmlformats.org/officeDocument/2006/relationships/image" Target="../media/image48.png"/><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6.xml"/><Relationship Id="rId4" Type="http://schemas.openxmlformats.org/officeDocument/2006/relationships/image" Target="../media/image51.emf"/></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emf"/><Relationship Id="rId1" Type="http://schemas.openxmlformats.org/officeDocument/2006/relationships/slideLayout" Target="../slideLayouts/slideLayout6.xml"/><Relationship Id="rId6" Type="http://schemas.openxmlformats.org/officeDocument/2006/relationships/image" Target="../media/image49.png"/><Relationship Id="rId5" Type="http://schemas.openxmlformats.org/officeDocument/2006/relationships/image" Target="../media/image55.png"/><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56.emf"/><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emf"/><Relationship Id="rId1" Type="http://schemas.openxmlformats.org/officeDocument/2006/relationships/slideLayout" Target="../slideLayouts/slideLayout2.xml"/><Relationship Id="rId4" Type="http://schemas.openxmlformats.org/officeDocument/2006/relationships/image" Target="../media/image63.emf"/></Relationships>
</file>

<file path=ppt/slides/_rels/slide41.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emf"/><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4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0.tif"/><Relationship Id="rId2" Type="http://schemas.openxmlformats.org/officeDocument/2006/relationships/image" Target="../media/image69.jpe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72.tif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3.tif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www.swgdrug.org/approved.htm"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t="7489" r="2" b="23713"/>
          <a:stretch/>
        </p:blipFill>
        <p:spPr>
          <a:xfrm>
            <a:off x="6838122" y="4251960"/>
            <a:ext cx="5353878" cy="2606039"/>
          </a:xfrm>
          <a:prstGeom prst="rect">
            <a:avLst/>
          </a:prstGeom>
        </p:spPr>
      </p:pic>
      <p:pic>
        <p:nvPicPr>
          <p:cNvPr id="4" name="Picture 3"/>
          <p:cNvPicPr>
            <a:picLocks noChangeAspect="1"/>
          </p:cNvPicPr>
          <p:nvPr/>
        </p:nvPicPr>
        <p:blipFill rotWithShape="1">
          <a:blip r:embed="rId3"/>
          <a:srcRect t="13595" r="1" b="1"/>
          <a:stretch/>
        </p:blipFill>
        <p:spPr>
          <a:xfrm>
            <a:off x="4818888" y="-479"/>
            <a:ext cx="7373112" cy="4252439"/>
          </a:xfrm>
          <a:prstGeom prst="rect">
            <a:avLst/>
          </a:prstGeom>
        </p:spPr>
      </p:pic>
      <p:sp>
        <p:nvSpPr>
          <p:cNvPr id="11" name="Freeform 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479"/>
            <a:ext cx="9468701" cy="6858478"/>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479"/>
            <a:ext cx="8078052" cy="6858478"/>
          </a:xfrm>
          <a:custGeom>
            <a:avLst/>
            <a:gdLst>
              <a:gd name="connsiteX0" fmla="*/ 0 w 8078052"/>
              <a:gd name="connsiteY0" fmla="*/ 0 h 6858478"/>
              <a:gd name="connsiteX1" fmla="*/ 3829872 w 8078052"/>
              <a:gd name="connsiteY1" fmla="*/ 0 h 6858478"/>
              <a:gd name="connsiteX2" fmla="*/ 4896100 w 8078052"/>
              <a:gd name="connsiteY2" fmla="*/ 0 h 6858478"/>
              <a:gd name="connsiteX3" fmla="*/ 4901677 w 8078052"/>
              <a:gd name="connsiteY3" fmla="*/ 0 h 6858478"/>
              <a:gd name="connsiteX4" fmla="*/ 8078052 w 8078052"/>
              <a:gd name="connsiteY4" fmla="*/ 6858478 h 6858478"/>
              <a:gd name="connsiteX5" fmla="*/ 653497 w 8078052"/>
              <a:gd name="connsiteY5" fmla="*/ 6858478 h 6858478"/>
              <a:gd name="connsiteX6" fmla="*/ 653757 w 8078052"/>
              <a:gd name="connsiteY6" fmla="*/ 6857916 h 6858478"/>
              <a:gd name="connsiteX7" fmla="*/ 0 w 8078052"/>
              <a:gd name="connsiteY7" fmla="*/ 6857916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2" h="6858478">
                <a:moveTo>
                  <a:pt x="0" y="0"/>
                </a:moveTo>
                <a:lnTo>
                  <a:pt x="3829872" y="0"/>
                </a:lnTo>
                <a:lnTo>
                  <a:pt x="4896100" y="0"/>
                </a:lnTo>
                <a:lnTo>
                  <a:pt x="4901677" y="0"/>
                </a:lnTo>
                <a:lnTo>
                  <a:pt x="8078052" y="6858478"/>
                </a:lnTo>
                <a:lnTo>
                  <a:pt x="653497" y="6858478"/>
                </a:lnTo>
                <a:lnTo>
                  <a:pt x="653757" y="6857916"/>
                </a:lnTo>
                <a:lnTo>
                  <a:pt x="0" y="6857916"/>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0404331" y="3974961"/>
            <a:ext cx="1787669" cy="276999"/>
          </a:xfrm>
          <a:prstGeom prst="rect">
            <a:avLst/>
          </a:prstGeom>
        </p:spPr>
        <p:txBody>
          <a:bodyPr wrap="none">
            <a:spAutoFit/>
          </a:bodyPr>
          <a:lstStyle/>
          <a:p>
            <a:r>
              <a:rPr lang="en-US" sz="1200" b="0" i="0" dirty="0" err="1">
                <a:solidFill>
                  <a:srgbClr val="4D4D4D"/>
                </a:solidFill>
                <a:effectLst/>
                <a:latin typeface="Lora"/>
              </a:rPr>
              <a:t>laurent</a:t>
            </a:r>
            <a:r>
              <a:rPr lang="en-US" sz="1200" b="0" i="0" dirty="0">
                <a:solidFill>
                  <a:srgbClr val="4D4D4D"/>
                </a:solidFill>
                <a:effectLst/>
                <a:latin typeface="Lora"/>
              </a:rPr>
              <a:t> </a:t>
            </a:r>
            <a:r>
              <a:rPr lang="en-US" sz="1200" b="0" i="0" dirty="0" err="1">
                <a:solidFill>
                  <a:srgbClr val="4D4D4D"/>
                </a:solidFill>
                <a:effectLst/>
                <a:latin typeface="Lora"/>
              </a:rPr>
              <a:t>hamels</a:t>
            </a:r>
            <a:r>
              <a:rPr lang="en-US" sz="1200" b="0" i="0" dirty="0">
                <a:solidFill>
                  <a:srgbClr val="4D4D4D"/>
                </a:solidFill>
                <a:effectLst/>
                <a:latin typeface="Lora"/>
              </a:rPr>
              <a:t> - </a:t>
            </a:r>
            <a:r>
              <a:rPr lang="en-US" sz="1200" b="0" i="0" dirty="0" err="1">
                <a:solidFill>
                  <a:srgbClr val="4D4D4D"/>
                </a:solidFill>
                <a:effectLst/>
                <a:latin typeface="Lora"/>
              </a:rPr>
              <a:t>Fotolia</a:t>
            </a:r>
            <a:endParaRPr lang="en-US" sz="1200" dirty="0"/>
          </a:p>
        </p:txBody>
      </p:sp>
      <p:sp>
        <p:nvSpPr>
          <p:cNvPr id="2" name="Title 1"/>
          <p:cNvSpPr>
            <a:spLocks noGrp="1"/>
          </p:cNvSpPr>
          <p:nvPr>
            <p:ph type="ctrTitle"/>
          </p:nvPr>
        </p:nvSpPr>
        <p:spPr>
          <a:xfrm>
            <a:off x="804671" y="3428760"/>
            <a:ext cx="6033449" cy="2651200"/>
          </a:xfrm>
        </p:spPr>
        <p:txBody>
          <a:bodyPr anchor="t">
            <a:normAutofit fontScale="90000"/>
          </a:bodyPr>
          <a:lstStyle/>
          <a:p>
            <a:pPr algn="l">
              <a:lnSpc>
                <a:spcPct val="70000"/>
              </a:lnSpc>
            </a:pPr>
            <a:r>
              <a:rPr lang="en-US" sz="5400" b="1" dirty="0">
                <a:solidFill>
                  <a:schemeClr val="bg1"/>
                </a:solidFill>
                <a:latin typeface="+mn-lt"/>
              </a:rPr>
              <a:t>Chemical Analysis: </a:t>
            </a:r>
            <a:br>
              <a:rPr lang="en-US" sz="5400" b="1" dirty="0">
                <a:solidFill>
                  <a:schemeClr val="bg1"/>
                </a:solidFill>
                <a:latin typeface="+mn-lt"/>
              </a:rPr>
            </a:br>
            <a:r>
              <a:rPr lang="en-US" sz="5400" b="1" dirty="0">
                <a:solidFill>
                  <a:schemeClr val="bg1"/>
                </a:solidFill>
                <a:latin typeface="+mn-lt"/>
              </a:rPr>
              <a:t/>
            </a:r>
            <a:br>
              <a:rPr lang="en-US" sz="5400" b="1" dirty="0">
                <a:solidFill>
                  <a:schemeClr val="bg1"/>
                </a:solidFill>
                <a:latin typeface="+mn-lt"/>
              </a:rPr>
            </a:br>
            <a:r>
              <a:rPr lang="en-US" sz="5400" b="1" dirty="0">
                <a:solidFill>
                  <a:schemeClr val="bg1"/>
                </a:solidFill>
                <a:latin typeface="+mn-lt"/>
              </a:rPr>
              <a:t>Mass Spectrometry</a:t>
            </a:r>
            <a:br>
              <a:rPr lang="en-US" sz="5400" b="1" dirty="0">
                <a:solidFill>
                  <a:schemeClr val="bg1"/>
                </a:solidFill>
                <a:latin typeface="+mn-lt"/>
              </a:rPr>
            </a:br>
            <a:r>
              <a:rPr lang="en-US" sz="5400" b="1" dirty="0">
                <a:solidFill>
                  <a:schemeClr val="bg1"/>
                </a:solidFill>
                <a:latin typeface="+mn-lt"/>
              </a:rPr>
              <a:t>&amp; Forensic Techniques</a:t>
            </a:r>
            <a:r>
              <a:rPr lang="en-US" sz="5400" dirty="0">
                <a:solidFill>
                  <a:schemeClr val="bg1"/>
                </a:solidFill>
                <a:latin typeface="+mn-lt"/>
              </a:rPr>
              <a:t/>
            </a:r>
            <a:br>
              <a:rPr lang="en-US" sz="5400" dirty="0">
                <a:solidFill>
                  <a:schemeClr val="bg1"/>
                </a:solidFill>
                <a:latin typeface="+mn-lt"/>
              </a:rPr>
            </a:br>
            <a:endParaRPr lang="en-US" sz="5400" dirty="0">
              <a:solidFill>
                <a:schemeClr val="bg1"/>
              </a:solidFill>
              <a:latin typeface="+mn-lt"/>
            </a:endParaRPr>
          </a:p>
        </p:txBody>
      </p:sp>
      <p:sp>
        <p:nvSpPr>
          <p:cNvPr id="3" name="Subtitle 2"/>
          <p:cNvSpPr>
            <a:spLocks noGrp="1"/>
          </p:cNvSpPr>
          <p:nvPr>
            <p:ph type="subTitle" idx="1"/>
          </p:nvPr>
        </p:nvSpPr>
        <p:spPr>
          <a:xfrm>
            <a:off x="804671" y="552893"/>
            <a:ext cx="4584494" cy="1850065"/>
          </a:xfrm>
        </p:spPr>
        <p:txBody>
          <a:bodyPr anchor="b">
            <a:normAutofit/>
          </a:bodyPr>
          <a:lstStyle/>
          <a:p>
            <a:pPr algn="l">
              <a:lnSpc>
                <a:spcPct val="70000"/>
              </a:lnSpc>
            </a:pPr>
            <a:r>
              <a:rPr lang="en-US" sz="2800" b="1" dirty="0">
                <a:solidFill>
                  <a:schemeClr val="bg1"/>
                </a:solidFill>
              </a:rPr>
              <a:t>Quality of Medical Products and Public Health</a:t>
            </a:r>
          </a:p>
          <a:p>
            <a:pPr algn="l">
              <a:lnSpc>
                <a:spcPct val="70000"/>
              </a:lnSpc>
            </a:pPr>
            <a:endParaRPr lang="en-US" sz="2800" dirty="0">
              <a:solidFill>
                <a:schemeClr val="bg1"/>
              </a:solidFill>
            </a:endParaRPr>
          </a:p>
          <a:p>
            <a:pPr algn="l">
              <a:lnSpc>
                <a:spcPct val="70000"/>
              </a:lnSpc>
            </a:pPr>
            <a:r>
              <a:rPr lang="en-US" sz="3600" dirty="0">
                <a:solidFill>
                  <a:schemeClr val="bg1"/>
                </a:solidFill>
              </a:rPr>
              <a:t>David A. Gaul</a:t>
            </a:r>
          </a:p>
        </p:txBody>
      </p:sp>
      <p:sp>
        <p:nvSpPr>
          <p:cNvPr id="7" name="TextBox 6"/>
          <p:cNvSpPr txBox="1"/>
          <p:nvPr/>
        </p:nvSpPr>
        <p:spPr>
          <a:xfrm>
            <a:off x="804671" y="2499590"/>
            <a:ext cx="5388142" cy="584775"/>
          </a:xfrm>
          <a:prstGeom prst="rect">
            <a:avLst/>
          </a:prstGeom>
          <a:noFill/>
        </p:spPr>
        <p:txBody>
          <a:bodyPr wrap="none" rtlCol="0">
            <a:spAutoFit/>
          </a:bodyPr>
          <a:lstStyle/>
          <a:p>
            <a:r>
              <a:rPr lang="en-US" sz="3200" dirty="0">
                <a:solidFill>
                  <a:schemeClr val="bg1"/>
                </a:solidFill>
              </a:rPr>
              <a:t>Georgia Institute of Technology</a:t>
            </a:r>
          </a:p>
        </p:txBody>
      </p:sp>
    </p:spTree>
    <p:extLst>
      <p:ext uri="{BB962C8B-B14F-4D97-AF65-F5344CB8AC3E}">
        <p14:creationId xmlns:p14="http://schemas.microsoft.com/office/powerpoint/2010/main" val="31102997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762000" y="76200"/>
            <a:ext cx="10706100" cy="1143000"/>
          </a:xfrm>
        </p:spPr>
        <p:txBody>
          <a:bodyPr>
            <a:normAutofit fontScale="90000"/>
          </a:bodyPr>
          <a:lstStyle/>
          <a:p>
            <a:pPr algn="ctr" eaLnBrk="1" hangingPunct="1"/>
            <a:r>
              <a:rPr lang="en-US" altLang="en-US" sz="4000" b="1" dirty="0">
                <a:latin typeface="+mn-lt"/>
              </a:rPr>
              <a:t>MALDI: Matrix-Assisted Laser Desorption/Ionization</a:t>
            </a:r>
          </a:p>
        </p:txBody>
      </p:sp>
      <p:sp>
        <p:nvSpPr>
          <p:cNvPr id="101379" name="Rectangle 3"/>
          <p:cNvSpPr>
            <a:spLocks noGrp="1" noChangeArrowheads="1"/>
          </p:cNvSpPr>
          <p:nvPr>
            <p:ph type="body" idx="1"/>
          </p:nvPr>
        </p:nvSpPr>
        <p:spPr>
          <a:xfrm>
            <a:off x="1981200" y="1143000"/>
            <a:ext cx="8686800" cy="3352800"/>
          </a:xfrm>
        </p:spPr>
        <p:txBody>
          <a:bodyPr/>
          <a:lstStyle/>
          <a:p>
            <a:pPr eaLnBrk="1" hangingPunct="1"/>
            <a:r>
              <a:rPr lang="en-US" altLang="en-US" sz="2000" dirty="0"/>
              <a:t>Generally uses a UV laser.</a:t>
            </a:r>
          </a:p>
          <a:p>
            <a:pPr eaLnBrk="1" hangingPunct="1"/>
            <a:r>
              <a:rPr lang="en-US" altLang="en-US" sz="2000" dirty="0"/>
              <a:t>IR MALDI is also used, but not that common.</a:t>
            </a:r>
          </a:p>
          <a:p>
            <a:pPr eaLnBrk="1" hangingPunct="1"/>
            <a:r>
              <a:rPr lang="en-US" altLang="en-US" sz="2000" dirty="0"/>
              <a:t>Ions are formed by gas-phase proton transfer between the excited matrix ions and the analyte.</a:t>
            </a:r>
          </a:p>
        </p:txBody>
      </p:sp>
      <p:sp>
        <p:nvSpPr>
          <p:cNvPr id="101380" name="Rectangle 3" descr="2007"/>
          <p:cNvSpPr>
            <a:spLocks noGrp="1" noChangeAspect="1" noChangeArrowheads="1"/>
          </p:cNvSpPr>
          <p:nvPr isPhoto="1"/>
        </p:nvSpPr>
        <p:spPr bwMode="auto">
          <a:xfrm>
            <a:off x="4089400" y="2567595"/>
            <a:ext cx="3867150" cy="4103081"/>
          </a:xfrm>
          <a:prstGeom prst="rect">
            <a:avLst/>
          </a:prstGeom>
          <a:blipFill dpi="0" rotWithShape="1">
            <a:blip r:embed="rId2"/>
            <a:srcRect/>
            <a:stretch>
              <a:fillRect/>
            </a:stretch>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Tree>
    <p:extLst>
      <p:ext uri="{BB962C8B-B14F-4D97-AF65-F5344CB8AC3E}">
        <p14:creationId xmlns:p14="http://schemas.microsoft.com/office/powerpoint/2010/main" val="10255798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069" y="120020"/>
            <a:ext cx="11789443" cy="1325563"/>
          </a:xfrm>
        </p:spPr>
        <p:txBody>
          <a:bodyPr/>
          <a:lstStyle/>
          <a:p>
            <a:pPr algn="ctr"/>
            <a:r>
              <a:rPr lang="en-US" b="1" dirty="0"/>
              <a:t>Fenn’s First ESI Source Coupled to a Quadrupole MS</a:t>
            </a:r>
          </a:p>
        </p:txBody>
      </p:sp>
      <p:pic>
        <p:nvPicPr>
          <p:cNvPr id="3" name="Picture 2"/>
          <p:cNvPicPr>
            <a:picLocks noChangeAspect="1"/>
          </p:cNvPicPr>
          <p:nvPr/>
        </p:nvPicPr>
        <p:blipFill>
          <a:blip r:embed="rId2"/>
          <a:stretch>
            <a:fillRect/>
          </a:stretch>
        </p:blipFill>
        <p:spPr>
          <a:xfrm>
            <a:off x="537022" y="1397137"/>
            <a:ext cx="5399490" cy="5167312"/>
          </a:xfrm>
          <a:prstGeom prst="rect">
            <a:avLst/>
          </a:prstGeom>
        </p:spPr>
      </p:pic>
      <p:pic>
        <p:nvPicPr>
          <p:cNvPr id="4" name="Content Placeholder 8"/>
          <p:cNvPicPr>
            <a:picLocks noChangeAspect="1"/>
          </p:cNvPicPr>
          <p:nvPr/>
        </p:nvPicPr>
        <p:blipFill>
          <a:blip r:embed="rId3"/>
          <a:stretch>
            <a:fillRect/>
          </a:stretch>
        </p:blipFill>
        <p:spPr>
          <a:xfrm>
            <a:off x="5720316" y="1954191"/>
            <a:ext cx="6291196" cy="4002774"/>
          </a:xfrm>
          <a:prstGeom prst="rect">
            <a:avLst/>
          </a:prstGeom>
        </p:spPr>
      </p:pic>
      <p:sp>
        <p:nvSpPr>
          <p:cNvPr id="5" name="Rectangle 4"/>
          <p:cNvSpPr/>
          <p:nvPr/>
        </p:nvSpPr>
        <p:spPr>
          <a:xfrm>
            <a:off x="3644537" y="2214093"/>
            <a:ext cx="653143" cy="508608"/>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4297680" y="2821577"/>
            <a:ext cx="1638832" cy="31353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4297680" y="1954191"/>
            <a:ext cx="1638832" cy="25990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19337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Electrospray Ionization Process</a:t>
            </a:r>
          </a:p>
        </p:txBody>
      </p:sp>
      <p:pic>
        <p:nvPicPr>
          <p:cNvPr id="3" name="Picture 2"/>
          <p:cNvPicPr>
            <a:picLocks noChangeAspect="1"/>
          </p:cNvPicPr>
          <p:nvPr/>
        </p:nvPicPr>
        <p:blipFill>
          <a:blip r:embed="rId2"/>
          <a:stretch>
            <a:fillRect/>
          </a:stretch>
        </p:blipFill>
        <p:spPr>
          <a:xfrm>
            <a:off x="2535283" y="1690688"/>
            <a:ext cx="7132533" cy="4714467"/>
          </a:xfrm>
          <a:prstGeom prst="rect">
            <a:avLst/>
          </a:prstGeom>
          <a:ln>
            <a:solidFill>
              <a:schemeClr val="tx2"/>
            </a:solidFill>
          </a:ln>
        </p:spPr>
      </p:pic>
      <p:sp>
        <p:nvSpPr>
          <p:cNvPr id="4" name="Rectangle 3"/>
          <p:cNvSpPr/>
          <p:nvPr/>
        </p:nvSpPr>
        <p:spPr>
          <a:xfrm>
            <a:off x="7406640" y="6486835"/>
            <a:ext cx="4785360" cy="369332"/>
          </a:xfrm>
          <a:prstGeom prst="rect">
            <a:avLst/>
          </a:prstGeom>
        </p:spPr>
        <p:txBody>
          <a:bodyPr wrap="square">
            <a:spAutoFit/>
          </a:bodyPr>
          <a:lstStyle/>
          <a:p>
            <a:r>
              <a:rPr lang="en-US" dirty="0"/>
              <a:t>Mass Spectrometry Reviews, 2001, 20, 362– 387.</a:t>
            </a:r>
          </a:p>
        </p:txBody>
      </p:sp>
    </p:spTree>
    <p:extLst>
      <p:ext uri="{BB962C8B-B14F-4D97-AF65-F5344CB8AC3E}">
        <p14:creationId xmlns:p14="http://schemas.microsoft.com/office/powerpoint/2010/main" val="37555058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9495" y="6089"/>
            <a:ext cx="10515600" cy="1325563"/>
          </a:xfrm>
        </p:spPr>
        <p:txBody>
          <a:bodyPr>
            <a:normAutofit/>
          </a:bodyPr>
          <a:lstStyle/>
          <a:p>
            <a:pPr algn="ctr"/>
            <a:r>
              <a:rPr lang="en-US" sz="4000" b="1" dirty="0">
                <a:latin typeface="+mn-lt"/>
              </a:rPr>
              <a:t>Mass Analyzer - Quadrupole</a:t>
            </a:r>
          </a:p>
        </p:txBody>
      </p:sp>
      <p:pic>
        <p:nvPicPr>
          <p:cNvPr id="7" name="Picture 6" descr="7E0AB83"/>
          <p:cNvPicPr>
            <a:picLocks noChangeAspect="1" noChangeArrowheads="1"/>
          </p:cNvPicPr>
          <p:nvPr/>
        </p:nvPicPr>
        <p:blipFill>
          <a:blip r:embed="rId2">
            <a:extLst>
              <a:ext uri="{28A0092B-C50C-407E-A947-70E740481C1C}">
                <a14:useLocalDpi xmlns:a14="http://schemas.microsoft.com/office/drawing/2010/main" val="0"/>
              </a:ext>
            </a:extLst>
          </a:blip>
          <a:srcRect t="74348" r="28403" b="5911"/>
          <a:stretch>
            <a:fillRect/>
          </a:stretch>
        </p:blipFill>
        <p:spPr bwMode="auto">
          <a:xfrm>
            <a:off x="3554412" y="1225550"/>
            <a:ext cx="8229600" cy="4141787"/>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8" name="Text Box 4"/>
          <p:cNvSpPr txBox="1">
            <a:spLocks noChangeArrowheads="1"/>
          </p:cNvSpPr>
          <p:nvPr/>
        </p:nvSpPr>
        <p:spPr bwMode="auto">
          <a:xfrm>
            <a:off x="6907212" y="4659312"/>
            <a:ext cx="1447800" cy="36671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GB"/>
            </a:defPPr>
            <a:lvl1pPr algn="l" rtl="0" fontAlgn="base">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eaLnBrk="1" hangingPunct="1"/>
            <a:r>
              <a:rPr lang="en-US" altLang="en-US" sz="1800">
                <a:solidFill>
                  <a:srgbClr val="FF0000"/>
                </a:solidFill>
                <a:latin typeface="Arial" panose="020B0604020202020204" pitchFamily="34" charset="0"/>
              </a:rPr>
              <a:t>DC+RF</a:t>
            </a:r>
          </a:p>
        </p:txBody>
      </p:sp>
      <p:sp>
        <p:nvSpPr>
          <p:cNvPr id="9" name="Text Box 5"/>
          <p:cNvSpPr txBox="1">
            <a:spLocks noChangeArrowheads="1"/>
          </p:cNvSpPr>
          <p:nvPr/>
        </p:nvSpPr>
        <p:spPr bwMode="auto">
          <a:xfrm>
            <a:off x="7821612" y="4354512"/>
            <a:ext cx="1600200" cy="36671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GB"/>
            </a:defPPr>
            <a:lvl1pPr algn="l" rtl="0" fontAlgn="base">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eaLnBrk="1" hangingPunct="1"/>
            <a:r>
              <a:rPr lang="en-US" altLang="en-US" sz="1800">
                <a:solidFill>
                  <a:srgbClr val="FF0000"/>
                </a:solidFill>
                <a:latin typeface="Arial" panose="020B0604020202020204" pitchFamily="34" charset="0"/>
              </a:rPr>
              <a:t>-(DC+RF)</a:t>
            </a:r>
          </a:p>
        </p:txBody>
      </p:sp>
      <p:sp>
        <p:nvSpPr>
          <p:cNvPr id="10" name="Line 6"/>
          <p:cNvSpPr>
            <a:spLocks noChangeShapeType="1"/>
          </p:cNvSpPr>
          <p:nvPr/>
        </p:nvSpPr>
        <p:spPr bwMode="auto">
          <a:xfrm>
            <a:off x="9650412" y="3592512"/>
            <a:ext cx="381000" cy="83820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fontAlgn="base">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endParaRPr lang="en-US"/>
          </a:p>
        </p:txBody>
      </p:sp>
      <p:sp>
        <p:nvSpPr>
          <p:cNvPr id="11" name="Text Box 7"/>
          <p:cNvSpPr txBox="1">
            <a:spLocks noChangeArrowheads="1"/>
          </p:cNvSpPr>
          <p:nvPr/>
        </p:nvSpPr>
        <p:spPr bwMode="auto">
          <a:xfrm>
            <a:off x="9726612" y="4430712"/>
            <a:ext cx="2209800" cy="146526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GB"/>
            </a:defPPr>
            <a:lvl1pPr algn="l" rtl="0" fontAlgn="base">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eaLnBrk="1" hangingPunct="1"/>
            <a:r>
              <a:rPr lang="en-US" altLang="en-US" sz="1800">
                <a:solidFill>
                  <a:srgbClr val="000000"/>
                </a:solidFill>
                <a:latin typeface="Arial" panose="020B0604020202020204" pitchFamily="34" charset="0"/>
              </a:rPr>
              <a:t>-150V</a:t>
            </a:r>
          </a:p>
          <a:p>
            <a:pPr eaLnBrk="1" hangingPunct="1"/>
            <a:r>
              <a:rPr lang="en-US" altLang="en-US" sz="1800">
                <a:solidFill>
                  <a:srgbClr val="000000"/>
                </a:solidFill>
                <a:latin typeface="Arial" panose="020B0604020202020204" pitchFamily="34" charset="0"/>
              </a:rPr>
              <a:t>DC Pole Bias Offset (equal in all poles and added to other voltages)</a:t>
            </a:r>
          </a:p>
        </p:txBody>
      </p:sp>
      <p:sp>
        <p:nvSpPr>
          <p:cNvPr id="12" name="Line 8"/>
          <p:cNvSpPr>
            <a:spLocks noChangeShapeType="1"/>
          </p:cNvSpPr>
          <p:nvPr/>
        </p:nvSpPr>
        <p:spPr bwMode="auto">
          <a:xfrm flipV="1">
            <a:off x="9802812" y="2906712"/>
            <a:ext cx="0" cy="106680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fontAlgn="base">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endParaRPr lang="en-US"/>
          </a:p>
        </p:txBody>
      </p:sp>
      <p:sp>
        <p:nvSpPr>
          <p:cNvPr id="13" name="Line 10"/>
          <p:cNvSpPr>
            <a:spLocks noChangeShapeType="1"/>
          </p:cNvSpPr>
          <p:nvPr/>
        </p:nvSpPr>
        <p:spPr bwMode="auto">
          <a:xfrm flipH="1" flipV="1">
            <a:off x="9726612" y="2830512"/>
            <a:ext cx="76200" cy="7620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fontAlgn="base">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endParaRPr lang="en-US"/>
          </a:p>
        </p:txBody>
      </p:sp>
      <p:sp>
        <p:nvSpPr>
          <p:cNvPr id="14" name="Text Box 12"/>
          <p:cNvSpPr txBox="1">
            <a:spLocks noChangeArrowheads="1"/>
          </p:cNvSpPr>
          <p:nvPr/>
        </p:nvSpPr>
        <p:spPr bwMode="auto">
          <a:xfrm>
            <a:off x="5154612" y="4659312"/>
            <a:ext cx="311150" cy="36671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GB"/>
            </a:defPPr>
            <a:lvl1pPr algn="l" rtl="0" fontAlgn="base">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eaLnBrk="1" hangingPunct="1"/>
            <a:r>
              <a:rPr lang="en-US" altLang="en-US" sz="1800">
                <a:solidFill>
                  <a:srgbClr val="000000"/>
                </a:solidFill>
                <a:latin typeface="Arial" panose="020B0604020202020204" pitchFamily="34" charset="0"/>
              </a:rPr>
              <a:t>5</a:t>
            </a:r>
          </a:p>
        </p:txBody>
      </p:sp>
      <p:sp>
        <p:nvSpPr>
          <p:cNvPr id="15" name="Text Box 13"/>
          <p:cNvSpPr txBox="1">
            <a:spLocks noChangeArrowheads="1"/>
          </p:cNvSpPr>
          <p:nvPr/>
        </p:nvSpPr>
        <p:spPr bwMode="auto">
          <a:xfrm>
            <a:off x="10336212" y="3516312"/>
            <a:ext cx="1600200" cy="36671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GB"/>
            </a:defPPr>
            <a:lvl1pPr algn="l" rtl="0" fontAlgn="base">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eaLnBrk="1" hangingPunct="1"/>
            <a:r>
              <a:rPr lang="en-US" altLang="en-US" sz="1800">
                <a:solidFill>
                  <a:srgbClr val="000000"/>
                </a:solidFill>
                <a:latin typeface="Arial" panose="020B0604020202020204" pitchFamily="34" charset="0"/>
              </a:rPr>
              <a:t>-500V</a:t>
            </a:r>
          </a:p>
        </p:txBody>
      </p:sp>
      <p:sp>
        <p:nvSpPr>
          <p:cNvPr id="16" name="Text Box 14"/>
          <p:cNvSpPr txBox="1">
            <a:spLocks noChangeArrowheads="1"/>
          </p:cNvSpPr>
          <p:nvPr/>
        </p:nvSpPr>
        <p:spPr bwMode="auto">
          <a:xfrm>
            <a:off x="8021637" y="1404937"/>
            <a:ext cx="401955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GB"/>
            </a:defPPr>
            <a:lvl1pPr algn="l" rtl="0" fontAlgn="base">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eaLnBrk="1" hangingPunct="1"/>
            <a:r>
              <a:rPr lang="en-US" altLang="en-US" sz="1800">
                <a:solidFill>
                  <a:srgbClr val="000000"/>
                </a:solidFill>
                <a:latin typeface="Arial" panose="020B0604020202020204" pitchFamily="34" charset="0"/>
              </a:rPr>
              <a:t>DC and RF between 100V and 1000V</a:t>
            </a:r>
          </a:p>
          <a:p>
            <a:pPr eaLnBrk="1" hangingPunct="1"/>
            <a:r>
              <a:rPr lang="en-US" altLang="en-US" sz="1800">
                <a:solidFill>
                  <a:srgbClr val="000000"/>
                </a:solidFill>
                <a:latin typeface="Arial" panose="020B0604020202020204" pitchFamily="34" charset="0"/>
              </a:rPr>
              <a:t>Frequency: 1-4MHz</a:t>
            </a:r>
          </a:p>
          <a:p>
            <a:pPr eaLnBrk="1" hangingPunct="1"/>
            <a:r>
              <a:rPr lang="en-US" altLang="en-US" sz="1800">
                <a:solidFill>
                  <a:srgbClr val="000000"/>
                </a:solidFill>
                <a:latin typeface="Arial" panose="020B0604020202020204" pitchFamily="34" charset="0"/>
              </a:rPr>
              <a:t>About 100 oscillations. </a:t>
            </a:r>
          </a:p>
        </p:txBody>
      </p:sp>
      <p:cxnSp>
        <p:nvCxnSpPr>
          <p:cNvPr id="31" name="Straight Arrow Connector 30"/>
          <p:cNvCxnSpPr/>
          <p:nvPr/>
        </p:nvCxnSpPr>
        <p:spPr>
          <a:xfrm flipV="1">
            <a:off x="4087812" y="3124200"/>
            <a:ext cx="1257300" cy="22383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2" name="TextBox 49"/>
          <p:cNvSpPr txBox="1"/>
          <p:nvPr/>
        </p:nvSpPr>
        <p:spPr>
          <a:xfrm rot="20867562">
            <a:off x="4257675" y="2994025"/>
            <a:ext cx="852487" cy="261937"/>
          </a:xfrm>
          <a:prstGeom prst="rect">
            <a:avLst/>
          </a:prstGeom>
          <a:noFill/>
        </p:spPr>
        <p:txBody>
          <a:bodyPr wrap="none">
            <a:spAutoFit/>
          </a:bodyPr>
          <a:lstStyle>
            <a:defPPr>
              <a:defRPr lang="en-GB"/>
            </a:defPPr>
            <a:lvl1pPr algn="l" rtl="0" fontAlgn="base">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defRPr/>
            </a:pPr>
            <a:r>
              <a:rPr lang="en-US" sz="1100" dirty="0">
                <a:latin typeface="+mj-lt"/>
              </a:rPr>
              <a:t>Z-direction</a:t>
            </a:r>
          </a:p>
        </p:txBody>
      </p:sp>
      <p:sp>
        <p:nvSpPr>
          <p:cNvPr id="33" name="Text Box 4"/>
          <p:cNvSpPr txBox="1">
            <a:spLocks noChangeArrowheads="1"/>
          </p:cNvSpPr>
          <p:nvPr/>
        </p:nvSpPr>
        <p:spPr bwMode="auto">
          <a:xfrm rot="20626178">
            <a:off x="7446962" y="4868862"/>
            <a:ext cx="1447800" cy="26193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GB"/>
            </a:defPPr>
            <a:lvl1pPr algn="l" rtl="0" fontAlgn="base">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eaLnBrk="1" hangingPunct="1">
              <a:defRPr/>
            </a:pPr>
            <a:r>
              <a:rPr lang="en-US" sz="1050" dirty="0">
                <a:solidFill>
                  <a:srgbClr val="FF0000"/>
                </a:solidFill>
                <a:latin typeface="Arial" pitchFamily="34" charset="0"/>
              </a:rPr>
              <a:t>Filtering potentials</a:t>
            </a:r>
          </a:p>
        </p:txBody>
      </p:sp>
      <p:pic>
        <p:nvPicPr>
          <p:cNvPr id="3" name="Picture 2" descr="quad"/>
          <p:cNvPicPr>
            <a:picLocks noChangeAspect="1" noChangeArrowheads="1"/>
          </p:cNvPicPr>
          <p:nvPr/>
        </p:nvPicPr>
        <p:blipFill>
          <a:blip r:embed="rId3">
            <a:extLst>
              <a:ext uri="{28A0092B-C50C-407E-A947-70E740481C1C}">
                <a14:useLocalDpi xmlns:a14="http://schemas.microsoft.com/office/drawing/2010/main" val="0"/>
              </a:ext>
            </a:extLst>
          </a:blip>
          <a:srcRect l="12500" t="17415" r="7143" b="21632"/>
          <a:stretch>
            <a:fillRect/>
          </a:stretch>
        </p:blipFill>
        <p:spPr bwMode="auto">
          <a:xfrm>
            <a:off x="187412" y="1275557"/>
            <a:ext cx="3869105" cy="2407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39861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4153" y="123081"/>
            <a:ext cx="10515600" cy="1325563"/>
          </a:xfrm>
        </p:spPr>
        <p:txBody>
          <a:bodyPr>
            <a:normAutofit/>
          </a:bodyPr>
          <a:lstStyle/>
          <a:p>
            <a:pPr algn="ctr"/>
            <a:r>
              <a:rPr lang="en-US" sz="4000" b="1" dirty="0">
                <a:latin typeface="+mn-lt"/>
              </a:rPr>
              <a:t>Mass Analyzers – Time of Flight (TOF)</a:t>
            </a:r>
          </a:p>
        </p:txBody>
      </p:sp>
      <p:pic>
        <p:nvPicPr>
          <p:cNvPr id="12" name="Picture 11" descr="https://encrypted-tbn3.gstatic.com/images?q=tbn:ANd9GcQVvqCnyDOJIujVdQOy-3lVt2xUPQx0R0ZfbQSwdI_r8TkZDBVnz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1780" y="3855862"/>
            <a:ext cx="5022669"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3" descr="http://www.sigmaaldrich.com/content/dam/sigma-aldrich/life-science/custom-dna-oligos/maldi-tof-princip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1780" y="1296244"/>
            <a:ext cx="4222603" cy="2387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2"/>
          <p:cNvSpPr txBox="1">
            <a:spLocks noChangeArrowheads="1"/>
          </p:cNvSpPr>
          <p:nvPr/>
        </p:nvSpPr>
        <p:spPr bwMode="auto">
          <a:xfrm>
            <a:off x="7546668" y="1889830"/>
            <a:ext cx="2590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GB"/>
            </a:defPPr>
            <a:lvl1pPr algn="l" rtl="0" fontAlgn="base">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eaLnBrk="1" hangingPunct="1"/>
            <a:r>
              <a:rPr lang="en-US" altLang="en-US">
                <a:latin typeface="Arial" panose="020B0604020202020204" pitchFamily="34" charset="0"/>
                <a:cs typeface="Arial" panose="020B0604020202020204" pitchFamily="34" charset="0"/>
              </a:rPr>
              <a:t>MALDI Linear TOF. Lower R. Very Sensitive.</a:t>
            </a:r>
          </a:p>
        </p:txBody>
      </p:sp>
      <p:sp>
        <p:nvSpPr>
          <p:cNvPr id="15" name="TextBox 1"/>
          <p:cNvSpPr txBox="1">
            <a:spLocks noChangeArrowheads="1"/>
          </p:cNvSpPr>
          <p:nvPr/>
        </p:nvSpPr>
        <p:spPr bwMode="auto">
          <a:xfrm>
            <a:off x="7759700" y="4568032"/>
            <a:ext cx="2590800"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GB"/>
            </a:defPPr>
            <a:lvl1pPr algn="l" rtl="0" fontAlgn="base">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eaLnBrk="1" hangingPunct="1"/>
            <a:r>
              <a:rPr lang="en-US" altLang="en-US">
                <a:latin typeface="Arial" panose="020B0604020202020204" pitchFamily="34" charset="0"/>
                <a:cs typeface="Arial" panose="020B0604020202020204" pitchFamily="34" charset="0"/>
              </a:rPr>
              <a:t>MALDI Reflectron TOF. Higher R. Less Sensitive.</a:t>
            </a:r>
          </a:p>
        </p:txBody>
      </p:sp>
    </p:spTree>
    <p:extLst>
      <p:ext uri="{BB962C8B-B14F-4D97-AF65-F5344CB8AC3E}">
        <p14:creationId xmlns:p14="http://schemas.microsoft.com/office/powerpoint/2010/main" val="18735741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838200" y="159813"/>
            <a:ext cx="10515600" cy="1325563"/>
          </a:xfrm>
        </p:spPr>
        <p:txBody>
          <a:bodyPr>
            <a:normAutofit/>
          </a:bodyPr>
          <a:lstStyle/>
          <a:p>
            <a:pPr algn="ctr"/>
            <a:r>
              <a:rPr lang="en-US" sz="4000" b="1" dirty="0">
                <a:latin typeface="+mn-lt"/>
              </a:rPr>
              <a:t>Mass Analyzers - Orbitrap</a:t>
            </a:r>
          </a:p>
        </p:txBody>
      </p:sp>
      <p:pic>
        <p:nvPicPr>
          <p:cNvPr id="4" name="Picture 3"/>
          <p:cNvPicPr>
            <a:picLocks noChangeAspect="1"/>
          </p:cNvPicPr>
          <p:nvPr/>
        </p:nvPicPr>
        <p:blipFill>
          <a:blip r:embed="rId2"/>
          <a:stretch>
            <a:fillRect/>
          </a:stretch>
        </p:blipFill>
        <p:spPr>
          <a:xfrm>
            <a:off x="508028" y="1741625"/>
            <a:ext cx="5740374" cy="4080657"/>
          </a:xfrm>
          <a:prstGeom prst="rect">
            <a:avLst/>
          </a:prstGeom>
        </p:spPr>
      </p:pic>
      <p:pic>
        <p:nvPicPr>
          <p:cNvPr id="5" name="Picture 4"/>
          <p:cNvPicPr>
            <a:picLocks noChangeAspect="1"/>
          </p:cNvPicPr>
          <p:nvPr/>
        </p:nvPicPr>
        <p:blipFill>
          <a:blip r:embed="rId3"/>
          <a:stretch>
            <a:fillRect/>
          </a:stretch>
        </p:blipFill>
        <p:spPr>
          <a:xfrm>
            <a:off x="7129991" y="1191154"/>
            <a:ext cx="3943350" cy="2438400"/>
          </a:xfrm>
          <a:prstGeom prst="rect">
            <a:avLst/>
          </a:prstGeom>
        </p:spPr>
      </p:pic>
      <p:pic>
        <p:nvPicPr>
          <p:cNvPr id="8" name="Picture 7"/>
          <p:cNvPicPr>
            <a:picLocks noChangeAspect="1"/>
          </p:cNvPicPr>
          <p:nvPr/>
        </p:nvPicPr>
        <p:blipFill>
          <a:blip r:embed="rId4"/>
          <a:stretch>
            <a:fillRect/>
          </a:stretch>
        </p:blipFill>
        <p:spPr>
          <a:xfrm>
            <a:off x="7861829" y="3781954"/>
            <a:ext cx="2886075" cy="2790825"/>
          </a:xfrm>
          <a:prstGeom prst="rect">
            <a:avLst/>
          </a:prstGeom>
        </p:spPr>
      </p:pic>
      <p:sp>
        <p:nvSpPr>
          <p:cNvPr id="9" name="TextBox 8"/>
          <p:cNvSpPr txBox="1"/>
          <p:nvPr/>
        </p:nvSpPr>
        <p:spPr>
          <a:xfrm>
            <a:off x="38102" y="6334780"/>
            <a:ext cx="2608406" cy="523220"/>
          </a:xfrm>
          <a:prstGeom prst="rect">
            <a:avLst/>
          </a:prstGeom>
          <a:noFill/>
        </p:spPr>
        <p:txBody>
          <a:bodyPr wrap="none" rtlCol="0">
            <a:spAutoFit/>
          </a:bodyPr>
          <a:lstStyle/>
          <a:p>
            <a:r>
              <a:rPr lang="en-US" sz="1400" dirty="0"/>
              <a:t>Anal. Chem. 2000, 72, 1156-1162</a:t>
            </a:r>
          </a:p>
          <a:p>
            <a:r>
              <a:rPr lang="en-US" sz="1400" dirty="0"/>
              <a:t>Anal. Chem. 2006, 78, 2113-2120</a:t>
            </a:r>
          </a:p>
        </p:txBody>
      </p:sp>
    </p:spTree>
    <p:extLst>
      <p:ext uri="{BB962C8B-B14F-4D97-AF65-F5344CB8AC3E}">
        <p14:creationId xmlns:p14="http://schemas.microsoft.com/office/powerpoint/2010/main" val="25112575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4625"/>
            <a:ext cx="10515600" cy="1325563"/>
          </a:xfrm>
        </p:spPr>
        <p:txBody>
          <a:bodyPr>
            <a:normAutofit/>
          </a:bodyPr>
          <a:lstStyle/>
          <a:p>
            <a:pPr algn="ctr"/>
            <a:r>
              <a:rPr lang="en-US" sz="4000" b="1" dirty="0">
                <a:latin typeface="+mn-lt"/>
              </a:rPr>
              <a:t>Mass Spectrum – 18 Amino Acids</a:t>
            </a:r>
          </a:p>
        </p:txBody>
      </p:sp>
      <p:pic>
        <p:nvPicPr>
          <p:cNvPr id="3" name="Picture 2"/>
          <p:cNvPicPr>
            <a:picLocks noChangeAspect="1"/>
          </p:cNvPicPr>
          <p:nvPr/>
        </p:nvPicPr>
        <p:blipFill>
          <a:blip r:embed="rId2"/>
          <a:stretch>
            <a:fillRect/>
          </a:stretch>
        </p:blipFill>
        <p:spPr>
          <a:xfrm>
            <a:off x="1543720" y="1185826"/>
            <a:ext cx="8552780" cy="5672174"/>
          </a:xfrm>
          <a:prstGeom prst="rect">
            <a:avLst/>
          </a:prstGeom>
        </p:spPr>
      </p:pic>
    </p:spTree>
    <p:extLst>
      <p:ext uri="{BB962C8B-B14F-4D97-AF65-F5344CB8AC3E}">
        <p14:creationId xmlns:p14="http://schemas.microsoft.com/office/powerpoint/2010/main" val="8882157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2"/>
          <p:cNvSpPr>
            <a:spLocks noGrp="1"/>
          </p:cNvSpPr>
          <p:nvPr>
            <p:ph type="title"/>
          </p:nvPr>
        </p:nvSpPr>
        <p:spPr>
          <a:xfrm>
            <a:off x="1117600" y="304800"/>
            <a:ext cx="8864600" cy="1143000"/>
          </a:xfrm>
        </p:spPr>
        <p:txBody>
          <a:bodyPr>
            <a:normAutofit/>
          </a:bodyPr>
          <a:lstStyle/>
          <a:p>
            <a:pPr algn="ctr"/>
            <a:r>
              <a:rPr lang="en-US" altLang="en-US" sz="4000" b="1" dirty="0">
                <a:latin typeface="+mn-lt"/>
                <a:cs typeface="Arial" panose="020B0604020202020204" pitchFamily="34" charset="0"/>
              </a:rPr>
              <a:t>Tandem Mass (MS</a:t>
            </a:r>
            <a:r>
              <a:rPr lang="en-US" altLang="en-US" sz="4000" b="1" baseline="30000" dirty="0">
                <a:latin typeface="+mn-lt"/>
                <a:cs typeface="Arial" panose="020B0604020202020204" pitchFamily="34" charset="0"/>
              </a:rPr>
              <a:t>2</a:t>
            </a:r>
            <a:r>
              <a:rPr lang="en-US" altLang="en-US" sz="4000" b="1" dirty="0">
                <a:latin typeface="+mn-lt"/>
                <a:cs typeface="Arial" panose="020B0604020202020204" pitchFamily="34" charset="0"/>
              </a:rPr>
              <a:t>) Spectrometry</a:t>
            </a:r>
          </a:p>
        </p:txBody>
      </p:sp>
      <p:sp>
        <p:nvSpPr>
          <p:cNvPr id="120835" name="Content Placeholder 3"/>
          <p:cNvSpPr>
            <a:spLocks noGrp="1"/>
          </p:cNvSpPr>
          <p:nvPr>
            <p:ph idx="1"/>
          </p:nvPr>
        </p:nvSpPr>
        <p:spPr>
          <a:xfrm>
            <a:off x="482600" y="1574800"/>
            <a:ext cx="7772400" cy="4114800"/>
          </a:xfrm>
        </p:spPr>
        <p:txBody>
          <a:bodyPr/>
          <a:lstStyle/>
          <a:p>
            <a:r>
              <a:rPr lang="en-US" altLang="en-US" dirty="0">
                <a:cs typeface="Arial" panose="020B0604020202020204" pitchFamily="34" charset="0"/>
              </a:rPr>
              <a:t>MS experiments can also produce structural information by selecting a precursor ion (generated with soft ionization), activating these ions by collisions with a gas, and mass analyzing the fragments.</a:t>
            </a:r>
          </a:p>
          <a:p>
            <a:r>
              <a:rPr lang="en-US" altLang="en-US" dirty="0">
                <a:cs typeface="Arial" panose="020B0604020202020204" pitchFamily="34" charset="0"/>
              </a:rPr>
              <a:t>Two basic experiments:</a:t>
            </a:r>
          </a:p>
          <a:p>
            <a:pPr lvl="1"/>
            <a:r>
              <a:rPr lang="en-US" altLang="en-US" dirty="0">
                <a:cs typeface="Arial" panose="020B0604020202020204" pitchFamily="34" charset="0"/>
              </a:rPr>
              <a:t>Tandem in time and tandem in space.</a:t>
            </a:r>
          </a:p>
        </p:txBody>
      </p:sp>
      <p:pic>
        <p:nvPicPr>
          <p:cNvPr id="2" name="Picture 1"/>
          <p:cNvPicPr>
            <a:picLocks noChangeAspect="1"/>
          </p:cNvPicPr>
          <p:nvPr/>
        </p:nvPicPr>
        <p:blipFill>
          <a:blip r:embed="rId2"/>
          <a:stretch>
            <a:fillRect/>
          </a:stretch>
        </p:blipFill>
        <p:spPr>
          <a:xfrm>
            <a:off x="6242998" y="3268133"/>
            <a:ext cx="5739399" cy="3352800"/>
          </a:xfrm>
          <a:prstGeom prst="rect">
            <a:avLst/>
          </a:prstGeom>
        </p:spPr>
      </p:pic>
    </p:spTree>
    <p:extLst>
      <p:ext uri="{BB962C8B-B14F-4D97-AF65-F5344CB8AC3E}">
        <p14:creationId xmlns:p14="http://schemas.microsoft.com/office/powerpoint/2010/main" val="35521962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a:xfrm>
            <a:off x="1981200" y="152400"/>
            <a:ext cx="7772400" cy="1143000"/>
          </a:xfrm>
        </p:spPr>
        <p:txBody>
          <a:bodyPr/>
          <a:lstStyle/>
          <a:p>
            <a:pPr eaLnBrk="1" hangingPunct="1"/>
            <a:r>
              <a:rPr lang="en-US" altLang="en-US" dirty="0">
                <a:latin typeface="Arial" panose="020B0604020202020204" pitchFamily="34" charset="0"/>
              </a:rPr>
              <a:t>Tandem MS in Time: </a:t>
            </a:r>
            <a:r>
              <a:rPr lang="en-US" altLang="en-US" dirty="0" err="1">
                <a:latin typeface="Arial" panose="020B0604020202020204" pitchFamily="34" charset="0"/>
              </a:rPr>
              <a:t>MS</a:t>
            </a:r>
            <a:r>
              <a:rPr lang="en-US" altLang="en-US" baseline="30000" dirty="0" err="1">
                <a:latin typeface="Arial" panose="020B0604020202020204" pitchFamily="34" charset="0"/>
              </a:rPr>
              <a:t>n</a:t>
            </a:r>
            <a:endParaRPr lang="en-US" altLang="en-US" dirty="0">
              <a:latin typeface="Arial" panose="020B0604020202020204" pitchFamily="34" charset="0"/>
            </a:endParaRPr>
          </a:p>
        </p:txBody>
      </p:sp>
      <p:pic>
        <p:nvPicPr>
          <p:cNvPr id="12185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1169077"/>
            <a:ext cx="3886200" cy="5388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1860" name="Picture 6" descr="http://upload.wikimedia.org/wikipedia/commons/c/c5/Erythromycin-2D-skeleta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3488" y="1358106"/>
            <a:ext cx="2613025" cy="256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26553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ctrTitle"/>
          </p:nvPr>
        </p:nvSpPr>
        <p:spPr>
          <a:xfrm>
            <a:off x="2209800" y="152401"/>
            <a:ext cx="7772400" cy="711199"/>
          </a:xfrm>
        </p:spPr>
        <p:txBody>
          <a:bodyPr>
            <a:normAutofit/>
          </a:bodyPr>
          <a:lstStyle/>
          <a:p>
            <a:pPr eaLnBrk="1" hangingPunct="1"/>
            <a:r>
              <a:rPr lang="en-US" altLang="en-US" sz="4000" dirty="0">
                <a:latin typeface="+mn-lt"/>
              </a:rPr>
              <a:t>Tandem MS in Space</a:t>
            </a:r>
          </a:p>
        </p:txBody>
      </p:sp>
      <p:pic>
        <p:nvPicPr>
          <p:cNvPr id="2" name="Picture 1"/>
          <p:cNvPicPr>
            <a:picLocks noChangeAspect="1"/>
          </p:cNvPicPr>
          <p:nvPr/>
        </p:nvPicPr>
        <p:blipFill>
          <a:blip r:embed="rId2"/>
          <a:stretch>
            <a:fillRect/>
          </a:stretch>
        </p:blipFill>
        <p:spPr>
          <a:xfrm>
            <a:off x="1866900" y="977992"/>
            <a:ext cx="7950200" cy="5019651"/>
          </a:xfrm>
          <a:prstGeom prst="rect">
            <a:avLst/>
          </a:prstGeom>
        </p:spPr>
      </p:pic>
      <p:sp>
        <p:nvSpPr>
          <p:cNvPr id="3" name="TextBox 2"/>
          <p:cNvSpPr txBox="1"/>
          <p:nvPr/>
        </p:nvSpPr>
        <p:spPr>
          <a:xfrm>
            <a:off x="3274580" y="6488668"/>
            <a:ext cx="5351017" cy="369332"/>
          </a:xfrm>
          <a:prstGeom prst="rect">
            <a:avLst/>
          </a:prstGeom>
          <a:noFill/>
        </p:spPr>
        <p:txBody>
          <a:bodyPr wrap="none" rtlCol="0">
            <a:spAutoFit/>
          </a:bodyPr>
          <a:lstStyle/>
          <a:p>
            <a:r>
              <a:rPr lang="en-US" dirty="0" err="1"/>
              <a:t>Roessner</a:t>
            </a:r>
            <a:r>
              <a:rPr lang="en-US" dirty="0"/>
              <a:t> U., Beckles D. Plant Metabolic Networks 2009</a:t>
            </a:r>
          </a:p>
        </p:txBody>
      </p:sp>
    </p:spTree>
    <p:extLst>
      <p:ext uri="{BB962C8B-B14F-4D97-AF65-F5344CB8AC3E}">
        <p14:creationId xmlns:p14="http://schemas.microsoft.com/office/powerpoint/2010/main" val="32830035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Chemical Analysis</a:t>
            </a:r>
          </a:p>
        </p:txBody>
      </p:sp>
      <p:pic>
        <p:nvPicPr>
          <p:cNvPr id="4" name="Content Placeholder 3"/>
          <p:cNvPicPr>
            <a:picLocks noGrp="1" noChangeAspect="1"/>
          </p:cNvPicPr>
          <p:nvPr>
            <p:ph idx="1"/>
          </p:nvPr>
        </p:nvPicPr>
        <p:blipFill>
          <a:blip r:embed="rId2"/>
          <a:stretch>
            <a:fillRect/>
          </a:stretch>
        </p:blipFill>
        <p:spPr>
          <a:xfrm>
            <a:off x="2853572" y="1825625"/>
            <a:ext cx="6484855" cy="4351338"/>
          </a:xfrm>
          <a:prstGeom prst="rect">
            <a:avLst/>
          </a:prstGeom>
        </p:spPr>
      </p:pic>
      <p:sp>
        <p:nvSpPr>
          <p:cNvPr id="5" name="Rectangle 4"/>
          <p:cNvSpPr/>
          <p:nvPr/>
        </p:nvSpPr>
        <p:spPr>
          <a:xfrm>
            <a:off x="2747555" y="6176963"/>
            <a:ext cx="1746055" cy="276999"/>
          </a:xfrm>
          <a:prstGeom prst="rect">
            <a:avLst/>
          </a:prstGeom>
        </p:spPr>
        <p:txBody>
          <a:bodyPr wrap="none">
            <a:spAutoFit/>
          </a:bodyPr>
          <a:lstStyle/>
          <a:p>
            <a:r>
              <a:rPr lang="en-US" sz="1200" dirty="0"/>
              <a:t>http://suzannevince.com</a:t>
            </a:r>
          </a:p>
        </p:txBody>
      </p:sp>
    </p:spTree>
    <p:extLst>
      <p:ext uri="{BB962C8B-B14F-4D97-AF65-F5344CB8AC3E}">
        <p14:creationId xmlns:p14="http://schemas.microsoft.com/office/powerpoint/2010/main" val="20549742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2800" y="198437"/>
            <a:ext cx="10515600" cy="1325563"/>
          </a:xfrm>
        </p:spPr>
        <p:txBody>
          <a:bodyPr>
            <a:normAutofit/>
          </a:bodyPr>
          <a:lstStyle/>
          <a:p>
            <a:pPr algn="ctr"/>
            <a:r>
              <a:rPr lang="en-US" sz="4000" dirty="0">
                <a:latin typeface="+mn-lt"/>
              </a:rPr>
              <a:t>MSMS Phenylalanine </a:t>
            </a:r>
          </a:p>
        </p:txBody>
      </p:sp>
      <p:pic>
        <p:nvPicPr>
          <p:cNvPr id="3" name="Content Placeholder 3"/>
          <p:cNvPicPr>
            <a:picLocks noChangeAspect="1"/>
          </p:cNvPicPr>
          <p:nvPr/>
        </p:nvPicPr>
        <p:blipFill>
          <a:blip r:embed="rId2"/>
          <a:stretch>
            <a:fillRect/>
          </a:stretch>
        </p:blipFill>
        <p:spPr>
          <a:xfrm>
            <a:off x="172445" y="1357313"/>
            <a:ext cx="8800501" cy="5074708"/>
          </a:xfrm>
          <a:prstGeom prst="rect">
            <a:avLst/>
          </a:prstGeom>
        </p:spPr>
      </p:pic>
      <p:pic>
        <p:nvPicPr>
          <p:cNvPr id="6" name="Picture 5"/>
          <p:cNvPicPr>
            <a:picLocks noChangeAspect="1"/>
          </p:cNvPicPr>
          <p:nvPr/>
        </p:nvPicPr>
        <p:blipFill>
          <a:blip r:embed="rId3"/>
          <a:stretch>
            <a:fillRect/>
          </a:stretch>
        </p:blipFill>
        <p:spPr>
          <a:xfrm>
            <a:off x="5638800" y="2109788"/>
            <a:ext cx="6228292" cy="3209402"/>
          </a:xfrm>
          <a:prstGeom prst="rect">
            <a:avLst/>
          </a:prstGeom>
        </p:spPr>
      </p:pic>
      <p:sp>
        <p:nvSpPr>
          <p:cNvPr id="7" name="Rectangle 6"/>
          <p:cNvSpPr/>
          <p:nvPr/>
        </p:nvSpPr>
        <p:spPr>
          <a:xfrm>
            <a:off x="9085307" y="5329780"/>
            <a:ext cx="3001078" cy="307777"/>
          </a:xfrm>
          <a:prstGeom prst="rect">
            <a:avLst/>
          </a:prstGeom>
        </p:spPr>
        <p:txBody>
          <a:bodyPr wrap="none">
            <a:spAutoFit/>
          </a:bodyPr>
          <a:lstStyle/>
          <a:p>
            <a:r>
              <a:rPr lang="en-US" sz="1400" dirty="0"/>
              <a:t>Journal of Cheminformatics 2013, 5:12</a:t>
            </a:r>
          </a:p>
        </p:txBody>
      </p:sp>
    </p:spTree>
    <p:extLst>
      <p:ext uri="{BB962C8B-B14F-4D97-AF65-F5344CB8AC3E}">
        <p14:creationId xmlns:p14="http://schemas.microsoft.com/office/powerpoint/2010/main" val="19259117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596900" y="241300"/>
            <a:ext cx="11379200" cy="685800"/>
          </a:xfrm>
        </p:spPr>
        <p:txBody>
          <a:bodyPr>
            <a:noAutofit/>
          </a:bodyPr>
          <a:lstStyle/>
          <a:p>
            <a:pPr algn="ctr"/>
            <a:r>
              <a:rPr lang="de-DE" sz="4000" b="1" dirty="0">
                <a:latin typeface="+mn-lt"/>
              </a:rPr>
              <a:t>Introduction to Chromatographic Separations </a:t>
            </a:r>
            <a:r>
              <a:rPr lang="de-DE" sz="4000" dirty="0">
                <a:latin typeface="+mn-lt"/>
              </a:rPr>
              <a:t/>
            </a:r>
            <a:br>
              <a:rPr lang="de-DE" sz="4000" dirty="0">
                <a:latin typeface="+mn-lt"/>
              </a:rPr>
            </a:br>
            <a:r>
              <a:rPr lang="de-DE" sz="3200" dirty="0">
                <a:latin typeface="+mn-lt"/>
              </a:rPr>
              <a:t>(Skoog Ch. 26) </a:t>
            </a:r>
            <a:endParaRPr lang="en-GB" sz="3200" dirty="0">
              <a:latin typeface="+mn-lt"/>
            </a:endParaRPr>
          </a:p>
        </p:txBody>
      </p:sp>
      <p:sp>
        <p:nvSpPr>
          <p:cNvPr id="104456" name="Text Box 8"/>
          <p:cNvSpPr txBox="1">
            <a:spLocks noChangeArrowheads="1"/>
          </p:cNvSpPr>
          <p:nvPr/>
        </p:nvSpPr>
        <p:spPr bwMode="auto">
          <a:xfrm>
            <a:off x="1625600" y="1308100"/>
            <a:ext cx="7543800" cy="5310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 typeface="Wingdings" pitchFamily="2" charset="2"/>
              <a:buChar char="Ø"/>
            </a:pPr>
            <a:r>
              <a:rPr lang="de-DE" dirty="0">
                <a:latin typeface="Arial" charset="0"/>
              </a:rPr>
              <a:t> </a:t>
            </a:r>
            <a:r>
              <a:rPr lang="de-DE" b="1" u="sng" dirty="0">
                <a:latin typeface="Arial" charset="0"/>
              </a:rPr>
              <a:t>Introduction:</a:t>
            </a:r>
            <a:br>
              <a:rPr lang="de-DE" b="1" u="sng" dirty="0">
                <a:latin typeface="Arial" charset="0"/>
              </a:rPr>
            </a:br>
            <a:r>
              <a:rPr lang="de-DE" dirty="0">
                <a:latin typeface="Arial" charset="0"/>
              </a:rPr>
              <a:t>- Frequently methods for chemical analysis are selective, but not highly specific</a:t>
            </a:r>
            <a:br>
              <a:rPr lang="de-DE" dirty="0">
                <a:latin typeface="Arial" charset="0"/>
              </a:rPr>
            </a:br>
            <a:r>
              <a:rPr lang="de-DE" dirty="0">
                <a:latin typeface="Arial" charset="0"/>
              </a:rPr>
              <a:t>- Separation of analyte from interferences required </a:t>
            </a:r>
            <a:r>
              <a:rPr lang="de-DE" dirty="0">
                <a:latin typeface="Arial" charset="0"/>
                <a:sym typeface="Symbol" pitchFamily="18" charset="2"/>
              </a:rPr>
              <a:t> Chromatography</a:t>
            </a:r>
            <a:br>
              <a:rPr lang="de-DE" dirty="0">
                <a:latin typeface="Arial" charset="0"/>
                <a:sym typeface="Symbol" pitchFamily="18" charset="2"/>
              </a:rPr>
            </a:br>
            <a:endParaRPr lang="de-DE" dirty="0">
              <a:latin typeface="Arial" charset="0"/>
              <a:sym typeface="Symbol" pitchFamily="18" charset="2"/>
            </a:endParaRPr>
          </a:p>
          <a:p>
            <a:pPr>
              <a:buFont typeface="Wingdings" pitchFamily="2" charset="2"/>
              <a:buChar char="Ø"/>
            </a:pPr>
            <a:r>
              <a:rPr lang="de-DE" dirty="0">
                <a:latin typeface="Arial" charset="0"/>
                <a:sym typeface="Symbol" pitchFamily="18" charset="2"/>
              </a:rPr>
              <a:t> </a:t>
            </a:r>
            <a:r>
              <a:rPr lang="de-DE" b="1" u="sng" dirty="0">
                <a:latin typeface="Arial" charset="0"/>
                <a:sym typeface="Symbol" pitchFamily="18" charset="2"/>
              </a:rPr>
              <a:t>General description:</a:t>
            </a:r>
            <a:r>
              <a:rPr lang="de-DE" dirty="0">
                <a:latin typeface="Arial" charset="0"/>
              </a:rPr>
              <a:t/>
            </a:r>
            <a:br>
              <a:rPr lang="de-DE" dirty="0">
                <a:latin typeface="Arial" charset="0"/>
              </a:rPr>
            </a:br>
            <a:r>
              <a:rPr lang="de-DE" dirty="0">
                <a:latin typeface="Arial" charset="0"/>
              </a:rPr>
              <a:t>- Separation of chemically closely related components in a complex mixture</a:t>
            </a:r>
            <a:br>
              <a:rPr lang="de-DE" dirty="0">
                <a:latin typeface="Arial" charset="0"/>
              </a:rPr>
            </a:br>
            <a:r>
              <a:rPr lang="de-DE" dirty="0">
                <a:latin typeface="Arial" charset="0"/>
              </a:rPr>
              <a:t>- Sample transported in a </a:t>
            </a:r>
            <a:r>
              <a:rPr lang="de-DE" b="1" u="sng" dirty="0">
                <a:latin typeface="Arial" charset="0"/>
              </a:rPr>
              <a:t>mobile phase</a:t>
            </a:r>
            <a:r>
              <a:rPr lang="de-DE" dirty="0">
                <a:latin typeface="Arial" charset="0"/>
              </a:rPr>
              <a:t> (gas, liquid, supercritical fluid)</a:t>
            </a:r>
            <a:br>
              <a:rPr lang="de-DE" dirty="0">
                <a:latin typeface="Arial" charset="0"/>
              </a:rPr>
            </a:br>
            <a:r>
              <a:rPr lang="de-DE" dirty="0">
                <a:latin typeface="Arial" charset="0"/>
              </a:rPr>
              <a:t>- Passes </a:t>
            </a:r>
            <a:r>
              <a:rPr lang="de-DE" b="1" u="sng" dirty="0">
                <a:latin typeface="Arial" charset="0"/>
              </a:rPr>
              <a:t>stationary phase</a:t>
            </a:r>
            <a:r>
              <a:rPr lang="de-DE" dirty="0">
                <a:latin typeface="Arial" charset="0"/>
              </a:rPr>
              <a:t> fixed in column or on solid surface</a:t>
            </a:r>
            <a:br>
              <a:rPr lang="de-DE" dirty="0">
                <a:latin typeface="Arial" charset="0"/>
              </a:rPr>
            </a:br>
            <a:r>
              <a:rPr lang="de-DE" dirty="0">
                <a:latin typeface="Arial" charset="0"/>
              </a:rPr>
              <a:t>- Distribution equilibria of the analyte between mobile phase and stationary phase</a:t>
            </a:r>
            <a:br>
              <a:rPr lang="de-DE" dirty="0">
                <a:latin typeface="Arial" charset="0"/>
              </a:rPr>
            </a:br>
            <a:r>
              <a:rPr lang="de-DE" dirty="0">
                <a:latin typeface="Arial" charset="0"/>
              </a:rPr>
              <a:t>- Components strongly retained in the stationary phase move only slowly with the flow of the mobile phase, components weakly retained move rapidly</a:t>
            </a:r>
            <a:br>
              <a:rPr lang="de-DE" dirty="0">
                <a:latin typeface="Arial" charset="0"/>
              </a:rPr>
            </a:br>
            <a:r>
              <a:rPr lang="de-DE" dirty="0">
                <a:latin typeface="Arial" charset="0"/>
              </a:rPr>
              <a:t>- Components separate into zones (bands), which can be further analyzed</a:t>
            </a:r>
          </a:p>
          <a:p>
            <a:pPr>
              <a:buFont typeface="Wingdings" pitchFamily="2" charset="2"/>
              <a:buNone/>
            </a:pPr>
            <a:r>
              <a:rPr lang="de-DE" b="1" dirty="0">
                <a:latin typeface="Arial" charset="0"/>
              </a:rPr>
              <a:t/>
            </a:r>
            <a:br>
              <a:rPr lang="de-DE" b="1" dirty="0">
                <a:latin typeface="Arial" charset="0"/>
              </a:rPr>
            </a:br>
            <a:endParaRPr lang="de-DE" dirty="0">
              <a:latin typeface="Arial" charset="0"/>
              <a:sym typeface="Symbol" pitchFamily="18" charset="2"/>
            </a:endParaRPr>
          </a:p>
        </p:txBody>
      </p:sp>
    </p:spTree>
    <p:extLst>
      <p:ext uri="{BB962C8B-B14F-4D97-AF65-F5344CB8AC3E}">
        <p14:creationId xmlns:p14="http://schemas.microsoft.com/office/powerpoint/2010/main" val="37638916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a:xfrm>
            <a:off x="1143000" y="279400"/>
            <a:ext cx="10299700" cy="457200"/>
          </a:xfrm>
        </p:spPr>
        <p:txBody>
          <a:bodyPr>
            <a:noAutofit/>
          </a:bodyPr>
          <a:lstStyle/>
          <a:p>
            <a:r>
              <a:rPr lang="de-DE" sz="4000" b="1" dirty="0">
                <a:latin typeface="+mn-lt"/>
              </a:rPr>
              <a:t>Introduction to Chromatographic Separations</a:t>
            </a:r>
            <a:endParaRPr lang="en-GB" sz="4000" b="1" dirty="0">
              <a:latin typeface="+mn-lt"/>
            </a:endParaRPr>
          </a:p>
        </p:txBody>
      </p:sp>
      <p:sp>
        <p:nvSpPr>
          <p:cNvPr id="166922" name="Text Box 10"/>
          <p:cNvSpPr txBox="1">
            <a:spLocks noChangeArrowheads="1"/>
          </p:cNvSpPr>
          <p:nvPr/>
        </p:nvSpPr>
        <p:spPr bwMode="auto">
          <a:xfrm>
            <a:off x="6934200" y="1600201"/>
            <a:ext cx="3276600" cy="3554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Tx/>
              <a:buChar char="•"/>
            </a:pPr>
            <a:r>
              <a:rPr lang="en-US" dirty="0">
                <a:latin typeface="Arial" charset="0"/>
              </a:rPr>
              <a:t>Notice that the analyte zones suffer broadening and dilution. </a:t>
            </a:r>
          </a:p>
          <a:p>
            <a:pPr>
              <a:spcBef>
                <a:spcPct val="50000"/>
              </a:spcBef>
              <a:buFontTx/>
              <a:buChar char="•"/>
            </a:pPr>
            <a:r>
              <a:rPr lang="en-US" dirty="0">
                <a:latin typeface="Arial" charset="0"/>
              </a:rPr>
              <a:t>Therefore, when a chromatographic separation is performed, detectors need to be more sensitive!</a:t>
            </a:r>
          </a:p>
          <a:p>
            <a:pPr>
              <a:spcBef>
                <a:spcPct val="50000"/>
              </a:spcBef>
              <a:buFontTx/>
              <a:buChar char="•"/>
            </a:pPr>
            <a:r>
              <a:rPr lang="en-US" dirty="0">
                <a:latin typeface="Arial" charset="0"/>
              </a:rPr>
              <a:t>Avoid separations if possible!</a:t>
            </a:r>
          </a:p>
          <a:p>
            <a:pPr>
              <a:spcBef>
                <a:spcPct val="50000"/>
              </a:spcBef>
              <a:buFontTx/>
              <a:buChar char="•"/>
            </a:pPr>
            <a:r>
              <a:rPr lang="en-US" dirty="0">
                <a:latin typeface="Arial" charset="0"/>
              </a:rPr>
              <a:t>How do we decide if a separation is needed? Depends on </a:t>
            </a:r>
            <a:r>
              <a:rPr lang="en-US" i="1" dirty="0">
                <a:latin typeface="Arial" charset="0"/>
              </a:rPr>
              <a:t>selectivity</a:t>
            </a:r>
            <a:r>
              <a:rPr lang="en-US" dirty="0">
                <a:latin typeface="Arial" charset="0"/>
              </a:rPr>
              <a:t> and </a:t>
            </a:r>
            <a:r>
              <a:rPr lang="en-US" i="1" dirty="0">
                <a:latin typeface="Arial" charset="0"/>
              </a:rPr>
              <a:t>peak capacity</a:t>
            </a:r>
            <a:r>
              <a:rPr lang="en-US" dirty="0">
                <a:latin typeface="Arial" charset="0"/>
              </a:rPr>
              <a:t> of the </a:t>
            </a:r>
            <a:r>
              <a:rPr lang="en-US" b="1" dirty="0">
                <a:latin typeface="Arial" charset="0"/>
              </a:rPr>
              <a:t>detector</a:t>
            </a:r>
            <a:r>
              <a:rPr lang="en-US" dirty="0">
                <a:latin typeface="Arial" charset="0"/>
              </a:rPr>
              <a:t>.</a:t>
            </a:r>
          </a:p>
        </p:txBody>
      </p:sp>
      <p:sp>
        <p:nvSpPr>
          <p:cNvPr id="12" name="Rectangle 3" descr="2601"/>
          <p:cNvSpPr>
            <a:spLocks noGrp="1" noChangeAspect="1" noChangeArrowheads="1"/>
          </p:cNvSpPr>
          <p:nvPr isPhoto="1"/>
        </p:nvSpPr>
        <p:spPr bwMode="auto">
          <a:xfrm>
            <a:off x="2006114" y="896937"/>
            <a:ext cx="4470886" cy="5644134"/>
          </a:xfrm>
          <a:prstGeom prst="rect">
            <a:avLst/>
          </a:prstGeom>
          <a:blipFill dpi="0" rotWithShape="1">
            <a:blip r:embed="rId2"/>
            <a:srcRect/>
            <a:stretch>
              <a:fillRect r="-3"/>
            </a:stretch>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41744011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a:xfrm>
            <a:off x="2209800" y="304800"/>
            <a:ext cx="7772400" cy="678810"/>
          </a:xfrm>
        </p:spPr>
        <p:txBody>
          <a:bodyPr>
            <a:noAutofit/>
          </a:bodyPr>
          <a:lstStyle/>
          <a:p>
            <a:pPr algn="ctr"/>
            <a:r>
              <a:rPr lang="de-DE" sz="4000" b="1" dirty="0">
                <a:latin typeface="+mn-lt"/>
              </a:rPr>
              <a:t>Chromatogram</a:t>
            </a:r>
            <a:endParaRPr lang="en-GB" sz="4000" b="1" dirty="0">
              <a:latin typeface="+mn-lt"/>
            </a:endParaRPr>
          </a:p>
        </p:txBody>
      </p:sp>
      <p:sp>
        <p:nvSpPr>
          <p:cNvPr id="167945" name="Text Box 9"/>
          <p:cNvSpPr txBox="1">
            <a:spLocks noChangeArrowheads="1"/>
          </p:cNvSpPr>
          <p:nvPr/>
        </p:nvSpPr>
        <p:spPr bwMode="auto">
          <a:xfrm>
            <a:off x="1447800" y="1066800"/>
            <a:ext cx="7735888"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85750" indent="-285750">
              <a:buFont typeface="Arial" pitchFamily="34" charset="0"/>
              <a:buChar char="•"/>
            </a:pPr>
            <a:r>
              <a:rPr lang="de-DE" sz="2000" dirty="0"/>
              <a:t>Detector plots signal as function of time</a:t>
            </a:r>
          </a:p>
          <a:p>
            <a:pPr marL="285750" indent="-285750">
              <a:buFont typeface="Arial" pitchFamily="34" charset="0"/>
              <a:buChar char="•"/>
            </a:pPr>
            <a:r>
              <a:rPr lang="de-DE" sz="2000" dirty="0"/>
              <a:t>Series of peaks obtained, called </a:t>
            </a:r>
            <a:r>
              <a:rPr lang="de-DE" sz="2000" b="1" i="1" dirty="0"/>
              <a:t>chromatogram</a:t>
            </a:r>
          </a:p>
          <a:p>
            <a:pPr marL="285750" indent="-285750">
              <a:buFont typeface="Arial" pitchFamily="34" charset="0"/>
              <a:buChar char="•"/>
            </a:pPr>
            <a:r>
              <a:rPr lang="de-DE" sz="2000" u="sng" dirty="0"/>
              <a:t>Qualitative</a:t>
            </a:r>
            <a:r>
              <a:rPr lang="de-DE" sz="2000" dirty="0"/>
              <a:t> and </a:t>
            </a:r>
            <a:r>
              <a:rPr lang="de-DE" sz="2000" u="sng" dirty="0"/>
              <a:t>quantitative</a:t>
            </a:r>
            <a:r>
              <a:rPr lang="de-DE" sz="2000" dirty="0"/>
              <a:t> analysis possible</a:t>
            </a:r>
          </a:p>
          <a:p>
            <a:pPr marL="285750" indent="-285750">
              <a:buFont typeface="Arial" pitchFamily="34" charset="0"/>
              <a:buChar char="•"/>
            </a:pPr>
            <a:r>
              <a:rPr lang="de-DE" sz="2000" dirty="0"/>
              <a:t>Migration rates and zone broadening simultaneously influence peak resolution</a:t>
            </a:r>
            <a:endParaRPr lang="de-DE" sz="2000" dirty="0">
              <a:sym typeface="Symbol" pitchFamily="18" charset="2"/>
            </a:endParaRPr>
          </a:p>
        </p:txBody>
      </p:sp>
      <p:sp>
        <p:nvSpPr>
          <p:cNvPr id="167948" name="Text Box 12"/>
          <p:cNvSpPr txBox="1">
            <a:spLocks noChangeArrowheads="1"/>
          </p:cNvSpPr>
          <p:nvPr/>
        </p:nvSpPr>
        <p:spPr bwMode="auto">
          <a:xfrm>
            <a:off x="6580594" y="2683383"/>
            <a:ext cx="3352800" cy="830997"/>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1600" dirty="0">
                <a:latin typeface="Arial" charset="0"/>
              </a:rPr>
              <a:t>Zone broadening and analyte separation occur simultaneously! They are opposing effects</a:t>
            </a:r>
          </a:p>
        </p:txBody>
      </p:sp>
      <p:sp>
        <p:nvSpPr>
          <p:cNvPr id="14" name="Rectangle 3" descr="2602"/>
          <p:cNvSpPr>
            <a:spLocks noGrp="1" noChangeAspect="1" noChangeArrowheads="1"/>
          </p:cNvSpPr>
          <p:nvPr isPhoto="1"/>
        </p:nvSpPr>
        <p:spPr bwMode="auto">
          <a:xfrm>
            <a:off x="1573843" y="3581401"/>
            <a:ext cx="4750757" cy="2489199"/>
          </a:xfrm>
          <a:prstGeom prst="rect">
            <a:avLst/>
          </a:prstGeom>
          <a:blipFill dpi="0" rotWithShape="1">
            <a:blip r:embed="rId2"/>
            <a:srcRect/>
            <a:stretch>
              <a:fillRect b="-8"/>
            </a:stretch>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Rectangle 3" descr="2603"/>
          <p:cNvSpPr>
            <a:spLocks noGrp="1" noChangeAspect="1" noChangeArrowheads="1"/>
          </p:cNvSpPr>
          <p:nvPr isPhoto="1"/>
        </p:nvSpPr>
        <p:spPr bwMode="auto">
          <a:xfrm>
            <a:off x="6943541" y="3597570"/>
            <a:ext cx="2626906" cy="2456859"/>
          </a:xfrm>
          <a:prstGeom prst="rect">
            <a:avLst/>
          </a:prstGeom>
          <a:blipFill dpi="0" rotWithShape="1">
            <a:blip r:embed="rId3"/>
            <a:srcRect/>
            <a:stretch>
              <a:fillRect r="-6"/>
            </a:stretch>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12481012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215900" y="100807"/>
            <a:ext cx="11811000" cy="1143000"/>
          </a:xfrm>
        </p:spPr>
        <p:txBody>
          <a:bodyPr>
            <a:normAutofit/>
          </a:bodyPr>
          <a:lstStyle/>
          <a:p>
            <a:pPr algn="ctr" eaLnBrk="1" hangingPunct="1"/>
            <a:r>
              <a:rPr lang="en-US" altLang="en-US" dirty="0">
                <a:latin typeface="Arial" panose="020B0604020202020204" pitchFamily="34" charset="0"/>
              </a:rPr>
              <a:t>Liquid Chromatography</a:t>
            </a:r>
          </a:p>
        </p:txBody>
      </p:sp>
      <p:sp>
        <p:nvSpPr>
          <p:cNvPr id="12291" name="Text Box 3"/>
          <p:cNvSpPr txBox="1">
            <a:spLocks noChangeArrowheads="1"/>
          </p:cNvSpPr>
          <p:nvPr/>
        </p:nvSpPr>
        <p:spPr bwMode="auto">
          <a:xfrm>
            <a:off x="1422400" y="1593851"/>
            <a:ext cx="1600200" cy="366713"/>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altLang="en-US" sz="1800" dirty="0">
                <a:latin typeface="Arial Narrow" panose="020B0606020202030204" pitchFamily="34" charset="0"/>
              </a:rPr>
              <a:t>Solvent A</a:t>
            </a:r>
          </a:p>
        </p:txBody>
      </p:sp>
      <p:sp>
        <p:nvSpPr>
          <p:cNvPr id="12292" name="Text Box 4"/>
          <p:cNvSpPr txBox="1">
            <a:spLocks noChangeArrowheads="1"/>
          </p:cNvSpPr>
          <p:nvPr/>
        </p:nvSpPr>
        <p:spPr bwMode="auto">
          <a:xfrm>
            <a:off x="1422400" y="2051051"/>
            <a:ext cx="1600200" cy="366713"/>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altLang="en-US" sz="1800" dirty="0">
                <a:latin typeface="Arial Narrow" panose="020B0606020202030204" pitchFamily="34" charset="0"/>
              </a:rPr>
              <a:t>Solvent B</a:t>
            </a:r>
          </a:p>
        </p:txBody>
      </p:sp>
      <p:sp>
        <p:nvSpPr>
          <p:cNvPr id="12293" name="Line 5"/>
          <p:cNvSpPr>
            <a:spLocks noChangeShapeType="1"/>
          </p:cNvSpPr>
          <p:nvPr/>
        </p:nvSpPr>
        <p:spPr bwMode="auto">
          <a:xfrm>
            <a:off x="3022600" y="1822450"/>
            <a:ext cx="152400" cy="0"/>
          </a:xfrm>
          <a:prstGeom prst="line">
            <a:avLst/>
          </a:prstGeom>
          <a:noFill/>
          <a:ln w="9525">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294" name="Line 6"/>
          <p:cNvSpPr>
            <a:spLocks noChangeShapeType="1"/>
          </p:cNvSpPr>
          <p:nvPr/>
        </p:nvSpPr>
        <p:spPr bwMode="auto">
          <a:xfrm>
            <a:off x="3022600" y="2279650"/>
            <a:ext cx="152400" cy="0"/>
          </a:xfrm>
          <a:prstGeom prst="line">
            <a:avLst/>
          </a:prstGeom>
          <a:noFill/>
          <a:ln w="9525">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295" name="Line 7"/>
          <p:cNvSpPr>
            <a:spLocks noChangeShapeType="1"/>
          </p:cNvSpPr>
          <p:nvPr/>
        </p:nvSpPr>
        <p:spPr bwMode="auto">
          <a:xfrm>
            <a:off x="3175000" y="1822450"/>
            <a:ext cx="0" cy="457200"/>
          </a:xfrm>
          <a:prstGeom prst="line">
            <a:avLst/>
          </a:prstGeom>
          <a:noFill/>
          <a:ln w="9525">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296" name="Line 8"/>
          <p:cNvSpPr>
            <a:spLocks noChangeShapeType="1"/>
          </p:cNvSpPr>
          <p:nvPr/>
        </p:nvSpPr>
        <p:spPr bwMode="auto">
          <a:xfrm>
            <a:off x="3175000" y="2051050"/>
            <a:ext cx="533400" cy="0"/>
          </a:xfrm>
          <a:prstGeom prst="line">
            <a:avLst/>
          </a:prstGeom>
          <a:noFill/>
          <a:ln w="9525">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297" name="Text Box 9"/>
          <p:cNvSpPr txBox="1">
            <a:spLocks noChangeArrowheads="1"/>
          </p:cNvSpPr>
          <p:nvPr/>
        </p:nvSpPr>
        <p:spPr bwMode="auto">
          <a:xfrm>
            <a:off x="3784600" y="1822451"/>
            <a:ext cx="1600200" cy="366713"/>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altLang="en-US" sz="1800">
                <a:latin typeface="Arial Narrow" panose="020B0606020202030204" pitchFamily="34" charset="0"/>
              </a:rPr>
              <a:t>HP pump</a:t>
            </a:r>
          </a:p>
        </p:txBody>
      </p:sp>
      <p:sp>
        <p:nvSpPr>
          <p:cNvPr id="12298" name="Text Box 10"/>
          <p:cNvSpPr txBox="1">
            <a:spLocks noChangeArrowheads="1"/>
          </p:cNvSpPr>
          <p:nvPr/>
        </p:nvSpPr>
        <p:spPr bwMode="auto">
          <a:xfrm>
            <a:off x="3860800" y="2508250"/>
            <a:ext cx="1600200" cy="915988"/>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altLang="en-US" sz="1800" dirty="0">
                <a:latin typeface="Arial Narrow" panose="020B0606020202030204" pitchFamily="34" charset="0"/>
              </a:rPr>
              <a:t>Injection system (</a:t>
            </a:r>
            <a:r>
              <a:rPr lang="en-US" altLang="en-US" sz="1800" dirty="0" err="1">
                <a:latin typeface="Arial Narrow" panose="020B0606020202030204" pitchFamily="34" charset="0"/>
              </a:rPr>
              <a:t>autosampler</a:t>
            </a:r>
            <a:r>
              <a:rPr lang="en-US" altLang="en-US" sz="1800" dirty="0">
                <a:latin typeface="Arial Narrow" panose="020B0606020202030204" pitchFamily="34" charset="0"/>
              </a:rPr>
              <a:t> or manual)</a:t>
            </a:r>
          </a:p>
        </p:txBody>
      </p:sp>
      <p:sp>
        <p:nvSpPr>
          <p:cNvPr id="12299" name="Line 11"/>
          <p:cNvSpPr>
            <a:spLocks noChangeShapeType="1"/>
          </p:cNvSpPr>
          <p:nvPr/>
        </p:nvSpPr>
        <p:spPr bwMode="auto">
          <a:xfrm>
            <a:off x="4622800" y="2203450"/>
            <a:ext cx="0" cy="304800"/>
          </a:xfrm>
          <a:prstGeom prst="line">
            <a:avLst/>
          </a:prstGeom>
          <a:noFill/>
          <a:ln w="9525">
            <a:solidFill>
              <a:srgbClr val="FFCC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00" name="Text Box 12"/>
          <p:cNvSpPr txBox="1">
            <a:spLocks noChangeArrowheads="1"/>
          </p:cNvSpPr>
          <p:nvPr/>
        </p:nvSpPr>
        <p:spPr bwMode="auto">
          <a:xfrm>
            <a:off x="3860800" y="3727450"/>
            <a:ext cx="1676400" cy="641350"/>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altLang="en-US" sz="1800" dirty="0">
                <a:latin typeface="Arial Narrow" panose="020B0606020202030204" pitchFamily="34" charset="0"/>
              </a:rPr>
              <a:t>Chromatographic column</a:t>
            </a:r>
          </a:p>
        </p:txBody>
      </p:sp>
      <p:sp>
        <p:nvSpPr>
          <p:cNvPr id="12301" name="Line 13"/>
          <p:cNvSpPr>
            <a:spLocks noChangeShapeType="1"/>
          </p:cNvSpPr>
          <p:nvPr/>
        </p:nvSpPr>
        <p:spPr bwMode="auto">
          <a:xfrm>
            <a:off x="4622800" y="3422650"/>
            <a:ext cx="0" cy="304800"/>
          </a:xfrm>
          <a:prstGeom prst="line">
            <a:avLst/>
          </a:prstGeom>
          <a:noFill/>
          <a:ln w="9525">
            <a:solidFill>
              <a:srgbClr val="FFCC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02" name="Text Box 14"/>
          <p:cNvSpPr txBox="1">
            <a:spLocks noChangeArrowheads="1"/>
          </p:cNvSpPr>
          <p:nvPr/>
        </p:nvSpPr>
        <p:spPr bwMode="auto">
          <a:xfrm>
            <a:off x="3860800" y="4718050"/>
            <a:ext cx="1676400" cy="369332"/>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altLang="en-US" sz="1800" dirty="0">
                <a:latin typeface="Arial Narrow" panose="020B0606020202030204" pitchFamily="34" charset="0"/>
              </a:rPr>
              <a:t>Detector</a:t>
            </a:r>
          </a:p>
        </p:txBody>
      </p:sp>
      <p:sp>
        <p:nvSpPr>
          <p:cNvPr id="12303" name="Line 15"/>
          <p:cNvSpPr>
            <a:spLocks noChangeShapeType="1"/>
          </p:cNvSpPr>
          <p:nvPr/>
        </p:nvSpPr>
        <p:spPr bwMode="auto">
          <a:xfrm>
            <a:off x="4622800" y="4413250"/>
            <a:ext cx="0" cy="304800"/>
          </a:xfrm>
          <a:prstGeom prst="line">
            <a:avLst/>
          </a:prstGeom>
          <a:noFill/>
          <a:ln w="9525">
            <a:solidFill>
              <a:srgbClr val="FFCC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 name="TextBox 1"/>
          <p:cNvSpPr txBox="1"/>
          <p:nvPr/>
        </p:nvSpPr>
        <p:spPr>
          <a:xfrm>
            <a:off x="6400800" y="2409726"/>
            <a:ext cx="5214184" cy="2308324"/>
          </a:xfrm>
          <a:prstGeom prst="rect">
            <a:avLst/>
          </a:prstGeom>
          <a:noFill/>
        </p:spPr>
        <p:txBody>
          <a:bodyPr wrap="none" rtlCol="0">
            <a:spAutoFit/>
          </a:bodyPr>
          <a:lstStyle/>
          <a:p>
            <a:r>
              <a:rPr lang="en-US" b="1" dirty="0"/>
              <a:t>HPLC</a:t>
            </a:r>
            <a:r>
              <a:rPr lang="en-US" dirty="0"/>
              <a:t> high performance liquid chromatography</a:t>
            </a:r>
          </a:p>
          <a:p>
            <a:r>
              <a:rPr lang="en-US" dirty="0"/>
              <a:t>   - operating pressure below 6,000 psi</a:t>
            </a:r>
          </a:p>
          <a:p>
            <a:endParaRPr lang="en-US" dirty="0"/>
          </a:p>
          <a:p>
            <a:r>
              <a:rPr lang="en-US" b="1" dirty="0"/>
              <a:t>UPLC</a:t>
            </a:r>
            <a:r>
              <a:rPr lang="en-US" dirty="0"/>
              <a:t> ultra performance liquid chromatography</a:t>
            </a:r>
          </a:p>
          <a:p>
            <a:r>
              <a:rPr lang="en-US" dirty="0"/>
              <a:t>   - operating pressure below 15,000 psi</a:t>
            </a:r>
          </a:p>
          <a:p>
            <a:endParaRPr lang="en-US" dirty="0"/>
          </a:p>
          <a:p>
            <a:r>
              <a:rPr lang="en-US" b="1" dirty="0"/>
              <a:t>UHPLC</a:t>
            </a:r>
            <a:r>
              <a:rPr lang="en-US" dirty="0"/>
              <a:t> ultra high performance liquid chromatography</a:t>
            </a:r>
          </a:p>
          <a:p>
            <a:r>
              <a:rPr lang="en-US" dirty="0"/>
              <a:t>   - operating pressure below 20,000 psi</a:t>
            </a:r>
          </a:p>
        </p:txBody>
      </p:sp>
      <p:sp>
        <p:nvSpPr>
          <p:cNvPr id="3" name="Rectangle 2"/>
          <p:cNvSpPr/>
          <p:nvPr/>
        </p:nvSpPr>
        <p:spPr>
          <a:xfrm>
            <a:off x="901700" y="1327150"/>
            <a:ext cx="5194300" cy="43053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32449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2212182" y="303214"/>
            <a:ext cx="7772400" cy="457200"/>
          </a:xfrm>
        </p:spPr>
        <p:txBody>
          <a:bodyPr>
            <a:noAutofit/>
          </a:bodyPr>
          <a:lstStyle/>
          <a:p>
            <a:pPr algn="ctr" eaLnBrk="1" hangingPunct="1"/>
            <a:r>
              <a:rPr lang="en-US" altLang="en-US" sz="4000" b="1" dirty="0">
                <a:latin typeface="+mn-lt"/>
              </a:rPr>
              <a:t>HPLC Columns</a:t>
            </a:r>
          </a:p>
        </p:txBody>
      </p:sp>
      <p:sp>
        <p:nvSpPr>
          <p:cNvPr id="18439" name="Text Box 8"/>
          <p:cNvSpPr txBox="1">
            <a:spLocks noChangeArrowheads="1"/>
          </p:cNvSpPr>
          <p:nvPr/>
        </p:nvSpPr>
        <p:spPr bwMode="auto">
          <a:xfrm>
            <a:off x="2070100" y="1295401"/>
            <a:ext cx="7848600" cy="383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lnSpc>
                <a:spcPct val="150000"/>
              </a:lnSpc>
              <a:buFont typeface="Wingdings" panose="05000000000000000000" pitchFamily="2" charset="2"/>
              <a:buChar char="Ø"/>
            </a:pPr>
            <a:r>
              <a:rPr lang="de-DE" altLang="en-US" sz="1800" dirty="0">
                <a:latin typeface="Arial" panose="020B0604020202020204" pitchFamily="34" charset="0"/>
              </a:rPr>
              <a:t> </a:t>
            </a:r>
            <a:r>
              <a:rPr lang="de-DE" altLang="en-US" sz="1800" b="1" u="sng" dirty="0">
                <a:latin typeface="Arial" panose="020B0604020202020204" pitchFamily="34" charset="0"/>
              </a:rPr>
              <a:t>Columns:</a:t>
            </a:r>
            <a:br>
              <a:rPr lang="de-DE" altLang="en-US" sz="1800" b="1" u="sng" dirty="0">
                <a:latin typeface="Arial" panose="020B0604020202020204" pitchFamily="34" charset="0"/>
              </a:rPr>
            </a:br>
            <a:r>
              <a:rPr lang="de-DE" altLang="en-US" sz="1800" dirty="0">
                <a:latin typeface="Arial" panose="020B0604020202020204" pitchFamily="34" charset="0"/>
              </a:rPr>
              <a:t>- Stainless steel tubing</a:t>
            </a:r>
            <a:br>
              <a:rPr lang="de-DE" altLang="en-US" sz="1800" dirty="0">
                <a:latin typeface="Arial" panose="020B0604020202020204" pitchFamily="34" charset="0"/>
              </a:rPr>
            </a:br>
            <a:r>
              <a:rPr lang="de-DE" altLang="en-US" sz="1800" dirty="0">
                <a:latin typeface="Arial" panose="020B0604020202020204" pitchFamily="34" charset="0"/>
              </a:rPr>
              <a:t>- 10-30 cm length</a:t>
            </a:r>
            <a:br>
              <a:rPr lang="de-DE" altLang="en-US" sz="1800" dirty="0">
                <a:latin typeface="Arial" panose="020B0604020202020204" pitchFamily="34" charset="0"/>
              </a:rPr>
            </a:br>
            <a:r>
              <a:rPr lang="de-DE" altLang="en-US" sz="1800" dirty="0">
                <a:latin typeface="Arial" panose="020B0604020202020204" pitchFamily="34" charset="0"/>
              </a:rPr>
              <a:t>- Inner diameter: 1-10 mm</a:t>
            </a:r>
            <a:br>
              <a:rPr lang="de-DE" altLang="en-US" sz="1800" dirty="0">
                <a:latin typeface="Arial" panose="020B0604020202020204" pitchFamily="34" charset="0"/>
              </a:rPr>
            </a:br>
            <a:r>
              <a:rPr lang="de-DE" altLang="en-US" sz="1800" dirty="0">
                <a:latin typeface="Arial" panose="020B0604020202020204" pitchFamily="34" charset="0"/>
              </a:rPr>
              <a:t>- Particle size of packing: 2-10 µm</a:t>
            </a:r>
            <a:br>
              <a:rPr lang="de-DE" altLang="en-US" sz="1800" dirty="0">
                <a:latin typeface="Arial" panose="020B0604020202020204" pitchFamily="34" charset="0"/>
              </a:rPr>
            </a:br>
            <a:r>
              <a:rPr lang="de-DE" altLang="en-US" sz="1800" dirty="0">
                <a:latin typeface="Arial" panose="020B0604020202020204" pitchFamily="34" charset="0"/>
              </a:rPr>
              <a:t>- 40,000-60,000 plates per meter (much less than GC). UPLC: ~200,000</a:t>
            </a:r>
          </a:p>
          <a:p>
            <a:pPr eaLnBrk="1" hangingPunct="1">
              <a:lnSpc>
                <a:spcPct val="150000"/>
              </a:lnSpc>
              <a:buFontTx/>
              <a:buChar char="-"/>
            </a:pPr>
            <a:r>
              <a:rPr lang="de-DE" altLang="en-US" sz="1800" dirty="0">
                <a:latin typeface="Arial" panose="020B0604020202020204" pitchFamily="34" charset="0"/>
              </a:rPr>
              <a:t> Guard columns are used before analytical column to remove particulate </a:t>
            </a:r>
          </a:p>
          <a:p>
            <a:pPr eaLnBrk="1" hangingPunct="1">
              <a:lnSpc>
                <a:spcPct val="150000"/>
              </a:lnSpc>
            </a:pPr>
            <a:r>
              <a:rPr lang="de-DE" altLang="en-US" sz="1800" dirty="0">
                <a:latin typeface="Arial" panose="020B0604020202020204" pitchFamily="34" charset="0"/>
              </a:rPr>
              <a:t>  matter, contaminants from solvent and components, which would </a:t>
            </a:r>
          </a:p>
          <a:p>
            <a:pPr eaLnBrk="1" hangingPunct="1">
              <a:lnSpc>
                <a:spcPct val="150000"/>
              </a:lnSpc>
            </a:pPr>
            <a:r>
              <a:rPr lang="de-DE" altLang="en-US" sz="1800" dirty="0">
                <a:latin typeface="Arial" panose="020B0604020202020204" pitchFamily="34" charset="0"/>
              </a:rPr>
              <a:t>  irreversibly bind to the stationary phase.</a:t>
            </a:r>
          </a:p>
        </p:txBody>
      </p:sp>
      <p:sp>
        <p:nvSpPr>
          <p:cNvPr id="18440" name="AutoShape 12" descr="data:image/jpeg;base64,/9j/4AAQSkZJRgABAQAAAQABAAD/2wCEAAkGBg8QEBUUEBQRFBQUFxUUFBQXFhgWFRgUFxQVFBQVFBcYHCYfFxkjGRQWHy8gJScsLCwsFR8xNTAqNSYrLikBCQoKDgwOGA8PGiwkHCQsLCwqKiksLCkpLSwpKiw1LSksLywpLCwsLCkqKSwsLCkpLTQsLCksLDIsLDQvLCkpLP/AABEIALcBEwMBIgACEQEDEQH/xAAbAAEAAgMBAQAAAAAAAAAAAAAABQYBAgQDB//EAEwQAAEDAgMEBAkIBwYFBQAAAAEAAgMEEQUSIQYxQVETImGRByMyQlJxgZKhFBUzU2KTsdIWJFRyotHTF0OClLLBNERjwvEmhKPh8P/EABgBAQEBAQEAAAAAAAAAAAAAAAABAgME/8QALREBAAIBAwMBBwMFAAAAAAAAAAECEQMSITFBUZETImGBodHwI0KxBDIzcfH/2gAMAwEAAhEDEQA/APuCysLKAiIgIiICIiAiIgIiICIiAiIgIiICIiAiIgIiICIiAiIgLCysIMIsrCDCwVlYVGEWbLCqvVERZQREQERYLkGUULie00cLsoBeR5ViAB2HtXAdsR9W73h/JFwtKKuUe1rHuyvGTQkEm4033NtN6khjcH1sXvt/mhhIouVtewi4c0jmCCFn5azmO8IjpRc3y5nMd4T5cz0m94QdKLm+Xs9JveFj5wj9JnvBB1IuT5zh9OP3m/zWDisP1kfvN/mg7EXF87w/WR++3+ax88Q8JIz/AIh/NB3IuA4vF6bPeC1ONQ+mz3gipFFGHHIfrGe8Fr8/QfWM94IiVS6ifn+D6xnvBcGIbcUMFhLMxua9tHG9rX3A8x3oqyZljOFS5fCXh1jlnYSASAbsB5DM8ADvWrNoal7Q5oBBFwQxxBB5G+qZgwu2cJdUr5+qx5v/AMblM4Pj4mBDhZ7LB4sRvFwRfgUiYMJy6LxZMCtw5XA2WEusqowiIg9ERFkEREHFiuKRU0ZkldlaLC9idSbDQKCZtUai/wAjjM4bo85ujyk6tBBab3H4KX2gwaOrgdFIXBpIN2kA3abi1wVSJtj6ilBFDUyRBxvJmYyQuIADd40sL96k5ajGFuwXBIjGXSxMMkjnyOzAOIL3F2W5HC9lIDB6f6qL3G/yVFw3wlRUjOgqxK6ZhcC5rRZwDiA7UixNibbtV1Hww0I/uqnuZ+dTMI99tNi4Z+u0BmSMjK0ZQSXjUgb9DbVeJ8EtD6Ef3UX5VVtqvCi+Z36nHG5hZld0gBcHZr3bZwtpbmtf7ScUO6jpfu3f1E6iS2f2NfWU7ZulkbcyMDWPe1oEcjohYNeANGDgpIeDE/XT/ey/1FRqPavFKdnRwxxMYC5wBiDyC9xe67iDxcdOG5e36dYzyh+4b+VRV2HgwHGeb72X+on9mDPrpvvZf6ipH6bY1/0v8u38ifprjfOP/Lt/poLx/ZhH9bL97J+ddWGeD+njc4F7n3bYtLy42vvsXGy+e/pnjfpM/wAu3+ktXbW4u5rhI8BrsoJbCGEDMCbFsYJ9STOOiT0XmbwcUDJHnoqh4s0gNLiLkm+U3G7S4ud+4WWkWydB+yVmht5Lt26+rxy3Ak96oz9pcReJSHkF7g0aOs1gN7Dq9jR7CsVWMYi6KNjXmzblxs65e46+buA0C45mOlPz0efp+1fa/YfDmU5lMBa46BshcDmvYZrO9uh3LbCNiaV1ITI1jGvdm6psLAgAkuJ4hVP9OsSAAaMoFhuedLaD6Jec+2+LOY4NcWu0s4MfcajcDHYq7P1N+eMdMfVqKxv3Lk3wb4cdxaf8bPyofBvh32PfZ+RfPjtTjn7TL90f6S0/SbGz/wAzP927+muru+hO8HOG8o/fj/Ig8HeGejF7zPyL507aLGv2mo9x/wCRanH8Z41NT7sn5VFy+lN8HmGehEfaz8i1wrZuliq5owY+iEcTmRX0a5xfnd1bXvYL5r8+4x+1VXuyflW0GPYtG4vZNIJHANdI+2ZzRq1tngkAEnvQy+s1uCUueDqRkGUg2Lt3QTdvOylqClZHCxjPJa1rW+oBfDK3bPF7t6SqcMrswPVaAcrm7w3k4j2qx4b4TKqGnY1zGyOY3V72TXdvNy4C2470kiX1CWNUXa3FfkcoIfIwv35GNdfKG2zZiLbzuVff4Zqr9ng73/mXlT9JjDzLMTGBZoYzyQba+VfeMpSIJlP4N4S3PfHH0Zdd7Yy8mzj1g0uygWB42uvpUT1UsE2bgjDfFsLmhtnlrS67QADe2/RWuELpXPdmXQFlYatrLSCwsog3REWQREQauC46iC67loWqq+d7X7EGpdnjcI3ed1cwdyO8WKqD/BrUfW3/AMB/Mvt7oAV5mhapiFfJMG8H743lz3B1xawbl3776m/qVop9kowNWq5iiAW4gCYRUhsxGPNWw2bZyVs6EJ0IVFWGzjOSyNnGclaOjC1OVMCtfo4zktm7PM5KwGRvYtDUtQQvzC3knzC3ku+pxqCPy5I2/vOa38SoybbigH9/Ef3Tn/03UzCZh6fMTeS1dgjOQXG/beJ30UdVL+5A8jvcAF4t2kqZGvMdJOcgvZzowT7A429qzujOE3Q7XYLHyC8zhEfIKL+X4xJ5FIxg5yS3+DWrU4ZjT/KlpIvU0uP8TkzDeEi/DohwC8X0kXILgfsnWH6bEHgccjGsHfZcE+z+Fs/4mvkfzDqkD+EOCm5cJGofTs8osb6yB+Kh63aHD275Yb8gQ4/w3Xl/6bjPmyn1SSf9pC6cO24walkzQ0zwbEZmwta7UfacDvsm4wrmKYvC9p6OOZ4OgLYZMpJ4XLQFtDgeMzM6oja1zdLtzGxboPJGtlbMQ8LgkZaClmcbggvIA07G5lBHwp1QaA2GBpAt1nu4fZBFvUpPI1p/BvLbxtX6wyEfi53+ykYpThmRkrjLnDnsIAacgdlDXdot8VDu8JMxAAZBmsBclxubakAELxixvp5Sa8PIZ5DACzKHauAFwbEgHUp0OH1/BqhssbXt3OaHD1EXUzGFEbPiMws6LyMrco+zbRTTAusdGWwWUAWUQWFlEGyIigIiICwSsqC2r2jbRRB7mudmdlABtrYnU+xSZxzKxGUjX4pFCLyvawbgXEC55C+9RI23oi6wlZ8QPeOigMKjhxJpqZA43cY+jc45WlmXUWtvBB9q66/AMPjYHSsjjjaQXP0ba92i7jwuRx5KbmtqUZttRONhPETa/li1vXuXPP4QKBuhqISeQcHHubdVHE8XwKMCxZLY+S3M8nquGlm2324qah8J+HRtHQwVJNhpHAGC9tdXFqRbKTD1f4TqM/R9NJ+5C8/EgBaHbqd/0VHVO7XBrB8SVBO8IFUT4igDRwzuaPVcBv8AusO2pxyTyY6eMep7v+63wUzK8J753xiTyKRjBzfIT/pC8zHjLz1paSL1NzH+JygHxY5L5VRl/cjYPiRdYGx1fJ9LVVJ7OkcB3ApynCdlwGrP02IuaOORrWDvDf8AdeNHh+Gsmb09c+VxuMr5wQSQfNDv9lFs8FrHavL3H7TiV0QeDuGN7DkFg5t944jiNR7FcSTKSrfmCGRjmxwPcS4E6nW2lwdDqd9iQuH+0qmjzdDBTNa0DUG9ib7w1uuthb1rootlsMFRDGzI57Wvbbo3vGfK9xeXP0Nszbc7D2TeGbI07IXRtbMA4tcXZGxnqA5W6jQX1XCLanamP+PPm3aqIofCLUSQuc2AOuDkc1r2NFhY5r3uM38lx4TiuJRskayJmZwvcgiwDTbeRxN1Z/kscYDLdUbukqy0DX0G961b0Nxb5JvGbxckxtfUNcSNbcTzTZa1q3tWMx8Z7/JdszMWmOYUFlZjc+vTNbf0WMHxLSV6jZfE5fpKuo9Qe4DuaQr5SRwxNu4gAcTp3rxftXSXyxZpnejC10p72Age0rviHdS2eDDPrI+R57Tf/Vdd0Hgyp27x8bfhZTFdtLUgX6KOBvp1MrY/4GZifVcKEmx0ymxqZ5vsUkORv3sl+8EKZgw6n7JUMIu8MAHF27vcuNtVQg2pozM7lDGXj3mjKPaUiwqeR14qGIH6yqkdUP8AXlOg71KDZetkH6xVva30IQ2Fvq6vW+KcnDhiwutnvlihp2i1zM+7gDx6OO/xcFW5aLDQ94q56ipe0kdHA0xxXBIIvcl2o35uKspwzDKdxY1pnmO9jbzSE/a32/xWXhiUeUt+VOZRREGzGua+d/sAIaNCNLnUII2i2so6ZuWkohGRpqAHdmZ1rk+tyi8cnqqiVs1SxzGkCOOzcrcou+1zc38o99lKHaaiowXU9NKeU0m9zv3nXI9m/kuHG/nKspzUVDWwQRnpAwkse7hcA3JNibXte+m9ZlYfSNgMRZLTNDRl6PqEXvutbU9hCtzV8h8GOONZI6ImzHasvfV/EAnfcfgvrkUgIXSk5hLdXoiItMiIiDZERQEREBR2M4RFUx5JWh7bh1jzG46esqRWCEHzjFdhXsdno3OhcGllmuLQQXXO7jp8Aof9CKuU+OeXDiHOc4HvX10xgrHQDkpiFy+eUHg7haQcoBHIWU/T7KRDzQrKIwtsqvAho8AjHAdy6WYUwcApGyKjkbQNHBegpWjgvR8rRvIURV7X0cZy9IHO9Bl5He6y5UyJboQvCelBCr9ZtlKASyAsb6c72wt7jd3wVYqNtZZTb5Rf7FJCZD6ulfdo+Cm6FxK6VTS25MrmjjZ2XvsoWSWJ56vSTH7OaTvO4e0qAnxmQxZIqWQzm/jKh2d2U7iALgH1brKMZQY1MwC8rWMJaGNtFG3KSBrId2m8c1i17RPu1+ecOVrWicRCzzuyAl3QwtG8veCR62x3t7SFB1W2FCzfNNMeUTRG33jmPxC86fYNxfGKqeIOky5W9eocbmwN7hgB1/mrZUeDjDxIxz81oxfLbQ2de57rLja15icWjjx95c5m89JQIjFRITSUbHjTxlU98tjbhGSQO9TUOzOISi0tS5jfq4GthbbkMvW+KtWHy0xuIso0uQBu14kaX15rwrtqaaJ2XMHPsTlbroNNTuHeu+6mN2eHfdGM5RNF4OqRhzObnd6TyXu73XKln09LTtu7I0ewd3NVvE9t+cjIgb6N68p9Td/wG/eq/PNV1DiYIpMtr9JKLvOmul7D2krlOvE/443fx6/ZznVz/byuGIY/JkzU0QLAcplkcI429pv1j3Ko1OLuqCQZJqs/V04MVOOx0pN3j2n1Ly2YwCprGPNQSWNc09GXZgTa+4dUHQbgr0ZaWkY0AAud5EbBme7sa0an8AtadvaVi38N6d91YlWsM2friB1o6SMEHo4Gi+mvXe4a9y9a2GLOWsBqZwLFz3Xazj4yR3VjHGw15BdNficszsjs1/2aF3X/APcTDSIfZbr2ldEWDOER+UGOOOx8TGMsYHJ53v7b7+IXSI8Nqc6pja7pGNFZOzUPPUpYTxy78xAvrqfUo+ahnrH9LXSl9tWRsu2FnItAN3HkTqrBiE0LjnnvHRjRgGhmeLkC2/JppzO/gobGKuokuYohG6UhlPCNHbrXcPN01PqUFexAZKhzKfPljDZHEXe6JtgSXOG4B24nUDna6+h7AbbZ7xVEgJuBG473cwXbjw7VT6yMUkBo6U9JPKW/KpRvL3nKGA8HG5AHmtud5U3s5scGVbGGQPEbWyOGW1nXNm3vqL2Oousx1zDXbl9da662XnCLBei7OYiyigyiIgIiICIiAirm1W2DKHKCxznPBI4DS28+3koal2wp6iISzVBjuSOgYbObYkWdlGYnS9721CzuhravEtQxou4gAcSbKLn2ro2mwla8nc1njHH1NZclUipxSmlf+rUhqCBvle5rAbnXKc2Y9tuCk8GoMQu4kU8TXbmMj0ab3ve9yd41013JmTEJap2tksTHTyADz5i2Bn8fW/hVeq9tXvNvlLL+hSxOnd6ukd1B3KWHg/hkkMlReV7iXEvOYXJv1WnRo7Ap2k2fgjFmsaPYriThQHCeo8mmll+1VzEj7qPqqRptl8QkFnzNhZ6EEbYh36u+KvrKdo3AL0ATbBlTqXwb0wOaUGV3pSEvPe4lWClwGCMWa1o9ikl5zTtYCXEADUk8lUR2LUzg1vQ3a5z2NLmtuct7u4aaX1UJUYYZGyiV4HjWvOd+jW+MDBbW2psB2LprNpOnaWU8L5GkWL3ExR+8dT7Aq7LWtpc15oqUvH0MA6WZxAs0Oc4E7tNAAF5NbQrq2zaZx4hztpb+qfxCKmiayWSQtEbWMZuj8kG2Uv1OvIKIqMelcC6OGNjB/f1LnFtrbxnsf4eC3oaYzREwwSRzvv4+ctlkGuhuc1zbhoBddlF4P2OcH1TnzvHGQ5gP3W+S32Bar/T0jmKtRp0jsr8e0xLg4uqK0A6tY0Q0oG7l17X7V14hsnW1DuklcYYyW3hhALslwLXaOAN7DkrzHg8TW5Q0W3blD4oySz2OdaNsQbmc4NjzdILEuOl8oTXitac13eIY1cY5jKDodnWRTNijMMJIPktM0zgQHZi91msOUHdzO/QrvwSvpYWvL7guytGZzpZpNDpbzvYNLriditPG4TCVreiYxpc4WaLMy9UHV9xqNw1Gq8MLpZ6rrUjOhiI1qpQczhx6JuhI7hpvK81dXWtaMYjGeI8ds+O/2cYveZ49HTim1JiDWvPQ30bTxAGZ5O4aA5fUNV60uESSv6rHU0Ugudb1D7b2vkuSwfZFl0UWzNJHTymkJln8l05OaVzgQXNDtA1pHBtgu1lQYIGQmxnaLhoPki5ILjwFjZeilrxfbaOMZ+EfB1pNotifHydUdNT0cYDWgcgBqSeQ4kquY5icBv8AKHF0jRmipmnquO60pG/tG4dq5cXx15fkgPSVBuCdcsbdxP2R8T2Dfw0ux80VSyaYlzQM8jjoBvDgTxNjoEtrWmY2x7vnz/r7pOpOfdjh2U1C3Kaqsc1zgLgeZG30Y2/C+8/BcIpKl0uZrQ2WZvVJ/wCXgva+/wCkcQTl7Br1V34jXw5gJGuL39aniGjWuA6ssvZ52ug0PEFSccraWnc6VwMh1c5xAzONgNdABuFtwXaJi3EdnaLRPRW2YbFFMXNF2UrbknUvnk0GvF+U7/8AqK47JYU5jC+X6SQ5ndnIeoBQ+F4K50zY3m4jImlsbtfNJdwseLWgj4K9Qx2C3Ed1luAtlhZVRhFlEGUREBERAREQRWN7N09WG9M3NlJLdSLX37t//wBLki2LpBbxbNN2gVgRFy46fC4meS0BdQaAtkRBERAREQYK+X7YUOJy1T2xmUxmxYRoxoI3Hgdb3HJfUVgsCkxlYnCkx4dic1muMcTd12A39l/J0UrhOxsEJLiM7ybuedXE8yeKsICymIJnLSOFrdwW646/F4YLdI6xO5ou5x9TRqVA4hi88gI60Y4RNI+UPOml9RFvHaOxXJhMV+ORxnI0GSXf0bNSBzedzG9pIVTqsZMsocWNqC02DW/8NEd2Z0hF5XC/miwBK7qHZaSYfrFmRE3+Txk5Seczz1pnevTsVmhw6JjcoaALWtbSygqcOw7Wyipq3PqpM1+js3omZuLI7a2NtSd2vBdszelnEc8mYPGkEf0NrOLekcdZLjgNPgujGC9lo8xEZjlHZo27C48LGw/8qquq3y5TGeiZEAx9SSMgsXEFnM2Nr7rheG97xbZpV78z6Z+kvPzE7aQlsI2gml6SGIDq+U8ANjhbY3AA46blXKWqnqc0dMcjGXdUVNi69jezb3Mj9wsONuYUhSsmlGWla5lNfxhtllqB5xJt1GkbuPq42GvnhjiaKdga6Nhkj0sGtzBrxa+rha5Bvq2+8K2ps049paZiOvx/PBam2vvTxH1QFDgrIonlzLMZ1uic7xkoLrNkqd/UtY5L67+S9a/aJssDJHCzGgZWAWEsg6os0b2XtYcTblpyYlWtEr3OdaGVhMx372hzoyfNObS/IhedAC7LVTxm1wylp2jXXRpy8yLeodpWNPUvqWxHEePEefnHRit7XnEcfnVtFsrM+F80pLqiSznDkzf0QPx7SPUvOor5s7XHK5sAEd3AOY6ZwsGm+8/iV6Ypi0lK8RAZ6ipAL3i286May2nRs1b26rvwnCTLK2IfRQayu9OZ46zWnnbS/AE7tF0jSrMz7OZjt6fnVuNKs52zjs6MM2ZqW9GYZWxsuXuygtc1ztXDKd/IA7hw53VoXFDhoY4OjOXgW2uMvJvFv4di7l6KU2zM95+OfR0rXGZERF1bEREGUREBERAREQEREBERAREQEREBERBz1uIRQtzSua0cybKq4jtRJKPFOEUR1EnnObe12ncB26lem3Gyk1YY3ROALdCCTbKdb6cQfxW+AbBwwMaH3eRrqTluSSSGk2GpKzzlriEXh1DUVFxFaNjvLqCC6aQX3Nc/yGj/APWVswjAIaZgbG0DmeJPMnie1SLIw0WAstlpMi8qmpbG0ucbAAnuXqqJ4RaesfkEIc6M6Oa298x3E24fgpM4jJEZe08TsQ8ZUkxUjes1hOUvt5zz5rez/wArmp8MdXPtfLRxm0UYBaJLW67+YvuC9sB2UqHRRtqpZHsZa0ZItpuubXdYWGvJXOCnawAAAAKRHeVl501G1gsAq/tR4st6C3TvzNY06tBcAHPcOQHPTd2KXxnGmU7ddXu0YweU53ABVOmhmmqS0Pu+36w8DRgO6CM8N9yd+l766LxE8SmInq53YfHWPZA9rhHCXF1zpPLcZ33HlNBbuv8ABSNYxsJDbjUOjjcAB0ILb2uOZc3l1QN5F1ZosJiDA3KLC1uFrbrclXtqMDkEcroRnzhpLfOzg2zDhfKTfmuGtW239OOZ6y5XrP7e6r7PROzPqJxpFmZGw7xra3r1sO1/Yr/s9QmOEBwAJLnuAFhmeS4/jb2KibCYFK6d7pWvDGm+V2a3SekGnS9uNuS+oxssF00abaxDrtisbYbWREXVBERAREQZREQEREBERAREQEREBERAREQEREBERAREQFgtCyiDAC5cSxFkEZe8gAC+q61UdusBqKkN6E3y72XtftB5qTOIWIzKDFZJNIJNHzTAdG0G7WsOo3ebaxJ47ldsBwhtPEGjU73O5uOpPeuDZLZZlJGLhuc6uIHEm9vUrGpWO8rMi1c0HetkWmWjYwNy3REBERBhERAREQZREQEREBERAREQEREBERAREQEREBERAREQEREBERAREQEREBERAREQFhZRBhERBlERAREQEREBERAREQEREBERAREQEREBERAREQEREBERAREQEREBERAREQEREH//2Q=="/>
          <p:cNvSpPr>
            <a:spLocks noChangeAspect="1" noChangeArrowheads="1"/>
          </p:cNvSpPr>
          <p:nvPr/>
        </p:nvSpPr>
        <p:spPr bwMode="auto">
          <a:xfrm>
            <a:off x="1692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pic>
        <p:nvPicPr>
          <p:cNvPr id="18441" name="Picture 14" descr="http://www.agela.com/UserFiles/%E6%9F%B1%E5%AD%90%E9%9B%86%E4%BD%9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1625" y="1143000"/>
            <a:ext cx="341153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2" name="Picture 16" descr="https://encrypted-tbn1.gstatic.com/images?q=tbn:ANd9GcSACZ7TntpGH-rLF9eZWSW39PJlryXF_LYI0YevDhFD-HMk76O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7772" y="5054601"/>
            <a:ext cx="2129243" cy="1603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3" name="Picture 18" descr="http://www.tcichemicals.com/ssi/en/product/chromatography/hplc/images/hplc/tci_chiral_guard_column_1mm-002.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4650" y="4789489"/>
            <a:ext cx="4425950" cy="1868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426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2209800" y="304800"/>
            <a:ext cx="7772400" cy="457200"/>
          </a:xfrm>
        </p:spPr>
        <p:txBody>
          <a:bodyPr>
            <a:noAutofit/>
          </a:bodyPr>
          <a:lstStyle/>
          <a:p>
            <a:pPr algn="ctr" eaLnBrk="1" hangingPunct="1"/>
            <a:r>
              <a:rPr lang="en-US" altLang="en-US" sz="4000" b="1" dirty="0">
                <a:latin typeface="+mn-lt"/>
              </a:rPr>
              <a:t>HPLC Column Selection</a:t>
            </a:r>
          </a:p>
        </p:txBody>
      </p:sp>
      <p:pic>
        <p:nvPicPr>
          <p:cNvPr id="1946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5547" y="1257300"/>
            <a:ext cx="7946653" cy="496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03558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2235200" y="203200"/>
            <a:ext cx="7772400" cy="457200"/>
          </a:xfrm>
        </p:spPr>
        <p:txBody>
          <a:bodyPr>
            <a:noAutofit/>
          </a:bodyPr>
          <a:lstStyle/>
          <a:p>
            <a:pPr algn="ctr" eaLnBrk="1" hangingPunct="1"/>
            <a:r>
              <a:rPr lang="en-US" altLang="en-US" sz="4000" b="1" dirty="0">
                <a:latin typeface="+mn-lt"/>
              </a:rPr>
              <a:t>Instrumentation in HPLC </a:t>
            </a:r>
          </a:p>
        </p:txBody>
      </p:sp>
      <p:sp>
        <p:nvSpPr>
          <p:cNvPr id="5127" name="Text Box 8"/>
          <p:cNvSpPr txBox="1">
            <a:spLocks noChangeArrowheads="1"/>
          </p:cNvSpPr>
          <p:nvPr/>
        </p:nvSpPr>
        <p:spPr bwMode="auto">
          <a:xfrm>
            <a:off x="1295400" y="1422401"/>
            <a:ext cx="7239000" cy="380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lnSpc>
                <a:spcPct val="150000"/>
              </a:lnSpc>
              <a:buFont typeface="Wingdings" panose="05000000000000000000" pitchFamily="2" charset="2"/>
              <a:buChar char="Ø"/>
            </a:pPr>
            <a:r>
              <a:rPr lang="de-DE" altLang="en-US" sz="1800" dirty="0">
                <a:latin typeface="Arial" panose="020B0604020202020204" pitchFamily="34" charset="0"/>
              </a:rPr>
              <a:t> </a:t>
            </a:r>
            <a:r>
              <a:rPr lang="de-DE" altLang="en-US" sz="1800" b="1" u="sng" dirty="0">
                <a:latin typeface="Arial" panose="020B0604020202020204" pitchFamily="34" charset="0"/>
              </a:rPr>
              <a:t>Mobile phase:</a:t>
            </a:r>
            <a:br>
              <a:rPr lang="de-DE" altLang="en-US" sz="1800" b="1" u="sng" dirty="0">
                <a:latin typeface="Arial" panose="020B0604020202020204" pitchFamily="34" charset="0"/>
              </a:rPr>
            </a:br>
            <a:r>
              <a:rPr lang="de-DE" altLang="en-US" sz="1800" b="1" u="sng" dirty="0">
                <a:latin typeface="Arial" panose="020B0604020202020204" pitchFamily="34" charset="0"/>
              </a:rPr>
              <a:t/>
            </a:r>
            <a:br>
              <a:rPr lang="de-DE" altLang="en-US" sz="1800" b="1" u="sng" dirty="0">
                <a:latin typeface="Arial" panose="020B0604020202020204" pitchFamily="34" charset="0"/>
              </a:rPr>
            </a:br>
            <a:r>
              <a:rPr lang="de-DE" altLang="en-US" sz="1800" dirty="0">
                <a:latin typeface="Arial" panose="020B0604020202020204" pitchFamily="34" charset="0"/>
              </a:rPr>
              <a:t>- single solvent, constant composition = isocratic</a:t>
            </a:r>
            <a:br>
              <a:rPr lang="de-DE" altLang="en-US" sz="1800" dirty="0">
                <a:latin typeface="Arial" panose="020B0604020202020204" pitchFamily="34" charset="0"/>
              </a:rPr>
            </a:br>
            <a:r>
              <a:rPr lang="de-DE" altLang="en-US" sz="1800" dirty="0">
                <a:latin typeface="Arial" panose="020B0604020202020204" pitchFamily="34" charset="0"/>
              </a:rPr>
              <a:t>elution</a:t>
            </a:r>
            <a:br>
              <a:rPr lang="de-DE" altLang="en-US" sz="1800" dirty="0">
                <a:latin typeface="Arial" panose="020B0604020202020204" pitchFamily="34" charset="0"/>
              </a:rPr>
            </a:br>
            <a:r>
              <a:rPr lang="de-DE" altLang="en-US" sz="1800" dirty="0">
                <a:latin typeface="Arial" panose="020B0604020202020204" pitchFamily="34" charset="0"/>
              </a:rPr>
              <a:t>- gradually or stepwise varied composition</a:t>
            </a:r>
            <a:br>
              <a:rPr lang="de-DE" altLang="en-US" sz="1800" dirty="0">
                <a:latin typeface="Arial" panose="020B0604020202020204" pitchFamily="34" charset="0"/>
              </a:rPr>
            </a:br>
            <a:r>
              <a:rPr lang="de-DE" altLang="en-US" sz="1800" dirty="0">
                <a:latin typeface="Arial" panose="020B0604020202020204" pitchFamily="34" charset="0"/>
              </a:rPr>
              <a:t>(polarity) of mobile phase = gradient elution</a:t>
            </a:r>
            <a:br>
              <a:rPr lang="de-DE" altLang="en-US" sz="1800" dirty="0">
                <a:latin typeface="Arial" panose="020B0604020202020204" pitchFamily="34" charset="0"/>
              </a:rPr>
            </a:br>
            <a:r>
              <a:rPr lang="de-DE" altLang="en-US" sz="1800" dirty="0">
                <a:latin typeface="Arial" panose="020B0604020202020204" pitchFamily="34" charset="0"/>
              </a:rPr>
              <a:t>- Example shows isocratic 50:50 (v:v) (bottom)</a:t>
            </a:r>
            <a:br>
              <a:rPr lang="de-DE" altLang="en-US" sz="1800" dirty="0">
                <a:latin typeface="Arial" panose="020B0604020202020204" pitchFamily="34" charset="0"/>
              </a:rPr>
            </a:br>
            <a:r>
              <a:rPr lang="de-DE" altLang="en-US" sz="1800" dirty="0">
                <a:latin typeface="Arial" panose="020B0604020202020204" pitchFamily="34" charset="0"/>
              </a:rPr>
              <a:t>MeOH/Water in contrast to 40:60 with increased</a:t>
            </a:r>
            <a:br>
              <a:rPr lang="de-DE" altLang="en-US" sz="1800" dirty="0">
                <a:latin typeface="Arial" panose="020B0604020202020204" pitchFamily="34" charset="0"/>
              </a:rPr>
            </a:br>
            <a:r>
              <a:rPr lang="de-DE" altLang="en-US" sz="1800" dirty="0">
                <a:latin typeface="Arial" panose="020B0604020202020204" pitchFamily="34" charset="0"/>
              </a:rPr>
              <a:t>rate of MeOH by 8%/min (top)</a:t>
            </a:r>
          </a:p>
        </p:txBody>
      </p:sp>
      <p:pic>
        <p:nvPicPr>
          <p:cNvPr id="5128" name="Picture 11" descr="S Figure 28-5 p730"/>
          <p:cNvPicPr>
            <a:picLocks noChangeAspect="1" noChangeArrowheads="1"/>
          </p:cNvPicPr>
          <p:nvPr/>
        </p:nvPicPr>
        <p:blipFill>
          <a:blip r:embed="rId2">
            <a:lum bright="-12000" contrast="18000"/>
            <a:extLst>
              <a:ext uri="{28A0092B-C50C-407E-A947-70E740481C1C}">
                <a14:useLocalDpi xmlns:a14="http://schemas.microsoft.com/office/drawing/2010/main" val="0"/>
              </a:ext>
            </a:extLst>
          </a:blip>
          <a:srcRect/>
          <a:stretch>
            <a:fillRect/>
          </a:stretch>
        </p:blipFill>
        <p:spPr bwMode="auto">
          <a:xfrm>
            <a:off x="7289801" y="762000"/>
            <a:ext cx="28575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26173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a:xfrm>
            <a:off x="1226344" y="305204"/>
            <a:ext cx="9677400" cy="457200"/>
          </a:xfrm>
        </p:spPr>
        <p:txBody>
          <a:bodyPr>
            <a:noAutofit/>
          </a:bodyPr>
          <a:lstStyle/>
          <a:p>
            <a:pPr algn="ctr"/>
            <a:r>
              <a:rPr lang="de-DE" sz="4000" b="1" dirty="0">
                <a:latin typeface="+mn-lt"/>
              </a:rPr>
              <a:t>How to Reduce Band Broadening</a:t>
            </a:r>
            <a:endParaRPr lang="en-GB" sz="4000" b="1" dirty="0">
              <a:latin typeface="+mn-lt"/>
            </a:endParaRPr>
          </a:p>
        </p:txBody>
      </p:sp>
      <p:sp>
        <p:nvSpPr>
          <p:cNvPr id="8" name="TextBox 7"/>
          <p:cNvSpPr txBox="1"/>
          <p:nvPr/>
        </p:nvSpPr>
        <p:spPr>
          <a:xfrm>
            <a:off x="1226344" y="1357685"/>
            <a:ext cx="7696200" cy="369332"/>
          </a:xfrm>
          <a:prstGeom prst="rect">
            <a:avLst/>
          </a:prstGeom>
          <a:noFill/>
        </p:spPr>
        <p:txBody>
          <a:bodyPr wrap="square" rtlCol="0">
            <a:spAutoFit/>
          </a:bodyPr>
          <a:lstStyle/>
          <a:p>
            <a:pPr marL="285750" indent="-285750">
              <a:buFont typeface="Arial" pitchFamily="34" charset="0"/>
              <a:buChar char="•"/>
            </a:pPr>
            <a:r>
              <a:rPr lang="en-US" dirty="0">
                <a:cs typeface="Arial" pitchFamily="34" charset="0"/>
              </a:rPr>
              <a:t>In packed columns: reduce particle diameter. </a:t>
            </a:r>
          </a:p>
        </p:txBody>
      </p:sp>
      <p:pic>
        <p:nvPicPr>
          <p:cNvPr id="201730" name="Picture 2" descr="Zoom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1420" y="2450513"/>
            <a:ext cx="5512409" cy="3785187"/>
          </a:xfrm>
          <a:prstGeom prst="rect">
            <a:avLst/>
          </a:prstGeom>
          <a:noFill/>
          <a:extLst>
            <a:ext uri="{909E8E84-426E-40DD-AFC4-6F175D3DCCD1}">
              <a14:hiddenFill xmlns:a14="http://schemas.microsoft.com/office/drawing/2010/main">
                <a:solidFill>
                  <a:srgbClr val="FFFFFF"/>
                </a:solidFill>
              </a14:hiddenFill>
            </a:ext>
          </a:extLst>
        </p:spPr>
      </p:pic>
      <p:pic>
        <p:nvPicPr>
          <p:cNvPr id="201732" name="Picture 4" descr="Zoome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62255" y="2509268"/>
            <a:ext cx="5218545" cy="366458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0574814" y="2479568"/>
            <a:ext cx="666273" cy="369332"/>
          </a:xfrm>
          <a:prstGeom prst="rect">
            <a:avLst/>
          </a:prstGeom>
          <a:noFill/>
        </p:spPr>
        <p:txBody>
          <a:bodyPr wrap="none" rtlCol="0">
            <a:spAutoFit/>
          </a:bodyPr>
          <a:lstStyle/>
          <a:p>
            <a:r>
              <a:rPr lang="en-US" dirty="0"/>
              <a:t>HPLC</a:t>
            </a:r>
          </a:p>
        </p:txBody>
      </p:sp>
      <p:sp>
        <p:nvSpPr>
          <p:cNvPr id="12" name="TextBox 11"/>
          <p:cNvSpPr txBox="1"/>
          <p:nvPr/>
        </p:nvSpPr>
        <p:spPr>
          <a:xfrm>
            <a:off x="10496869" y="4341558"/>
            <a:ext cx="813749" cy="369332"/>
          </a:xfrm>
          <a:prstGeom prst="rect">
            <a:avLst/>
          </a:prstGeom>
          <a:noFill/>
        </p:spPr>
        <p:txBody>
          <a:bodyPr wrap="none" rtlCol="0">
            <a:spAutoFit/>
          </a:bodyPr>
          <a:lstStyle/>
          <a:p>
            <a:r>
              <a:rPr lang="en-US" dirty="0"/>
              <a:t>UHPLC</a:t>
            </a:r>
          </a:p>
        </p:txBody>
      </p:sp>
    </p:spTree>
    <p:extLst>
      <p:ext uri="{BB962C8B-B14F-4D97-AF65-F5344CB8AC3E}">
        <p14:creationId xmlns:p14="http://schemas.microsoft.com/office/powerpoint/2010/main" val="19838973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838200" y="304800"/>
            <a:ext cx="10121900" cy="457200"/>
          </a:xfrm>
        </p:spPr>
        <p:txBody>
          <a:bodyPr>
            <a:noAutofit/>
          </a:bodyPr>
          <a:lstStyle/>
          <a:p>
            <a:pPr algn="ctr"/>
            <a:r>
              <a:rPr lang="en-US" altLang="en-US" sz="4000" dirty="0">
                <a:latin typeface="+mn-lt"/>
              </a:rPr>
              <a:t>LC Columns for Partition Chromatography</a:t>
            </a:r>
          </a:p>
        </p:txBody>
      </p:sp>
      <p:sp>
        <p:nvSpPr>
          <p:cNvPr id="21511" name="Text Box 13"/>
          <p:cNvSpPr txBox="1">
            <a:spLocks noChangeArrowheads="1"/>
          </p:cNvSpPr>
          <p:nvPr/>
        </p:nvSpPr>
        <p:spPr bwMode="auto">
          <a:xfrm>
            <a:off x="1524000" y="990601"/>
            <a:ext cx="8686800" cy="1477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800" b="1" u="sng" dirty="0">
                <a:latin typeface="Arial" panose="020B0604020202020204" pitchFamily="34" charset="0"/>
              </a:rPr>
              <a:t>Normal-phase</a:t>
            </a:r>
            <a:r>
              <a:rPr lang="en-US" altLang="en-US" sz="1800" b="1" dirty="0">
                <a:latin typeface="Arial" panose="020B0604020202020204" pitchFamily="34" charset="0"/>
              </a:rPr>
              <a:t> chromatography: highly polar stationary phase and relatively nonpolar solvent.</a:t>
            </a:r>
          </a:p>
          <a:p>
            <a:pPr eaLnBrk="1" hangingPunct="1"/>
            <a:r>
              <a:rPr lang="en-US" altLang="en-US" sz="1800" b="1" u="sng" dirty="0">
                <a:latin typeface="Arial" panose="020B0604020202020204" pitchFamily="34" charset="0"/>
              </a:rPr>
              <a:t>Reversed-phase</a:t>
            </a:r>
            <a:r>
              <a:rPr lang="en-US" altLang="en-US" sz="1800" b="1" dirty="0">
                <a:latin typeface="Arial" panose="020B0604020202020204" pitchFamily="34" charset="0"/>
              </a:rPr>
              <a:t> chromatography: nonpolar stationary phase (e.g. bonded</a:t>
            </a:r>
            <a:br>
              <a:rPr lang="en-US" altLang="en-US" sz="1800" b="1" dirty="0">
                <a:latin typeface="Arial" panose="020B0604020202020204" pitchFamily="34" charset="0"/>
              </a:rPr>
            </a:br>
            <a:r>
              <a:rPr lang="en-US" altLang="en-US" sz="1800" b="1" dirty="0">
                <a:latin typeface="Arial" panose="020B0604020202020204" pitchFamily="34" charset="0"/>
              </a:rPr>
              <a:t>long-chain hydrocarbons, C4, C8, C18) and relatively polar solvent</a:t>
            </a:r>
          </a:p>
          <a:p>
            <a:pPr eaLnBrk="1" hangingPunct="1">
              <a:buFont typeface="Wingdings" panose="05000000000000000000" pitchFamily="2" charset="2"/>
              <a:buChar char="Ø"/>
            </a:pPr>
            <a:endParaRPr lang="en-US" altLang="en-US" sz="1800" b="1" dirty="0">
              <a:latin typeface="Arial" panose="020B0604020202020204" pitchFamily="34" charset="0"/>
            </a:endParaRPr>
          </a:p>
        </p:txBody>
      </p:sp>
      <p:sp>
        <p:nvSpPr>
          <p:cNvPr id="21512" name="Rectangle 1027" descr="2814a"/>
          <p:cNvSpPr>
            <a:spLocks noGrp="1" noChangeAspect="1" noChangeArrowheads="1"/>
          </p:cNvSpPr>
          <p:nvPr isPhoto="1"/>
        </p:nvSpPr>
        <p:spPr bwMode="auto">
          <a:xfrm>
            <a:off x="3153996" y="2333626"/>
            <a:ext cx="2257792" cy="4092574"/>
          </a:xfrm>
          <a:prstGeom prst="rect">
            <a:avLst/>
          </a:prstGeom>
          <a:blipFill dpi="0" rotWithShape="1">
            <a:blip r:embed="rId2"/>
            <a:srcRect/>
            <a:stretch>
              <a:fillRect/>
            </a:stretch>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21513" name="Rectangle 3" descr="2814b"/>
          <p:cNvSpPr>
            <a:spLocks noGrp="1" noChangeAspect="1" noChangeArrowheads="1"/>
          </p:cNvSpPr>
          <p:nvPr isPhoto="1"/>
        </p:nvSpPr>
        <p:spPr bwMode="auto">
          <a:xfrm>
            <a:off x="6489701" y="2333626"/>
            <a:ext cx="2238376" cy="4108346"/>
          </a:xfrm>
          <a:prstGeom prst="rect">
            <a:avLst/>
          </a:prstGeom>
          <a:blipFill dpi="0" rotWithShape="1">
            <a:blip r:embed="rId3"/>
            <a:srcRect/>
            <a:stretch>
              <a:fillRect/>
            </a:stretch>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Tree>
    <p:extLst>
      <p:ext uri="{BB962C8B-B14F-4D97-AF65-F5344CB8AC3E}">
        <p14:creationId xmlns:p14="http://schemas.microsoft.com/office/powerpoint/2010/main" val="26080824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Chemical Analysis</a:t>
            </a:r>
          </a:p>
        </p:txBody>
      </p:sp>
      <p:sp>
        <p:nvSpPr>
          <p:cNvPr id="4" name="Rectangle 3"/>
          <p:cNvSpPr/>
          <p:nvPr/>
        </p:nvSpPr>
        <p:spPr>
          <a:xfrm>
            <a:off x="336884" y="1629484"/>
            <a:ext cx="2382252" cy="11069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C H N O</a:t>
            </a:r>
          </a:p>
        </p:txBody>
      </p:sp>
      <p:sp>
        <p:nvSpPr>
          <p:cNvPr id="6" name="Rectangle 5"/>
          <p:cNvSpPr/>
          <p:nvPr/>
        </p:nvSpPr>
        <p:spPr>
          <a:xfrm>
            <a:off x="3556328" y="1629482"/>
            <a:ext cx="2382252" cy="11069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C</a:t>
            </a:r>
            <a:r>
              <a:rPr lang="en-US" sz="3600" baseline="-25000" dirty="0"/>
              <a:t>14</a:t>
            </a:r>
            <a:r>
              <a:rPr lang="en-US" sz="3600" dirty="0"/>
              <a:t>H</a:t>
            </a:r>
            <a:r>
              <a:rPr lang="en-US" sz="3600" baseline="-25000" dirty="0"/>
              <a:t>18</a:t>
            </a:r>
            <a:r>
              <a:rPr lang="en-US" sz="3600" dirty="0"/>
              <a:t>N</a:t>
            </a:r>
            <a:r>
              <a:rPr lang="en-US" sz="3600" baseline="-25000" dirty="0"/>
              <a:t>4</a:t>
            </a:r>
            <a:r>
              <a:rPr lang="en-US" sz="3600" dirty="0"/>
              <a:t>O</a:t>
            </a:r>
            <a:r>
              <a:rPr lang="en-US" sz="3600" baseline="-25000" dirty="0"/>
              <a:t>3</a:t>
            </a:r>
          </a:p>
        </p:txBody>
      </p:sp>
      <p:sp>
        <p:nvSpPr>
          <p:cNvPr id="5" name="Rectangle 4"/>
          <p:cNvSpPr/>
          <p:nvPr/>
        </p:nvSpPr>
        <p:spPr>
          <a:xfrm>
            <a:off x="7013454" y="1104273"/>
            <a:ext cx="4019504" cy="225855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6162" y="1356299"/>
            <a:ext cx="3218949" cy="1837343"/>
          </a:xfrm>
          <a:prstGeom prst="rect">
            <a:avLst/>
          </a:prstGeom>
        </p:spPr>
      </p:pic>
      <p:sp>
        <p:nvSpPr>
          <p:cNvPr id="11" name="Rectangle 10"/>
          <p:cNvSpPr/>
          <p:nvPr/>
        </p:nvSpPr>
        <p:spPr>
          <a:xfrm>
            <a:off x="6577263" y="4014264"/>
            <a:ext cx="4776537" cy="253866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51745" y="4094205"/>
            <a:ext cx="4107781" cy="2378779"/>
          </a:xfrm>
          <a:prstGeom prst="rect">
            <a:avLst/>
          </a:prstGeom>
        </p:spPr>
      </p:pic>
      <p:sp>
        <p:nvSpPr>
          <p:cNvPr id="13" name="Arrow: Right 12"/>
          <p:cNvSpPr/>
          <p:nvPr/>
        </p:nvSpPr>
        <p:spPr>
          <a:xfrm>
            <a:off x="2879053" y="1972383"/>
            <a:ext cx="517358" cy="421105"/>
          </a:xfrm>
          <a:prstGeom prst="righ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Right 15"/>
          <p:cNvSpPr/>
          <p:nvPr/>
        </p:nvSpPr>
        <p:spPr>
          <a:xfrm>
            <a:off x="6217338" y="1927352"/>
            <a:ext cx="517358" cy="421105"/>
          </a:xfrm>
          <a:prstGeom prst="righ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Right 16"/>
          <p:cNvSpPr/>
          <p:nvPr/>
        </p:nvSpPr>
        <p:spPr>
          <a:xfrm rot="5400000">
            <a:off x="8764526" y="3505063"/>
            <a:ext cx="517358" cy="421105"/>
          </a:xfrm>
          <a:prstGeom prst="righ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4"/>
          <a:stretch>
            <a:fillRect/>
          </a:stretch>
        </p:blipFill>
        <p:spPr>
          <a:xfrm>
            <a:off x="562722" y="3965886"/>
            <a:ext cx="2465976" cy="2465976"/>
          </a:xfrm>
          <a:prstGeom prst="rect">
            <a:avLst/>
          </a:prstGeom>
        </p:spPr>
      </p:pic>
      <p:sp>
        <p:nvSpPr>
          <p:cNvPr id="19" name="TextBox 18"/>
          <p:cNvSpPr txBox="1"/>
          <p:nvPr/>
        </p:nvSpPr>
        <p:spPr>
          <a:xfrm>
            <a:off x="789794" y="6062530"/>
            <a:ext cx="2142446" cy="369332"/>
          </a:xfrm>
          <a:prstGeom prst="rect">
            <a:avLst/>
          </a:prstGeom>
          <a:noFill/>
        </p:spPr>
        <p:txBody>
          <a:bodyPr wrap="none" rtlCol="0">
            <a:spAutoFit/>
          </a:bodyPr>
          <a:lstStyle/>
          <a:p>
            <a:r>
              <a:rPr lang="en-US" dirty="0"/>
              <a:t>Benomyl (antifungal)</a:t>
            </a:r>
          </a:p>
        </p:txBody>
      </p:sp>
      <p:sp>
        <p:nvSpPr>
          <p:cNvPr id="20" name="TextBox 19"/>
          <p:cNvSpPr txBox="1"/>
          <p:nvPr/>
        </p:nvSpPr>
        <p:spPr>
          <a:xfrm>
            <a:off x="8286208" y="6500499"/>
            <a:ext cx="2844753" cy="369332"/>
          </a:xfrm>
          <a:prstGeom prst="rect">
            <a:avLst/>
          </a:prstGeom>
          <a:noFill/>
        </p:spPr>
        <p:txBody>
          <a:bodyPr wrap="none" rtlCol="0">
            <a:spAutoFit/>
          </a:bodyPr>
          <a:lstStyle/>
          <a:p>
            <a:r>
              <a:rPr lang="en-US" dirty="0"/>
              <a:t>Trimethoprim (antibacterial)</a:t>
            </a:r>
          </a:p>
        </p:txBody>
      </p:sp>
    </p:spTree>
    <p:extLst>
      <p:ext uri="{BB962C8B-B14F-4D97-AF65-F5344CB8AC3E}">
        <p14:creationId xmlns:p14="http://schemas.microsoft.com/office/powerpoint/2010/main" val="17957204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6084" y="-2370"/>
            <a:ext cx="10515600" cy="1325563"/>
          </a:xfrm>
        </p:spPr>
        <p:txBody>
          <a:bodyPr>
            <a:normAutofit/>
          </a:bodyPr>
          <a:lstStyle/>
          <a:p>
            <a:pPr algn="ctr"/>
            <a:r>
              <a:rPr lang="en-US" sz="4000" b="1" dirty="0">
                <a:latin typeface="+mn-lt"/>
              </a:rPr>
              <a:t>LCMS Data: Chromatogram and Mass Spectrum</a:t>
            </a:r>
          </a:p>
        </p:txBody>
      </p:sp>
      <p:pic>
        <p:nvPicPr>
          <p:cNvPr id="5" name="Content Placeholder 3"/>
          <p:cNvPicPr>
            <a:picLocks noChangeAspect="1"/>
          </p:cNvPicPr>
          <p:nvPr/>
        </p:nvPicPr>
        <p:blipFill>
          <a:blip r:embed="rId2"/>
          <a:stretch>
            <a:fillRect/>
          </a:stretch>
        </p:blipFill>
        <p:spPr>
          <a:xfrm>
            <a:off x="2453862" y="962350"/>
            <a:ext cx="7240044" cy="2784669"/>
          </a:xfrm>
          <a:prstGeom prst="rect">
            <a:avLst/>
          </a:prstGeom>
        </p:spPr>
      </p:pic>
      <p:pic>
        <p:nvPicPr>
          <p:cNvPr id="6" name="Picture 5"/>
          <p:cNvPicPr>
            <a:picLocks noChangeAspect="1"/>
          </p:cNvPicPr>
          <p:nvPr/>
        </p:nvPicPr>
        <p:blipFill>
          <a:blip r:embed="rId3"/>
          <a:stretch>
            <a:fillRect/>
          </a:stretch>
        </p:blipFill>
        <p:spPr>
          <a:xfrm>
            <a:off x="1191235" y="3772216"/>
            <a:ext cx="4339988" cy="3161520"/>
          </a:xfrm>
          <a:prstGeom prst="rect">
            <a:avLst/>
          </a:prstGeom>
        </p:spPr>
      </p:pic>
      <p:pic>
        <p:nvPicPr>
          <p:cNvPr id="7" name="Picture 6"/>
          <p:cNvPicPr>
            <a:picLocks noChangeAspect="1"/>
          </p:cNvPicPr>
          <p:nvPr/>
        </p:nvPicPr>
        <p:blipFill>
          <a:blip r:embed="rId4"/>
          <a:stretch>
            <a:fillRect/>
          </a:stretch>
        </p:blipFill>
        <p:spPr>
          <a:xfrm>
            <a:off x="6922141" y="3747019"/>
            <a:ext cx="4339987" cy="3161520"/>
          </a:xfrm>
          <a:prstGeom prst="rect">
            <a:avLst/>
          </a:prstGeom>
        </p:spPr>
      </p:pic>
      <p:cxnSp>
        <p:nvCxnSpPr>
          <p:cNvPr id="8" name="Straight Arrow Connector 7"/>
          <p:cNvCxnSpPr/>
          <p:nvPr/>
        </p:nvCxnSpPr>
        <p:spPr>
          <a:xfrm flipH="1">
            <a:off x="4305282" y="3386764"/>
            <a:ext cx="760268" cy="10892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6331544" y="3378309"/>
            <a:ext cx="573847" cy="10276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94297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1143000"/>
          </a:xfrm>
        </p:spPr>
        <p:txBody>
          <a:bodyPr>
            <a:noAutofit/>
          </a:bodyPr>
          <a:lstStyle/>
          <a:p>
            <a:r>
              <a:rPr lang="en-US" sz="4000" b="1" dirty="0">
                <a:latin typeface="+mn-lt"/>
              </a:rPr>
              <a:t>Laboratory Chemical Forensics</a:t>
            </a:r>
            <a:r>
              <a:rPr lang="en-US" sz="3200" dirty="0"/>
              <a:t/>
            </a:r>
            <a:br>
              <a:rPr lang="en-US" sz="3200" dirty="0"/>
            </a:br>
            <a:r>
              <a:rPr lang="en-US" sz="2000" dirty="0"/>
              <a:t>The Cadillac of Chemical Detection Technology</a:t>
            </a:r>
            <a:endParaRPr lang="en-US" sz="3200" dirty="0"/>
          </a:p>
        </p:txBody>
      </p:sp>
      <p:pic>
        <p:nvPicPr>
          <p:cNvPr id="1027" name="Picture 3"/>
          <p:cNvPicPr>
            <a:picLocks noChangeAspect="1" noChangeArrowheads="1"/>
          </p:cNvPicPr>
          <p:nvPr/>
        </p:nvPicPr>
        <p:blipFill>
          <a:blip r:embed="rId2" cstate="print"/>
          <a:srcRect r="14643" b="24620"/>
          <a:stretch>
            <a:fillRect/>
          </a:stretch>
        </p:blipFill>
        <p:spPr bwMode="auto">
          <a:xfrm>
            <a:off x="2438401" y="1512652"/>
            <a:ext cx="7411065" cy="4888149"/>
          </a:xfrm>
          <a:prstGeom prst="rect">
            <a:avLst/>
          </a:prstGeom>
          <a:noFill/>
          <a:ln w="9525">
            <a:noFill/>
            <a:miter lim="800000"/>
            <a:headEnd/>
            <a:tailEnd/>
          </a:ln>
          <a:effectLst/>
        </p:spPr>
      </p:pic>
      <p:sp>
        <p:nvSpPr>
          <p:cNvPr id="4" name="TextBox 3"/>
          <p:cNvSpPr txBox="1"/>
          <p:nvPr/>
        </p:nvSpPr>
        <p:spPr>
          <a:xfrm>
            <a:off x="8686800" y="6488668"/>
            <a:ext cx="1675074" cy="369332"/>
          </a:xfrm>
          <a:prstGeom prst="rect">
            <a:avLst/>
          </a:prstGeom>
          <a:noFill/>
        </p:spPr>
        <p:txBody>
          <a:bodyPr wrap="none" rtlCol="0">
            <a:spAutoFit/>
          </a:bodyPr>
          <a:lstStyle/>
          <a:p>
            <a:r>
              <a:rPr lang="en-US" dirty="0"/>
              <a:t>www.codfin.org</a:t>
            </a:r>
          </a:p>
        </p:txBody>
      </p:sp>
      <p:sp>
        <p:nvSpPr>
          <p:cNvPr id="5" name="TextBox 4"/>
          <p:cNvSpPr txBox="1"/>
          <p:nvPr/>
        </p:nvSpPr>
        <p:spPr>
          <a:xfrm>
            <a:off x="1676400" y="5562601"/>
            <a:ext cx="1676400" cy="646331"/>
          </a:xfrm>
          <a:prstGeom prst="rect">
            <a:avLst/>
          </a:prstGeom>
          <a:solidFill>
            <a:schemeClr val="accent2">
              <a:lumMod val="60000"/>
              <a:lumOff val="40000"/>
            </a:schemeClr>
          </a:solidFill>
        </p:spPr>
        <p:txBody>
          <a:bodyPr wrap="square" rtlCol="0">
            <a:spAutoFit/>
          </a:bodyPr>
          <a:lstStyle/>
          <a:p>
            <a:r>
              <a:rPr lang="en-US" sz="1200" b="1" dirty="0"/>
              <a:t>Attribution/Sourcing:</a:t>
            </a:r>
          </a:p>
          <a:p>
            <a:r>
              <a:rPr lang="en-US" sz="1200" dirty="0"/>
              <a:t>Palynology</a:t>
            </a:r>
          </a:p>
          <a:p>
            <a:r>
              <a:rPr lang="en-US" sz="1200" dirty="0"/>
              <a:t>IR-MS</a:t>
            </a:r>
          </a:p>
        </p:txBody>
      </p:sp>
      <p:sp>
        <p:nvSpPr>
          <p:cNvPr id="7" name="Freeform 6"/>
          <p:cNvSpPr/>
          <p:nvPr/>
        </p:nvSpPr>
        <p:spPr>
          <a:xfrm>
            <a:off x="2362830" y="4748331"/>
            <a:ext cx="521434" cy="730512"/>
          </a:xfrm>
          <a:custGeom>
            <a:avLst/>
            <a:gdLst>
              <a:gd name="connsiteX0" fmla="*/ 521434 w 521434"/>
              <a:gd name="connsiteY0" fmla="*/ 110836 h 730512"/>
              <a:gd name="connsiteX1" fmla="*/ 113355 w 521434"/>
              <a:gd name="connsiteY1" fmla="*/ 103279 h 730512"/>
              <a:gd name="connsiteX2" fmla="*/ 0 w 521434"/>
              <a:gd name="connsiteY2" fmla="*/ 730512 h 730512"/>
            </a:gdLst>
            <a:ahLst/>
            <a:cxnLst>
              <a:cxn ang="0">
                <a:pos x="connsiteX0" y="connsiteY0"/>
              </a:cxn>
              <a:cxn ang="0">
                <a:pos x="connsiteX1" y="connsiteY1"/>
              </a:cxn>
              <a:cxn ang="0">
                <a:pos x="connsiteX2" y="connsiteY2"/>
              </a:cxn>
            </a:cxnLst>
            <a:rect l="l" t="t" r="r" b="b"/>
            <a:pathLst>
              <a:path w="521434" h="730512">
                <a:moveTo>
                  <a:pt x="521434" y="110836"/>
                </a:moveTo>
                <a:cubicBezTo>
                  <a:pt x="360847" y="55418"/>
                  <a:pt x="200261" y="0"/>
                  <a:pt x="113355" y="103279"/>
                </a:cubicBezTo>
                <a:cubicBezTo>
                  <a:pt x="26449" y="206558"/>
                  <a:pt x="13224" y="468535"/>
                  <a:pt x="0" y="730512"/>
                </a:cubicBezTo>
              </a:path>
            </a:pathLst>
          </a:custGeom>
          <a:ln w="2540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Rectangle 9"/>
          <p:cNvSpPr/>
          <p:nvPr/>
        </p:nvSpPr>
        <p:spPr>
          <a:xfrm>
            <a:off x="5670698" y="2879651"/>
            <a:ext cx="1931581" cy="714154"/>
          </a:xfrm>
          <a:prstGeom prst="rect">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2042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3"/>
          <p:cNvPicPr>
            <a:picLocks noChangeAspect="1"/>
          </p:cNvPicPr>
          <p:nvPr/>
        </p:nvPicPr>
        <p:blipFill>
          <a:blip r:embed="rId2"/>
          <a:stretch>
            <a:fillRect/>
          </a:stretch>
        </p:blipFill>
        <p:spPr>
          <a:xfrm>
            <a:off x="5718041" y="273364"/>
            <a:ext cx="6320773" cy="4154215"/>
          </a:xfrm>
          <a:prstGeom prst="rect">
            <a:avLst/>
          </a:prstGeom>
          <a:ln w="19050">
            <a:noFill/>
          </a:ln>
        </p:spPr>
      </p:pic>
      <p:pic>
        <p:nvPicPr>
          <p:cNvPr id="4" name="Picture 3"/>
          <p:cNvPicPr>
            <a:picLocks noChangeAspect="1"/>
          </p:cNvPicPr>
          <p:nvPr/>
        </p:nvPicPr>
        <p:blipFill rotWithShape="1">
          <a:blip r:embed="rId3"/>
          <a:srcRect l="8725" t="1068" r="9823" b="4055"/>
          <a:stretch/>
        </p:blipFill>
        <p:spPr>
          <a:xfrm>
            <a:off x="63433" y="1122188"/>
            <a:ext cx="3143250" cy="5095875"/>
          </a:xfrm>
          <a:prstGeom prst="rect">
            <a:avLst/>
          </a:prstGeom>
          <a:ln w="25400">
            <a:solidFill>
              <a:srgbClr val="7030A0"/>
            </a:solidFill>
          </a:ln>
        </p:spPr>
      </p:pic>
      <p:pic>
        <p:nvPicPr>
          <p:cNvPr id="5" name="Picture 4"/>
          <p:cNvPicPr>
            <a:picLocks noChangeAspect="1"/>
          </p:cNvPicPr>
          <p:nvPr/>
        </p:nvPicPr>
        <p:blipFill>
          <a:blip r:embed="rId4"/>
          <a:stretch>
            <a:fillRect/>
          </a:stretch>
        </p:blipFill>
        <p:spPr>
          <a:xfrm>
            <a:off x="3236648" y="1030817"/>
            <a:ext cx="2481393" cy="4697219"/>
          </a:xfrm>
          <a:prstGeom prst="rect">
            <a:avLst/>
          </a:prstGeom>
          <a:ln w="22225">
            <a:noFill/>
          </a:ln>
        </p:spPr>
      </p:pic>
      <p:pic>
        <p:nvPicPr>
          <p:cNvPr id="6" name="Picture 5"/>
          <p:cNvPicPr>
            <a:picLocks noChangeAspect="1"/>
          </p:cNvPicPr>
          <p:nvPr/>
        </p:nvPicPr>
        <p:blipFill>
          <a:blip r:embed="rId5"/>
          <a:stretch>
            <a:fillRect/>
          </a:stretch>
        </p:blipFill>
        <p:spPr>
          <a:xfrm>
            <a:off x="6779316" y="4427579"/>
            <a:ext cx="3963562" cy="2278061"/>
          </a:xfrm>
          <a:prstGeom prst="rect">
            <a:avLst/>
          </a:prstGeom>
        </p:spPr>
      </p:pic>
      <p:sp>
        <p:nvSpPr>
          <p:cNvPr id="8" name="Title 1"/>
          <p:cNvSpPr>
            <a:spLocks noGrp="1"/>
          </p:cNvSpPr>
          <p:nvPr>
            <p:ph type="title"/>
          </p:nvPr>
        </p:nvSpPr>
        <p:spPr>
          <a:xfrm>
            <a:off x="1037064" y="-22302"/>
            <a:ext cx="3838575" cy="1030817"/>
          </a:xfrm>
        </p:spPr>
        <p:txBody>
          <a:bodyPr>
            <a:normAutofit/>
          </a:bodyPr>
          <a:lstStyle/>
          <a:p>
            <a:r>
              <a:rPr lang="en-US" sz="4000" b="1" dirty="0">
                <a:latin typeface="+mn-lt"/>
              </a:rPr>
              <a:t>Q </a:t>
            </a:r>
            <a:r>
              <a:rPr lang="en-US" sz="4000" b="1" dirty="0" err="1">
                <a:latin typeface="+mn-lt"/>
              </a:rPr>
              <a:t>Exactive</a:t>
            </a:r>
            <a:r>
              <a:rPr lang="en-US" sz="4000" b="1" dirty="0">
                <a:latin typeface="+mn-lt"/>
              </a:rPr>
              <a:t> HF</a:t>
            </a:r>
          </a:p>
        </p:txBody>
      </p:sp>
    </p:spTree>
    <p:extLst>
      <p:ext uri="{BB962C8B-B14F-4D97-AF65-F5344CB8AC3E}">
        <p14:creationId xmlns:p14="http://schemas.microsoft.com/office/powerpoint/2010/main" val="13797102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802" y="110131"/>
            <a:ext cx="10515600" cy="1325563"/>
          </a:xfrm>
        </p:spPr>
        <p:txBody>
          <a:bodyPr>
            <a:normAutofit/>
          </a:bodyPr>
          <a:lstStyle/>
          <a:p>
            <a:r>
              <a:rPr lang="en-US" sz="4000" b="1" dirty="0">
                <a:latin typeface="+mn-lt"/>
              </a:rPr>
              <a:t>Quantitation of Norfloxacin (antibacterial)</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38861" y="619964"/>
            <a:ext cx="4000500" cy="2212920"/>
          </a:xfrm>
          <a:prstGeom prst="rect">
            <a:avLst/>
          </a:prstGeom>
        </p:spPr>
      </p:pic>
      <p:pic>
        <p:nvPicPr>
          <p:cNvPr id="4" name="Picture 3"/>
          <p:cNvPicPr>
            <a:picLocks noChangeAspect="1"/>
          </p:cNvPicPr>
          <p:nvPr/>
        </p:nvPicPr>
        <p:blipFill rotWithShape="1">
          <a:blip r:embed="rId3"/>
          <a:srcRect l="605" t="404" r="1" b="-1"/>
          <a:stretch/>
        </p:blipFill>
        <p:spPr>
          <a:xfrm>
            <a:off x="474533" y="2649754"/>
            <a:ext cx="4610601" cy="3861034"/>
          </a:xfrm>
          <a:prstGeom prst="rect">
            <a:avLst/>
          </a:prstGeom>
          <a:ln>
            <a:solidFill>
              <a:schemeClr val="accent1"/>
            </a:solidFill>
          </a:ln>
        </p:spPr>
      </p:pic>
      <p:sp>
        <p:nvSpPr>
          <p:cNvPr id="5" name="TextBox 4"/>
          <p:cNvSpPr txBox="1"/>
          <p:nvPr/>
        </p:nvSpPr>
        <p:spPr>
          <a:xfrm>
            <a:off x="806090" y="1435694"/>
            <a:ext cx="5289910" cy="923330"/>
          </a:xfrm>
          <a:prstGeom prst="rect">
            <a:avLst/>
          </a:prstGeom>
          <a:noFill/>
        </p:spPr>
        <p:txBody>
          <a:bodyPr wrap="none" rtlCol="0">
            <a:spAutoFit/>
          </a:bodyPr>
          <a:lstStyle/>
          <a:p>
            <a:endParaRPr lang="en-US" dirty="0"/>
          </a:p>
          <a:p>
            <a:pPr marL="285750" indent="-285750">
              <a:buFont typeface="Arial" panose="020B0604020202020204" pitchFamily="34" charset="0"/>
              <a:buChar char="•"/>
            </a:pPr>
            <a:r>
              <a:rPr lang="en-US" dirty="0"/>
              <a:t>Mobile phase A – water with 0.1% formic acid</a:t>
            </a:r>
          </a:p>
          <a:p>
            <a:pPr marL="285750" indent="-285750">
              <a:buFont typeface="Arial" panose="020B0604020202020204" pitchFamily="34" charset="0"/>
              <a:buChar char="•"/>
            </a:pPr>
            <a:r>
              <a:rPr lang="en-US" dirty="0"/>
              <a:t>Mobile phase B – acetonitrile with 0.1% formic acid</a:t>
            </a:r>
          </a:p>
        </p:txBody>
      </p:sp>
      <p:pic>
        <p:nvPicPr>
          <p:cNvPr id="6" name="Picture 5"/>
          <p:cNvPicPr>
            <a:picLocks noChangeAspect="1"/>
          </p:cNvPicPr>
          <p:nvPr/>
        </p:nvPicPr>
        <p:blipFill rotWithShape="1">
          <a:blip r:embed="rId4"/>
          <a:srcRect t="5807" b="47885"/>
          <a:stretch/>
        </p:blipFill>
        <p:spPr>
          <a:xfrm>
            <a:off x="5420968" y="2649754"/>
            <a:ext cx="6382559" cy="3982968"/>
          </a:xfrm>
          <a:prstGeom prst="rect">
            <a:avLst/>
          </a:prstGeom>
        </p:spPr>
      </p:pic>
      <p:pic>
        <p:nvPicPr>
          <p:cNvPr id="7" name="Picture 6"/>
          <p:cNvPicPr>
            <a:picLocks noChangeAspect="1"/>
          </p:cNvPicPr>
          <p:nvPr/>
        </p:nvPicPr>
        <p:blipFill rotWithShape="1">
          <a:blip r:embed="rId4"/>
          <a:srcRect l="-3105" t="58756" r="3105" b="-216"/>
          <a:stretch/>
        </p:blipFill>
        <p:spPr>
          <a:xfrm>
            <a:off x="7421218" y="3043510"/>
            <a:ext cx="4572809" cy="2546606"/>
          </a:xfrm>
          <a:prstGeom prst="rect">
            <a:avLst/>
          </a:prstGeom>
        </p:spPr>
      </p:pic>
      <p:sp>
        <p:nvSpPr>
          <p:cNvPr id="8" name="Rectangle 7"/>
          <p:cNvSpPr/>
          <p:nvPr/>
        </p:nvSpPr>
        <p:spPr>
          <a:xfrm>
            <a:off x="9803277" y="2649754"/>
            <a:ext cx="2000250" cy="19279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200900" y="5702300"/>
            <a:ext cx="317500" cy="50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stCxn id="9" idx="2"/>
          </p:cNvCxnSpPr>
          <p:nvPr/>
        </p:nvCxnSpPr>
        <p:spPr>
          <a:xfrm flipV="1">
            <a:off x="7359650" y="5245100"/>
            <a:ext cx="654050" cy="508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22471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64482" y="-33615"/>
            <a:ext cx="10515600" cy="1325563"/>
          </a:xfrm>
        </p:spPr>
        <p:txBody>
          <a:bodyPr>
            <a:normAutofit/>
          </a:bodyPr>
          <a:lstStyle/>
          <a:p>
            <a:r>
              <a:rPr lang="en-US" sz="4000" b="1" dirty="0">
                <a:latin typeface="+mn-lt"/>
              </a:rPr>
              <a:t>Quantitation of Norfloxacin</a:t>
            </a:r>
          </a:p>
        </p:txBody>
      </p:sp>
      <p:pic>
        <p:nvPicPr>
          <p:cNvPr id="3" name="Picture 2"/>
          <p:cNvPicPr>
            <a:picLocks noChangeAspect="1"/>
          </p:cNvPicPr>
          <p:nvPr/>
        </p:nvPicPr>
        <p:blipFill>
          <a:blip r:embed="rId2"/>
          <a:stretch>
            <a:fillRect/>
          </a:stretch>
        </p:blipFill>
        <p:spPr>
          <a:xfrm>
            <a:off x="294311" y="97402"/>
            <a:ext cx="5008664" cy="3130620"/>
          </a:xfrm>
          <a:prstGeom prst="rect">
            <a:avLst/>
          </a:prstGeom>
          <a:ln>
            <a:solidFill>
              <a:schemeClr val="accent1"/>
            </a:solidFill>
          </a:ln>
        </p:spPr>
      </p:pic>
      <p:pic>
        <p:nvPicPr>
          <p:cNvPr id="4" name="Picture 3"/>
          <p:cNvPicPr>
            <a:picLocks noChangeAspect="1"/>
          </p:cNvPicPr>
          <p:nvPr/>
        </p:nvPicPr>
        <p:blipFill>
          <a:blip r:embed="rId3"/>
          <a:stretch>
            <a:fillRect/>
          </a:stretch>
        </p:blipFill>
        <p:spPr>
          <a:xfrm>
            <a:off x="294311" y="3228022"/>
            <a:ext cx="9105900" cy="3324225"/>
          </a:xfrm>
          <a:prstGeom prst="rect">
            <a:avLst/>
          </a:prstGeom>
          <a:ln>
            <a:solidFill>
              <a:schemeClr val="accent1"/>
            </a:solidFill>
          </a:ln>
        </p:spPr>
      </p:pic>
      <p:sp>
        <p:nvSpPr>
          <p:cNvPr id="5" name="TextBox 4"/>
          <p:cNvSpPr txBox="1"/>
          <p:nvPr/>
        </p:nvSpPr>
        <p:spPr>
          <a:xfrm>
            <a:off x="4497757" y="6488668"/>
            <a:ext cx="550151" cy="369332"/>
          </a:xfrm>
          <a:prstGeom prst="rect">
            <a:avLst/>
          </a:prstGeom>
          <a:noFill/>
        </p:spPr>
        <p:txBody>
          <a:bodyPr wrap="none" rtlCol="0">
            <a:spAutoFit/>
          </a:bodyPr>
          <a:lstStyle/>
          <a:p>
            <a:r>
              <a:rPr lang="en-US" dirty="0"/>
              <a:t>m/z</a:t>
            </a:r>
          </a:p>
        </p:txBody>
      </p:sp>
      <p:sp>
        <p:nvSpPr>
          <p:cNvPr id="6" name="TextBox 5"/>
          <p:cNvSpPr txBox="1"/>
          <p:nvPr/>
        </p:nvSpPr>
        <p:spPr>
          <a:xfrm rot="16200000">
            <a:off x="-839621" y="4660347"/>
            <a:ext cx="2048574" cy="369332"/>
          </a:xfrm>
          <a:prstGeom prst="rect">
            <a:avLst/>
          </a:prstGeom>
          <a:noFill/>
        </p:spPr>
        <p:txBody>
          <a:bodyPr wrap="none" rtlCol="0">
            <a:spAutoFit/>
          </a:bodyPr>
          <a:lstStyle/>
          <a:p>
            <a:r>
              <a:rPr lang="en-US" dirty="0"/>
              <a:t>Relative Abundance</a:t>
            </a:r>
          </a:p>
        </p:txBody>
      </p:sp>
      <p:sp>
        <p:nvSpPr>
          <p:cNvPr id="7" name="TextBox 6"/>
          <p:cNvSpPr txBox="1"/>
          <p:nvPr/>
        </p:nvSpPr>
        <p:spPr>
          <a:xfrm>
            <a:off x="8495175" y="2857258"/>
            <a:ext cx="1015021" cy="369332"/>
          </a:xfrm>
          <a:prstGeom prst="rect">
            <a:avLst/>
          </a:prstGeom>
          <a:noFill/>
        </p:spPr>
        <p:txBody>
          <a:bodyPr wrap="none" rtlCol="0">
            <a:spAutoFit/>
          </a:bodyPr>
          <a:lstStyle/>
          <a:p>
            <a:r>
              <a:rPr lang="en-US" dirty="0" err="1"/>
              <a:t>MzCloud</a:t>
            </a:r>
            <a:endParaRPr lang="en-US" dirty="0"/>
          </a:p>
        </p:txBody>
      </p:sp>
      <p:pic>
        <p:nvPicPr>
          <p:cNvPr id="8" name="Picture 7"/>
          <p:cNvPicPr>
            <a:picLocks noChangeAspect="1"/>
          </p:cNvPicPr>
          <p:nvPr/>
        </p:nvPicPr>
        <p:blipFill>
          <a:blip r:embed="rId4"/>
          <a:stretch>
            <a:fillRect/>
          </a:stretch>
        </p:blipFill>
        <p:spPr>
          <a:xfrm>
            <a:off x="9453376" y="3655751"/>
            <a:ext cx="2651637" cy="2468765"/>
          </a:xfrm>
          <a:prstGeom prst="rect">
            <a:avLst/>
          </a:prstGeom>
          <a:ln>
            <a:solidFill>
              <a:schemeClr val="accent1"/>
            </a:solidFill>
          </a:ln>
        </p:spPr>
      </p:pic>
      <p:sp>
        <p:nvSpPr>
          <p:cNvPr id="9" name="TextBox 8"/>
          <p:cNvSpPr txBox="1"/>
          <p:nvPr/>
        </p:nvSpPr>
        <p:spPr>
          <a:xfrm>
            <a:off x="10635203" y="6182915"/>
            <a:ext cx="420308" cy="369332"/>
          </a:xfrm>
          <a:prstGeom prst="rect">
            <a:avLst/>
          </a:prstGeom>
          <a:noFill/>
        </p:spPr>
        <p:txBody>
          <a:bodyPr wrap="none" rtlCol="0">
            <a:spAutoFit/>
          </a:bodyPr>
          <a:lstStyle/>
          <a:p>
            <a:r>
              <a:rPr lang="en-US" dirty="0"/>
              <a:t>CE</a:t>
            </a:r>
          </a:p>
        </p:txBody>
      </p:sp>
      <p:pic>
        <p:nvPicPr>
          <p:cNvPr id="10" name="Picture 9"/>
          <p:cNvPicPr>
            <a:picLocks noChangeAspect="1"/>
          </p:cNvPicPr>
          <p:nvPr/>
        </p:nvPicPr>
        <p:blipFill>
          <a:blip r:embed="rId5"/>
          <a:stretch>
            <a:fillRect/>
          </a:stretch>
        </p:blipFill>
        <p:spPr>
          <a:xfrm>
            <a:off x="11183458" y="4054438"/>
            <a:ext cx="819150" cy="790575"/>
          </a:xfrm>
          <a:prstGeom prst="rect">
            <a:avLst/>
          </a:prstGeom>
        </p:spPr>
      </p:pic>
      <p:sp>
        <p:nvSpPr>
          <p:cNvPr id="11" name="TextBox 10"/>
          <p:cNvSpPr txBox="1"/>
          <p:nvPr/>
        </p:nvSpPr>
        <p:spPr>
          <a:xfrm>
            <a:off x="3175849" y="97402"/>
            <a:ext cx="566181" cy="369332"/>
          </a:xfrm>
          <a:prstGeom prst="rect">
            <a:avLst/>
          </a:prstGeom>
          <a:noFill/>
        </p:spPr>
        <p:txBody>
          <a:bodyPr wrap="none" rtlCol="0">
            <a:spAutoFit/>
          </a:bodyPr>
          <a:lstStyle/>
          <a:p>
            <a:r>
              <a:rPr lang="en-US" dirty="0"/>
              <a:t>MS</a:t>
            </a:r>
            <a:r>
              <a:rPr lang="en-US" baseline="30000" dirty="0"/>
              <a:t>2</a:t>
            </a:r>
          </a:p>
        </p:txBody>
      </p:sp>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02685" y="1028866"/>
            <a:ext cx="2832932" cy="1567067"/>
          </a:xfrm>
          <a:prstGeom prst="rect">
            <a:avLst/>
          </a:prstGeom>
        </p:spPr>
      </p:pic>
    </p:spTree>
    <p:extLst>
      <p:ext uri="{BB962C8B-B14F-4D97-AF65-F5344CB8AC3E}">
        <p14:creationId xmlns:p14="http://schemas.microsoft.com/office/powerpoint/2010/main" val="4964001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358" y="171452"/>
            <a:ext cx="10515600" cy="1325563"/>
          </a:xfrm>
        </p:spPr>
        <p:txBody>
          <a:bodyPr/>
          <a:lstStyle/>
          <a:p>
            <a:r>
              <a:rPr lang="en-US" b="1" dirty="0"/>
              <a:t>Quantitation of Norfloxacin</a:t>
            </a:r>
            <a:endParaRPr lang="en-US" dirty="0"/>
          </a:p>
        </p:txBody>
      </p:sp>
      <p:pic>
        <p:nvPicPr>
          <p:cNvPr id="3" name="Picture 2"/>
          <p:cNvPicPr>
            <a:picLocks noChangeAspect="1"/>
          </p:cNvPicPr>
          <p:nvPr/>
        </p:nvPicPr>
        <p:blipFill>
          <a:blip r:embed="rId2"/>
          <a:stretch>
            <a:fillRect/>
          </a:stretch>
        </p:blipFill>
        <p:spPr>
          <a:xfrm>
            <a:off x="267240" y="1233377"/>
            <a:ext cx="9873138" cy="5517745"/>
          </a:xfrm>
          <a:prstGeom prst="rect">
            <a:avLst/>
          </a:prstGeom>
        </p:spPr>
      </p:pic>
      <p:graphicFrame>
        <p:nvGraphicFramePr>
          <p:cNvPr id="5" name="Chart 4"/>
          <p:cNvGraphicFramePr>
            <a:graphicFrameLocks/>
          </p:cNvGraphicFramePr>
          <p:nvPr>
            <p:extLst>
              <p:ext uri="{D42A27DB-BD31-4B8C-83A1-F6EECF244321}">
                <p14:modId xmlns:p14="http://schemas.microsoft.com/office/powerpoint/2010/main" val="902967768"/>
              </p:ext>
            </p:extLst>
          </p:nvPr>
        </p:nvGraphicFramePr>
        <p:xfrm>
          <a:off x="5911317" y="2038095"/>
          <a:ext cx="5892209" cy="4027269"/>
        </p:xfrm>
        <a:graphic>
          <a:graphicData uri="http://schemas.openxmlformats.org/drawingml/2006/chart">
            <c:chart xmlns:c="http://schemas.openxmlformats.org/drawingml/2006/chart" xmlns:r="http://schemas.openxmlformats.org/officeDocument/2006/relationships" r:id="rId3"/>
          </a:graphicData>
        </a:graphic>
      </p:graphicFrame>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7807" y="252834"/>
            <a:ext cx="2738301" cy="1514721"/>
          </a:xfrm>
          <a:prstGeom prst="rect">
            <a:avLst/>
          </a:prstGeom>
        </p:spPr>
      </p:pic>
      <p:sp>
        <p:nvSpPr>
          <p:cNvPr id="10" name="TextBox 9"/>
          <p:cNvSpPr txBox="1"/>
          <p:nvPr/>
        </p:nvSpPr>
        <p:spPr>
          <a:xfrm>
            <a:off x="1148734" y="1668763"/>
            <a:ext cx="5772799" cy="369332"/>
          </a:xfrm>
          <a:prstGeom prst="rect">
            <a:avLst/>
          </a:prstGeom>
          <a:noFill/>
        </p:spPr>
        <p:txBody>
          <a:bodyPr wrap="none" rtlCol="0">
            <a:spAutoFit/>
          </a:bodyPr>
          <a:lstStyle/>
          <a:p>
            <a:r>
              <a:rPr lang="en-US" dirty="0"/>
              <a:t>Extracted Ion Chromatogram for Precursor and Transitions </a:t>
            </a:r>
          </a:p>
        </p:txBody>
      </p:sp>
      <p:sp>
        <p:nvSpPr>
          <p:cNvPr id="11" name="TextBox 10"/>
          <p:cNvSpPr txBox="1"/>
          <p:nvPr/>
        </p:nvSpPr>
        <p:spPr>
          <a:xfrm>
            <a:off x="9267290" y="6434696"/>
            <a:ext cx="2730684" cy="369332"/>
          </a:xfrm>
          <a:prstGeom prst="rect">
            <a:avLst/>
          </a:prstGeom>
          <a:noFill/>
        </p:spPr>
        <p:txBody>
          <a:bodyPr wrap="none" rtlCol="0">
            <a:spAutoFit/>
          </a:bodyPr>
          <a:lstStyle/>
          <a:p>
            <a:r>
              <a:rPr lang="en-US" dirty="0"/>
              <a:t>Software: Skyline and Excel</a:t>
            </a:r>
          </a:p>
        </p:txBody>
      </p:sp>
    </p:spTree>
    <p:extLst>
      <p:ext uri="{BB962C8B-B14F-4D97-AF65-F5344CB8AC3E}">
        <p14:creationId xmlns:p14="http://schemas.microsoft.com/office/powerpoint/2010/main" val="40133426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1143000"/>
          </a:xfrm>
        </p:spPr>
        <p:txBody>
          <a:bodyPr>
            <a:noAutofit/>
          </a:bodyPr>
          <a:lstStyle/>
          <a:p>
            <a:r>
              <a:rPr lang="en-US" sz="4000" b="1" dirty="0">
                <a:latin typeface="+mn-lt"/>
              </a:rPr>
              <a:t>Laboratory Chemical Forensics</a:t>
            </a:r>
            <a:r>
              <a:rPr lang="en-US" sz="3200" dirty="0"/>
              <a:t/>
            </a:r>
            <a:br>
              <a:rPr lang="en-US" sz="3200" dirty="0"/>
            </a:br>
            <a:r>
              <a:rPr lang="en-US" sz="2000" dirty="0"/>
              <a:t>The Cadillac of Chemical Detection Technology</a:t>
            </a:r>
            <a:endParaRPr lang="en-US" sz="3200" dirty="0"/>
          </a:p>
        </p:txBody>
      </p:sp>
      <p:pic>
        <p:nvPicPr>
          <p:cNvPr id="1027" name="Picture 3"/>
          <p:cNvPicPr>
            <a:picLocks noChangeAspect="1" noChangeArrowheads="1"/>
          </p:cNvPicPr>
          <p:nvPr/>
        </p:nvPicPr>
        <p:blipFill>
          <a:blip r:embed="rId2" cstate="print"/>
          <a:srcRect r="14643" b="24620"/>
          <a:stretch>
            <a:fillRect/>
          </a:stretch>
        </p:blipFill>
        <p:spPr bwMode="auto">
          <a:xfrm>
            <a:off x="2438401" y="1512652"/>
            <a:ext cx="7411065" cy="4888149"/>
          </a:xfrm>
          <a:prstGeom prst="rect">
            <a:avLst/>
          </a:prstGeom>
          <a:noFill/>
          <a:ln w="9525">
            <a:noFill/>
            <a:miter lim="800000"/>
            <a:headEnd/>
            <a:tailEnd/>
          </a:ln>
          <a:effectLst/>
        </p:spPr>
      </p:pic>
      <p:sp>
        <p:nvSpPr>
          <p:cNvPr id="4" name="TextBox 3"/>
          <p:cNvSpPr txBox="1"/>
          <p:nvPr/>
        </p:nvSpPr>
        <p:spPr>
          <a:xfrm>
            <a:off x="8686800" y="6488668"/>
            <a:ext cx="1675074" cy="369332"/>
          </a:xfrm>
          <a:prstGeom prst="rect">
            <a:avLst/>
          </a:prstGeom>
          <a:noFill/>
        </p:spPr>
        <p:txBody>
          <a:bodyPr wrap="none" rtlCol="0">
            <a:spAutoFit/>
          </a:bodyPr>
          <a:lstStyle/>
          <a:p>
            <a:r>
              <a:rPr lang="en-US" dirty="0"/>
              <a:t>www.codfin.org</a:t>
            </a:r>
          </a:p>
        </p:txBody>
      </p:sp>
      <p:sp>
        <p:nvSpPr>
          <p:cNvPr id="5" name="TextBox 4"/>
          <p:cNvSpPr txBox="1"/>
          <p:nvPr/>
        </p:nvSpPr>
        <p:spPr>
          <a:xfrm>
            <a:off x="1676400" y="5562601"/>
            <a:ext cx="1676400" cy="646331"/>
          </a:xfrm>
          <a:prstGeom prst="rect">
            <a:avLst/>
          </a:prstGeom>
          <a:solidFill>
            <a:schemeClr val="accent2">
              <a:lumMod val="60000"/>
              <a:lumOff val="40000"/>
            </a:schemeClr>
          </a:solidFill>
        </p:spPr>
        <p:txBody>
          <a:bodyPr wrap="square" rtlCol="0">
            <a:spAutoFit/>
          </a:bodyPr>
          <a:lstStyle/>
          <a:p>
            <a:r>
              <a:rPr lang="en-US" sz="1200" b="1" dirty="0"/>
              <a:t>Attribution/Sourcing:</a:t>
            </a:r>
          </a:p>
          <a:p>
            <a:r>
              <a:rPr lang="en-US" sz="1200" dirty="0"/>
              <a:t>Palynology</a:t>
            </a:r>
          </a:p>
          <a:p>
            <a:r>
              <a:rPr lang="en-US" sz="1200" dirty="0"/>
              <a:t>IR-MS</a:t>
            </a:r>
          </a:p>
        </p:txBody>
      </p:sp>
      <p:sp>
        <p:nvSpPr>
          <p:cNvPr id="7" name="Freeform 6"/>
          <p:cNvSpPr/>
          <p:nvPr/>
        </p:nvSpPr>
        <p:spPr>
          <a:xfrm>
            <a:off x="2362830" y="4748331"/>
            <a:ext cx="521434" cy="730512"/>
          </a:xfrm>
          <a:custGeom>
            <a:avLst/>
            <a:gdLst>
              <a:gd name="connsiteX0" fmla="*/ 521434 w 521434"/>
              <a:gd name="connsiteY0" fmla="*/ 110836 h 730512"/>
              <a:gd name="connsiteX1" fmla="*/ 113355 w 521434"/>
              <a:gd name="connsiteY1" fmla="*/ 103279 h 730512"/>
              <a:gd name="connsiteX2" fmla="*/ 0 w 521434"/>
              <a:gd name="connsiteY2" fmla="*/ 730512 h 730512"/>
            </a:gdLst>
            <a:ahLst/>
            <a:cxnLst>
              <a:cxn ang="0">
                <a:pos x="connsiteX0" y="connsiteY0"/>
              </a:cxn>
              <a:cxn ang="0">
                <a:pos x="connsiteX1" y="connsiteY1"/>
              </a:cxn>
              <a:cxn ang="0">
                <a:pos x="connsiteX2" y="connsiteY2"/>
              </a:cxn>
            </a:cxnLst>
            <a:rect l="l" t="t" r="r" b="b"/>
            <a:pathLst>
              <a:path w="521434" h="730512">
                <a:moveTo>
                  <a:pt x="521434" y="110836"/>
                </a:moveTo>
                <a:cubicBezTo>
                  <a:pt x="360847" y="55418"/>
                  <a:pt x="200261" y="0"/>
                  <a:pt x="113355" y="103279"/>
                </a:cubicBezTo>
                <a:cubicBezTo>
                  <a:pt x="26449" y="206558"/>
                  <a:pt x="13224" y="468535"/>
                  <a:pt x="0" y="730512"/>
                </a:cubicBezTo>
              </a:path>
            </a:pathLst>
          </a:custGeom>
          <a:ln w="2540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Rectangle 9"/>
          <p:cNvSpPr/>
          <p:nvPr/>
        </p:nvSpPr>
        <p:spPr>
          <a:xfrm>
            <a:off x="2884264" y="4097975"/>
            <a:ext cx="2602136" cy="420865"/>
          </a:xfrm>
          <a:prstGeom prst="rect">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1200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7442" y="222008"/>
            <a:ext cx="10556358" cy="1325563"/>
          </a:xfrm>
        </p:spPr>
        <p:txBody>
          <a:bodyPr>
            <a:normAutofit/>
          </a:bodyPr>
          <a:lstStyle/>
          <a:p>
            <a:pPr algn="ctr"/>
            <a:r>
              <a:rPr lang="en-US" sz="4000" b="1" dirty="0">
                <a:latin typeface="+mn-lt"/>
              </a:rPr>
              <a:t>Direct Analysis in Real Time-Mass Spectrometry (DART-MS)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94858" y="1637521"/>
            <a:ext cx="7927450" cy="4468906"/>
          </a:xfrm>
          <a:prstGeom prst="rect">
            <a:avLst/>
          </a:prstGeom>
        </p:spPr>
      </p:pic>
      <p:cxnSp>
        <p:nvCxnSpPr>
          <p:cNvPr id="6" name="Straight Arrow Connector 5"/>
          <p:cNvCxnSpPr/>
          <p:nvPr/>
        </p:nvCxnSpPr>
        <p:spPr>
          <a:xfrm>
            <a:off x="2705098" y="3562816"/>
            <a:ext cx="914400" cy="83820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a:off x="7467600" y="2590801"/>
            <a:ext cx="838200" cy="177053"/>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8382001" y="2057401"/>
            <a:ext cx="1447799" cy="1200329"/>
          </a:xfrm>
          <a:prstGeom prst="rect">
            <a:avLst/>
          </a:prstGeom>
          <a:solidFill>
            <a:schemeClr val="accent1">
              <a:alpha val="46000"/>
            </a:schemeClr>
          </a:solidFill>
        </p:spPr>
        <p:txBody>
          <a:bodyPr wrap="square" rtlCol="0">
            <a:spAutoFit/>
          </a:bodyPr>
          <a:lstStyle/>
          <a:p>
            <a:r>
              <a:rPr lang="en-US" dirty="0">
                <a:solidFill>
                  <a:schemeClr val="bg1"/>
                </a:solidFill>
              </a:rPr>
              <a:t>Time-of-flight (TOF) mass spectrometer</a:t>
            </a:r>
          </a:p>
        </p:txBody>
      </p:sp>
      <p:sp>
        <p:nvSpPr>
          <p:cNvPr id="12" name="TextBox 11"/>
          <p:cNvSpPr txBox="1"/>
          <p:nvPr/>
        </p:nvSpPr>
        <p:spPr>
          <a:xfrm>
            <a:off x="2136473" y="2916486"/>
            <a:ext cx="1447799" cy="646331"/>
          </a:xfrm>
          <a:prstGeom prst="rect">
            <a:avLst/>
          </a:prstGeom>
          <a:solidFill>
            <a:schemeClr val="accent1">
              <a:alpha val="46000"/>
            </a:schemeClr>
          </a:solidFill>
        </p:spPr>
        <p:txBody>
          <a:bodyPr wrap="square" rtlCol="0">
            <a:spAutoFit/>
          </a:bodyPr>
          <a:lstStyle/>
          <a:p>
            <a:r>
              <a:rPr lang="en-US" dirty="0">
                <a:solidFill>
                  <a:schemeClr val="bg1"/>
                </a:solidFill>
              </a:rPr>
              <a:t>DART ion source</a:t>
            </a:r>
          </a:p>
        </p:txBody>
      </p:sp>
      <p:sp>
        <p:nvSpPr>
          <p:cNvPr id="15" name="TextBox 14"/>
          <p:cNvSpPr txBox="1"/>
          <p:nvPr/>
        </p:nvSpPr>
        <p:spPr>
          <a:xfrm>
            <a:off x="4343400" y="6286326"/>
            <a:ext cx="3624582" cy="369332"/>
          </a:xfrm>
          <a:prstGeom prst="rect">
            <a:avLst/>
          </a:prstGeom>
          <a:noFill/>
        </p:spPr>
        <p:txBody>
          <a:bodyPr wrap="none" rtlCol="0">
            <a:spAutoFit/>
          </a:bodyPr>
          <a:lstStyle/>
          <a:p>
            <a:r>
              <a:rPr lang="en-US" dirty="0"/>
              <a:t>No Sample Prep! Directly from solids</a:t>
            </a:r>
          </a:p>
        </p:txBody>
      </p:sp>
    </p:spTree>
    <p:extLst>
      <p:ext uri="{BB962C8B-B14F-4D97-AF65-F5344CB8AC3E}">
        <p14:creationId xmlns:p14="http://schemas.microsoft.com/office/powerpoint/2010/main" val="41517170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Title 1"/>
          <p:cNvSpPr txBox="1">
            <a:spLocks/>
          </p:cNvSpPr>
          <p:nvPr/>
        </p:nvSpPr>
        <p:spPr bwMode="auto">
          <a:xfrm>
            <a:off x="1688307" y="141288"/>
            <a:ext cx="82819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0"/>
              </a:defRPr>
            </a:lvl1pPr>
            <a:lvl2pPr marL="639763" indent="-2730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0"/>
              </a:defRPr>
            </a:lvl2pPr>
            <a:lvl3pPr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0"/>
              </a:defRPr>
            </a:lvl3pPr>
            <a:lvl4pPr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0"/>
              </a:defRPr>
            </a:lvl4pPr>
            <a:lvl5pPr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0"/>
              </a:defRPr>
            </a:lvl5pPr>
            <a:lvl6pPr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defRPr>
            </a:lvl6pPr>
            <a:lvl7pPr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defRPr>
            </a:lvl7pPr>
            <a:lvl8pPr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defRPr>
            </a:lvl8pPr>
            <a:lvl9pPr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defRPr>
            </a:lvl9pPr>
          </a:lstStyle>
          <a:p>
            <a:pPr algn="ctr" eaLnBrk="1" hangingPunct="1">
              <a:spcBef>
                <a:spcPct val="0"/>
              </a:spcBef>
              <a:buClrTx/>
              <a:buSzTx/>
              <a:buFontTx/>
              <a:buNone/>
            </a:pPr>
            <a:r>
              <a:rPr lang="en-US" altLang="en-US" sz="4000" b="1" dirty="0">
                <a:latin typeface="+mn-lt"/>
                <a:cs typeface="Tahoma" panose="020B0604030504040204" pitchFamily="34" charset="0"/>
              </a:rPr>
              <a:t>DART Basics</a:t>
            </a:r>
          </a:p>
        </p:txBody>
      </p:sp>
      <p:sp>
        <p:nvSpPr>
          <p:cNvPr id="218115" name="28 CuadroTexto"/>
          <p:cNvSpPr txBox="1">
            <a:spLocks noChangeArrowheads="1"/>
          </p:cNvSpPr>
          <p:nvPr/>
        </p:nvSpPr>
        <p:spPr bwMode="auto">
          <a:xfrm>
            <a:off x="4876800" y="4038600"/>
            <a:ext cx="3200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0"/>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0"/>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0"/>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0"/>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0"/>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defRPr>
            </a:lvl9pPr>
          </a:lstStyle>
          <a:p>
            <a:pPr eaLnBrk="1" hangingPunct="1">
              <a:spcBef>
                <a:spcPct val="0"/>
              </a:spcBef>
              <a:buClrTx/>
              <a:buSzTx/>
              <a:buFontTx/>
              <a:buNone/>
            </a:pPr>
            <a:r>
              <a:rPr lang="es-ES" altLang="es-AR" sz="1800" dirty="0">
                <a:solidFill>
                  <a:srgbClr val="000000"/>
                </a:solidFill>
                <a:latin typeface="Arial" panose="020B0604020202020204" pitchFamily="34" charset="0"/>
                <a:cs typeface="Arial" panose="020B0604020202020204" pitchFamily="34" charset="0"/>
              </a:rPr>
              <a:t>M</a:t>
            </a:r>
            <a:r>
              <a:rPr lang="es-ES" altLang="es-AR" sz="1800" baseline="-25000" dirty="0">
                <a:solidFill>
                  <a:srgbClr val="000000"/>
                </a:solidFill>
                <a:latin typeface="Arial" panose="020B0604020202020204" pitchFamily="34" charset="0"/>
                <a:cs typeface="Arial" panose="020B0604020202020204" pitchFamily="34" charset="0"/>
              </a:rPr>
              <a:t>(s)</a:t>
            </a:r>
            <a:r>
              <a:rPr lang="es-ES" altLang="es-AR" sz="1800" dirty="0">
                <a:solidFill>
                  <a:srgbClr val="000000"/>
                </a:solidFill>
                <a:latin typeface="Arial" panose="020B0604020202020204" pitchFamily="34" charset="0"/>
                <a:cs typeface="Arial" panose="020B0604020202020204" pitchFamily="34" charset="0"/>
              </a:rPr>
              <a:t>          M</a:t>
            </a:r>
            <a:r>
              <a:rPr lang="es-ES" altLang="es-AR" sz="1800" baseline="-25000" dirty="0">
                <a:solidFill>
                  <a:srgbClr val="000000"/>
                </a:solidFill>
                <a:latin typeface="Arial" panose="020B0604020202020204" pitchFamily="34" charset="0"/>
                <a:cs typeface="Arial" panose="020B0604020202020204" pitchFamily="34" charset="0"/>
              </a:rPr>
              <a:t>(g)</a:t>
            </a:r>
            <a:r>
              <a:rPr lang="es-ES" altLang="es-AR" sz="1800" dirty="0">
                <a:solidFill>
                  <a:srgbClr val="000000"/>
                </a:solidFill>
                <a:latin typeface="Arial" panose="020B0604020202020204" pitchFamily="34" charset="0"/>
                <a:cs typeface="Arial" panose="020B0604020202020204" pitchFamily="34" charset="0"/>
              </a:rPr>
              <a:t>           (M+H)</a:t>
            </a:r>
            <a:r>
              <a:rPr lang="es-ES" altLang="es-AR" sz="1800" baseline="30000" dirty="0">
                <a:solidFill>
                  <a:srgbClr val="000000"/>
                </a:solidFill>
                <a:latin typeface="Arial" panose="020B0604020202020204" pitchFamily="34" charset="0"/>
                <a:cs typeface="Arial" panose="020B0604020202020204" pitchFamily="34" charset="0"/>
              </a:rPr>
              <a:t>+</a:t>
            </a:r>
            <a:r>
              <a:rPr lang="es-ES" altLang="es-AR" sz="1800" baseline="-25000" dirty="0">
                <a:solidFill>
                  <a:srgbClr val="000000"/>
                </a:solidFill>
                <a:latin typeface="Arial" panose="020B0604020202020204" pitchFamily="34" charset="0"/>
                <a:cs typeface="Arial" panose="020B0604020202020204" pitchFamily="34" charset="0"/>
              </a:rPr>
              <a:t>(g)</a:t>
            </a:r>
            <a:r>
              <a:rPr lang="es-ES" altLang="es-AR" sz="1800" dirty="0">
                <a:solidFill>
                  <a:srgbClr val="000000"/>
                </a:solidFill>
                <a:latin typeface="Arial" panose="020B0604020202020204" pitchFamily="34" charset="0"/>
                <a:cs typeface="Arial" panose="020B0604020202020204" pitchFamily="34" charset="0"/>
              </a:rPr>
              <a:t>    </a:t>
            </a:r>
          </a:p>
        </p:txBody>
      </p:sp>
      <p:sp>
        <p:nvSpPr>
          <p:cNvPr id="6" name="24 Elipse"/>
          <p:cNvSpPr/>
          <p:nvPr/>
        </p:nvSpPr>
        <p:spPr>
          <a:xfrm>
            <a:off x="4746625" y="4008438"/>
            <a:ext cx="152400" cy="457200"/>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anchor="ctr"/>
          <a:lstStyle/>
          <a:p>
            <a:pPr algn="ctr">
              <a:defRPr/>
            </a:pPr>
            <a:endParaRPr lang="es-ES" kern="0">
              <a:solidFill>
                <a:prstClr val="black"/>
              </a:solidFill>
              <a:latin typeface="Calibri"/>
              <a:cs typeface="Arial" charset="0"/>
            </a:endParaRPr>
          </a:p>
        </p:txBody>
      </p:sp>
      <p:sp>
        <p:nvSpPr>
          <p:cNvPr id="7" name="Rounded Rectangle 6"/>
          <p:cNvSpPr/>
          <p:nvPr/>
        </p:nvSpPr>
        <p:spPr>
          <a:xfrm>
            <a:off x="4800600" y="2057400"/>
            <a:ext cx="46038" cy="2362200"/>
          </a:xfrm>
          <a:prstGeom prst="roundRect">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anchor="ctr"/>
          <a:lstStyle/>
          <a:p>
            <a:pPr algn="ctr">
              <a:defRPr/>
            </a:pPr>
            <a:endParaRPr lang="en-US" kern="0">
              <a:solidFill>
                <a:prstClr val="black"/>
              </a:solidFill>
              <a:latin typeface="Calibri"/>
              <a:cs typeface="Arial" charset="0"/>
            </a:endParaRPr>
          </a:p>
        </p:txBody>
      </p:sp>
      <p:grpSp>
        <p:nvGrpSpPr>
          <p:cNvPr id="218118" name="Group 46"/>
          <p:cNvGrpSpPr>
            <a:grpSpLocks/>
          </p:cNvGrpSpPr>
          <p:nvPr/>
        </p:nvGrpSpPr>
        <p:grpSpPr bwMode="auto">
          <a:xfrm>
            <a:off x="8305800" y="2027238"/>
            <a:ext cx="2362200" cy="4648200"/>
            <a:chOff x="5867400" y="2057400"/>
            <a:chExt cx="3276600" cy="4648200"/>
          </a:xfrm>
        </p:grpSpPr>
        <p:sp>
          <p:nvSpPr>
            <p:cNvPr id="9" name="Rectangle 8"/>
            <p:cNvSpPr/>
            <p:nvPr/>
          </p:nvSpPr>
          <p:spPr>
            <a:xfrm>
              <a:off x="5867400" y="4106862"/>
              <a:ext cx="761898" cy="366713"/>
            </a:xfrm>
            <a:prstGeom prst="rect">
              <a:avLst/>
            </a:prstGeom>
            <a:solidFill>
              <a:srgbClr val="EEECE1"/>
            </a:solidFill>
            <a:ln w="3175" cap="flat" cmpd="sng" algn="ctr">
              <a:solidFill>
                <a:sysClr val="windowText" lastClr="000000"/>
              </a:solidFill>
              <a:prstDash val="solid"/>
            </a:ln>
            <a:effectLst/>
          </p:spPr>
          <p:txBody>
            <a:bodyPr anchor="ctr"/>
            <a:lstStyle/>
            <a:p>
              <a:pPr algn="ctr">
                <a:defRPr/>
              </a:pPr>
              <a:endParaRPr lang="en-US" kern="0">
                <a:solidFill>
                  <a:prstClr val="black"/>
                </a:solidFill>
                <a:latin typeface="Calibri"/>
                <a:cs typeface="Arial" charset="0"/>
              </a:endParaRPr>
            </a:p>
          </p:txBody>
        </p:sp>
        <p:sp>
          <p:nvSpPr>
            <p:cNvPr id="10" name="Rectangle 9"/>
            <p:cNvSpPr/>
            <p:nvPr/>
          </p:nvSpPr>
          <p:spPr>
            <a:xfrm>
              <a:off x="6629298" y="3886200"/>
              <a:ext cx="1142847" cy="838200"/>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anchor="ctr"/>
            <a:lstStyle/>
            <a:p>
              <a:pPr algn="ctr">
                <a:defRPr/>
              </a:pPr>
              <a:endParaRPr lang="en-US" kern="0">
                <a:solidFill>
                  <a:prstClr val="black"/>
                </a:solidFill>
                <a:latin typeface="Calibri"/>
                <a:cs typeface="Arial" charset="0"/>
              </a:endParaRPr>
            </a:p>
          </p:txBody>
        </p:sp>
        <p:sp>
          <p:nvSpPr>
            <p:cNvPr id="11" name="Rectangle 10"/>
            <p:cNvSpPr/>
            <p:nvPr/>
          </p:nvSpPr>
          <p:spPr>
            <a:xfrm>
              <a:off x="7772145" y="4038600"/>
              <a:ext cx="609958" cy="533400"/>
            </a:xfrm>
            <a:prstGeom prst="rect">
              <a:avLst/>
            </a:prstGeom>
            <a:solidFill>
              <a:srgbClr val="EEECE1"/>
            </a:solidFill>
            <a:ln w="12700" cap="flat" cmpd="sng" algn="ctr">
              <a:solidFill>
                <a:sysClr val="windowText" lastClr="000000"/>
              </a:solidFill>
              <a:prstDash val="solid"/>
            </a:ln>
            <a:effectLst/>
          </p:spPr>
          <p:txBody>
            <a:bodyPr anchor="ctr"/>
            <a:lstStyle/>
            <a:p>
              <a:pPr algn="ctr">
                <a:defRPr/>
              </a:pPr>
              <a:endParaRPr lang="en-US" kern="0" dirty="0">
                <a:solidFill>
                  <a:prstClr val="black"/>
                </a:solidFill>
                <a:latin typeface="Calibri"/>
                <a:cs typeface="Arial" charset="0"/>
              </a:endParaRPr>
            </a:p>
          </p:txBody>
        </p:sp>
        <p:sp>
          <p:nvSpPr>
            <p:cNvPr id="12" name="Rectangle 11"/>
            <p:cNvSpPr/>
            <p:nvPr/>
          </p:nvSpPr>
          <p:spPr>
            <a:xfrm>
              <a:off x="6629298" y="4343400"/>
              <a:ext cx="1142847" cy="304800"/>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anchor="ctr"/>
            <a:lstStyle/>
            <a:p>
              <a:pPr algn="ctr">
                <a:defRPr/>
              </a:pPr>
              <a:endParaRPr lang="en-US" kern="0">
                <a:solidFill>
                  <a:prstClr val="black"/>
                </a:solidFill>
                <a:latin typeface="Calibri"/>
                <a:cs typeface="Arial" charset="0"/>
              </a:endParaRPr>
            </a:p>
          </p:txBody>
        </p:sp>
        <p:sp>
          <p:nvSpPr>
            <p:cNvPr id="13" name="Rectangle 12"/>
            <p:cNvSpPr/>
            <p:nvPr/>
          </p:nvSpPr>
          <p:spPr>
            <a:xfrm>
              <a:off x="6629298" y="4038600"/>
              <a:ext cx="1142847" cy="304800"/>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anchor="ctr"/>
            <a:lstStyle/>
            <a:p>
              <a:pPr algn="ctr">
                <a:defRPr/>
              </a:pPr>
              <a:endParaRPr lang="en-US" kern="0">
                <a:solidFill>
                  <a:prstClr val="black"/>
                </a:solidFill>
                <a:latin typeface="Calibri"/>
                <a:cs typeface="Arial" charset="0"/>
              </a:endParaRPr>
            </a:p>
          </p:txBody>
        </p:sp>
        <p:sp>
          <p:nvSpPr>
            <p:cNvPr id="14" name="Rectangle 13"/>
            <p:cNvSpPr/>
            <p:nvPr/>
          </p:nvSpPr>
          <p:spPr>
            <a:xfrm>
              <a:off x="8382102" y="2057400"/>
              <a:ext cx="761898" cy="4648200"/>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12700" cap="flat" cmpd="sng" algn="ctr">
              <a:solidFill>
                <a:sysClr val="windowText" lastClr="000000"/>
              </a:solidFill>
              <a:prstDash val="solid"/>
            </a:ln>
            <a:effectLst>
              <a:outerShdw blurRad="40000" dist="20000" dir="5400000" rotWithShape="0">
                <a:srgbClr val="000000">
                  <a:alpha val="38000"/>
                </a:srgbClr>
              </a:outerShdw>
            </a:effectLst>
          </p:spPr>
          <p:txBody>
            <a:bodyPr anchor="ctr"/>
            <a:lstStyle/>
            <a:p>
              <a:pPr algn="ctr">
                <a:defRPr/>
              </a:pPr>
              <a:endParaRPr lang="en-US" kern="0">
                <a:solidFill>
                  <a:prstClr val="black"/>
                </a:solidFill>
                <a:latin typeface="Calibri"/>
                <a:cs typeface="Arial" charset="0"/>
              </a:endParaRPr>
            </a:p>
          </p:txBody>
        </p:sp>
      </p:grpSp>
      <p:grpSp>
        <p:nvGrpSpPr>
          <p:cNvPr id="218136" name="Group 42"/>
          <p:cNvGrpSpPr>
            <a:grpSpLocks/>
          </p:cNvGrpSpPr>
          <p:nvPr/>
        </p:nvGrpSpPr>
        <p:grpSpPr bwMode="auto">
          <a:xfrm>
            <a:off x="2133600" y="2514600"/>
            <a:ext cx="2362200" cy="3505200"/>
            <a:chOff x="609600" y="2514600"/>
            <a:chExt cx="2362200" cy="3505200"/>
          </a:xfrm>
        </p:grpSpPr>
        <p:sp>
          <p:nvSpPr>
            <p:cNvPr id="20" name="Isosceles Triangle 19"/>
            <p:cNvSpPr/>
            <p:nvPr/>
          </p:nvSpPr>
          <p:spPr>
            <a:xfrm rot="5400000">
              <a:off x="-38100" y="3162300"/>
              <a:ext cx="3505200" cy="2209800"/>
            </a:xfrm>
            <a:prstGeom prst="triangle">
              <a:avLst/>
            </a:prstGeom>
            <a:gradFill rotWithShape="1">
              <a:gsLst>
                <a:gs pos="0">
                  <a:srgbClr val="EEECE1">
                    <a:tint val="80000"/>
                    <a:satMod val="300000"/>
                  </a:srgbClr>
                </a:gs>
                <a:gs pos="100000">
                  <a:srgbClr val="EEECE1">
                    <a:shade val="30000"/>
                    <a:satMod val="200000"/>
                  </a:srgbClr>
                </a:gs>
              </a:gsLst>
              <a:path path="circle">
                <a:fillToRect l="50000" t="50000" r="50000" b="50000"/>
              </a:path>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anchor="ctr"/>
            <a:lstStyle/>
            <a:p>
              <a:pPr algn="ctr">
                <a:defRPr/>
              </a:pPr>
              <a:endParaRPr lang="en-US" kern="0">
                <a:solidFill>
                  <a:prstClr val="black"/>
                </a:solidFill>
                <a:latin typeface="Calibri"/>
                <a:cs typeface="Arial" charset="0"/>
              </a:endParaRPr>
            </a:p>
          </p:txBody>
        </p:sp>
        <p:sp>
          <p:nvSpPr>
            <p:cNvPr id="21" name="Rectangle 20"/>
            <p:cNvSpPr/>
            <p:nvPr/>
          </p:nvSpPr>
          <p:spPr>
            <a:xfrm>
              <a:off x="2286000" y="3733800"/>
              <a:ext cx="609600" cy="1371600"/>
            </a:xfrm>
            <a:prstGeom prst="rect">
              <a:avLst/>
            </a:prstGeom>
            <a:solidFill>
              <a:sysClr val="window" lastClr="FFFFFF"/>
            </a:solidFill>
            <a:ln w="25400" cap="flat" cmpd="sng" algn="ctr">
              <a:solidFill>
                <a:sysClr val="window" lastClr="FFFFFF"/>
              </a:solidFill>
              <a:prstDash val="solid"/>
            </a:ln>
            <a:effectLst/>
          </p:spPr>
          <p:txBody>
            <a:bodyPr anchor="ctr"/>
            <a:lstStyle/>
            <a:p>
              <a:pPr algn="ctr">
                <a:defRPr/>
              </a:pPr>
              <a:endParaRPr lang="en-US" kern="0">
                <a:solidFill>
                  <a:prstClr val="black"/>
                </a:solidFill>
                <a:latin typeface="Calibri"/>
                <a:cs typeface="Arial" charset="0"/>
              </a:endParaRPr>
            </a:p>
          </p:txBody>
        </p:sp>
        <p:sp>
          <p:nvSpPr>
            <p:cNvPr id="22" name="Rectangle 21"/>
            <p:cNvSpPr/>
            <p:nvPr/>
          </p:nvSpPr>
          <p:spPr>
            <a:xfrm>
              <a:off x="2286000" y="4038600"/>
              <a:ext cx="685800" cy="457200"/>
            </a:xfrm>
            <a:prstGeom prst="rect">
              <a:avLst/>
            </a:prstGeom>
            <a:solidFill>
              <a:srgbClr val="EEECE1"/>
            </a:soli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anchor="ctr"/>
            <a:lstStyle/>
            <a:p>
              <a:pPr algn="ctr">
                <a:defRPr/>
              </a:pPr>
              <a:endParaRPr lang="en-US" kern="0">
                <a:solidFill>
                  <a:prstClr val="black"/>
                </a:solidFill>
                <a:latin typeface="Calibri"/>
                <a:cs typeface="Arial" charset="0"/>
              </a:endParaRPr>
            </a:p>
          </p:txBody>
        </p:sp>
        <p:cxnSp>
          <p:nvCxnSpPr>
            <p:cNvPr id="23" name="Straight Connector 22"/>
            <p:cNvCxnSpPr/>
            <p:nvPr/>
          </p:nvCxnSpPr>
          <p:spPr>
            <a:xfrm>
              <a:off x="2286000" y="3810000"/>
              <a:ext cx="0" cy="914400"/>
            </a:xfrm>
            <a:prstGeom prst="line">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cxnSp>
      </p:grpSp>
      <p:sp>
        <p:nvSpPr>
          <p:cNvPr id="19" name="Rounded Rectangle 18"/>
          <p:cNvSpPr/>
          <p:nvPr/>
        </p:nvSpPr>
        <p:spPr bwMode="auto">
          <a:xfrm>
            <a:off x="1524000" y="2362200"/>
            <a:ext cx="609600" cy="388620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a:defRPr/>
            </a:pPr>
            <a:endParaRPr lang="en-US" kern="0">
              <a:solidFill>
                <a:prstClr val="white"/>
              </a:solidFill>
              <a:latin typeface="Calibri"/>
              <a:cs typeface="Arial" charset="0"/>
            </a:endParaRPr>
          </a:p>
        </p:txBody>
      </p:sp>
      <p:sp>
        <p:nvSpPr>
          <p:cNvPr id="17" name="TextBox 47"/>
          <p:cNvSpPr txBox="1">
            <a:spLocks noChangeArrowheads="1"/>
          </p:cNvSpPr>
          <p:nvPr/>
        </p:nvSpPr>
        <p:spPr bwMode="auto">
          <a:xfrm>
            <a:off x="2209800" y="4114800"/>
            <a:ext cx="1384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r>
              <a:rPr lang="en-US" altLang="es-AR" kern="0">
                <a:solidFill>
                  <a:srgbClr val="000000"/>
                </a:solidFill>
                <a:cs typeface="Arial" charset="0"/>
              </a:rPr>
              <a:t>DART Source</a:t>
            </a:r>
          </a:p>
        </p:txBody>
      </p:sp>
      <p:sp>
        <p:nvSpPr>
          <p:cNvPr id="24" name="TextBox 48"/>
          <p:cNvSpPr txBox="1">
            <a:spLocks noChangeArrowheads="1"/>
          </p:cNvSpPr>
          <p:nvPr/>
        </p:nvSpPr>
        <p:spPr bwMode="auto">
          <a:xfrm>
            <a:off x="8839201" y="4800600"/>
            <a:ext cx="9636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r>
              <a:rPr lang="en-US" altLang="es-AR" kern="0">
                <a:solidFill>
                  <a:srgbClr val="000000"/>
                </a:solidFill>
                <a:cs typeface="Arial" charset="0"/>
              </a:rPr>
              <a:t>MS Inlet</a:t>
            </a:r>
          </a:p>
        </p:txBody>
      </p:sp>
      <p:sp>
        <p:nvSpPr>
          <p:cNvPr id="25" name="TextBox 49"/>
          <p:cNvSpPr txBox="1">
            <a:spLocks noChangeArrowheads="1"/>
          </p:cNvSpPr>
          <p:nvPr/>
        </p:nvSpPr>
        <p:spPr bwMode="auto">
          <a:xfrm>
            <a:off x="4267200" y="1752600"/>
            <a:ext cx="1162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r>
              <a:rPr lang="en-US" altLang="es-AR" kern="0">
                <a:solidFill>
                  <a:srgbClr val="000000"/>
                </a:solidFill>
                <a:cs typeface="Arial" charset="0"/>
              </a:rPr>
              <a:t>Glass tube</a:t>
            </a:r>
          </a:p>
        </p:txBody>
      </p:sp>
      <p:cxnSp>
        <p:nvCxnSpPr>
          <p:cNvPr id="218122" name="26 Conector recto de flecha"/>
          <p:cNvCxnSpPr>
            <a:cxnSpLocks noChangeShapeType="1"/>
          </p:cNvCxnSpPr>
          <p:nvPr/>
        </p:nvCxnSpPr>
        <p:spPr bwMode="auto">
          <a:xfrm>
            <a:off x="6400800" y="4267200"/>
            <a:ext cx="609600" cy="1588"/>
          </a:xfrm>
          <a:prstGeom prst="straightConnector1">
            <a:avLst/>
          </a:prstGeom>
          <a:noFill/>
          <a:ln w="19050" algn="ctr">
            <a:solidFill>
              <a:srgbClr val="000000"/>
            </a:solidFill>
            <a:round/>
            <a:headEnd/>
            <a:tailEnd type="arrow" w="med" len="med"/>
          </a:ln>
          <a:extLst>
            <a:ext uri="{909E8E84-426E-40DD-AFC4-6F175D3DCCD1}">
              <a14:hiddenFill xmlns:a14="http://schemas.microsoft.com/office/drawing/2010/main">
                <a:noFill/>
              </a14:hiddenFill>
            </a:ext>
          </a:extLst>
        </p:spPr>
      </p:cxnSp>
      <p:cxnSp>
        <p:nvCxnSpPr>
          <p:cNvPr id="218123" name="27 Conector recto de flecha"/>
          <p:cNvCxnSpPr>
            <a:cxnSpLocks noChangeShapeType="1"/>
          </p:cNvCxnSpPr>
          <p:nvPr/>
        </p:nvCxnSpPr>
        <p:spPr bwMode="auto">
          <a:xfrm>
            <a:off x="5334000" y="4267200"/>
            <a:ext cx="609600" cy="1588"/>
          </a:xfrm>
          <a:prstGeom prst="straightConnector1">
            <a:avLst/>
          </a:prstGeom>
          <a:noFill/>
          <a:ln w="19050" algn="ctr">
            <a:solidFill>
              <a:srgbClr val="000000"/>
            </a:solidFill>
            <a:round/>
            <a:headEnd/>
            <a:tailEnd type="arrow" w="med" len="med"/>
          </a:ln>
          <a:extLst>
            <a:ext uri="{909E8E84-426E-40DD-AFC4-6F175D3DCCD1}">
              <a14:hiddenFill xmlns:a14="http://schemas.microsoft.com/office/drawing/2010/main">
                <a:noFill/>
              </a14:hiddenFill>
            </a:ext>
          </a:extLst>
        </p:spPr>
      </p:cxnSp>
      <p:sp>
        <p:nvSpPr>
          <p:cNvPr id="218124" name="34 CuadroTexto"/>
          <p:cNvSpPr txBox="1">
            <a:spLocks noChangeArrowheads="1"/>
          </p:cNvSpPr>
          <p:nvPr/>
        </p:nvSpPr>
        <p:spPr bwMode="auto">
          <a:xfrm>
            <a:off x="5257800" y="38862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0"/>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0"/>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0"/>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0"/>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0"/>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defRPr>
            </a:lvl9pPr>
          </a:lstStyle>
          <a:p>
            <a:pPr eaLnBrk="1" hangingPunct="1">
              <a:spcBef>
                <a:spcPct val="0"/>
              </a:spcBef>
              <a:buClrTx/>
              <a:buSzTx/>
              <a:buFontTx/>
              <a:buNone/>
            </a:pPr>
            <a:r>
              <a:rPr lang="es-ES" altLang="es-AR" sz="1800">
                <a:solidFill>
                  <a:srgbClr val="C0504D"/>
                </a:solidFill>
                <a:latin typeface="Arial" panose="020B0604020202020204" pitchFamily="34" charset="0"/>
                <a:cs typeface="Arial" panose="020B0604020202020204" pitchFamily="34" charset="0"/>
              </a:rPr>
              <a:t>P</a:t>
            </a:r>
            <a:r>
              <a:rPr lang="es-ES" altLang="es-AR" sz="800">
                <a:solidFill>
                  <a:srgbClr val="C0504D"/>
                </a:solidFill>
                <a:latin typeface="Arial" panose="020B0604020202020204" pitchFamily="34" charset="0"/>
                <a:cs typeface="Arial" panose="020B0604020202020204" pitchFamily="34" charset="0"/>
              </a:rPr>
              <a:t>v </a:t>
            </a:r>
            <a:r>
              <a:rPr lang="es-ES" altLang="es-AR" sz="1600">
                <a:solidFill>
                  <a:srgbClr val="C0504D"/>
                </a:solidFill>
                <a:latin typeface="Arial" panose="020B0604020202020204" pitchFamily="34" charset="0"/>
                <a:cs typeface="Arial" panose="020B0604020202020204" pitchFamily="34" charset="0"/>
              </a:rPr>
              <a:t>(T)</a:t>
            </a:r>
            <a:endParaRPr lang="es-ES" altLang="es-AR" sz="1000">
              <a:solidFill>
                <a:srgbClr val="C0504D"/>
              </a:solidFill>
              <a:latin typeface="Arial" panose="020B0604020202020204" pitchFamily="34" charset="0"/>
              <a:cs typeface="Arial" panose="020B0604020202020204" pitchFamily="34" charset="0"/>
            </a:endParaRPr>
          </a:p>
        </p:txBody>
      </p:sp>
      <p:sp>
        <p:nvSpPr>
          <p:cNvPr id="218125" name="37 CuadroTexto"/>
          <p:cNvSpPr txBox="1">
            <a:spLocks noChangeArrowheads="1"/>
          </p:cNvSpPr>
          <p:nvPr/>
        </p:nvSpPr>
        <p:spPr bwMode="auto">
          <a:xfrm>
            <a:off x="6400800" y="3886200"/>
            <a:ext cx="533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0"/>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0"/>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0"/>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0"/>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0"/>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defRPr>
            </a:lvl9pPr>
          </a:lstStyle>
          <a:p>
            <a:pPr eaLnBrk="1" hangingPunct="1">
              <a:spcBef>
                <a:spcPct val="0"/>
              </a:spcBef>
              <a:buClrTx/>
              <a:buSzTx/>
              <a:buFontTx/>
              <a:buNone/>
            </a:pPr>
            <a:r>
              <a:rPr lang="es-ES" altLang="es-AR" sz="1800">
                <a:solidFill>
                  <a:srgbClr val="C0504D"/>
                </a:solidFill>
                <a:latin typeface="Arial" panose="020B0604020202020204" pitchFamily="34" charset="0"/>
                <a:cs typeface="Arial" panose="020B0604020202020204" pitchFamily="34" charset="0"/>
              </a:rPr>
              <a:t>PA</a:t>
            </a:r>
          </a:p>
        </p:txBody>
      </p:sp>
      <p:grpSp>
        <p:nvGrpSpPr>
          <p:cNvPr id="30" name="40 Grupo"/>
          <p:cNvGrpSpPr>
            <a:grpSpLocks/>
          </p:cNvGrpSpPr>
          <p:nvPr/>
        </p:nvGrpSpPr>
        <p:grpSpPr bwMode="auto">
          <a:xfrm>
            <a:off x="5410200" y="4506914"/>
            <a:ext cx="2971800" cy="1284287"/>
            <a:chOff x="3810000" y="4343400"/>
            <a:chExt cx="2971800" cy="1283732"/>
          </a:xfrm>
        </p:grpSpPr>
        <p:sp>
          <p:nvSpPr>
            <p:cNvPr id="31" name="38 Flecha curvada hacia abajo"/>
            <p:cNvSpPr/>
            <p:nvPr/>
          </p:nvSpPr>
          <p:spPr>
            <a:xfrm>
              <a:off x="4267200" y="4343400"/>
              <a:ext cx="1905000" cy="914005"/>
            </a:xfrm>
            <a:prstGeom prst="curvedDownArrow">
              <a:avLst>
                <a:gd name="adj1" fmla="val 13528"/>
                <a:gd name="adj2" fmla="val 32542"/>
                <a:gd name="adj3" fmla="val 48333"/>
              </a:avLst>
            </a:prstGeom>
            <a:solidFill>
              <a:srgbClr val="4F81BD"/>
            </a:solidFill>
            <a:ln w="25400" cap="flat" cmpd="sng" algn="ctr">
              <a:solidFill>
                <a:srgbClr val="4F81BD">
                  <a:shade val="50000"/>
                </a:srgbClr>
              </a:solidFill>
              <a:prstDash val="solid"/>
            </a:ln>
            <a:effectLst/>
          </p:spPr>
          <p:txBody>
            <a:bodyPr anchor="ctr"/>
            <a:lstStyle/>
            <a:p>
              <a:pPr algn="ctr">
                <a:defRPr/>
              </a:pPr>
              <a:endParaRPr lang="es-ES" kern="0">
                <a:solidFill>
                  <a:prstClr val="black"/>
                </a:solidFill>
                <a:latin typeface="Calibri"/>
                <a:cs typeface="Arial" charset="0"/>
              </a:endParaRPr>
            </a:p>
          </p:txBody>
        </p:sp>
        <p:sp>
          <p:nvSpPr>
            <p:cNvPr id="32" name="42 CuadroTexto"/>
            <p:cNvSpPr txBox="1">
              <a:spLocks noChangeArrowheads="1"/>
            </p:cNvSpPr>
            <p:nvPr/>
          </p:nvSpPr>
          <p:spPr bwMode="auto">
            <a:xfrm>
              <a:off x="3810000" y="5257405"/>
              <a:ext cx="2971800" cy="369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r>
                <a:rPr lang="es-ES" altLang="es-AR" kern="0">
                  <a:solidFill>
                    <a:srgbClr val="000000"/>
                  </a:solidFill>
                  <a:latin typeface="Arial" charset="0"/>
                  <a:cs typeface="Arial" charset="0"/>
                </a:rPr>
                <a:t>(H</a:t>
              </a:r>
              <a:r>
                <a:rPr lang="es-ES" altLang="es-AR" kern="0" baseline="-25000">
                  <a:solidFill>
                    <a:srgbClr val="000000"/>
                  </a:solidFill>
                  <a:latin typeface="Arial" charset="0"/>
                  <a:cs typeface="Arial" charset="0"/>
                </a:rPr>
                <a:t>2</a:t>
              </a:r>
              <a:r>
                <a:rPr lang="es-ES" altLang="es-AR" kern="0">
                  <a:solidFill>
                    <a:srgbClr val="000000"/>
                  </a:solidFill>
                  <a:latin typeface="Arial" charset="0"/>
                  <a:cs typeface="Arial" charset="0"/>
                </a:rPr>
                <a:t>O)</a:t>
              </a:r>
              <a:r>
                <a:rPr lang="es-ES" altLang="es-AR" kern="0" baseline="-25000">
                  <a:solidFill>
                    <a:srgbClr val="000000"/>
                  </a:solidFill>
                  <a:latin typeface="Arial" charset="0"/>
                  <a:cs typeface="Arial" charset="0"/>
                </a:rPr>
                <a:t>n</a:t>
              </a:r>
              <a:r>
                <a:rPr lang="es-ES" altLang="es-AR" kern="0">
                  <a:solidFill>
                    <a:srgbClr val="000000"/>
                  </a:solidFill>
                  <a:latin typeface="Arial" charset="0"/>
                  <a:cs typeface="Arial" charset="0"/>
                </a:rPr>
                <a:t>H+               (H</a:t>
              </a:r>
              <a:r>
                <a:rPr lang="es-ES" altLang="es-AR" kern="0" baseline="-25000">
                  <a:solidFill>
                    <a:srgbClr val="000000"/>
                  </a:solidFill>
                  <a:latin typeface="Arial" charset="0"/>
                  <a:cs typeface="Arial" charset="0"/>
                </a:rPr>
                <a:t>2</a:t>
              </a:r>
              <a:r>
                <a:rPr lang="es-ES" altLang="es-AR" kern="0">
                  <a:solidFill>
                    <a:srgbClr val="000000"/>
                  </a:solidFill>
                  <a:latin typeface="Arial" charset="0"/>
                  <a:cs typeface="Arial" charset="0"/>
                </a:rPr>
                <a:t>O)</a:t>
              </a:r>
              <a:r>
                <a:rPr lang="es-ES" altLang="es-AR" kern="0" baseline="-25000">
                  <a:solidFill>
                    <a:srgbClr val="000000"/>
                  </a:solidFill>
                  <a:latin typeface="Arial" charset="0"/>
                  <a:cs typeface="Arial" charset="0"/>
                </a:rPr>
                <a:t>n</a:t>
              </a:r>
            </a:p>
          </p:txBody>
        </p:sp>
      </p:grpSp>
      <p:grpSp>
        <p:nvGrpSpPr>
          <p:cNvPr id="33" name="48 Grupo"/>
          <p:cNvGrpSpPr>
            <a:grpSpLocks/>
          </p:cNvGrpSpPr>
          <p:nvPr/>
        </p:nvGrpSpPr>
        <p:grpSpPr bwMode="auto">
          <a:xfrm>
            <a:off x="7010400" y="4038600"/>
            <a:ext cx="1752600" cy="381000"/>
            <a:chOff x="5486400" y="4038600"/>
            <a:chExt cx="1752600" cy="381000"/>
          </a:xfrm>
        </p:grpSpPr>
        <p:sp>
          <p:nvSpPr>
            <p:cNvPr id="34" name="46 Flecha a la derecha con bandas"/>
            <p:cNvSpPr/>
            <p:nvPr/>
          </p:nvSpPr>
          <p:spPr>
            <a:xfrm>
              <a:off x="6477000" y="4191000"/>
              <a:ext cx="762000" cy="122238"/>
            </a:xfrm>
            <a:prstGeom prst="stripedRightArrow">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w="9525" cap="flat" cmpd="sng" algn="ctr">
              <a:solidFill>
                <a:srgbClr val="C0504D">
                  <a:shade val="95000"/>
                  <a:satMod val="105000"/>
                </a:srgbClr>
              </a:solidFill>
              <a:prstDash val="solid"/>
            </a:ln>
            <a:effectLst>
              <a:outerShdw blurRad="40000" dist="23000" dir="5400000" rotWithShape="0">
                <a:srgbClr val="000000">
                  <a:alpha val="35000"/>
                </a:srgbClr>
              </a:outerShdw>
            </a:effectLst>
          </p:spPr>
          <p:txBody>
            <a:bodyPr anchor="ctr"/>
            <a:lstStyle/>
            <a:p>
              <a:pPr algn="ctr">
                <a:defRPr/>
              </a:pPr>
              <a:endParaRPr lang="es-ES" kern="0">
                <a:solidFill>
                  <a:prstClr val="white"/>
                </a:solidFill>
                <a:latin typeface="Calibri"/>
                <a:cs typeface="Arial" charset="0"/>
              </a:endParaRPr>
            </a:p>
          </p:txBody>
        </p:sp>
        <p:sp>
          <p:nvSpPr>
            <p:cNvPr id="35" name="47 Rectángulo redondeado"/>
            <p:cNvSpPr/>
            <p:nvPr/>
          </p:nvSpPr>
          <p:spPr>
            <a:xfrm>
              <a:off x="5486400" y="4038600"/>
              <a:ext cx="990600" cy="381000"/>
            </a:xfrm>
            <a:prstGeom prst="roundRect">
              <a:avLst/>
            </a:prstGeom>
            <a:noFill/>
            <a:ln w="25400" cap="flat" cmpd="sng" algn="ctr">
              <a:solidFill>
                <a:srgbClr val="C0504D"/>
              </a:solidFill>
              <a:prstDash val="solid"/>
            </a:ln>
            <a:effectLst/>
          </p:spPr>
          <p:txBody>
            <a:bodyPr anchor="ctr"/>
            <a:lstStyle/>
            <a:p>
              <a:pPr algn="ctr">
                <a:defRPr/>
              </a:pPr>
              <a:endParaRPr lang="es-ES" kern="0">
                <a:solidFill>
                  <a:prstClr val="black"/>
                </a:solidFill>
                <a:latin typeface="Calibri"/>
                <a:cs typeface="Arial" charset="0"/>
              </a:endParaRPr>
            </a:p>
          </p:txBody>
        </p:sp>
      </p:grpSp>
      <p:sp>
        <p:nvSpPr>
          <p:cNvPr id="36" name="49 Rectángulo"/>
          <p:cNvSpPr/>
          <p:nvPr/>
        </p:nvSpPr>
        <p:spPr>
          <a:xfrm>
            <a:off x="5334000" y="3962400"/>
            <a:ext cx="990600" cy="457200"/>
          </a:xfrm>
          <a:prstGeom prst="rect">
            <a:avLst/>
          </a:prstGeom>
          <a:solidFill>
            <a:sysClr val="window" lastClr="FFFFFF"/>
          </a:solidFill>
          <a:ln w="25400" cap="flat" cmpd="sng" algn="ctr">
            <a:solidFill>
              <a:sysClr val="window" lastClr="FFFFFF"/>
            </a:solidFill>
            <a:prstDash val="solid"/>
          </a:ln>
          <a:effectLst/>
        </p:spPr>
        <p:txBody>
          <a:bodyPr anchor="ctr"/>
          <a:lstStyle/>
          <a:p>
            <a:pPr algn="ctr">
              <a:defRPr/>
            </a:pPr>
            <a:endParaRPr lang="es-ES" kern="0">
              <a:solidFill>
                <a:prstClr val="white"/>
              </a:solidFill>
              <a:latin typeface="Calibri"/>
              <a:cs typeface="Arial" charset="0"/>
            </a:endParaRPr>
          </a:p>
        </p:txBody>
      </p:sp>
      <p:sp>
        <p:nvSpPr>
          <p:cNvPr id="37" name="50 Rectángulo"/>
          <p:cNvSpPr/>
          <p:nvPr/>
        </p:nvSpPr>
        <p:spPr>
          <a:xfrm>
            <a:off x="6400800" y="3962400"/>
            <a:ext cx="1676400" cy="495300"/>
          </a:xfrm>
          <a:prstGeom prst="rect">
            <a:avLst/>
          </a:prstGeom>
          <a:solidFill>
            <a:sysClr val="window" lastClr="FFFFFF"/>
          </a:solidFill>
          <a:ln w="25400" cap="flat" cmpd="sng" algn="ctr">
            <a:solidFill>
              <a:sysClr val="window" lastClr="FFFFFF"/>
            </a:solidFill>
            <a:prstDash val="solid"/>
          </a:ln>
          <a:effectLst/>
        </p:spPr>
        <p:txBody>
          <a:bodyPr anchor="ctr"/>
          <a:lstStyle/>
          <a:p>
            <a:pPr algn="ctr">
              <a:defRPr/>
            </a:pPr>
            <a:endParaRPr lang="es-ES" kern="0">
              <a:solidFill>
                <a:prstClr val="white"/>
              </a:solidFill>
              <a:latin typeface="Calibri"/>
              <a:cs typeface="Arial" charset="0"/>
            </a:endParaRPr>
          </a:p>
        </p:txBody>
      </p:sp>
      <p:sp>
        <p:nvSpPr>
          <p:cNvPr id="3" name="Rectangle 2"/>
          <p:cNvSpPr/>
          <p:nvPr/>
        </p:nvSpPr>
        <p:spPr>
          <a:xfrm>
            <a:off x="3454397" y="6640513"/>
            <a:ext cx="5271477" cy="276999"/>
          </a:xfrm>
          <a:prstGeom prst="rect">
            <a:avLst/>
          </a:prstGeom>
        </p:spPr>
        <p:txBody>
          <a:bodyPr wrap="square">
            <a:spAutoFit/>
          </a:bodyPr>
          <a:lstStyle/>
          <a:p>
            <a:r>
              <a:rPr lang="en-US" sz="1200" dirty="0">
                <a:latin typeface="Tahoma" panose="020B0604030504040204" pitchFamily="34" charset="0"/>
                <a:ea typeface="Tahoma" panose="020B0604030504040204" pitchFamily="34" charset="0"/>
                <a:cs typeface="Tahoma" panose="020B0604030504040204" pitchFamily="34" charset="0"/>
              </a:rPr>
              <a:t>Fernández, FM; Cody, RB; et al.,  </a:t>
            </a:r>
            <a:r>
              <a:rPr lang="en-US" sz="1200" i="1" dirty="0" err="1">
                <a:latin typeface="Tahoma" panose="020B0604030504040204" pitchFamily="34" charset="0"/>
                <a:ea typeface="Tahoma" panose="020B0604030504040204" pitchFamily="34" charset="0"/>
                <a:cs typeface="Tahoma" panose="020B0604030504040204" pitchFamily="34" charset="0"/>
              </a:rPr>
              <a:t>ChemMedChem</a:t>
            </a:r>
            <a:r>
              <a:rPr lang="en-US" sz="1200" dirty="0">
                <a:latin typeface="Tahoma" panose="020B0604030504040204" pitchFamily="34" charset="0"/>
                <a:ea typeface="Tahoma" panose="020B0604030504040204" pitchFamily="34" charset="0"/>
                <a:cs typeface="Tahoma" panose="020B0604030504040204" pitchFamily="34" charset="0"/>
              </a:rPr>
              <a:t>, 2006, 1, 702–705.</a:t>
            </a:r>
          </a:p>
        </p:txBody>
      </p:sp>
      <p:grpSp>
        <p:nvGrpSpPr>
          <p:cNvPr id="8" name="Group 7"/>
          <p:cNvGrpSpPr/>
          <p:nvPr/>
        </p:nvGrpSpPr>
        <p:grpSpPr>
          <a:xfrm>
            <a:off x="6654163" y="1583149"/>
            <a:ext cx="3366004" cy="2021775"/>
            <a:chOff x="5130163" y="1583148"/>
            <a:chExt cx="3366004" cy="2021775"/>
          </a:xfrm>
        </p:grpSpPr>
        <p:pic>
          <p:nvPicPr>
            <p:cNvPr id="4" name="Picture 3"/>
            <p:cNvPicPr>
              <a:picLocks noChangeAspect="1"/>
            </p:cNvPicPr>
            <p:nvPr/>
          </p:nvPicPr>
          <p:blipFill>
            <a:blip r:embed="rId2"/>
            <a:stretch>
              <a:fillRect/>
            </a:stretch>
          </p:blipFill>
          <p:spPr>
            <a:xfrm>
              <a:off x="5130163" y="1583148"/>
              <a:ext cx="3366004" cy="2021775"/>
            </a:xfrm>
            <a:prstGeom prst="rect">
              <a:avLst/>
            </a:prstGeom>
          </p:spPr>
        </p:pic>
        <p:sp>
          <p:nvSpPr>
            <p:cNvPr id="5" name="TextBox 4"/>
            <p:cNvSpPr txBox="1"/>
            <p:nvPr/>
          </p:nvSpPr>
          <p:spPr>
            <a:xfrm>
              <a:off x="6019800" y="1896433"/>
              <a:ext cx="617477" cy="261610"/>
            </a:xfrm>
            <a:prstGeom prst="rect">
              <a:avLst/>
            </a:prstGeom>
            <a:noFill/>
          </p:spPr>
          <p:txBody>
            <a:bodyPr wrap="none" rtlCol="0">
              <a:spAutoFit/>
            </a:bodyPr>
            <a:lstStyle/>
            <a:p>
              <a:r>
                <a:rPr lang="en-US" sz="1100" dirty="0"/>
                <a:t>[M+H]</a:t>
              </a:r>
              <a:r>
                <a:rPr lang="en-US" sz="1100" baseline="30000" dirty="0"/>
                <a:t>+</a:t>
              </a:r>
            </a:p>
          </p:txBody>
        </p:sp>
        <p:sp>
          <p:nvSpPr>
            <p:cNvPr id="40" name="TextBox 39"/>
            <p:cNvSpPr txBox="1"/>
            <p:nvPr/>
          </p:nvSpPr>
          <p:spPr>
            <a:xfrm>
              <a:off x="6643212" y="2382445"/>
              <a:ext cx="668773" cy="261610"/>
            </a:xfrm>
            <a:prstGeom prst="rect">
              <a:avLst/>
            </a:prstGeom>
            <a:noFill/>
          </p:spPr>
          <p:txBody>
            <a:bodyPr wrap="none" rtlCol="0">
              <a:spAutoFit/>
            </a:bodyPr>
            <a:lstStyle/>
            <a:p>
              <a:r>
                <a:rPr lang="en-US" sz="1100" dirty="0"/>
                <a:t>[2M+H]</a:t>
              </a:r>
              <a:r>
                <a:rPr lang="en-US" sz="1100" baseline="30000" dirty="0"/>
                <a:t>+</a:t>
              </a:r>
            </a:p>
          </p:txBody>
        </p:sp>
      </p:grpSp>
      <p:grpSp>
        <p:nvGrpSpPr>
          <p:cNvPr id="41" name="Group 4"/>
          <p:cNvGrpSpPr>
            <a:grpSpLocks/>
          </p:cNvGrpSpPr>
          <p:nvPr/>
        </p:nvGrpSpPr>
        <p:grpSpPr bwMode="auto">
          <a:xfrm>
            <a:off x="7435026" y="2773953"/>
            <a:ext cx="662843" cy="266600"/>
            <a:chOff x="2352" y="3504"/>
            <a:chExt cx="672" cy="384"/>
          </a:xfrm>
        </p:grpSpPr>
        <p:sp>
          <p:nvSpPr>
            <p:cNvPr id="42" name="Line 5"/>
            <p:cNvSpPr>
              <a:spLocks noChangeShapeType="1"/>
            </p:cNvSpPr>
            <p:nvPr/>
          </p:nvSpPr>
          <p:spPr bwMode="auto">
            <a:xfrm>
              <a:off x="3024" y="3600"/>
              <a:ext cx="0" cy="24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3" name="Line 6"/>
            <p:cNvSpPr>
              <a:spLocks noChangeShapeType="1"/>
            </p:cNvSpPr>
            <p:nvPr/>
          </p:nvSpPr>
          <p:spPr bwMode="auto">
            <a:xfrm>
              <a:off x="2928" y="3600"/>
              <a:ext cx="0" cy="2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 name="Line 7"/>
            <p:cNvSpPr>
              <a:spLocks noChangeShapeType="1"/>
            </p:cNvSpPr>
            <p:nvPr/>
          </p:nvSpPr>
          <p:spPr bwMode="auto">
            <a:xfrm>
              <a:off x="2832" y="3504"/>
              <a:ext cx="0" cy="19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5" name="Line 8"/>
            <p:cNvSpPr>
              <a:spLocks noChangeShapeType="1"/>
            </p:cNvSpPr>
            <p:nvPr/>
          </p:nvSpPr>
          <p:spPr bwMode="auto">
            <a:xfrm>
              <a:off x="2448" y="3696"/>
              <a:ext cx="0" cy="19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6" name="Line 9"/>
            <p:cNvSpPr>
              <a:spLocks noChangeShapeType="1"/>
            </p:cNvSpPr>
            <p:nvPr/>
          </p:nvSpPr>
          <p:spPr bwMode="auto">
            <a:xfrm>
              <a:off x="2352" y="3600"/>
              <a:ext cx="0" cy="24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48" name="Rectangle 47"/>
          <p:cNvSpPr/>
          <p:nvPr/>
        </p:nvSpPr>
        <p:spPr>
          <a:xfrm>
            <a:off x="7236775" y="1500240"/>
            <a:ext cx="1893522" cy="369332"/>
          </a:xfrm>
          <a:prstGeom prst="rect">
            <a:avLst/>
          </a:prstGeom>
        </p:spPr>
        <p:txBody>
          <a:bodyPr wrap="square">
            <a:spAutoFit/>
          </a:bodyPr>
          <a:lstStyle/>
          <a:p>
            <a:r>
              <a:rPr lang="en-US" sz="900" dirty="0">
                <a:latin typeface="Tahoma" panose="020B0604030504040204" pitchFamily="34" charset="0"/>
                <a:ea typeface="Tahoma" panose="020B0604030504040204" pitchFamily="34" charset="0"/>
                <a:cs typeface="Tahoma" panose="020B0604030504040204" pitchFamily="34" charset="0"/>
              </a:rPr>
              <a:t>Newton, PN; Fernández, FM; et al., </a:t>
            </a:r>
            <a:r>
              <a:rPr lang="pt-BR" sz="900" i="1" dirty="0">
                <a:latin typeface="Tahoma" panose="020B0604030504040204" pitchFamily="34" charset="0"/>
                <a:ea typeface="Tahoma" panose="020B0604030504040204" pitchFamily="34" charset="0"/>
                <a:cs typeface="Tahoma" panose="020B0604030504040204" pitchFamily="34" charset="0"/>
              </a:rPr>
              <a:t>PLoS Med.</a:t>
            </a:r>
            <a:r>
              <a:rPr lang="pt-BR" sz="900" dirty="0">
                <a:latin typeface="Tahoma" panose="020B0604030504040204" pitchFamily="34" charset="0"/>
                <a:ea typeface="Tahoma" panose="020B0604030504040204" pitchFamily="34" charset="0"/>
                <a:cs typeface="Tahoma" panose="020B0604030504040204" pitchFamily="34" charset="0"/>
              </a:rPr>
              <a:t>, 2006, 3(6), e197</a:t>
            </a:r>
            <a:endParaRPr lang="en-US" sz="9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778357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xit" presetSubtype="0" fill="hold" grpId="0" nodeType="clickEffect">
                                  <p:stCondLst>
                                    <p:cond delay="0"/>
                                  </p:stCondLst>
                                  <p:childTnLst>
                                    <p:animEffect transition="out" filter="fade">
                                      <p:cBhvr>
                                        <p:cTn id="10" dur="2000"/>
                                        <p:tgtEl>
                                          <p:spTgt spid="36"/>
                                        </p:tgtEl>
                                      </p:cBhvr>
                                    </p:animEffect>
                                    <p:set>
                                      <p:cBhvr>
                                        <p:cTn id="11" dur="1" fill="hold">
                                          <p:stCondLst>
                                            <p:cond delay="1999"/>
                                          </p:stCondLst>
                                        </p:cTn>
                                        <p:tgtEl>
                                          <p:spTgt spid="36"/>
                                        </p:tgtEl>
                                        <p:attrNameLst>
                                          <p:attrName>style.visibility</p:attrName>
                                        </p:attrNameLst>
                                      </p:cBhvr>
                                      <p:to>
                                        <p:strVal val="hidden"/>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xit" presetSubtype="0" fill="hold" grpId="0" nodeType="clickEffect">
                                  <p:stCondLst>
                                    <p:cond delay="0"/>
                                  </p:stCondLst>
                                  <p:childTnLst>
                                    <p:animEffect transition="out" filter="fade">
                                      <p:cBhvr>
                                        <p:cTn id="15" dur="2000"/>
                                        <p:tgtEl>
                                          <p:spTgt spid="37"/>
                                        </p:tgtEl>
                                      </p:cBhvr>
                                    </p:animEffect>
                                    <p:set>
                                      <p:cBhvr>
                                        <p:cTn id="16" dur="1" fill="hold">
                                          <p:stCondLst>
                                            <p:cond delay="1999"/>
                                          </p:stCondLst>
                                        </p:cTn>
                                        <p:tgtEl>
                                          <p:spTgt spid="37"/>
                                        </p:tgtEl>
                                        <p:attrNameLst>
                                          <p:attrName>style.visibility</p:attrName>
                                        </p:attrNameLst>
                                      </p:cBhvr>
                                      <p:to>
                                        <p:strVal val="hidden"/>
                                      </p:to>
                                    </p:set>
                                  </p:childTnLst>
                                </p:cTn>
                              </p:par>
                              <p:par>
                                <p:cTn id="17" presetID="55" presetClass="entr" presetSubtype="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p:cTn id="19" dur="1000" fill="hold"/>
                                        <p:tgtEl>
                                          <p:spTgt spid="30"/>
                                        </p:tgtEl>
                                        <p:attrNameLst>
                                          <p:attrName>ppt_w</p:attrName>
                                        </p:attrNameLst>
                                      </p:cBhvr>
                                      <p:tavLst>
                                        <p:tav tm="0">
                                          <p:val>
                                            <p:strVal val="#ppt_w*0.70"/>
                                          </p:val>
                                        </p:tav>
                                        <p:tav tm="100000">
                                          <p:val>
                                            <p:strVal val="#ppt_w"/>
                                          </p:val>
                                        </p:tav>
                                      </p:tavLst>
                                    </p:anim>
                                    <p:anim calcmode="lin" valueType="num">
                                      <p:cBhvr>
                                        <p:cTn id="20" dur="1000" fill="hold"/>
                                        <p:tgtEl>
                                          <p:spTgt spid="30"/>
                                        </p:tgtEl>
                                        <p:attrNameLst>
                                          <p:attrName>ppt_h</p:attrName>
                                        </p:attrNameLst>
                                      </p:cBhvr>
                                      <p:tavLst>
                                        <p:tav tm="0">
                                          <p:val>
                                            <p:strVal val="#ppt_h"/>
                                          </p:val>
                                        </p:tav>
                                        <p:tav tm="100000">
                                          <p:val>
                                            <p:strVal val="#ppt_h"/>
                                          </p:val>
                                        </p:tav>
                                      </p:tavLst>
                                    </p:anim>
                                    <p:animEffect transition="in" filter="fade">
                                      <p:cBhvr>
                                        <p:cTn id="21" dur="1000"/>
                                        <p:tgtEl>
                                          <p:spTgt spid="3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nodeType="clickEffect">
                                  <p:stCondLst>
                                    <p:cond delay="0"/>
                                  </p:stCondLst>
                                  <p:childTnLst>
                                    <p:set>
                                      <p:cBhvr>
                                        <p:cTn id="25" dur="1" fill="hold">
                                          <p:stCondLst>
                                            <p:cond delay="0"/>
                                          </p:stCondLst>
                                        </p:cTn>
                                        <p:tgtEl>
                                          <p:spTgt spid="3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 presetClass="entr" presetSubtype="1" fill="hold" nodeType="clickEffect">
                                  <p:stCondLst>
                                    <p:cond delay="0"/>
                                  </p:stCondLst>
                                  <p:childTnLst>
                                    <p:set>
                                      <p:cBhvr>
                                        <p:cTn id="33" dur="1" fill="hold">
                                          <p:stCondLst>
                                            <p:cond delay="0"/>
                                          </p:stCondLst>
                                        </p:cTn>
                                        <p:tgtEl>
                                          <p:spTgt spid="41"/>
                                        </p:tgtEl>
                                        <p:attrNameLst>
                                          <p:attrName>style.visibility</p:attrName>
                                        </p:attrNameLst>
                                      </p:cBhvr>
                                      <p:to>
                                        <p:strVal val="visible"/>
                                      </p:to>
                                    </p:set>
                                    <p:anim calcmode="lin" valueType="num">
                                      <p:cBhvr additive="base">
                                        <p:cTn id="34" dur="500" fill="hold"/>
                                        <p:tgtEl>
                                          <p:spTgt spid="41"/>
                                        </p:tgtEl>
                                        <p:attrNameLst>
                                          <p:attrName>ppt_x</p:attrName>
                                        </p:attrNameLst>
                                      </p:cBhvr>
                                      <p:tavLst>
                                        <p:tav tm="0">
                                          <p:val>
                                            <p:strVal val="#ppt_x"/>
                                          </p:val>
                                        </p:tav>
                                        <p:tav tm="100000">
                                          <p:val>
                                            <p:strVal val="#ppt_x"/>
                                          </p:val>
                                        </p:tav>
                                      </p:tavLst>
                                    </p:anim>
                                    <p:anim calcmode="lin" valueType="num">
                                      <p:cBhvr additive="base">
                                        <p:cTn id="35" dur="500" fill="hold"/>
                                        <p:tgtEl>
                                          <p:spTgt spid="41"/>
                                        </p:tgtEl>
                                        <p:attrNameLst>
                                          <p:attrName>ppt_y</p:attrName>
                                        </p:attrNameLst>
                                      </p:cBhvr>
                                      <p:tavLst>
                                        <p:tav tm="0">
                                          <p:val>
                                            <p:strVal val="0-#ppt_h/2"/>
                                          </p:val>
                                        </p:tav>
                                        <p:tav tm="100000">
                                          <p:val>
                                            <p:strVal val="#ppt_y"/>
                                          </p:val>
                                        </p:tav>
                                      </p:tavLst>
                                    </p:anim>
                                  </p:childTnLst>
                                </p:cTn>
                              </p:par>
                              <p:par>
                                <p:cTn id="36" presetID="1" presetClass="entr" presetSubtype="0" fill="hold" grpId="0" nodeType="withEffect">
                                  <p:stCondLst>
                                    <p:cond delay="0"/>
                                  </p:stCondLst>
                                  <p:childTnLst>
                                    <p:set>
                                      <p:cBhvr>
                                        <p:cTn id="37"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6" grpId="0" animBg="1"/>
      <p:bldP spid="37" grpId="0" animBg="1"/>
      <p:bldP spid="4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3333" t="22500" b="10000"/>
          <a:stretch/>
        </p:blipFill>
        <p:spPr>
          <a:xfrm rot="17977966">
            <a:off x="3043728" y="2421424"/>
            <a:ext cx="1098790" cy="570526"/>
          </a:xfrm>
          <a:prstGeom prst="rect">
            <a:avLst/>
          </a:prstGeom>
        </p:spPr>
      </p:pic>
      <p:sp>
        <p:nvSpPr>
          <p:cNvPr id="55299" name="Rectangle 2"/>
          <p:cNvSpPr>
            <a:spLocks noGrp="1" noChangeArrowheads="1"/>
          </p:cNvSpPr>
          <p:nvPr>
            <p:ph type="title"/>
          </p:nvPr>
        </p:nvSpPr>
        <p:spPr>
          <a:xfrm>
            <a:off x="820739" y="162719"/>
            <a:ext cx="10515600" cy="1325563"/>
          </a:xfrm>
        </p:spPr>
        <p:txBody>
          <a:bodyPr>
            <a:normAutofit/>
          </a:bodyPr>
          <a:lstStyle/>
          <a:p>
            <a:pPr algn="ctr" eaLnBrk="1" hangingPunct="1"/>
            <a:r>
              <a:rPr lang="en-US" altLang="en-US" sz="4000" b="1" dirty="0">
                <a:latin typeface="+mn-lt"/>
              </a:rPr>
              <a:t>DART-TOF MS</a:t>
            </a:r>
          </a:p>
        </p:txBody>
      </p:sp>
      <p:sp>
        <p:nvSpPr>
          <p:cNvPr id="55301" name="Rectangle 6"/>
          <p:cNvSpPr>
            <a:spLocks noChangeAspect="1" noChangeArrowheads="1"/>
          </p:cNvSpPr>
          <p:nvPr/>
        </p:nvSpPr>
        <p:spPr bwMode="auto">
          <a:xfrm>
            <a:off x="6210301" y="6062664"/>
            <a:ext cx="1755775" cy="66675"/>
          </a:xfrm>
          <a:prstGeom prst="rect">
            <a:avLst/>
          </a:prstGeom>
          <a:solidFill>
            <a:schemeClr val="tx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302" name="Rectangle 7"/>
          <p:cNvSpPr>
            <a:spLocks noChangeAspect="1" noChangeArrowheads="1"/>
          </p:cNvSpPr>
          <p:nvPr/>
        </p:nvSpPr>
        <p:spPr bwMode="auto">
          <a:xfrm>
            <a:off x="6210301" y="5932489"/>
            <a:ext cx="265113" cy="66675"/>
          </a:xfrm>
          <a:prstGeom prst="rect">
            <a:avLst/>
          </a:prstGeom>
          <a:solidFill>
            <a:schemeClr val="tx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303" name="Rectangle 8"/>
          <p:cNvSpPr>
            <a:spLocks noChangeAspect="1" noChangeArrowheads="1"/>
          </p:cNvSpPr>
          <p:nvPr/>
        </p:nvSpPr>
        <p:spPr bwMode="auto">
          <a:xfrm>
            <a:off x="6210301" y="5799139"/>
            <a:ext cx="265113" cy="68263"/>
          </a:xfrm>
          <a:prstGeom prst="rect">
            <a:avLst/>
          </a:prstGeom>
          <a:solidFill>
            <a:schemeClr val="tx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304" name="Rectangle 9"/>
          <p:cNvSpPr>
            <a:spLocks noChangeAspect="1" noChangeArrowheads="1"/>
          </p:cNvSpPr>
          <p:nvPr/>
        </p:nvSpPr>
        <p:spPr bwMode="auto">
          <a:xfrm>
            <a:off x="6210301" y="5668963"/>
            <a:ext cx="265113" cy="65088"/>
          </a:xfrm>
          <a:prstGeom prst="rect">
            <a:avLst/>
          </a:prstGeom>
          <a:solidFill>
            <a:schemeClr val="tx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305" name="Rectangle 10"/>
          <p:cNvSpPr>
            <a:spLocks noChangeAspect="1" noChangeArrowheads="1"/>
          </p:cNvSpPr>
          <p:nvPr/>
        </p:nvSpPr>
        <p:spPr bwMode="auto">
          <a:xfrm>
            <a:off x="6210301" y="5537200"/>
            <a:ext cx="265113" cy="65088"/>
          </a:xfrm>
          <a:prstGeom prst="rect">
            <a:avLst/>
          </a:prstGeom>
          <a:solidFill>
            <a:schemeClr val="tx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306" name="Rectangle 11"/>
          <p:cNvSpPr>
            <a:spLocks noChangeAspect="1" noChangeArrowheads="1"/>
          </p:cNvSpPr>
          <p:nvPr/>
        </p:nvSpPr>
        <p:spPr bwMode="auto">
          <a:xfrm>
            <a:off x="6210301" y="5403850"/>
            <a:ext cx="265113" cy="65088"/>
          </a:xfrm>
          <a:prstGeom prst="rect">
            <a:avLst/>
          </a:prstGeom>
          <a:solidFill>
            <a:schemeClr val="tx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307" name="Rectangle 12"/>
          <p:cNvSpPr>
            <a:spLocks noChangeAspect="1" noChangeArrowheads="1"/>
          </p:cNvSpPr>
          <p:nvPr/>
        </p:nvSpPr>
        <p:spPr bwMode="auto">
          <a:xfrm>
            <a:off x="7702551" y="5932489"/>
            <a:ext cx="263525" cy="66675"/>
          </a:xfrm>
          <a:prstGeom prst="rect">
            <a:avLst/>
          </a:prstGeom>
          <a:solidFill>
            <a:schemeClr val="tx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308" name="Rectangle 13"/>
          <p:cNvSpPr>
            <a:spLocks noChangeAspect="1" noChangeArrowheads="1"/>
          </p:cNvSpPr>
          <p:nvPr/>
        </p:nvSpPr>
        <p:spPr bwMode="auto">
          <a:xfrm>
            <a:off x="7702551" y="5799139"/>
            <a:ext cx="263525" cy="68263"/>
          </a:xfrm>
          <a:prstGeom prst="rect">
            <a:avLst/>
          </a:prstGeom>
          <a:solidFill>
            <a:schemeClr val="tx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309" name="Rectangle 14"/>
          <p:cNvSpPr>
            <a:spLocks noChangeAspect="1" noChangeArrowheads="1"/>
          </p:cNvSpPr>
          <p:nvPr/>
        </p:nvSpPr>
        <p:spPr bwMode="auto">
          <a:xfrm>
            <a:off x="7702551" y="5668963"/>
            <a:ext cx="263525" cy="65088"/>
          </a:xfrm>
          <a:prstGeom prst="rect">
            <a:avLst/>
          </a:prstGeom>
          <a:solidFill>
            <a:schemeClr val="tx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310" name="Rectangle 15"/>
          <p:cNvSpPr>
            <a:spLocks noChangeAspect="1" noChangeArrowheads="1"/>
          </p:cNvSpPr>
          <p:nvPr/>
        </p:nvSpPr>
        <p:spPr bwMode="auto">
          <a:xfrm>
            <a:off x="7702551" y="5537200"/>
            <a:ext cx="263525" cy="65088"/>
          </a:xfrm>
          <a:prstGeom prst="rect">
            <a:avLst/>
          </a:prstGeom>
          <a:solidFill>
            <a:schemeClr val="tx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311" name="Rectangle 16"/>
          <p:cNvSpPr>
            <a:spLocks noChangeAspect="1" noChangeArrowheads="1"/>
          </p:cNvSpPr>
          <p:nvPr/>
        </p:nvSpPr>
        <p:spPr bwMode="auto">
          <a:xfrm>
            <a:off x="7702551" y="5403850"/>
            <a:ext cx="263525" cy="65088"/>
          </a:xfrm>
          <a:prstGeom prst="rect">
            <a:avLst/>
          </a:prstGeom>
          <a:solidFill>
            <a:schemeClr val="tx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312" name="Line 17"/>
          <p:cNvSpPr>
            <a:spLocks noChangeAspect="1" noChangeShapeType="1"/>
          </p:cNvSpPr>
          <p:nvPr/>
        </p:nvSpPr>
        <p:spPr bwMode="auto">
          <a:xfrm>
            <a:off x="6272213" y="2913064"/>
            <a:ext cx="6350" cy="246063"/>
          </a:xfrm>
          <a:prstGeom prst="line">
            <a:avLst/>
          </a:prstGeom>
          <a:noFill/>
          <a:ln w="508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5313" name="Line 18"/>
          <p:cNvSpPr>
            <a:spLocks noChangeAspect="1" noChangeShapeType="1"/>
          </p:cNvSpPr>
          <p:nvPr/>
        </p:nvSpPr>
        <p:spPr bwMode="auto">
          <a:xfrm>
            <a:off x="6189663" y="2892425"/>
            <a:ext cx="0" cy="266700"/>
          </a:xfrm>
          <a:prstGeom prst="line">
            <a:avLst/>
          </a:prstGeom>
          <a:noFill/>
          <a:ln w="508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5314" name="Line 19"/>
          <p:cNvSpPr>
            <a:spLocks noChangeAspect="1" noChangeShapeType="1"/>
          </p:cNvSpPr>
          <p:nvPr/>
        </p:nvSpPr>
        <p:spPr bwMode="auto">
          <a:xfrm>
            <a:off x="6103938" y="2892425"/>
            <a:ext cx="0" cy="266700"/>
          </a:xfrm>
          <a:prstGeom prst="line">
            <a:avLst/>
          </a:prstGeom>
          <a:noFill/>
          <a:ln w="508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5315" name="Line 20"/>
          <p:cNvSpPr>
            <a:spLocks noChangeAspect="1" noChangeShapeType="1"/>
          </p:cNvSpPr>
          <p:nvPr/>
        </p:nvSpPr>
        <p:spPr bwMode="auto">
          <a:xfrm>
            <a:off x="6272213" y="3213101"/>
            <a:ext cx="6350" cy="307975"/>
          </a:xfrm>
          <a:prstGeom prst="line">
            <a:avLst/>
          </a:prstGeom>
          <a:noFill/>
          <a:ln w="508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5316" name="Line 21"/>
          <p:cNvSpPr>
            <a:spLocks noChangeAspect="1" noChangeShapeType="1"/>
          </p:cNvSpPr>
          <p:nvPr/>
        </p:nvSpPr>
        <p:spPr bwMode="auto">
          <a:xfrm>
            <a:off x="6189663" y="3224214"/>
            <a:ext cx="0" cy="296863"/>
          </a:xfrm>
          <a:prstGeom prst="line">
            <a:avLst/>
          </a:prstGeom>
          <a:noFill/>
          <a:ln w="508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5317" name="Line 22"/>
          <p:cNvSpPr>
            <a:spLocks noChangeAspect="1" noChangeShapeType="1"/>
          </p:cNvSpPr>
          <p:nvPr/>
        </p:nvSpPr>
        <p:spPr bwMode="auto">
          <a:xfrm>
            <a:off x="6103938" y="3224214"/>
            <a:ext cx="0" cy="296863"/>
          </a:xfrm>
          <a:prstGeom prst="line">
            <a:avLst/>
          </a:prstGeom>
          <a:noFill/>
          <a:ln w="508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5318" name="AutoShape 23"/>
          <p:cNvSpPr>
            <a:spLocks noChangeAspect="1" noChangeArrowheads="1"/>
          </p:cNvSpPr>
          <p:nvPr/>
        </p:nvSpPr>
        <p:spPr bwMode="auto">
          <a:xfrm>
            <a:off x="7359651" y="3332164"/>
            <a:ext cx="542925" cy="360363"/>
          </a:xfrm>
          <a:prstGeom prst="triangle">
            <a:avLst>
              <a:gd name="adj" fmla="val 49995"/>
            </a:avLst>
          </a:prstGeom>
          <a:solidFill>
            <a:schemeClr val="tx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319" name="Rectangle 24"/>
          <p:cNvSpPr>
            <a:spLocks noChangeAspect="1" noChangeArrowheads="1"/>
          </p:cNvSpPr>
          <p:nvPr/>
        </p:nvSpPr>
        <p:spPr bwMode="auto">
          <a:xfrm rot="1140000">
            <a:off x="4351339" y="2987676"/>
            <a:ext cx="339725" cy="60325"/>
          </a:xfrm>
          <a:prstGeom prst="rect">
            <a:avLst/>
          </a:prstGeom>
          <a:solidFill>
            <a:schemeClr val="tx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320" name="Rectangle 25"/>
          <p:cNvSpPr>
            <a:spLocks noChangeAspect="1" noChangeArrowheads="1"/>
          </p:cNvSpPr>
          <p:nvPr/>
        </p:nvSpPr>
        <p:spPr bwMode="auto">
          <a:xfrm>
            <a:off x="4643439" y="3033713"/>
            <a:ext cx="1222375" cy="58738"/>
          </a:xfrm>
          <a:prstGeom prst="rect">
            <a:avLst/>
          </a:prstGeom>
          <a:solidFill>
            <a:schemeClr val="tx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321" name="Rectangle 26"/>
          <p:cNvSpPr>
            <a:spLocks noChangeAspect="1" noChangeArrowheads="1"/>
          </p:cNvSpPr>
          <p:nvPr/>
        </p:nvSpPr>
        <p:spPr bwMode="auto">
          <a:xfrm>
            <a:off x="4643439" y="3271839"/>
            <a:ext cx="1222375" cy="60325"/>
          </a:xfrm>
          <a:prstGeom prst="rect">
            <a:avLst/>
          </a:prstGeom>
          <a:solidFill>
            <a:schemeClr val="tx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322" name="Rectangle 27"/>
          <p:cNvSpPr>
            <a:spLocks noChangeAspect="1" noChangeArrowheads="1"/>
          </p:cNvSpPr>
          <p:nvPr/>
        </p:nvSpPr>
        <p:spPr bwMode="auto">
          <a:xfrm rot="1140000">
            <a:off x="4298951" y="3217864"/>
            <a:ext cx="377825" cy="68263"/>
          </a:xfrm>
          <a:prstGeom prst="rect">
            <a:avLst/>
          </a:prstGeom>
          <a:solidFill>
            <a:schemeClr val="tx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323" name="AutoShape 28"/>
          <p:cNvSpPr>
            <a:spLocks noChangeAspect="1" noChangeArrowheads="1"/>
          </p:cNvSpPr>
          <p:nvPr/>
        </p:nvSpPr>
        <p:spPr bwMode="auto">
          <a:xfrm>
            <a:off x="4032251" y="2852739"/>
            <a:ext cx="339725" cy="239713"/>
          </a:xfrm>
          <a:prstGeom prst="parallelogram">
            <a:avLst>
              <a:gd name="adj" fmla="val 115070"/>
            </a:avLst>
          </a:prstGeom>
          <a:solidFill>
            <a:schemeClr val="tx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324" name="AutoShape 29"/>
          <p:cNvSpPr>
            <a:spLocks noChangeAspect="1" noChangeArrowheads="1"/>
          </p:cNvSpPr>
          <p:nvPr/>
        </p:nvSpPr>
        <p:spPr bwMode="auto">
          <a:xfrm flipH="1">
            <a:off x="4032251" y="3152776"/>
            <a:ext cx="339725" cy="239713"/>
          </a:xfrm>
          <a:prstGeom prst="parallelogram">
            <a:avLst>
              <a:gd name="adj" fmla="val 115070"/>
            </a:avLst>
          </a:prstGeom>
          <a:solidFill>
            <a:schemeClr val="tx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325" name="Rectangle 30"/>
          <p:cNvSpPr>
            <a:spLocks noChangeAspect="1" noChangeArrowheads="1"/>
          </p:cNvSpPr>
          <p:nvPr/>
        </p:nvSpPr>
        <p:spPr bwMode="auto">
          <a:xfrm>
            <a:off x="4305301" y="2613026"/>
            <a:ext cx="66675" cy="239713"/>
          </a:xfrm>
          <a:prstGeom prst="rect">
            <a:avLst/>
          </a:prstGeom>
          <a:solidFill>
            <a:schemeClr val="tx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326" name="Rectangle 31"/>
          <p:cNvSpPr>
            <a:spLocks noChangeAspect="1" noChangeArrowheads="1"/>
          </p:cNvSpPr>
          <p:nvPr/>
        </p:nvSpPr>
        <p:spPr bwMode="auto">
          <a:xfrm>
            <a:off x="4305301" y="3392489"/>
            <a:ext cx="66675" cy="358775"/>
          </a:xfrm>
          <a:prstGeom prst="rect">
            <a:avLst/>
          </a:prstGeom>
          <a:solidFill>
            <a:schemeClr val="tx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327" name="Rectangle 32"/>
          <p:cNvSpPr>
            <a:spLocks noChangeAspect="1" noChangeArrowheads="1"/>
          </p:cNvSpPr>
          <p:nvPr/>
        </p:nvSpPr>
        <p:spPr bwMode="auto">
          <a:xfrm>
            <a:off x="4305300" y="2613026"/>
            <a:ext cx="1627188" cy="60325"/>
          </a:xfrm>
          <a:prstGeom prst="rect">
            <a:avLst/>
          </a:prstGeom>
          <a:solidFill>
            <a:schemeClr val="tx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328" name="Rectangle 33"/>
          <p:cNvSpPr>
            <a:spLocks noChangeAspect="1" noChangeArrowheads="1"/>
          </p:cNvSpPr>
          <p:nvPr/>
        </p:nvSpPr>
        <p:spPr bwMode="auto">
          <a:xfrm>
            <a:off x="4305301" y="3692525"/>
            <a:ext cx="269875" cy="58738"/>
          </a:xfrm>
          <a:prstGeom prst="rect">
            <a:avLst/>
          </a:prstGeom>
          <a:solidFill>
            <a:schemeClr val="tx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329" name="AutoShape 34"/>
          <p:cNvSpPr>
            <a:spLocks noChangeAspect="1" noChangeArrowheads="1"/>
          </p:cNvSpPr>
          <p:nvPr/>
        </p:nvSpPr>
        <p:spPr bwMode="auto">
          <a:xfrm>
            <a:off x="3557589" y="2971800"/>
            <a:ext cx="339725" cy="241300"/>
          </a:xfrm>
          <a:prstGeom prst="parallelogram">
            <a:avLst>
              <a:gd name="adj" fmla="val 114313"/>
            </a:avLst>
          </a:prstGeom>
          <a:solidFill>
            <a:schemeClr val="tx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330" name="AutoShape 35"/>
          <p:cNvSpPr>
            <a:spLocks noChangeAspect="1" noChangeArrowheads="1"/>
          </p:cNvSpPr>
          <p:nvPr/>
        </p:nvSpPr>
        <p:spPr bwMode="auto">
          <a:xfrm flipH="1">
            <a:off x="3557589" y="3271838"/>
            <a:ext cx="339725" cy="241300"/>
          </a:xfrm>
          <a:prstGeom prst="parallelogram">
            <a:avLst>
              <a:gd name="adj" fmla="val 114313"/>
            </a:avLst>
          </a:prstGeom>
          <a:solidFill>
            <a:schemeClr val="tx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331" name="Rectangle 36"/>
          <p:cNvSpPr>
            <a:spLocks noChangeAspect="1" noChangeArrowheads="1"/>
          </p:cNvSpPr>
          <p:nvPr/>
        </p:nvSpPr>
        <p:spPr bwMode="auto">
          <a:xfrm>
            <a:off x="3830639" y="2613026"/>
            <a:ext cx="66675" cy="358775"/>
          </a:xfrm>
          <a:prstGeom prst="rect">
            <a:avLst/>
          </a:prstGeom>
          <a:solidFill>
            <a:schemeClr val="tx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332" name="Rectangle 37"/>
          <p:cNvSpPr>
            <a:spLocks noChangeAspect="1" noChangeArrowheads="1"/>
          </p:cNvSpPr>
          <p:nvPr/>
        </p:nvSpPr>
        <p:spPr bwMode="auto">
          <a:xfrm>
            <a:off x="3830639" y="3513139"/>
            <a:ext cx="66675" cy="238125"/>
          </a:xfrm>
          <a:prstGeom prst="rect">
            <a:avLst/>
          </a:prstGeom>
          <a:solidFill>
            <a:schemeClr val="tx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333" name="Rectangle 38"/>
          <p:cNvSpPr>
            <a:spLocks noChangeAspect="1" noChangeArrowheads="1"/>
          </p:cNvSpPr>
          <p:nvPr/>
        </p:nvSpPr>
        <p:spPr bwMode="auto">
          <a:xfrm>
            <a:off x="3830638" y="3692525"/>
            <a:ext cx="134938" cy="58738"/>
          </a:xfrm>
          <a:prstGeom prst="rect">
            <a:avLst/>
          </a:prstGeom>
          <a:solidFill>
            <a:schemeClr val="tx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334" name="Rectangle 39"/>
          <p:cNvSpPr>
            <a:spLocks noChangeAspect="1" noChangeArrowheads="1"/>
          </p:cNvSpPr>
          <p:nvPr/>
        </p:nvSpPr>
        <p:spPr bwMode="auto">
          <a:xfrm>
            <a:off x="3830638" y="2613026"/>
            <a:ext cx="541338" cy="60325"/>
          </a:xfrm>
          <a:prstGeom prst="rect">
            <a:avLst/>
          </a:prstGeom>
          <a:solidFill>
            <a:schemeClr val="tx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335" name="AutoShape 40"/>
          <p:cNvSpPr>
            <a:spLocks noChangeAspect="1" noChangeArrowheads="1"/>
          </p:cNvSpPr>
          <p:nvPr/>
        </p:nvSpPr>
        <p:spPr bwMode="auto">
          <a:xfrm>
            <a:off x="3965576" y="2971801"/>
            <a:ext cx="66675" cy="61913"/>
          </a:xfrm>
          <a:prstGeom prst="roundRect">
            <a:avLst>
              <a:gd name="adj" fmla="val 12495"/>
            </a:avLst>
          </a:prstGeom>
          <a:solidFill>
            <a:schemeClr val="tx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336" name="AutoShape 41"/>
          <p:cNvSpPr>
            <a:spLocks noChangeAspect="1" noChangeArrowheads="1"/>
          </p:cNvSpPr>
          <p:nvPr/>
        </p:nvSpPr>
        <p:spPr bwMode="auto">
          <a:xfrm>
            <a:off x="3965576" y="3213100"/>
            <a:ext cx="66675" cy="58738"/>
          </a:xfrm>
          <a:prstGeom prst="roundRect">
            <a:avLst>
              <a:gd name="adj" fmla="val 12495"/>
            </a:avLst>
          </a:prstGeom>
          <a:solidFill>
            <a:schemeClr val="tx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344" name="Rectangle 49"/>
          <p:cNvSpPr>
            <a:spLocks noChangeAspect="1" noChangeArrowheads="1"/>
          </p:cNvSpPr>
          <p:nvPr/>
        </p:nvSpPr>
        <p:spPr bwMode="auto">
          <a:xfrm>
            <a:off x="5932489" y="2613026"/>
            <a:ext cx="2309813" cy="60325"/>
          </a:xfrm>
          <a:prstGeom prst="rect">
            <a:avLst/>
          </a:prstGeom>
          <a:solidFill>
            <a:schemeClr val="tx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345" name="Rectangle 50"/>
          <p:cNvSpPr>
            <a:spLocks noChangeAspect="1" noChangeArrowheads="1"/>
          </p:cNvSpPr>
          <p:nvPr/>
        </p:nvSpPr>
        <p:spPr bwMode="auto">
          <a:xfrm>
            <a:off x="5932488" y="2613025"/>
            <a:ext cx="69850" cy="539750"/>
          </a:xfrm>
          <a:prstGeom prst="rect">
            <a:avLst/>
          </a:prstGeom>
          <a:solidFill>
            <a:schemeClr val="tx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346" name="Rectangle 51"/>
          <p:cNvSpPr>
            <a:spLocks noChangeAspect="1" noChangeArrowheads="1"/>
          </p:cNvSpPr>
          <p:nvPr/>
        </p:nvSpPr>
        <p:spPr bwMode="auto">
          <a:xfrm>
            <a:off x="5932488" y="3213101"/>
            <a:ext cx="69850" cy="3057525"/>
          </a:xfrm>
          <a:prstGeom prst="rect">
            <a:avLst/>
          </a:prstGeom>
          <a:solidFill>
            <a:schemeClr val="tx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347" name="Rectangle 52"/>
          <p:cNvSpPr>
            <a:spLocks noChangeAspect="1" noChangeArrowheads="1"/>
          </p:cNvSpPr>
          <p:nvPr/>
        </p:nvSpPr>
        <p:spPr bwMode="auto">
          <a:xfrm>
            <a:off x="8242301" y="3571875"/>
            <a:ext cx="66675" cy="2698750"/>
          </a:xfrm>
          <a:prstGeom prst="rect">
            <a:avLst/>
          </a:prstGeom>
          <a:solidFill>
            <a:schemeClr val="tx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348" name="Rectangle 53"/>
          <p:cNvSpPr>
            <a:spLocks noChangeAspect="1" noChangeArrowheads="1"/>
          </p:cNvSpPr>
          <p:nvPr/>
        </p:nvSpPr>
        <p:spPr bwMode="auto">
          <a:xfrm>
            <a:off x="5932488" y="6270625"/>
            <a:ext cx="2376488" cy="58738"/>
          </a:xfrm>
          <a:prstGeom prst="rect">
            <a:avLst/>
          </a:prstGeom>
          <a:solidFill>
            <a:schemeClr val="tx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349" name="Rectangle 54"/>
          <p:cNvSpPr>
            <a:spLocks noChangeAspect="1" noChangeArrowheads="1"/>
          </p:cNvSpPr>
          <p:nvPr/>
        </p:nvSpPr>
        <p:spPr bwMode="auto">
          <a:xfrm>
            <a:off x="6408739" y="3271839"/>
            <a:ext cx="136525" cy="60325"/>
          </a:xfrm>
          <a:prstGeom prst="rect">
            <a:avLst/>
          </a:prstGeom>
          <a:solidFill>
            <a:schemeClr val="tx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350" name="Rectangle 55"/>
          <p:cNvSpPr>
            <a:spLocks noChangeAspect="1" noChangeArrowheads="1"/>
          </p:cNvSpPr>
          <p:nvPr/>
        </p:nvSpPr>
        <p:spPr bwMode="auto">
          <a:xfrm>
            <a:off x="6408738" y="3033713"/>
            <a:ext cx="814388" cy="58738"/>
          </a:xfrm>
          <a:prstGeom prst="rect">
            <a:avLst/>
          </a:prstGeom>
          <a:solidFill>
            <a:schemeClr val="tx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351" name="Rectangle 56"/>
          <p:cNvSpPr>
            <a:spLocks noChangeAspect="1" noChangeArrowheads="1"/>
          </p:cNvSpPr>
          <p:nvPr/>
        </p:nvSpPr>
        <p:spPr bwMode="auto">
          <a:xfrm>
            <a:off x="7088188" y="3271839"/>
            <a:ext cx="134938" cy="60325"/>
          </a:xfrm>
          <a:prstGeom prst="rect">
            <a:avLst/>
          </a:prstGeom>
          <a:solidFill>
            <a:schemeClr val="tx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352" name="Rectangle 57"/>
          <p:cNvSpPr>
            <a:spLocks noChangeAspect="1" noChangeArrowheads="1"/>
          </p:cNvSpPr>
          <p:nvPr/>
        </p:nvSpPr>
        <p:spPr bwMode="auto">
          <a:xfrm>
            <a:off x="6408739" y="3392489"/>
            <a:ext cx="136525" cy="60325"/>
          </a:xfrm>
          <a:prstGeom prst="rect">
            <a:avLst/>
          </a:prstGeom>
          <a:solidFill>
            <a:schemeClr val="tx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353" name="Rectangle 58"/>
          <p:cNvSpPr>
            <a:spLocks noChangeAspect="1" noChangeArrowheads="1"/>
          </p:cNvSpPr>
          <p:nvPr/>
        </p:nvSpPr>
        <p:spPr bwMode="auto">
          <a:xfrm>
            <a:off x="7088188" y="3392489"/>
            <a:ext cx="134938" cy="60325"/>
          </a:xfrm>
          <a:prstGeom prst="rect">
            <a:avLst/>
          </a:prstGeom>
          <a:solidFill>
            <a:schemeClr val="tx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354" name="Rectangle 59"/>
          <p:cNvSpPr>
            <a:spLocks noChangeAspect="1" noChangeArrowheads="1"/>
          </p:cNvSpPr>
          <p:nvPr/>
        </p:nvSpPr>
        <p:spPr bwMode="auto">
          <a:xfrm>
            <a:off x="6408739" y="3513138"/>
            <a:ext cx="136525" cy="58738"/>
          </a:xfrm>
          <a:prstGeom prst="rect">
            <a:avLst/>
          </a:prstGeom>
          <a:solidFill>
            <a:schemeClr val="tx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355" name="Rectangle 60"/>
          <p:cNvSpPr>
            <a:spLocks noChangeAspect="1" noChangeArrowheads="1"/>
          </p:cNvSpPr>
          <p:nvPr/>
        </p:nvSpPr>
        <p:spPr bwMode="auto">
          <a:xfrm>
            <a:off x="7088188" y="3513138"/>
            <a:ext cx="134938" cy="58738"/>
          </a:xfrm>
          <a:prstGeom prst="rect">
            <a:avLst/>
          </a:prstGeom>
          <a:solidFill>
            <a:schemeClr val="tx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356" name="Rectangle 61"/>
          <p:cNvSpPr>
            <a:spLocks noChangeAspect="1" noChangeArrowheads="1"/>
          </p:cNvSpPr>
          <p:nvPr/>
        </p:nvSpPr>
        <p:spPr bwMode="auto">
          <a:xfrm>
            <a:off x="6408739" y="3632201"/>
            <a:ext cx="136525" cy="60325"/>
          </a:xfrm>
          <a:prstGeom prst="rect">
            <a:avLst/>
          </a:prstGeom>
          <a:solidFill>
            <a:schemeClr val="tx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357" name="Rectangle 62"/>
          <p:cNvSpPr>
            <a:spLocks noChangeAspect="1" noChangeArrowheads="1"/>
          </p:cNvSpPr>
          <p:nvPr/>
        </p:nvSpPr>
        <p:spPr bwMode="auto">
          <a:xfrm>
            <a:off x="7088188" y="3632201"/>
            <a:ext cx="134938" cy="60325"/>
          </a:xfrm>
          <a:prstGeom prst="rect">
            <a:avLst/>
          </a:prstGeom>
          <a:solidFill>
            <a:schemeClr val="tx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358" name="Line 63"/>
          <p:cNvSpPr>
            <a:spLocks noChangeAspect="1" noChangeShapeType="1"/>
          </p:cNvSpPr>
          <p:nvPr/>
        </p:nvSpPr>
        <p:spPr bwMode="auto">
          <a:xfrm>
            <a:off x="6545263" y="3692525"/>
            <a:ext cx="814388" cy="0"/>
          </a:xfrm>
          <a:prstGeom prst="line">
            <a:avLst/>
          </a:prstGeom>
          <a:noFill/>
          <a:ln w="25400">
            <a:solidFill>
              <a:schemeClr val="tx1"/>
            </a:solidFill>
            <a:prstDash val="sysDot"/>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5359" name="Line 64"/>
          <p:cNvSpPr>
            <a:spLocks noChangeAspect="1" noChangeShapeType="1"/>
          </p:cNvSpPr>
          <p:nvPr/>
        </p:nvSpPr>
        <p:spPr bwMode="auto">
          <a:xfrm>
            <a:off x="6545264" y="3271838"/>
            <a:ext cx="542925" cy="0"/>
          </a:xfrm>
          <a:prstGeom prst="line">
            <a:avLst/>
          </a:prstGeom>
          <a:noFill/>
          <a:ln w="25400">
            <a:solidFill>
              <a:schemeClr val="tx1"/>
            </a:solidFill>
            <a:prstDash val="sysDot"/>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5360" name="Line 65"/>
          <p:cNvSpPr>
            <a:spLocks noChangeAspect="1" noChangeShapeType="1"/>
          </p:cNvSpPr>
          <p:nvPr/>
        </p:nvSpPr>
        <p:spPr bwMode="auto">
          <a:xfrm>
            <a:off x="6340475" y="5429250"/>
            <a:ext cx="1493838" cy="0"/>
          </a:xfrm>
          <a:prstGeom prst="line">
            <a:avLst/>
          </a:prstGeom>
          <a:noFill/>
          <a:ln w="25400">
            <a:solidFill>
              <a:schemeClr val="tx1"/>
            </a:solidFill>
            <a:prstDash val="sysDot"/>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5361" name="Rectangle 66"/>
          <p:cNvSpPr>
            <a:spLocks noChangeAspect="1" noChangeArrowheads="1"/>
          </p:cNvSpPr>
          <p:nvPr/>
        </p:nvSpPr>
        <p:spPr bwMode="auto">
          <a:xfrm>
            <a:off x="4235451" y="3692525"/>
            <a:ext cx="136525" cy="58738"/>
          </a:xfrm>
          <a:prstGeom prst="rect">
            <a:avLst/>
          </a:prstGeom>
          <a:solidFill>
            <a:schemeClr val="tx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362" name="Rectangle 67"/>
          <p:cNvSpPr>
            <a:spLocks noChangeAspect="1" noChangeArrowheads="1"/>
          </p:cNvSpPr>
          <p:nvPr/>
        </p:nvSpPr>
        <p:spPr bwMode="auto">
          <a:xfrm>
            <a:off x="4914900" y="3692525"/>
            <a:ext cx="407988" cy="58738"/>
          </a:xfrm>
          <a:prstGeom prst="rect">
            <a:avLst/>
          </a:prstGeom>
          <a:solidFill>
            <a:schemeClr val="tx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363" name="Rectangle 68"/>
          <p:cNvSpPr>
            <a:spLocks noChangeAspect="1" noChangeArrowheads="1"/>
          </p:cNvSpPr>
          <p:nvPr/>
        </p:nvSpPr>
        <p:spPr bwMode="auto">
          <a:xfrm>
            <a:off x="5662614" y="3692525"/>
            <a:ext cx="339725" cy="58738"/>
          </a:xfrm>
          <a:prstGeom prst="rect">
            <a:avLst/>
          </a:prstGeom>
          <a:solidFill>
            <a:schemeClr val="tx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364" name="Rectangle 69"/>
          <p:cNvSpPr>
            <a:spLocks noChangeAspect="1" noChangeArrowheads="1"/>
          </p:cNvSpPr>
          <p:nvPr/>
        </p:nvSpPr>
        <p:spPr bwMode="auto">
          <a:xfrm>
            <a:off x="5056189" y="3271839"/>
            <a:ext cx="66675" cy="474663"/>
          </a:xfrm>
          <a:prstGeom prst="rect">
            <a:avLst/>
          </a:prstGeom>
          <a:solidFill>
            <a:schemeClr val="tx1"/>
          </a:solidFill>
          <a:ln w="12700">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365" name="Rectangle 70"/>
          <p:cNvSpPr>
            <a:spLocks noChangeAspect="1" noChangeArrowheads="1"/>
          </p:cNvSpPr>
          <p:nvPr/>
        </p:nvSpPr>
        <p:spPr bwMode="auto">
          <a:xfrm>
            <a:off x="3971926" y="3636964"/>
            <a:ext cx="55563" cy="949325"/>
          </a:xfrm>
          <a:prstGeom prst="rect">
            <a:avLst/>
          </a:prstGeom>
          <a:solidFill>
            <a:schemeClr val="tx1"/>
          </a:solidFill>
          <a:ln w="12700">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366" name="Rectangle 71"/>
          <p:cNvSpPr>
            <a:spLocks noChangeAspect="1" noChangeArrowheads="1"/>
          </p:cNvSpPr>
          <p:nvPr/>
        </p:nvSpPr>
        <p:spPr bwMode="auto">
          <a:xfrm>
            <a:off x="4173538" y="3636964"/>
            <a:ext cx="58738" cy="949325"/>
          </a:xfrm>
          <a:prstGeom prst="rect">
            <a:avLst/>
          </a:prstGeom>
          <a:solidFill>
            <a:schemeClr val="tx1"/>
          </a:solidFill>
          <a:ln w="12700">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367" name="Rectangle 72"/>
          <p:cNvSpPr>
            <a:spLocks noChangeAspect="1" noChangeArrowheads="1"/>
          </p:cNvSpPr>
          <p:nvPr/>
        </p:nvSpPr>
        <p:spPr bwMode="auto">
          <a:xfrm>
            <a:off x="4581525" y="3636963"/>
            <a:ext cx="57150" cy="171450"/>
          </a:xfrm>
          <a:prstGeom prst="rect">
            <a:avLst/>
          </a:prstGeom>
          <a:solidFill>
            <a:schemeClr val="tx1"/>
          </a:solidFill>
          <a:ln w="12700">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368" name="Rectangle 73"/>
          <p:cNvSpPr>
            <a:spLocks noChangeAspect="1" noChangeArrowheads="1"/>
          </p:cNvSpPr>
          <p:nvPr/>
        </p:nvSpPr>
        <p:spPr bwMode="auto">
          <a:xfrm>
            <a:off x="4852988" y="3636963"/>
            <a:ext cx="57150" cy="171450"/>
          </a:xfrm>
          <a:prstGeom prst="rect">
            <a:avLst/>
          </a:prstGeom>
          <a:solidFill>
            <a:schemeClr val="tx1"/>
          </a:solidFill>
          <a:ln w="12700">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369" name="Rectangle 74"/>
          <p:cNvSpPr>
            <a:spLocks noChangeAspect="1" noChangeArrowheads="1"/>
          </p:cNvSpPr>
          <p:nvPr/>
        </p:nvSpPr>
        <p:spPr bwMode="auto">
          <a:xfrm>
            <a:off x="5329239" y="3636963"/>
            <a:ext cx="55563" cy="171450"/>
          </a:xfrm>
          <a:prstGeom prst="rect">
            <a:avLst/>
          </a:prstGeom>
          <a:solidFill>
            <a:schemeClr val="tx1"/>
          </a:solidFill>
          <a:ln w="12700">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370" name="Rectangle 75"/>
          <p:cNvSpPr>
            <a:spLocks noChangeAspect="1" noChangeArrowheads="1"/>
          </p:cNvSpPr>
          <p:nvPr/>
        </p:nvSpPr>
        <p:spPr bwMode="auto">
          <a:xfrm>
            <a:off x="5599113" y="3636963"/>
            <a:ext cx="57150" cy="171450"/>
          </a:xfrm>
          <a:prstGeom prst="rect">
            <a:avLst/>
          </a:prstGeom>
          <a:solidFill>
            <a:schemeClr val="tx1"/>
          </a:solidFill>
          <a:ln w="12700">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371" name="AutoShape 76"/>
          <p:cNvSpPr>
            <a:spLocks noChangeAspect="1" noChangeArrowheads="1"/>
          </p:cNvSpPr>
          <p:nvPr/>
        </p:nvSpPr>
        <p:spPr bwMode="auto">
          <a:xfrm>
            <a:off x="4446589" y="4176713"/>
            <a:ext cx="123825" cy="228600"/>
          </a:xfrm>
          <a:prstGeom prst="triangle">
            <a:avLst>
              <a:gd name="adj" fmla="val 49995"/>
            </a:avLst>
          </a:prstGeom>
          <a:solidFill>
            <a:schemeClr val="tx1"/>
          </a:solidFill>
          <a:ln w="12700">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372" name="AutoShape 77"/>
          <p:cNvSpPr>
            <a:spLocks noChangeAspect="1" noChangeArrowheads="1"/>
          </p:cNvSpPr>
          <p:nvPr/>
        </p:nvSpPr>
        <p:spPr bwMode="auto">
          <a:xfrm rot="10800000" flipH="1">
            <a:off x="4446589" y="3937000"/>
            <a:ext cx="123825" cy="230188"/>
          </a:xfrm>
          <a:prstGeom prst="triangle">
            <a:avLst>
              <a:gd name="adj" fmla="val 49995"/>
            </a:avLst>
          </a:prstGeom>
          <a:solidFill>
            <a:schemeClr val="tx1"/>
          </a:solidFill>
          <a:ln w="12700">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373" name="AutoShape 78"/>
          <p:cNvSpPr>
            <a:spLocks noChangeAspect="1" noChangeArrowheads="1"/>
          </p:cNvSpPr>
          <p:nvPr/>
        </p:nvSpPr>
        <p:spPr bwMode="auto">
          <a:xfrm>
            <a:off x="5124451" y="4176713"/>
            <a:ext cx="125413" cy="228600"/>
          </a:xfrm>
          <a:prstGeom prst="triangle">
            <a:avLst>
              <a:gd name="adj" fmla="val 49995"/>
            </a:avLst>
          </a:prstGeom>
          <a:solidFill>
            <a:schemeClr val="tx1"/>
          </a:solidFill>
          <a:ln w="12700">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374" name="AutoShape 79"/>
          <p:cNvSpPr>
            <a:spLocks noChangeAspect="1" noChangeArrowheads="1"/>
          </p:cNvSpPr>
          <p:nvPr/>
        </p:nvSpPr>
        <p:spPr bwMode="auto">
          <a:xfrm rot="10800000" flipH="1">
            <a:off x="5124451" y="3937000"/>
            <a:ext cx="125413" cy="230188"/>
          </a:xfrm>
          <a:prstGeom prst="triangle">
            <a:avLst>
              <a:gd name="adj" fmla="val 49995"/>
            </a:avLst>
          </a:prstGeom>
          <a:solidFill>
            <a:schemeClr val="tx1"/>
          </a:solidFill>
          <a:ln w="12700">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375" name="Rectangle 80"/>
          <p:cNvSpPr>
            <a:spLocks noChangeAspect="1" noChangeArrowheads="1"/>
          </p:cNvSpPr>
          <p:nvPr/>
        </p:nvSpPr>
        <p:spPr bwMode="auto">
          <a:xfrm>
            <a:off x="4310063" y="3878264"/>
            <a:ext cx="57150" cy="708025"/>
          </a:xfrm>
          <a:prstGeom prst="rect">
            <a:avLst/>
          </a:prstGeom>
          <a:solidFill>
            <a:schemeClr val="tx1"/>
          </a:solidFill>
          <a:ln w="12700">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376" name="Rectangle 81"/>
          <p:cNvSpPr>
            <a:spLocks noChangeAspect="1" noChangeArrowheads="1"/>
          </p:cNvSpPr>
          <p:nvPr/>
        </p:nvSpPr>
        <p:spPr bwMode="auto">
          <a:xfrm>
            <a:off x="4581525" y="4475163"/>
            <a:ext cx="1277938" cy="50800"/>
          </a:xfrm>
          <a:prstGeom prst="rect">
            <a:avLst/>
          </a:prstGeom>
          <a:solidFill>
            <a:schemeClr val="tx1"/>
          </a:solidFill>
          <a:ln w="12700">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377" name="Rectangle 82"/>
          <p:cNvSpPr>
            <a:spLocks noChangeAspect="1" noChangeArrowheads="1"/>
          </p:cNvSpPr>
          <p:nvPr/>
        </p:nvSpPr>
        <p:spPr bwMode="auto">
          <a:xfrm>
            <a:off x="4310064" y="3816350"/>
            <a:ext cx="328613" cy="50800"/>
          </a:xfrm>
          <a:prstGeom prst="rect">
            <a:avLst/>
          </a:prstGeom>
          <a:solidFill>
            <a:schemeClr val="tx1"/>
          </a:solidFill>
          <a:ln w="12700">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378" name="Rectangle 83"/>
          <p:cNvSpPr>
            <a:spLocks noChangeAspect="1" noChangeArrowheads="1"/>
          </p:cNvSpPr>
          <p:nvPr/>
        </p:nvSpPr>
        <p:spPr bwMode="auto">
          <a:xfrm>
            <a:off x="4852989" y="3816350"/>
            <a:ext cx="531813" cy="50800"/>
          </a:xfrm>
          <a:prstGeom prst="rect">
            <a:avLst/>
          </a:prstGeom>
          <a:solidFill>
            <a:schemeClr val="tx1"/>
          </a:solidFill>
          <a:ln w="12700">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379" name="Rectangle 84"/>
          <p:cNvSpPr>
            <a:spLocks noChangeAspect="1" noChangeArrowheads="1"/>
          </p:cNvSpPr>
          <p:nvPr/>
        </p:nvSpPr>
        <p:spPr bwMode="auto">
          <a:xfrm>
            <a:off x="5599113" y="3816350"/>
            <a:ext cx="260350" cy="50800"/>
          </a:xfrm>
          <a:prstGeom prst="rect">
            <a:avLst/>
          </a:prstGeom>
          <a:solidFill>
            <a:schemeClr val="tx1"/>
          </a:solidFill>
          <a:ln w="12700">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380" name="Rectangle 85"/>
          <p:cNvSpPr>
            <a:spLocks noChangeAspect="1" noChangeArrowheads="1"/>
          </p:cNvSpPr>
          <p:nvPr/>
        </p:nvSpPr>
        <p:spPr bwMode="auto">
          <a:xfrm>
            <a:off x="5803901" y="3816351"/>
            <a:ext cx="55563" cy="709613"/>
          </a:xfrm>
          <a:prstGeom prst="rect">
            <a:avLst/>
          </a:prstGeom>
          <a:solidFill>
            <a:schemeClr val="tx1"/>
          </a:solidFill>
          <a:ln w="12700">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381" name="AutoShape 86" descr="横線"/>
          <p:cNvSpPr>
            <a:spLocks noChangeAspect="1" noChangeArrowheads="1"/>
          </p:cNvSpPr>
          <p:nvPr/>
        </p:nvSpPr>
        <p:spPr bwMode="auto">
          <a:xfrm>
            <a:off x="4649789" y="5495925"/>
            <a:ext cx="1006475" cy="649288"/>
          </a:xfrm>
          <a:prstGeom prst="roundRect">
            <a:avLst>
              <a:gd name="adj" fmla="val 12495"/>
            </a:avLst>
          </a:prstGeom>
          <a:pattFill prst="ltHorz">
            <a:fgClr>
              <a:schemeClr val="tx1"/>
            </a:fgClr>
            <a:bgClr>
              <a:schemeClr val="bg1"/>
            </a:bgClr>
          </a:patt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382" name="Rectangle 87"/>
          <p:cNvSpPr>
            <a:spLocks noChangeAspect="1" noChangeArrowheads="1"/>
          </p:cNvSpPr>
          <p:nvPr/>
        </p:nvSpPr>
        <p:spPr bwMode="auto">
          <a:xfrm>
            <a:off x="3116263" y="5400675"/>
            <a:ext cx="1493838" cy="838200"/>
          </a:xfrm>
          <a:prstGeom prst="rect">
            <a:avLst/>
          </a:prstGeom>
          <a:noFill/>
          <a:ln w="762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383" name="Rectangle 88"/>
          <p:cNvSpPr>
            <a:spLocks noChangeAspect="1" noChangeArrowheads="1"/>
          </p:cNvSpPr>
          <p:nvPr/>
        </p:nvSpPr>
        <p:spPr bwMode="auto">
          <a:xfrm>
            <a:off x="8247063" y="2617788"/>
            <a:ext cx="57150" cy="590550"/>
          </a:xfrm>
          <a:prstGeom prst="rect">
            <a:avLst/>
          </a:prstGeom>
          <a:solidFill>
            <a:schemeClr val="tx1"/>
          </a:solidFill>
          <a:ln w="12700">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384" name="Rectangle 89"/>
          <p:cNvSpPr>
            <a:spLocks noChangeAspect="1" noChangeArrowheads="1"/>
          </p:cNvSpPr>
          <p:nvPr/>
        </p:nvSpPr>
        <p:spPr bwMode="auto">
          <a:xfrm>
            <a:off x="8180388" y="3217864"/>
            <a:ext cx="190500" cy="49213"/>
          </a:xfrm>
          <a:prstGeom prst="rect">
            <a:avLst/>
          </a:prstGeom>
          <a:solidFill>
            <a:schemeClr val="tx1"/>
          </a:solidFill>
          <a:ln w="12700">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385" name="Rectangle 90"/>
          <p:cNvSpPr>
            <a:spLocks noChangeAspect="1" noChangeArrowheads="1"/>
          </p:cNvSpPr>
          <p:nvPr/>
        </p:nvSpPr>
        <p:spPr bwMode="auto">
          <a:xfrm>
            <a:off x="8180388" y="3516313"/>
            <a:ext cx="190500" cy="50800"/>
          </a:xfrm>
          <a:prstGeom prst="rect">
            <a:avLst/>
          </a:prstGeom>
          <a:solidFill>
            <a:schemeClr val="tx1"/>
          </a:solidFill>
          <a:ln w="12700">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386" name="Rectangle 91"/>
          <p:cNvSpPr>
            <a:spLocks noChangeAspect="1" noChangeArrowheads="1"/>
          </p:cNvSpPr>
          <p:nvPr/>
        </p:nvSpPr>
        <p:spPr bwMode="auto">
          <a:xfrm>
            <a:off x="8993188" y="3036889"/>
            <a:ext cx="57150" cy="771525"/>
          </a:xfrm>
          <a:prstGeom prst="rect">
            <a:avLst/>
          </a:prstGeom>
          <a:solidFill>
            <a:schemeClr val="tx1"/>
          </a:solidFill>
          <a:ln w="12700">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387" name="AutoShape 92"/>
          <p:cNvSpPr>
            <a:spLocks noChangeAspect="1" noChangeArrowheads="1"/>
          </p:cNvSpPr>
          <p:nvPr/>
        </p:nvSpPr>
        <p:spPr bwMode="auto">
          <a:xfrm>
            <a:off x="8789989" y="3397250"/>
            <a:ext cx="125413" cy="228600"/>
          </a:xfrm>
          <a:prstGeom prst="triangle">
            <a:avLst>
              <a:gd name="adj" fmla="val 49995"/>
            </a:avLst>
          </a:prstGeom>
          <a:solidFill>
            <a:schemeClr val="tx1"/>
          </a:solidFill>
          <a:ln w="12700">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388" name="AutoShape 93"/>
          <p:cNvSpPr>
            <a:spLocks noChangeAspect="1" noChangeArrowheads="1"/>
          </p:cNvSpPr>
          <p:nvPr/>
        </p:nvSpPr>
        <p:spPr bwMode="auto">
          <a:xfrm rot="10800000" flipH="1">
            <a:off x="8789989" y="3157538"/>
            <a:ext cx="125413" cy="230188"/>
          </a:xfrm>
          <a:prstGeom prst="triangle">
            <a:avLst>
              <a:gd name="adj" fmla="val 49995"/>
            </a:avLst>
          </a:prstGeom>
          <a:solidFill>
            <a:schemeClr val="tx1"/>
          </a:solidFill>
          <a:ln w="12700">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389" name="Rectangle 94"/>
          <p:cNvSpPr>
            <a:spLocks noChangeAspect="1" noChangeArrowheads="1"/>
          </p:cNvSpPr>
          <p:nvPr/>
        </p:nvSpPr>
        <p:spPr bwMode="auto">
          <a:xfrm>
            <a:off x="8383589" y="3036888"/>
            <a:ext cx="600075" cy="50800"/>
          </a:xfrm>
          <a:prstGeom prst="rect">
            <a:avLst/>
          </a:prstGeom>
          <a:solidFill>
            <a:schemeClr val="tx1"/>
          </a:solidFill>
          <a:ln w="12700">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390" name="Rectangle 95"/>
          <p:cNvSpPr>
            <a:spLocks noChangeAspect="1" noChangeArrowheads="1"/>
          </p:cNvSpPr>
          <p:nvPr/>
        </p:nvSpPr>
        <p:spPr bwMode="auto">
          <a:xfrm>
            <a:off x="8383589" y="3697289"/>
            <a:ext cx="327025" cy="49213"/>
          </a:xfrm>
          <a:prstGeom prst="rect">
            <a:avLst/>
          </a:prstGeom>
          <a:solidFill>
            <a:schemeClr val="tx1"/>
          </a:solidFill>
          <a:ln w="12700">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391" name="Rectangle 96"/>
          <p:cNvSpPr>
            <a:spLocks noChangeAspect="1" noChangeArrowheads="1"/>
          </p:cNvSpPr>
          <p:nvPr/>
        </p:nvSpPr>
        <p:spPr bwMode="auto">
          <a:xfrm>
            <a:off x="8383589" y="3036888"/>
            <a:ext cx="55563" cy="230188"/>
          </a:xfrm>
          <a:prstGeom prst="rect">
            <a:avLst/>
          </a:prstGeom>
          <a:solidFill>
            <a:schemeClr val="tx1"/>
          </a:solidFill>
          <a:ln w="12700">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392" name="Rectangle 97"/>
          <p:cNvSpPr>
            <a:spLocks noChangeAspect="1" noChangeArrowheads="1"/>
          </p:cNvSpPr>
          <p:nvPr/>
        </p:nvSpPr>
        <p:spPr bwMode="auto">
          <a:xfrm>
            <a:off x="8383589" y="3516313"/>
            <a:ext cx="55563" cy="171450"/>
          </a:xfrm>
          <a:prstGeom prst="rect">
            <a:avLst/>
          </a:prstGeom>
          <a:solidFill>
            <a:schemeClr val="tx1"/>
          </a:solidFill>
          <a:ln w="12700">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393" name="Rectangle 98"/>
          <p:cNvSpPr>
            <a:spLocks noChangeAspect="1" noChangeArrowheads="1"/>
          </p:cNvSpPr>
          <p:nvPr/>
        </p:nvSpPr>
        <p:spPr bwMode="auto">
          <a:xfrm>
            <a:off x="8723314" y="3697289"/>
            <a:ext cx="55563" cy="111125"/>
          </a:xfrm>
          <a:prstGeom prst="rect">
            <a:avLst/>
          </a:prstGeom>
          <a:solidFill>
            <a:schemeClr val="tx1"/>
          </a:solidFill>
          <a:ln w="12700">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394" name="Rectangle 99"/>
          <p:cNvSpPr>
            <a:spLocks noChangeAspect="1" noChangeArrowheads="1"/>
          </p:cNvSpPr>
          <p:nvPr/>
        </p:nvSpPr>
        <p:spPr bwMode="auto">
          <a:xfrm>
            <a:off x="9144001" y="3200401"/>
            <a:ext cx="1006475" cy="46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2075" tIns="46038" rIns="92075" bIns="46038">
            <a:spAutoFit/>
          </a:bodyPr>
          <a:lstStyle>
            <a:lvl1pPr defTabSz="762000"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defTabSz="76200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defTabSz="7620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defTabSz="7620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defTabSz="7620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defTabSz="7620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defTabSz="7620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defTabSz="7620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defTabSz="7620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kumimoji="1" lang="en-US" altLang="ja-JP" sz="2400">
                <a:ea typeface="ＭＳ Ｐゴシック" panose="020B0600070205080204" pitchFamily="34" charset="-128"/>
              </a:rPr>
              <a:t>TMP2</a:t>
            </a:r>
          </a:p>
        </p:txBody>
      </p:sp>
      <p:sp>
        <p:nvSpPr>
          <p:cNvPr id="55395" name="AutoShape 100"/>
          <p:cNvSpPr>
            <a:spLocks noChangeAspect="1" noChangeArrowheads="1"/>
          </p:cNvSpPr>
          <p:nvPr/>
        </p:nvSpPr>
        <p:spPr bwMode="auto">
          <a:xfrm>
            <a:off x="8789989" y="3816350"/>
            <a:ext cx="193675" cy="171450"/>
          </a:xfrm>
          <a:prstGeom prst="downArrow">
            <a:avLst>
              <a:gd name="adj1" fmla="val 50000"/>
              <a:gd name="adj2" fmla="val 50005"/>
            </a:avLst>
          </a:prstGeom>
          <a:solidFill>
            <a:schemeClr val="tx1"/>
          </a:solidFill>
          <a:ln w="12700">
            <a:solidFill>
              <a:schemeClr val="tx1"/>
            </a:solidFill>
            <a:miter lim="800000"/>
            <a:headEnd/>
            <a:tailEnd/>
          </a:ln>
        </p:spPr>
        <p:txBody>
          <a:bodyPr vert="eaVert"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396" name="Rectangle 101"/>
          <p:cNvSpPr>
            <a:spLocks noChangeAspect="1" noChangeArrowheads="1"/>
          </p:cNvSpPr>
          <p:nvPr/>
        </p:nvSpPr>
        <p:spPr bwMode="auto">
          <a:xfrm>
            <a:off x="8634413" y="4038601"/>
            <a:ext cx="617538" cy="46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2075" tIns="46038" rIns="92075" bIns="46038">
            <a:spAutoFit/>
          </a:bodyPr>
          <a:lstStyle>
            <a:lvl1pPr defTabSz="762000"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defTabSz="76200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defTabSz="7620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defTabSz="7620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defTabSz="7620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defTabSz="7620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defTabSz="7620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defTabSz="7620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defTabSz="7620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kumimoji="1" lang="en-US" altLang="ja-JP" sz="2400">
                <a:ea typeface="ＭＳ Ｐゴシック" panose="020B0600070205080204" pitchFamily="34" charset="-128"/>
              </a:rPr>
              <a:t>RP</a:t>
            </a:r>
          </a:p>
        </p:txBody>
      </p:sp>
      <p:sp>
        <p:nvSpPr>
          <p:cNvPr id="55397" name="Rectangle 102"/>
          <p:cNvSpPr>
            <a:spLocks noChangeAspect="1" noChangeArrowheads="1"/>
          </p:cNvSpPr>
          <p:nvPr/>
        </p:nvSpPr>
        <p:spPr bwMode="auto">
          <a:xfrm>
            <a:off x="4581525" y="4475164"/>
            <a:ext cx="57150" cy="111125"/>
          </a:xfrm>
          <a:prstGeom prst="rect">
            <a:avLst/>
          </a:prstGeom>
          <a:solidFill>
            <a:schemeClr val="tx1"/>
          </a:solidFill>
          <a:ln w="12700">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398" name="Rectangle 103"/>
          <p:cNvSpPr>
            <a:spLocks noChangeAspect="1" noChangeArrowheads="1"/>
          </p:cNvSpPr>
          <p:nvPr/>
        </p:nvSpPr>
        <p:spPr bwMode="auto">
          <a:xfrm>
            <a:off x="4800601" y="4572001"/>
            <a:ext cx="1006475" cy="46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2075" tIns="46038" rIns="92075" bIns="46038">
            <a:spAutoFit/>
          </a:bodyPr>
          <a:lstStyle>
            <a:lvl1pPr defTabSz="762000"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defTabSz="76200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defTabSz="7620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defTabSz="7620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defTabSz="7620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defTabSz="7620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defTabSz="7620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defTabSz="7620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defTabSz="7620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kumimoji="1" lang="en-US" altLang="ja-JP" sz="2400">
                <a:ea typeface="ＭＳ Ｐゴシック" panose="020B0600070205080204" pitchFamily="34" charset="-128"/>
              </a:rPr>
              <a:t>TMP1</a:t>
            </a:r>
          </a:p>
        </p:txBody>
      </p:sp>
      <p:sp>
        <p:nvSpPr>
          <p:cNvPr id="55399" name="Rectangle 104"/>
          <p:cNvSpPr>
            <a:spLocks noChangeAspect="1" noChangeArrowheads="1"/>
          </p:cNvSpPr>
          <p:nvPr/>
        </p:nvSpPr>
        <p:spPr bwMode="auto">
          <a:xfrm>
            <a:off x="3581400" y="5638801"/>
            <a:ext cx="617538" cy="46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2075" tIns="46038" rIns="92075" bIns="46038">
            <a:spAutoFit/>
          </a:bodyPr>
          <a:lstStyle>
            <a:lvl1pPr defTabSz="762000"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defTabSz="76200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defTabSz="7620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defTabSz="7620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defTabSz="7620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defTabSz="7620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defTabSz="7620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defTabSz="7620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defTabSz="7620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kumimoji="1" lang="en-US" altLang="ja-JP" sz="2400">
                <a:ea typeface="ＭＳ Ｐゴシック" panose="020B0600070205080204" pitchFamily="34" charset="-128"/>
              </a:rPr>
              <a:t>RP</a:t>
            </a:r>
          </a:p>
        </p:txBody>
      </p:sp>
      <p:sp>
        <p:nvSpPr>
          <p:cNvPr id="55400" name="Rectangle 105"/>
          <p:cNvSpPr>
            <a:spLocks noChangeAspect="1" noChangeArrowheads="1"/>
          </p:cNvSpPr>
          <p:nvPr/>
        </p:nvSpPr>
        <p:spPr bwMode="auto">
          <a:xfrm>
            <a:off x="4173539" y="4595813"/>
            <a:ext cx="193675" cy="50800"/>
          </a:xfrm>
          <a:prstGeom prst="rect">
            <a:avLst/>
          </a:prstGeom>
          <a:solidFill>
            <a:schemeClr val="tx1"/>
          </a:solidFill>
          <a:ln w="12700">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401" name="Rectangle 106"/>
          <p:cNvSpPr>
            <a:spLocks noChangeAspect="1" noChangeArrowheads="1"/>
          </p:cNvSpPr>
          <p:nvPr/>
        </p:nvSpPr>
        <p:spPr bwMode="auto">
          <a:xfrm>
            <a:off x="4581525" y="4595813"/>
            <a:ext cx="57150" cy="230188"/>
          </a:xfrm>
          <a:prstGeom prst="rect">
            <a:avLst/>
          </a:prstGeom>
          <a:solidFill>
            <a:schemeClr val="tx1"/>
          </a:solidFill>
          <a:ln w="12700">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402" name="Rectangle 107"/>
          <p:cNvSpPr>
            <a:spLocks noChangeAspect="1" noChangeArrowheads="1"/>
          </p:cNvSpPr>
          <p:nvPr/>
        </p:nvSpPr>
        <p:spPr bwMode="auto">
          <a:xfrm>
            <a:off x="3971926" y="4595813"/>
            <a:ext cx="55563" cy="230188"/>
          </a:xfrm>
          <a:prstGeom prst="rect">
            <a:avLst/>
          </a:prstGeom>
          <a:solidFill>
            <a:schemeClr val="tx1"/>
          </a:solidFill>
          <a:ln w="12700">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403" name="Rectangle 108"/>
          <p:cNvSpPr>
            <a:spLocks noChangeAspect="1" noChangeArrowheads="1"/>
          </p:cNvSpPr>
          <p:nvPr/>
        </p:nvSpPr>
        <p:spPr bwMode="auto">
          <a:xfrm>
            <a:off x="4173538" y="4895850"/>
            <a:ext cx="58738" cy="469900"/>
          </a:xfrm>
          <a:prstGeom prst="rect">
            <a:avLst/>
          </a:prstGeom>
          <a:solidFill>
            <a:schemeClr val="tx1"/>
          </a:solidFill>
          <a:ln w="12700">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404" name="Rectangle 109"/>
          <p:cNvSpPr>
            <a:spLocks noChangeAspect="1" noChangeArrowheads="1"/>
          </p:cNvSpPr>
          <p:nvPr/>
        </p:nvSpPr>
        <p:spPr bwMode="auto">
          <a:xfrm>
            <a:off x="4378326" y="4895850"/>
            <a:ext cx="55563" cy="469900"/>
          </a:xfrm>
          <a:prstGeom prst="rect">
            <a:avLst/>
          </a:prstGeom>
          <a:solidFill>
            <a:schemeClr val="tx1"/>
          </a:solidFill>
          <a:ln w="12700">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405" name="Rectangle 110"/>
          <p:cNvSpPr>
            <a:spLocks noChangeAspect="1" noChangeArrowheads="1"/>
          </p:cNvSpPr>
          <p:nvPr/>
        </p:nvSpPr>
        <p:spPr bwMode="auto">
          <a:xfrm>
            <a:off x="4378325" y="4837114"/>
            <a:ext cx="260350" cy="47625"/>
          </a:xfrm>
          <a:prstGeom prst="rect">
            <a:avLst/>
          </a:prstGeom>
          <a:solidFill>
            <a:schemeClr val="tx1"/>
          </a:solidFill>
          <a:ln w="12700">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406" name="Rectangle 111"/>
          <p:cNvSpPr>
            <a:spLocks noChangeAspect="1" noChangeArrowheads="1"/>
          </p:cNvSpPr>
          <p:nvPr/>
        </p:nvSpPr>
        <p:spPr bwMode="auto">
          <a:xfrm>
            <a:off x="4581525" y="4716464"/>
            <a:ext cx="57150" cy="168275"/>
          </a:xfrm>
          <a:prstGeom prst="rect">
            <a:avLst/>
          </a:prstGeom>
          <a:solidFill>
            <a:schemeClr val="tx1"/>
          </a:solidFill>
          <a:ln w="12700">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407" name="Rectangle 112"/>
          <p:cNvSpPr>
            <a:spLocks noChangeAspect="1" noChangeArrowheads="1"/>
          </p:cNvSpPr>
          <p:nvPr/>
        </p:nvSpPr>
        <p:spPr bwMode="auto">
          <a:xfrm>
            <a:off x="3971926" y="4716464"/>
            <a:ext cx="55563" cy="168275"/>
          </a:xfrm>
          <a:prstGeom prst="rect">
            <a:avLst/>
          </a:prstGeom>
          <a:solidFill>
            <a:schemeClr val="tx1"/>
          </a:solidFill>
          <a:ln w="12700">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408" name="Rectangle 113"/>
          <p:cNvSpPr>
            <a:spLocks noChangeAspect="1" noChangeArrowheads="1"/>
          </p:cNvSpPr>
          <p:nvPr/>
        </p:nvSpPr>
        <p:spPr bwMode="auto">
          <a:xfrm>
            <a:off x="3971925" y="4837114"/>
            <a:ext cx="260350" cy="47625"/>
          </a:xfrm>
          <a:prstGeom prst="rect">
            <a:avLst/>
          </a:prstGeom>
          <a:solidFill>
            <a:schemeClr val="tx1"/>
          </a:solidFill>
          <a:ln w="12700">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409" name="Line 114"/>
          <p:cNvSpPr>
            <a:spLocks noChangeAspect="1" noChangeShapeType="1"/>
          </p:cNvSpPr>
          <p:nvPr/>
        </p:nvSpPr>
        <p:spPr bwMode="auto">
          <a:xfrm flipV="1">
            <a:off x="7629525" y="2673351"/>
            <a:ext cx="0" cy="779463"/>
          </a:xfrm>
          <a:prstGeom prst="line">
            <a:avLst/>
          </a:prstGeom>
          <a:noFill/>
          <a:ln w="762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5410" name="Oval 115"/>
          <p:cNvSpPr>
            <a:spLocks noChangeAspect="1" noChangeArrowheads="1"/>
          </p:cNvSpPr>
          <p:nvPr/>
        </p:nvSpPr>
        <p:spPr bwMode="auto">
          <a:xfrm>
            <a:off x="3427414" y="3157539"/>
            <a:ext cx="11113" cy="9525"/>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411" name="Oval 116"/>
          <p:cNvSpPr>
            <a:spLocks noChangeAspect="1" noChangeArrowheads="1"/>
          </p:cNvSpPr>
          <p:nvPr/>
        </p:nvSpPr>
        <p:spPr bwMode="auto">
          <a:xfrm>
            <a:off x="3427414" y="3217864"/>
            <a:ext cx="11113" cy="9525"/>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412" name="Oval 117"/>
          <p:cNvSpPr>
            <a:spLocks noChangeAspect="1" noChangeArrowheads="1"/>
          </p:cNvSpPr>
          <p:nvPr/>
        </p:nvSpPr>
        <p:spPr bwMode="auto">
          <a:xfrm>
            <a:off x="3495676" y="3278189"/>
            <a:ext cx="11113" cy="9525"/>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413" name="Oval 118"/>
          <p:cNvSpPr>
            <a:spLocks noChangeAspect="1" noChangeArrowheads="1"/>
          </p:cNvSpPr>
          <p:nvPr/>
        </p:nvSpPr>
        <p:spPr bwMode="auto">
          <a:xfrm>
            <a:off x="3495676" y="3217864"/>
            <a:ext cx="11113" cy="9525"/>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414" name="Oval 119"/>
          <p:cNvSpPr>
            <a:spLocks noChangeAspect="1" noChangeArrowheads="1"/>
          </p:cNvSpPr>
          <p:nvPr/>
        </p:nvSpPr>
        <p:spPr bwMode="auto">
          <a:xfrm>
            <a:off x="3632201" y="3217864"/>
            <a:ext cx="11113" cy="9525"/>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415" name="Oval 120"/>
          <p:cNvSpPr>
            <a:spLocks noChangeAspect="1" noChangeArrowheads="1"/>
          </p:cNvSpPr>
          <p:nvPr/>
        </p:nvSpPr>
        <p:spPr bwMode="auto">
          <a:xfrm>
            <a:off x="3767139" y="3217864"/>
            <a:ext cx="11113" cy="9525"/>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416" name="Oval 121"/>
          <p:cNvSpPr>
            <a:spLocks noChangeAspect="1" noChangeArrowheads="1"/>
          </p:cNvSpPr>
          <p:nvPr/>
        </p:nvSpPr>
        <p:spPr bwMode="auto">
          <a:xfrm>
            <a:off x="3698875" y="3278189"/>
            <a:ext cx="12700" cy="9525"/>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417" name="Oval 122"/>
          <p:cNvSpPr>
            <a:spLocks noChangeAspect="1" noChangeArrowheads="1"/>
          </p:cNvSpPr>
          <p:nvPr/>
        </p:nvSpPr>
        <p:spPr bwMode="auto">
          <a:xfrm>
            <a:off x="3359150" y="3157539"/>
            <a:ext cx="12700" cy="9525"/>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418" name="Oval 123"/>
          <p:cNvSpPr>
            <a:spLocks noChangeAspect="1" noChangeArrowheads="1"/>
          </p:cNvSpPr>
          <p:nvPr/>
        </p:nvSpPr>
        <p:spPr bwMode="auto">
          <a:xfrm>
            <a:off x="4038600" y="3098801"/>
            <a:ext cx="12700" cy="9525"/>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419" name="Oval 124"/>
          <p:cNvSpPr>
            <a:spLocks noChangeAspect="1" noChangeArrowheads="1"/>
          </p:cNvSpPr>
          <p:nvPr/>
        </p:nvSpPr>
        <p:spPr bwMode="auto">
          <a:xfrm>
            <a:off x="3903664" y="3098801"/>
            <a:ext cx="9525" cy="9525"/>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420" name="Oval 125"/>
          <p:cNvSpPr>
            <a:spLocks noChangeAspect="1" noChangeArrowheads="1"/>
          </p:cNvSpPr>
          <p:nvPr/>
        </p:nvSpPr>
        <p:spPr bwMode="auto">
          <a:xfrm>
            <a:off x="3833813" y="3157539"/>
            <a:ext cx="12700" cy="9525"/>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421" name="Oval 126"/>
          <p:cNvSpPr>
            <a:spLocks noChangeAspect="1" noChangeArrowheads="1"/>
          </p:cNvSpPr>
          <p:nvPr/>
        </p:nvSpPr>
        <p:spPr bwMode="auto">
          <a:xfrm>
            <a:off x="3767139" y="3157539"/>
            <a:ext cx="11113" cy="9525"/>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422" name="Oval 127"/>
          <p:cNvSpPr>
            <a:spLocks noChangeAspect="1" noChangeArrowheads="1"/>
          </p:cNvSpPr>
          <p:nvPr/>
        </p:nvSpPr>
        <p:spPr bwMode="auto">
          <a:xfrm>
            <a:off x="3971926" y="3098801"/>
            <a:ext cx="9525" cy="9525"/>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423" name="Oval 128"/>
          <p:cNvSpPr>
            <a:spLocks noChangeAspect="1" noChangeArrowheads="1"/>
          </p:cNvSpPr>
          <p:nvPr/>
        </p:nvSpPr>
        <p:spPr bwMode="auto">
          <a:xfrm>
            <a:off x="3971926" y="3157539"/>
            <a:ext cx="9525" cy="9525"/>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424" name="Oval 129"/>
          <p:cNvSpPr>
            <a:spLocks noChangeAspect="1" noChangeArrowheads="1"/>
          </p:cNvSpPr>
          <p:nvPr/>
        </p:nvSpPr>
        <p:spPr bwMode="auto">
          <a:xfrm>
            <a:off x="3903664" y="3157539"/>
            <a:ext cx="9525" cy="9525"/>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425" name="Oval 130"/>
          <p:cNvSpPr>
            <a:spLocks noChangeAspect="1" noChangeArrowheads="1"/>
          </p:cNvSpPr>
          <p:nvPr/>
        </p:nvSpPr>
        <p:spPr bwMode="auto">
          <a:xfrm>
            <a:off x="4241801" y="3098801"/>
            <a:ext cx="11113" cy="9525"/>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426" name="Oval 131"/>
          <p:cNvSpPr>
            <a:spLocks noChangeAspect="1" noChangeArrowheads="1"/>
          </p:cNvSpPr>
          <p:nvPr/>
        </p:nvSpPr>
        <p:spPr bwMode="auto">
          <a:xfrm>
            <a:off x="4173538" y="3098801"/>
            <a:ext cx="12700" cy="9525"/>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427" name="Oval 132"/>
          <p:cNvSpPr>
            <a:spLocks noChangeAspect="1" noChangeArrowheads="1"/>
          </p:cNvSpPr>
          <p:nvPr/>
        </p:nvSpPr>
        <p:spPr bwMode="auto">
          <a:xfrm>
            <a:off x="4106864" y="3098801"/>
            <a:ext cx="11113" cy="9525"/>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428" name="Oval 133"/>
          <p:cNvSpPr>
            <a:spLocks noChangeAspect="1" noChangeArrowheads="1"/>
          </p:cNvSpPr>
          <p:nvPr/>
        </p:nvSpPr>
        <p:spPr bwMode="auto">
          <a:xfrm>
            <a:off x="4310064" y="3098801"/>
            <a:ext cx="11113" cy="9525"/>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429" name="Oval 134"/>
          <p:cNvSpPr>
            <a:spLocks noChangeAspect="1" noChangeArrowheads="1"/>
          </p:cNvSpPr>
          <p:nvPr/>
        </p:nvSpPr>
        <p:spPr bwMode="auto">
          <a:xfrm>
            <a:off x="4581526" y="3157539"/>
            <a:ext cx="11113" cy="9525"/>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430" name="Oval 135"/>
          <p:cNvSpPr>
            <a:spLocks noChangeAspect="1" noChangeArrowheads="1"/>
          </p:cNvSpPr>
          <p:nvPr/>
        </p:nvSpPr>
        <p:spPr bwMode="auto">
          <a:xfrm>
            <a:off x="4551364" y="3160714"/>
            <a:ext cx="11113" cy="9525"/>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431" name="Oval 136"/>
          <p:cNvSpPr>
            <a:spLocks noChangeAspect="1" noChangeArrowheads="1"/>
          </p:cNvSpPr>
          <p:nvPr/>
        </p:nvSpPr>
        <p:spPr bwMode="auto">
          <a:xfrm>
            <a:off x="4476750" y="3103563"/>
            <a:ext cx="12700" cy="7938"/>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432" name="Oval 137"/>
          <p:cNvSpPr>
            <a:spLocks noChangeAspect="1" noChangeArrowheads="1"/>
          </p:cNvSpPr>
          <p:nvPr/>
        </p:nvSpPr>
        <p:spPr bwMode="auto">
          <a:xfrm>
            <a:off x="4378326" y="3098801"/>
            <a:ext cx="11113" cy="9525"/>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433" name="Oval 138"/>
          <p:cNvSpPr>
            <a:spLocks noChangeAspect="1" noChangeArrowheads="1"/>
          </p:cNvSpPr>
          <p:nvPr/>
        </p:nvSpPr>
        <p:spPr bwMode="auto">
          <a:xfrm>
            <a:off x="4921251" y="3217864"/>
            <a:ext cx="11113" cy="9525"/>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434" name="Oval 139"/>
          <p:cNvSpPr>
            <a:spLocks noChangeAspect="1" noChangeArrowheads="1"/>
          </p:cNvSpPr>
          <p:nvPr/>
        </p:nvSpPr>
        <p:spPr bwMode="auto">
          <a:xfrm>
            <a:off x="4852989" y="3157539"/>
            <a:ext cx="11113" cy="9525"/>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435" name="Oval 140"/>
          <p:cNvSpPr>
            <a:spLocks noChangeAspect="1" noChangeArrowheads="1"/>
          </p:cNvSpPr>
          <p:nvPr/>
        </p:nvSpPr>
        <p:spPr bwMode="auto">
          <a:xfrm>
            <a:off x="4786314" y="3217864"/>
            <a:ext cx="9525" cy="9525"/>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436" name="Oval 141"/>
          <p:cNvSpPr>
            <a:spLocks noChangeAspect="1" noChangeArrowheads="1"/>
          </p:cNvSpPr>
          <p:nvPr/>
        </p:nvSpPr>
        <p:spPr bwMode="auto">
          <a:xfrm>
            <a:off x="4716463" y="3157539"/>
            <a:ext cx="12700" cy="9525"/>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437" name="Oval 142"/>
          <p:cNvSpPr>
            <a:spLocks noChangeAspect="1" noChangeArrowheads="1"/>
          </p:cNvSpPr>
          <p:nvPr/>
        </p:nvSpPr>
        <p:spPr bwMode="auto">
          <a:xfrm>
            <a:off x="4624389" y="3184526"/>
            <a:ext cx="11113" cy="11113"/>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438" name="Oval 143"/>
          <p:cNvSpPr>
            <a:spLocks noChangeAspect="1" noChangeArrowheads="1"/>
          </p:cNvSpPr>
          <p:nvPr/>
        </p:nvSpPr>
        <p:spPr bwMode="auto">
          <a:xfrm>
            <a:off x="4621214" y="3140076"/>
            <a:ext cx="11113" cy="9525"/>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439" name="Oval 144"/>
          <p:cNvSpPr>
            <a:spLocks noChangeAspect="1" noChangeArrowheads="1"/>
          </p:cNvSpPr>
          <p:nvPr/>
        </p:nvSpPr>
        <p:spPr bwMode="auto">
          <a:xfrm>
            <a:off x="4545014" y="3178176"/>
            <a:ext cx="11113" cy="9525"/>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440" name="Oval 145"/>
          <p:cNvSpPr>
            <a:spLocks noChangeAspect="1" noChangeArrowheads="1"/>
          </p:cNvSpPr>
          <p:nvPr/>
        </p:nvSpPr>
        <p:spPr bwMode="auto">
          <a:xfrm>
            <a:off x="4446589" y="3098801"/>
            <a:ext cx="11113" cy="9525"/>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441" name="Oval 146"/>
          <p:cNvSpPr>
            <a:spLocks noChangeAspect="1" noChangeArrowheads="1"/>
          </p:cNvSpPr>
          <p:nvPr/>
        </p:nvSpPr>
        <p:spPr bwMode="auto">
          <a:xfrm>
            <a:off x="4641851" y="3208339"/>
            <a:ext cx="9525" cy="9525"/>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442" name="Oval 147"/>
          <p:cNvSpPr>
            <a:spLocks noChangeAspect="1" noChangeArrowheads="1"/>
          </p:cNvSpPr>
          <p:nvPr/>
        </p:nvSpPr>
        <p:spPr bwMode="auto">
          <a:xfrm>
            <a:off x="5124451" y="3157539"/>
            <a:ext cx="11113" cy="9525"/>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443" name="Oval 148"/>
          <p:cNvSpPr>
            <a:spLocks noChangeAspect="1" noChangeArrowheads="1"/>
          </p:cNvSpPr>
          <p:nvPr/>
        </p:nvSpPr>
        <p:spPr bwMode="auto">
          <a:xfrm>
            <a:off x="5056188" y="3217864"/>
            <a:ext cx="12700" cy="9525"/>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444" name="Oval 149"/>
          <p:cNvSpPr>
            <a:spLocks noChangeAspect="1" noChangeArrowheads="1"/>
          </p:cNvSpPr>
          <p:nvPr/>
        </p:nvSpPr>
        <p:spPr bwMode="auto">
          <a:xfrm>
            <a:off x="4989514" y="3157539"/>
            <a:ext cx="11113" cy="9525"/>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445" name="Oval 150"/>
          <p:cNvSpPr>
            <a:spLocks noChangeAspect="1" noChangeArrowheads="1"/>
          </p:cNvSpPr>
          <p:nvPr/>
        </p:nvSpPr>
        <p:spPr bwMode="auto">
          <a:xfrm>
            <a:off x="5395913" y="3157539"/>
            <a:ext cx="12700" cy="9525"/>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446" name="Oval 151"/>
          <p:cNvSpPr>
            <a:spLocks noChangeAspect="1" noChangeArrowheads="1"/>
          </p:cNvSpPr>
          <p:nvPr/>
        </p:nvSpPr>
        <p:spPr bwMode="auto">
          <a:xfrm>
            <a:off x="5329239" y="3217864"/>
            <a:ext cx="11113" cy="9525"/>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447" name="Oval 152"/>
          <p:cNvSpPr>
            <a:spLocks noChangeAspect="1" noChangeArrowheads="1"/>
          </p:cNvSpPr>
          <p:nvPr/>
        </p:nvSpPr>
        <p:spPr bwMode="auto">
          <a:xfrm>
            <a:off x="5260976" y="3157539"/>
            <a:ext cx="9525" cy="9525"/>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448" name="Oval 153"/>
          <p:cNvSpPr>
            <a:spLocks noChangeAspect="1" noChangeArrowheads="1"/>
          </p:cNvSpPr>
          <p:nvPr/>
        </p:nvSpPr>
        <p:spPr bwMode="auto">
          <a:xfrm>
            <a:off x="5192714" y="3217864"/>
            <a:ext cx="11113" cy="9525"/>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449" name="Oval 154"/>
          <p:cNvSpPr>
            <a:spLocks noChangeAspect="1" noChangeArrowheads="1"/>
          </p:cNvSpPr>
          <p:nvPr/>
        </p:nvSpPr>
        <p:spPr bwMode="auto">
          <a:xfrm>
            <a:off x="5668964" y="3157539"/>
            <a:ext cx="9525" cy="9525"/>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450" name="Oval 155"/>
          <p:cNvSpPr>
            <a:spLocks noChangeAspect="1" noChangeArrowheads="1"/>
          </p:cNvSpPr>
          <p:nvPr/>
        </p:nvSpPr>
        <p:spPr bwMode="auto">
          <a:xfrm>
            <a:off x="5599114" y="3217864"/>
            <a:ext cx="11113" cy="9525"/>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451" name="Oval 156"/>
          <p:cNvSpPr>
            <a:spLocks noChangeAspect="1" noChangeArrowheads="1"/>
          </p:cNvSpPr>
          <p:nvPr/>
        </p:nvSpPr>
        <p:spPr bwMode="auto">
          <a:xfrm>
            <a:off x="5530850" y="3157539"/>
            <a:ext cx="12700" cy="9525"/>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452" name="Oval 157"/>
          <p:cNvSpPr>
            <a:spLocks noChangeAspect="1" noChangeArrowheads="1"/>
          </p:cNvSpPr>
          <p:nvPr/>
        </p:nvSpPr>
        <p:spPr bwMode="auto">
          <a:xfrm>
            <a:off x="5464176" y="3217864"/>
            <a:ext cx="11113" cy="9525"/>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453" name="Oval 158"/>
          <p:cNvSpPr>
            <a:spLocks noChangeAspect="1" noChangeArrowheads="1"/>
          </p:cNvSpPr>
          <p:nvPr/>
        </p:nvSpPr>
        <p:spPr bwMode="auto">
          <a:xfrm>
            <a:off x="5938839" y="3157539"/>
            <a:ext cx="11113" cy="9525"/>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454" name="Oval 159"/>
          <p:cNvSpPr>
            <a:spLocks noChangeAspect="1" noChangeArrowheads="1"/>
          </p:cNvSpPr>
          <p:nvPr/>
        </p:nvSpPr>
        <p:spPr bwMode="auto">
          <a:xfrm>
            <a:off x="5870575" y="3217864"/>
            <a:ext cx="12700" cy="9525"/>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455" name="Oval 160"/>
          <p:cNvSpPr>
            <a:spLocks noChangeAspect="1" noChangeArrowheads="1"/>
          </p:cNvSpPr>
          <p:nvPr/>
        </p:nvSpPr>
        <p:spPr bwMode="auto">
          <a:xfrm>
            <a:off x="5803901" y="3157539"/>
            <a:ext cx="11113" cy="9525"/>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456" name="Oval 161"/>
          <p:cNvSpPr>
            <a:spLocks noChangeAspect="1" noChangeArrowheads="1"/>
          </p:cNvSpPr>
          <p:nvPr/>
        </p:nvSpPr>
        <p:spPr bwMode="auto">
          <a:xfrm>
            <a:off x="5735639" y="3217864"/>
            <a:ext cx="11113" cy="9525"/>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457" name="Oval 162"/>
          <p:cNvSpPr>
            <a:spLocks noChangeAspect="1" noChangeArrowheads="1"/>
          </p:cNvSpPr>
          <p:nvPr/>
        </p:nvSpPr>
        <p:spPr bwMode="auto">
          <a:xfrm>
            <a:off x="5781676" y="3192464"/>
            <a:ext cx="9525" cy="9525"/>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458" name="Oval 163"/>
          <p:cNvSpPr>
            <a:spLocks noChangeAspect="1" noChangeArrowheads="1"/>
          </p:cNvSpPr>
          <p:nvPr/>
        </p:nvSpPr>
        <p:spPr bwMode="auto">
          <a:xfrm>
            <a:off x="5815014" y="3184526"/>
            <a:ext cx="11113" cy="11113"/>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459" name="Oval 164"/>
          <p:cNvSpPr>
            <a:spLocks noChangeAspect="1" noChangeArrowheads="1"/>
          </p:cNvSpPr>
          <p:nvPr/>
        </p:nvSpPr>
        <p:spPr bwMode="auto">
          <a:xfrm>
            <a:off x="5846764" y="3209926"/>
            <a:ext cx="11113" cy="11113"/>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460" name="Oval 165"/>
          <p:cNvSpPr>
            <a:spLocks noChangeAspect="1" noChangeArrowheads="1"/>
          </p:cNvSpPr>
          <p:nvPr/>
        </p:nvSpPr>
        <p:spPr bwMode="auto">
          <a:xfrm>
            <a:off x="5880101" y="3184526"/>
            <a:ext cx="11113" cy="11113"/>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461" name="Oval 166"/>
          <p:cNvSpPr>
            <a:spLocks noChangeAspect="1" noChangeArrowheads="1"/>
          </p:cNvSpPr>
          <p:nvPr/>
        </p:nvSpPr>
        <p:spPr bwMode="auto">
          <a:xfrm>
            <a:off x="5634039" y="3148014"/>
            <a:ext cx="11113" cy="9525"/>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462" name="Oval 167"/>
          <p:cNvSpPr>
            <a:spLocks noChangeAspect="1" noChangeArrowheads="1"/>
          </p:cNvSpPr>
          <p:nvPr/>
        </p:nvSpPr>
        <p:spPr bwMode="auto">
          <a:xfrm>
            <a:off x="5695950" y="3165476"/>
            <a:ext cx="12700" cy="9525"/>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463" name="Oval 168"/>
          <p:cNvSpPr>
            <a:spLocks noChangeAspect="1" noChangeArrowheads="1"/>
          </p:cNvSpPr>
          <p:nvPr/>
        </p:nvSpPr>
        <p:spPr bwMode="auto">
          <a:xfrm>
            <a:off x="5702301" y="3189289"/>
            <a:ext cx="9525" cy="11113"/>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464" name="Oval 169"/>
          <p:cNvSpPr>
            <a:spLocks noChangeAspect="1" noChangeArrowheads="1"/>
          </p:cNvSpPr>
          <p:nvPr/>
        </p:nvSpPr>
        <p:spPr bwMode="auto">
          <a:xfrm>
            <a:off x="5702301" y="3222626"/>
            <a:ext cx="9525" cy="9525"/>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465" name="Oval 170"/>
          <p:cNvSpPr>
            <a:spLocks noChangeAspect="1" noChangeArrowheads="1"/>
          </p:cNvSpPr>
          <p:nvPr/>
        </p:nvSpPr>
        <p:spPr bwMode="auto">
          <a:xfrm>
            <a:off x="5562601" y="3197226"/>
            <a:ext cx="11113" cy="11113"/>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466" name="Oval 171"/>
          <p:cNvSpPr>
            <a:spLocks noChangeAspect="1" noChangeArrowheads="1"/>
          </p:cNvSpPr>
          <p:nvPr/>
        </p:nvSpPr>
        <p:spPr bwMode="auto">
          <a:xfrm>
            <a:off x="5573713" y="3217864"/>
            <a:ext cx="12700" cy="9525"/>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467" name="Oval 172"/>
          <p:cNvSpPr>
            <a:spLocks noChangeAspect="1" noChangeArrowheads="1"/>
          </p:cNvSpPr>
          <p:nvPr/>
        </p:nvSpPr>
        <p:spPr bwMode="auto">
          <a:xfrm>
            <a:off x="5610225" y="3192464"/>
            <a:ext cx="12700" cy="9525"/>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468" name="Oval 173"/>
          <p:cNvSpPr>
            <a:spLocks noChangeAspect="1" noChangeArrowheads="1"/>
          </p:cNvSpPr>
          <p:nvPr/>
        </p:nvSpPr>
        <p:spPr bwMode="auto">
          <a:xfrm>
            <a:off x="5638801" y="3173414"/>
            <a:ext cx="11113" cy="9525"/>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469" name="Oval 174"/>
          <p:cNvSpPr>
            <a:spLocks noChangeAspect="1" noChangeArrowheads="1"/>
          </p:cNvSpPr>
          <p:nvPr/>
        </p:nvSpPr>
        <p:spPr bwMode="auto">
          <a:xfrm>
            <a:off x="5449889" y="3227389"/>
            <a:ext cx="11113" cy="9525"/>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470" name="Oval 175"/>
          <p:cNvSpPr>
            <a:spLocks noChangeAspect="1" noChangeArrowheads="1"/>
          </p:cNvSpPr>
          <p:nvPr/>
        </p:nvSpPr>
        <p:spPr bwMode="auto">
          <a:xfrm>
            <a:off x="5489576" y="3187701"/>
            <a:ext cx="11113" cy="9525"/>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471" name="Oval 176"/>
          <p:cNvSpPr>
            <a:spLocks noChangeAspect="1" noChangeArrowheads="1"/>
          </p:cNvSpPr>
          <p:nvPr/>
        </p:nvSpPr>
        <p:spPr bwMode="auto">
          <a:xfrm>
            <a:off x="5500689" y="3160714"/>
            <a:ext cx="11113" cy="9525"/>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472" name="Oval 177"/>
          <p:cNvSpPr>
            <a:spLocks noChangeAspect="1" noChangeArrowheads="1"/>
          </p:cNvSpPr>
          <p:nvPr/>
        </p:nvSpPr>
        <p:spPr bwMode="auto">
          <a:xfrm>
            <a:off x="5561014" y="3167064"/>
            <a:ext cx="9525" cy="11113"/>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473" name="Oval 178"/>
          <p:cNvSpPr>
            <a:spLocks noChangeAspect="1" noChangeArrowheads="1"/>
          </p:cNvSpPr>
          <p:nvPr/>
        </p:nvSpPr>
        <p:spPr bwMode="auto">
          <a:xfrm>
            <a:off x="5376864" y="3157539"/>
            <a:ext cx="11113" cy="9525"/>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474" name="Oval 179"/>
          <p:cNvSpPr>
            <a:spLocks noChangeAspect="1" noChangeArrowheads="1"/>
          </p:cNvSpPr>
          <p:nvPr/>
        </p:nvSpPr>
        <p:spPr bwMode="auto">
          <a:xfrm>
            <a:off x="5427664" y="3154364"/>
            <a:ext cx="11113" cy="11113"/>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475" name="Oval 180"/>
          <p:cNvSpPr>
            <a:spLocks noChangeAspect="1" noChangeArrowheads="1"/>
          </p:cNvSpPr>
          <p:nvPr/>
        </p:nvSpPr>
        <p:spPr bwMode="auto">
          <a:xfrm>
            <a:off x="5432425" y="3175001"/>
            <a:ext cx="12700" cy="9525"/>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476" name="Oval 181"/>
          <p:cNvSpPr>
            <a:spLocks noChangeAspect="1" noChangeArrowheads="1"/>
          </p:cNvSpPr>
          <p:nvPr/>
        </p:nvSpPr>
        <p:spPr bwMode="auto">
          <a:xfrm>
            <a:off x="5438776" y="3201989"/>
            <a:ext cx="11113" cy="11113"/>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477" name="Oval 182"/>
          <p:cNvSpPr>
            <a:spLocks noChangeAspect="1" noChangeArrowheads="1"/>
          </p:cNvSpPr>
          <p:nvPr/>
        </p:nvSpPr>
        <p:spPr bwMode="auto">
          <a:xfrm>
            <a:off x="5289551" y="3189289"/>
            <a:ext cx="11113" cy="11113"/>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478" name="Oval 183"/>
          <p:cNvSpPr>
            <a:spLocks noChangeAspect="1" noChangeArrowheads="1"/>
          </p:cNvSpPr>
          <p:nvPr/>
        </p:nvSpPr>
        <p:spPr bwMode="auto">
          <a:xfrm>
            <a:off x="5297489" y="3224214"/>
            <a:ext cx="11113" cy="11113"/>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479" name="Oval 184"/>
          <p:cNvSpPr>
            <a:spLocks noChangeAspect="1" noChangeArrowheads="1"/>
          </p:cNvSpPr>
          <p:nvPr/>
        </p:nvSpPr>
        <p:spPr bwMode="auto">
          <a:xfrm>
            <a:off x="5345114" y="3187701"/>
            <a:ext cx="11113" cy="9525"/>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480" name="Oval 185"/>
          <p:cNvSpPr>
            <a:spLocks noChangeAspect="1" noChangeArrowheads="1"/>
          </p:cNvSpPr>
          <p:nvPr/>
        </p:nvSpPr>
        <p:spPr bwMode="auto">
          <a:xfrm>
            <a:off x="5370514" y="3187701"/>
            <a:ext cx="11113" cy="9525"/>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481" name="Oval 186"/>
          <p:cNvSpPr>
            <a:spLocks noChangeAspect="1" noChangeArrowheads="1"/>
          </p:cNvSpPr>
          <p:nvPr/>
        </p:nvSpPr>
        <p:spPr bwMode="auto">
          <a:xfrm>
            <a:off x="5160964" y="3216275"/>
            <a:ext cx="11113" cy="7938"/>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482" name="Oval 187"/>
          <p:cNvSpPr>
            <a:spLocks noChangeAspect="1" noChangeArrowheads="1"/>
          </p:cNvSpPr>
          <p:nvPr/>
        </p:nvSpPr>
        <p:spPr bwMode="auto">
          <a:xfrm>
            <a:off x="5218113" y="3200401"/>
            <a:ext cx="12700" cy="9525"/>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483" name="Oval 188"/>
          <p:cNvSpPr>
            <a:spLocks noChangeAspect="1" noChangeArrowheads="1"/>
          </p:cNvSpPr>
          <p:nvPr/>
        </p:nvSpPr>
        <p:spPr bwMode="auto">
          <a:xfrm>
            <a:off x="5230813" y="3173414"/>
            <a:ext cx="12700" cy="9525"/>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484" name="Oval 189"/>
          <p:cNvSpPr>
            <a:spLocks noChangeAspect="1" noChangeArrowheads="1"/>
          </p:cNvSpPr>
          <p:nvPr/>
        </p:nvSpPr>
        <p:spPr bwMode="auto">
          <a:xfrm>
            <a:off x="5291138" y="3154364"/>
            <a:ext cx="12700" cy="11113"/>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485" name="Oval 190"/>
          <p:cNvSpPr>
            <a:spLocks noChangeAspect="1" noChangeArrowheads="1"/>
          </p:cNvSpPr>
          <p:nvPr/>
        </p:nvSpPr>
        <p:spPr bwMode="auto">
          <a:xfrm>
            <a:off x="5065714" y="3187701"/>
            <a:ext cx="11113" cy="9525"/>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486" name="Oval 191"/>
          <p:cNvSpPr>
            <a:spLocks noChangeAspect="1" noChangeArrowheads="1"/>
          </p:cNvSpPr>
          <p:nvPr/>
        </p:nvSpPr>
        <p:spPr bwMode="auto">
          <a:xfrm>
            <a:off x="5084764" y="3162301"/>
            <a:ext cx="11113" cy="11113"/>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487" name="Oval 192"/>
          <p:cNvSpPr>
            <a:spLocks noChangeAspect="1" noChangeArrowheads="1"/>
          </p:cNvSpPr>
          <p:nvPr/>
        </p:nvSpPr>
        <p:spPr bwMode="auto">
          <a:xfrm>
            <a:off x="5148264" y="3170239"/>
            <a:ext cx="9525" cy="11113"/>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488" name="Oval 193"/>
          <p:cNvSpPr>
            <a:spLocks noChangeAspect="1" noChangeArrowheads="1"/>
          </p:cNvSpPr>
          <p:nvPr/>
        </p:nvSpPr>
        <p:spPr bwMode="auto">
          <a:xfrm>
            <a:off x="5153026" y="3189289"/>
            <a:ext cx="11113" cy="11113"/>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489" name="Oval 194"/>
          <p:cNvSpPr>
            <a:spLocks noChangeAspect="1" noChangeArrowheads="1"/>
          </p:cNvSpPr>
          <p:nvPr/>
        </p:nvSpPr>
        <p:spPr bwMode="auto">
          <a:xfrm>
            <a:off x="4957763" y="3182939"/>
            <a:ext cx="12700" cy="9525"/>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490" name="Oval 195"/>
          <p:cNvSpPr>
            <a:spLocks noChangeAspect="1" noChangeArrowheads="1"/>
          </p:cNvSpPr>
          <p:nvPr/>
        </p:nvSpPr>
        <p:spPr bwMode="auto">
          <a:xfrm>
            <a:off x="4954588" y="3152776"/>
            <a:ext cx="12700" cy="9525"/>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491" name="Oval 196"/>
          <p:cNvSpPr>
            <a:spLocks noChangeAspect="1" noChangeArrowheads="1"/>
          </p:cNvSpPr>
          <p:nvPr/>
        </p:nvSpPr>
        <p:spPr bwMode="auto">
          <a:xfrm>
            <a:off x="5013325" y="3173414"/>
            <a:ext cx="12700" cy="9525"/>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492" name="Oval 197"/>
          <p:cNvSpPr>
            <a:spLocks noChangeAspect="1" noChangeArrowheads="1"/>
          </p:cNvSpPr>
          <p:nvPr/>
        </p:nvSpPr>
        <p:spPr bwMode="auto">
          <a:xfrm>
            <a:off x="5022851" y="3208339"/>
            <a:ext cx="11113" cy="9525"/>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493" name="Oval 198"/>
          <p:cNvSpPr>
            <a:spLocks noChangeAspect="1" noChangeArrowheads="1"/>
          </p:cNvSpPr>
          <p:nvPr/>
        </p:nvSpPr>
        <p:spPr bwMode="auto">
          <a:xfrm>
            <a:off x="4810125" y="3197226"/>
            <a:ext cx="12700" cy="11113"/>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494" name="Oval 199"/>
          <p:cNvSpPr>
            <a:spLocks noChangeAspect="1" noChangeArrowheads="1"/>
          </p:cNvSpPr>
          <p:nvPr/>
        </p:nvSpPr>
        <p:spPr bwMode="auto">
          <a:xfrm>
            <a:off x="4827589" y="3170239"/>
            <a:ext cx="11113" cy="11113"/>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495" name="Oval 200"/>
          <p:cNvSpPr>
            <a:spLocks noChangeAspect="1" noChangeArrowheads="1"/>
          </p:cNvSpPr>
          <p:nvPr/>
        </p:nvSpPr>
        <p:spPr bwMode="auto">
          <a:xfrm>
            <a:off x="4881564" y="3173414"/>
            <a:ext cx="11113" cy="9525"/>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496" name="Oval 201"/>
          <p:cNvSpPr>
            <a:spLocks noChangeAspect="1" noChangeArrowheads="1"/>
          </p:cNvSpPr>
          <p:nvPr/>
        </p:nvSpPr>
        <p:spPr bwMode="auto">
          <a:xfrm>
            <a:off x="4891089" y="3208339"/>
            <a:ext cx="9525" cy="9525"/>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497" name="Oval 202"/>
          <p:cNvSpPr>
            <a:spLocks noChangeAspect="1" noChangeArrowheads="1"/>
          </p:cNvSpPr>
          <p:nvPr/>
        </p:nvSpPr>
        <p:spPr bwMode="auto">
          <a:xfrm>
            <a:off x="4670426" y="3200401"/>
            <a:ext cx="9525" cy="9525"/>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498" name="Oval 203"/>
          <p:cNvSpPr>
            <a:spLocks noChangeAspect="1" noChangeArrowheads="1"/>
          </p:cNvSpPr>
          <p:nvPr/>
        </p:nvSpPr>
        <p:spPr bwMode="auto">
          <a:xfrm>
            <a:off x="4694238" y="3182939"/>
            <a:ext cx="12700" cy="9525"/>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499" name="Oval 204"/>
          <p:cNvSpPr>
            <a:spLocks noChangeAspect="1" noChangeArrowheads="1"/>
          </p:cNvSpPr>
          <p:nvPr/>
        </p:nvSpPr>
        <p:spPr bwMode="auto">
          <a:xfrm>
            <a:off x="4743451" y="3178176"/>
            <a:ext cx="9525" cy="9525"/>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500" name="Oval 205"/>
          <p:cNvSpPr>
            <a:spLocks noChangeAspect="1" noChangeArrowheads="1"/>
          </p:cNvSpPr>
          <p:nvPr/>
        </p:nvSpPr>
        <p:spPr bwMode="auto">
          <a:xfrm>
            <a:off x="4756150" y="3200401"/>
            <a:ext cx="12700" cy="9525"/>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501" name="Oval 206"/>
          <p:cNvSpPr>
            <a:spLocks noChangeAspect="1" noChangeArrowheads="1"/>
          </p:cNvSpPr>
          <p:nvPr/>
        </p:nvSpPr>
        <p:spPr bwMode="auto">
          <a:xfrm>
            <a:off x="4494214" y="3076576"/>
            <a:ext cx="11113" cy="11113"/>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502" name="Oval 207"/>
          <p:cNvSpPr>
            <a:spLocks noChangeAspect="1" noChangeArrowheads="1"/>
          </p:cNvSpPr>
          <p:nvPr/>
        </p:nvSpPr>
        <p:spPr bwMode="auto">
          <a:xfrm>
            <a:off x="4508501" y="3105151"/>
            <a:ext cx="11113" cy="9525"/>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503" name="Oval 208"/>
          <p:cNvSpPr>
            <a:spLocks noChangeAspect="1" noChangeArrowheads="1"/>
          </p:cNvSpPr>
          <p:nvPr/>
        </p:nvSpPr>
        <p:spPr bwMode="auto">
          <a:xfrm>
            <a:off x="4516438" y="3132139"/>
            <a:ext cx="12700" cy="11113"/>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504" name="Oval 209"/>
          <p:cNvSpPr>
            <a:spLocks noChangeAspect="1" noChangeArrowheads="1"/>
          </p:cNvSpPr>
          <p:nvPr/>
        </p:nvSpPr>
        <p:spPr bwMode="auto">
          <a:xfrm>
            <a:off x="4516438" y="3157539"/>
            <a:ext cx="12700" cy="9525"/>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505" name="Oval 210"/>
          <p:cNvSpPr>
            <a:spLocks noChangeAspect="1" noChangeArrowheads="1"/>
          </p:cNvSpPr>
          <p:nvPr/>
        </p:nvSpPr>
        <p:spPr bwMode="auto">
          <a:xfrm>
            <a:off x="4346576" y="3090864"/>
            <a:ext cx="11113" cy="9525"/>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506" name="Oval 211"/>
          <p:cNvSpPr>
            <a:spLocks noChangeAspect="1" noChangeArrowheads="1"/>
          </p:cNvSpPr>
          <p:nvPr/>
        </p:nvSpPr>
        <p:spPr bwMode="auto">
          <a:xfrm>
            <a:off x="4349751" y="3114676"/>
            <a:ext cx="11113" cy="11113"/>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507" name="Oval 212"/>
          <p:cNvSpPr>
            <a:spLocks noChangeAspect="1" noChangeArrowheads="1"/>
          </p:cNvSpPr>
          <p:nvPr/>
        </p:nvSpPr>
        <p:spPr bwMode="auto">
          <a:xfrm>
            <a:off x="4383089" y="3125789"/>
            <a:ext cx="11113" cy="9525"/>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508" name="Oval 213"/>
          <p:cNvSpPr>
            <a:spLocks noChangeAspect="1" noChangeArrowheads="1"/>
          </p:cNvSpPr>
          <p:nvPr/>
        </p:nvSpPr>
        <p:spPr bwMode="auto">
          <a:xfrm>
            <a:off x="4418014" y="3122614"/>
            <a:ext cx="11113" cy="9525"/>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509" name="Oval 214"/>
          <p:cNvSpPr>
            <a:spLocks noChangeAspect="1" noChangeArrowheads="1"/>
          </p:cNvSpPr>
          <p:nvPr/>
        </p:nvSpPr>
        <p:spPr bwMode="auto">
          <a:xfrm>
            <a:off x="4213225" y="3114676"/>
            <a:ext cx="12700" cy="11113"/>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510" name="Oval 215"/>
          <p:cNvSpPr>
            <a:spLocks noChangeAspect="1" noChangeArrowheads="1"/>
          </p:cNvSpPr>
          <p:nvPr/>
        </p:nvSpPr>
        <p:spPr bwMode="auto">
          <a:xfrm>
            <a:off x="4211639" y="3076576"/>
            <a:ext cx="11113" cy="11113"/>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511" name="Oval 216"/>
          <p:cNvSpPr>
            <a:spLocks noChangeAspect="1" noChangeArrowheads="1"/>
          </p:cNvSpPr>
          <p:nvPr/>
        </p:nvSpPr>
        <p:spPr bwMode="auto">
          <a:xfrm>
            <a:off x="4275138" y="3073401"/>
            <a:ext cx="12700" cy="9525"/>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512" name="Oval 217"/>
          <p:cNvSpPr>
            <a:spLocks noChangeAspect="1" noChangeArrowheads="1"/>
          </p:cNvSpPr>
          <p:nvPr/>
        </p:nvSpPr>
        <p:spPr bwMode="auto">
          <a:xfrm>
            <a:off x="4281489" y="3122614"/>
            <a:ext cx="11113" cy="9525"/>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513" name="Oval 218"/>
          <p:cNvSpPr>
            <a:spLocks noChangeAspect="1" noChangeArrowheads="1"/>
          </p:cNvSpPr>
          <p:nvPr/>
        </p:nvSpPr>
        <p:spPr bwMode="auto">
          <a:xfrm>
            <a:off x="4078289" y="3117851"/>
            <a:ext cx="11113" cy="9525"/>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514" name="Oval 219"/>
          <p:cNvSpPr>
            <a:spLocks noChangeAspect="1" noChangeArrowheads="1"/>
          </p:cNvSpPr>
          <p:nvPr/>
        </p:nvSpPr>
        <p:spPr bwMode="auto">
          <a:xfrm>
            <a:off x="4110039" y="3130551"/>
            <a:ext cx="11113" cy="9525"/>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515" name="Oval 220"/>
          <p:cNvSpPr>
            <a:spLocks noChangeAspect="1" noChangeArrowheads="1"/>
          </p:cNvSpPr>
          <p:nvPr/>
        </p:nvSpPr>
        <p:spPr bwMode="auto">
          <a:xfrm>
            <a:off x="4143376" y="3090864"/>
            <a:ext cx="11113" cy="9525"/>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516" name="Oval 221"/>
          <p:cNvSpPr>
            <a:spLocks noChangeAspect="1" noChangeArrowheads="1"/>
          </p:cNvSpPr>
          <p:nvPr/>
        </p:nvSpPr>
        <p:spPr bwMode="auto">
          <a:xfrm>
            <a:off x="4146551" y="3117851"/>
            <a:ext cx="11113" cy="9525"/>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517" name="Oval 222"/>
          <p:cNvSpPr>
            <a:spLocks noChangeAspect="1" noChangeArrowheads="1"/>
          </p:cNvSpPr>
          <p:nvPr/>
        </p:nvSpPr>
        <p:spPr bwMode="auto">
          <a:xfrm>
            <a:off x="3944939" y="3114676"/>
            <a:ext cx="11113" cy="11113"/>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518" name="Oval 223"/>
          <p:cNvSpPr>
            <a:spLocks noChangeAspect="1" noChangeArrowheads="1"/>
          </p:cNvSpPr>
          <p:nvPr/>
        </p:nvSpPr>
        <p:spPr bwMode="auto">
          <a:xfrm>
            <a:off x="3968751" y="3132139"/>
            <a:ext cx="9525" cy="11113"/>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519" name="Oval 224"/>
          <p:cNvSpPr>
            <a:spLocks noChangeAspect="1" noChangeArrowheads="1"/>
          </p:cNvSpPr>
          <p:nvPr/>
        </p:nvSpPr>
        <p:spPr bwMode="auto">
          <a:xfrm>
            <a:off x="4008439" y="3117851"/>
            <a:ext cx="9525" cy="9525"/>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520" name="Oval 225"/>
          <p:cNvSpPr>
            <a:spLocks noChangeAspect="1" noChangeArrowheads="1"/>
          </p:cNvSpPr>
          <p:nvPr/>
        </p:nvSpPr>
        <p:spPr bwMode="auto">
          <a:xfrm>
            <a:off x="4035425" y="3135314"/>
            <a:ext cx="12700" cy="11113"/>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521" name="Oval 226"/>
          <p:cNvSpPr>
            <a:spLocks noChangeAspect="1" noChangeArrowheads="1"/>
          </p:cNvSpPr>
          <p:nvPr/>
        </p:nvSpPr>
        <p:spPr bwMode="auto">
          <a:xfrm>
            <a:off x="3794125" y="3175001"/>
            <a:ext cx="12700" cy="9525"/>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522" name="Oval 227"/>
          <p:cNvSpPr>
            <a:spLocks noChangeAspect="1" noChangeArrowheads="1"/>
          </p:cNvSpPr>
          <p:nvPr/>
        </p:nvSpPr>
        <p:spPr bwMode="auto">
          <a:xfrm>
            <a:off x="3827464" y="3187701"/>
            <a:ext cx="9525" cy="9525"/>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523" name="Oval 228"/>
          <p:cNvSpPr>
            <a:spLocks noChangeAspect="1" noChangeArrowheads="1"/>
          </p:cNvSpPr>
          <p:nvPr/>
        </p:nvSpPr>
        <p:spPr bwMode="auto">
          <a:xfrm>
            <a:off x="3863976" y="3140076"/>
            <a:ext cx="9525" cy="9525"/>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524" name="Oval 229"/>
          <p:cNvSpPr>
            <a:spLocks noChangeAspect="1" noChangeArrowheads="1"/>
          </p:cNvSpPr>
          <p:nvPr/>
        </p:nvSpPr>
        <p:spPr bwMode="auto">
          <a:xfrm>
            <a:off x="3900489" y="3127376"/>
            <a:ext cx="11113" cy="11113"/>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525" name="Oval 230"/>
          <p:cNvSpPr>
            <a:spLocks noChangeAspect="1" noChangeArrowheads="1"/>
          </p:cNvSpPr>
          <p:nvPr/>
        </p:nvSpPr>
        <p:spPr bwMode="auto">
          <a:xfrm>
            <a:off x="3695700" y="3216275"/>
            <a:ext cx="12700" cy="7938"/>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526" name="Oval 231"/>
          <p:cNvSpPr>
            <a:spLocks noChangeAspect="1" noChangeArrowheads="1"/>
          </p:cNvSpPr>
          <p:nvPr/>
        </p:nvSpPr>
        <p:spPr bwMode="auto">
          <a:xfrm>
            <a:off x="3687764" y="3243264"/>
            <a:ext cx="11113" cy="9525"/>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527" name="Oval 232"/>
          <p:cNvSpPr>
            <a:spLocks noChangeAspect="1" noChangeArrowheads="1"/>
          </p:cNvSpPr>
          <p:nvPr/>
        </p:nvSpPr>
        <p:spPr bwMode="auto">
          <a:xfrm>
            <a:off x="3724276" y="3227389"/>
            <a:ext cx="11113" cy="9525"/>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528" name="Oval 233"/>
          <p:cNvSpPr>
            <a:spLocks noChangeAspect="1" noChangeArrowheads="1"/>
          </p:cNvSpPr>
          <p:nvPr/>
        </p:nvSpPr>
        <p:spPr bwMode="auto">
          <a:xfrm>
            <a:off x="3744914" y="3192464"/>
            <a:ext cx="11113" cy="9525"/>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529" name="Oval 234"/>
          <p:cNvSpPr>
            <a:spLocks noChangeAspect="1" noChangeArrowheads="1"/>
          </p:cNvSpPr>
          <p:nvPr/>
        </p:nvSpPr>
        <p:spPr bwMode="auto">
          <a:xfrm>
            <a:off x="4248151" y="3138489"/>
            <a:ext cx="11113" cy="9525"/>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530" name="Oval 235"/>
          <p:cNvSpPr>
            <a:spLocks noChangeAspect="1" noChangeArrowheads="1"/>
          </p:cNvSpPr>
          <p:nvPr/>
        </p:nvSpPr>
        <p:spPr bwMode="auto">
          <a:xfrm>
            <a:off x="4310064" y="3146425"/>
            <a:ext cx="11113" cy="7938"/>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531" name="Oval 236"/>
          <p:cNvSpPr>
            <a:spLocks noChangeAspect="1" noChangeArrowheads="1"/>
          </p:cNvSpPr>
          <p:nvPr/>
        </p:nvSpPr>
        <p:spPr bwMode="auto">
          <a:xfrm>
            <a:off x="4332288" y="3052764"/>
            <a:ext cx="12700" cy="11113"/>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532" name="Oval 237"/>
          <p:cNvSpPr>
            <a:spLocks noChangeAspect="1" noChangeArrowheads="1"/>
          </p:cNvSpPr>
          <p:nvPr/>
        </p:nvSpPr>
        <p:spPr bwMode="auto">
          <a:xfrm>
            <a:off x="3659188" y="3263901"/>
            <a:ext cx="12700" cy="11113"/>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533" name="Oval 238"/>
          <p:cNvSpPr>
            <a:spLocks noChangeAspect="1" noChangeArrowheads="1"/>
          </p:cNvSpPr>
          <p:nvPr/>
        </p:nvSpPr>
        <p:spPr bwMode="auto">
          <a:xfrm>
            <a:off x="4799014" y="3167064"/>
            <a:ext cx="11113" cy="11113"/>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534" name="Oval 239"/>
          <p:cNvSpPr>
            <a:spLocks noChangeAspect="1" noChangeArrowheads="1"/>
          </p:cNvSpPr>
          <p:nvPr/>
        </p:nvSpPr>
        <p:spPr bwMode="auto">
          <a:xfrm>
            <a:off x="4786314" y="3189289"/>
            <a:ext cx="9525" cy="11113"/>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535" name="Oval 240"/>
          <p:cNvSpPr>
            <a:spLocks noChangeAspect="1" noChangeArrowheads="1"/>
          </p:cNvSpPr>
          <p:nvPr/>
        </p:nvSpPr>
        <p:spPr bwMode="auto">
          <a:xfrm>
            <a:off x="4651375" y="3178176"/>
            <a:ext cx="12700" cy="9525"/>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536" name="Oval 241"/>
          <p:cNvSpPr>
            <a:spLocks noChangeAspect="1" noChangeArrowheads="1"/>
          </p:cNvSpPr>
          <p:nvPr/>
        </p:nvSpPr>
        <p:spPr bwMode="auto">
          <a:xfrm>
            <a:off x="4591051" y="3140076"/>
            <a:ext cx="11113" cy="9525"/>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537" name="Oval 242"/>
          <p:cNvSpPr>
            <a:spLocks noChangeAspect="1" noChangeArrowheads="1"/>
          </p:cNvSpPr>
          <p:nvPr/>
        </p:nvSpPr>
        <p:spPr bwMode="auto">
          <a:xfrm>
            <a:off x="4548189" y="3127376"/>
            <a:ext cx="11113" cy="11113"/>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538" name="Oval 243"/>
          <p:cNvSpPr>
            <a:spLocks noChangeAspect="1" noChangeArrowheads="1"/>
          </p:cNvSpPr>
          <p:nvPr/>
        </p:nvSpPr>
        <p:spPr bwMode="auto">
          <a:xfrm>
            <a:off x="5200651" y="3167064"/>
            <a:ext cx="11113" cy="11113"/>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539" name="Oval 244"/>
          <p:cNvSpPr>
            <a:spLocks noChangeAspect="1" noChangeArrowheads="1"/>
          </p:cNvSpPr>
          <p:nvPr/>
        </p:nvSpPr>
        <p:spPr bwMode="auto">
          <a:xfrm>
            <a:off x="5187951" y="3192464"/>
            <a:ext cx="9525" cy="9525"/>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540" name="Oval 245"/>
          <p:cNvSpPr>
            <a:spLocks noChangeAspect="1" noChangeArrowheads="1"/>
          </p:cNvSpPr>
          <p:nvPr/>
        </p:nvSpPr>
        <p:spPr bwMode="auto">
          <a:xfrm>
            <a:off x="4932364" y="3167064"/>
            <a:ext cx="11113" cy="11113"/>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541" name="Oval 246"/>
          <p:cNvSpPr>
            <a:spLocks noChangeAspect="1" noChangeArrowheads="1"/>
          </p:cNvSpPr>
          <p:nvPr/>
        </p:nvSpPr>
        <p:spPr bwMode="auto">
          <a:xfrm>
            <a:off x="4918075" y="3192464"/>
            <a:ext cx="12700" cy="9525"/>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542" name="Oval 247"/>
          <p:cNvSpPr>
            <a:spLocks noChangeAspect="1" noChangeArrowheads="1"/>
          </p:cNvSpPr>
          <p:nvPr/>
        </p:nvSpPr>
        <p:spPr bwMode="auto">
          <a:xfrm>
            <a:off x="5461001" y="3184526"/>
            <a:ext cx="11113" cy="11113"/>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543" name="Oval 248"/>
          <p:cNvSpPr>
            <a:spLocks noChangeAspect="1" noChangeArrowheads="1"/>
          </p:cNvSpPr>
          <p:nvPr/>
        </p:nvSpPr>
        <p:spPr bwMode="auto">
          <a:xfrm>
            <a:off x="5410201" y="3182939"/>
            <a:ext cx="11113" cy="9525"/>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544" name="Oval 249"/>
          <p:cNvSpPr>
            <a:spLocks noChangeAspect="1" noChangeArrowheads="1"/>
          </p:cNvSpPr>
          <p:nvPr/>
        </p:nvSpPr>
        <p:spPr bwMode="auto">
          <a:xfrm>
            <a:off x="5319714" y="3187701"/>
            <a:ext cx="11113" cy="9525"/>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545" name="Oval 250"/>
          <p:cNvSpPr>
            <a:spLocks noChangeAspect="1" noChangeArrowheads="1"/>
          </p:cNvSpPr>
          <p:nvPr/>
        </p:nvSpPr>
        <p:spPr bwMode="auto">
          <a:xfrm>
            <a:off x="5048251" y="3181350"/>
            <a:ext cx="11113" cy="7938"/>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546" name="Oval 251"/>
          <p:cNvSpPr>
            <a:spLocks noChangeAspect="1" noChangeArrowheads="1"/>
          </p:cNvSpPr>
          <p:nvPr/>
        </p:nvSpPr>
        <p:spPr bwMode="auto">
          <a:xfrm>
            <a:off x="5735639" y="3192464"/>
            <a:ext cx="11113" cy="9525"/>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547" name="Oval 252"/>
          <p:cNvSpPr>
            <a:spLocks noChangeAspect="1" noChangeArrowheads="1"/>
          </p:cNvSpPr>
          <p:nvPr/>
        </p:nvSpPr>
        <p:spPr bwMode="auto">
          <a:xfrm>
            <a:off x="5589589" y="3181350"/>
            <a:ext cx="9525" cy="7938"/>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548" name="Oval 253"/>
          <p:cNvSpPr>
            <a:spLocks noChangeAspect="1" noChangeArrowheads="1"/>
          </p:cNvSpPr>
          <p:nvPr/>
        </p:nvSpPr>
        <p:spPr bwMode="auto">
          <a:xfrm>
            <a:off x="5095875" y="3192464"/>
            <a:ext cx="12700" cy="9525"/>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549" name="Oval 254"/>
          <p:cNvSpPr>
            <a:spLocks noChangeAspect="1" noChangeArrowheads="1"/>
          </p:cNvSpPr>
          <p:nvPr/>
        </p:nvSpPr>
        <p:spPr bwMode="auto">
          <a:xfrm>
            <a:off x="5119689" y="3184526"/>
            <a:ext cx="9525" cy="11113"/>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550" name="Oval 255"/>
          <p:cNvSpPr>
            <a:spLocks noChangeAspect="1" noChangeArrowheads="1"/>
          </p:cNvSpPr>
          <p:nvPr/>
        </p:nvSpPr>
        <p:spPr bwMode="auto">
          <a:xfrm>
            <a:off x="5916613" y="3173414"/>
            <a:ext cx="12700" cy="9525"/>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551" name="Oval 256"/>
          <p:cNvSpPr>
            <a:spLocks noChangeAspect="1" noChangeArrowheads="1"/>
          </p:cNvSpPr>
          <p:nvPr/>
        </p:nvSpPr>
        <p:spPr bwMode="auto">
          <a:xfrm>
            <a:off x="5902326" y="3201989"/>
            <a:ext cx="11113" cy="11113"/>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552" name="Oval 257"/>
          <p:cNvSpPr>
            <a:spLocks noChangeAspect="1" noChangeArrowheads="1"/>
          </p:cNvSpPr>
          <p:nvPr/>
        </p:nvSpPr>
        <p:spPr bwMode="auto">
          <a:xfrm>
            <a:off x="5849939" y="3181350"/>
            <a:ext cx="9525" cy="7938"/>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553" name="Oval 258"/>
          <p:cNvSpPr>
            <a:spLocks noChangeAspect="1" noChangeArrowheads="1"/>
          </p:cNvSpPr>
          <p:nvPr/>
        </p:nvSpPr>
        <p:spPr bwMode="auto">
          <a:xfrm>
            <a:off x="5767389" y="3167064"/>
            <a:ext cx="11113" cy="11113"/>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554" name="Oval 259"/>
          <p:cNvSpPr>
            <a:spLocks noChangeAspect="1" noChangeArrowheads="1"/>
          </p:cNvSpPr>
          <p:nvPr/>
        </p:nvSpPr>
        <p:spPr bwMode="auto">
          <a:xfrm>
            <a:off x="6067426" y="3173414"/>
            <a:ext cx="11113" cy="9525"/>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555" name="Oval 260"/>
          <p:cNvSpPr>
            <a:spLocks noChangeAspect="1" noChangeArrowheads="1"/>
          </p:cNvSpPr>
          <p:nvPr/>
        </p:nvSpPr>
        <p:spPr bwMode="auto">
          <a:xfrm>
            <a:off x="6035676" y="3200401"/>
            <a:ext cx="11113" cy="9525"/>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556" name="Oval 261"/>
          <p:cNvSpPr>
            <a:spLocks noChangeAspect="1" noChangeArrowheads="1"/>
          </p:cNvSpPr>
          <p:nvPr/>
        </p:nvSpPr>
        <p:spPr bwMode="auto">
          <a:xfrm>
            <a:off x="6015038" y="3165476"/>
            <a:ext cx="12700" cy="9525"/>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557" name="Oval 262"/>
          <p:cNvSpPr>
            <a:spLocks noChangeAspect="1" noChangeArrowheads="1"/>
          </p:cNvSpPr>
          <p:nvPr/>
        </p:nvSpPr>
        <p:spPr bwMode="auto">
          <a:xfrm>
            <a:off x="5975350" y="3182939"/>
            <a:ext cx="12700" cy="9525"/>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558" name="Oval 263"/>
          <p:cNvSpPr>
            <a:spLocks noChangeAspect="1" noChangeArrowheads="1"/>
          </p:cNvSpPr>
          <p:nvPr/>
        </p:nvSpPr>
        <p:spPr bwMode="auto">
          <a:xfrm>
            <a:off x="6199189" y="3192464"/>
            <a:ext cx="11113" cy="9525"/>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559" name="Oval 264"/>
          <p:cNvSpPr>
            <a:spLocks noChangeAspect="1" noChangeArrowheads="1"/>
          </p:cNvSpPr>
          <p:nvPr/>
        </p:nvSpPr>
        <p:spPr bwMode="auto">
          <a:xfrm>
            <a:off x="6170613" y="3178176"/>
            <a:ext cx="12700" cy="9525"/>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560" name="Oval 265"/>
          <p:cNvSpPr>
            <a:spLocks noChangeAspect="1" noChangeArrowheads="1"/>
          </p:cNvSpPr>
          <p:nvPr/>
        </p:nvSpPr>
        <p:spPr bwMode="auto">
          <a:xfrm>
            <a:off x="6146801" y="3195639"/>
            <a:ext cx="9525" cy="9525"/>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561" name="Oval 266"/>
          <p:cNvSpPr>
            <a:spLocks noChangeAspect="1" noChangeArrowheads="1"/>
          </p:cNvSpPr>
          <p:nvPr/>
        </p:nvSpPr>
        <p:spPr bwMode="auto">
          <a:xfrm>
            <a:off x="6115051" y="3178176"/>
            <a:ext cx="11113" cy="9525"/>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562" name="Oval 267"/>
          <p:cNvSpPr>
            <a:spLocks noChangeAspect="1" noChangeArrowheads="1"/>
          </p:cNvSpPr>
          <p:nvPr/>
        </p:nvSpPr>
        <p:spPr bwMode="auto">
          <a:xfrm>
            <a:off x="6086476" y="3201989"/>
            <a:ext cx="11113" cy="11113"/>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563" name="Oval 268"/>
          <p:cNvSpPr>
            <a:spLocks noChangeAspect="1" noChangeArrowheads="1"/>
          </p:cNvSpPr>
          <p:nvPr/>
        </p:nvSpPr>
        <p:spPr bwMode="auto">
          <a:xfrm>
            <a:off x="6348413" y="3181350"/>
            <a:ext cx="12700" cy="7938"/>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564" name="Oval 269"/>
          <p:cNvSpPr>
            <a:spLocks noChangeAspect="1" noChangeArrowheads="1"/>
          </p:cNvSpPr>
          <p:nvPr/>
        </p:nvSpPr>
        <p:spPr bwMode="auto">
          <a:xfrm>
            <a:off x="6318251" y="3192464"/>
            <a:ext cx="11113" cy="9525"/>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565" name="Oval 270"/>
          <p:cNvSpPr>
            <a:spLocks noChangeAspect="1" noChangeArrowheads="1"/>
          </p:cNvSpPr>
          <p:nvPr/>
        </p:nvSpPr>
        <p:spPr bwMode="auto">
          <a:xfrm>
            <a:off x="6292851" y="3178176"/>
            <a:ext cx="11113" cy="9525"/>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566" name="Oval 271"/>
          <p:cNvSpPr>
            <a:spLocks noChangeAspect="1" noChangeArrowheads="1"/>
          </p:cNvSpPr>
          <p:nvPr/>
        </p:nvSpPr>
        <p:spPr bwMode="auto">
          <a:xfrm>
            <a:off x="6259514" y="3192464"/>
            <a:ext cx="9525" cy="9525"/>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567" name="Oval 272"/>
          <p:cNvSpPr>
            <a:spLocks noChangeAspect="1" noChangeArrowheads="1"/>
          </p:cNvSpPr>
          <p:nvPr/>
        </p:nvSpPr>
        <p:spPr bwMode="auto">
          <a:xfrm>
            <a:off x="6227764" y="3178176"/>
            <a:ext cx="11113" cy="9525"/>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568" name="AutoShape 273"/>
          <p:cNvSpPr>
            <a:spLocks noChangeAspect="1" noChangeArrowheads="1"/>
          </p:cNvSpPr>
          <p:nvPr/>
        </p:nvSpPr>
        <p:spPr bwMode="auto">
          <a:xfrm flipH="1">
            <a:off x="6680201" y="3213100"/>
            <a:ext cx="542925" cy="2578100"/>
          </a:xfrm>
          <a:prstGeom prst="parallelogram">
            <a:avLst>
              <a:gd name="adj" fmla="val 63292"/>
            </a:avLst>
          </a:prstGeom>
          <a:solidFill>
            <a:schemeClr val="folHlink"/>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569" name="AutoShape 274"/>
          <p:cNvSpPr>
            <a:spLocks noChangeAspect="1" noChangeArrowheads="1"/>
          </p:cNvSpPr>
          <p:nvPr/>
        </p:nvSpPr>
        <p:spPr bwMode="auto">
          <a:xfrm>
            <a:off x="7019926" y="3692526"/>
            <a:ext cx="747713" cy="2098675"/>
          </a:xfrm>
          <a:prstGeom prst="parallelogram">
            <a:avLst>
              <a:gd name="adj" fmla="val 71194"/>
            </a:avLst>
          </a:prstGeom>
          <a:solidFill>
            <a:schemeClr val="folHlink"/>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570" name="Oval 275"/>
          <p:cNvSpPr>
            <a:spLocks noChangeAspect="1" noChangeArrowheads="1"/>
          </p:cNvSpPr>
          <p:nvPr/>
        </p:nvSpPr>
        <p:spPr bwMode="auto">
          <a:xfrm>
            <a:off x="6403976" y="3181350"/>
            <a:ext cx="9525" cy="7938"/>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571" name="Oval 276"/>
          <p:cNvSpPr>
            <a:spLocks noChangeAspect="1" noChangeArrowheads="1"/>
          </p:cNvSpPr>
          <p:nvPr/>
        </p:nvSpPr>
        <p:spPr bwMode="auto">
          <a:xfrm>
            <a:off x="6383339" y="3197226"/>
            <a:ext cx="11113" cy="11113"/>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572" name="Oval 277"/>
          <p:cNvSpPr>
            <a:spLocks noChangeAspect="1" noChangeArrowheads="1"/>
          </p:cNvSpPr>
          <p:nvPr/>
        </p:nvSpPr>
        <p:spPr bwMode="auto">
          <a:xfrm>
            <a:off x="6756400" y="3540126"/>
            <a:ext cx="12700" cy="11113"/>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573" name="Oval 278"/>
          <p:cNvSpPr>
            <a:spLocks noChangeAspect="1" noChangeArrowheads="1"/>
          </p:cNvSpPr>
          <p:nvPr/>
        </p:nvSpPr>
        <p:spPr bwMode="auto">
          <a:xfrm>
            <a:off x="6891338" y="3660775"/>
            <a:ext cx="12700" cy="7938"/>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574" name="Oval 279"/>
          <p:cNvSpPr>
            <a:spLocks noChangeAspect="1" noChangeArrowheads="1"/>
          </p:cNvSpPr>
          <p:nvPr/>
        </p:nvSpPr>
        <p:spPr bwMode="auto">
          <a:xfrm>
            <a:off x="6473826" y="3182939"/>
            <a:ext cx="11113" cy="9525"/>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575" name="Oval 280"/>
          <p:cNvSpPr>
            <a:spLocks noChangeAspect="1" noChangeArrowheads="1"/>
          </p:cNvSpPr>
          <p:nvPr/>
        </p:nvSpPr>
        <p:spPr bwMode="auto">
          <a:xfrm>
            <a:off x="6440489" y="3192464"/>
            <a:ext cx="9525" cy="9525"/>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576" name="Oval 281"/>
          <p:cNvSpPr>
            <a:spLocks noChangeAspect="1" noChangeArrowheads="1"/>
          </p:cNvSpPr>
          <p:nvPr/>
        </p:nvSpPr>
        <p:spPr bwMode="auto">
          <a:xfrm>
            <a:off x="6545264" y="3187701"/>
            <a:ext cx="11113" cy="9525"/>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577" name="Oval 282"/>
          <p:cNvSpPr>
            <a:spLocks noChangeAspect="1" noChangeArrowheads="1"/>
          </p:cNvSpPr>
          <p:nvPr/>
        </p:nvSpPr>
        <p:spPr bwMode="auto">
          <a:xfrm>
            <a:off x="6508751" y="3189289"/>
            <a:ext cx="11113" cy="11113"/>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578" name="Oval 283"/>
          <p:cNvSpPr>
            <a:spLocks noChangeAspect="1" noChangeArrowheads="1"/>
          </p:cNvSpPr>
          <p:nvPr/>
        </p:nvSpPr>
        <p:spPr bwMode="auto">
          <a:xfrm>
            <a:off x="6608763" y="3181350"/>
            <a:ext cx="12700" cy="7938"/>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579" name="Oval 284"/>
          <p:cNvSpPr>
            <a:spLocks noChangeAspect="1" noChangeArrowheads="1"/>
          </p:cNvSpPr>
          <p:nvPr/>
        </p:nvSpPr>
        <p:spPr bwMode="auto">
          <a:xfrm>
            <a:off x="6575425" y="3195639"/>
            <a:ext cx="12700" cy="9525"/>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580" name="Oval 285"/>
          <p:cNvSpPr>
            <a:spLocks noChangeAspect="1" noChangeArrowheads="1"/>
          </p:cNvSpPr>
          <p:nvPr/>
        </p:nvSpPr>
        <p:spPr bwMode="auto">
          <a:xfrm>
            <a:off x="6680201" y="3182939"/>
            <a:ext cx="11113" cy="9525"/>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581" name="Oval 286"/>
          <p:cNvSpPr>
            <a:spLocks noChangeAspect="1" noChangeArrowheads="1"/>
          </p:cNvSpPr>
          <p:nvPr/>
        </p:nvSpPr>
        <p:spPr bwMode="auto">
          <a:xfrm>
            <a:off x="6643689" y="3195639"/>
            <a:ext cx="11113" cy="9525"/>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582" name="Oval 287"/>
          <p:cNvSpPr>
            <a:spLocks noChangeAspect="1" noChangeArrowheads="1"/>
          </p:cNvSpPr>
          <p:nvPr/>
        </p:nvSpPr>
        <p:spPr bwMode="auto">
          <a:xfrm>
            <a:off x="6821489" y="3178176"/>
            <a:ext cx="11113" cy="9525"/>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583" name="Oval 288"/>
          <p:cNvSpPr>
            <a:spLocks noChangeAspect="1" noChangeArrowheads="1"/>
          </p:cNvSpPr>
          <p:nvPr/>
        </p:nvSpPr>
        <p:spPr bwMode="auto">
          <a:xfrm>
            <a:off x="6842126" y="3187701"/>
            <a:ext cx="11113" cy="9525"/>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584" name="Oval 289"/>
          <p:cNvSpPr>
            <a:spLocks noChangeAspect="1" noChangeArrowheads="1"/>
          </p:cNvSpPr>
          <p:nvPr/>
        </p:nvSpPr>
        <p:spPr bwMode="auto">
          <a:xfrm>
            <a:off x="6799264" y="3195639"/>
            <a:ext cx="11113" cy="9525"/>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585" name="Oval 290"/>
          <p:cNvSpPr>
            <a:spLocks noChangeAspect="1" noChangeArrowheads="1"/>
          </p:cNvSpPr>
          <p:nvPr/>
        </p:nvSpPr>
        <p:spPr bwMode="auto">
          <a:xfrm>
            <a:off x="6762751" y="3182939"/>
            <a:ext cx="11113" cy="9525"/>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586" name="Oval 291"/>
          <p:cNvSpPr>
            <a:spLocks noChangeAspect="1" noChangeArrowheads="1"/>
          </p:cNvSpPr>
          <p:nvPr/>
        </p:nvSpPr>
        <p:spPr bwMode="auto">
          <a:xfrm>
            <a:off x="6719889" y="3197226"/>
            <a:ext cx="11113" cy="11113"/>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587" name="Oval 292"/>
          <p:cNvSpPr>
            <a:spLocks noChangeAspect="1" noChangeArrowheads="1"/>
          </p:cNvSpPr>
          <p:nvPr/>
        </p:nvSpPr>
        <p:spPr bwMode="auto">
          <a:xfrm>
            <a:off x="6380164" y="3182939"/>
            <a:ext cx="11113" cy="9525"/>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588" name="Oval 293"/>
          <p:cNvSpPr>
            <a:spLocks noChangeAspect="1" noChangeArrowheads="1"/>
          </p:cNvSpPr>
          <p:nvPr/>
        </p:nvSpPr>
        <p:spPr bwMode="auto">
          <a:xfrm>
            <a:off x="6477001" y="3208339"/>
            <a:ext cx="11113" cy="9525"/>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589" name="Oval 294"/>
          <p:cNvSpPr>
            <a:spLocks noChangeAspect="1" noChangeArrowheads="1"/>
          </p:cNvSpPr>
          <p:nvPr/>
        </p:nvSpPr>
        <p:spPr bwMode="auto">
          <a:xfrm>
            <a:off x="6527801" y="3178176"/>
            <a:ext cx="11113" cy="9525"/>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590" name="Oval 295"/>
          <p:cNvSpPr>
            <a:spLocks noChangeAspect="1" noChangeArrowheads="1"/>
          </p:cNvSpPr>
          <p:nvPr/>
        </p:nvSpPr>
        <p:spPr bwMode="auto">
          <a:xfrm>
            <a:off x="6669089" y="3205164"/>
            <a:ext cx="11113" cy="11113"/>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591" name="Oval 296"/>
          <p:cNvSpPr>
            <a:spLocks noChangeAspect="1" noChangeArrowheads="1"/>
          </p:cNvSpPr>
          <p:nvPr/>
        </p:nvSpPr>
        <p:spPr bwMode="auto">
          <a:xfrm>
            <a:off x="6737351" y="3178176"/>
            <a:ext cx="11113" cy="9525"/>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592" name="Oval 297"/>
          <p:cNvSpPr>
            <a:spLocks noChangeAspect="1" noChangeArrowheads="1"/>
          </p:cNvSpPr>
          <p:nvPr/>
        </p:nvSpPr>
        <p:spPr bwMode="auto">
          <a:xfrm>
            <a:off x="3340101" y="3217864"/>
            <a:ext cx="11113" cy="9525"/>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593" name="Oval 298"/>
          <p:cNvSpPr>
            <a:spLocks noChangeAspect="1" noChangeArrowheads="1"/>
          </p:cNvSpPr>
          <p:nvPr/>
        </p:nvSpPr>
        <p:spPr bwMode="auto">
          <a:xfrm>
            <a:off x="3390901" y="3181350"/>
            <a:ext cx="11113" cy="7938"/>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594" name="Oval 299"/>
          <p:cNvSpPr>
            <a:spLocks noChangeAspect="1" noChangeArrowheads="1"/>
          </p:cNvSpPr>
          <p:nvPr/>
        </p:nvSpPr>
        <p:spPr bwMode="auto">
          <a:xfrm>
            <a:off x="3392488" y="3132139"/>
            <a:ext cx="12700" cy="11113"/>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595" name="Oval 300"/>
          <p:cNvSpPr>
            <a:spLocks noChangeAspect="1" noChangeArrowheads="1"/>
          </p:cNvSpPr>
          <p:nvPr/>
        </p:nvSpPr>
        <p:spPr bwMode="auto">
          <a:xfrm>
            <a:off x="3540125" y="3240089"/>
            <a:ext cx="12700" cy="11113"/>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596" name="Oval 301"/>
          <p:cNvSpPr>
            <a:spLocks noChangeAspect="1" noChangeArrowheads="1"/>
          </p:cNvSpPr>
          <p:nvPr/>
        </p:nvSpPr>
        <p:spPr bwMode="auto">
          <a:xfrm>
            <a:off x="3579813" y="3232151"/>
            <a:ext cx="12700" cy="11113"/>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597" name="Oval 302"/>
          <p:cNvSpPr>
            <a:spLocks noChangeAspect="1" noChangeArrowheads="1"/>
          </p:cNvSpPr>
          <p:nvPr/>
        </p:nvSpPr>
        <p:spPr bwMode="auto">
          <a:xfrm>
            <a:off x="3294063" y="3213101"/>
            <a:ext cx="12700" cy="9525"/>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598" name="Oval 303"/>
          <p:cNvSpPr>
            <a:spLocks noChangeAspect="1" noChangeArrowheads="1"/>
          </p:cNvSpPr>
          <p:nvPr/>
        </p:nvSpPr>
        <p:spPr bwMode="auto">
          <a:xfrm>
            <a:off x="3346451" y="3270251"/>
            <a:ext cx="9525" cy="9525"/>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599" name="Oval 304"/>
          <p:cNvSpPr>
            <a:spLocks noChangeAspect="1" noChangeArrowheads="1"/>
          </p:cNvSpPr>
          <p:nvPr/>
        </p:nvSpPr>
        <p:spPr bwMode="auto">
          <a:xfrm>
            <a:off x="3452814" y="3270251"/>
            <a:ext cx="11113" cy="9525"/>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600" name="Oval 305"/>
          <p:cNvSpPr>
            <a:spLocks noChangeAspect="1" noChangeArrowheads="1"/>
          </p:cNvSpPr>
          <p:nvPr/>
        </p:nvSpPr>
        <p:spPr bwMode="auto">
          <a:xfrm>
            <a:off x="3387726" y="3252789"/>
            <a:ext cx="11113" cy="9525"/>
          </a:xfrm>
          <a:prstGeom prst="ellipse">
            <a:avLst/>
          </a:prstGeom>
          <a:solidFill>
            <a:srgbClr val="FFFF00"/>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601" name="Line 306"/>
          <p:cNvSpPr>
            <a:spLocks noChangeAspect="1" noChangeShapeType="1"/>
          </p:cNvSpPr>
          <p:nvPr/>
        </p:nvSpPr>
        <p:spPr bwMode="auto">
          <a:xfrm flipH="1">
            <a:off x="2743200" y="2074863"/>
            <a:ext cx="1562100" cy="0"/>
          </a:xfrm>
          <a:prstGeom prst="line">
            <a:avLst/>
          </a:prstGeom>
          <a:noFill/>
          <a:ln w="25400">
            <a:solidFill>
              <a:schemeClr val="tx1"/>
            </a:solidFill>
            <a:round/>
            <a:headEnd type="stealth" w="lg" len="lg"/>
            <a:tailEnd type="stealth" w="lg" len="lg"/>
          </a:ln>
          <a:extLst>
            <a:ext uri="{909E8E84-426E-40DD-AFC4-6F175D3DCCD1}">
              <a14:hiddenFill xmlns:a14="http://schemas.microsoft.com/office/drawing/2010/main">
                <a:noFill/>
              </a14:hiddenFill>
            </a:ext>
          </a:extLst>
        </p:spPr>
        <p:txBody>
          <a:bodyPr/>
          <a:lstStyle/>
          <a:p>
            <a:endParaRPr lang="en-US"/>
          </a:p>
        </p:txBody>
      </p:sp>
      <p:sp>
        <p:nvSpPr>
          <p:cNvPr id="55602" name="Line 307"/>
          <p:cNvSpPr>
            <a:spLocks noChangeAspect="1" noChangeShapeType="1"/>
          </p:cNvSpPr>
          <p:nvPr/>
        </p:nvSpPr>
        <p:spPr bwMode="auto">
          <a:xfrm flipH="1">
            <a:off x="4305301" y="2074863"/>
            <a:ext cx="2035175" cy="0"/>
          </a:xfrm>
          <a:prstGeom prst="line">
            <a:avLst/>
          </a:prstGeom>
          <a:noFill/>
          <a:ln w="25400">
            <a:solidFill>
              <a:schemeClr val="tx1"/>
            </a:solidFill>
            <a:round/>
            <a:headEnd type="stealth" w="lg" len="lg"/>
            <a:tailEnd type="stealth" w="lg" len="lg"/>
          </a:ln>
          <a:extLst>
            <a:ext uri="{909E8E84-426E-40DD-AFC4-6F175D3DCCD1}">
              <a14:hiddenFill xmlns:a14="http://schemas.microsoft.com/office/drawing/2010/main">
                <a:noFill/>
              </a14:hiddenFill>
            </a:ext>
          </a:extLst>
        </p:spPr>
        <p:txBody>
          <a:bodyPr/>
          <a:lstStyle/>
          <a:p>
            <a:endParaRPr lang="en-US"/>
          </a:p>
        </p:txBody>
      </p:sp>
      <p:sp>
        <p:nvSpPr>
          <p:cNvPr id="55603" name="Line 308"/>
          <p:cNvSpPr>
            <a:spLocks noChangeAspect="1" noChangeShapeType="1"/>
          </p:cNvSpPr>
          <p:nvPr/>
        </p:nvSpPr>
        <p:spPr bwMode="auto">
          <a:xfrm flipH="1">
            <a:off x="6340475" y="2074863"/>
            <a:ext cx="1697038" cy="0"/>
          </a:xfrm>
          <a:prstGeom prst="line">
            <a:avLst/>
          </a:prstGeom>
          <a:noFill/>
          <a:ln w="25400">
            <a:solidFill>
              <a:schemeClr val="tx1"/>
            </a:solidFill>
            <a:round/>
            <a:headEnd type="stealth" w="lg" len="lg"/>
            <a:tailEnd type="stealth" w="lg" len="lg"/>
          </a:ln>
          <a:extLst>
            <a:ext uri="{909E8E84-426E-40DD-AFC4-6F175D3DCCD1}">
              <a14:hiddenFill xmlns:a14="http://schemas.microsoft.com/office/drawing/2010/main">
                <a:noFill/>
              </a14:hiddenFill>
            </a:ext>
          </a:extLst>
        </p:spPr>
        <p:txBody>
          <a:bodyPr/>
          <a:lstStyle/>
          <a:p>
            <a:endParaRPr lang="en-US"/>
          </a:p>
        </p:txBody>
      </p:sp>
      <p:sp>
        <p:nvSpPr>
          <p:cNvPr id="55604" name="Rectangle 309"/>
          <p:cNvSpPr>
            <a:spLocks noChangeAspect="1" noChangeArrowheads="1"/>
          </p:cNvSpPr>
          <p:nvPr/>
        </p:nvSpPr>
        <p:spPr bwMode="auto">
          <a:xfrm>
            <a:off x="5049839" y="2613026"/>
            <a:ext cx="68263" cy="474663"/>
          </a:xfrm>
          <a:prstGeom prst="rect">
            <a:avLst/>
          </a:prstGeom>
          <a:solidFill>
            <a:schemeClr val="tx1"/>
          </a:solidFill>
          <a:ln w="12700">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5605" name="Text Box 310"/>
          <p:cNvSpPr txBox="1">
            <a:spLocks noChangeAspect="1" noChangeArrowheads="1"/>
          </p:cNvSpPr>
          <p:nvPr/>
        </p:nvSpPr>
        <p:spPr bwMode="auto">
          <a:xfrm>
            <a:off x="2811463" y="1712913"/>
            <a:ext cx="14239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defTabSz="762000"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defTabSz="76200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defTabSz="7620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defTabSz="7620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defTabSz="7620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defTabSz="7620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defTabSz="7620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defTabSz="7620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defTabSz="7620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kumimoji="1" lang="en-US" altLang="ja-JP" sz="1600" b="1">
                <a:ea typeface="ＭＳ Ｐゴシック" panose="020B0600070205080204" pitchFamily="34" charset="-128"/>
              </a:rPr>
              <a:t>Ion Source</a:t>
            </a:r>
          </a:p>
        </p:txBody>
      </p:sp>
      <p:sp>
        <p:nvSpPr>
          <p:cNvPr id="55606" name="Text Box 311"/>
          <p:cNvSpPr txBox="1">
            <a:spLocks noChangeAspect="1" noChangeArrowheads="1"/>
          </p:cNvSpPr>
          <p:nvPr/>
        </p:nvSpPr>
        <p:spPr bwMode="auto">
          <a:xfrm>
            <a:off x="4419600" y="1524001"/>
            <a:ext cx="19002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defTabSz="762000"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defTabSz="76200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defTabSz="7620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defTabSz="7620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defTabSz="7620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defTabSz="7620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defTabSz="7620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defTabSz="7620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defTabSz="7620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kumimoji="1" lang="en-US" altLang="ja-JP" sz="1600" b="1">
                <a:ea typeface="ＭＳ Ｐゴシック" panose="020B0600070205080204" pitchFamily="34" charset="-128"/>
              </a:rPr>
              <a:t>Ion Transportation</a:t>
            </a:r>
          </a:p>
        </p:txBody>
      </p:sp>
      <p:sp>
        <p:nvSpPr>
          <p:cNvPr id="55607" name="Text Box 312"/>
          <p:cNvSpPr txBox="1">
            <a:spLocks noChangeAspect="1" noChangeArrowheads="1"/>
          </p:cNvSpPr>
          <p:nvPr/>
        </p:nvSpPr>
        <p:spPr bwMode="auto">
          <a:xfrm>
            <a:off x="6408739" y="1712913"/>
            <a:ext cx="15605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defTabSz="762000"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defTabSz="76200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defTabSz="7620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defTabSz="7620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defTabSz="7620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defTabSz="7620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defTabSz="7620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defTabSz="7620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defTabSz="7620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kumimoji="1" lang="en-US" altLang="ja-JP" sz="1600" b="1">
                <a:ea typeface="ＭＳ Ｐゴシック" panose="020B0600070205080204" pitchFamily="34" charset="-128"/>
              </a:rPr>
              <a:t>Analyser</a:t>
            </a:r>
          </a:p>
        </p:txBody>
      </p:sp>
      <p:sp>
        <p:nvSpPr>
          <p:cNvPr id="55608" name="Text Box 313"/>
          <p:cNvSpPr txBox="1">
            <a:spLocks noChangeAspect="1" noChangeArrowheads="1"/>
          </p:cNvSpPr>
          <p:nvPr/>
        </p:nvSpPr>
        <p:spPr bwMode="auto">
          <a:xfrm>
            <a:off x="9099550" y="1143001"/>
            <a:ext cx="11874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defTabSz="762000"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defTabSz="76200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defTabSz="7620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defTabSz="7620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defTabSz="7620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defTabSz="7620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defTabSz="7620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defTabSz="7620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defTabSz="7620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kumimoji="1" lang="en-US" altLang="ja-JP" sz="1600" b="1">
                <a:ea typeface="ＭＳ Ｐゴシック" panose="020B0600070205080204" pitchFamily="34" charset="-128"/>
              </a:rPr>
              <a:t>Detection system </a:t>
            </a:r>
          </a:p>
        </p:txBody>
      </p:sp>
      <p:sp>
        <p:nvSpPr>
          <p:cNvPr id="55609" name="AutoShape 314"/>
          <p:cNvSpPr>
            <a:spLocks noChangeAspect="1" noChangeArrowheads="1"/>
          </p:cNvSpPr>
          <p:nvPr/>
        </p:nvSpPr>
        <p:spPr bwMode="auto">
          <a:xfrm rot="5400000">
            <a:off x="8128000" y="2170113"/>
            <a:ext cx="361950" cy="406400"/>
          </a:xfrm>
          <a:prstGeom prst="triangle">
            <a:avLst>
              <a:gd name="adj" fmla="val 50000"/>
            </a:avLst>
          </a:prstGeom>
          <a:noFill/>
          <a:ln w="19050">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cxnSp>
        <p:nvCxnSpPr>
          <p:cNvPr id="55610" name="AutoShape 315"/>
          <p:cNvCxnSpPr>
            <a:cxnSpLocks noChangeAspect="1" noChangeShapeType="1"/>
            <a:stCxn id="55409" idx="1"/>
            <a:endCxn id="55609" idx="3"/>
          </p:cNvCxnSpPr>
          <p:nvPr/>
        </p:nvCxnSpPr>
        <p:spPr bwMode="auto">
          <a:xfrm rot="16200000">
            <a:off x="7727951" y="2274889"/>
            <a:ext cx="269875" cy="466725"/>
          </a:xfrm>
          <a:prstGeom prst="bentConnector2">
            <a:avLst/>
          </a:prstGeom>
          <a:noFill/>
          <a:ln w="19050">
            <a:solidFill>
              <a:schemeClr val="tx1"/>
            </a:solidFill>
            <a:miter lim="800000"/>
            <a:headEnd type="none" w="sm" len="sm"/>
            <a:tailEnd type="none" w="sm" len="sm"/>
          </a:ln>
          <a:extLst>
            <a:ext uri="{909E8E84-426E-40DD-AFC4-6F175D3DCCD1}">
              <a14:hiddenFill xmlns:a14="http://schemas.microsoft.com/office/drawing/2010/main">
                <a:noFill/>
              </a14:hiddenFill>
            </a:ext>
          </a:extLst>
        </p:spPr>
      </p:cxnSp>
      <p:cxnSp>
        <p:nvCxnSpPr>
          <p:cNvPr id="55611" name="AutoShape 316"/>
          <p:cNvCxnSpPr>
            <a:cxnSpLocks noChangeAspect="1" noChangeShapeType="1"/>
          </p:cNvCxnSpPr>
          <p:nvPr/>
        </p:nvCxnSpPr>
        <p:spPr bwMode="auto">
          <a:xfrm flipV="1">
            <a:off x="8537575" y="2352675"/>
            <a:ext cx="869950" cy="7938"/>
          </a:xfrm>
          <a:prstGeom prst="straightConnector1">
            <a:avLst/>
          </a:prstGeom>
          <a:noFill/>
          <a:ln w="19050">
            <a:solidFill>
              <a:schemeClr val="tx1"/>
            </a:solidFill>
            <a:round/>
            <a:headEnd type="none" w="sm" len="sm"/>
            <a:tailEnd type="stealth" w="med" len="lg"/>
          </a:ln>
          <a:extLst>
            <a:ext uri="{909E8E84-426E-40DD-AFC4-6F175D3DCCD1}">
              <a14:hiddenFill xmlns:a14="http://schemas.microsoft.com/office/drawing/2010/main">
                <a:noFill/>
              </a14:hiddenFill>
            </a:ext>
          </a:extLst>
        </p:spPr>
      </p:cxnSp>
      <p:sp>
        <p:nvSpPr>
          <p:cNvPr id="55612" name="Text Box 317"/>
          <p:cNvSpPr txBox="1">
            <a:spLocks noChangeAspect="1" noChangeArrowheads="1"/>
          </p:cNvSpPr>
          <p:nvPr/>
        </p:nvSpPr>
        <p:spPr bwMode="auto">
          <a:xfrm>
            <a:off x="9207500" y="1957388"/>
            <a:ext cx="14605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defTabSz="762000"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defTabSz="76200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defTabSz="7620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defTabSz="7620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defTabSz="7620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defTabSz="7620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defTabSz="7620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defTabSz="7620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defTabSz="7620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kumimoji="1" lang="en-US" altLang="ja-JP" sz="1600" b="1">
                <a:ea typeface="ＭＳ Ｐゴシック" panose="020B0600070205080204" pitchFamily="34" charset="-128"/>
              </a:rPr>
              <a:t>To the data collection system</a:t>
            </a:r>
            <a:endParaRPr kumimoji="1" lang="en-US" altLang="ja-JP" sz="1600">
              <a:ea typeface="ＭＳ Ｐゴシック" panose="020B0600070205080204" pitchFamily="34" charset="-128"/>
            </a:endParaRPr>
          </a:p>
        </p:txBody>
      </p:sp>
      <p:sp>
        <p:nvSpPr>
          <p:cNvPr id="55613" name="Freeform 318"/>
          <p:cNvSpPr>
            <a:spLocks noChangeAspect="1"/>
          </p:cNvSpPr>
          <p:nvPr/>
        </p:nvSpPr>
        <p:spPr bwMode="auto">
          <a:xfrm>
            <a:off x="7291389" y="2133601"/>
            <a:ext cx="1820863" cy="1617663"/>
          </a:xfrm>
          <a:custGeom>
            <a:avLst/>
            <a:gdLst>
              <a:gd name="T0" fmla="*/ 0 w 1288"/>
              <a:gd name="T1" fmla="*/ 801 h 1296"/>
              <a:gd name="T2" fmla="*/ 380 w 1288"/>
              <a:gd name="T3" fmla="*/ 801 h 1296"/>
              <a:gd name="T4" fmla="*/ 380 w 1288"/>
              <a:gd name="T5" fmla="*/ 223 h 1296"/>
              <a:gd name="T6" fmla="*/ 1021 w 1288"/>
              <a:gd name="T7" fmla="*/ 223 h 1296"/>
              <a:gd name="T8" fmla="*/ 1021 w 1288"/>
              <a:gd name="T9" fmla="*/ 0 h 1296"/>
              <a:gd name="T10" fmla="*/ 0 w 1288"/>
              <a:gd name="T11" fmla="*/ 0 h 1296"/>
              <a:gd name="T12" fmla="*/ 0 w 1288"/>
              <a:gd name="T13" fmla="*/ 801 h 1296"/>
              <a:gd name="T14" fmla="*/ 0 60000 65536"/>
              <a:gd name="T15" fmla="*/ 0 60000 65536"/>
              <a:gd name="T16" fmla="*/ 0 60000 65536"/>
              <a:gd name="T17" fmla="*/ 0 60000 65536"/>
              <a:gd name="T18" fmla="*/ 0 60000 65536"/>
              <a:gd name="T19" fmla="*/ 0 60000 65536"/>
              <a:gd name="T20" fmla="*/ 0 60000 65536"/>
              <a:gd name="T21" fmla="*/ 0 w 1288"/>
              <a:gd name="T22" fmla="*/ 0 h 1296"/>
              <a:gd name="T23" fmla="*/ 1288 w 1288"/>
              <a:gd name="T24" fmla="*/ 1296 h 12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88" h="1296">
                <a:moveTo>
                  <a:pt x="0" y="1296"/>
                </a:moveTo>
                <a:lnTo>
                  <a:pt x="480" y="1296"/>
                </a:lnTo>
                <a:lnTo>
                  <a:pt x="480" y="360"/>
                </a:lnTo>
                <a:lnTo>
                  <a:pt x="1288" y="360"/>
                </a:lnTo>
                <a:lnTo>
                  <a:pt x="1288" y="0"/>
                </a:lnTo>
                <a:lnTo>
                  <a:pt x="0" y="0"/>
                </a:lnTo>
                <a:lnTo>
                  <a:pt x="0" y="1296"/>
                </a:lnTo>
                <a:close/>
              </a:path>
            </a:pathLst>
          </a:custGeom>
          <a:noFill/>
          <a:ln w="12700" cap="flat" cmpd="sng">
            <a:solidFill>
              <a:schemeClr val="tx1"/>
            </a:solidFill>
            <a:prstDash val="sysDot"/>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cxnSp>
        <p:nvCxnSpPr>
          <p:cNvPr id="55614" name="AutoShape 319"/>
          <p:cNvCxnSpPr>
            <a:cxnSpLocks noChangeAspect="1" noChangeShapeType="1"/>
          </p:cNvCxnSpPr>
          <p:nvPr/>
        </p:nvCxnSpPr>
        <p:spPr bwMode="auto">
          <a:xfrm flipH="1">
            <a:off x="8880476" y="1654176"/>
            <a:ext cx="282575" cy="434975"/>
          </a:xfrm>
          <a:prstGeom prst="straightConnector1">
            <a:avLst/>
          </a:prstGeom>
          <a:noFill/>
          <a:ln w="25400">
            <a:solidFill>
              <a:schemeClr val="tx1"/>
            </a:solidFill>
            <a:round/>
            <a:headEnd type="none" w="sm" len="sm"/>
            <a:tailEnd type="stealth" w="lg" len="lg"/>
          </a:ln>
          <a:extLst>
            <a:ext uri="{909E8E84-426E-40DD-AFC4-6F175D3DCCD1}">
              <a14:hiddenFill xmlns:a14="http://schemas.microsoft.com/office/drawing/2010/main">
                <a:noFill/>
              </a14:hiddenFill>
            </a:ext>
          </a:extLst>
        </p:spPr>
      </p:cxnSp>
      <p:sp>
        <p:nvSpPr>
          <p:cNvPr id="55615" name="Line 320"/>
          <p:cNvSpPr>
            <a:spLocks noChangeAspect="1" noChangeShapeType="1"/>
          </p:cNvSpPr>
          <p:nvPr/>
        </p:nvSpPr>
        <p:spPr bwMode="auto">
          <a:xfrm rot="16200000">
            <a:off x="5540376" y="4560888"/>
            <a:ext cx="1736725" cy="0"/>
          </a:xfrm>
          <a:prstGeom prst="line">
            <a:avLst/>
          </a:prstGeom>
          <a:noFill/>
          <a:ln w="25400">
            <a:solidFill>
              <a:schemeClr val="tx1"/>
            </a:solidFill>
            <a:prstDash val="sysDot"/>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5616" name="Line 321"/>
          <p:cNvSpPr>
            <a:spLocks noChangeAspect="1" noChangeShapeType="1"/>
          </p:cNvSpPr>
          <p:nvPr/>
        </p:nvSpPr>
        <p:spPr bwMode="auto">
          <a:xfrm rot="16200000">
            <a:off x="7032626" y="4502150"/>
            <a:ext cx="1738313" cy="0"/>
          </a:xfrm>
          <a:prstGeom prst="line">
            <a:avLst/>
          </a:prstGeom>
          <a:noFill/>
          <a:ln w="25400">
            <a:solidFill>
              <a:schemeClr val="tx1"/>
            </a:solidFill>
            <a:prstDash val="sysDot"/>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pic>
        <p:nvPicPr>
          <p:cNvPr id="2" name="Picture 1"/>
          <p:cNvPicPr>
            <a:picLocks noChangeAspect="1"/>
          </p:cNvPicPr>
          <p:nvPr/>
        </p:nvPicPr>
        <p:blipFill>
          <a:blip r:embed="rId3"/>
          <a:stretch>
            <a:fillRect/>
          </a:stretch>
        </p:blipFill>
        <p:spPr>
          <a:xfrm>
            <a:off x="2754314" y="2919249"/>
            <a:ext cx="467595" cy="601864"/>
          </a:xfrm>
          <a:prstGeom prst="rect">
            <a:avLst/>
          </a:prstGeom>
        </p:spPr>
      </p:pic>
      <p:sp>
        <p:nvSpPr>
          <p:cNvPr id="322" name="Rounded Rectangle 321"/>
          <p:cNvSpPr/>
          <p:nvPr/>
        </p:nvSpPr>
        <p:spPr bwMode="auto">
          <a:xfrm>
            <a:off x="2212794" y="2917825"/>
            <a:ext cx="622780" cy="603250"/>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a:defRPr/>
            </a:pPr>
            <a:endParaRPr lang="en-US" kern="0">
              <a:solidFill>
                <a:prstClr val="white"/>
              </a:solidFill>
              <a:latin typeface="Calibri"/>
              <a:cs typeface="Arial" charset="0"/>
            </a:endParaRPr>
          </a:p>
        </p:txBody>
      </p:sp>
    </p:spTree>
    <p:extLst>
      <p:ext uri="{BB962C8B-B14F-4D97-AF65-F5344CB8AC3E}">
        <p14:creationId xmlns:p14="http://schemas.microsoft.com/office/powerpoint/2010/main" val="15831845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67293" y="0"/>
            <a:ext cx="9315893" cy="1143000"/>
          </a:xfrm>
        </p:spPr>
        <p:txBody>
          <a:bodyPr>
            <a:normAutofit fontScale="90000"/>
          </a:bodyPr>
          <a:lstStyle/>
          <a:p>
            <a:r>
              <a:rPr lang="en-US" b="1" dirty="0">
                <a:latin typeface="+mn-lt"/>
              </a:rPr>
              <a:t>Chemistry &amp; Packaging Simplify Definitions</a:t>
            </a:r>
          </a:p>
        </p:txBody>
      </p:sp>
      <p:sp>
        <p:nvSpPr>
          <p:cNvPr id="5" name="Content Placeholder 4"/>
          <p:cNvSpPr>
            <a:spLocks noGrp="1"/>
          </p:cNvSpPr>
          <p:nvPr>
            <p:ph idx="1"/>
          </p:nvPr>
        </p:nvSpPr>
        <p:spPr>
          <a:xfrm>
            <a:off x="852377" y="1500983"/>
            <a:ext cx="8229600" cy="4525963"/>
          </a:xfrm>
        </p:spPr>
        <p:txBody>
          <a:bodyPr>
            <a:normAutofit fontScale="92500" lnSpcReduction="20000"/>
          </a:bodyPr>
          <a:lstStyle/>
          <a:p>
            <a:r>
              <a:rPr lang="en-US" b="1" dirty="0"/>
              <a:t>Good Quality:  </a:t>
            </a:r>
            <a:r>
              <a:rPr lang="en-US" dirty="0"/>
              <a:t>Set of samples that did not fail chemical assays (content, dissolution, etc.) and packaging tests, if performed. </a:t>
            </a:r>
          </a:p>
          <a:p>
            <a:r>
              <a:rPr lang="en-US" b="1" dirty="0"/>
              <a:t>Degraded: </a:t>
            </a:r>
            <a:r>
              <a:rPr lang="en-US" dirty="0"/>
              <a:t>genuine packaging + decreased quantity of  correct API &amp; chemical evidence of degradation.</a:t>
            </a:r>
          </a:p>
          <a:p>
            <a:r>
              <a:rPr lang="en-US" b="1" dirty="0"/>
              <a:t>Substandard: </a:t>
            </a:r>
            <a:r>
              <a:rPr lang="en-US" dirty="0"/>
              <a:t>Samples with genuine packaging + incorrect quantity of  correct API or other manufacturing defects.</a:t>
            </a:r>
          </a:p>
          <a:p>
            <a:r>
              <a:rPr lang="en-US" b="1" dirty="0"/>
              <a:t>Poor Quality: </a:t>
            </a:r>
            <a:r>
              <a:rPr lang="en-US" dirty="0"/>
              <a:t>no genuine packaging to check + incorrect quantity of correct API  (&gt;zero %).</a:t>
            </a:r>
          </a:p>
          <a:p>
            <a:r>
              <a:rPr lang="en-US" b="1" dirty="0"/>
              <a:t>Falsified:  </a:t>
            </a:r>
            <a:r>
              <a:rPr lang="en-US" dirty="0"/>
              <a:t>Samples with fake packaging + right amount of API or none or “wrong API”.  Also those samples with no genuine packaging available to compare with + wrong or no stated API. Definition could extend to excipients or coatings in more sophisticated cases.</a:t>
            </a:r>
          </a:p>
          <a:p>
            <a:endParaRPr lang="en-US" dirty="0"/>
          </a:p>
        </p:txBody>
      </p:sp>
      <p:sp>
        <p:nvSpPr>
          <p:cNvPr id="6" name="TextBox 5"/>
          <p:cNvSpPr txBox="1"/>
          <p:nvPr/>
        </p:nvSpPr>
        <p:spPr>
          <a:xfrm>
            <a:off x="852377" y="6384929"/>
            <a:ext cx="5331652" cy="369332"/>
          </a:xfrm>
          <a:prstGeom prst="rect">
            <a:avLst/>
          </a:prstGeom>
          <a:noFill/>
        </p:spPr>
        <p:txBody>
          <a:bodyPr wrap="none" rtlCol="0">
            <a:spAutoFit/>
          </a:bodyPr>
          <a:lstStyle/>
          <a:p>
            <a:r>
              <a:rPr lang="en-US" dirty="0" err="1"/>
              <a:t>wWARN</a:t>
            </a:r>
            <a:r>
              <a:rPr lang="en-US" dirty="0"/>
              <a:t> AQ Surveyor. Paul Newton. Patricia Tabernero.</a:t>
            </a:r>
          </a:p>
        </p:txBody>
      </p:sp>
      <p:pic>
        <p:nvPicPr>
          <p:cNvPr id="3" name="Picture 2"/>
          <p:cNvPicPr>
            <a:picLocks noChangeAspect="1"/>
          </p:cNvPicPr>
          <p:nvPr/>
        </p:nvPicPr>
        <p:blipFill rotWithShape="1">
          <a:blip r:embed="rId2"/>
          <a:srcRect l="21512" t="72352" r="24069"/>
          <a:stretch/>
        </p:blipFill>
        <p:spPr>
          <a:xfrm>
            <a:off x="8769060" y="1500983"/>
            <a:ext cx="3317359" cy="1124503"/>
          </a:xfrm>
          <a:prstGeom prst="rect">
            <a:avLst/>
          </a:prstGeom>
        </p:spPr>
      </p:pic>
    </p:spTree>
    <p:extLst>
      <p:ext uri="{BB962C8B-B14F-4D97-AF65-F5344CB8AC3E}">
        <p14:creationId xmlns:p14="http://schemas.microsoft.com/office/powerpoint/2010/main" val="29452204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685800"/>
            <a:ext cx="8724900" cy="188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14 CuadroTexto"/>
          <p:cNvSpPr txBox="1"/>
          <p:nvPr/>
        </p:nvSpPr>
        <p:spPr>
          <a:xfrm>
            <a:off x="8001001" y="990600"/>
            <a:ext cx="2930979" cy="369332"/>
          </a:xfrm>
          <a:prstGeom prst="rect">
            <a:avLst/>
          </a:prstGeom>
          <a:noFill/>
        </p:spPr>
        <p:txBody>
          <a:bodyPr wrap="square" rtlCol="0">
            <a:spAutoFit/>
          </a:bodyPr>
          <a:lstStyle/>
          <a:p>
            <a:r>
              <a:rPr lang="es-AR" b="1" dirty="0">
                <a:solidFill>
                  <a:srgbClr val="FF0000"/>
                </a:solidFill>
              </a:rPr>
              <a:t>[Lumefantrine + H</a:t>
            </a:r>
            <a:r>
              <a:rPr lang="en-US" b="1" dirty="0">
                <a:solidFill>
                  <a:srgbClr val="FF0000"/>
                </a:solidFill>
              </a:rPr>
              <a:t>]</a:t>
            </a:r>
            <a:r>
              <a:rPr lang="es-AR" b="1" baseline="30000" dirty="0">
                <a:solidFill>
                  <a:srgbClr val="FF0000"/>
                </a:solidFill>
              </a:rPr>
              <a:t>+</a:t>
            </a:r>
          </a:p>
        </p:txBody>
      </p:sp>
      <p:sp>
        <p:nvSpPr>
          <p:cNvPr id="7" name="6 CuadroTexto"/>
          <p:cNvSpPr txBox="1"/>
          <p:nvPr/>
        </p:nvSpPr>
        <p:spPr>
          <a:xfrm>
            <a:off x="4765222" y="990600"/>
            <a:ext cx="2930979" cy="369332"/>
          </a:xfrm>
          <a:prstGeom prst="rect">
            <a:avLst/>
          </a:prstGeom>
          <a:noFill/>
        </p:spPr>
        <p:txBody>
          <a:bodyPr wrap="square" rtlCol="0">
            <a:spAutoFit/>
          </a:bodyPr>
          <a:lstStyle/>
          <a:p>
            <a:r>
              <a:rPr lang="es-AR" b="1" dirty="0">
                <a:solidFill>
                  <a:srgbClr val="FF0000"/>
                </a:solidFill>
              </a:rPr>
              <a:t>[Artemether + NH</a:t>
            </a:r>
            <a:r>
              <a:rPr lang="es-AR" b="1" baseline="-25000" dirty="0">
                <a:solidFill>
                  <a:srgbClr val="FF0000"/>
                </a:solidFill>
              </a:rPr>
              <a:t>4</a:t>
            </a:r>
            <a:r>
              <a:rPr lang="en-US" b="1" dirty="0">
                <a:solidFill>
                  <a:srgbClr val="FF0000"/>
                </a:solidFill>
              </a:rPr>
              <a:t>]</a:t>
            </a:r>
            <a:r>
              <a:rPr lang="es-AR" b="1" baseline="30000" dirty="0">
                <a:solidFill>
                  <a:srgbClr val="FF0000"/>
                </a:solidFill>
              </a:rPr>
              <a:t>+</a:t>
            </a:r>
          </a:p>
        </p:txBody>
      </p:sp>
      <p:cxnSp>
        <p:nvCxnSpPr>
          <p:cNvPr id="13" name="12 Conector recto de flecha"/>
          <p:cNvCxnSpPr/>
          <p:nvPr/>
        </p:nvCxnSpPr>
        <p:spPr>
          <a:xfrm>
            <a:off x="5298621" y="1359933"/>
            <a:ext cx="0" cy="421243"/>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15 Conector recto de flecha"/>
          <p:cNvCxnSpPr/>
          <p:nvPr/>
        </p:nvCxnSpPr>
        <p:spPr>
          <a:xfrm>
            <a:off x="8950779" y="1319690"/>
            <a:ext cx="0" cy="421243"/>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2" name="23 Grupo"/>
          <p:cNvGrpSpPr/>
          <p:nvPr/>
        </p:nvGrpSpPr>
        <p:grpSpPr>
          <a:xfrm>
            <a:off x="1524001" y="2743200"/>
            <a:ext cx="9141279" cy="1885950"/>
            <a:chOff x="419100" y="1084778"/>
            <a:chExt cx="9141279" cy="1885950"/>
          </a:xfrm>
        </p:grpSpPr>
        <p:pic>
          <p:nvPicPr>
            <p:cNvPr id="2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9100" y="1084778"/>
              <a:ext cx="8724900" cy="188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25 CuadroTexto"/>
            <p:cNvSpPr txBox="1"/>
            <p:nvPr/>
          </p:nvSpPr>
          <p:spPr>
            <a:xfrm>
              <a:off x="3505200" y="1447800"/>
              <a:ext cx="3065689" cy="369332"/>
            </a:xfrm>
            <a:prstGeom prst="rect">
              <a:avLst/>
            </a:prstGeom>
            <a:noFill/>
          </p:spPr>
          <p:txBody>
            <a:bodyPr wrap="square" rtlCol="0">
              <a:spAutoFit/>
            </a:bodyPr>
            <a:lstStyle/>
            <a:p>
              <a:r>
                <a:rPr lang="es-AR" b="1" dirty="0">
                  <a:solidFill>
                    <a:srgbClr val="FF0000"/>
                  </a:solidFill>
                </a:rPr>
                <a:t>[Dihydroartemisinin + NH</a:t>
              </a:r>
              <a:r>
                <a:rPr lang="es-AR" b="1" baseline="-25000" dirty="0">
                  <a:solidFill>
                    <a:srgbClr val="FF0000"/>
                  </a:solidFill>
                </a:rPr>
                <a:t>4</a:t>
              </a:r>
              <a:r>
                <a:rPr lang="en-US" b="1" dirty="0">
                  <a:solidFill>
                    <a:srgbClr val="FF0000"/>
                  </a:solidFill>
                </a:rPr>
                <a:t>]</a:t>
              </a:r>
              <a:r>
                <a:rPr lang="es-AR" b="1" baseline="30000" dirty="0">
                  <a:solidFill>
                    <a:srgbClr val="FF0000"/>
                  </a:solidFill>
                </a:rPr>
                <a:t>+</a:t>
              </a:r>
            </a:p>
          </p:txBody>
        </p:sp>
        <p:cxnSp>
          <p:nvCxnSpPr>
            <p:cNvPr id="27" name="26 Conector recto de flecha"/>
            <p:cNvCxnSpPr/>
            <p:nvPr/>
          </p:nvCxnSpPr>
          <p:spPr>
            <a:xfrm>
              <a:off x="4038600" y="1817132"/>
              <a:ext cx="0" cy="421243"/>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8" name="27 CuadroTexto"/>
            <p:cNvSpPr txBox="1"/>
            <p:nvPr/>
          </p:nvSpPr>
          <p:spPr>
            <a:xfrm>
              <a:off x="6629400" y="1688068"/>
              <a:ext cx="2930979" cy="369332"/>
            </a:xfrm>
            <a:prstGeom prst="rect">
              <a:avLst/>
            </a:prstGeom>
            <a:noFill/>
          </p:spPr>
          <p:txBody>
            <a:bodyPr wrap="square" rtlCol="0">
              <a:spAutoFit/>
            </a:bodyPr>
            <a:lstStyle/>
            <a:p>
              <a:r>
                <a:rPr lang="es-AR" b="1" dirty="0">
                  <a:solidFill>
                    <a:srgbClr val="FF0000"/>
                  </a:solidFill>
                </a:rPr>
                <a:t>[Piperaquine + H</a:t>
              </a:r>
              <a:r>
                <a:rPr lang="en-US" b="1" dirty="0">
                  <a:solidFill>
                    <a:srgbClr val="FF0000"/>
                  </a:solidFill>
                </a:rPr>
                <a:t>]</a:t>
              </a:r>
              <a:r>
                <a:rPr lang="es-AR" b="1" baseline="30000" dirty="0">
                  <a:solidFill>
                    <a:srgbClr val="FF0000"/>
                  </a:solidFill>
                </a:rPr>
                <a:t>+</a:t>
              </a:r>
            </a:p>
          </p:txBody>
        </p:sp>
        <p:cxnSp>
          <p:nvCxnSpPr>
            <p:cNvPr id="29" name="28 Conector recto de flecha"/>
            <p:cNvCxnSpPr/>
            <p:nvPr/>
          </p:nvCxnSpPr>
          <p:spPr>
            <a:xfrm>
              <a:off x="7543800" y="2017157"/>
              <a:ext cx="0" cy="421243"/>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3" name="21 Grupo"/>
          <p:cNvGrpSpPr/>
          <p:nvPr/>
        </p:nvGrpSpPr>
        <p:grpSpPr>
          <a:xfrm>
            <a:off x="1524001" y="4819650"/>
            <a:ext cx="9026979" cy="1885950"/>
            <a:chOff x="0" y="4819650"/>
            <a:chExt cx="9026979" cy="1885950"/>
          </a:xfrm>
        </p:grpSpPr>
        <p:pic>
          <p:nvPicPr>
            <p:cNvPr id="103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819650"/>
              <a:ext cx="8724900" cy="188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32 CuadroTexto"/>
            <p:cNvSpPr txBox="1"/>
            <p:nvPr/>
          </p:nvSpPr>
          <p:spPr>
            <a:xfrm>
              <a:off x="6096000" y="5457825"/>
              <a:ext cx="2930979" cy="369332"/>
            </a:xfrm>
            <a:prstGeom prst="rect">
              <a:avLst/>
            </a:prstGeom>
            <a:noFill/>
          </p:spPr>
          <p:txBody>
            <a:bodyPr wrap="square" rtlCol="0">
              <a:spAutoFit/>
            </a:bodyPr>
            <a:lstStyle/>
            <a:p>
              <a:r>
                <a:rPr lang="es-AR" b="1" dirty="0">
                  <a:solidFill>
                    <a:srgbClr val="FF0000"/>
                  </a:solidFill>
                </a:rPr>
                <a:t>[Artesunate + NH</a:t>
              </a:r>
              <a:r>
                <a:rPr lang="es-AR" b="1" baseline="-25000" dirty="0">
                  <a:solidFill>
                    <a:srgbClr val="FF0000"/>
                  </a:solidFill>
                </a:rPr>
                <a:t>4</a:t>
              </a:r>
              <a:r>
                <a:rPr lang="en-US" b="1" dirty="0">
                  <a:solidFill>
                    <a:srgbClr val="FF0000"/>
                  </a:solidFill>
                </a:rPr>
                <a:t>]</a:t>
              </a:r>
              <a:r>
                <a:rPr lang="es-AR" b="1" baseline="30000" dirty="0">
                  <a:solidFill>
                    <a:srgbClr val="FF0000"/>
                  </a:solidFill>
                </a:rPr>
                <a:t>+</a:t>
              </a:r>
            </a:p>
          </p:txBody>
        </p:sp>
        <p:cxnSp>
          <p:nvCxnSpPr>
            <p:cNvPr id="34" name="33 Conector recto de flecha"/>
            <p:cNvCxnSpPr/>
            <p:nvPr/>
          </p:nvCxnSpPr>
          <p:spPr>
            <a:xfrm>
              <a:off x="6629400" y="5827157"/>
              <a:ext cx="0" cy="421243"/>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5" name="34 CuadroTexto"/>
            <p:cNvSpPr txBox="1"/>
            <p:nvPr/>
          </p:nvSpPr>
          <p:spPr>
            <a:xfrm>
              <a:off x="4765221" y="5193268"/>
              <a:ext cx="2930979" cy="369332"/>
            </a:xfrm>
            <a:prstGeom prst="rect">
              <a:avLst/>
            </a:prstGeom>
            <a:noFill/>
          </p:spPr>
          <p:txBody>
            <a:bodyPr wrap="square" rtlCol="0">
              <a:spAutoFit/>
            </a:bodyPr>
            <a:lstStyle/>
            <a:p>
              <a:r>
                <a:rPr lang="es-AR" b="1" dirty="0">
                  <a:solidFill>
                    <a:srgbClr val="FF0000"/>
                  </a:solidFill>
                </a:rPr>
                <a:t>[Amodiaquine + H</a:t>
              </a:r>
              <a:r>
                <a:rPr lang="en-US" b="1" dirty="0">
                  <a:solidFill>
                    <a:srgbClr val="FF0000"/>
                  </a:solidFill>
                </a:rPr>
                <a:t>]</a:t>
              </a:r>
              <a:r>
                <a:rPr lang="es-AR" b="1" baseline="30000" dirty="0">
                  <a:solidFill>
                    <a:srgbClr val="FF0000"/>
                  </a:solidFill>
                </a:rPr>
                <a:t>+</a:t>
              </a:r>
            </a:p>
          </p:txBody>
        </p:sp>
        <p:cxnSp>
          <p:nvCxnSpPr>
            <p:cNvPr id="36" name="35 Conector recto de flecha"/>
            <p:cNvCxnSpPr/>
            <p:nvPr/>
          </p:nvCxnSpPr>
          <p:spPr>
            <a:xfrm>
              <a:off x="5715000" y="5522357"/>
              <a:ext cx="0" cy="421243"/>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38" name="37 Rectángulo"/>
          <p:cNvSpPr/>
          <p:nvPr/>
        </p:nvSpPr>
        <p:spPr>
          <a:xfrm>
            <a:off x="1575234" y="15744"/>
            <a:ext cx="9166740" cy="1107996"/>
          </a:xfrm>
          <a:prstGeom prst="rect">
            <a:avLst/>
          </a:prstGeom>
        </p:spPr>
        <p:txBody>
          <a:bodyPr wrap="none">
            <a:spAutoFit/>
          </a:bodyPr>
          <a:lstStyle/>
          <a:p>
            <a:r>
              <a:rPr lang="en-US" sz="2400" b="1" dirty="0"/>
              <a:t>Nigeria ACT Results</a:t>
            </a:r>
            <a:r>
              <a:rPr lang="es-AR" sz="2400" b="1" dirty="0"/>
              <a:t>: </a:t>
            </a:r>
            <a:r>
              <a:rPr lang="en-US" dirty="0"/>
              <a:t>Genuine samples-On Going ACT Consortium Study in Enugu, Nigeria</a:t>
            </a:r>
          </a:p>
          <a:p>
            <a:r>
              <a:rPr lang="en-US" dirty="0"/>
              <a:t>                                                  </a:t>
            </a:r>
            <a:r>
              <a:rPr lang="en-US" sz="1200" dirty="0"/>
              <a:t>Harparkash Kaur, Michael Green, </a:t>
            </a:r>
            <a:r>
              <a:rPr lang="en-US" sz="1200" dirty="0" err="1"/>
              <a:t>Obinna</a:t>
            </a:r>
            <a:r>
              <a:rPr lang="en-US" sz="1200" dirty="0"/>
              <a:t> </a:t>
            </a:r>
            <a:r>
              <a:rPr lang="en-US" sz="1200" dirty="0" err="1"/>
              <a:t>Onwujekwe</a:t>
            </a:r>
            <a:r>
              <a:rPr lang="en-US" sz="1200" dirty="0"/>
              <a:t>, Facundo Fernandez (&amp; teams)</a:t>
            </a:r>
            <a:endParaRPr lang="en-US" dirty="0"/>
          </a:p>
          <a:p>
            <a:r>
              <a:rPr lang="es-AR" sz="2400" b="1" dirty="0"/>
              <a:t> </a:t>
            </a:r>
            <a:endParaRPr lang="en-US" sz="2400" b="1" dirty="0"/>
          </a:p>
        </p:txBody>
      </p:sp>
      <p:sp>
        <p:nvSpPr>
          <p:cNvPr id="39" name="38 CuadroTexto"/>
          <p:cNvSpPr txBox="1"/>
          <p:nvPr/>
        </p:nvSpPr>
        <p:spPr>
          <a:xfrm>
            <a:off x="1981200" y="652047"/>
            <a:ext cx="2514600" cy="307777"/>
          </a:xfrm>
          <a:prstGeom prst="rect">
            <a:avLst/>
          </a:prstGeom>
          <a:noFill/>
        </p:spPr>
        <p:txBody>
          <a:bodyPr wrap="square" rtlCol="0">
            <a:spAutoFit/>
          </a:bodyPr>
          <a:lstStyle/>
          <a:p>
            <a:r>
              <a:rPr lang="es-AR" sz="1400" b="1" dirty="0"/>
              <a:t>DART-TOF MS</a:t>
            </a:r>
          </a:p>
        </p:txBody>
      </p:sp>
      <p:sp>
        <p:nvSpPr>
          <p:cNvPr id="40" name="39 CuadroTexto"/>
          <p:cNvSpPr txBox="1"/>
          <p:nvPr/>
        </p:nvSpPr>
        <p:spPr>
          <a:xfrm>
            <a:off x="1981200" y="2709447"/>
            <a:ext cx="2514600" cy="307777"/>
          </a:xfrm>
          <a:prstGeom prst="rect">
            <a:avLst/>
          </a:prstGeom>
          <a:noFill/>
        </p:spPr>
        <p:txBody>
          <a:bodyPr wrap="square" rtlCol="0">
            <a:spAutoFit/>
          </a:bodyPr>
          <a:lstStyle/>
          <a:p>
            <a:r>
              <a:rPr lang="es-AR" sz="1400" b="1" dirty="0"/>
              <a:t>DART-TOF MS</a:t>
            </a:r>
          </a:p>
        </p:txBody>
      </p:sp>
      <p:sp>
        <p:nvSpPr>
          <p:cNvPr id="41" name="40 CuadroTexto"/>
          <p:cNvSpPr txBox="1"/>
          <p:nvPr/>
        </p:nvSpPr>
        <p:spPr>
          <a:xfrm>
            <a:off x="1981200" y="4800601"/>
            <a:ext cx="2514600" cy="307777"/>
          </a:xfrm>
          <a:prstGeom prst="rect">
            <a:avLst/>
          </a:prstGeom>
          <a:noFill/>
        </p:spPr>
        <p:txBody>
          <a:bodyPr wrap="square" rtlCol="0">
            <a:spAutoFit/>
          </a:bodyPr>
          <a:lstStyle/>
          <a:p>
            <a:r>
              <a:rPr lang="es-AR" sz="1400" b="1" dirty="0"/>
              <a:t>DART-TOF MS</a:t>
            </a:r>
          </a:p>
        </p:txBody>
      </p:sp>
    </p:spTree>
    <p:extLst>
      <p:ext uri="{BB962C8B-B14F-4D97-AF65-F5344CB8AC3E}">
        <p14:creationId xmlns:p14="http://schemas.microsoft.com/office/powerpoint/2010/main" val="3455030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22 Grupo"/>
          <p:cNvGrpSpPr/>
          <p:nvPr/>
        </p:nvGrpSpPr>
        <p:grpSpPr>
          <a:xfrm>
            <a:off x="1524000" y="2590801"/>
            <a:ext cx="8724900" cy="1888927"/>
            <a:chOff x="0" y="3276600"/>
            <a:chExt cx="8724900" cy="1888927"/>
          </a:xfrm>
        </p:grpSpPr>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279577"/>
              <a:ext cx="8724900" cy="188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19 CuadroTexto"/>
            <p:cNvSpPr txBox="1"/>
            <p:nvPr/>
          </p:nvSpPr>
          <p:spPr>
            <a:xfrm>
              <a:off x="457200" y="3276600"/>
              <a:ext cx="3905250" cy="738664"/>
            </a:xfrm>
            <a:prstGeom prst="rect">
              <a:avLst/>
            </a:prstGeom>
            <a:noFill/>
          </p:spPr>
          <p:txBody>
            <a:bodyPr wrap="square" rtlCol="0">
              <a:spAutoFit/>
            </a:bodyPr>
            <a:lstStyle/>
            <a:p>
              <a:r>
                <a:rPr lang="es-AR" sz="1400" b="1" dirty="0"/>
                <a:t>DART-TOF MS/MS</a:t>
              </a:r>
            </a:p>
            <a:p>
              <a:r>
                <a:rPr lang="en-US" sz="1400" b="1" dirty="0"/>
                <a:t>Fragmentation pattern indicates ciprofloxacin</a:t>
              </a:r>
            </a:p>
            <a:p>
              <a:endParaRPr lang="es-AR" sz="1400" b="1" dirty="0"/>
            </a:p>
          </p:txBody>
        </p:sp>
      </p:grpSp>
      <p:grpSp>
        <p:nvGrpSpPr>
          <p:cNvPr id="3" name="18 Grupo"/>
          <p:cNvGrpSpPr/>
          <p:nvPr/>
        </p:nvGrpSpPr>
        <p:grpSpPr>
          <a:xfrm>
            <a:off x="1524000" y="682824"/>
            <a:ext cx="8724900" cy="1907977"/>
            <a:chOff x="0" y="1216223"/>
            <a:chExt cx="8724900" cy="1907977"/>
          </a:xfrm>
        </p:grpSpPr>
        <p:pic>
          <p:nvPicPr>
            <p:cNvPr id="307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238250"/>
              <a:ext cx="8724900" cy="188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15 CuadroTexto"/>
            <p:cNvSpPr txBox="1"/>
            <p:nvPr/>
          </p:nvSpPr>
          <p:spPr>
            <a:xfrm>
              <a:off x="1447800" y="1535668"/>
              <a:ext cx="5334000" cy="369332"/>
            </a:xfrm>
            <a:prstGeom prst="rect">
              <a:avLst/>
            </a:prstGeom>
            <a:noFill/>
          </p:spPr>
          <p:txBody>
            <a:bodyPr wrap="square" rtlCol="0">
              <a:spAutoFit/>
            </a:bodyPr>
            <a:lstStyle/>
            <a:p>
              <a:r>
                <a:rPr lang="es-AR" b="1" dirty="0">
                  <a:solidFill>
                    <a:schemeClr val="accent5"/>
                  </a:solidFill>
                </a:rPr>
                <a:t>[</a:t>
              </a:r>
              <a:r>
                <a:rPr lang="es-AR" b="1" dirty="0" err="1">
                  <a:solidFill>
                    <a:schemeClr val="accent5"/>
                  </a:solidFill>
                </a:rPr>
                <a:t>Ciprofloxacin</a:t>
              </a:r>
              <a:r>
                <a:rPr lang="es-AR" b="1" dirty="0">
                  <a:solidFill>
                    <a:schemeClr val="accent5"/>
                  </a:solidFill>
                </a:rPr>
                <a:t> + H</a:t>
              </a:r>
              <a:r>
                <a:rPr lang="en-US" b="1" dirty="0">
                  <a:solidFill>
                    <a:schemeClr val="accent5"/>
                  </a:solidFill>
                </a:rPr>
                <a:t>]</a:t>
              </a:r>
              <a:r>
                <a:rPr lang="es-AR" b="1" baseline="30000" dirty="0">
                  <a:solidFill>
                    <a:schemeClr val="accent5"/>
                  </a:solidFill>
                </a:rPr>
                <a:t>+</a:t>
              </a:r>
              <a:r>
                <a:rPr lang="es-AR" b="1" dirty="0">
                  <a:solidFill>
                    <a:schemeClr val="accent5"/>
                  </a:solidFill>
                </a:rPr>
                <a:t> </a:t>
              </a:r>
              <a:r>
                <a:rPr lang="en-US" dirty="0"/>
                <a:t>instead of </a:t>
              </a:r>
              <a:r>
                <a:rPr lang="en-US" b="1" dirty="0"/>
                <a:t>artemether</a:t>
              </a:r>
            </a:p>
          </p:txBody>
        </p:sp>
        <p:cxnSp>
          <p:nvCxnSpPr>
            <p:cNvPr id="18" name="17 Conector recto de flecha"/>
            <p:cNvCxnSpPr/>
            <p:nvPr/>
          </p:nvCxnSpPr>
          <p:spPr>
            <a:xfrm>
              <a:off x="5562600" y="1734234"/>
              <a:ext cx="457200" cy="323166"/>
            </a:xfrm>
            <a:prstGeom prst="straightConnector1">
              <a:avLst/>
            </a:prstGeom>
            <a:ln w="25400">
              <a:solidFill>
                <a:schemeClr val="accent5"/>
              </a:solidFill>
              <a:tailEnd type="arrow"/>
            </a:ln>
          </p:spPr>
          <p:style>
            <a:lnRef idx="1">
              <a:schemeClr val="accent1"/>
            </a:lnRef>
            <a:fillRef idx="0">
              <a:schemeClr val="accent1"/>
            </a:fillRef>
            <a:effectRef idx="0">
              <a:schemeClr val="accent1"/>
            </a:effectRef>
            <a:fontRef idx="minor">
              <a:schemeClr val="tx1"/>
            </a:fontRef>
          </p:style>
        </p:cxnSp>
        <p:sp>
          <p:nvSpPr>
            <p:cNvPr id="21" name="20 CuadroTexto"/>
            <p:cNvSpPr txBox="1"/>
            <p:nvPr/>
          </p:nvSpPr>
          <p:spPr>
            <a:xfrm>
              <a:off x="457200" y="1216223"/>
              <a:ext cx="2514600" cy="307777"/>
            </a:xfrm>
            <a:prstGeom prst="rect">
              <a:avLst/>
            </a:prstGeom>
            <a:noFill/>
          </p:spPr>
          <p:txBody>
            <a:bodyPr wrap="square" rtlCol="0">
              <a:spAutoFit/>
            </a:bodyPr>
            <a:lstStyle/>
            <a:p>
              <a:r>
                <a:rPr lang="es-AR" sz="1400" b="1" dirty="0"/>
                <a:t>DART-TOF MS</a:t>
              </a:r>
            </a:p>
          </p:txBody>
        </p:sp>
      </p:grpSp>
      <p:sp>
        <p:nvSpPr>
          <p:cNvPr id="22" name="21 Rectángulo"/>
          <p:cNvSpPr/>
          <p:nvPr/>
        </p:nvSpPr>
        <p:spPr>
          <a:xfrm>
            <a:off x="1696147" y="76201"/>
            <a:ext cx="5259645" cy="461665"/>
          </a:xfrm>
          <a:prstGeom prst="rect">
            <a:avLst/>
          </a:prstGeom>
        </p:spPr>
        <p:txBody>
          <a:bodyPr wrap="none">
            <a:spAutoFit/>
          </a:bodyPr>
          <a:lstStyle/>
          <a:p>
            <a:r>
              <a:rPr lang="en-US" sz="2400" b="1" dirty="0"/>
              <a:t>Nigeria ACT Results</a:t>
            </a:r>
            <a:r>
              <a:rPr lang="es-AR" sz="2400" b="1" dirty="0"/>
              <a:t>: </a:t>
            </a:r>
            <a:r>
              <a:rPr lang="en-US" dirty="0"/>
              <a:t>Falsified samples (10/200)</a:t>
            </a:r>
          </a:p>
        </p:txBody>
      </p:sp>
      <p:grpSp>
        <p:nvGrpSpPr>
          <p:cNvPr id="4" name="23 Grupo"/>
          <p:cNvGrpSpPr/>
          <p:nvPr/>
        </p:nvGrpSpPr>
        <p:grpSpPr>
          <a:xfrm>
            <a:off x="2133600" y="4572001"/>
            <a:ext cx="7315200" cy="2233053"/>
            <a:chOff x="762000" y="4472547"/>
            <a:chExt cx="7315200" cy="2233053"/>
          </a:xfrm>
        </p:grpSpPr>
        <p:pic>
          <p:nvPicPr>
            <p:cNvPr id="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 y="4548747"/>
              <a:ext cx="7315200" cy="2156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Rectangle 2"/>
            <p:cNvSpPr/>
            <p:nvPr/>
          </p:nvSpPr>
          <p:spPr>
            <a:xfrm>
              <a:off x="990600" y="4472547"/>
              <a:ext cx="1676400" cy="748923"/>
            </a:xfrm>
            <a:prstGeom prst="rect">
              <a:avLst/>
            </a:prstGeom>
          </p:spPr>
          <p:txBody>
            <a:bodyPr wrap="square">
              <a:spAutoFit/>
            </a:bodyPr>
            <a:lstStyle/>
            <a:p>
              <a:r>
                <a:rPr lang="en-US" sz="1600" b="1" dirty="0">
                  <a:solidFill>
                    <a:schemeClr val="accent5"/>
                  </a:solidFill>
                </a:rPr>
                <a:t>Ciprofloxacin NIST MS/MS</a:t>
              </a:r>
            </a:p>
            <a:p>
              <a:endParaRPr lang="en-US" sz="1600" baseline="-25000" dirty="0"/>
            </a:p>
          </p:txBody>
        </p:sp>
      </p:grpSp>
      <p:cxnSp>
        <p:nvCxnSpPr>
          <p:cNvPr id="15" name="Straight Arrow Connector 14"/>
          <p:cNvCxnSpPr/>
          <p:nvPr/>
        </p:nvCxnSpPr>
        <p:spPr>
          <a:xfrm>
            <a:off x="7696200" y="4419600"/>
            <a:ext cx="1066800" cy="1600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6065772" y="4343400"/>
            <a:ext cx="0" cy="304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4876800" y="4343400"/>
            <a:ext cx="457200" cy="1905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3505200" y="4419600"/>
            <a:ext cx="990600" cy="1752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a:off x="2667000" y="4343400"/>
            <a:ext cx="1371600" cy="2057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0677832" y="6435722"/>
            <a:ext cx="1361463" cy="369332"/>
          </a:xfrm>
          <a:prstGeom prst="rect">
            <a:avLst/>
          </a:prstGeom>
          <a:noFill/>
        </p:spPr>
        <p:txBody>
          <a:bodyPr wrap="none" rtlCol="0">
            <a:spAutoFit/>
          </a:bodyPr>
          <a:lstStyle/>
          <a:p>
            <a:r>
              <a:rPr lang="en-US" dirty="0"/>
              <a:t>antibacterial</a:t>
            </a:r>
          </a:p>
        </p:txBody>
      </p:sp>
    </p:spTree>
    <p:extLst>
      <p:ext uri="{BB962C8B-B14F-4D97-AF65-F5344CB8AC3E}">
        <p14:creationId xmlns:p14="http://schemas.microsoft.com/office/powerpoint/2010/main" val="15354946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1233"/>
          <a:stretch/>
        </p:blipFill>
        <p:spPr bwMode="auto">
          <a:xfrm>
            <a:off x="1471612" y="710361"/>
            <a:ext cx="9248776" cy="6228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7942" y="856794"/>
            <a:ext cx="3170172" cy="1925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962400" y="1524001"/>
            <a:ext cx="370614" cy="461665"/>
          </a:xfrm>
          <a:prstGeom prst="rect">
            <a:avLst/>
          </a:prstGeom>
          <a:noFill/>
        </p:spPr>
        <p:txBody>
          <a:bodyPr wrap="none" rtlCol="0">
            <a:spAutoFit/>
          </a:bodyPr>
          <a:lstStyle/>
          <a:p>
            <a:r>
              <a:rPr lang="en-US" sz="2400" b="1" dirty="0">
                <a:solidFill>
                  <a:srgbClr val="FFFF00"/>
                </a:solidFill>
              </a:rPr>
              <a:t>A</a:t>
            </a:r>
          </a:p>
        </p:txBody>
      </p:sp>
      <p:sp>
        <p:nvSpPr>
          <p:cNvPr id="5" name="TextBox 4"/>
          <p:cNvSpPr txBox="1"/>
          <p:nvPr/>
        </p:nvSpPr>
        <p:spPr>
          <a:xfrm>
            <a:off x="10210800" y="1154668"/>
            <a:ext cx="314510" cy="369332"/>
          </a:xfrm>
          <a:prstGeom prst="rect">
            <a:avLst/>
          </a:prstGeom>
          <a:noFill/>
        </p:spPr>
        <p:txBody>
          <a:bodyPr wrap="none" rtlCol="0">
            <a:spAutoFit/>
          </a:bodyPr>
          <a:lstStyle/>
          <a:p>
            <a:r>
              <a:rPr lang="en-US" b="1" dirty="0"/>
              <a:t>B</a:t>
            </a:r>
          </a:p>
        </p:txBody>
      </p:sp>
      <p:sp>
        <p:nvSpPr>
          <p:cNvPr id="6" name="TextBox 5"/>
          <p:cNvSpPr txBox="1"/>
          <p:nvPr/>
        </p:nvSpPr>
        <p:spPr>
          <a:xfrm>
            <a:off x="10210800" y="5014086"/>
            <a:ext cx="314510" cy="369332"/>
          </a:xfrm>
          <a:prstGeom prst="rect">
            <a:avLst/>
          </a:prstGeom>
          <a:noFill/>
        </p:spPr>
        <p:txBody>
          <a:bodyPr wrap="none" rtlCol="0">
            <a:spAutoFit/>
          </a:bodyPr>
          <a:lstStyle/>
          <a:p>
            <a:r>
              <a:rPr lang="en-US" b="1" dirty="0"/>
              <a:t>B</a:t>
            </a:r>
          </a:p>
        </p:txBody>
      </p:sp>
      <p:sp>
        <p:nvSpPr>
          <p:cNvPr id="7" name="TextBox 6"/>
          <p:cNvSpPr txBox="1"/>
          <p:nvPr/>
        </p:nvSpPr>
        <p:spPr>
          <a:xfrm>
            <a:off x="10210800" y="3073220"/>
            <a:ext cx="314510" cy="369332"/>
          </a:xfrm>
          <a:prstGeom prst="rect">
            <a:avLst/>
          </a:prstGeom>
          <a:noFill/>
        </p:spPr>
        <p:txBody>
          <a:bodyPr wrap="none" rtlCol="0">
            <a:spAutoFit/>
          </a:bodyPr>
          <a:lstStyle/>
          <a:p>
            <a:r>
              <a:rPr lang="en-US" b="1" dirty="0"/>
              <a:t>B</a:t>
            </a:r>
          </a:p>
        </p:txBody>
      </p:sp>
      <p:sp>
        <p:nvSpPr>
          <p:cNvPr id="8" name="TextBox 7"/>
          <p:cNvSpPr txBox="1"/>
          <p:nvPr/>
        </p:nvSpPr>
        <p:spPr>
          <a:xfrm>
            <a:off x="10210800" y="5943600"/>
            <a:ext cx="314510" cy="369332"/>
          </a:xfrm>
          <a:prstGeom prst="rect">
            <a:avLst/>
          </a:prstGeom>
          <a:noFill/>
        </p:spPr>
        <p:txBody>
          <a:bodyPr wrap="none" rtlCol="0">
            <a:spAutoFit/>
          </a:bodyPr>
          <a:lstStyle/>
          <a:p>
            <a:r>
              <a:rPr lang="en-US" b="1" dirty="0"/>
              <a:t>C</a:t>
            </a:r>
          </a:p>
        </p:txBody>
      </p:sp>
      <p:sp>
        <p:nvSpPr>
          <p:cNvPr id="9" name="TextBox 8"/>
          <p:cNvSpPr txBox="1"/>
          <p:nvPr/>
        </p:nvSpPr>
        <p:spPr>
          <a:xfrm>
            <a:off x="10210800" y="4038600"/>
            <a:ext cx="314510" cy="369332"/>
          </a:xfrm>
          <a:prstGeom prst="rect">
            <a:avLst/>
          </a:prstGeom>
          <a:noFill/>
        </p:spPr>
        <p:txBody>
          <a:bodyPr wrap="none" rtlCol="0">
            <a:spAutoFit/>
          </a:bodyPr>
          <a:lstStyle/>
          <a:p>
            <a:r>
              <a:rPr lang="en-US" b="1" dirty="0"/>
              <a:t>C</a:t>
            </a:r>
          </a:p>
        </p:txBody>
      </p:sp>
      <p:sp>
        <p:nvSpPr>
          <p:cNvPr id="10" name="TextBox 9"/>
          <p:cNvSpPr txBox="1"/>
          <p:nvPr/>
        </p:nvSpPr>
        <p:spPr>
          <a:xfrm>
            <a:off x="10210800" y="2164458"/>
            <a:ext cx="314510" cy="369332"/>
          </a:xfrm>
          <a:prstGeom prst="rect">
            <a:avLst/>
          </a:prstGeom>
          <a:noFill/>
        </p:spPr>
        <p:txBody>
          <a:bodyPr wrap="none" rtlCol="0">
            <a:spAutoFit/>
          </a:bodyPr>
          <a:lstStyle/>
          <a:p>
            <a:r>
              <a:rPr lang="en-US" b="1" dirty="0"/>
              <a:t>C</a:t>
            </a:r>
          </a:p>
        </p:txBody>
      </p:sp>
      <p:sp>
        <p:nvSpPr>
          <p:cNvPr id="11" name="37 Rectángulo"/>
          <p:cNvSpPr/>
          <p:nvPr/>
        </p:nvSpPr>
        <p:spPr>
          <a:xfrm>
            <a:off x="1575234" y="15745"/>
            <a:ext cx="5285486" cy="1015663"/>
          </a:xfrm>
          <a:prstGeom prst="rect">
            <a:avLst/>
          </a:prstGeom>
        </p:spPr>
        <p:txBody>
          <a:bodyPr wrap="none">
            <a:spAutoFit/>
          </a:bodyPr>
          <a:lstStyle/>
          <a:p>
            <a:r>
              <a:rPr lang="en-US" sz="2400" b="1" dirty="0"/>
              <a:t>Falsified Emergency Contraceptive</a:t>
            </a:r>
            <a:r>
              <a:rPr lang="es-AR" sz="2400" b="1" dirty="0"/>
              <a:t>: </a:t>
            </a:r>
            <a:r>
              <a:rPr lang="es-AR" sz="2400" dirty="0" err="1"/>
              <a:t>Peru</a:t>
            </a:r>
            <a:endParaRPr lang="en-US" dirty="0"/>
          </a:p>
          <a:p>
            <a:r>
              <a:rPr lang="en-US" sz="1200" dirty="0"/>
              <a:t>David Jenkins (FHI), Facundo Fernandez (&amp; teams)</a:t>
            </a:r>
            <a:endParaRPr lang="en-US" dirty="0"/>
          </a:p>
          <a:p>
            <a:r>
              <a:rPr lang="es-AR" sz="2400" b="1" dirty="0"/>
              <a:t> </a:t>
            </a:r>
            <a:endParaRPr lang="en-US" sz="2400" b="1" dirty="0"/>
          </a:p>
        </p:txBody>
      </p:sp>
    </p:spTree>
    <p:extLst>
      <p:ext uri="{BB962C8B-B14F-4D97-AF65-F5344CB8AC3E}">
        <p14:creationId xmlns:p14="http://schemas.microsoft.com/office/powerpoint/2010/main" val="3870084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1143000"/>
          </a:xfrm>
        </p:spPr>
        <p:txBody>
          <a:bodyPr>
            <a:noAutofit/>
          </a:bodyPr>
          <a:lstStyle/>
          <a:p>
            <a:r>
              <a:rPr lang="en-US" sz="4000" b="1" dirty="0">
                <a:latin typeface="+mn-lt"/>
              </a:rPr>
              <a:t>Laboratory Chemical Forensics</a:t>
            </a:r>
            <a:r>
              <a:rPr lang="en-US" sz="3200" dirty="0"/>
              <a:t/>
            </a:r>
            <a:br>
              <a:rPr lang="en-US" sz="3200" dirty="0"/>
            </a:br>
            <a:r>
              <a:rPr lang="en-US" sz="2000" dirty="0"/>
              <a:t>The Cadillac of Chemical Detection Technology</a:t>
            </a:r>
            <a:endParaRPr lang="en-US" sz="3200" dirty="0"/>
          </a:p>
        </p:txBody>
      </p:sp>
      <p:pic>
        <p:nvPicPr>
          <p:cNvPr id="1027" name="Picture 3"/>
          <p:cNvPicPr>
            <a:picLocks noChangeAspect="1" noChangeArrowheads="1"/>
          </p:cNvPicPr>
          <p:nvPr/>
        </p:nvPicPr>
        <p:blipFill>
          <a:blip r:embed="rId2" cstate="print"/>
          <a:srcRect r="14643" b="24620"/>
          <a:stretch>
            <a:fillRect/>
          </a:stretch>
        </p:blipFill>
        <p:spPr bwMode="auto">
          <a:xfrm>
            <a:off x="2438401" y="1512652"/>
            <a:ext cx="7411065" cy="4888149"/>
          </a:xfrm>
          <a:prstGeom prst="rect">
            <a:avLst/>
          </a:prstGeom>
          <a:noFill/>
          <a:ln w="9525">
            <a:noFill/>
            <a:miter lim="800000"/>
            <a:headEnd/>
            <a:tailEnd/>
          </a:ln>
          <a:effectLst/>
        </p:spPr>
      </p:pic>
      <p:sp>
        <p:nvSpPr>
          <p:cNvPr id="4" name="TextBox 3"/>
          <p:cNvSpPr txBox="1"/>
          <p:nvPr/>
        </p:nvSpPr>
        <p:spPr>
          <a:xfrm>
            <a:off x="8686800" y="6488668"/>
            <a:ext cx="1675074" cy="369332"/>
          </a:xfrm>
          <a:prstGeom prst="rect">
            <a:avLst/>
          </a:prstGeom>
          <a:noFill/>
        </p:spPr>
        <p:txBody>
          <a:bodyPr wrap="none" rtlCol="0">
            <a:spAutoFit/>
          </a:bodyPr>
          <a:lstStyle/>
          <a:p>
            <a:r>
              <a:rPr lang="en-US" dirty="0"/>
              <a:t>www.codfin.org</a:t>
            </a:r>
          </a:p>
        </p:txBody>
      </p:sp>
      <p:sp>
        <p:nvSpPr>
          <p:cNvPr id="5" name="TextBox 4"/>
          <p:cNvSpPr txBox="1"/>
          <p:nvPr/>
        </p:nvSpPr>
        <p:spPr>
          <a:xfrm>
            <a:off x="1676400" y="5562601"/>
            <a:ext cx="1676400" cy="646331"/>
          </a:xfrm>
          <a:prstGeom prst="rect">
            <a:avLst/>
          </a:prstGeom>
          <a:solidFill>
            <a:schemeClr val="accent2">
              <a:lumMod val="60000"/>
              <a:lumOff val="40000"/>
            </a:schemeClr>
          </a:solidFill>
        </p:spPr>
        <p:txBody>
          <a:bodyPr wrap="square" rtlCol="0">
            <a:spAutoFit/>
          </a:bodyPr>
          <a:lstStyle/>
          <a:p>
            <a:r>
              <a:rPr lang="en-US" sz="1200" b="1" dirty="0"/>
              <a:t>Attribution/Sourcing:</a:t>
            </a:r>
          </a:p>
          <a:p>
            <a:r>
              <a:rPr lang="en-US" sz="1200" dirty="0"/>
              <a:t>Palynology</a:t>
            </a:r>
          </a:p>
          <a:p>
            <a:r>
              <a:rPr lang="en-US" sz="1200" dirty="0"/>
              <a:t>IR-MS</a:t>
            </a:r>
          </a:p>
        </p:txBody>
      </p:sp>
      <p:sp>
        <p:nvSpPr>
          <p:cNvPr id="7" name="Freeform 6"/>
          <p:cNvSpPr/>
          <p:nvPr/>
        </p:nvSpPr>
        <p:spPr>
          <a:xfrm>
            <a:off x="2362830" y="4748331"/>
            <a:ext cx="521434" cy="730512"/>
          </a:xfrm>
          <a:custGeom>
            <a:avLst/>
            <a:gdLst>
              <a:gd name="connsiteX0" fmla="*/ 521434 w 521434"/>
              <a:gd name="connsiteY0" fmla="*/ 110836 h 730512"/>
              <a:gd name="connsiteX1" fmla="*/ 113355 w 521434"/>
              <a:gd name="connsiteY1" fmla="*/ 103279 h 730512"/>
              <a:gd name="connsiteX2" fmla="*/ 0 w 521434"/>
              <a:gd name="connsiteY2" fmla="*/ 730512 h 730512"/>
            </a:gdLst>
            <a:ahLst/>
            <a:cxnLst>
              <a:cxn ang="0">
                <a:pos x="connsiteX0" y="connsiteY0"/>
              </a:cxn>
              <a:cxn ang="0">
                <a:pos x="connsiteX1" y="connsiteY1"/>
              </a:cxn>
              <a:cxn ang="0">
                <a:pos x="connsiteX2" y="connsiteY2"/>
              </a:cxn>
            </a:cxnLst>
            <a:rect l="l" t="t" r="r" b="b"/>
            <a:pathLst>
              <a:path w="521434" h="730512">
                <a:moveTo>
                  <a:pt x="521434" y="110836"/>
                </a:moveTo>
                <a:cubicBezTo>
                  <a:pt x="360847" y="55418"/>
                  <a:pt x="200261" y="0"/>
                  <a:pt x="113355" y="103279"/>
                </a:cubicBezTo>
                <a:cubicBezTo>
                  <a:pt x="26449" y="206558"/>
                  <a:pt x="13224" y="468535"/>
                  <a:pt x="0" y="730512"/>
                </a:cubicBezTo>
              </a:path>
            </a:pathLst>
          </a:custGeom>
          <a:ln w="2540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Rectangle 9"/>
          <p:cNvSpPr/>
          <p:nvPr/>
        </p:nvSpPr>
        <p:spPr>
          <a:xfrm>
            <a:off x="2884264" y="4097975"/>
            <a:ext cx="2602136" cy="420865"/>
          </a:xfrm>
          <a:prstGeom prst="rect">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3413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1828800" y="1051629"/>
            <a:ext cx="4040188" cy="3030141"/>
          </a:xfrm>
        </p:spPr>
      </p:pic>
      <p:sp>
        <p:nvSpPr>
          <p:cNvPr id="3" name="Rectangle 2"/>
          <p:cNvSpPr/>
          <p:nvPr/>
        </p:nvSpPr>
        <p:spPr>
          <a:xfrm>
            <a:off x="1512849" y="951178"/>
            <a:ext cx="4267200" cy="32398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p:cNvSpPr txBox="1">
            <a:spLocks/>
          </p:cNvSpPr>
          <p:nvPr/>
        </p:nvSpPr>
        <p:spPr>
          <a:xfrm>
            <a:off x="1721935" y="4109750"/>
            <a:ext cx="3849029" cy="2847099"/>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Font typeface="Arial" pitchFamily="34" charset="0"/>
              <a:buNone/>
              <a:defRPr sz="2400" b="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marL="231775" indent="-231775">
              <a:buFont typeface="Arial" panose="020B0604020202020204" pitchFamily="34" charset="0"/>
              <a:buChar char="•"/>
            </a:pPr>
            <a:r>
              <a:rPr lang="en-US" sz="1800" b="0" dirty="0"/>
              <a:t>Compact, low maintenance mass spectrometer (Waters </a:t>
            </a:r>
            <a:r>
              <a:rPr lang="en-US" sz="1800" b="0" dirty="0" err="1"/>
              <a:t>QDa</a:t>
            </a:r>
            <a:r>
              <a:rPr lang="en-US" sz="1800" b="0" dirty="0"/>
              <a:t>) with simple software.</a:t>
            </a:r>
          </a:p>
          <a:p>
            <a:pPr marL="231775" indent="-231775">
              <a:buFont typeface="Arial" panose="020B0604020202020204" pitchFamily="34" charset="0"/>
              <a:buChar char="•"/>
            </a:pPr>
            <a:r>
              <a:rPr lang="en-US" sz="1800" b="0" dirty="0"/>
              <a:t>Desktop sized system.</a:t>
            </a:r>
          </a:p>
          <a:p>
            <a:pPr marL="231775" indent="-231775">
              <a:buFont typeface="Arial" panose="020B0604020202020204" pitchFamily="34" charset="0"/>
              <a:buChar char="•"/>
            </a:pPr>
            <a:r>
              <a:rPr lang="en-US" sz="1800" b="0" dirty="0"/>
              <a:t>Energy-resolved in-source CID + DART Temperature ramping.</a:t>
            </a:r>
          </a:p>
          <a:p>
            <a:pPr marL="231775" indent="-231775">
              <a:buFont typeface="Arial" panose="020B0604020202020204" pitchFamily="34" charset="0"/>
              <a:buChar char="•"/>
            </a:pPr>
            <a:r>
              <a:rPr lang="en-US" sz="1800" b="0" dirty="0"/>
              <a:t>Spectral isotope profile fitting for elemental formula ID.</a:t>
            </a:r>
          </a:p>
          <a:p>
            <a:pPr marL="342900" indent="-342900">
              <a:buFont typeface="Arial" panose="020B0604020202020204" pitchFamily="34" charset="0"/>
              <a:buChar char="•"/>
            </a:pPr>
            <a:endParaRPr lang="en-US" sz="1800" b="0" dirty="0"/>
          </a:p>
        </p:txBody>
      </p:sp>
      <p:sp>
        <p:nvSpPr>
          <p:cNvPr id="7" name="Title 3"/>
          <p:cNvSpPr txBox="1">
            <a:spLocks/>
          </p:cNvSpPr>
          <p:nvPr/>
        </p:nvSpPr>
        <p:spPr>
          <a:xfrm>
            <a:off x="1555634" y="87351"/>
            <a:ext cx="9112366" cy="5334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000" b="1" dirty="0">
                <a:latin typeface="+mn-lt"/>
              </a:rPr>
              <a:t>Benchtop DART-Single Quadrupole MS</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9117" y="1079609"/>
            <a:ext cx="8151644" cy="4737123"/>
          </a:xfrm>
          <a:prstGeom prst="rect">
            <a:avLst/>
          </a:prstGeom>
        </p:spPr>
      </p:pic>
      <p:sp>
        <p:nvSpPr>
          <p:cNvPr id="13" name="Rectangle 12"/>
          <p:cNvSpPr/>
          <p:nvPr/>
        </p:nvSpPr>
        <p:spPr>
          <a:xfrm>
            <a:off x="8350240" y="6396336"/>
            <a:ext cx="2317761" cy="461665"/>
          </a:xfrm>
          <a:prstGeom prst="rect">
            <a:avLst/>
          </a:prstGeom>
        </p:spPr>
        <p:txBody>
          <a:bodyPr wrap="square">
            <a:spAutoFit/>
          </a:bodyPr>
          <a:lstStyle/>
          <a:p>
            <a:r>
              <a:rPr lang="en-US" sz="1200" b="1" dirty="0">
                <a:latin typeface="Tahoma" panose="020B0604030504040204" pitchFamily="34" charset="0"/>
                <a:ea typeface="Tahoma" panose="020B0604030504040204" pitchFamily="34" charset="0"/>
                <a:cs typeface="Tahoma" panose="020B0604030504040204" pitchFamily="34" charset="0"/>
              </a:rPr>
              <a:t>Bernier et al.,  </a:t>
            </a:r>
            <a:r>
              <a:rPr lang="en-US" sz="1200" b="1" i="1" dirty="0">
                <a:latin typeface="Tahoma" panose="020B0604030504040204" pitchFamily="34" charset="0"/>
                <a:ea typeface="Tahoma" panose="020B0604030504040204" pitchFamily="34" charset="0"/>
                <a:cs typeface="Tahoma" panose="020B0604030504040204" pitchFamily="34" charset="0"/>
              </a:rPr>
              <a:t>Analytical Methods</a:t>
            </a:r>
            <a:r>
              <a:rPr lang="en-US" sz="1200" b="1" dirty="0">
                <a:latin typeface="Tahoma" panose="020B0604030504040204" pitchFamily="34" charset="0"/>
                <a:ea typeface="Tahoma" panose="020B0604030504040204" pitchFamily="34" charset="0"/>
                <a:cs typeface="Tahoma" panose="020B0604030504040204" pitchFamily="34" charset="0"/>
              </a:rPr>
              <a:t>, 2016, accepted.</a:t>
            </a:r>
          </a:p>
        </p:txBody>
      </p:sp>
    </p:spTree>
    <p:extLst>
      <p:ext uri="{BB962C8B-B14F-4D97-AF65-F5344CB8AC3E}">
        <p14:creationId xmlns:p14="http://schemas.microsoft.com/office/powerpoint/2010/main" val="10077264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p:cNvSpPr txBox="1">
            <a:spLocks/>
          </p:cNvSpPr>
          <p:nvPr/>
        </p:nvSpPr>
        <p:spPr>
          <a:xfrm>
            <a:off x="2006340" y="134228"/>
            <a:ext cx="8229600" cy="798342"/>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000" b="1" dirty="0">
                <a:latin typeface="+mn-lt"/>
              </a:rPr>
              <a:t>Benchtop DART-Single Quadrupole MS</a:t>
            </a:r>
          </a:p>
        </p:txBody>
      </p:sp>
      <p:pic>
        <p:nvPicPr>
          <p:cNvPr id="15" name="Picture 14"/>
          <p:cNvPicPr>
            <a:picLocks noChangeAspect="1"/>
          </p:cNvPicPr>
          <p:nvPr/>
        </p:nvPicPr>
        <p:blipFill>
          <a:blip r:embed="rId2"/>
          <a:stretch>
            <a:fillRect/>
          </a:stretch>
        </p:blipFill>
        <p:spPr>
          <a:xfrm>
            <a:off x="992616" y="865806"/>
            <a:ext cx="10257049" cy="5659787"/>
          </a:xfrm>
          <a:prstGeom prst="rect">
            <a:avLst/>
          </a:prstGeom>
          <a:solidFill>
            <a:schemeClr val="bg1"/>
          </a:solidFill>
        </p:spPr>
      </p:pic>
      <p:sp>
        <p:nvSpPr>
          <p:cNvPr id="17" name="Rectangle 16"/>
          <p:cNvSpPr/>
          <p:nvPr/>
        </p:nvSpPr>
        <p:spPr>
          <a:xfrm>
            <a:off x="3505200" y="3581400"/>
            <a:ext cx="3048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6781800" y="3581400"/>
            <a:ext cx="1524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787802" y="6396335"/>
            <a:ext cx="2404198" cy="461665"/>
          </a:xfrm>
          <a:prstGeom prst="rect">
            <a:avLst/>
          </a:prstGeom>
        </p:spPr>
        <p:txBody>
          <a:bodyPr wrap="square">
            <a:spAutoFit/>
          </a:bodyPr>
          <a:lstStyle/>
          <a:p>
            <a:r>
              <a:rPr lang="en-US" sz="1200" b="1" dirty="0">
                <a:latin typeface="Tahoma" panose="020B0604030504040204" pitchFamily="34" charset="0"/>
                <a:ea typeface="Tahoma" panose="020B0604030504040204" pitchFamily="34" charset="0"/>
                <a:cs typeface="Tahoma" panose="020B0604030504040204" pitchFamily="34" charset="0"/>
              </a:rPr>
              <a:t>Bernier et al.,  </a:t>
            </a:r>
            <a:r>
              <a:rPr lang="en-US" sz="1200" b="1" i="1" dirty="0">
                <a:latin typeface="Tahoma" panose="020B0604030504040204" pitchFamily="34" charset="0"/>
                <a:ea typeface="Tahoma" panose="020B0604030504040204" pitchFamily="34" charset="0"/>
                <a:cs typeface="Tahoma" panose="020B0604030504040204" pitchFamily="34" charset="0"/>
              </a:rPr>
              <a:t>Analytical Methods</a:t>
            </a:r>
            <a:r>
              <a:rPr lang="en-US" sz="1200" b="1" dirty="0">
                <a:latin typeface="Tahoma" panose="020B0604030504040204" pitchFamily="34" charset="0"/>
                <a:ea typeface="Tahoma" panose="020B0604030504040204" pitchFamily="34" charset="0"/>
                <a:cs typeface="Tahoma" panose="020B0604030504040204" pitchFamily="34" charset="0"/>
              </a:rPr>
              <a:t>, 2016, submitted.</a:t>
            </a:r>
          </a:p>
        </p:txBody>
      </p:sp>
    </p:spTree>
    <p:extLst>
      <p:ext uri="{BB962C8B-B14F-4D97-AF65-F5344CB8AC3E}">
        <p14:creationId xmlns:p14="http://schemas.microsoft.com/office/powerpoint/2010/main" val="30236709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496186" y="297699"/>
            <a:ext cx="11695814" cy="5334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000" b="1" dirty="0">
                <a:latin typeface="+mn-lt"/>
              </a:rPr>
              <a:t>DART-</a:t>
            </a:r>
            <a:r>
              <a:rPr lang="en-US" sz="4000" b="1" dirty="0" err="1">
                <a:latin typeface="+mn-lt"/>
              </a:rPr>
              <a:t>QDa</a:t>
            </a:r>
            <a:r>
              <a:rPr lang="en-US" sz="4000" b="1" dirty="0">
                <a:latin typeface="+mn-lt"/>
              </a:rPr>
              <a:t> “Fingerprinting” of Various Fake “Recipes”</a:t>
            </a:r>
          </a:p>
        </p:txBody>
      </p:sp>
      <p:pic>
        <p:nvPicPr>
          <p:cNvPr id="13" name="Picture 12" descr="C:\Users\Matthew\Dropbox (Personal)\ACTdrugPaper\Figures\Figure5_A.tif"/>
          <p:cNvPicPr/>
          <p:nvPr/>
        </p:nvPicPr>
        <p:blipFill>
          <a:blip r:embed="rId3">
            <a:extLst>
              <a:ext uri="{28A0092B-C50C-407E-A947-70E740481C1C}">
                <a14:useLocalDpi xmlns:a14="http://schemas.microsoft.com/office/drawing/2010/main" val="0"/>
              </a:ext>
            </a:extLst>
          </a:blip>
          <a:srcRect/>
          <a:stretch>
            <a:fillRect/>
          </a:stretch>
        </p:blipFill>
        <p:spPr bwMode="auto">
          <a:xfrm>
            <a:off x="283135" y="1352106"/>
            <a:ext cx="11210659" cy="4899837"/>
          </a:xfrm>
          <a:prstGeom prst="rect">
            <a:avLst/>
          </a:prstGeom>
          <a:noFill/>
          <a:ln>
            <a:noFill/>
          </a:ln>
        </p:spPr>
      </p:pic>
    </p:spTree>
    <p:extLst>
      <p:ext uri="{BB962C8B-B14F-4D97-AF65-F5344CB8AC3E}">
        <p14:creationId xmlns:p14="http://schemas.microsoft.com/office/powerpoint/2010/main" val="26867561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3"/>
          <p:cNvSpPr txBox="1">
            <a:spLocks/>
          </p:cNvSpPr>
          <p:nvPr/>
        </p:nvSpPr>
        <p:spPr>
          <a:xfrm>
            <a:off x="1676400" y="302030"/>
            <a:ext cx="9519684" cy="5334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000" b="1" dirty="0">
                <a:latin typeface="+mn-lt"/>
              </a:rPr>
              <a:t>PCA Scores Plot of “DART Fingerprints”</a:t>
            </a:r>
          </a:p>
        </p:txBody>
      </p:sp>
      <p:pic>
        <p:nvPicPr>
          <p:cNvPr id="4" name="Picture 3" descr="C:\Users\Matthew\Dropbox (Personal)\ACTdrugPaper\Figures\Figure5_C.tif"/>
          <p:cNvPicPr/>
          <p:nvPr/>
        </p:nvPicPr>
        <p:blipFill>
          <a:blip r:embed="rId3">
            <a:extLst>
              <a:ext uri="{28A0092B-C50C-407E-A947-70E740481C1C}">
                <a14:useLocalDpi xmlns:a14="http://schemas.microsoft.com/office/drawing/2010/main" val="0"/>
              </a:ext>
            </a:extLst>
          </a:blip>
          <a:srcRect/>
          <a:stretch>
            <a:fillRect/>
          </a:stretch>
        </p:blipFill>
        <p:spPr bwMode="auto">
          <a:xfrm>
            <a:off x="2514600" y="1066800"/>
            <a:ext cx="7162800" cy="5486400"/>
          </a:xfrm>
          <a:prstGeom prst="rect">
            <a:avLst/>
          </a:prstGeom>
          <a:noFill/>
          <a:ln>
            <a:noFill/>
          </a:ln>
        </p:spPr>
      </p:pic>
    </p:spTree>
    <p:extLst>
      <p:ext uri="{BB962C8B-B14F-4D97-AF65-F5344CB8AC3E}">
        <p14:creationId xmlns:p14="http://schemas.microsoft.com/office/powerpoint/2010/main" val="11987238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47801" y="6619250"/>
            <a:ext cx="9372599" cy="261610"/>
          </a:xfrm>
          <a:prstGeom prst="rect">
            <a:avLst/>
          </a:prstGeom>
        </p:spPr>
        <p:txBody>
          <a:bodyPr wrap="square">
            <a:spAutoFit/>
          </a:bodyPr>
          <a:lstStyle/>
          <a:p>
            <a:pPr defTabSz="457200" fontAlgn="base">
              <a:spcBef>
                <a:spcPct val="0"/>
              </a:spcBef>
              <a:spcAft>
                <a:spcPct val="0"/>
              </a:spcAft>
              <a:defRPr/>
            </a:pPr>
            <a:r>
              <a:rPr lang="en-US" sz="1100" dirty="0">
                <a:solidFill>
                  <a:srgbClr val="000000"/>
                </a:solidFill>
                <a:latin typeface="Arial" charset="0"/>
                <a:cs typeface="Arial" charset="0"/>
              </a:rPr>
              <a:t>Snyder, D.T., Pulliam, C. J., </a:t>
            </a:r>
            <a:r>
              <a:rPr lang="en-US" sz="1100" dirty="0" err="1">
                <a:solidFill>
                  <a:srgbClr val="000000"/>
                </a:solidFill>
                <a:latin typeface="Arial" charset="0"/>
                <a:cs typeface="Arial" charset="0"/>
              </a:rPr>
              <a:t>Ouyang</a:t>
            </a:r>
            <a:r>
              <a:rPr lang="en-US" sz="1100" dirty="0">
                <a:solidFill>
                  <a:srgbClr val="000000"/>
                </a:solidFill>
                <a:latin typeface="Arial" charset="0"/>
                <a:cs typeface="Arial" charset="0"/>
              </a:rPr>
              <a:t>, Z., Cooks, R. G., Miniature and </a:t>
            </a:r>
            <a:r>
              <a:rPr lang="en-US" sz="1100" dirty="0" err="1">
                <a:solidFill>
                  <a:srgbClr val="000000"/>
                </a:solidFill>
                <a:latin typeface="Arial" charset="0"/>
                <a:cs typeface="Arial" charset="0"/>
              </a:rPr>
              <a:t>Fieldable</a:t>
            </a:r>
            <a:r>
              <a:rPr lang="en-US" sz="1100" dirty="0">
                <a:solidFill>
                  <a:srgbClr val="000000"/>
                </a:solidFill>
                <a:latin typeface="Arial" charset="0"/>
                <a:cs typeface="Arial" charset="0"/>
              </a:rPr>
              <a:t> Mass Spectrometers: Recent Advances, </a:t>
            </a:r>
            <a:r>
              <a:rPr lang="en-US" sz="1100" i="1" dirty="0">
                <a:solidFill>
                  <a:srgbClr val="000000"/>
                </a:solidFill>
                <a:latin typeface="Arial" charset="0"/>
                <a:cs typeface="Arial" charset="0"/>
              </a:rPr>
              <a:t>Anal. Chem., </a:t>
            </a:r>
            <a:r>
              <a:rPr lang="en-US" sz="1100" b="1" dirty="0">
                <a:solidFill>
                  <a:srgbClr val="000000"/>
                </a:solidFill>
                <a:latin typeface="Arial" charset="0"/>
                <a:cs typeface="Arial" charset="0"/>
              </a:rPr>
              <a:t>2016, </a:t>
            </a:r>
            <a:r>
              <a:rPr lang="en-US" sz="1100" dirty="0">
                <a:solidFill>
                  <a:srgbClr val="000000"/>
                </a:solidFill>
                <a:latin typeface="Arial" charset="0"/>
                <a:cs typeface="Arial" charset="0"/>
              </a:rPr>
              <a:t>68, 2-29</a:t>
            </a:r>
          </a:p>
        </p:txBody>
      </p:sp>
      <p:pic>
        <p:nvPicPr>
          <p:cNvPr id="6" name="Picture 5" descr="Screen Shot 2016-06-02 at 2.14.44 AM.png"/>
          <p:cNvPicPr>
            <a:picLocks noChangeAspect="1"/>
          </p:cNvPicPr>
          <p:nvPr/>
        </p:nvPicPr>
        <p:blipFill rotWithShape="1">
          <a:blip r:embed="rId2">
            <a:extLst>
              <a:ext uri="{28A0092B-C50C-407E-A947-70E740481C1C}">
                <a14:useLocalDpi xmlns:a14="http://schemas.microsoft.com/office/drawing/2010/main" val="0"/>
              </a:ext>
            </a:extLst>
          </a:blip>
          <a:srcRect l="7722" t="10690" r="6082" b="4532"/>
          <a:stretch/>
        </p:blipFill>
        <p:spPr>
          <a:xfrm>
            <a:off x="6675088" y="2984838"/>
            <a:ext cx="3688113" cy="3302107"/>
          </a:xfrm>
          <a:prstGeom prst="rect">
            <a:avLst/>
          </a:prstGeom>
        </p:spPr>
      </p:pic>
      <p:pic>
        <p:nvPicPr>
          <p:cNvPr id="7" name="Picture 6"/>
          <p:cNvPicPr>
            <a:picLocks noChangeAspect="1"/>
          </p:cNvPicPr>
          <p:nvPr/>
        </p:nvPicPr>
        <p:blipFill>
          <a:blip r:embed="rId3"/>
          <a:stretch>
            <a:fillRect/>
          </a:stretch>
        </p:blipFill>
        <p:spPr>
          <a:xfrm>
            <a:off x="1796740" y="3113985"/>
            <a:ext cx="4358600" cy="3217873"/>
          </a:xfrm>
          <a:prstGeom prst="rect">
            <a:avLst/>
          </a:prstGeom>
        </p:spPr>
      </p:pic>
      <p:sp>
        <p:nvSpPr>
          <p:cNvPr id="8" name="Rectangle 7"/>
          <p:cNvSpPr/>
          <p:nvPr/>
        </p:nvSpPr>
        <p:spPr>
          <a:xfrm>
            <a:off x="6553200" y="6269871"/>
            <a:ext cx="4140052" cy="430887"/>
          </a:xfrm>
          <a:prstGeom prst="rect">
            <a:avLst/>
          </a:prstGeom>
        </p:spPr>
        <p:txBody>
          <a:bodyPr wrap="square">
            <a:spAutoFit/>
          </a:bodyPr>
          <a:lstStyle/>
          <a:p>
            <a:pPr defTabSz="457200" fontAlgn="base">
              <a:spcBef>
                <a:spcPct val="0"/>
              </a:spcBef>
              <a:spcAft>
                <a:spcPct val="0"/>
              </a:spcAft>
              <a:defRPr/>
            </a:pPr>
            <a:r>
              <a:rPr lang="pl-PL" sz="1100" dirty="0">
                <a:solidFill>
                  <a:srgbClr val="000000"/>
                </a:solidFill>
                <a:latin typeface="Arial" charset="0"/>
                <a:cs typeface="Arial" charset="0"/>
              </a:rPr>
              <a:t>Yang, M.; Kim, T. Y.; </a:t>
            </a:r>
            <a:r>
              <a:rPr lang="pl-PL" sz="1100" dirty="0" err="1">
                <a:solidFill>
                  <a:srgbClr val="000000"/>
                </a:solidFill>
                <a:latin typeface="Arial" charset="0"/>
                <a:cs typeface="Arial" charset="0"/>
              </a:rPr>
              <a:t>Hwang</a:t>
            </a:r>
            <a:r>
              <a:rPr lang="pl-PL" sz="1100" dirty="0">
                <a:solidFill>
                  <a:srgbClr val="000000"/>
                </a:solidFill>
                <a:latin typeface="Arial" charset="0"/>
                <a:cs typeface="Arial" charset="0"/>
              </a:rPr>
              <a:t>, H. C.; </a:t>
            </a:r>
            <a:r>
              <a:rPr lang="pl-PL" sz="1100" dirty="0" err="1">
                <a:solidFill>
                  <a:srgbClr val="000000"/>
                </a:solidFill>
                <a:latin typeface="Arial" charset="0"/>
                <a:cs typeface="Arial" charset="0"/>
              </a:rPr>
              <a:t>Yi</a:t>
            </a:r>
            <a:r>
              <a:rPr lang="pl-PL" sz="1100" dirty="0">
                <a:solidFill>
                  <a:srgbClr val="000000"/>
                </a:solidFill>
                <a:latin typeface="Arial" charset="0"/>
                <a:cs typeface="Arial" charset="0"/>
              </a:rPr>
              <a:t>, S. K.; Kim, D. H</a:t>
            </a:r>
            <a:r>
              <a:rPr lang="pl-PL" sz="1100" i="1" dirty="0">
                <a:solidFill>
                  <a:srgbClr val="000000"/>
                </a:solidFill>
                <a:latin typeface="Arial" charset="0"/>
                <a:cs typeface="Arial" charset="0"/>
              </a:rPr>
              <a:t>. J. Am. </a:t>
            </a:r>
            <a:r>
              <a:rPr lang="pl-PL" sz="1100" i="1" dirty="0" err="1">
                <a:solidFill>
                  <a:srgbClr val="000000"/>
                </a:solidFill>
                <a:latin typeface="Arial" charset="0"/>
                <a:cs typeface="Arial" charset="0"/>
              </a:rPr>
              <a:t>Soc</a:t>
            </a:r>
            <a:r>
              <a:rPr lang="pl-PL" sz="1100" i="1" dirty="0">
                <a:solidFill>
                  <a:srgbClr val="000000"/>
                </a:solidFill>
                <a:latin typeface="Arial" charset="0"/>
                <a:cs typeface="Arial" charset="0"/>
              </a:rPr>
              <a:t>. Mass Spectrom. </a:t>
            </a:r>
            <a:r>
              <a:rPr lang="pl-PL" sz="1100" b="1" dirty="0">
                <a:solidFill>
                  <a:srgbClr val="000000"/>
                </a:solidFill>
                <a:latin typeface="Arial" charset="0"/>
                <a:cs typeface="Arial" charset="0"/>
              </a:rPr>
              <a:t>2008</a:t>
            </a:r>
            <a:r>
              <a:rPr lang="pl-PL" sz="1100" dirty="0">
                <a:solidFill>
                  <a:srgbClr val="000000"/>
                </a:solidFill>
                <a:latin typeface="Arial" charset="0"/>
                <a:cs typeface="Arial" charset="0"/>
              </a:rPr>
              <a:t>, 19, 1442−1448.</a:t>
            </a:r>
            <a:endParaRPr lang="en-US" sz="1100" dirty="0">
              <a:solidFill>
                <a:srgbClr val="000000"/>
              </a:solidFill>
              <a:latin typeface="Arial" charset="0"/>
              <a:cs typeface="Arial" charset="0"/>
            </a:endParaRPr>
          </a:p>
        </p:txBody>
      </p:sp>
      <p:sp>
        <p:nvSpPr>
          <p:cNvPr id="9" name="Rectangle 8"/>
          <p:cNvSpPr/>
          <p:nvPr/>
        </p:nvSpPr>
        <p:spPr>
          <a:xfrm>
            <a:off x="1493479" y="6439147"/>
            <a:ext cx="4572000" cy="261610"/>
          </a:xfrm>
          <a:prstGeom prst="rect">
            <a:avLst/>
          </a:prstGeom>
        </p:spPr>
        <p:txBody>
          <a:bodyPr>
            <a:spAutoFit/>
          </a:bodyPr>
          <a:lstStyle/>
          <a:p>
            <a:pPr defTabSz="457200" fontAlgn="base">
              <a:spcBef>
                <a:spcPct val="0"/>
              </a:spcBef>
              <a:spcAft>
                <a:spcPct val="0"/>
              </a:spcAft>
              <a:defRPr/>
            </a:pPr>
            <a:r>
              <a:rPr lang="pl-PL" sz="1100" dirty="0">
                <a:solidFill>
                  <a:srgbClr val="000000"/>
                </a:solidFill>
                <a:latin typeface="Arial" charset="0"/>
                <a:cs typeface="Arial" charset="0"/>
              </a:rPr>
              <a:t>www.908devices.com</a:t>
            </a:r>
            <a:endParaRPr lang="en-US" sz="1100" dirty="0">
              <a:solidFill>
                <a:srgbClr val="000000"/>
              </a:solidFill>
              <a:latin typeface="Arial" charset="0"/>
              <a:cs typeface="Arial" charset="0"/>
            </a:endParaRPr>
          </a:p>
        </p:txBody>
      </p:sp>
      <p:pic>
        <p:nvPicPr>
          <p:cNvPr id="10" name="Picture 9" descr="Screen Shot 2016-06-03 at 6.08.30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0020" y="1104549"/>
            <a:ext cx="5508956" cy="1705598"/>
          </a:xfrm>
          <a:prstGeom prst="rect">
            <a:avLst/>
          </a:prstGeom>
        </p:spPr>
      </p:pic>
      <p:sp>
        <p:nvSpPr>
          <p:cNvPr id="11" name="Title 3"/>
          <p:cNvSpPr txBox="1">
            <a:spLocks/>
          </p:cNvSpPr>
          <p:nvPr/>
        </p:nvSpPr>
        <p:spPr>
          <a:xfrm>
            <a:off x="397810" y="166265"/>
            <a:ext cx="11515059" cy="800711"/>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atin typeface="+mn-lt"/>
              </a:rPr>
              <a:t>Miniature Mass Spectrometry</a:t>
            </a:r>
          </a:p>
        </p:txBody>
      </p:sp>
    </p:spTree>
    <p:extLst>
      <p:ext uri="{BB962C8B-B14F-4D97-AF65-F5344CB8AC3E}">
        <p14:creationId xmlns:p14="http://schemas.microsoft.com/office/powerpoint/2010/main" val="21006387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5000" y="70940"/>
            <a:ext cx="8229600" cy="1143000"/>
          </a:xfrm>
        </p:spPr>
        <p:txBody>
          <a:bodyPr>
            <a:normAutofit/>
          </a:bodyPr>
          <a:lstStyle/>
          <a:p>
            <a:r>
              <a:rPr lang="en-US" sz="4000" b="1" dirty="0">
                <a:latin typeface="+mn-lt"/>
              </a:rPr>
              <a:t>Summary</a:t>
            </a:r>
          </a:p>
        </p:txBody>
      </p:sp>
      <p:sp>
        <p:nvSpPr>
          <p:cNvPr id="5" name="Content Placeholder 4"/>
          <p:cNvSpPr>
            <a:spLocks noGrp="1"/>
          </p:cNvSpPr>
          <p:nvPr>
            <p:ph idx="1"/>
          </p:nvPr>
        </p:nvSpPr>
        <p:spPr>
          <a:xfrm>
            <a:off x="1905000" y="1139198"/>
            <a:ext cx="8229600" cy="5499850"/>
          </a:xfrm>
        </p:spPr>
        <p:txBody>
          <a:bodyPr>
            <a:noAutofit/>
          </a:bodyPr>
          <a:lstStyle/>
          <a:p>
            <a:r>
              <a:rPr lang="en-US" sz="2400" dirty="0"/>
              <a:t>No single analytical technique provides enough information to confirm that a drug is genuine. It is usually best to work through tests beginning with the easiest or least expensive ones. Only if samples pass these tests should the inspector move on to more difficult or expensive ones. </a:t>
            </a:r>
          </a:p>
          <a:p>
            <a:r>
              <a:rPr lang="en-US" sz="2400" dirty="0"/>
              <a:t>An understanding of the technological landscape, the range and gaps in available technologies, and the likely improvements in the near future, is essential for using technologies in developing countries. </a:t>
            </a:r>
          </a:p>
          <a:p>
            <a:r>
              <a:rPr lang="en-US" sz="2400" dirty="0"/>
              <a:t>Efforts should be focused on developing  a central repository for existing and newly innovative detection, sampling, and analytical technologies.</a:t>
            </a:r>
          </a:p>
          <a:p>
            <a:endParaRPr lang="en-US" sz="2400" dirty="0"/>
          </a:p>
        </p:txBody>
      </p:sp>
      <p:sp>
        <p:nvSpPr>
          <p:cNvPr id="6" name="TextBox 5"/>
          <p:cNvSpPr txBox="1"/>
          <p:nvPr/>
        </p:nvSpPr>
        <p:spPr>
          <a:xfrm>
            <a:off x="3352801" y="6488668"/>
            <a:ext cx="7016473" cy="369332"/>
          </a:xfrm>
          <a:prstGeom prst="rect">
            <a:avLst/>
          </a:prstGeom>
          <a:noFill/>
        </p:spPr>
        <p:txBody>
          <a:bodyPr wrap="none" rtlCol="0">
            <a:spAutoFit/>
          </a:bodyPr>
          <a:lstStyle/>
          <a:p>
            <a:r>
              <a:rPr lang="en-US" dirty="0"/>
              <a:t>IOM “Countering the Problem of Falsified and Substandard Drugs”, 2013.</a:t>
            </a:r>
          </a:p>
        </p:txBody>
      </p:sp>
    </p:spTree>
    <p:extLst>
      <p:ext uri="{BB962C8B-B14F-4D97-AF65-F5344CB8AC3E}">
        <p14:creationId xmlns:p14="http://schemas.microsoft.com/office/powerpoint/2010/main" val="16405493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p:cNvGraphicFramePr>
          <p:nvPr>
            <p:extLst>
              <p:ext uri="{D42A27DB-BD31-4B8C-83A1-F6EECF244321}">
                <p14:modId xmlns:p14="http://schemas.microsoft.com/office/powerpoint/2010/main" val="2488718973"/>
              </p:ext>
            </p:extLst>
          </p:nvPr>
        </p:nvGraphicFramePr>
        <p:xfrm>
          <a:off x="1676399" y="1430625"/>
          <a:ext cx="8839200" cy="4084320"/>
        </p:xfrm>
        <a:graphic>
          <a:graphicData uri="http://schemas.openxmlformats.org/drawingml/2006/table">
            <a:tbl>
              <a:tblPr firstRow="1" bandRow="1">
                <a:tableStyleId>{5C22544A-7EE6-4342-B048-85BDC9FD1C3A}</a:tableStyleId>
              </a:tblPr>
              <a:tblGrid>
                <a:gridCol w="2946400">
                  <a:extLst>
                    <a:ext uri="{9D8B030D-6E8A-4147-A177-3AD203B41FA5}">
                      <a16:colId xmlns:a16="http://schemas.microsoft.com/office/drawing/2014/main" xmlns="" val="20000"/>
                    </a:ext>
                  </a:extLst>
                </a:gridCol>
                <a:gridCol w="2946400">
                  <a:extLst>
                    <a:ext uri="{9D8B030D-6E8A-4147-A177-3AD203B41FA5}">
                      <a16:colId xmlns:a16="http://schemas.microsoft.com/office/drawing/2014/main" xmlns="" val="20001"/>
                    </a:ext>
                  </a:extLst>
                </a:gridCol>
                <a:gridCol w="2946400">
                  <a:extLst>
                    <a:ext uri="{9D8B030D-6E8A-4147-A177-3AD203B41FA5}">
                      <a16:colId xmlns:a16="http://schemas.microsoft.com/office/drawing/2014/main" xmlns="" val="20002"/>
                    </a:ext>
                  </a:extLst>
                </a:gridCol>
              </a:tblGrid>
              <a:tr h="54777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mn-lt"/>
                          <a:ea typeface="MS PGothic" charset="0"/>
                          <a:cs typeface="MS PGothic" charset="0"/>
                        </a:rPr>
                        <a:t>Category A</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mn-lt"/>
                          <a:ea typeface="MS PGothic" charset="0"/>
                          <a:cs typeface="MS PGothic" charset="0"/>
                        </a:rPr>
                        <a:t>confirmatory</a:t>
                      </a:r>
                    </a:p>
                  </a:txBody>
                  <a:tcPr horzOverflow="overflow">
                    <a:solidFill>
                      <a:schemeClr val="accent5">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mn-lt"/>
                          <a:ea typeface="MS PGothic" charset="0"/>
                          <a:cs typeface="MS PGothic" charset="0"/>
                        </a:rPr>
                        <a:t>Category B</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mn-lt"/>
                          <a:ea typeface="MS PGothic" charset="0"/>
                          <a:cs typeface="MS PGothic" charset="0"/>
                        </a:rPr>
                        <a:t>screening</a:t>
                      </a:r>
                    </a:p>
                  </a:txBody>
                  <a:tcPr horzOverflow="overflow">
                    <a:solidFill>
                      <a:schemeClr val="accent5">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mn-lt"/>
                          <a:ea typeface="MS PGothic" charset="0"/>
                          <a:cs typeface="MS PGothic" charset="0"/>
                        </a:rPr>
                        <a:t>Category C</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mn-lt"/>
                          <a:ea typeface="MS PGothic" charset="0"/>
                          <a:cs typeface="MS PGothic" charset="0"/>
                        </a:rPr>
                        <a:t>presumptive</a:t>
                      </a:r>
                    </a:p>
                  </a:txBody>
                  <a:tcPr horzOverflow="overflow">
                    <a:solidFill>
                      <a:schemeClr val="accent5">
                        <a:lumMod val="60000"/>
                        <a:lumOff val="40000"/>
                      </a:schemeClr>
                    </a:solidFill>
                  </a:tcPr>
                </a:tc>
                <a:extLst>
                  <a:ext uri="{0D108BD9-81ED-4DB2-BD59-A6C34878D82A}">
                    <a16:rowId xmlns:a16="http://schemas.microsoft.com/office/drawing/2014/main" xmlns="" val="10000"/>
                  </a:ext>
                </a:extLst>
              </a:tr>
              <a:tr h="24964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mn-lt"/>
                          <a:ea typeface="MS PGothic" charset="0"/>
                          <a:cs typeface="MS PGothic" charset="0"/>
                        </a:rPr>
                        <a:t>Mass Spectrometry</a:t>
                      </a:r>
                      <a:endParaRPr kumimoji="0" lang="en-US" sz="1600" b="0" i="0" u="none" strike="noStrike" cap="none" normalizeH="0" baseline="0" dirty="0">
                        <a:ln>
                          <a:noFill/>
                        </a:ln>
                        <a:solidFill>
                          <a:schemeClr val="tx1"/>
                        </a:solidFill>
                        <a:effectLst/>
                        <a:latin typeface="+mn-lt"/>
                        <a:ea typeface="MS PGothic" charset="0"/>
                        <a:cs typeface="MS PGothic" charset="0"/>
                      </a:endParaRPr>
                    </a:p>
                  </a:txBody>
                  <a:tcPr horzOverflow="overflow">
                    <a:solidFill>
                      <a:schemeClr val="accent5">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mn-lt"/>
                          <a:ea typeface="MS PGothic" charset="0"/>
                          <a:cs typeface="MS PGothic" charset="0"/>
                        </a:rPr>
                        <a:t>Capillary Electrophoresis </a:t>
                      </a:r>
                      <a:endParaRPr kumimoji="0" lang="en-US" sz="1600" b="0" i="0" u="none" strike="noStrike" cap="none" normalizeH="0" baseline="0" dirty="0">
                        <a:ln>
                          <a:noFill/>
                        </a:ln>
                        <a:solidFill>
                          <a:schemeClr val="tx1"/>
                        </a:solidFill>
                        <a:effectLst/>
                        <a:latin typeface="+mn-lt"/>
                        <a:ea typeface="MS PGothic" charset="0"/>
                        <a:cs typeface="MS PGothic" charset="0"/>
                      </a:endParaRPr>
                    </a:p>
                  </a:txBody>
                  <a:tcPr horzOverflow="overflow">
                    <a:solidFill>
                      <a:schemeClr val="accent5">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mn-lt"/>
                          <a:ea typeface="MS PGothic" charset="0"/>
                          <a:cs typeface="MS PGothic" charset="0"/>
                        </a:rPr>
                        <a:t>Color Tests</a:t>
                      </a:r>
                      <a:endParaRPr kumimoji="0" lang="en-US" sz="1600" b="0" i="0" u="none" strike="noStrike" cap="none" normalizeH="0" baseline="0" dirty="0">
                        <a:ln>
                          <a:noFill/>
                        </a:ln>
                        <a:solidFill>
                          <a:schemeClr val="tx1"/>
                        </a:solidFill>
                        <a:effectLst/>
                        <a:latin typeface="+mn-lt"/>
                        <a:ea typeface="MS PGothic" charset="0"/>
                        <a:cs typeface="MS PGothic" charset="0"/>
                      </a:endParaRPr>
                    </a:p>
                  </a:txBody>
                  <a:tcPr horzOverflow="overflow">
                    <a:solidFill>
                      <a:schemeClr val="accent5">
                        <a:lumMod val="40000"/>
                        <a:lumOff val="60000"/>
                      </a:schemeClr>
                    </a:solidFill>
                  </a:tcPr>
                </a:tc>
                <a:extLst>
                  <a:ext uri="{0D108BD9-81ED-4DB2-BD59-A6C34878D82A}">
                    <a16:rowId xmlns:a16="http://schemas.microsoft.com/office/drawing/2014/main" xmlns="" val="10001"/>
                  </a:ext>
                </a:extLst>
              </a:tr>
              <a:tr h="24964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mn-lt"/>
                          <a:ea typeface="MS PGothic" charset="0"/>
                          <a:cs typeface="MS PGothic" charset="0"/>
                        </a:rPr>
                        <a:t>Infrared Spectrophotometry </a:t>
                      </a:r>
                      <a:endParaRPr kumimoji="0" lang="en-US" sz="1600" b="0" i="0" u="none" strike="noStrike" cap="none" normalizeH="0" baseline="0" dirty="0">
                        <a:ln>
                          <a:noFill/>
                        </a:ln>
                        <a:solidFill>
                          <a:schemeClr val="tx1"/>
                        </a:solidFill>
                        <a:effectLst/>
                        <a:latin typeface="+mn-lt"/>
                        <a:ea typeface="MS PGothic" charset="0"/>
                        <a:cs typeface="MS PGothic" charset="0"/>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mn-lt"/>
                          <a:ea typeface="MS PGothic" charset="0"/>
                          <a:cs typeface="MS PGothic" charset="0"/>
                        </a:rPr>
                        <a:t>Gas Chromatography</a:t>
                      </a:r>
                      <a:endParaRPr kumimoji="0" lang="en-US" sz="1600" b="0" i="0" u="none" strike="noStrike" cap="none" normalizeH="0" baseline="0" dirty="0">
                        <a:ln>
                          <a:noFill/>
                        </a:ln>
                        <a:solidFill>
                          <a:schemeClr val="tx1"/>
                        </a:solidFill>
                        <a:effectLst/>
                        <a:latin typeface="+mn-lt"/>
                        <a:ea typeface="MS PGothic" charset="0"/>
                        <a:cs typeface="MS PGothic" charset="0"/>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mn-lt"/>
                          <a:ea typeface="MS PGothic" charset="0"/>
                          <a:cs typeface="MS PGothic" charset="0"/>
                        </a:rPr>
                        <a:t>Fluorescence Spectroscopy </a:t>
                      </a:r>
                      <a:endParaRPr kumimoji="0" lang="en-US" sz="1600" b="0" i="0" u="none" strike="noStrike" cap="none" normalizeH="0" baseline="0" dirty="0">
                        <a:ln>
                          <a:noFill/>
                        </a:ln>
                        <a:solidFill>
                          <a:schemeClr val="tx1"/>
                        </a:solidFill>
                        <a:effectLst/>
                        <a:latin typeface="+mn-lt"/>
                        <a:ea typeface="MS PGothic" charset="0"/>
                        <a:cs typeface="MS PGothic" charset="0"/>
                      </a:endParaRPr>
                    </a:p>
                  </a:txBody>
                  <a:tcPr horzOverflow="overflow"/>
                </a:tc>
                <a:extLst>
                  <a:ext uri="{0D108BD9-81ED-4DB2-BD59-A6C34878D82A}">
                    <a16:rowId xmlns:a16="http://schemas.microsoft.com/office/drawing/2014/main" xmlns="" val="10002"/>
                  </a:ext>
                </a:extLst>
              </a:tr>
              <a:tr h="24964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mn-lt"/>
                          <a:ea typeface="MS PGothic" charset="0"/>
                          <a:cs typeface="MS PGothic" charset="0"/>
                        </a:rPr>
                        <a:t>Nuclear Magnetic Resonance Spectroscopy </a:t>
                      </a:r>
                      <a:endParaRPr kumimoji="0" lang="en-US" sz="1600" b="0" i="0" u="none" strike="noStrike" cap="none" normalizeH="0" baseline="0" dirty="0">
                        <a:ln>
                          <a:noFill/>
                        </a:ln>
                        <a:solidFill>
                          <a:schemeClr val="tx1"/>
                        </a:solidFill>
                        <a:effectLst/>
                        <a:latin typeface="+mn-lt"/>
                        <a:ea typeface="MS PGothic" charset="0"/>
                        <a:cs typeface="MS PGothic" charset="0"/>
                      </a:endParaRPr>
                    </a:p>
                  </a:txBody>
                  <a:tcPr horzOverflow="overflow">
                    <a:solidFill>
                      <a:schemeClr val="accent5">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mn-lt"/>
                          <a:ea typeface="MS PGothic" charset="0"/>
                          <a:cs typeface="MS PGothic" charset="0"/>
                        </a:rPr>
                        <a:t>Ion Mobility Spectrometry </a:t>
                      </a:r>
                      <a:endParaRPr kumimoji="0" lang="en-US" sz="1600" b="0" i="0" u="none" strike="noStrike" cap="none" normalizeH="0" baseline="0" dirty="0">
                        <a:ln>
                          <a:noFill/>
                        </a:ln>
                        <a:solidFill>
                          <a:schemeClr val="tx1"/>
                        </a:solidFill>
                        <a:effectLst/>
                        <a:latin typeface="+mn-lt"/>
                        <a:ea typeface="MS PGothic" charset="0"/>
                        <a:cs typeface="MS PGothic" charset="0"/>
                      </a:endParaRPr>
                    </a:p>
                  </a:txBody>
                  <a:tcPr horzOverflow="overflow">
                    <a:solidFill>
                      <a:schemeClr val="accent5">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mn-lt"/>
                          <a:ea typeface="MS PGothic" charset="0"/>
                          <a:cs typeface="MS PGothic" charset="0"/>
                        </a:rPr>
                        <a:t>Immunoassay</a:t>
                      </a:r>
                      <a:endParaRPr kumimoji="0" lang="en-US" sz="1600" b="0" i="0" u="none" strike="noStrike" cap="none" normalizeH="0" baseline="0" dirty="0">
                        <a:ln>
                          <a:noFill/>
                        </a:ln>
                        <a:solidFill>
                          <a:schemeClr val="tx1"/>
                        </a:solidFill>
                        <a:effectLst/>
                        <a:latin typeface="+mn-lt"/>
                        <a:ea typeface="MS PGothic" charset="0"/>
                        <a:cs typeface="MS PGothic" charset="0"/>
                      </a:endParaRPr>
                    </a:p>
                  </a:txBody>
                  <a:tcPr horzOverflow="overflow">
                    <a:solidFill>
                      <a:schemeClr val="accent5">
                        <a:lumMod val="40000"/>
                        <a:lumOff val="60000"/>
                      </a:schemeClr>
                    </a:solidFill>
                  </a:tcPr>
                </a:tc>
                <a:extLst>
                  <a:ext uri="{0D108BD9-81ED-4DB2-BD59-A6C34878D82A}">
                    <a16:rowId xmlns:a16="http://schemas.microsoft.com/office/drawing/2014/main" xmlns="" val="10003"/>
                  </a:ext>
                </a:extLst>
              </a:tr>
              <a:tr h="24964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mn-lt"/>
                          <a:ea typeface="MS PGothic" charset="0"/>
                          <a:cs typeface="MS PGothic" charset="0"/>
                        </a:rPr>
                        <a:t>Raman Spectroscopy</a:t>
                      </a:r>
                      <a:endParaRPr kumimoji="0" lang="en-US" sz="1600" b="0" i="0" u="none" strike="noStrike" cap="none" normalizeH="0" baseline="0" dirty="0">
                        <a:ln>
                          <a:noFill/>
                        </a:ln>
                        <a:solidFill>
                          <a:schemeClr val="tx1"/>
                        </a:solidFill>
                        <a:effectLst/>
                        <a:latin typeface="+mn-lt"/>
                        <a:ea typeface="MS PGothic" charset="0"/>
                        <a:cs typeface="MS PGothic" charset="0"/>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mn-lt"/>
                          <a:ea typeface="MS PGothic" charset="0"/>
                          <a:cs typeface="MS PGothic" charset="0"/>
                        </a:rPr>
                        <a:t>Liquid Chromatography</a:t>
                      </a:r>
                      <a:endParaRPr kumimoji="0" lang="en-US" sz="1600" b="0" i="0" u="none" strike="noStrike" cap="none" normalizeH="0" baseline="0" dirty="0">
                        <a:ln>
                          <a:noFill/>
                        </a:ln>
                        <a:solidFill>
                          <a:schemeClr val="tx1"/>
                        </a:solidFill>
                        <a:effectLst/>
                        <a:latin typeface="+mn-lt"/>
                        <a:ea typeface="MS PGothic" charset="0"/>
                        <a:cs typeface="MS PGothic" charset="0"/>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mn-lt"/>
                          <a:ea typeface="MS PGothic" charset="0"/>
                          <a:cs typeface="MS PGothic" charset="0"/>
                        </a:rPr>
                        <a:t>Melting Point</a:t>
                      </a:r>
                      <a:endParaRPr kumimoji="0" lang="en-US" sz="1600" b="0" i="0" u="none" strike="noStrike" cap="none" normalizeH="0" baseline="0" dirty="0">
                        <a:ln>
                          <a:noFill/>
                        </a:ln>
                        <a:solidFill>
                          <a:schemeClr val="tx1"/>
                        </a:solidFill>
                        <a:effectLst/>
                        <a:latin typeface="+mn-lt"/>
                        <a:ea typeface="MS PGothic" charset="0"/>
                        <a:cs typeface="MS PGothic" charset="0"/>
                      </a:endParaRPr>
                    </a:p>
                  </a:txBody>
                  <a:tcPr horzOverflow="overflow"/>
                </a:tc>
                <a:extLst>
                  <a:ext uri="{0D108BD9-81ED-4DB2-BD59-A6C34878D82A}">
                    <a16:rowId xmlns:a16="http://schemas.microsoft.com/office/drawing/2014/main" xmlns="" val="10004"/>
                  </a:ext>
                </a:extLst>
              </a:tr>
              <a:tr h="24964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mn-lt"/>
                          <a:ea typeface="MS PGothic" charset="0"/>
                          <a:cs typeface="MS PGothic" charset="0"/>
                        </a:rPr>
                        <a:t> X-ray Diffraction Analysis</a:t>
                      </a:r>
                      <a:endParaRPr kumimoji="0" lang="en-US" sz="1600" b="0" i="0" u="none" strike="noStrike" cap="none" normalizeH="0" baseline="0" dirty="0">
                        <a:ln>
                          <a:noFill/>
                        </a:ln>
                        <a:solidFill>
                          <a:schemeClr val="tx1"/>
                        </a:solidFill>
                        <a:effectLst/>
                        <a:latin typeface="+mn-lt"/>
                        <a:ea typeface="MS PGothic" charset="0"/>
                        <a:cs typeface="MS PGothic" charset="0"/>
                      </a:endParaRPr>
                    </a:p>
                  </a:txBody>
                  <a:tcPr horzOverflow="overflow">
                    <a:solidFill>
                      <a:schemeClr val="accent5">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mn-lt"/>
                          <a:ea typeface="MS PGothic" charset="0"/>
                          <a:cs typeface="MS PGothic" charset="0"/>
                        </a:rPr>
                        <a:t>Microcrystalline Tests</a:t>
                      </a:r>
                      <a:endParaRPr kumimoji="0" lang="en-US" sz="1600" b="0" i="0" u="none" strike="noStrike" cap="none" normalizeH="0" baseline="0" dirty="0">
                        <a:ln>
                          <a:noFill/>
                        </a:ln>
                        <a:solidFill>
                          <a:schemeClr val="tx1"/>
                        </a:solidFill>
                        <a:effectLst/>
                        <a:latin typeface="+mn-lt"/>
                        <a:ea typeface="MS PGothic" charset="0"/>
                        <a:cs typeface="MS PGothic" charset="0"/>
                      </a:endParaRPr>
                    </a:p>
                  </a:txBody>
                  <a:tcPr horzOverflow="overflow">
                    <a:solidFill>
                      <a:schemeClr val="accent5">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mn-lt"/>
                          <a:ea typeface="MS PGothic" charset="0"/>
                          <a:cs typeface="MS PGothic" charset="0"/>
                        </a:rPr>
                        <a:t>Ultraviolet Spectrophotometry</a:t>
                      </a:r>
                      <a:endParaRPr kumimoji="0" lang="en-US" sz="1600" b="0" i="0" u="none" strike="noStrike" cap="none" normalizeH="0" baseline="0" dirty="0">
                        <a:ln>
                          <a:noFill/>
                        </a:ln>
                        <a:solidFill>
                          <a:schemeClr val="tx1"/>
                        </a:solidFill>
                        <a:effectLst/>
                        <a:latin typeface="+mn-lt"/>
                        <a:ea typeface="MS PGothic" charset="0"/>
                        <a:cs typeface="MS PGothic" charset="0"/>
                      </a:endParaRPr>
                    </a:p>
                  </a:txBody>
                  <a:tcPr horzOverflow="overflow">
                    <a:solidFill>
                      <a:schemeClr val="accent5">
                        <a:lumMod val="40000"/>
                        <a:lumOff val="60000"/>
                      </a:schemeClr>
                    </a:solidFill>
                  </a:tcPr>
                </a:tc>
                <a:extLst>
                  <a:ext uri="{0D108BD9-81ED-4DB2-BD59-A6C34878D82A}">
                    <a16:rowId xmlns:a16="http://schemas.microsoft.com/office/drawing/2014/main" xmlns="" val="10005"/>
                  </a:ext>
                </a:extLst>
              </a:tr>
              <a:tr h="328667">
                <a:tc>
                  <a:txBody>
                    <a:bodyPr/>
                    <a:lstStyle/>
                    <a:p>
                      <a:endParaRPr lang="en-US" sz="1600" dirty="0">
                        <a:solidFill>
                          <a:schemeClr val="tx1"/>
                        </a:solidFill>
                        <a:latin typeface="+mn-lt"/>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mn-lt"/>
                          <a:ea typeface="MS PGothic" charset="0"/>
                          <a:cs typeface="MS PGothic" charset="0"/>
                        </a:rPr>
                        <a:t>Pharmaceutical Identifiers</a:t>
                      </a:r>
                      <a:endParaRPr kumimoji="0" lang="en-US" sz="1600" b="0" i="0" u="none" strike="noStrike" cap="none" normalizeH="0" baseline="0" dirty="0">
                        <a:ln>
                          <a:noFill/>
                        </a:ln>
                        <a:solidFill>
                          <a:schemeClr val="tx1"/>
                        </a:solidFill>
                        <a:effectLst/>
                        <a:latin typeface="+mn-lt"/>
                        <a:ea typeface="MS PGothic" charset="0"/>
                        <a:cs typeface="MS PGothic" charset="0"/>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mn-lt"/>
                          <a:ea typeface="MS PGothic" charset="0"/>
                          <a:cs typeface="MS PGothic" charset="0"/>
                        </a:rPr>
                        <a:t> </a:t>
                      </a:r>
                      <a:endParaRPr kumimoji="0" lang="en-US" sz="1600" b="0" i="0" u="none" strike="noStrike" cap="none" normalizeH="0" baseline="0" dirty="0">
                        <a:ln>
                          <a:noFill/>
                        </a:ln>
                        <a:solidFill>
                          <a:schemeClr val="tx1"/>
                        </a:solidFill>
                        <a:effectLst/>
                        <a:latin typeface="+mn-lt"/>
                        <a:ea typeface="MS PGothic" charset="0"/>
                        <a:cs typeface="MS PGothic" charset="0"/>
                      </a:endParaRPr>
                    </a:p>
                  </a:txBody>
                  <a:tcPr horzOverflow="overflow"/>
                </a:tc>
                <a:extLst>
                  <a:ext uri="{0D108BD9-81ED-4DB2-BD59-A6C34878D82A}">
                    <a16:rowId xmlns:a16="http://schemas.microsoft.com/office/drawing/2014/main" xmlns="" val="10006"/>
                  </a:ext>
                </a:extLst>
              </a:tr>
              <a:tr h="24964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chemeClr val="tx1"/>
                        </a:solidFill>
                        <a:effectLst/>
                        <a:latin typeface="+mn-lt"/>
                        <a:ea typeface="MS PGothic" charset="0"/>
                        <a:cs typeface="MS PGothic" charset="0"/>
                      </a:endParaRPr>
                    </a:p>
                  </a:txBody>
                  <a:tcPr anchor="ctr" horzOverflow="overflow">
                    <a:solidFill>
                      <a:schemeClr val="accent5">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mn-lt"/>
                          <a:ea typeface="MS PGothic" charset="0"/>
                          <a:cs typeface="MS PGothic" charset="0"/>
                        </a:rPr>
                        <a:t>Thin Layer Chromatography</a:t>
                      </a:r>
                      <a:endParaRPr kumimoji="0" lang="en-US" sz="1600" b="0" i="0" u="none" strike="noStrike" cap="none" normalizeH="0" baseline="0" dirty="0">
                        <a:ln>
                          <a:noFill/>
                        </a:ln>
                        <a:solidFill>
                          <a:schemeClr val="tx1"/>
                        </a:solidFill>
                        <a:effectLst/>
                        <a:latin typeface="+mn-lt"/>
                        <a:ea typeface="MS PGothic" charset="0"/>
                        <a:cs typeface="MS PGothic" charset="0"/>
                      </a:endParaRPr>
                    </a:p>
                  </a:txBody>
                  <a:tcPr anchor="ctr" horzOverflow="overflow">
                    <a:solidFill>
                      <a:schemeClr val="accent5">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chemeClr val="tx1"/>
                        </a:solidFill>
                        <a:effectLst/>
                        <a:latin typeface="+mn-lt"/>
                        <a:ea typeface="MS PGothic" charset="0"/>
                        <a:cs typeface="MS PGothic" charset="0"/>
                      </a:endParaRPr>
                    </a:p>
                  </a:txBody>
                  <a:tcPr anchor="ctr" horzOverflow="overflow">
                    <a:solidFill>
                      <a:schemeClr val="accent5">
                        <a:lumMod val="40000"/>
                        <a:lumOff val="60000"/>
                      </a:schemeClr>
                    </a:solidFill>
                  </a:tcPr>
                </a:tc>
                <a:extLst>
                  <a:ext uri="{0D108BD9-81ED-4DB2-BD59-A6C34878D82A}">
                    <a16:rowId xmlns:a16="http://schemas.microsoft.com/office/drawing/2014/main" xmlns="" val="10007"/>
                  </a:ext>
                </a:extLst>
              </a:tr>
              <a:tr h="554008">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mn-lt"/>
                        <a:ea typeface="MS PGothic" charset="0"/>
                        <a:cs typeface="MS PGothic" charset="0"/>
                      </a:endParaRPr>
                    </a:p>
                  </a:txBody>
                  <a:tcPr horzOverflow="overflow"/>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normalizeH="0" baseline="0" dirty="0">
                          <a:ln>
                            <a:noFill/>
                          </a:ln>
                          <a:solidFill>
                            <a:schemeClr val="tx1"/>
                          </a:solidFill>
                          <a:effectLst/>
                          <a:latin typeface="+mn-lt"/>
                          <a:ea typeface="MS PGothic" charset="0"/>
                          <a:cs typeface="MS PGothic" charset="0"/>
                        </a:rPr>
                        <a:t>Cannabis Only:</a:t>
                      </a:r>
                    </a:p>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normalizeH="0" baseline="0" dirty="0">
                          <a:ln>
                            <a:noFill/>
                          </a:ln>
                          <a:solidFill>
                            <a:schemeClr val="tx1"/>
                          </a:solidFill>
                          <a:effectLst/>
                          <a:latin typeface="+mn-lt"/>
                          <a:ea typeface="MS PGothic" charset="0"/>
                          <a:cs typeface="MS PGothic" charset="0"/>
                        </a:rPr>
                        <a:t>Macroscopic Examination</a:t>
                      </a:r>
                    </a:p>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normalizeH="0" baseline="0" dirty="0">
                          <a:ln>
                            <a:noFill/>
                          </a:ln>
                          <a:solidFill>
                            <a:schemeClr val="tx1"/>
                          </a:solidFill>
                          <a:effectLst/>
                          <a:latin typeface="+mn-lt"/>
                          <a:ea typeface="MS PGothic" charset="0"/>
                          <a:cs typeface="MS PGothic" charset="0"/>
                        </a:rPr>
                        <a:t>Microscopic Examination</a:t>
                      </a: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chemeClr val="tx1"/>
                        </a:solidFill>
                        <a:effectLst/>
                        <a:latin typeface="+mn-lt"/>
                        <a:ea typeface="MS PGothic" charset="0"/>
                        <a:cs typeface="MS PGothic" charset="0"/>
                      </a:endParaRPr>
                    </a:p>
                  </a:txBody>
                  <a:tcPr horzOverflow="overflow"/>
                </a:tc>
                <a:extLst>
                  <a:ext uri="{0D108BD9-81ED-4DB2-BD59-A6C34878D82A}">
                    <a16:rowId xmlns:a16="http://schemas.microsoft.com/office/drawing/2014/main" xmlns="" val="10008"/>
                  </a:ext>
                </a:extLst>
              </a:tr>
            </a:tbl>
          </a:graphicData>
        </a:graphic>
      </p:graphicFrame>
      <p:sp>
        <p:nvSpPr>
          <p:cNvPr id="6" name="Slide Number Placeholder 3"/>
          <p:cNvSpPr>
            <a:spLocks noGrp="1"/>
          </p:cNvSpPr>
          <p:nvPr>
            <p:ph type="sldNum" sz="quarter" idx="12"/>
          </p:nvPr>
        </p:nvSpPr>
        <p:spPr>
          <a:xfrm>
            <a:off x="10210800" y="6492876"/>
            <a:ext cx="457200" cy="365125"/>
          </a:xfrm>
        </p:spPr>
        <p:txBody>
          <a:bodyPr/>
          <a:lstStyle/>
          <a:p>
            <a:pPr defTabSz="457200" fontAlgn="base">
              <a:spcBef>
                <a:spcPct val="0"/>
              </a:spcBef>
              <a:spcAft>
                <a:spcPct val="0"/>
              </a:spcAft>
              <a:defRPr/>
            </a:pPr>
            <a:fld id="{53DBB4C1-DA26-4496-A103-08D3B1D76DF2}" type="slidenum">
              <a:rPr lang="en-US" sz="1000">
                <a:solidFill>
                  <a:srgbClr val="59686E"/>
                </a:solidFill>
                <a:latin typeface="Verdana" pitchFamily="-108" charset="0"/>
                <a:cs typeface="Arial" charset="0"/>
              </a:rPr>
              <a:pPr defTabSz="457200" fontAlgn="base">
                <a:spcBef>
                  <a:spcPct val="0"/>
                </a:spcBef>
                <a:spcAft>
                  <a:spcPct val="0"/>
                </a:spcAft>
                <a:defRPr/>
              </a:pPr>
              <a:t>5</a:t>
            </a:fld>
            <a:endParaRPr lang="en-US" sz="1000">
              <a:solidFill>
                <a:srgbClr val="59686E"/>
              </a:solidFill>
              <a:latin typeface="Verdana" pitchFamily="-108" charset="0"/>
              <a:cs typeface="Arial" charset="0"/>
            </a:endParaRPr>
          </a:p>
        </p:txBody>
      </p:sp>
      <p:sp>
        <p:nvSpPr>
          <p:cNvPr id="7" name="Rectangle 6"/>
          <p:cNvSpPr/>
          <p:nvPr/>
        </p:nvSpPr>
        <p:spPr>
          <a:xfrm>
            <a:off x="1524001" y="6334780"/>
            <a:ext cx="3104568" cy="523220"/>
          </a:xfrm>
          <a:prstGeom prst="rect">
            <a:avLst/>
          </a:prstGeom>
        </p:spPr>
        <p:txBody>
          <a:bodyPr wrap="none">
            <a:spAutoFit/>
          </a:bodyPr>
          <a:lstStyle/>
          <a:p>
            <a:pPr defTabSz="457200" fontAlgn="base">
              <a:spcBef>
                <a:spcPct val="0"/>
              </a:spcBef>
              <a:spcAft>
                <a:spcPct val="0"/>
              </a:spcAft>
              <a:defRPr/>
            </a:pPr>
            <a:r>
              <a:rPr lang="en-US" sz="1400" dirty="0">
                <a:solidFill>
                  <a:srgbClr val="000000"/>
                </a:solidFill>
                <a:cs typeface="Arial" charset="0"/>
              </a:rPr>
              <a:t>SWGDRUG Recommendations 7.0</a:t>
            </a:r>
          </a:p>
          <a:p>
            <a:pPr defTabSz="457200" fontAlgn="base">
              <a:spcBef>
                <a:spcPct val="0"/>
              </a:spcBef>
              <a:spcAft>
                <a:spcPct val="0"/>
              </a:spcAft>
              <a:defRPr/>
            </a:pPr>
            <a:r>
              <a:rPr lang="en-US" sz="1400" dirty="0">
                <a:solidFill>
                  <a:srgbClr val="000000"/>
                </a:solidFill>
                <a:cs typeface="Arial" charset="0"/>
                <a:hlinkClick r:id="rId3"/>
              </a:rPr>
              <a:t>http://www.swgdrug.org/approved.htm</a:t>
            </a:r>
            <a:endParaRPr lang="en-US" sz="1400" dirty="0">
              <a:solidFill>
                <a:srgbClr val="000000"/>
              </a:solidFill>
              <a:cs typeface="Arial" charset="0"/>
            </a:endParaRPr>
          </a:p>
        </p:txBody>
      </p:sp>
      <p:sp>
        <p:nvSpPr>
          <p:cNvPr id="8" name="Rectangle 7"/>
          <p:cNvSpPr/>
          <p:nvPr/>
        </p:nvSpPr>
        <p:spPr>
          <a:xfrm>
            <a:off x="1524001" y="5586309"/>
            <a:ext cx="9144000" cy="523220"/>
          </a:xfrm>
          <a:prstGeom prst="rect">
            <a:avLst/>
          </a:prstGeom>
        </p:spPr>
        <p:txBody>
          <a:bodyPr wrap="square">
            <a:spAutoFit/>
          </a:bodyPr>
          <a:lstStyle/>
          <a:p>
            <a:pPr algn="ctr" defTabSz="457200" eaLnBrk="0" fontAlgn="base" hangingPunct="0">
              <a:spcBef>
                <a:spcPct val="30000"/>
              </a:spcBef>
              <a:spcAft>
                <a:spcPct val="0"/>
              </a:spcAft>
              <a:defRPr/>
            </a:pPr>
            <a:r>
              <a:rPr lang="en-US" sz="2800" b="1" dirty="0">
                <a:solidFill>
                  <a:srgbClr val="FF0000"/>
                </a:solidFill>
                <a:ea typeface="ＭＳ Ｐゴシック" pitchFamily="-111" charset="-128"/>
                <a:cs typeface="ＭＳ Ｐゴシック" pitchFamily="-111" charset="-128"/>
              </a:rPr>
              <a:t>Minimum of 1x Category A, plus 1 more </a:t>
            </a:r>
          </a:p>
        </p:txBody>
      </p:sp>
      <p:sp>
        <p:nvSpPr>
          <p:cNvPr id="3" name="Rectangle 2"/>
          <p:cNvSpPr/>
          <p:nvPr/>
        </p:nvSpPr>
        <p:spPr>
          <a:xfrm>
            <a:off x="4876800" y="6488668"/>
            <a:ext cx="5715000" cy="369332"/>
          </a:xfrm>
          <a:prstGeom prst="rect">
            <a:avLst/>
          </a:prstGeom>
        </p:spPr>
        <p:txBody>
          <a:bodyPr wrap="square">
            <a:spAutoFit/>
          </a:bodyPr>
          <a:lstStyle/>
          <a:p>
            <a:r>
              <a:rPr lang="en-US" dirty="0"/>
              <a:t>http://www.astm.org/FULL_TEXT/E2329/HTML/E2329.htm</a:t>
            </a:r>
          </a:p>
        </p:txBody>
      </p:sp>
      <p:sp>
        <p:nvSpPr>
          <p:cNvPr id="10" name="Title 3"/>
          <p:cNvSpPr txBox="1">
            <a:spLocks/>
          </p:cNvSpPr>
          <p:nvPr/>
        </p:nvSpPr>
        <p:spPr>
          <a:xfrm>
            <a:off x="652130" y="0"/>
            <a:ext cx="10887739"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000" b="1" dirty="0">
                <a:latin typeface="+mn-lt"/>
              </a:rPr>
              <a:t>Standard Practice for Identification of Seized Drugs</a:t>
            </a:r>
          </a:p>
          <a:p>
            <a:r>
              <a:rPr lang="en-US" sz="3600" b="1" dirty="0">
                <a:latin typeface="+mn-lt"/>
              </a:rPr>
              <a:t>ASTM E2329 &amp; SWGDRUG </a:t>
            </a:r>
          </a:p>
        </p:txBody>
      </p:sp>
    </p:spTree>
    <p:extLst>
      <p:ext uri="{BB962C8B-B14F-4D97-AF65-F5344CB8AC3E}">
        <p14:creationId xmlns:p14="http://schemas.microsoft.com/office/powerpoint/2010/main" val="2279770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524000" y="0"/>
            <a:ext cx="914400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b="1" dirty="0"/>
              <a:t>Thank you!</a:t>
            </a:r>
          </a:p>
        </p:txBody>
      </p:sp>
      <p:sp>
        <p:nvSpPr>
          <p:cNvPr id="4" name="TextBox 3"/>
          <p:cNvSpPr txBox="1"/>
          <p:nvPr/>
        </p:nvSpPr>
        <p:spPr>
          <a:xfrm>
            <a:off x="6705600" y="1676401"/>
            <a:ext cx="3962400" cy="4524315"/>
          </a:xfrm>
          <a:prstGeom prst="rect">
            <a:avLst/>
          </a:prstGeom>
          <a:noFill/>
        </p:spPr>
        <p:txBody>
          <a:bodyPr wrap="square" rtlCol="0">
            <a:spAutoFit/>
          </a:bodyPr>
          <a:lstStyle/>
          <a:p>
            <a:pPr marL="285750" indent="-285750">
              <a:buFont typeface="Arial" panose="020B0604020202020204" pitchFamily="34" charset="0"/>
              <a:buChar char="•"/>
            </a:pPr>
            <a:r>
              <a:rPr lang="en-US" dirty="0"/>
              <a:t>Fern</a:t>
            </a:r>
            <a:r>
              <a:rPr lang="es-AR" dirty="0"/>
              <a:t>á</a:t>
            </a:r>
            <a:r>
              <a:rPr lang="en-US" dirty="0" err="1"/>
              <a:t>ndez</a:t>
            </a:r>
            <a:r>
              <a:rPr lang="en-US" dirty="0"/>
              <a:t> group:</a:t>
            </a:r>
          </a:p>
          <a:p>
            <a:pPr marL="742950" lvl="1" indent="-285750">
              <a:buFont typeface="Arial" panose="020B0604020202020204" pitchFamily="34" charset="0"/>
              <a:buChar char="•"/>
            </a:pPr>
            <a:r>
              <a:rPr lang="en-US" dirty="0" err="1"/>
              <a:t>Maru</a:t>
            </a:r>
            <a:r>
              <a:rPr lang="en-US" dirty="0"/>
              <a:t> Monge, Julia Culzoni, Dana Hostetler, Christina Y. Hampton, Krystyn Alter-Hall, Leonard Nyadong, Glenn Harris, Prabha Dwivedi, </a:t>
            </a:r>
            <a:r>
              <a:rPr lang="en-US" dirty="0" err="1"/>
              <a:t>Manshui</a:t>
            </a:r>
            <a:r>
              <a:rPr lang="en-US" dirty="0"/>
              <a:t> Zhou</a:t>
            </a:r>
          </a:p>
          <a:p>
            <a:pPr marL="285750" indent="-285750">
              <a:buFont typeface="Arial" panose="020B0604020202020204" pitchFamily="34" charset="0"/>
              <a:buChar char="•"/>
            </a:pPr>
            <a:r>
              <a:rPr lang="en-US" dirty="0"/>
              <a:t>Prof. Paul Newton, Oxford</a:t>
            </a:r>
          </a:p>
          <a:p>
            <a:pPr marL="285750" indent="-285750">
              <a:buFont typeface="Arial" panose="020B0604020202020204" pitchFamily="34" charset="0"/>
              <a:buChar char="•"/>
            </a:pPr>
            <a:r>
              <a:rPr lang="es-AR" dirty="0"/>
              <a:t>NSF CAREER Award</a:t>
            </a:r>
          </a:p>
          <a:p>
            <a:pPr marL="285750" indent="-285750">
              <a:buFont typeface="Arial" panose="020B0604020202020204" pitchFamily="34" charset="0"/>
              <a:buChar char="•"/>
            </a:pPr>
            <a:r>
              <a:rPr lang="es-AR" dirty="0"/>
              <a:t>NSF MRI Instrument Develop</a:t>
            </a:r>
          </a:p>
          <a:p>
            <a:pPr marL="285750" indent="-285750">
              <a:buFont typeface="Arial" panose="020B0604020202020204" pitchFamily="34" charset="0"/>
              <a:buChar char="•"/>
            </a:pPr>
            <a:r>
              <a:rPr lang="es-AR" dirty="0"/>
              <a:t>NSF-NASA Center </a:t>
            </a:r>
            <a:r>
              <a:rPr lang="es-AR" dirty="0" err="1"/>
              <a:t>for</a:t>
            </a:r>
            <a:r>
              <a:rPr lang="es-AR" dirty="0"/>
              <a:t> </a:t>
            </a:r>
            <a:r>
              <a:rPr lang="es-AR" dirty="0" err="1"/>
              <a:t>Chemical</a:t>
            </a:r>
            <a:r>
              <a:rPr lang="es-AR" dirty="0"/>
              <a:t> </a:t>
            </a:r>
            <a:r>
              <a:rPr lang="es-AR" dirty="0" err="1"/>
              <a:t>Evolution</a:t>
            </a:r>
            <a:r>
              <a:rPr lang="es-AR" dirty="0"/>
              <a:t> </a:t>
            </a:r>
            <a:r>
              <a:rPr lang="en-US" dirty="0"/>
              <a:t>(Instrument Access)</a:t>
            </a:r>
            <a:endParaRPr lang="es-AR" dirty="0"/>
          </a:p>
          <a:p>
            <a:pPr marL="285750" indent="-285750">
              <a:buFont typeface="Arial" panose="020B0604020202020204" pitchFamily="34" charset="0"/>
              <a:buChar char="•"/>
            </a:pPr>
            <a:r>
              <a:rPr lang="es-AR" dirty="0"/>
              <a:t>Bill and Melinda Gates Foundation-ACT Consortium</a:t>
            </a:r>
          </a:p>
          <a:p>
            <a:pPr marL="285750" indent="-285750">
              <a:buFont typeface="Arial" panose="020B0604020202020204" pitchFamily="34" charset="0"/>
              <a:buChar char="•"/>
            </a:pPr>
            <a:r>
              <a:rPr lang="es-AR" dirty="0"/>
              <a:t>WHO (WPRO)</a:t>
            </a:r>
          </a:p>
          <a:p>
            <a:pPr marL="285750" indent="-285750">
              <a:buFont typeface="Arial" panose="020B0604020202020204" pitchFamily="34" charset="0"/>
              <a:buChar char="•"/>
            </a:pPr>
            <a:r>
              <a:rPr lang="es-AR" dirty="0"/>
              <a:t>US Pharmacopeia Fellowships</a:t>
            </a:r>
          </a:p>
          <a:p>
            <a:pPr marL="285750" indent="-285750">
              <a:buFont typeface="Arial" panose="020B0604020202020204" pitchFamily="34" charset="0"/>
              <a:buChar char="•"/>
            </a:pPr>
            <a:r>
              <a:rPr lang="es-AR" dirty="0"/>
              <a:t>Global Fund</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0" y="1538621"/>
            <a:ext cx="4953000" cy="5048162"/>
          </a:xfrm>
          <a:prstGeom prst="rect">
            <a:avLst/>
          </a:prstGeom>
        </p:spPr>
      </p:pic>
      <p:cxnSp>
        <p:nvCxnSpPr>
          <p:cNvPr id="6" name="Straight Connector 5"/>
          <p:cNvCxnSpPr/>
          <p:nvPr/>
        </p:nvCxnSpPr>
        <p:spPr>
          <a:xfrm>
            <a:off x="1524001" y="1085867"/>
            <a:ext cx="9151257"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48280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2209800" y="304800"/>
            <a:ext cx="7772400" cy="457200"/>
          </a:xfrm>
        </p:spPr>
        <p:txBody>
          <a:bodyPr>
            <a:noAutofit/>
          </a:bodyPr>
          <a:lstStyle/>
          <a:p>
            <a:pPr algn="ctr" eaLnBrk="1" hangingPunct="1"/>
            <a:r>
              <a:rPr lang="de-DE" altLang="en-US" sz="4000" b="1" dirty="0">
                <a:latin typeface="+mn-lt"/>
              </a:rPr>
              <a:t>Mass Spectrometry</a:t>
            </a:r>
            <a:endParaRPr lang="en-GB" altLang="en-US" sz="4000" b="1" dirty="0">
              <a:latin typeface="+mn-lt"/>
            </a:endParaRPr>
          </a:p>
        </p:txBody>
      </p:sp>
      <p:sp>
        <p:nvSpPr>
          <p:cNvPr id="80904" name="Text Box 12"/>
          <p:cNvSpPr txBox="1">
            <a:spLocks noChangeArrowheads="1"/>
          </p:cNvSpPr>
          <p:nvPr/>
        </p:nvSpPr>
        <p:spPr bwMode="auto">
          <a:xfrm>
            <a:off x="530969" y="1022551"/>
            <a:ext cx="6424766" cy="5016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de-DE" altLang="en-US" sz="2000" dirty="0">
                <a:latin typeface="+mn-lt"/>
              </a:rPr>
              <a:t>We gain information on:</a:t>
            </a:r>
          </a:p>
          <a:p>
            <a:pPr marL="342900" indent="-342900" eaLnBrk="1" hangingPunct="1">
              <a:buFont typeface="Arial" panose="020B0604020202020204" pitchFamily="34" charset="0"/>
              <a:buChar char="•"/>
            </a:pPr>
            <a:r>
              <a:rPr lang="de-DE" altLang="en-US" sz="2000" dirty="0">
                <a:latin typeface="+mn-lt"/>
              </a:rPr>
              <a:t>Elemental composition of matter</a:t>
            </a:r>
          </a:p>
          <a:p>
            <a:pPr marL="342900" indent="-342900" eaLnBrk="1" hangingPunct="1">
              <a:buFont typeface="Arial" panose="020B0604020202020204" pitchFamily="34" charset="0"/>
              <a:buChar char="•"/>
            </a:pPr>
            <a:r>
              <a:rPr lang="de-DE" altLang="en-US" sz="2000" dirty="0">
                <a:latin typeface="+mn-lt"/>
              </a:rPr>
              <a:t>Structure of inorganic, organic and biological molecules</a:t>
            </a:r>
          </a:p>
          <a:p>
            <a:pPr marL="342900" indent="-342900" eaLnBrk="1" hangingPunct="1">
              <a:buFont typeface="Arial" panose="020B0604020202020204" pitchFamily="34" charset="0"/>
              <a:buChar char="•"/>
            </a:pPr>
            <a:r>
              <a:rPr lang="de-DE" altLang="en-US" sz="2000" dirty="0">
                <a:latin typeface="+mn-lt"/>
              </a:rPr>
              <a:t>Qualitative and quantitative composition of complex mixtures</a:t>
            </a:r>
          </a:p>
          <a:p>
            <a:pPr marL="342900" indent="-342900" eaLnBrk="1" hangingPunct="1">
              <a:buFont typeface="Arial" panose="020B0604020202020204" pitchFamily="34" charset="0"/>
              <a:buChar char="•"/>
            </a:pPr>
            <a:r>
              <a:rPr lang="de-DE" altLang="en-US" sz="2000" dirty="0">
                <a:latin typeface="+mn-lt"/>
              </a:rPr>
              <a:t>Structure and composition of solid surfaces</a:t>
            </a:r>
          </a:p>
          <a:p>
            <a:pPr marL="342900" indent="-342900" eaLnBrk="1" hangingPunct="1">
              <a:buFont typeface="Arial" panose="020B0604020202020204" pitchFamily="34" charset="0"/>
              <a:buChar char="•"/>
            </a:pPr>
            <a:r>
              <a:rPr lang="de-DE" altLang="en-US" sz="2000" dirty="0">
                <a:latin typeface="+mn-lt"/>
              </a:rPr>
              <a:t>Isotopic ratios of atoms in samples</a:t>
            </a:r>
          </a:p>
          <a:p>
            <a:pPr marL="342900" indent="-342900" eaLnBrk="1" hangingPunct="1">
              <a:buFont typeface="Arial" panose="020B0604020202020204" pitchFamily="34" charset="0"/>
              <a:buChar char="•"/>
            </a:pPr>
            <a:endParaRPr lang="de-DE" altLang="en-US" sz="2000" dirty="0">
              <a:latin typeface="+mn-lt"/>
            </a:endParaRPr>
          </a:p>
          <a:p>
            <a:pPr marL="342900" indent="-342900" eaLnBrk="1" hangingPunct="1">
              <a:buFont typeface="Courier New" panose="02070309020205020404" pitchFamily="49" charset="0"/>
              <a:buChar char="o"/>
            </a:pPr>
            <a:r>
              <a:rPr lang="de-DE" altLang="en-US" sz="2000" dirty="0">
                <a:latin typeface="+mn-lt"/>
              </a:rPr>
              <a:t>Application for routine chemical analysis since early 1940s</a:t>
            </a:r>
          </a:p>
          <a:p>
            <a:pPr marL="342900" indent="-342900" eaLnBrk="1" hangingPunct="1">
              <a:buFont typeface="Courier New" panose="02070309020205020404" pitchFamily="49" charset="0"/>
              <a:buChar char="o"/>
            </a:pPr>
            <a:r>
              <a:rPr lang="de-DE" altLang="en-US" sz="2000" dirty="0">
                <a:latin typeface="+mn-lt"/>
              </a:rPr>
              <a:t>Structural identication in organic chemistry: NMR, MS, IR</a:t>
            </a:r>
          </a:p>
          <a:p>
            <a:pPr marL="342900" indent="-342900" eaLnBrk="1" hangingPunct="1">
              <a:buFont typeface="Courier New" panose="02070309020205020404" pitchFamily="49" charset="0"/>
              <a:buChar char="o"/>
            </a:pPr>
            <a:r>
              <a:rPr lang="de-DE" altLang="en-US" sz="2000" dirty="0">
                <a:latin typeface="+mn-lt"/>
              </a:rPr>
              <a:t>Possibility to produce ions from non-volatile or thermally labile molecules since the 1980s</a:t>
            </a:r>
            <a:r>
              <a:rPr lang="de-DE" altLang="en-US" sz="2000" dirty="0">
                <a:latin typeface="+mn-lt"/>
                <a:sym typeface="Symbol" panose="05050102010706020507" pitchFamily="18" charset="2"/>
              </a:rPr>
              <a:t>  biological samples, including polypeptides, proteins, nucleic acids, even intact viruses!</a:t>
            </a:r>
            <a:r>
              <a:rPr lang="de-DE" altLang="en-US" sz="2000" dirty="0">
                <a:latin typeface="+mn-lt"/>
              </a:rPr>
              <a:t/>
            </a:r>
            <a:br>
              <a:rPr lang="de-DE" altLang="en-US" sz="2000" dirty="0">
                <a:latin typeface="+mn-lt"/>
              </a:rPr>
            </a:br>
            <a:endParaRPr lang="de-DE" altLang="en-US" sz="2000" dirty="0">
              <a:latin typeface="+mn-lt"/>
              <a:sym typeface="Symbol" panose="05050102010706020507" pitchFamily="18" charset="2"/>
            </a:endParaRPr>
          </a:p>
        </p:txBody>
      </p:sp>
      <p:pic>
        <p:nvPicPr>
          <p:cNvPr id="3074" name="Picture 2" descr="Image result for mass spectromet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5735" y="2930801"/>
            <a:ext cx="5236265" cy="3927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89159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901995" y="184152"/>
            <a:ext cx="10515600" cy="1176816"/>
          </a:xfrm>
        </p:spPr>
        <p:txBody>
          <a:bodyPr>
            <a:normAutofit/>
          </a:bodyPr>
          <a:lstStyle/>
          <a:p>
            <a:pPr algn="ctr" eaLnBrk="1" hangingPunct="1"/>
            <a:r>
              <a:rPr lang="en-US" altLang="en-US" sz="4000" b="1" dirty="0">
                <a:latin typeface="+mn-lt"/>
              </a:rPr>
              <a:t>A Formal Definition</a:t>
            </a:r>
          </a:p>
        </p:txBody>
      </p:sp>
      <p:sp>
        <p:nvSpPr>
          <p:cNvPr id="81923" name="Rectangle 4"/>
          <p:cNvSpPr>
            <a:spLocks noChangeArrowheads="1"/>
          </p:cNvSpPr>
          <p:nvPr/>
        </p:nvSpPr>
        <p:spPr bwMode="auto">
          <a:xfrm>
            <a:off x="8147123" y="6488668"/>
            <a:ext cx="27557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800" dirty="0">
                <a:solidFill>
                  <a:srgbClr val="000000"/>
                </a:solidFill>
                <a:latin typeface="+mn-lt"/>
              </a:rPr>
              <a:t>http://masspec.scripps.edu</a:t>
            </a:r>
          </a:p>
        </p:txBody>
      </p:sp>
      <p:sp>
        <p:nvSpPr>
          <p:cNvPr id="81924" name="Rectangle 5"/>
          <p:cNvSpPr>
            <a:spLocks noChangeArrowheads="1"/>
          </p:cNvSpPr>
          <p:nvPr/>
        </p:nvSpPr>
        <p:spPr bwMode="auto">
          <a:xfrm>
            <a:off x="2514600" y="1278355"/>
            <a:ext cx="7010400"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800" i="1" dirty="0">
                <a:solidFill>
                  <a:srgbClr val="000000"/>
                </a:solidFill>
                <a:latin typeface="+mn-lt"/>
              </a:rPr>
              <a:t>Mass spectrometry is the </a:t>
            </a:r>
            <a:r>
              <a:rPr lang="en-US" altLang="en-US" sz="1800" i="1" dirty="0">
                <a:solidFill>
                  <a:srgbClr val="FF3300"/>
                </a:solidFill>
                <a:latin typeface="+mn-lt"/>
              </a:rPr>
              <a:t>art</a:t>
            </a:r>
            <a:r>
              <a:rPr lang="en-US" altLang="en-US" sz="1800" i="1" dirty="0">
                <a:solidFill>
                  <a:srgbClr val="000000"/>
                </a:solidFill>
                <a:latin typeface="+mn-lt"/>
              </a:rPr>
              <a:t> of measuring atoms and molecules to determine their molecular weight. Such mass or weight information is sometimes sufficient, frequently necessary, and always useful in determining the identity of a species. To practice this art one puts charge on the molecules of interest, i.e., the analyte, then measures </a:t>
            </a:r>
            <a:r>
              <a:rPr lang="en-US" altLang="en-US" sz="1800" i="1" dirty="0">
                <a:solidFill>
                  <a:srgbClr val="FF3300"/>
                </a:solidFill>
                <a:latin typeface="+mn-lt"/>
              </a:rPr>
              <a:t>how the trajectories of the resulting ions respond in vacuum to various combinations of electric and magnetic fields</a:t>
            </a:r>
            <a:r>
              <a:rPr lang="en-US" altLang="en-US" sz="1800" i="1" dirty="0">
                <a:solidFill>
                  <a:srgbClr val="000000"/>
                </a:solidFill>
                <a:latin typeface="+mn-lt"/>
              </a:rPr>
              <a:t>.</a:t>
            </a:r>
            <a:endParaRPr lang="en-US" altLang="en-US" sz="1800" dirty="0">
              <a:solidFill>
                <a:srgbClr val="000000"/>
              </a:solidFill>
              <a:latin typeface="+mn-lt"/>
            </a:endParaRPr>
          </a:p>
          <a:p>
            <a:pPr eaLnBrk="1" hangingPunct="1"/>
            <a:endParaRPr lang="en-US" altLang="en-US" sz="1800" dirty="0">
              <a:solidFill>
                <a:srgbClr val="000000"/>
              </a:solidFill>
              <a:latin typeface="+mn-lt"/>
            </a:endParaRPr>
          </a:p>
          <a:p>
            <a:pPr eaLnBrk="1" hangingPunct="1"/>
            <a:r>
              <a:rPr lang="en-US" altLang="en-US" sz="1800" i="1" dirty="0">
                <a:solidFill>
                  <a:srgbClr val="000000"/>
                </a:solidFill>
                <a:latin typeface="+mn-lt"/>
              </a:rPr>
              <a:t>Clearly, the sine qua non of such a method is the </a:t>
            </a:r>
            <a:r>
              <a:rPr lang="en-US" altLang="en-US" sz="1800" i="1" dirty="0">
                <a:solidFill>
                  <a:srgbClr val="FF3300"/>
                </a:solidFill>
                <a:latin typeface="+mn-lt"/>
              </a:rPr>
              <a:t>conversion of neutral analyte molecules into ions</a:t>
            </a:r>
            <a:r>
              <a:rPr lang="en-US" altLang="en-US" sz="1800" i="1" dirty="0">
                <a:solidFill>
                  <a:srgbClr val="000000"/>
                </a:solidFill>
                <a:latin typeface="+mn-lt"/>
              </a:rPr>
              <a:t>. For small and simple species the ionization is readily carried by gas-phase encounters between the neutral molecules and electrons, photons, or other ions. In recent years, the efforts of many investigators have led to new techniques for producing ions of species too large and complex to be vaporized without substantial, even catastrophic, decomposition.</a:t>
            </a:r>
            <a:r>
              <a:rPr lang="en-US" altLang="en-US" sz="1800" dirty="0">
                <a:solidFill>
                  <a:srgbClr val="000000"/>
                </a:solidFill>
                <a:latin typeface="+mn-lt"/>
              </a:rPr>
              <a:t> </a:t>
            </a:r>
          </a:p>
        </p:txBody>
      </p:sp>
      <p:sp>
        <p:nvSpPr>
          <p:cNvPr id="81925" name="Text Box 6"/>
          <p:cNvSpPr txBox="1">
            <a:spLocks noChangeArrowheads="1"/>
          </p:cNvSpPr>
          <p:nvPr/>
        </p:nvSpPr>
        <p:spPr bwMode="auto">
          <a:xfrm>
            <a:off x="5656521" y="5596067"/>
            <a:ext cx="4724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1800" dirty="0">
                <a:solidFill>
                  <a:srgbClr val="000000"/>
                </a:solidFill>
                <a:latin typeface="+mn-lt"/>
              </a:rPr>
              <a:t>John Fenn, Chemistry Nobel Laureate 2002</a:t>
            </a:r>
          </a:p>
        </p:txBody>
      </p:sp>
      <p:pic>
        <p:nvPicPr>
          <p:cNvPr id="6" name="Picture 5" descr="John B. Fen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98197" y="3962400"/>
            <a:ext cx="13462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11569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855921" y="221457"/>
            <a:ext cx="10632558" cy="715962"/>
          </a:xfrm>
          <a:prstGeom prst="rect">
            <a:avLst/>
          </a:prstGeom>
          <a:noFill/>
          <a:ln w="9525">
            <a:noFill/>
            <a:miter lim="800000"/>
            <a:headEnd/>
            <a:tailEnd/>
          </a:ln>
          <a:effectLst/>
        </p:spPr>
        <p:txBody>
          <a:bodyPr anchor="ctr"/>
          <a:lstStyle/>
          <a:p>
            <a:pPr algn="ctr" eaLnBrk="0" hangingPunct="0">
              <a:defRPr/>
            </a:pPr>
            <a:r>
              <a:rPr lang="en-US" sz="4000" b="1" dirty="0"/>
              <a:t>Mass Spectrometry – Essential Components</a:t>
            </a:r>
          </a:p>
        </p:txBody>
      </p:sp>
      <p:sp>
        <p:nvSpPr>
          <p:cNvPr id="82947" name="Rectangle 33"/>
          <p:cNvSpPr>
            <a:spLocks noChangeArrowheads="1"/>
          </p:cNvSpPr>
          <p:nvPr/>
        </p:nvSpPr>
        <p:spPr bwMode="auto">
          <a:xfrm>
            <a:off x="2057400" y="4953000"/>
            <a:ext cx="8229600" cy="131445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600">
                <a:solidFill>
                  <a:srgbClr val="000000"/>
                </a:solidFill>
                <a:latin typeface="Arial" panose="020B0604020202020204" pitchFamily="34" charset="0"/>
              </a:rPr>
              <a:t>A mass spectrometer determines the mass of a molecule by measuring the mass-to-charge ratio (</a:t>
            </a:r>
            <a:r>
              <a:rPr lang="en-US" altLang="en-US" sz="1600" i="1">
                <a:solidFill>
                  <a:srgbClr val="000000"/>
                </a:solidFill>
                <a:latin typeface="Arial" panose="020B0604020202020204" pitchFamily="34" charset="0"/>
              </a:rPr>
              <a:t>m/z</a:t>
            </a:r>
            <a:r>
              <a:rPr lang="en-US" altLang="en-US" sz="1600">
                <a:solidFill>
                  <a:srgbClr val="000000"/>
                </a:solidFill>
                <a:latin typeface="Arial" panose="020B0604020202020204" pitchFamily="34" charset="0"/>
              </a:rPr>
              <a:t>) of its ion. Ions are generated by inducing either the loss or gain of a charge from a neutral species. Once formed, ions are electrostatically directed into a mass analyzer where they are separated according to </a:t>
            </a:r>
            <a:r>
              <a:rPr lang="en-US" altLang="en-US" sz="1600" i="1">
                <a:solidFill>
                  <a:srgbClr val="000000"/>
                </a:solidFill>
                <a:latin typeface="Arial" panose="020B0604020202020204" pitchFamily="34" charset="0"/>
              </a:rPr>
              <a:t>m/z</a:t>
            </a:r>
            <a:r>
              <a:rPr lang="en-US" altLang="en-US" sz="1600">
                <a:solidFill>
                  <a:srgbClr val="000000"/>
                </a:solidFill>
                <a:latin typeface="Arial" panose="020B0604020202020204" pitchFamily="34" charset="0"/>
              </a:rPr>
              <a:t> and finally detected. The result is a mass spectrum. </a:t>
            </a:r>
          </a:p>
        </p:txBody>
      </p:sp>
      <p:grpSp>
        <p:nvGrpSpPr>
          <p:cNvPr id="82948" name="Group 34"/>
          <p:cNvGrpSpPr>
            <a:grpSpLocks/>
          </p:cNvGrpSpPr>
          <p:nvPr/>
        </p:nvGrpSpPr>
        <p:grpSpPr bwMode="auto">
          <a:xfrm>
            <a:off x="2362200" y="1295400"/>
            <a:ext cx="7315200" cy="3581400"/>
            <a:chOff x="576" y="912"/>
            <a:chExt cx="4608" cy="2256"/>
          </a:xfrm>
        </p:grpSpPr>
        <p:grpSp>
          <p:nvGrpSpPr>
            <p:cNvPr id="82949" name="Group 35"/>
            <p:cNvGrpSpPr>
              <a:grpSpLocks/>
            </p:cNvGrpSpPr>
            <p:nvPr/>
          </p:nvGrpSpPr>
          <p:grpSpPr bwMode="auto">
            <a:xfrm>
              <a:off x="720" y="1104"/>
              <a:ext cx="4335" cy="1872"/>
              <a:chOff x="1041" y="1584"/>
              <a:chExt cx="4335" cy="1872"/>
            </a:xfrm>
          </p:grpSpPr>
          <p:sp>
            <p:nvSpPr>
              <p:cNvPr id="82954" name="Rectangle 36"/>
              <p:cNvSpPr>
                <a:spLocks noChangeArrowheads="1"/>
              </p:cNvSpPr>
              <p:nvPr/>
            </p:nvSpPr>
            <p:spPr bwMode="auto">
              <a:xfrm>
                <a:off x="1632" y="2112"/>
                <a:ext cx="912" cy="48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1800">
                  <a:solidFill>
                    <a:srgbClr val="000000"/>
                  </a:solidFill>
                  <a:latin typeface="Arial" panose="020B0604020202020204" pitchFamily="34" charset="0"/>
                </a:endParaRPr>
              </a:p>
            </p:txBody>
          </p:sp>
          <p:sp>
            <p:nvSpPr>
              <p:cNvPr id="82955" name="Oval 37"/>
              <p:cNvSpPr>
                <a:spLocks noChangeArrowheads="1"/>
              </p:cNvSpPr>
              <p:nvPr/>
            </p:nvSpPr>
            <p:spPr bwMode="auto">
              <a:xfrm>
                <a:off x="1632" y="1584"/>
                <a:ext cx="3744" cy="1584"/>
              </a:xfrm>
              <a:prstGeom prst="ellipse">
                <a:avLst/>
              </a:prstGeom>
              <a:noFill/>
              <a:ln w="19050">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1800">
                  <a:solidFill>
                    <a:srgbClr val="000000"/>
                  </a:solidFill>
                  <a:latin typeface="Arial" panose="020B0604020202020204" pitchFamily="34" charset="0"/>
                </a:endParaRPr>
              </a:p>
            </p:txBody>
          </p:sp>
          <p:sp>
            <p:nvSpPr>
              <p:cNvPr id="82956" name="Text Box 38"/>
              <p:cNvSpPr txBox="1">
                <a:spLocks noChangeArrowheads="1"/>
              </p:cNvSpPr>
              <p:nvPr/>
            </p:nvSpPr>
            <p:spPr bwMode="auto">
              <a:xfrm>
                <a:off x="1872" y="2256"/>
                <a:ext cx="62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1200" b="1">
                    <a:solidFill>
                      <a:srgbClr val="000000"/>
                    </a:solidFill>
                    <a:latin typeface="Arial" panose="020B0604020202020204" pitchFamily="34" charset="0"/>
                  </a:rPr>
                  <a:t>Ion Source</a:t>
                </a:r>
              </a:p>
            </p:txBody>
          </p:sp>
          <p:sp>
            <p:nvSpPr>
              <p:cNvPr id="82957" name="AutoShape 39"/>
              <p:cNvSpPr>
                <a:spLocks noChangeArrowheads="1"/>
              </p:cNvSpPr>
              <p:nvPr/>
            </p:nvSpPr>
            <p:spPr bwMode="auto">
              <a:xfrm flipH="1" flipV="1">
                <a:off x="2016" y="2400"/>
                <a:ext cx="624" cy="672"/>
              </a:xfrm>
              <a:prstGeom prst="downArrowCallout">
                <a:avLst>
                  <a:gd name="adj1" fmla="val 25000"/>
                  <a:gd name="adj2" fmla="val 25000"/>
                  <a:gd name="adj3" fmla="val 17949"/>
                  <a:gd name="adj4" fmla="val 66667"/>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1800">
                  <a:solidFill>
                    <a:srgbClr val="000000"/>
                  </a:solidFill>
                  <a:latin typeface="Arial" panose="020B0604020202020204" pitchFamily="34" charset="0"/>
                </a:endParaRPr>
              </a:p>
            </p:txBody>
          </p:sp>
          <p:sp>
            <p:nvSpPr>
              <p:cNvPr id="82958" name="AutoShape 40"/>
              <p:cNvSpPr>
                <a:spLocks noChangeArrowheads="1"/>
              </p:cNvSpPr>
              <p:nvPr/>
            </p:nvSpPr>
            <p:spPr bwMode="auto">
              <a:xfrm>
                <a:off x="2640" y="2160"/>
                <a:ext cx="384" cy="384"/>
              </a:xfrm>
              <a:prstGeom prst="rightArrow">
                <a:avLst>
                  <a:gd name="adj1" fmla="val 50000"/>
                  <a:gd name="adj2" fmla="val 25000"/>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1800">
                  <a:solidFill>
                    <a:srgbClr val="000000"/>
                  </a:solidFill>
                  <a:latin typeface="Arial" panose="020B0604020202020204" pitchFamily="34" charset="0"/>
                </a:endParaRPr>
              </a:p>
            </p:txBody>
          </p:sp>
          <p:sp>
            <p:nvSpPr>
              <p:cNvPr id="82959" name="Rectangle 41"/>
              <p:cNvSpPr>
                <a:spLocks noChangeArrowheads="1"/>
              </p:cNvSpPr>
              <p:nvPr/>
            </p:nvSpPr>
            <p:spPr bwMode="auto">
              <a:xfrm>
                <a:off x="3168" y="2160"/>
                <a:ext cx="672" cy="38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1800">
                  <a:solidFill>
                    <a:srgbClr val="000000"/>
                  </a:solidFill>
                  <a:latin typeface="Arial" panose="020B0604020202020204" pitchFamily="34" charset="0"/>
                </a:endParaRPr>
              </a:p>
            </p:txBody>
          </p:sp>
          <p:sp>
            <p:nvSpPr>
              <p:cNvPr id="82960" name="Rectangle 42"/>
              <p:cNvSpPr>
                <a:spLocks noChangeArrowheads="1"/>
              </p:cNvSpPr>
              <p:nvPr/>
            </p:nvSpPr>
            <p:spPr bwMode="auto">
              <a:xfrm>
                <a:off x="4320" y="2160"/>
                <a:ext cx="504" cy="336"/>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1800">
                  <a:solidFill>
                    <a:srgbClr val="000000"/>
                  </a:solidFill>
                  <a:latin typeface="Arial" panose="020B0604020202020204" pitchFamily="34" charset="0"/>
                </a:endParaRPr>
              </a:p>
            </p:txBody>
          </p:sp>
          <p:sp>
            <p:nvSpPr>
              <p:cNvPr id="82961" name="Text Box 43"/>
              <p:cNvSpPr txBox="1">
                <a:spLocks noChangeArrowheads="1"/>
              </p:cNvSpPr>
              <p:nvPr/>
            </p:nvSpPr>
            <p:spPr bwMode="auto">
              <a:xfrm>
                <a:off x="4320" y="2256"/>
                <a:ext cx="52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1200" b="1">
                    <a:solidFill>
                      <a:srgbClr val="000000"/>
                    </a:solidFill>
                    <a:latin typeface="Arial" panose="020B0604020202020204" pitchFamily="34" charset="0"/>
                  </a:rPr>
                  <a:t>Detector</a:t>
                </a:r>
              </a:p>
            </p:txBody>
          </p:sp>
          <p:sp>
            <p:nvSpPr>
              <p:cNvPr id="82962" name="Text Box 44"/>
              <p:cNvSpPr txBox="1">
                <a:spLocks noChangeArrowheads="1"/>
              </p:cNvSpPr>
              <p:nvPr/>
            </p:nvSpPr>
            <p:spPr bwMode="auto">
              <a:xfrm>
                <a:off x="3150" y="2256"/>
                <a:ext cx="72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1200" b="1" i="1">
                    <a:solidFill>
                      <a:srgbClr val="000000"/>
                    </a:solidFill>
                    <a:latin typeface="Arial" panose="020B0604020202020204" pitchFamily="34" charset="0"/>
                  </a:rPr>
                  <a:t>m/z</a:t>
                </a:r>
                <a:r>
                  <a:rPr lang="en-US" altLang="en-US" sz="1200" b="1">
                    <a:solidFill>
                      <a:srgbClr val="000000"/>
                    </a:solidFill>
                    <a:latin typeface="Arial" panose="020B0604020202020204" pitchFamily="34" charset="0"/>
                  </a:rPr>
                  <a:t> Analyzer</a:t>
                </a:r>
              </a:p>
            </p:txBody>
          </p:sp>
          <p:sp>
            <p:nvSpPr>
              <p:cNvPr id="82963" name="Text Box 45"/>
              <p:cNvSpPr txBox="1">
                <a:spLocks noChangeArrowheads="1"/>
              </p:cNvSpPr>
              <p:nvPr/>
            </p:nvSpPr>
            <p:spPr bwMode="auto">
              <a:xfrm>
                <a:off x="2640" y="2256"/>
                <a:ext cx="43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1200" b="1">
                    <a:solidFill>
                      <a:srgbClr val="000000"/>
                    </a:solidFill>
                    <a:latin typeface="Arial" panose="020B0604020202020204" pitchFamily="34" charset="0"/>
                  </a:rPr>
                  <a:t>IONS</a:t>
                </a:r>
              </a:p>
            </p:txBody>
          </p:sp>
          <p:sp>
            <p:nvSpPr>
              <p:cNvPr id="82964" name="AutoShape 46"/>
              <p:cNvSpPr>
                <a:spLocks noChangeArrowheads="1"/>
              </p:cNvSpPr>
              <p:nvPr/>
            </p:nvSpPr>
            <p:spPr bwMode="auto">
              <a:xfrm>
                <a:off x="3927" y="2208"/>
                <a:ext cx="288" cy="240"/>
              </a:xfrm>
              <a:prstGeom prst="rightArrow">
                <a:avLst>
                  <a:gd name="adj1" fmla="val 50000"/>
                  <a:gd name="adj2" fmla="val 30000"/>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1800">
                  <a:solidFill>
                    <a:srgbClr val="000000"/>
                  </a:solidFill>
                  <a:latin typeface="Arial" panose="020B0604020202020204" pitchFamily="34" charset="0"/>
                </a:endParaRPr>
              </a:p>
            </p:txBody>
          </p:sp>
          <p:sp>
            <p:nvSpPr>
              <p:cNvPr id="82965" name="Rectangle 47"/>
              <p:cNvSpPr>
                <a:spLocks noChangeArrowheads="1"/>
              </p:cNvSpPr>
              <p:nvPr/>
            </p:nvSpPr>
            <p:spPr bwMode="auto">
              <a:xfrm>
                <a:off x="3927" y="2240"/>
                <a:ext cx="297"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200">
                    <a:solidFill>
                      <a:srgbClr val="000000"/>
                    </a:solidFill>
                    <a:latin typeface="Arial" panose="020B0604020202020204" pitchFamily="34" charset="0"/>
                  </a:rPr>
                  <a:t>Ions</a:t>
                </a:r>
              </a:p>
            </p:txBody>
          </p:sp>
          <p:sp>
            <p:nvSpPr>
              <p:cNvPr id="82966" name="Text Box 48"/>
              <p:cNvSpPr txBox="1">
                <a:spLocks noChangeArrowheads="1"/>
              </p:cNvSpPr>
              <p:nvPr/>
            </p:nvSpPr>
            <p:spPr bwMode="auto">
              <a:xfrm>
                <a:off x="2054" y="2621"/>
                <a:ext cx="553"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200">
                    <a:solidFill>
                      <a:srgbClr val="000000"/>
                    </a:solidFill>
                    <a:latin typeface="Arial" panose="020B0604020202020204" pitchFamily="34" charset="0"/>
                  </a:rPr>
                  <a:t>Solids by </a:t>
                </a:r>
              </a:p>
              <a:p>
                <a:pPr eaLnBrk="1" hangingPunct="1"/>
                <a:r>
                  <a:rPr lang="en-US" altLang="en-US" sz="1200">
                    <a:solidFill>
                      <a:srgbClr val="000000"/>
                    </a:solidFill>
                    <a:latin typeface="Arial" panose="020B0604020202020204" pitchFamily="34" charset="0"/>
                  </a:rPr>
                  <a:t>MALDI or </a:t>
                </a:r>
              </a:p>
              <a:p>
                <a:pPr eaLnBrk="1" hangingPunct="1"/>
                <a:r>
                  <a:rPr lang="en-US" altLang="en-US" sz="1200">
                    <a:solidFill>
                      <a:srgbClr val="000000"/>
                    </a:solidFill>
                    <a:latin typeface="Arial" panose="020B0604020202020204" pitchFamily="34" charset="0"/>
                  </a:rPr>
                  <a:t>LSIMS</a:t>
                </a:r>
              </a:p>
            </p:txBody>
          </p:sp>
          <p:sp>
            <p:nvSpPr>
              <p:cNvPr id="82967" name="Text Box 49"/>
              <p:cNvSpPr txBox="1">
                <a:spLocks noChangeArrowheads="1"/>
              </p:cNvSpPr>
              <p:nvPr/>
            </p:nvSpPr>
            <p:spPr bwMode="auto">
              <a:xfrm>
                <a:off x="3120" y="2832"/>
                <a:ext cx="105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1800">
                    <a:solidFill>
                      <a:srgbClr val="000000"/>
                    </a:solidFill>
                    <a:latin typeface="Arial" panose="020B0604020202020204" pitchFamily="34" charset="0"/>
                  </a:rPr>
                  <a:t>Vacuum</a:t>
                </a:r>
              </a:p>
            </p:txBody>
          </p:sp>
          <p:sp>
            <p:nvSpPr>
              <p:cNvPr id="82968" name="Rectangle 50"/>
              <p:cNvSpPr>
                <a:spLocks noChangeArrowheads="1"/>
              </p:cNvSpPr>
              <p:nvPr/>
            </p:nvSpPr>
            <p:spPr bwMode="auto">
              <a:xfrm>
                <a:off x="4416" y="3120"/>
                <a:ext cx="816" cy="336"/>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1800">
                  <a:solidFill>
                    <a:srgbClr val="000000"/>
                  </a:solidFill>
                  <a:latin typeface="Arial" panose="020B0604020202020204" pitchFamily="34" charset="0"/>
                </a:endParaRPr>
              </a:p>
            </p:txBody>
          </p:sp>
          <p:sp>
            <p:nvSpPr>
              <p:cNvPr id="82969" name="Text Box 51"/>
              <p:cNvSpPr txBox="1">
                <a:spLocks noChangeArrowheads="1"/>
              </p:cNvSpPr>
              <p:nvPr/>
            </p:nvSpPr>
            <p:spPr bwMode="auto">
              <a:xfrm>
                <a:off x="4416" y="3120"/>
                <a:ext cx="86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1200" b="1">
                    <a:solidFill>
                      <a:srgbClr val="000000"/>
                    </a:solidFill>
                    <a:latin typeface="Arial" panose="020B0604020202020204" pitchFamily="34" charset="0"/>
                  </a:rPr>
                  <a:t>Computer/data system</a:t>
                </a:r>
              </a:p>
            </p:txBody>
          </p:sp>
          <p:sp>
            <p:nvSpPr>
              <p:cNvPr id="82970" name="Line 52"/>
              <p:cNvSpPr>
                <a:spLocks noChangeShapeType="1"/>
              </p:cNvSpPr>
              <p:nvPr/>
            </p:nvSpPr>
            <p:spPr bwMode="auto">
              <a:xfrm>
                <a:off x="4704" y="2496"/>
                <a:ext cx="144" cy="624"/>
              </a:xfrm>
              <a:prstGeom prst="line">
                <a:avLst/>
              </a:prstGeom>
              <a:noFill/>
              <a:ln w="9525">
                <a:solidFill>
                  <a:schemeClr val="tx1"/>
                </a:solidFill>
                <a:round/>
                <a:headEnd type="stealth" w="med" len="lg"/>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82971" name="Line 53"/>
              <p:cNvSpPr>
                <a:spLocks noChangeShapeType="1"/>
              </p:cNvSpPr>
              <p:nvPr/>
            </p:nvSpPr>
            <p:spPr bwMode="auto">
              <a:xfrm>
                <a:off x="3648" y="2544"/>
                <a:ext cx="1104" cy="576"/>
              </a:xfrm>
              <a:prstGeom prst="line">
                <a:avLst/>
              </a:prstGeom>
              <a:noFill/>
              <a:ln w="9525">
                <a:solidFill>
                  <a:schemeClr val="tx1"/>
                </a:solidFill>
                <a:round/>
                <a:headEnd type="stealth" w="med" len="lg"/>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82972" name="Line 54"/>
              <p:cNvSpPr>
                <a:spLocks noChangeShapeType="1"/>
              </p:cNvSpPr>
              <p:nvPr/>
            </p:nvSpPr>
            <p:spPr bwMode="auto">
              <a:xfrm flipH="1" flipV="1">
                <a:off x="2544" y="2496"/>
                <a:ext cx="2064" cy="624"/>
              </a:xfrm>
              <a:prstGeom prst="line">
                <a:avLst/>
              </a:prstGeom>
              <a:noFill/>
              <a:ln w="9525">
                <a:solidFill>
                  <a:schemeClr val="tx1"/>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82973" name="AutoShape 55"/>
              <p:cNvSpPr>
                <a:spLocks noChangeArrowheads="1"/>
              </p:cNvSpPr>
              <p:nvPr/>
            </p:nvSpPr>
            <p:spPr bwMode="auto">
              <a:xfrm rot="-5400000">
                <a:off x="1128" y="1992"/>
                <a:ext cx="624" cy="768"/>
              </a:xfrm>
              <a:prstGeom prst="downArrowCallout">
                <a:avLst>
                  <a:gd name="adj1" fmla="val 25000"/>
                  <a:gd name="adj2" fmla="val 25000"/>
                  <a:gd name="adj3" fmla="val 20513"/>
                  <a:gd name="adj4" fmla="val 66667"/>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1800">
                  <a:solidFill>
                    <a:srgbClr val="000000"/>
                  </a:solidFill>
                  <a:latin typeface="Arial" panose="020B0604020202020204" pitchFamily="34" charset="0"/>
                </a:endParaRPr>
              </a:p>
            </p:txBody>
          </p:sp>
          <p:sp>
            <p:nvSpPr>
              <p:cNvPr id="82974" name="Text Box 56"/>
              <p:cNvSpPr txBox="1">
                <a:spLocks noChangeArrowheads="1"/>
              </p:cNvSpPr>
              <p:nvPr/>
            </p:nvSpPr>
            <p:spPr bwMode="auto">
              <a:xfrm>
                <a:off x="1041" y="2064"/>
                <a:ext cx="705"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200">
                    <a:solidFill>
                      <a:srgbClr val="000000"/>
                    </a:solidFill>
                    <a:latin typeface="Arial" panose="020B0604020202020204" pitchFamily="34" charset="0"/>
                  </a:rPr>
                  <a:t>Solids or</a:t>
                </a:r>
              </a:p>
              <a:p>
                <a:pPr eaLnBrk="1" hangingPunct="1"/>
                <a:r>
                  <a:rPr lang="en-US" altLang="en-US" sz="1200">
                    <a:solidFill>
                      <a:srgbClr val="000000"/>
                    </a:solidFill>
                    <a:latin typeface="Arial" panose="020B0604020202020204" pitchFamily="34" charset="0"/>
                  </a:rPr>
                  <a:t>solutions</a:t>
                </a:r>
              </a:p>
              <a:p>
                <a:pPr eaLnBrk="1" hangingPunct="1"/>
                <a:r>
                  <a:rPr lang="en-US" altLang="en-US" sz="1200">
                    <a:solidFill>
                      <a:srgbClr val="000000"/>
                    </a:solidFill>
                    <a:latin typeface="Arial" panose="020B0604020202020204" pitchFamily="34" charset="0"/>
                  </a:rPr>
                  <a:t>by ESI, APCI,</a:t>
                </a:r>
              </a:p>
              <a:p>
                <a:pPr eaLnBrk="1" hangingPunct="1"/>
                <a:r>
                  <a:rPr lang="en-US" altLang="en-US" sz="1200">
                    <a:solidFill>
                      <a:srgbClr val="000000"/>
                    </a:solidFill>
                    <a:latin typeface="Arial" panose="020B0604020202020204" pitchFamily="34" charset="0"/>
                  </a:rPr>
                  <a:t>AP-MALDI</a:t>
                </a:r>
              </a:p>
            </p:txBody>
          </p:sp>
          <p:sp>
            <p:nvSpPr>
              <p:cNvPr id="82975" name="AutoShape 57"/>
              <p:cNvSpPr>
                <a:spLocks noChangeArrowheads="1"/>
              </p:cNvSpPr>
              <p:nvPr/>
            </p:nvSpPr>
            <p:spPr bwMode="auto">
              <a:xfrm>
                <a:off x="2016" y="1584"/>
                <a:ext cx="672" cy="672"/>
              </a:xfrm>
              <a:prstGeom prst="downArrowCallout">
                <a:avLst>
                  <a:gd name="adj1" fmla="val 25000"/>
                  <a:gd name="adj2" fmla="val 25000"/>
                  <a:gd name="adj3" fmla="val 16667"/>
                  <a:gd name="adj4" fmla="val 66667"/>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1800">
                  <a:solidFill>
                    <a:srgbClr val="000000"/>
                  </a:solidFill>
                  <a:latin typeface="Arial" panose="020B0604020202020204" pitchFamily="34" charset="0"/>
                </a:endParaRPr>
              </a:p>
            </p:txBody>
          </p:sp>
          <p:sp>
            <p:nvSpPr>
              <p:cNvPr id="82976" name="Text Box 58"/>
              <p:cNvSpPr txBox="1">
                <a:spLocks noChangeArrowheads="1"/>
              </p:cNvSpPr>
              <p:nvPr/>
            </p:nvSpPr>
            <p:spPr bwMode="auto">
              <a:xfrm>
                <a:off x="1968" y="1613"/>
                <a:ext cx="771"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200">
                    <a:solidFill>
                      <a:srgbClr val="000000"/>
                    </a:solidFill>
                    <a:latin typeface="Arial" panose="020B0604020202020204" pitchFamily="34" charset="0"/>
                  </a:rPr>
                  <a:t>Fixed gases or</a:t>
                </a:r>
              </a:p>
              <a:p>
                <a:pPr eaLnBrk="1" hangingPunct="1"/>
                <a:r>
                  <a:rPr lang="en-US" altLang="en-US" sz="1200">
                    <a:solidFill>
                      <a:srgbClr val="000000"/>
                    </a:solidFill>
                    <a:latin typeface="Arial" panose="020B0604020202020204" pitchFamily="34" charset="0"/>
                  </a:rPr>
                  <a:t> volatile liquids</a:t>
                </a:r>
              </a:p>
              <a:p>
                <a:pPr eaLnBrk="1" hangingPunct="1"/>
                <a:r>
                  <a:rPr lang="en-US" altLang="en-US" sz="1200">
                    <a:solidFill>
                      <a:srgbClr val="000000"/>
                    </a:solidFill>
                    <a:latin typeface="Arial" panose="020B0604020202020204" pitchFamily="34" charset="0"/>
                  </a:rPr>
                  <a:t> by EI, CI, or FI</a:t>
                </a:r>
              </a:p>
            </p:txBody>
          </p:sp>
        </p:grpSp>
        <p:sp>
          <p:nvSpPr>
            <p:cNvPr id="82950" name="Rectangle 59"/>
            <p:cNvSpPr>
              <a:spLocks noChangeArrowheads="1"/>
            </p:cNvSpPr>
            <p:nvPr/>
          </p:nvSpPr>
          <p:spPr bwMode="auto">
            <a:xfrm>
              <a:off x="5088" y="1440"/>
              <a:ext cx="96" cy="96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1800">
                <a:solidFill>
                  <a:srgbClr val="000000"/>
                </a:solidFill>
                <a:latin typeface="Arial" panose="020B0604020202020204" pitchFamily="34" charset="0"/>
              </a:endParaRPr>
            </a:p>
          </p:txBody>
        </p:sp>
        <p:sp>
          <p:nvSpPr>
            <p:cNvPr id="82951" name="Rectangle 60"/>
            <p:cNvSpPr>
              <a:spLocks noChangeArrowheads="1"/>
            </p:cNvSpPr>
            <p:nvPr/>
          </p:nvSpPr>
          <p:spPr bwMode="auto">
            <a:xfrm>
              <a:off x="576" y="1392"/>
              <a:ext cx="96" cy="96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1800">
                <a:solidFill>
                  <a:srgbClr val="000000"/>
                </a:solidFill>
                <a:latin typeface="Arial" panose="020B0604020202020204" pitchFamily="34" charset="0"/>
              </a:endParaRPr>
            </a:p>
          </p:txBody>
        </p:sp>
        <p:sp>
          <p:nvSpPr>
            <p:cNvPr id="82952" name="Rectangle 61"/>
            <p:cNvSpPr>
              <a:spLocks noChangeArrowheads="1"/>
            </p:cNvSpPr>
            <p:nvPr/>
          </p:nvSpPr>
          <p:spPr bwMode="auto">
            <a:xfrm rot="5400000">
              <a:off x="1920" y="480"/>
              <a:ext cx="96" cy="96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1800">
                <a:solidFill>
                  <a:srgbClr val="000000"/>
                </a:solidFill>
                <a:latin typeface="Arial" panose="020B0604020202020204" pitchFamily="34" charset="0"/>
              </a:endParaRPr>
            </a:p>
          </p:txBody>
        </p:sp>
        <p:sp>
          <p:nvSpPr>
            <p:cNvPr id="82953" name="Rectangle 62"/>
            <p:cNvSpPr>
              <a:spLocks noChangeArrowheads="1"/>
            </p:cNvSpPr>
            <p:nvPr/>
          </p:nvSpPr>
          <p:spPr bwMode="auto">
            <a:xfrm rot="5400000">
              <a:off x="4464" y="2640"/>
              <a:ext cx="96" cy="96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1800">
                <a:solidFill>
                  <a:srgbClr val="000000"/>
                </a:solidFill>
                <a:latin typeface="Arial" panose="020B0604020202020204" pitchFamily="34" charset="0"/>
              </a:endParaRPr>
            </a:p>
          </p:txBody>
        </p:sp>
      </p:grpSp>
    </p:spTree>
    <p:extLst>
      <p:ext uri="{BB962C8B-B14F-4D97-AF65-F5344CB8AC3E}">
        <p14:creationId xmlns:p14="http://schemas.microsoft.com/office/powerpoint/2010/main" val="8067644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4"/>
          <p:cNvSpPr>
            <a:spLocks noGrp="1" noChangeArrowheads="1"/>
          </p:cNvSpPr>
          <p:nvPr>
            <p:ph type="title"/>
          </p:nvPr>
        </p:nvSpPr>
        <p:spPr>
          <a:xfrm>
            <a:off x="742950" y="131115"/>
            <a:ext cx="10515600" cy="1325563"/>
          </a:xfrm>
        </p:spPr>
        <p:txBody>
          <a:bodyPr>
            <a:normAutofit/>
          </a:bodyPr>
          <a:lstStyle/>
          <a:p>
            <a:pPr algn="ctr" eaLnBrk="1" hangingPunct="1"/>
            <a:r>
              <a:rPr lang="en-US" altLang="en-US" sz="4000" b="1" dirty="0">
                <a:latin typeface="+mn-lt"/>
              </a:rPr>
              <a:t>Many Types of Ion Sources!</a:t>
            </a:r>
          </a:p>
        </p:txBody>
      </p:sp>
      <p:pic>
        <p:nvPicPr>
          <p:cNvPr id="8499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3726" y="1387550"/>
            <a:ext cx="6409263" cy="4843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001186" y="2254102"/>
            <a:ext cx="1521785"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Electron Ionization</a:t>
            </a:r>
          </a:p>
        </p:txBody>
      </p:sp>
      <p:sp>
        <p:nvSpPr>
          <p:cNvPr id="5" name="Rectangle 4"/>
          <p:cNvSpPr/>
          <p:nvPr/>
        </p:nvSpPr>
        <p:spPr>
          <a:xfrm>
            <a:off x="1001186" y="4628707"/>
            <a:ext cx="1702540"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Fast Atom Bombardment</a:t>
            </a:r>
          </a:p>
        </p:txBody>
      </p:sp>
      <p:sp>
        <p:nvSpPr>
          <p:cNvPr id="6" name="Rectangle 5"/>
          <p:cNvSpPr/>
          <p:nvPr/>
        </p:nvSpPr>
        <p:spPr>
          <a:xfrm>
            <a:off x="9394709" y="4805916"/>
            <a:ext cx="1679056"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Electrospray Ionization</a:t>
            </a:r>
          </a:p>
        </p:txBody>
      </p:sp>
      <p:sp>
        <p:nvSpPr>
          <p:cNvPr id="7" name="Rectangle 6"/>
          <p:cNvSpPr/>
          <p:nvPr/>
        </p:nvSpPr>
        <p:spPr>
          <a:xfrm>
            <a:off x="9299504" y="2406502"/>
            <a:ext cx="2231949"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Matrix Assisted Laser Desorption/Ionization </a:t>
            </a:r>
          </a:p>
        </p:txBody>
      </p:sp>
    </p:spTree>
    <p:extLst>
      <p:ext uri="{BB962C8B-B14F-4D97-AF65-F5344CB8AC3E}">
        <p14:creationId xmlns:p14="http://schemas.microsoft.com/office/powerpoint/2010/main" val="32806656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5411</TotalTime>
  <Words>1812</Words>
  <Application>Microsoft Office PowerPoint</Application>
  <PresentationFormat>Custom</PresentationFormat>
  <Paragraphs>296</Paragraphs>
  <Slides>50</Slides>
  <Notes>3</Notes>
  <HiddenSlides>0</HiddenSlides>
  <MMClips>0</MMClip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Office Theme</vt:lpstr>
      <vt:lpstr>Chemical Analysis:   Mass Spectrometry &amp; Forensic Techniques </vt:lpstr>
      <vt:lpstr>Chemical Analysis</vt:lpstr>
      <vt:lpstr>Chemical Analysis</vt:lpstr>
      <vt:lpstr>Chemistry &amp; Packaging Simplify Definitions</vt:lpstr>
      <vt:lpstr>PowerPoint Presentation</vt:lpstr>
      <vt:lpstr>Mass Spectrometry</vt:lpstr>
      <vt:lpstr>A Formal Definition</vt:lpstr>
      <vt:lpstr>PowerPoint Presentation</vt:lpstr>
      <vt:lpstr>Many Types of Ion Sources!</vt:lpstr>
      <vt:lpstr>MALDI: Matrix-Assisted Laser Desorption/Ionization</vt:lpstr>
      <vt:lpstr>Fenn’s First ESI Source Coupled to a Quadrupole MS</vt:lpstr>
      <vt:lpstr>Electrospray Ionization Process</vt:lpstr>
      <vt:lpstr>Mass Analyzer - Quadrupole</vt:lpstr>
      <vt:lpstr>Mass Analyzers – Time of Flight (TOF)</vt:lpstr>
      <vt:lpstr>Mass Analyzers - Orbitrap</vt:lpstr>
      <vt:lpstr>Mass Spectrum – 18 Amino Acids</vt:lpstr>
      <vt:lpstr>Tandem Mass (MS2) Spectrometry</vt:lpstr>
      <vt:lpstr>Tandem MS in Time: MSn</vt:lpstr>
      <vt:lpstr>Tandem MS in Space</vt:lpstr>
      <vt:lpstr>MSMS Phenylalanine </vt:lpstr>
      <vt:lpstr>Introduction to Chromatographic Separations  (Skoog Ch. 26) </vt:lpstr>
      <vt:lpstr>Introduction to Chromatographic Separations</vt:lpstr>
      <vt:lpstr>Chromatogram</vt:lpstr>
      <vt:lpstr>Liquid Chromatography</vt:lpstr>
      <vt:lpstr>HPLC Columns</vt:lpstr>
      <vt:lpstr>HPLC Column Selection</vt:lpstr>
      <vt:lpstr>Instrumentation in HPLC </vt:lpstr>
      <vt:lpstr>How to Reduce Band Broadening</vt:lpstr>
      <vt:lpstr>LC Columns for Partition Chromatography</vt:lpstr>
      <vt:lpstr>LCMS Data: Chromatogram and Mass Spectrum</vt:lpstr>
      <vt:lpstr>Laboratory Chemical Forensics The Cadillac of Chemical Detection Technology</vt:lpstr>
      <vt:lpstr>Q Exactive HF</vt:lpstr>
      <vt:lpstr>Quantitation of Norfloxacin (antibacterial)</vt:lpstr>
      <vt:lpstr>Quantitation of Norfloxacin</vt:lpstr>
      <vt:lpstr>Quantitation of Norfloxacin</vt:lpstr>
      <vt:lpstr>Laboratory Chemical Forensics The Cadillac of Chemical Detection Technology</vt:lpstr>
      <vt:lpstr>Direct Analysis in Real Time-Mass Spectrometry (DART-MS)</vt:lpstr>
      <vt:lpstr>PowerPoint Presentation</vt:lpstr>
      <vt:lpstr>DART-TOF MS</vt:lpstr>
      <vt:lpstr>PowerPoint Presentation</vt:lpstr>
      <vt:lpstr>PowerPoint Presentation</vt:lpstr>
      <vt:lpstr>PowerPoint Presentation</vt:lpstr>
      <vt:lpstr>Laboratory Chemical Forensics The Cadillac of Chemical Detection Technology</vt:lpstr>
      <vt:lpstr>PowerPoint Presentation</vt:lpstr>
      <vt:lpstr>PowerPoint Presentation</vt:lpstr>
      <vt:lpstr>PowerPoint Presentation</vt:lpstr>
      <vt:lpstr>PowerPoint Presentation</vt:lpstr>
      <vt:lpstr>PowerPoint Presentation</vt:lpstr>
      <vt:lpstr>Summary</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Gaul, David A</dc:creator>
  <cp:lastModifiedBy>Wirtz, Veronika</cp:lastModifiedBy>
  <cp:revision>55</cp:revision>
  <dcterms:created xsi:type="dcterms:W3CDTF">2017-06-21T02:39:54Z</dcterms:created>
  <dcterms:modified xsi:type="dcterms:W3CDTF">2017-07-13T12:38:35Z</dcterms:modified>
</cp:coreProperties>
</file>