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16.xml" ContentType="application/vnd.openxmlformats-officedocument.presentationml.notesSlide+xml"/>
  <Override PartName="/ppt/theme/themeOverride10.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65"/>
  </p:notesMasterIdLst>
  <p:handoutMasterIdLst>
    <p:handoutMasterId r:id="rId66"/>
  </p:handoutMasterIdLst>
  <p:sldIdLst>
    <p:sldId id="392" r:id="rId4"/>
    <p:sldId id="391" r:id="rId5"/>
    <p:sldId id="339" r:id="rId6"/>
    <p:sldId id="431" r:id="rId7"/>
    <p:sldId id="342" r:id="rId8"/>
    <p:sldId id="436" r:id="rId9"/>
    <p:sldId id="444" r:id="rId10"/>
    <p:sldId id="394" r:id="rId11"/>
    <p:sldId id="416" r:id="rId12"/>
    <p:sldId id="353" r:id="rId13"/>
    <p:sldId id="358" r:id="rId14"/>
    <p:sldId id="414" r:id="rId15"/>
    <p:sldId id="361" r:id="rId16"/>
    <p:sldId id="438" r:id="rId17"/>
    <p:sldId id="344" r:id="rId18"/>
    <p:sldId id="270" r:id="rId19"/>
    <p:sldId id="271" r:id="rId20"/>
    <p:sldId id="370" r:id="rId21"/>
    <p:sldId id="369" r:id="rId22"/>
    <p:sldId id="359" r:id="rId23"/>
    <p:sldId id="366" r:id="rId24"/>
    <p:sldId id="279" r:id="rId25"/>
    <p:sldId id="268" r:id="rId26"/>
    <p:sldId id="410" r:id="rId27"/>
    <p:sldId id="417" r:id="rId28"/>
    <p:sldId id="418" r:id="rId29"/>
    <p:sldId id="280" r:id="rId30"/>
    <p:sldId id="419" r:id="rId31"/>
    <p:sldId id="372" r:id="rId32"/>
    <p:sldId id="373" r:id="rId33"/>
    <p:sldId id="374" r:id="rId34"/>
    <p:sldId id="375" r:id="rId35"/>
    <p:sldId id="440" r:id="rId36"/>
    <p:sldId id="403" r:id="rId37"/>
    <p:sldId id="338" r:id="rId38"/>
    <p:sldId id="381" r:id="rId39"/>
    <p:sldId id="420" r:id="rId40"/>
    <p:sldId id="421" r:id="rId41"/>
    <p:sldId id="434" r:id="rId42"/>
    <p:sldId id="448" r:id="rId43"/>
    <p:sldId id="422" r:id="rId44"/>
    <p:sldId id="378" r:id="rId45"/>
    <p:sldId id="379" r:id="rId46"/>
    <p:sldId id="449" r:id="rId47"/>
    <p:sldId id="380" r:id="rId48"/>
    <p:sldId id="423" r:id="rId49"/>
    <p:sldId id="424" r:id="rId50"/>
    <p:sldId id="425" r:id="rId51"/>
    <p:sldId id="382" r:id="rId52"/>
    <p:sldId id="383" r:id="rId53"/>
    <p:sldId id="384" r:id="rId54"/>
    <p:sldId id="390" r:id="rId55"/>
    <p:sldId id="407" r:id="rId56"/>
    <p:sldId id="411" r:id="rId57"/>
    <p:sldId id="446" r:id="rId58"/>
    <p:sldId id="385" r:id="rId59"/>
    <p:sldId id="441" r:id="rId60"/>
    <p:sldId id="429" r:id="rId61"/>
    <p:sldId id="430" r:id="rId62"/>
    <p:sldId id="412" r:id="rId63"/>
    <p:sldId id="442"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190DB3"/>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86446" autoAdjust="0"/>
  </p:normalViewPr>
  <p:slideViewPr>
    <p:cSldViewPr>
      <p:cViewPr>
        <p:scale>
          <a:sx n="94" d="100"/>
          <a:sy n="94" d="100"/>
        </p:scale>
        <p:origin x="-1147" y="13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718"/>
    </p:cViewPr>
  </p:sorterViewPr>
  <p:notesViewPr>
    <p:cSldViewPr>
      <p:cViewPr varScale="1">
        <p:scale>
          <a:sx n="70" d="100"/>
          <a:sy n="70" d="100"/>
        </p:scale>
        <p:origin x="-301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5C3511E-86E6-431F-A788-8B260EAA3CA0}" type="datetimeFigureOut">
              <a:rPr lang="en-US" smtClean="0"/>
              <a:t>7/5/2017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ED471C-2CFD-4EE8-B0EB-652201461783}" type="slidenum">
              <a:rPr lang="en-US" smtClean="0"/>
              <a:t>‹#›</a:t>
            </a:fld>
            <a:endParaRPr lang="en-US"/>
          </a:p>
        </p:txBody>
      </p:sp>
    </p:spTree>
    <p:extLst>
      <p:ext uri="{BB962C8B-B14F-4D97-AF65-F5344CB8AC3E}">
        <p14:creationId xmlns:p14="http://schemas.microsoft.com/office/powerpoint/2010/main" val="24338891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A20AE1-3413-404B-96E2-0ED2D7EC9D55}" type="datetimeFigureOut">
              <a:rPr lang="en-US" smtClean="0"/>
              <a:t>7/5/2017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FCF9251-AA4A-4D2C-9078-DF5DF91C208B}" type="slidenum">
              <a:rPr lang="en-US" smtClean="0"/>
              <a:t>‹#›</a:t>
            </a:fld>
            <a:endParaRPr lang="en-US"/>
          </a:p>
        </p:txBody>
      </p:sp>
    </p:spTree>
    <p:extLst>
      <p:ext uri="{BB962C8B-B14F-4D97-AF65-F5344CB8AC3E}">
        <p14:creationId xmlns:p14="http://schemas.microsoft.com/office/powerpoint/2010/main" val="41512339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a:t>
            </a:fld>
            <a:endParaRPr lang="en-US"/>
          </a:p>
        </p:txBody>
      </p:sp>
    </p:spTree>
    <p:extLst>
      <p:ext uri="{BB962C8B-B14F-4D97-AF65-F5344CB8AC3E}">
        <p14:creationId xmlns:p14="http://schemas.microsoft.com/office/powerpoint/2010/main" val="1400106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1723A-D70F-4A21-B7EB-CC44887BA7C8}" type="slidenum">
              <a:rPr lang="en-US">
                <a:solidFill>
                  <a:prstClr val="black"/>
                </a:solidFill>
              </a:rPr>
              <a:pPr/>
              <a:t>15</a:t>
            </a:fld>
            <a:endParaRPr lang="en-US" dirty="0">
              <a:solidFill>
                <a:prstClr val="black"/>
              </a:solidFill>
            </a:endParaRPr>
          </a:p>
        </p:txBody>
      </p:sp>
      <p:sp>
        <p:nvSpPr>
          <p:cNvPr id="315394" name="Rectangle 2"/>
          <p:cNvSpPr>
            <a:spLocks noGrp="1" noRot="1" noChangeAspect="1" noChangeArrowheads="1" noTextEdit="1"/>
          </p:cNvSpPr>
          <p:nvPr>
            <p:ph type="sldImg"/>
          </p:nvPr>
        </p:nvSpPr>
        <p:spPr>
          <a:xfrm>
            <a:off x="781050" y="581025"/>
            <a:ext cx="5456238" cy="4092575"/>
          </a:xfrm>
          <a:ln/>
        </p:spPr>
      </p:sp>
      <p:sp>
        <p:nvSpPr>
          <p:cNvPr id="315395" name="Rectangle 3"/>
          <p:cNvSpPr>
            <a:spLocks noGrp="1" noChangeArrowheads="1"/>
          </p:cNvSpPr>
          <p:nvPr>
            <p:ph type="body" idx="1"/>
          </p:nvPr>
        </p:nvSpPr>
        <p:spPr>
          <a:xfrm>
            <a:off x="567972" y="4994276"/>
            <a:ext cx="5971822" cy="1203325"/>
          </a:xfrm>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p:spPr>
        <p:txBody>
          <a:bodyPr/>
          <a:lstStyle/>
          <a:p>
            <a:endParaRPr lang="en-US" smtClean="0"/>
          </a:p>
        </p:txBody>
      </p:sp>
      <p:sp>
        <p:nvSpPr>
          <p:cNvPr id="44035" name="Slide Number Placeholder 3"/>
          <p:cNvSpPr>
            <a:spLocks noGrp="1"/>
          </p:cNvSpPr>
          <p:nvPr>
            <p:ph type="sldNum" sz="quarter" idx="5"/>
          </p:nvPr>
        </p:nvSpPr>
        <p:spPr>
          <a:noFill/>
          <a:ln>
            <a:miter lim="800000"/>
            <a:headEnd/>
            <a:tailEnd/>
          </a:ln>
        </p:spPr>
        <p:txBody>
          <a:bodyPr/>
          <a:lstStyle/>
          <a:p>
            <a:fld id="{0CAFC06D-361E-4BEA-BA0E-143D6458DA23}" type="slidenum">
              <a:rPr lang="en-US" smtClean="0"/>
              <a:pPr/>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p:spPr>
        <p:txBody>
          <a:bodyPr/>
          <a:lstStyle/>
          <a:p>
            <a:endParaRPr lang="en-US" smtClean="0"/>
          </a:p>
        </p:txBody>
      </p:sp>
      <p:sp>
        <p:nvSpPr>
          <p:cNvPr id="46083" name="Slide Number Placeholder 3"/>
          <p:cNvSpPr>
            <a:spLocks noGrp="1"/>
          </p:cNvSpPr>
          <p:nvPr>
            <p:ph type="sldNum" sz="quarter" idx="5"/>
          </p:nvPr>
        </p:nvSpPr>
        <p:spPr>
          <a:noFill/>
          <a:ln>
            <a:miter lim="800000"/>
            <a:headEnd/>
            <a:tailEnd/>
          </a:ln>
        </p:spPr>
        <p:txBody>
          <a:bodyPr/>
          <a:lstStyle/>
          <a:p>
            <a:fld id="{9D84BCC7-53EB-4954-A932-1702B55B8176}" type="slidenum">
              <a:rPr lang="en-US" smtClean="0">
                <a:solidFill>
                  <a:srgbClr val="000000"/>
                </a:solidFill>
              </a:rPr>
              <a:pPr/>
              <a:t>17</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3200">
                <a:solidFill>
                  <a:schemeClr val="tx1"/>
                </a:solidFill>
                <a:latin typeface="Arial" charset="0"/>
                <a:cs typeface="Arial" charset="0"/>
              </a:defRPr>
            </a:lvl1pPr>
            <a:lvl2pPr marL="742909" indent="-285734" defTabSz="931811" eaLnBrk="0" hangingPunct="0">
              <a:defRPr sz="3200">
                <a:solidFill>
                  <a:schemeClr val="tx1"/>
                </a:solidFill>
                <a:latin typeface="Arial" charset="0"/>
                <a:cs typeface="Arial" charset="0"/>
              </a:defRPr>
            </a:lvl2pPr>
            <a:lvl3pPr marL="1142937" indent="-228587" defTabSz="931811" eaLnBrk="0" hangingPunct="0">
              <a:defRPr sz="3200">
                <a:solidFill>
                  <a:schemeClr val="tx1"/>
                </a:solidFill>
                <a:latin typeface="Arial" charset="0"/>
                <a:cs typeface="Arial" charset="0"/>
              </a:defRPr>
            </a:lvl3pPr>
            <a:lvl4pPr marL="1600111" indent="-228587" defTabSz="931811" eaLnBrk="0" hangingPunct="0">
              <a:defRPr sz="3200">
                <a:solidFill>
                  <a:schemeClr val="tx1"/>
                </a:solidFill>
                <a:latin typeface="Arial" charset="0"/>
                <a:cs typeface="Arial" charset="0"/>
              </a:defRPr>
            </a:lvl4pPr>
            <a:lvl5pPr marL="2057287" indent="-228587" defTabSz="931811" eaLnBrk="0" hangingPunct="0">
              <a:defRPr sz="3200">
                <a:solidFill>
                  <a:schemeClr val="tx1"/>
                </a:solidFill>
                <a:latin typeface="Arial" charset="0"/>
                <a:cs typeface="Arial" charset="0"/>
              </a:defRPr>
            </a:lvl5pPr>
            <a:lvl6pPr marL="2514461" indent="-228587" algn="ctr" defTabSz="931811" eaLnBrk="0" fontAlgn="base" hangingPunct="0">
              <a:spcBef>
                <a:spcPct val="20000"/>
              </a:spcBef>
              <a:spcAft>
                <a:spcPct val="0"/>
              </a:spcAft>
              <a:defRPr sz="3200">
                <a:solidFill>
                  <a:schemeClr val="tx1"/>
                </a:solidFill>
                <a:latin typeface="Arial" charset="0"/>
                <a:cs typeface="Arial" charset="0"/>
              </a:defRPr>
            </a:lvl6pPr>
            <a:lvl7pPr marL="2971635" indent="-228587" algn="ctr" defTabSz="931811" eaLnBrk="0" fontAlgn="base" hangingPunct="0">
              <a:spcBef>
                <a:spcPct val="20000"/>
              </a:spcBef>
              <a:spcAft>
                <a:spcPct val="0"/>
              </a:spcAft>
              <a:defRPr sz="3200">
                <a:solidFill>
                  <a:schemeClr val="tx1"/>
                </a:solidFill>
                <a:latin typeface="Arial" charset="0"/>
                <a:cs typeface="Arial" charset="0"/>
              </a:defRPr>
            </a:lvl7pPr>
            <a:lvl8pPr marL="3428811" indent="-228587" algn="ctr" defTabSz="931811" eaLnBrk="0" fontAlgn="base" hangingPunct="0">
              <a:spcBef>
                <a:spcPct val="20000"/>
              </a:spcBef>
              <a:spcAft>
                <a:spcPct val="0"/>
              </a:spcAft>
              <a:defRPr sz="3200">
                <a:solidFill>
                  <a:schemeClr val="tx1"/>
                </a:solidFill>
                <a:latin typeface="Arial" charset="0"/>
                <a:cs typeface="Arial" charset="0"/>
              </a:defRPr>
            </a:lvl8pPr>
            <a:lvl9pPr marL="3885985" indent="-228587" algn="ctr" defTabSz="931811" eaLnBrk="0" fontAlgn="base" hangingPunct="0">
              <a:spcBef>
                <a:spcPct val="20000"/>
              </a:spcBef>
              <a:spcAft>
                <a:spcPct val="0"/>
              </a:spcAft>
              <a:defRPr sz="3200">
                <a:solidFill>
                  <a:schemeClr val="tx1"/>
                </a:solidFill>
                <a:latin typeface="Arial" charset="0"/>
                <a:cs typeface="Arial" charset="0"/>
              </a:defRPr>
            </a:lvl9pPr>
          </a:lstStyle>
          <a:p>
            <a:pPr eaLnBrk="1" hangingPunct="1"/>
            <a:fld id="{661C23F1-469D-4FD4-833A-6998342CB8E2}" type="slidenum">
              <a:rPr lang="en-US" altLang="en-US" sz="1200"/>
              <a:pPr eaLnBrk="1" hangingPunct="1"/>
              <a:t>18</a:t>
            </a:fld>
            <a:endParaRPr lang="en-US" altLang="en-US" sz="1200"/>
          </a:p>
        </p:txBody>
      </p:sp>
      <p:sp>
        <p:nvSpPr>
          <p:cNvPr id="175107" name="Rectangle 2"/>
          <p:cNvSpPr>
            <a:spLocks noGrp="1" noRot="1" noChangeAspect="1" noChangeArrowheads="1" noTextEdit="1"/>
          </p:cNvSpPr>
          <p:nvPr>
            <p:ph type="sldImg"/>
          </p:nvPr>
        </p:nvSpPr>
        <p:spPr>
          <a:xfrm>
            <a:off x="1181100" y="696913"/>
            <a:ext cx="4649788" cy="3487737"/>
          </a:xfrm>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3200">
                <a:solidFill>
                  <a:schemeClr val="tx1"/>
                </a:solidFill>
                <a:latin typeface="Arial" charset="0"/>
                <a:cs typeface="Arial" charset="0"/>
              </a:defRPr>
            </a:lvl1pPr>
            <a:lvl2pPr marL="742909" indent="-285734" defTabSz="931811" eaLnBrk="0" hangingPunct="0">
              <a:defRPr sz="3200">
                <a:solidFill>
                  <a:schemeClr val="tx1"/>
                </a:solidFill>
                <a:latin typeface="Arial" charset="0"/>
                <a:cs typeface="Arial" charset="0"/>
              </a:defRPr>
            </a:lvl2pPr>
            <a:lvl3pPr marL="1142937" indent="-228587" defTabSz="931811" eaLnBrk="0" hangingPunct="0">
              <a:defRPr sz="3200">
                <a:solidFill>
                  <a:schemeClr val="tx1"/>
                </a:solidFill>
                <a:latin typeface="Arial" charset="0"/>
                <a:cs typeface="Arial" charset="0"/>
              </a:defRPr>
            </a:lvl3pPr>
            <a:lvl4pPr marL="1600111" indent="-228587" defTabSz="931811" eaLnBrk="0" hangingPunct="0">
              <a:defRPr sz="3200">
                <a:solidFill>
                  <a:schemeClr val="tx1"/>
                </a:solidFill>
                <a:latin typeface="Arial" charset="0"/>
                <a:cs typeface="Arial" charset="0"/>
              </a:defRPr>
            </a:lvl4pPr>
            <a:lvl5pPr marL="2057287" indent="-228587" defTabSz="931811" eaLnBrk="0" hangingPunct="0">
              <a:defRPr sz="3200">
                <a:solidFill>
                  <a:schemeClr val="tx1"/>
                </a:solidFill>
                <a:latin typeface="Arial" charset="0"/>
                <a:cs typeface="Arial" charset="0"/>
              </a:defRPr>
            </a:lvl5pPr>
            <a:lvl6pPr marL="2514461" indent="-228587" algn="ctr" defTabSz="931811" eaLnBrk="0" fontAlgn="base" hangingPunct="0">
              <a:spcBef>
                <a:spcPct val="20000"/>
              </a:spcBef>
              <a:spcAft>
                <a:spcPct val="0"/>
              </a:spcAft>
              <a:defRPr sz="3200">
                <a:solidFill>
                  <a:schemeClr val="tx1"/>
                </a:solidFill>
                <a:latin typeface="Arial" charset="0"/>
                <a:cs typeface="Arial" charset="0"/>
              </a:defRPr>
            </a:lvl6pPr>
            <a:lvl7pPr marL="2971635" indent="-228587" algn="ctr" defTabSz="931811" eaLnBrk="0" fontAlgn="base" hangingPunct="0">
              <a:spcBef>
                <a:spcPct val="20000"/>
              </a:spcBef>
              <a:spcAft>
                <a:spcPct val="0"/>
              </a:spcAft>
              <a:defRPr sz="3200">
                <a:solidFill>
                  <a:schemeClr val="tx1"/>
                </a:solidFill>
                <a:latin typeface="Arial" charset="0"/>
                <a:cs typeface="Arial" charset="0"/>
              </a:defRPr>
            </a:lvl7pPr>
            <a:lvl8pPr marL="3428811" indent="-228587" algn="ctr" defTabSz="931811" eaLnBrk="0" fontAlgn="base" hangingPunct="0">
              <a:spcBef>
                <a:spcPct val="20000"/>
              </a:spcBef>
              <a:spcAft>
                <a:spcPct val="0"/>
              </a:spcAft>
              <a:defRPr sz="3200">
                <a:solidFill>
                  <a:schemeClr val="tx1"/>
                </a:solidFill>
                <a:latin typeface="Arial" charset="0"/>
                <a:cs typeface="Arial" charset="0"/>
              </a:defRPr>
            </a:lvl8pPr>
            <a:lvl9pPr marL="3885985" indent="-228587" algn="ctr" defTabSz="931811" eaLnBrk="0" fontAlgn="base" hangingPunct="0">
              <a:spcBef>
                <a:spcPct val="20000"/>
              </a:spcBef>
              <a:spcAft>
                <a:spcPct val="0"/>
              </a:spcAft>
              <a:defRPr sz="3200">
                <a:solidFill>
                  <a:schemeClr val="tx1"/>
                </a:solidFill>
                <a:latin typeface="Arial" charset="0"/>
                <a:cs typeface="Arial" charset="0"/>
              </a:defRPr>
            </a:lvl9pPr>
          </a:lstStyle>
          <a:p>
            <a:pPr eaLnBrk="1" hangingPunct="1"/>
            <a:fld id="{5FB68C5C-3BFD-4D8F-8321-D65DB7F5D866}" type="slidenum">
              <a:rPr lang="en-US" altLang="en-US" sz="1200"/>
              <a:pPr eaLnBrk="1" hangingPunct="1"/>
              <a:t>19</a:t>
            </a:fld>
            <a:endParaRPr lang="en-US" altLang="en-US" sz="120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3200">
                <a:solidFill>
                  <a:schemeClr val="tx1"/>
                </a:solidFill>
                <a:latin typeface="Arial" charset="0"/>
                <a:cs typeface="Arial" charset="0"/>
              </a:defRPr>
            </a:lvl1pPr>
            <a:lvl2pPr marL="742909" indent="-285734" defTabSz="931811" eaLnBrk="0" hangingPunct="0">
              <a:defRPr sz="3200">
                <a:solidFill>
                  <a:schemeClr val="tx1"/>
                </a:solidFill>
                <a:latin typeface="Arial" charset="0"/>
                <a:cs typeface="Arial" charset="0"/>
              </a:defRPr>
            </a:lvl2pPr>
            <a:lvl3pPr marL="1142937" indent="-228587" defTabSz="931811" eaLnBrk="0" hangingPunct="0">
              <a:defRPr sz="3200">
                <a:solidFill>
                  <a:schemeClr val="tx1"/>
                </a:solidFill>
                <a:latin typeface="Arial" charset="0"/>
                <a:cs typeface="Arial" charset="0"/>
              </a:defRPr>
            </a:lvl3pPr>
            <a:lvl4pPr marL="1600111" indent="-228587" defTabSz="931811" eaLnBrk="0" hangingPunct="0">
              <a:defRPr sz="3200">
                <a:solidFill>
                  <a:schemeClr val="tx1"/>
                </a:solidFill>
                <a:latin typeface="Arial" charset="0"/>
                <a:cs typeface="Arial" charset="0"/>
              </a:defRPr>
            </a:lvl4pPr>
            <a:lvl5pPr marL="2057287" indent="-228587" defTabSz="931811" eaLnBrk="0" hangingPunct="0">
              <a:defRPr sz="3200">
                <a:solidFill>
                  <a:schemeClr val="tx1"/>
                </a:solidFill>
                <a:latin typeface="Arial" charset="0"/>
                <a:cs typeface="Arial" charset="0"/>
              </a:defRPr>
            </a:lvl5pPr>
            <a:lvl6pPr marL="2514461" indent="-228587" algn="ctr" defTabSz="931811" eaLnBrk="0" fontAlgn="base" hangingPunct="0">
              <a:spcBef>
                <a:spcPct val="20000"/>
              </a:spcBef>
              <a:spcAft>
                <a:spcPct val="0"/>
              </a:spcAft>
              <a:defRPr sz="3200">
                <a:solidFill>
                  <a:schemeClr val="tx1"/>
                </a:solidFill>
                <a:latin typeface="Arial" charset="0"/>
                <a:cs typeface="Arial" charset="0"/>
              </a:defRPr>
            </a:lvl6pPr>
            <a:lvl7pPr marL="2971635" indent="-228587" algn="ctr" defTabSz="931811" eaLnBrk="0" fontAlgn="base" hangingPunct="0">
              <a:spcBef>
                <a:spcPct val="20000"/>
              </a:spcBef>
              <a:spcAft>
                <a:spcPct val="0"/>
              </a:spcAft>
              <a:defRPr sz="3200">
                <a:solidFill>
                  <a:schemeClr val="tx1"/>
                </a:solidFill>
                <a:latin typeface="Arial" charset="0"/>
                <a:cs typeface="Arial" charset="0"/>
              </a:defRPr>
            </a:lvl7pPr>
            <a:lvl8pPr marL="3428811" indent="-228587" algn="ctr" defTabSz="931811" eaLnBrk="0" fontAlgn="base" hangingPunct="0">
              <a:spcBef>
                <a:spcPct val="20000"/>
              </a:spcBef>
              <a:spcAft>
                <a:spcPct val="0"/>
              </a:spcAft>
              <a:defRPr sz="3200">
                <a:solidFill>
                  <a:schemeClr val="tx1"/>
                </a:solidFill>
                <a:latin typeface="Arial" charset="0"/>
                <a:cs typeface="Arial" charset="0"/>
              </a:defRPr>
            </a:lvl8pPr>
            <a:lvl9pPr marL="3885985" indent="-228587" algn="ctr" defTabSz="931811" eaLnBrk="0" fontAlgn="base" hangingPunct="0">
              <a:spcBef>
                <a:spcPct val="20000"/>
              </a:spcBef>
              <a:spcAft>
                <a:spcPct val="0"/>
              </a:spcAft>
              <a:defRPr sz="3200">
                <a:solidFill>
                  <a:schemeClr val="tx1"/>
                </a:solidFill>
                <a:latin typeface="Arial" charset="0"/>
                <a:cs typeface="Arial" charset="0"/>
              </a:defRPr>
            </a:lvl9pPr>
          </a:lstStyle>
          <a:p>
            <a:pPr eaLnBrk="1" hangingPunct="1"/>
            <a:fld id="{F6B44585-E8DC-4919-A954-76A1F65E041C}" type="slidenum">
              <a:rPr lang="en-US" altLang="en-US" sz="1200"/>
              <a:pPr eaLnBrk="1" hangingPunct="1"/>
              <a:t>20</a:t>
            </a:fld>
            <a:endParaRPr lang="en-US" altLang="en-US" sz="120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miter lim="800000"/>
            <a:headEnd/>
            <a:tailEnd/>
          </a:ln>
        </p:spPr>
        <p:txBody>
          <a:bodyPr/>
          <a:lstStyle/>
          <a:p>
            <a:fld id="{657D9629-08DE-412C-A4E0-EFA29C213D77}" type="slidenum">
              <a:rPr lang="en-US" smtClean="0">
                <a:solidFill>
                  <a:srgbClr val="000000"/>
                </a:solidFill>
              </a:rPr>
              <a:pPr/>
              <a:t>23</a:t>
            </a:fld>
            <a:endParaRPr lang="en-US" smtClean="0">
              <a:solidFill>
                <a:srgbClr val="000000"/>
              </a:solidFill>
            </a:endParaRPr>
          </a:p>
        </p:txBody>
      </p:sp>
      <p:sp>
        <p:nvSpPr>
          <p:cNvPr id="39938" name="Rectangle 2"/>
          <p:cNvSpPr>
            <a:spLocks noGrp="1" noRot="1" noChangeAspect="1" noChangeArrowheads="1" noTextEdit="1"/>
          </p:cNvSpPr>
          <p:nvPr>
            <p:ph type="sldImg"/>
          </p:nvPr>
        </p:nvSpPr>
        <p:spPr>
          <a:xfrm>
            <a:off x="1181100" y="696913"/>
            <a:ext cx="4648200" cy="3486150"/>
          </a:xfrm>
          <a:ln/>
        </p:spPr>
      </p:sp>
      <p:sp>
        <p:nvSpPr>
          <p:cNvPr id="39939" name="Rectangle 3"/>
          <p:cNvSpPr>
            <a:spLocks noGrp="1" noChangeArrowheads="1"/>
          </p:cNvSpPr>
          <p:nvPr>
            <p:ph type="body" idx="1"/>
          </p:nvPr>
        </p:nvSpPr>
        <p:spPr>
          <a:noFill/>
        </p:spPr>
        <p:txBody>
          <a:bodyPr lIns="93177" tIns="46589" rIns="93177" bIns="46589"/>
          <a:lstStyle/>
          <a:p>
            <a:endParaRPr lang="en-US"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D7CB539-95C7-4310-A1EA-FE87A0D317C1}" type="slidenum">
              <a:rPr lang="en-US" smtClean="0"/>
              <a:pPr/>
              <a:t>28</a:t>
            </a:fld>
            <a:endParaRPr lang="en-US"/>
          </a:p>
        </p:txBody>
      </p:sp>
    </p:spTree>
    <p:extLst>
      <p:ext uri="{BB962C8B-B14F-4D97-AF65-F5344CB8AC3E}">
        <p14:creationId xmlns:p14="http://schemas.microsoft.com/office/powerpoint/2010/main" val="1236229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8216" eaLnBrk="0" hangingPunct="0">
              <a:defRPr sz="3600">
                <a:solidFill>
                  <a:schemeClr val="tx1"/>
                </a:solidFill>
                <a:latin typeface="Arial Unicode MS" pitchFamily="34" charset="-128"/>
                <a:cs typeface="Arial" pitchFamily="34" charset="0"/>
              </a:defRPr>
            </a:lvl1pPr>
            <a:lvl2pPr marL="735034" indent="-282705" defTabSz="928216" eaLnBrk="0" hangingPunct="0">
              <a:defRPr sz="3600">
                <a:solidFill>
                  <a:schemeClr val="tx1"/>
                </a:solidFill>
                <a:latin typeface="Arial Unicode MS" pitchFamily="34" charset="-128"/>
                <a:cs typeface="Arial" pitchFamily="34" charset="0"/>
              </a:defRPr>
            </a:lvl2pPr>
            <a:lvl3pPr marL="1130821" indent="-226164" defTabSz="928216" eaLnBrk="0" hangingPunct="0">
              <a:defRPr sz="3600">
                <a:solidFill>
                  <a:schemeClr val="tx1"/>
                </a:solidFill>
                <a:latin typeface="Arial Unicode MS" pitchFamily="34" charset="-128"/>
                <a:cs typeface="Arial" pitchFamily="34" charset="0"/>
              </a:defRPr>
            </a:lvl3pPr>
            <a:lvl4pPr marL="1583150" indent="-226164" defTabSz="928216" eaLnBrk="0" hangingPunct="0">
              <a:defRPr sz="3600">
                <a:solidFill>
                  <a:schemeClr val="tx1"/>
                </a:solidFill>
                <a:latin typeface="Arial Unicode MS" pitchFamily="34" charset="-128"/>
                <a:cs typeface="Arial" pitchFamily="34" charset="0"/>
              </a:defRPr>
            </a:lvl4pPr>
            <a:lvl5pPr marL="2035479" indent="-226164" defTabSz="928216" eaLnBrk="0" hangingPunct="0">
              <a:defRPr sz="3600">
                <a:solidFill>
                  <a:schemeClr val="tx1"/>
                </a:solidFill>
                <a:latin typeface="Arial Unicode MS" pitchFamily="34" charset="-128"/>
                <a:cs typeface="Arial" pitchFamily="34" charset="0"/>
              </a:defRPr>
            </a:lvl5pPr>
            <a:lvl6pPr marL="2487807" indent="-226164" defTabSz="928216" eaLnBrk="0" fontAlgn="base" hangingPunct="0">
              <a:spcBef>
                <a:spcPct val="20000"/>
              </a:spcBef>
              <a:spcAft>
                <a:spcPct val="0"/>
              </a:spcAft>
              <a:buChar char="•"/>
              <a:defRPr sz="3600">
                <a:solidFill>
                  <a:schemeClr val="tx1"/>
                </a:solidFill>
                <a:latin typeface="Arial Unicode MS" pitchFamily="34" charset="-128"/>
                <a:cs typeface="Arial" pitchFamily="34" charset="0"/>
              </a:defRPr>
            </a:lvl6pPr>
            <a:lvl7pPr marL="2940136" indent="-226164" defTabSz="928216" eaLnBrk="0" fontAlgn="base" hangingPunct="0">
              <a:spcBef>
                <a:spcPct val="20000"/>
              </a:spcBef>
              <a:spcAft>
                <a:spcPct val="0"/>
              </a:spcAft>
              <a:buChar char="•"/>
              <a:defRPr sz="3600">
                <a:solidFill>
                  <a:schemeClr val="tx1"/>
                </a:solidFill>
                <a:latin typeface="Arial Unicode MS" pitchFamily="34" charset="-128"/>
                <a:cs typeface="Arial" pitchFamily="34" charset="0"/>
              </a:defRPr>
            </a:lvl7pPr>
            <a:lvl8pPr marL="3392465" indent="-226164" defTabSz="928216" eaLnBrk="0" fontAlgn="base" hangingPunct="0">
              <a:spcBef>
                <a:spcPct val="20000"/>
              </a:spcBef>
              <a:spcAft>
                <a:spcPct val="0"/>
              </a:spcAft>
              <a:buChar char="•"/>
              <a:defRPr sz="3600">
                <a:solidFill>
                  <a:schemeClr val="tx1"/>
                </a:solidFill>
                <a:latin typeface="Arial Unicode MS" pitchFamily="34" charset="-128"/>
                <a:cs typeface="Arial" pitchFamily="34" charset="0"/>
              </a:defRPr>
            </a:lvl8pPr>
            <a:lvl9pPr marL="3844793" indent="-226164" defTabSz="928216" eaLnBrk="0" fontAlgn="base" hangingPunct="0">
              <a:spcBef>
                <a:spcPct val="20000"/>
              </a:spcBef>
              <a:spcAft>
                <a:spcPct val="0"/>
              </a:spcAft>
              <a:buChar char="•"/>
              <a:defRPr sz="3600">
                <a:solidFill>
                  <a:schemeClr val="tx1"/>
                </a:solidFill>
                <a:latin typeface="Arial Unicode MS" pitchFamily="34" charset="-128"/>
                <a:cs typeface="Arial" pitchFamily="34" charset="0"/>
              </a:defRPr>
            </a:lvl9pPr>
          </a:lstStyle>
          <a:p>
            <a:pPr eaLnBrk="1" hangingPunct="1"/>
            <a:fld id="{86B08F80-3FCB-412D-99A8-55292B81689B}" type="slidenum">
              <a:rPr lang="en-US" altLang="en-US" sz="1200">
                <a:solidFill>
                  <a:prstClr val="black"/>
                </a:solidFill>
                <a:latin typeface="Arial" pitchFamily="34" charset="0"/>
              </a:rPr>
              <a:pPr eaLnBrk="1" hangingPunct="1"/>
              <a:t>29</a:t>
            </a:fld>
            <a:endParaRPr lang="en-US" altLang="en-US" sz="1200">
              <a:solidFill>
                <a:prstClr val="black"/>
              </a:solidFill>
              <a:latin typeface="Arial" pitchFamily="34" charset="0"/>
            </a:endParaRPr>
          </a:p>
        </p:txBody>
      </p:sp>
      <p:sp>
        <p:nvSpPr>
          <p:cNvPr id="53251" name="Slide Image Placeholder 1"/>
          <p:cNvSpPr>
            <a:spLocks noGrp="1" noRot="1" noChangeAspect="1" noTextEdit="1"/>
          </p:cNvSpPr>
          <p:nvPr>
            <p:ph type="sldImg"/>
          </p:nvPr>
        </p:nvSpPr>
        <p:spPr>
          <a:xfrm>
            <a:off x="1181100" y="696913"/>
            <a:ext cx="4648200" cy="3486150"/>
          </a:xfrm>
          <a:ln/>
        </p:spPr>
      </p:sp>
      <p:sp>
        <p:nvSpPr>
          <p:cNvPr id="53252" name="Notes Placeholder 2"/>
          <p:cNvSpPr>
            <a:spLocks noGrp="1"/>
          </p:cNvSpPr>
          <p:nvPr>
            <p:ph type="body" idx="1"/>
          </p:nvPr>
        </p:nvSpPr>
        <p:spPr>
          <a:noFill/>
        </p:spPr>
        <p:txBody>
          <a:bodyPr lIns="91424" tIns="45712" rIns="91424" bIns="45712"/>
          <a:lstStyle/>
          <a:p>
            <a:pPr marL="169624" indent="-169624"/>
            <a:endParaRPr lang="en-US" altLang="en-US" dirty="0" smtClean="0"/>
          </a:p>
        </p:txBody>
      </p:sp>
      <p:sp>
        <p:nvSpPr>
          <p:cNvPr id="53253" name="Slide Number Placeholder 3"/>
          <p:cNvSpPr txBox="1">
            <a:spLocks noGrp="1"/>
          </p:cNvSpPr>
          <p:nvPr/>
        </p:nvSpPr>
        <p:spPr bwMode="auto">
          <a:xfrm>
            <a:off x="3971294" y="8830153"/>
            <a:ext cx="3037523" cy="46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defTabSz="461963" eaLnBrk="0" hangingPunct="0">
              <a:defRPr sz="3600">
                <a:solidFill>
                  <a:schemeClr val="tx1"/>
                </a:solidFill>
                <a:latin typeface="Arial Unicode MS" pitchFamily="34" charset="-128"/>
                <a:cs typeface="Arial" pitchFamily="34" charset="0"/>
              </a:defRPr>
            </a:lvl1pPr>
            <a:lvl2pPr marL="742950" indent="-285750" defTabSz="461963" eaLnBrk="0" hangingPunct="0">
              <a:defRPr sz="3600">
                <a:solidFill>
                  <a:schemeClr val="tx1"/>
                </a:solidFill>
                <a:latin typeface="Arial Unicode MS" pitchFamily="34" charset="-128"/>
                <a:cs typeface="Arial" pitchFamily="34" charset="0"/>
              </a:defRPr>
            </a:lvl2pPr>
            <a:lvl3pPr marL="1143000" indent="-228600" defTabSz="461963" eaLnBrk="0" hangingPunct="0">
              <a:defRPr sz="3600">
                <a:solidFill>
                  <a:schemeClr val="tx1"/>
                </a:solidFill>
                <a:latin typeface="Arial Unicode MS" pitchFamily="34" charset="-128"/>
                <a:cs typeface="Arial" pitchFamily="34" charset="0"/>
              </a:defRPr>
            </a:lvl3pPr>
            <a:lvl4pPr marL="1600200" indent="-228600" defTabSz="461963" eaLnBrk="0" hangingPunct="0">
              <a:defRPr sz="3600">
                <a:solidFill>
                  <a:schemeClr val="tx1"/>
                </a:solidFill>
                <a:latin typeface="Arial Unicode MS" pitchFamily="34" charset="-128"/>
                <a:cs typeface="Arial" pitchFamily="34" charset="0"/>
              </a:defRPr>
            </a:lvl4pPr>
            <a:lvl5pPr marL="2057400" indent="-228600" defTabSz="461963" eaLnBrk="0" hangingPunct="0">
              <a:defRPr sz="3600">
                <a:solidFill>
                  <a:schemeClr val="tx1"/>
                </a:solidFill>
                <a:latin typeface="Arial Unicode MS" pitchFamily="34" charset="-128"/>
                <a:cs typeface="Arial" pitchFamily="34" charset="0"/>
              </a:defRPr>
            </a:lvl5pPr>
            <a:lvl6pPr marL="2514600" indent="-228600" defTabSz="461963" eaLnBrk="0" fontAlgn="base" hangingPunct="0">
              <a:spcBef>
                <a:spcPct val="20000"/>
              </a:spcBef>
              <a:spcAft>
                <a:spcPct val="0"/>
              </a:spcAft>
              <a:buChar char="•"/>
              <a:defRPr sz="3600">
                <a:solidFill>
                  <a:schemeClr val="tx1"/>
                </a:solidFill>
                <a:latin typeface="Arial Unicode MS" pitchFamily="34" charset="-128"/>
                <a:cs typeface="Arial" pitchFamily="34" charset="0"/>
              </a:defRPr>
            </a:lvl6pPr>
            <a:lvl7pPr marL="2971800" indent="-228600" defTabSz="461963" eaLnBrk="0" fontAlgn="base" hangingPunct="0">
              <a:spcBef>
                <a:spcPct val="20000"/>
              </a:spcBef>
              <a:spcAft>
                <a:spcPct val="0"/>
              </a:spcAft>
              <a:buChar char="•"/>
              <a:defRPr sz="3600">
                <a:solidFill>
                  <a:schemeClr val="tx1"/>
                </a:solidFill>
                <a:latin typeface="Arial Unicode MS" pitchFamily="34" charset="-128"/>
                <a:cs typeface="Arial" pitchFamily="34" charset="0"/>
              </a:defRPr>
            </a:lvl7pPr>
            <a:lvl8pPr marL="3429000" indent="-228600" defTabSz="461963" eaLnBrk="0" fontAlgn="base" hangingPunct="0">
              <a:spcBef>
                <a:spcPct val="20000"/>
              </a:spcBef>
              <a:spcAft>
                <a:spcPct val="0"/>
              </a:spcAft>
              <a:buChar char="•"/>
              <a:defRPr sz="3600">
                <a:solidFill>
                  <a:schemeClr val="tx1"/>
                </a:solidFill>
                <a:latin typeface="Arial Unicode MS" pitchFamily="34" charset="-128"/>
                <a:cs typeface="Arial" pitchFamily="34" charset="0"/>
              </a:defRPr>
            </a:lvl8pPr>
            <a:lvl9pPr marL="3886200" indent="-228600" defTabSz="461963" eaLnBrk="0" fontAlgn="base" hangingPunct="0">
              <a:spcBef>
                <a:spcPct val="20000"/>
              </a:spcBef>
              <a:spcAft>
                <a:spcPct val="0"/>
              </a:spcAft>
              <a:buChar char="•"/>
              <a:defRPr sz="3600">
                <a:solidFill>
                  <a:schemeClr val="tx1"/>
                </a:solidFill>
                <a:latin typeface="Arial Unicode MS" pitchFamily="34" charset="-128"/>
                <a:cs typeface="Arial" pitchFamily="34" charset="0"/>
              </a:defRPr>
            </a:lvl9pPr>
          </a:lstStyle>
          <a:p>
            <a:pPr algn="r" eaLnBrk="1" hangingPunct="1">
              <a:spcBef>
                <a:spcPct val="0"/>
              </a:spcBef>
            </a:pPr>
            <a:fld id="{B12E8BC4-8795-4A61-9BAB-134885865878}" type="slidenum">
              <a:rPr lang="en-US" altLang="en-US" sz="1200">
                <a:solidFill>
                  <a:prstClr val="black"/>
                </a:solidFill>
                <a:latin typeface="Calibri" pitchFamily="34" charset="0"/>
              </a:rPr>
              <a:pPr algn="r" eaLnBrk="1" hangingPunct="1">
                <a:spcBef>
                  <a:spcPct val="0"/>
                </a:spcBef>
              </a:pPr>
              <a:t>29</a:t>
            </a:fld>
            <a:endParaRPr lang="en-US" altLang="en-US" sz="1200">
              <a:solidFill>
                <a:prstClr val="black"/>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30</a:t>
            </a:fld>
            <a:endParaRPr lang="en-US"/>
          </a:p>
        </p:txBody>
      </p:sp>
    </p:spTree>
    <p:extLst>
      <p:ext uri="{BB962C8B-B14F-4D97-AF65-F5344CB8AC3E}">
        <p14:creationId xmlns:p14="http://schemas.microsoft.com/office/powerpoint/2010/main" val="381525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24" indent="-169624"/>
            <a:endParaRPr lang="en-US" altLang="en-US" dirty="0" smtClean="0"/>
          </a:p>
        </p:txBody>
      </p:sp>
      <p:sp>
        <p:nvSpPr>
          <p:cNvPr id="4" name="Slide Number Placeholder 3"/>
          <p:cNvSpPr>
            <a:spLocks noGrp="1"/>
          </p:cNvSpPr>
          <p:nvPr>
            <p:ph type="sldNum" sz="quarter" idx="10"/>
          </p:nvPr>
        </p:nvSpPr>
        <p:spPr/>
        <p:txBody>
          <a:bodyPr/>
          <a:lstStyle/>
          <a:p>
            <a:fld id="{9D7CB539-95C7-4310-A1EA-FE87A0D317C1}" type="slidenum">
              <a:rPr lang="en-US" smtClean="0"/>
              <a:pPr/>
              <a:t>31</a:t>
            </a:fld>
            <a:endParaRPr lang="en-US"/>
          </a:p>
        </p:txBody>
      </p:sp>
    </p:spTree>
    <p:extLst>
      <p:ext uri="{BB962C8B-B14F-4D97-AF65-F5344CB8AC3E}">
        <p14:creationId xmlns:p14="http://schemas.microsoft.com/office/powerpoint/2010/main" val="493215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32</a:t>
            </a:fld>
            <a:endParaRPr lang="en-US"/>
          </a:p>
        </p:txBody>
      </p:sp>
    </p:spTree>
    <p:extLst>
      <p:ext uri="{BB962C8B-B14F-4D97-AF65-F5344CB8AC3E}">
        <p14:creationId xmlns:p14="http://schemas.microsoft.com/office/powerpoint/2010/main" val="3847681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t-EE" altLang="en-US" smtClean="0"/>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37" eaLnBrk="0" hangingPunct="0">
              <a:defRPr sz="3200">
                <a:solidFill>
                  <a:schemeClr val="tx1"/>
                </a:solidFill>
                <a:latin typeface="Arial" charset="0"/>
                <a:cs typeface="Arial" charset="0"/>
              </a:defRPr>
            </a:lvl1pPr>
            <a:lvl2pPr marL="742909" indent="-285734" defTabSz="928637" eaLnBrk="0" hangingPunct="0">
              <a:defRPr sz="3200">
                <a:solidFill>
                  <a:schemeClr val="tx1"/>
                </a:solidFill>
                <a:latin typeface="Arial" charset="0"/>
                <a:cs typeface="Arial" charset="0"/>
              </a:defRPr>
            </a:lvl2pPr>
            <a:lvl3pPr marL="1142937" indent="-228587" defTabSz="928637" eaLnBrk="0" hangingPunct="0">
              <a:defRPr sz="3200">
                <a:solidFill>
                  <a:schemeClr val="tx1"/>
                </a:solidFill>
                <a:latin typeface="Arial" charset="0"/>
                <a:cs typeface="Arial" charset="0"/>
              </a:defRPr>
            </a:lvl3pPr>
            <a:lvl4pPr marL="1600111" indent="-228587" defTabSz="928637" eaLnBrk="0" hangingPunct="0">
              <a:defRPr sz="3200">
                <a:solidFill>
                  <a:schemeClr val="tx1"/>
                </a:solidFill>
                <a:latin typeface="Arial" charset="0"/>
                <a:cs typeface="Arial" charset="0"/>
              </a:defRPr>
            </a:lvl4pPr>
            <a:lvl5pPr marL="2057287" indent="-228587" defTabSz="928637" eaLnBrk="0" hangingPunct="0">
              <a:defRPr sz="3200">
                <a:solidFill>
                  <a:schemeClr val="tx1"/>
                </a:solidFill>
                <a:latin typeface="Arial" charset="0"/>
                <a:cs typeface="Arial" charset="0"/>
              </a:defRPr>
            </a:lvl5pPr>
            <a:lvl6pPr marL="2514461" indent="-228587" algn="ctr" defTabSz="928637" eaLnBrk="0" fontAlgn="base" hangingPunct="0">
              <a:spcBef>
                <a:spcPct val="20000"/>
              </a:spcBef>
              <a:spcAft>
                <a:spcPct val="0"/>
              </a:spcAft>
              <a:defRPr sz="3200">
                <a:solidFill>
                  <a:schemeClr val="tx1"/>
                </a:solidFill>
                <a:latin typeface="Arial" charset="0"/>
                <a:cs typeface="Arial" charset="0"/>
              </a:defRPr>
            </a:lvl6pPr>
            <a:lvl7pPr marL="2971635" indent="-228587" algn="ctr" defTabSz="928637" eaLnBrk="0" fontAlgn="base" hangingPunct="0">
              <a:spcBef>
                <a:spcPct val="20000"/>
              </a:spcBef>
              <a:spcAft>
                <a:spcPct val="0"/>
              </a:spcAft>
              <a:defRPr sz="3200">
                <a:solidFill>
                  <a:schemeClr val="tx1"/>
                </a:solidFill>
                <a:latin typeface="Arial" charset="0"/>
                <a:cs typeface="Arial" charset="0"/>
              </a:defRPr>
            </a:lvl7pPr>
            <a:lvl8pPr marL="3428811" indent="-228587" algn="ctr" defTabSz="928637" eaLnBrk="0" fontAlgn="base" hangingPunct="0">
              <a:spcBef>
                <a:spcPct val="20000"/>
              </a:spcBef>
              <a:spcAft>
                <a:spcPct val="0"/>
              </a:spcAft>
              <a:defRPr sz="3200">
                <a:solidFill>
                  <a:schemeClr val="tx1"/>
                </a:solidFill>
                <a:latin typeface="Arial" charset="0"/>
                <a:cs typeface="Arial" charset="0"/>
              </a:defRPr>
            </a:lvl8pPr>
            <a:lvl9pPr marL="3885985" indent="-228587" algn="ctr" defTabSz="928637" eaLnBrk="0" fontAlgn="base" hangingPunct="0">
              <a:spcBef>
                <a:spcPct val="20000"/>
              </a:spcBef>
              <a:spcAft>
                <a:spcPct val="0"/>
              </a:spcAft>
              <a:defRPr sz="3200">
                <a:solidFill>
                  <a:schemeClr val="tx1"/>
                </a:solidFill>
                <a:latin typeface="Arial" charset="0"/>
                <a:cs typeface="Arial" charset="0"/>
              </a:defRPr>
            </a:lvl9pPr>
          </a:lstStyle>
          <a:p>
            <a:pPr eaLnBrk="1" hangingPunct="1"/>
            <a:fld id="{69AAE243-E70F-481F-9500-B0E2FC11346E}" type="slidenum">
              <a:rPr lang="en-US" altLang="en-US" sz="1200">
                <a:solidFill>
                  <a:srgbClr val="000000"/>
                </a:solidFill>
              </a:rPr>
              <a:pPr eaLnBrk="1" hangingPunct="1"/>
              <a:t>34</a:t>
            </a:fld>
            <a:endParaRPr lang="en-US" altLang="en-US"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0488F4B-C8AB-4DED-82A3-6F6C06D43A36}" type="slidenum">
              <a:rPr lang="en-US" smtClean="0"/>
              <a:t>36</a:t>
            </a:fld>
            <a:endParaRPr lang="en-US"/>
          </a:p>
        </p:txBody>
      </p:sp>
    </p:spTree>
    <p:extLst>
      <p:ext uri="{BB962C8B-B14F-4D97-AF65-F5344CB8AC3E}">
        <p14:creationId xmlns:p14="http://schemas.microsoft.com/office/powerpoint/2010/main" val="82499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44</a:t>
            </a:fld>
            <a:endParaRPr lang="en-US"/>
          </a:p>
        </p:txBody>
      </p:sp>
    </p:spTree>
    <p:extLst>
      <p:ext uri="{BB962C8B-B14F-4D97-AF65-F5344CB8AC3E}">
        <p14:creationId xmlns:p14="http://schemas.microsoft.com/office/powerpoint/2010/main" val="3815250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p:spPr>
        <p:txBody>
          <a:bodyPr/>
          <a:lstStyle/>
          <a:p>
            <a:endParaRPr lang="en-US" dirty="0" smtClean="0"/>
          </a:p>
        </p:txBody>
      </p:sp>
      <p:sp>
        <p:nvSpPr>
          <p:cNvPr id="52227" name="Slide Number Placeholder 3"/>
          <p:cNvSpPr>
            <a:spLocks noGrp="1"/>
          </p:cNvSpPr>
          <p:nvPr>
            <p:ph type="sldNum" sz="quarter" idx="5"/>
          </p:nvPr>
        </p:nvSpPr>
        <p:spPr>
          <a:noFill/>
          <a:ln>
            <a:miter lim="800000"/>
            <a:headEnd/>
            <a:tailEnd/>
          </a:ln>
        </p:spPr>
        <p:txBody>
          <a:bodyPr/>
          <a:lstStyle/>
          <a:p>
            <a:fld id="{E927352B-C04F-4E13-8F9B-B86DA2E59A65}" type="slidenum">
              <a:rPr lang="en-US" smtClean="0">
                <a:solidFill>
                  <a:srgbClr val="000000"/>
                </a:solidFill>
              </a:rPr>
              <a:pPr/>
              <a:t>53</a:t>
            </a:fld>
            <a:endParaRPr 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F9251-AA4A-4D2C-9078-DF5DF91C208B}" type="slidenum">
              <a:rPr lang="en-US" smtClean="0"/>
              <a:t>58</a:t>
            </a:fld>
            <a:endParaRPr lang="en-US"/>
          </a:p>
        </p:txBody>
      </p:sp>
    </p:spTree>
    <p:extLst>
      <p:ext uri="{BB962C8B-B14F-4D97-AF65-F5344CB8AC3E}">
        <p14:creationId xmlns:p14="http://schemas.microsoft.com/office/powerpoint/2010/main" val="84092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p:spPr>
        <p:txBody>
          <a:bodyPr/>
          <a:lstStyle/>
          <a:p>
            <a:endParaRPr lang="en-US" dirty="0" smtClean="0"/>
          </a:p>
        </p:txBody>
      </p:sp>
      <p:sp>
        <p:nvSpPr>
          <p:cNvPr id="19459" name="Slide Number Placeholder 3"/>
          <p:cNvSpPr>
            <a:spLocks noGrp="1"/>
          </p:cNvSpPr>
          <p:nvPr>
            <p:ph type="sldNum" sz="quarter" idx="5"/>
          </p:nvPr>
        </p:nvSpPr>
        <p:spPr>
          <a:noFill/>
          <a:ln>
            <a:miter lim="800000"/>
            <a:headEnd/>
            <a:tailEnd/>
          </a:ln>
        </p:spPr>
        <p:txBody>
          <a:bodyPr/>
          <a:lstStyle/>
          <a:p>
            <a:fld id="{1BF3EA62-9289-4971-955C-ACCBE50936C7}"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3200">
                <a:solidFill>
                  <a:schemeClr val="tx1"/>
                </a:solidFill>
                <a:latin typeface="Arial" charset="0"/>
                <a:cs typeface="Arial" charset="0"/>
              </a:defRPr>
            </a:lvl1pPr>
            <a:lvl2pPr marL="742909" indent="-285734" defTabSz="931811" eaLnBrk="0" hangingPunct="0">
              <a:defRPr sz="3200">
                <a:solidFill>
                  <a:schemeClr val="tx1"/>
                </a:solidFill>
                <a:latin typeface="Arial" charset="0"/>
                <a:cs typeface="Arial" charset="0"/>
              </a:defRPr>
            </a:lvl2pPr>
            <a:lvl3pPr marL="1142937" indent="-228587" defTabSz="931811" eaLnBrk="0" hangingPunct="0">
              <a:defRPr sz="3200">
                <a:solidFill>
                  <a:schemeClr val="tx1"/>
                </a:solidFill>
                <a:latin typeface="Arial" charset="0"/>
                <a:cs typeface="Arial" charset="0"/>
              </a:defRPr>
            </a:lvl3pPr>
            <a:lvl4pPr marL="1600111" indent="-228587" defTabSz="931811" eaLnBrk="0" hangingPunct="0">
              <a:defRPr sz="3200">
                <a:solidFill>
                  <a:schemeClr val="tx1"/>
                </a:solidFill>
                <a:latin typeface="Arial" charset="0"/>
                <a:cs typeface="Arial" charset="0"/>
              </a:defRPr>
            </a:lvl4pPr>
            <a:lvl5pPr marL="2057287" indent="-228587" defTabSz="931811" eaLnBrk="0" hangingPunct="0">
              <a:defRPr sz="3200">
                <a:solidFill>
                  <a:schemeClr val="tx1"/>
                </a:solidFill>
                <a:latin typeface="Arial" charset="0"/>
                <a:cs typeface="Arial" charset="0"/>
              </a:defRPr>
            </a:lvl5pPr>
            <a:lvl6pPr marL="2514461" indent="-228587" algn="ctr" defTabSz="931811" eaLnBrk="0" fontAlgn="base" hangingPunct="0">
              <a:spcBef>
                <a:spcPct val="20000"/>
              </a:spcBef>
              <a:spcAft>
                <a:spcPct val="0"/>
              </a:spcAft>
              <a:defRPr sz="3200">
                <a:solidFill>
                  <a:schemeClr val="tx1"/>
                </a:solidFill>
                <a:latin typeface="Arial" charset="0"/>
                <a:cs typeface="Arial" charset="0"/>
              </a:defRPr>
            </a:lvl6pPr>
            <a:lvl7pPr marL="2971635" indent="-228587" algn="ctr" defTabSz="931811" eaLnBrk="0" fontAlgn="base" hangingPunct="0">
              <a:spcBef>
                <a:spcPct val="20000"/>
              </a:spcBef>
              <a:spcAft>
                <a:spcPct val="0"/>
              </a:spcAft>
              <a:defRPr sz="3200">
                <a:solidFill>
                  <a:schemeClr val="tx1"/>
                </a:solidFill>
                <a:latin typeface="Arial" charset="0"/>
                <a:cs typeface="Arial" charset="0"/>
              </a:defRPr>
            </a:lvl7pPr>
            <a:lvl8pPr marL="3428811" indent="-228587" algn="ctr" defTabSz="931811" eaLnBrk="0" fontAlgn="base" hangingPunct="0">
              <a:spcBef>
                <a:spcPct val="20000"/>
              </a:spcBef>
              <a:spcAft>
                <a:spcPct val="0"/>
              </a:spcAft>
              <a:defRPr sz="3200">
                <a:solidFill>
                  <a:schemeClr val="tx1"/>
                </a:solidFill>
                <a:latin typeface="Arial" charset="0"/>
                <a:cs typeface="Arial" charset="0"/>
              </a:defRPr>
            </a:lvl8pPr>
            <a:lvl9pPr marL="3885985" indent="-228587" algn="ctr" defTabSz="931811" eaLnBrk="0" fontAlgn="base" hangingPunct="0">
              <a:spcBef>
                <a:spcPct val="20000"/>
              </a:spcBef>
              <a:spcAft>
                <a:spcPct val="0"/>
              </a:spcAft>
              <a:defRPr sz="3200">
                <a:solidFill>
                  <a:schemeClr val="tx1"/>
                </a:solidFill>
                <a:latin typeface="Arial" charset="0"/>
                <a:cs typeface="Arial" charset="0"/>
              </a:defRPr>
            </a:lvl9pPr>
          </a:lstStyle>
          <a:p>
            <a:pPr eaLnBrk="1" hangingPunct="1"/>
            <a:fld id="{07484D39-A2E5-4FBE-81CC-4749E3D7BF1B}" type="slidenum">
              <a:rPr lang="en-US" altLang="en-US" sz="1200"/>
              <a:pPr eaLnBrk="1" hangingPunct="1"/>
              <a:t>5</a:t>
            </a:fld>
            <a:endParaRPr lang="en-US" altLang="en-US"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5650" indent="-290513" eaLnBrk="0" hangingPunct="0">
              <a:spcBef>
                <a:spcPct val="30000"/>
              </a:spcBef>
              <a:defRPr sz="1200">
                <a:solidFill>
                  <a:schemeClr val="tx1"/>
                </a:solidFill>
                <a:latin typeface="Calibri" pitchFamily="34" charset="0"/>
              </a:defRPr>
            </a:lvl2pPr>
            <a:lvl3pPr marL="1163638" indent="-231775" eaLnBrk="0" hangingPunct="0">
              <a:spcBef>
                <a:spcPct val="30000"/>
              </a:spcBef>
              <a:defRPr sz="1200">
                <a:solidFill>
                  <a:schemeClr val="tx1"/>
                </a:solidFill>
                <a:latin typeface="Calibri" pitchFamily="34" charset="0"/>
              </a:defRPr>
            </a:lvl3pPr>
            <a:lvl4pPr marL="1630363" indent="-231775" eaLnBrk="0" hangingPunct="0">
              <a:spcBef>
                <a:spcPct val="30000"/>
              </a:spcBef>
              <a:defRPr sz="1200">
                <a:solidFill>
                  <a:schemeClr val="tx1"/>
                </a:solidFill>
                <a:latin typeface="Calibri" pitchFamily="34" charset="0"/>
              </a:defRPr>
            </a:lvl4pPr>
            <a:lvl5pPr marL="2095500" indent="-231775" eaLnBrk="0" hangingPunct="0">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6B8538C-184E-4A8A-8191-759147920A89}" type="slidenum">
              <a:rPr lang="en-US" altLang="en-US" smtClean="0">
                <a:latin typeface="Arial" charset="0"/>
              </a:rPr>
              <a:pPr eaLnBrk="1" hangingPunct="1">
                <a:spcBef>
                  <a:spcPct val="0"/>
                </a:spcBef>
              </a:pPr>
              <a:t>7</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3200">
                <a:solidFill>
                  <a:schemeClr val="tx1"/>
                </a:solidFill>
                <a:latin typeface="Arial" charset="0"/>
                <a:cs typeface="Arial" charset="0"/>
              </a:defRPr>
            </a:lvl1pPr>
            <a:lvl2pPr marL="742909" indent="-285734" defTabSz="931811" eaLnBrk="0" hangingPunct="0">
              <a:defRPr sz="3200">
                <a:solidFill>
                  <a:schemeClr val="tx1"/>
                </a:solidFill>
                <a:latin typeface="Arial" charset="0"/>
                <a:cs typeface="Arial" charset="0"/>
              </a:defRPr>
            </a:lvl2pPr>
            <a:lvl3pPr marL="1142937" indent="-228587" defTabSz="931811" eaLnBrk="0" hangingPunct="0">
              <a:defRPr sz="3200">
                <a:solidFill>
                  <a:schemeClr val="tx1"/>
                </a:solidFill>
                <a:latin typeface="Arial" charset="0"/>
                <a:cs typeface="Arial" charset="0"/>
              </a:defRPr>
            </a:lvl3pPr>
            <a:lvl4pPr marL="1600111" indent="-228587" defTabSz="931811" eaLnBrk="0" hangingPunct="0">
              <a:defRPr sz="3200">
                <a:solidFill>
                  <a:schemeClr val="tx1"/>
                </a:solidFill>
                <a:latin typeface="Arial" charset="0"/>
                <a:cs typeface="Arial" charset="0"/>
              </a:defRPr>
            </a:lvl4pPr>
            <a:lvl5pPr marL="2057287" indent="-228587" defTabSz="931811" eaLnBrk="0" hangingPunct="0">
              <a:defRPr sz="3200">
                <a:solidFill>
                  <a:schemeClr val="tx1"/>
                </a:solidFill>
                <a:latin typeface="Arial" charset="0"/>
                <a:cs typeface="Arial" charset="0"/>
              </a:defRPr>
            </a:lvl5pPr>
            <a:lvl6pPr marL="2514461" indent="-228587" algn="ctr" defTabSz="931811" eaLnBrk="0" fontAlgn="base" hangingPunct="0">
              <a:spcBef>
                <a:spcPct val="20000"/>
              </a:spcBef>
              <a:spcAft>
                <a:spcPct val="0"/>
              </a:spcAft>
              <a:defRPr sz="3200">
                <a:solidFill>
                  <a:schemeClr val="tx1"/>
                </a:solidFill>
                <a:latin typeface="Arial" charset="0"/>
                <a:cs typeface="Arial" charset="0"/>
              </a:defRPr>
            </a:lvl6pPr>
            <a:lvl7pPr marL="2971635" indent="-228587" algn="ctr" defTabSz="931811" eaLnBrk="0" fontAlgn="base" hangingPunct="0">
              <a:spcBef>
                <a:spcPct val="20000"/>
              </a:spcBef>
              <a:spcAft>
                <a:spcPct val="0"/>
              </a:spcAft>
              <a:defRPr sz="3200">
                <a:solidFill>
                  <a:schemeClr val="tx1"/>
                </a:solidFill>
                <a:latin typeface="Arial" charset="0"/>
                <a:cs typeface="Arial" charset="0"/>
              </a:defRPr>
            </a:lvl7pPr>
            <a:lvl8pPr marL="3428811" indent="-228587" algn="ctr" defTabSz="931811" eaLnBrk="0" fontAlgn="base" hangingPunct="0">
              <a:spcBef>
                <a:spcPct val="20000"/>
              </a:spcBef>
              <a:spcAft>
                <a:spcPct val="0"/>
              </a:spcAft>
              <a:defRPr sz="3200">
                <a:solidFill>
                  <a:schemeClr val="tx1"/>
                </a:solidFill>
                <a:latin typeface="Arial" charset="0"/>
                <a:cs typeface="Arial" charset="0"/>
              </a:defRPr>
            </a:lvl8pPr>
            <a:lvl9pPr marL="3885985" indent="-228587" algn="ctr" defTabSz="931811" eaLnBrk="0" fontAlgn="base" hangingPunct="0">
              <a:spcBef>
                <a:spcPct val="20000"/>
              </a:spcBef>
              <a:spcAft>
                <a:spcPct val="0"/>
              </a:spcAft>
              <a:defRPr sz="3200">
                <a:solidFill>
                  <a:schemeClr val="tx1"/>
                </a:solidFill>
                <a:latin typeface="Arial" charset="0"/>
                <a:cs typeface="Arial" charset="0"/>
              </a:defRPr>
            </a:lvl9pPr>
          </a:lstStyle>
          <a:p>
            <a:pPr eaLnBrk="1" hangingPunct="1"/>
            <a:fld id="{B610EDC9-6761-49BA-AC7E-1DE344722F8A}" type="slidenum">
              <a:rPr lang="en-US" altLang="en-US" sz="1200"/>
              <a:pPr eaLnBrk="1" hangingPunct="1"/>
              <a:t>10</a:t>
            </a:fld>
            <a:endParaRPr lang="en-US" altLang="en-US" sz="120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3200">
                <a:solidFill>
                  <a:schemeClr val="tx1"/>
                </a:solidFill>
                <a:latin typeface="Arial" charset="0"/>
                <a:cs typeface="Arial" charset="0"/>
              </a:defRPr>
            </a:lvl1pPr>
            <a:lvl2pPr marL="742909" indent="-285734" defTabSz="931811" eaLnBrk="0" hangingPunct="0">
              <a:defRPr sz="3200">
                <a:solidFill>
                  <a:schemeClr val="tx1"/>
                </a:solidFill>
                <a:latin typeface="Arial" charset="0"/>
                <a:cs typeface="Arial" charset="0"/>
              </a:defRPr>
            </a:lvl2pPr>
            <a:lvl3pPr marL="1142937" indent="-228587" defTabSz="931811" eaLnBrk="0" hangingPunct="0">
              <a:defRPr sz="3200">
                <a:solidFill>
                  <a:schemeClr val="tx1"/>
                </a:solidFill>
                <a:latin typeface="Arial" charset="0"/>
                <a:cs typeface="Arial" charset="0"/>
              </a:defRPr>
            </a:lvl3pPr>
            <a:lvl4pPr marL="1600111" indent="-228587" defTabSz="931811" eaLnBrk="0" hangingPunct="0">
              <a:defRPr sz="3200">
                <a:solidFill>
                  <a:schemeClr val="tx1"/>
                </a:solidFill>
                <a:latin typeface="Arial" charset="0"/>
                <a:cs typeface="Arial" charset="0"/>
              </a:defRPr>
            </a:lvl4pPr>
            <a:lvl5pPr marL="2057287" indent="-228587" defTabSz="931811" eaLnBrk="0" hangingPunct="0">
              <a:defRPr sz="3200">
                <a:solidFill>
                  <a:schemeClr val="tx1"/>
                </a:solidFill>
                <a:latin typeface="Arial" charset="0"/>
                <a:cs typeface="Arial" charset="0"/>
              </a:defRPr>
            </a:lvl5pPr>
            <a:lvl6pPr marL="2514461" indent="-228587" algn="ctr" defTabSz="931811" eaLnBrk="0" fontAlgn="base" hangingPunct="0">
              <a:spcBef>
                <a:spcPct val="20000"/>
              </a:spcBef>
              <a:spcAft>
                <a:spcPct val="0"/>
              </a:spcAft>
              <a:defRPr sz="3200">
                <a:solidFill>
                  <a:schemeClr val="tx1"/>
                </a:solidFill>
                <a:latin typeface="Arial" charset="0"/>
                <a:cs typeface="Arial" charset="0"/>
              </a:defRPr>
            </a:lvl6pPr>
            <a:lvl7pPr marL="2971635" indent="-228587" algn="ctr" defTabSz="931811" eaLnBrk="0" fontAlgn="base" hangingPunct="0">
              <a:spcBef>
                <a:spcPct val="20000"/>
              </a:spcBef>
              <a:spcAft>
                <a:spcPct val="0"/>
              </a:spcAft>
              <a:defRPr sz="3200">
                <a:solidFill>
                  <a:schemeClr val="tx1"/>
                </a:solidFill>
                <a:latin typeface="Arial" charset="0"/>
                <a:cs typeface="Arial" charset="0"/>
              </a:defRPr>
            </a:lvl7pPr>
            <a:lvl8pPr marL="3428811" indent="-228587" algn="ctr" defTabSz="931811" eaLnBrk="0" fontAlgn="base" hangingPunct="0">
              <a:spcBef>
                <a:spcPct val="20000"/>
              </a:spcBef>
              <a:spcAft>
                <a:spcPct val="0"/>
              </a:spcAft>
              <a:defRPr sz="3200">
                <a:solidFill>
                  <a:schemeClr val="tx1"/>
                </a:solidFill>
                <a:latin typeface="Arial" charset="0"/>
                <a:cs typeface="Arial" charset="0"/>
              </a:defRPr>
            </a:lvl8pPr>
            <a:lvl9pPr marL="3885985" indent="-228587" algn="ctr" defTabSz="931811" eaLnBrk="0" fontAlgn="base" hangingPunct="0">
              <a:spcBef>
                <a:spcPct val="20000"/>
              </a:spcBef>
              <a:spcAft>
                <a:spcPct val="0"/>
              </a:spcAft>
              <a:defRPr sz="3200">
                <a:solidFill>
                  <a:schemeClr val="tx1"/>
                </a:solidFill>
                <a:latin typeface="Arial" charset="0"/>
                <a:cs typeface="Arial" charset="0"/>
              </a:defRPr>
            </a:lvl9pPr>
          </a:lstStyle>
          <a:p>
            <a:pPr eaLnBrk="1" hangingPunct="1"/>
            <a:fld id="{6EFAB67A-7B37-46EA-B1C3-ED81F5DA9F8A}" type="slidenum">
              <a:rPr lang="en-US" altLang="en-US" sz="1200"/>
              <a:pPr eaLnBrk="1" hangingPunct="1"/>
              <a:t>11</a:t>
            </a:fld>
            <a:endParaRPr lang="en-US" altLang="en-US" sz="12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9" eaLnBrk="0" hangingPunct="0">
              <a:defRPr sz="3200">
                <a:solidFill>
                  <a:schemeClr val="tx1"/>
                </a:solidFill>
                <a:latin typeface="Arial" charset="0"/>
                <a:cs typeface="Arial" charset="0"/>
              </a:defRPr>
            </a:lvl1pPr>
            <a:lvl2pPr marL="742868" indent="-285718" defTabSz="931759" eaLnBrk="0" hangingPunct="0">
              <a:defRPr sz="3200">
                <a:solidFill>
                  <a:schemeClr val="tx1"/>
                </a:solidFill>
                <a:latin typeface="Arial" charset="0"/>
                <a:cs typeface="Arial" charset="0"/>
              </a:defRPr>
            </a:lvl2pPr>
            <a:lvl3pPr marL="1142874" indent="-228574" defTabSz="931759" eaLnBrk="0" hangingPunct="0">
              <a:defRPr sz="3200">
                <a:solidFill>
                  <a:schemeClr val="tx1"/>
                </a:solidFill>
                <a:latin typeface="Arial" charset="0"/>
                <a:cs typeface="Arial" charset="0"/>
              </a:defRPr>
            </a:lvl3pPr>
            <a:lvl4pPr marL="1600023" indent="-228574" defTabSz="931759" eaLnBrk="0" hangingPunct="0">
              <a:defRPr sz="3200">
                <a:solidFill>
                  <a:schemeClr val="tx1"/>
                </a:solidFill>
                <a:latin typeface="Arial" charset="0"/>
                <a:cs typeface="Arial" charset="0"/>
              </a:defRPr>
            </a:lvl4pPr>
            <a:lvl5pPr marL="2057174" indent="-228574" defTabSz="931759" eaLnBrk="0" hangingPunct="0">
              <a:defRPr sz="3200">
                <a:solidFill>
                  <a:schemeClr val="tx1"/>
                </a:solidFill>
                <a:latin typeface="Arial" charset="0"/>
                <a:cs typeface="Arial" charset="0"/>
              </a:defRPr>
            </a:lvl5pPr>
            <a:lvl6pPr marL="2514322" indent="-228574" algn="ctr" defTabSz="931759" eaLnBrk="0" fontAlgn="base" hangingPunct="0">
              <a:spcBef>
                <a:spcPct val="20000"/>
              </a:spcBef>
              <a:spcAft>
                <a:spcPct val="0"/>
              </a:spcAft>
              <a:defRPr sz="3200">
                <a:solidFill>
                  <a:schemeClr val="tx1"/>
                </a:solidFill>
                <a:latin typeface="Arial" charset="0"/>
                <a:cs typeface="Arial" charset="0"/>
              </a:defRPr>
            </a:lvl6pPr>
            <a:lvl7pPr marL="2971470" indent="-228574" algn="ctr" defTabSz="931759" eaLnBrk="0" fontAlgn="base" hangingPunct="0">
              <a:spcBef>
                <a:spcPct val="20000"/>
              </a:spcBef>
              <a:spcAft>
                <a:spcPct val="0"/>
              </a:spcAft>
              <a:defRPr sz="3200">
                <a:solidFill>
                  <a:schemeClr val="tx1"/>
                </a:solidFill>
                <a:latin typeface="Arial" charset="0"/>
                <a:cs typeface="Arial" charset="0"/>
              </a:defRPr>
            </a:lvl7pPr>
            <a:lvl8pPr marL="3428621" indent="-228574" algn="ctr" defTabSz="931759" eaLnBrk="0" fontAlgn="base" hangingPunct="0">
              <a:spcBef>
                <a:spcPct val="20000"/>
              </a:spcBef>
              <a:spcAft>
                <a:spcPct val="0"/>
              </a:spcAft>
              <a:defRPr sz="3200">
                <a:solidFill>
                  <a:schemeClr val="tx1"/>
                </a:solidFill>
                <a:latin typeface="Arial" charset="0"/>
                <a:cs typeface="Arial" charset="0"/>
              </a:defRPr>
            </a:lvl8pPr>
            <a:lvl9pPr marL="3885770" indent="-228574" algn="ctr" defTabSz="931759" eaLnBrk="0" fontAlgn="base" hangingPunct="0">
              <a:spcBef>
                <a:spcPct val="20000"/>
              </a:spcBef>
              <a:spcAft>
                <a:spcPct val="0"/>
              </a:spcAft>
              <a:defRPr sz="3200">
                <a:solidFill>
                  <a:schemeClr val="tx1"/>
                </a:solidFill>
                <a:latin typeface="Arial" charset="0"/>
                <a:cs typeface="Arial" charset="0"/>
              </a:defRPr>
            </a:lvl9pPr>
          </a:lstStyle>
          <a:p>
            <a:pPr eaLnBrk="1" hangingPunct="1"/>
            <a:fld id="{BB788BC4-99A3-4BFA-B542-0F0A3D9CE09F}" type="slidenum">
              <a:rPr lang="en-US" altLang="en-US" sz="1200"/>
              <a:pPr eaLnBrk="1" hangingPunct="1"/>
              <a:t>12</a:t>
            </a:fld>
            <a:endParaRPr lang="en-US" altLang="en-US" sz="120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3200">
                <a:solidFill>
                  <a:schemeClr val="tx1"/>
                </a:solidFill>
                <a:latin typeface="Arial" charset="0"/>
                <a:cs typeface="Arial" charset="0"/>
              </a:defRPr>
            </a:lvl1pPr>
            <a:lvl2pPr marL="742909" indent="-285734" defTabSz="931811" eaLnBrk="0" hangingPunct="0">
              <a:defRPr sz="3200">
                <a:solidFill>
                  <a:schemeClr val="tx1"/>
                </a:solidFill>
                <a:latin typeface="Arial" charset="0"/>
                <a:cs typeface="Arial" charset="0"/>
              </a:defRPr>
            </a:lvl2pPr>
            <a:lvl3pPr marL="1142937" indent="-228587" defTabSz="931811" eaLnBrk="0" hangingPunct="0">
              <a:defRPr sz="3200">
                <a:solidFill>
                  <a:schemeClr val="tx1"/>
                </a:solidFill>
                <a:latin typeface="Arial" charset="0"/>
                <a:cs typeface="Arial" charset="0"/>
              </a:defRPr>
            </a:lvl3pPr>
            <a:lvl4pPr marL="1600111" indent="-228587" defTabSz="931811" eaLnBrk="0" hangingPunct="0">
              <a:defRPr sz="3200">
                <a:solidFill>
                  <a:schemeClr val="tx1"/>
                </a:solidFill>
                <a:latin typeface="Arial" charset="0"/>
                <a:cs typeface="Arial" charset="0"/>
              </a:defRPr>
            </a:lvl4pPr>
            <a:lvl5pPr marL="2057287" indent="-228587" defTabSz="931811" eaLnBrk="0" hangingPunct="0">
              <a:defRPr sz="3200">
                <a:solidFill>
                  <a:schemeClr val="tx1"/>
                </a:solidFill>
                <a:latin typeface="Arial" charset="0"/>
                <a:cs typeface="Arial" charset="0"/>
              </a:defRPr>
            </a:lvl5pPr>
            <a:lvl6pPr marL="2514461" indent="-228587" algn="ctr" defTabSz="931811" eaLnBrk="0" fontAlgn="base" hangingPunct="0">
              <a:spcBef>
                <a:spcPct val="20000"/>
              </a:spcBef>
              <a:spcAft>
                <a:spcPct val="0"/>
              </a:spcAft>
              <a:defRPr sz="3200">
                <a:solidFill>
                  <a:schemeClr val="tx1"/>
                </a:solidFill>
                <a:latin typeface="Arial" charset="0"/>
                <a:cs typeface="Arial" charset="0"/>
              </a:defRPr>
            </a:lvl6pPr>
            <a:lvl7pPr marL="2971635" indent="-228587" algn="ctr" defTabSz="931811" eaLnBrk="0" fontAlgn="base" hangingPunct="0">
              <a:spcBef>
                <a:spcPct val="20000"/>
              </a:spcBef>
              <a:spcAft>
                <a:spcPct val="0"/>
              </a:spcAft>
              <a:defRPr sz="3200">
                <a:solidFill>
                  <a:schemeClr val="tx1"/>
                </a:solidFill>
                <a:latin typeface="Arial" charset="0"/>
                <a:cs typeface="Arial" charset="0"/>
              </a:defRPr>
            </a:lvl7pPr>
            <a:lvl8pPr marL="3428811" indent="-228587" algn="ctr" defTabSz="931811" eaLnBrk="0" fontAlgn="base" hangingPunct="0">
              <a:spcBef>
                <a:spcPct val="20000"/>
              </a:spcBef>
              <a:spcAft>
                <a:spcPct val="0"/>
              </a:spcAft>
              <a:defRPr sz="3200">
                <a:solidFill>
                  <a:schemeClr val="tx1"/>
                </a:solidFill>
                <a:latin typeface="Arial" charset="0"/>
                <a:cs typeface="Arial" charset="0"/>
              </a:defRPr>
            </a:lvl8pPr>
            <a:lvl9pPr marL="3885985" indent="-228587" algn="ctr" defTabSz="931811" eaLnBrk="0" fontAlgn="base" hangingPunct="0">
              <a:spcBef>
                <a:spcPct val="20000"/>
              </a:spcBef>
              <a:spcAft>
                <a:spcPct val="0"/>
              </a:spcAft>
              <a:defRPr sz="3200">
                <a:solidFill>
                  <a:schemeClr val="tx1"/>
                </a:solidFill>
                <a:latin typeface="Arial" charset="0"/>
                <a:cs typeface="Arial" charset="0"/>
              </a:defRPr>
            </a:lvl9pPr>
          </a:lstStyle>
          <a:p>
            <a:pPr eaLnBrk="1" hangingPunct="1"/>
            <a:fld id="{BF3FDD30-BE21-4DD0-9EB2-59D5D59358B2}" type="slidenum">
              <a:rPr lang="en-US" altLang="en-US" sz="1200"/>
              <a:pPr eaLnBrk="1" hangingPunct="1"/>
              <a:t>13</a:t>
            </a:fld>
            <a:endParaRPr lang="en-US" altLang="en-US" sz="1200"/>
          </a:p>
        </p:txBody>
      </p:sp>
      <p:sp>
        <p:nvSpPr>
          <p:cNvPr id="173059" name="Rectangle 7"/>
          <p:cNvSpPr txBox="1">
            <a:spLocks noGrp="1" noChangeArrowheads="1"/>
          </p:cNvSpPr>
          <p:nvPr/>
        </p:nvSpPr>
        <p:spPr bwMode="auto">
          <a:xfrm>
            <a:off x="3973514" y="8832850"/>
            <a:ext cx="30368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nchor="b"/>
          <a:lstStyle>
            <a:lvl1pPr defTabSz="931863" eaLnBrk="0" hangingPunct="0">
              <a:defRPr sz="3200">
                <a:solidFill>
                  <a:schemeClr val="tx1"/>
                </a:solidFill>
                <a:latin typeface="Arial" charset="0"/>
                <a:cs typeface="Arial" charset="0"/>
              </a:defRPr>
            </a:lvl1pPr>
            <a:lvl2pPr marL="742950" indent="-285750" defTabSz="931863" eaLnBrk="0" hangingPunct="0">
              <a:defRPr sz="3200">
                <a:solidFill>
                  <a:schemeClr val="tx1"/>
                </a:solidFill>
                <a:latin typeface="Arial" charset="0"/>
                <a:cs typeface="Arial" charset="0"/>
              </a:defRPr>
            </a:lvl2pPr>
            <a:lvl3pPr marL="1143000" indent="-228600" defTabSz="931863" eaLnBrk="0" hangingPunct="0">
              <a:defRPr sz="3200">
                <a:solidFill>
                  <a:schemeClr val="tx1"/>
                </a:solidFill>
                <a:latin typeface="Arial" charset="0"/>
                <a:cs typeface="Arial" charset="0"/>
              </a:defRPr>
            </a:lvl3pPr>
            <a:lvl4pPr marL="1600200" indent="-228600" defTabSz="931863" eaLnBrk="0" hangingPunct="0">
              <a:defRPr sz="3200">
                <a:solidFill>
                  <a:schemeClr val="tx1"/>
                </a:solidFill>
                <a:latin typeface="Arial" charset="0"/>
                <a:cs typeface="Arial" charset="0"/>
              </a:defRPr>
            </a:lvl4pPr>
            <a:lvl5pPr marL="2057400" indent="-228600" defTabSz="931863" eaLnBrk="0" hangingPunct="0">
              <a:defRPr sz="3200">
                <a:solidFill>
                  <a:schemeClr val="tx1"/>
                </a:solidFill>
                <a:latin typeface="Arial" charset="0"/>
                <a:cs typeface="Arial" charset="0"/>
              </a:defRPr>
            </a:lvl5pPr>
            <a:lvl6pPr marL="2514600" indent="-228600" algn="ctr" defTabSz="931863" eaLnBrk="0" fontAlgn="base" hangingPunct="0">
              <a:spcBef>
                <a:spcPct val="20000"/>
              </a:spcBef>
              <a:spcAft>
                <a:spcPct val="0"/>
              </a:spcAft>
              <a:defRPr sz="3200">
                <a:solidFill>
                  <a:schemeClr val="tx1"/>
                </a:solidFill>
                <a:latin typeface="Arial" charset="0"/>
                <a:cs typeface="Arial" charset="0"/>
              </a:defRPr>
            </a:lvl6pPr>
            <a:lvl7pPr marL="2971800" indent="-228600" algn="ctr" defTabSz="931863" eaLnBrk="0" fontAlgn="base" hangingPunct="0">
              <a:spcBef>
                <a:spcPct val="20000"/>
              </a:spcBef>
              <a:spcAft>
                <a:spcPct val="0"/>
              </a:spcAft>
              <a:defRPr sz="3200">
                <a:solidFill>
                  <a:schemeClr val="tx1"/>
                </a:solidFill>
                <a:latin typeface="Arial" charset="0"/>
                <a:cs typeface="Arial" charset="0"/>
              </a:defRPr>
            </a:lvl7pPr>
            <a:lvl8pPr marL="3429000" indent="-228600" algn="ctr" defTabSz="931863" eaLnBrk="0" fontAlgn="base" hangingPunct="0">
              <a:spcBef>
                <a:spcPct val="20000"/>
              </a:spcBef>
              <a:spcAft>
                <a:spcPct val="0"/>
              </a:spcAft>
              <a:defRPr sz="3200">
                <a:solidFill>
                  <a:schemeClr val="tx1"/>
                </a:solidFill>
                <a:latin typeface="Arial" charset="0"/>
                <a:cs typeface="Arial" charset="0"/>
              </a:defRPr>
            </a:lvl8pPr>
            <a:lvl9pPr marL="3886200" indent="-228600" algn="ctr" defTabSz="931863" eaLnBrk="0" fontAlgn="base" hangingPunct="0">
              <a:spcBef>
                <a:spcPct val="20000"/>
              </a:spcBef>
              <a:spcAft>
                <a:spcPct val="0"/>
              </a:spcAft>
              <a:defRPr sz="3200">
                <a:solidFill>
                  <a:schemeClr val="tx1"/>
                </a:solidFill>
                <a:latin typeface="Arial" charset="0"/>
                <a:cs typeface="Arial" charset="0"/>
              </a:defRPr>
            </a:lvl9pPr>
          </a:lstStyle>
          <a:p>
            <a:pPr algn="r">
              <a:spcBef>
                <a:spcPct val="0"/>
              </a:spcBef>
            </a:pPr>
            <a:fld id="{D247302A-A855-4EA5-B1C3-1105ABCCFA91}" type="slidenum">
              <a:rPr lang="en-US" altLang="en-US" sz="1200">
                <a:latin typeface="Times New Roman" pitchFamily="18" charset="0"/>
              </a:rPr>
              <a:pPr algn="r">
                <a:spcBef>
                  <a:spcPct val="0"/>
                </a:spcBef>
              </a:pPr>
              <a:t>13</a:t>
            </a:fld>
            <a:endParaRPr lang="en-US" altLang="en-US" sz="1200">
              <a:latin typeface="Times New Roman" pitchFamily="18" charset="0"/>
            </a:endParaRPr>
          </a:p>
        </p:txBody>
      </p:sp>
      <p:sp>
        <p:nvSpPr>
          <p:cNvPr id="173060" name="Rectangle 2"/>
          <p:cNvSpPr>
            <a:spLocks noGrp="1" noRot="1" noChangeAspect="1" noChangeArrowheads="1" noTextEdit="1"/>
          </p:cNvSpPr>
          <p:nvPr>
            <p:ph type="sldImg"/>
          </p:nvPr>
        </p:nvSpPr>
        <p:spPr>
          <a:xfrm>
            <a:off x="1181100" y="698500"/>
            <a:ext cx="4648200" cy="3486150"/>
          </a:xfrm>
          <a:ln/>
        </p:spPr>
      </p:sp>
      <p:sp>
        <p:nvSpPr>
          <p:cNvPr id="173061" name="Rectangle 4"/>
          <p:cNvSpPr>
            <a:spLocks noGrp="1" noChangeArrowheads="1"/>
          </p:cNvSpPr>
          <p:nvPr>
            <p:ph type="body" idx="1"/>
          </p:nvPr>
        </p:nvSpPr>
        <p:spPr>
          <a:xfrm>
            <a:off x="935039" y="4416425"/>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25EF4278-00DD-4AE3-954C-EE72377EBBCF}" type="datetime1">
              <a:rPr lang="en-US" smtClean="0">
                <a:solidFill>
                  <a:prstClr val="black">
                    <a:tint val="75000"/>
                  </a:prstClr>
                </a:solidFill>
              </a:rPr>
              <a:t>7/5/2017</a:t>
            </a:fld>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4181" y="261425"/>
            <a:ext cx="2656954"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7198667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699E66B5-7FF6-4FAB-AF5A-3BF2817C2EB1}" type="datetime1">
              <a:rPr lang="en-US" smtClean="0">
                <a:solidFill>
                  <a:prstClr val="black">
                    <a:tint val="75000"/>
                  </a:prstClr>
                </a:solidFill>
              </a:rPr>
              <a:t>7/5/2017</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2125" y="5291167"/>
            <a:ext cx="61923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1131462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B451F8A5-8A6C-4949-8F86-BB71F76FB0A5}" type="datetime1">
              <a:rPr lang="en-US" smtClean="0">
                <a:solidFill>
                  <a:prstClr val="black">
                    <a:tint val="75000"/>
                  </a:prstClr>
                </a:solidFill>
              </a:rPr>
              <a:t>7/5/2017</a:t>
            </a:fld>
            <a:endParaRPr lang="en-US">
              <a:solidFill>
                <a:prstClr val="black">
                  <a:tint val="75000"/>
                </a:prstClr>
              </a:solidFill>
            </a:endParaRPr>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9543" y="5307876"/>
            <a:ext cx="61923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5193553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1474" y="2648601"/>
            <a:ext cx="4184041" cy="874845"/>
          </a:xfrm>
          <a:prstGeom prst="rect">
            <a:avLst/>
          </a:prstGeom>
        </p:spPr>
      </p:pic>
    </p:spTree>
    <p:extLst>
      <p:ext uri="{BB962C8B-B14F-4D97-AF65-F5344CB8AC3E}">
        <p14:creationId xmlns:p14="http://schemas.microsoft.com/office/powerpoint/2010/main" val="18441362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3D8A609-EB87-4B18-B433-4EEC3F1AAF8C}" type="datetime1">
              <a:rPr lang="en-US" smtClean="0"/>
              <a:t>7/5/2017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www.fda.gov</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C9DB9F-CD2C-4B96-B9DD-446619CEC936}" type="slidenum">
              <a:rPr lang="en-US"/>
              <a:pPr>
                <a:defRPr/>
              </a:pPr>
              <a:t>‹#›</a:t>
            </a:fld>
            <a:endParaRPr lang="en-US" dirty="0"/>
          </a:p>
        </p:txBody>
      </p:sp>
    </p:spTree>
    <p:extLst>
      <p:ext uri="{BB962C8B-B14F-4D97-AF65-F5344CB8AC3E}">
        <p14:creationId xmlns:p14="http://schemas.microsoft.com/office/powerpoint/2010/main" val="383201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C17225A-605B-4D11-9664-BE163BB8BCB0}" type="datetime1">
              <a:rPr lang="en-US" smtClean="0"/>
              <a:t>7/5/2017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www.fda.gov</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2A5356-BBC7-435E-B693-0AB38D875CC1}" type="slidenum">
              <a:rPr lang="en-US"/>
              <a:pPr>
                <a:defRPr/>
              </a:pPr>
              <a:t>‹#›</a:t>
            </a:fld>
            <a:endParaRPr lang="en-US" dirty="0"/>
          </a:p>
        </p:txBody>
      </p:sp>
    </p:spTree>
    <p:extLst>
      <p:ext uri="{BB962C8B-B14F-4D97-AF65-F5344CB8AC3E}">
        <p14:creationId xmlns:p14="http://schemas.microsoft.com/office/powerpoint/2010/main" val="3986190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E4B2C9C-6CC3-4BC7-B2E4-577AE66A84BA}" type="datetime1">
              <a:rPr lang="en-US" smtClean="0"/>
              <a:t>7/5/2017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www.fda.gov</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157987-5BAC-4715-882C-BA09BB8EFF62}" type="slidenum">
              <a:rPr lang="en-US"/>
              <a:pPr>
                <a:defRPr/>
              </a:pPr>
              <a:t>‹#›</a:t>
            </a:fld>
            <a:endParaRPr lang="en-US" dirty="0"/>
          </a:p>
        </p:txBody>
      </p:sp>
    </p:spTree>
    <p:extLst>
      <p:ext uri="{BB962C8B-B14F-4D97-AF65-F5344CB8AC3E}">
        <p14:creationId xmlns:p14="http://schemas.microsoft.com/office/powerpoint/2010/main" val="381928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62300" y="15240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4B0234F-E447-4560-92EF-79283BA1580B}" type="datetime1">
              <a:rPr lang="en-US" smtClean="0"/>
              <a:t>7/5/2017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www.fda.gov</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C491C4-62FA-4655-BFC8-CD9B08445C89}" type="slidenum">
              <a:rPr lang="en-US"/>
              <a:pPr>
                <a:defRPr/>
              </a:pPr>
              <a:t>‹#›</a:t>
            </a:fld>
            <a:endParaRPr lang="en-US" dirty="0"/>
          </a:p>
        </p:txBody>
      </p:sp>
    </p:spTree>
    <p:extLst>
      <p:ext uri="{BB962C8B-B14F-4D97-AF65-F5344CB8AC3E}">
        <p14:creationId xmlns:p14="http://schemas.microsoft.com/office/powerpoint/2010/main" val="264595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1CAF9AD-B629-4436-B5A5-50F543294017}" type="datetime1">
              <a:rPr lang="en-US" smtClean="0"/>
              <a:t>7/5/2017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www.fda.gov</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C56861-42E4-4CC3-AF02-93E7F856BBAC}" type="slidenum">
              <a:rPr lang="en-US"/>
              <a:pPr>
                <a:defRPr/>
              </a:pPr>
              <a:t>‹#›</a:t>
            </a:fld>
            <a:endParaRPr lang="en-US" dirty="0"/>
          </a:p>
        </p:txBody>
      </p:sp>
    </p:spTree>
    <p:extLst>
      <p:ext uri="{BB962C8B-B14F-4D97-AF65-F5344CB8AC3E}">
        <p14:creationId xmlns:p14="http://schemas.microsoft.com/office/powerpoint/2010/main" val="513483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6444305-A938-4783-902F-E4D5587DABF7}" type="datetime1">
              <a:rPr lang="en-US" smtClean="0"/>
              <a:t>7/5/2017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www.fda.gov</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7B6916-ECED-4006-99B5-983DBEB0D1D3}" type="slidenum">
              <a:rPr lang="en-US"/>
              <a:pPr>
                <a:defRPr/>
              </a:pPr>
              <a:t>‹#›</a:t>
            </a:fld>
            <a:endParaRPr lang="en-US" dirty="0"/>
          </a:p>
        </p:txBody>
      </p:sp>
    </p:spTree>
    <p:extLst>
      <p:ext uri="{BB962C8B-B14F-4D97-AF65-F5344CB8AC3E}">
        <p14:creationId xmlns:p14="http://schemas.microsoft.com/office/powerpoint/2010/main" val="328414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7A9CD95-4078-4F41-85F1-AA2ED0DF4E10}" type="datetime1">
              <a:rPr lang="en-US" smtClean="0"/>
              <a:t>7/5/2017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www.fda.gov</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6B8874-A882-43CF-ABF4-956C4AED59D4}" type="slidenum">
              <a:rPr lang="en-US"/>
              <a:pPr>
                <a:defRPr/>
              </a:pPr>
              <a:t>‹#›</a:t>
            </a:fld>
            <a:endParaRPr lang="en-US" dirty="0"/>
          </a:p>
        </p:txBody>
      </p:sp>
    </p:spTree>
    <p:extLst>
      <p:ext uri="{BB962C8B-B14F-4D97-AF65-F5344CB8AC3E}">
        <p14:creationId xmlns:p14="http://schemas.microsoft.com/office/powerpoint/2010/main" val="248753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F5D6DAF5-19DA-4E84-B090-96B318A2C873}" type="datetime1">
              <a:rPr lang="en-US" smtClean="0">
                <a:solidFill>
                  <a:prstClr val="black">
                    <a:tint val="75000"/>
                  </a:prstClr>
                </a:solidFill>
              </a:rPr>
              <a:t>7/5/2017</a:t>
            </a:fld>
            <a:endParaRPr lang="en-US" dirty="0">
              <a:solidFill>
                <a:prstClr val="black">
                  <a:tint val="75000"/>
                </a:prstClr>
              </a:solidFill>
            </a:endParaRPr>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42500"/>
            <a:ext cx="61923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7244125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E7696C2-D9BB-4CA3-95BC-790E1A8E60DE}" type="datetime1">
              <a:rPr lang="en-US" smtClean="0"/>
              <a:t>7/5/2017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www.fda.gov</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B612C2-C498-4967-9F8B-D4B67CD33A18}" type="slidenum">
              <a:rPr lang="en-US"/>
              <a:pPr>
                <a:defRPr/>
              </a:pPr>
              <a:t>‹#›</a:t>
            </a:fld>
            <a:endParaRPr lang="en-US" dirty="0"/>
          </a:p>
        </p:txBody>
      </p:sp>
    </p:spTree>
    <p:extLst>
      <p:ext uri="{BB962C8B-B14F-4D97-AF65-F5344CB8AC3E}">
        <p14:creationId xmlns:p14="http://schemas.microsoft.com/office/powerpoint/2010/main" val="4180714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1B0FDB4-AE43-4790-8D70-C5F0EDAE92F1}" type="datetime1">
              <a:rPr lang="en-US" smtClean="0"/>
              <a:t>7/5/2017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www.fda.gov</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9CA380-D15D-430B-86DB-430CE86E9A33}" type="slidenum">
              <a:rPr lang="en-US"/>
              <a:pPr>
                <a:defRPr/>
              </a:pPr>
              <a:t>‹#›</a:t>
            </a:fld>
            <a:endParaRPr lang="en-US" dirty="0"/>
          </a:p>
        </p:txBody>
      </p:sp>
    </p:spTree>
    <p:extLst>
      <p:ext uri="{BB962C8B-B14F-4D97-AF65-F5344CB8AC3E}">
        <p14:creationId xmlns:p14="http://schemas.microsoft.com/office/powerpoint/2010/main" val="2207684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0C61E21-C3CB-4716-9CA3-1B77CFC0D8A5}" type="datetime1">
              <a:rPr lang="en-US" smtClean="0"/>
              <a:t>7/5/2017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www.fda.gov</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C14445-8686-463B-BE13-100639293FE3}" type="slidenum">
              <a:rPr lang="en-US"/>
              <a:pPr>
                <a:defRPr/>
              </a:pPr>
              <a:t>‹#›</a:t>
            </a:fld>
            <a:endParaRPr lang="en-US" dirty="0"/>
          </a:p>
        </p:txBody>
      </p:sp>
    </p:spTree>
    <p:extLst>
      <p:ext uri="{BB962C8B-B14F-4D97-AF65-F5344CB8AC3E}">
        <p14:creationId xmlns:p14="http://schemas.microsoft.com/office/powerpoint/2010/main" val="86505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EF30D8F-A2B5-4735-B36E-0EEB845660E0}" type="datetime1">
              <a:rPr lang="en-US" smtClean="0"/>
              <a:t>7/5/2017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www.fda.gov</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6F95D6-201B-45F8-B300-F7C061517E68}" type="slidenum">
              <a:rPr lang="en-US"/>
              <a:pPr>
                <a:defRPr/>
              </a:pPr>
              <a:t>‹#›</a:t>
            </a:fld>
            <a:endParaRPr lang="en-US" dirty="0"/>
          </a:p>
        </p:txBody>
      </p:sp>
    </p:spTree>
    <p:extLst>
      <p:ext uri="{BB962C8B-B14F-4D97-AF65-F5344CB8AC3E}">
        <p14:creationId xmlns:p14="http://schemas.microsoft.com/office/powerpoint/2010/main" val="2149603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1A88870B-AA61-4C26-A7BA-76B769C8C04A}" type="datetime1">
              <a:rPr lang="en-US" smtClean="0">
                <a:solidFill>
                  <a:prstClr val="black">
                    <a:tint val="75000"/>
                  </a:prstClr>
                </a:solidFill>
              </a:rPr>
              <a:t>7/5/2017</a:t>
            </a:fld>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4181" y="261425"/>
            <a:ext cx="2656954"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8986626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F1924874-723E-41E5-A1CE-5F4FDA107B92}" type="datetime1">
              <a:rPr lang="en-US" smtClean="0">
                <a:solidFill>
                  <a:prstClr val="black">
                    <a:tint val="75000"/>
                  </a:prstClr>
                </a:solidFill>
              </a:rPr>
              <a:t>7/5/2017</a:t>
            </a:fld>
            <a:endParaRPr lang="en-US" dirty="0">
              <a:solidFill>
                <a:prstClr val="black">
                  <a:tint val="75000"/>
                </a:prstClr>
              </a:solidFill>
            </a:endParaRPr>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42500"/>
            <a:ext cx="61923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41659409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8014BFE7-0355-4AD3-AB15-5905803718EC}" type="datetime1">
              <a:rPr lang="en-US" smtClean="0">
                <a:solidFill>
                  <a:prstClr val="black">
                    <a:tint val="75000"/>
                  </a:prstClr>
                </a:solidFill>
              </a:rPr>
              <a:t>7/5/2017</a:t>
            </a:fld>
            <a:endParaRPr lang="en-US">
              <a:solidFill>
                <a:prstClr val="black">
                  <a:tint val="75000"/>
                </a:prstClr>
              </a:solidFill>
            </a:endParaRPr>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26166960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D03EAE69-65C6-4E4D-B35E-75BEE2BDA8BB}" type="datetime1">
              <a:rPr lang="en-US" smtClean="0">
                <a:solidFill>
                  <a:prstClr val="black">
                    <a:tint val="75000"/>
                  </a:prstClr>
                </a:solidFill>
              </a:rPr>
              <a:t>7/5/2017</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69796"/>
            <a:ext cx="61923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47756323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B74C88B9-055E-430D-853D-A6EF195AC066}" type="datetime1">
              <a:rPr lang="en-US" smtClean="0">
                <a:solidFill>
                  <a:prstClr val="black">
                    <a:tint val="75000"/>
                  </a:prstClr>
                </a:solidFill>
              </a:rPr>
              <a:t>7/5/2017</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42500"/>
            <a:ext cx="61923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4510112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lang="en-US" b="0" i="0" smtClean="0">
                <a:effectLst/>
              </a:defRPr>
            </a:lvl1pPr>
          </a:lstStyle>
          <a:p>
            <a:r>
              <a:rPr lang="en-US" b="0" i="0" dirty="0" smtClean="0">
                <a:solidFill>
                  <a:srgbClr val="333333"/>
                </a:solidFill>
                <a:effectLst/>
                <a:latin typeface="Helvetica Neue"/>
              </a:rPr>
              <a:t>Operation Pangea IX</a:t>
            </a:r>
            <a:r>
              <a:rPr lang="en-US" dirty="0" smtClean="0"/>
              <a:t> </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5626A40A-A2CB-4143-B357-9D60F0688F7E}" type="datetime1">
              <a:rPr lang="en-US" smtClean="0">
                <a:solidFill>
                  <a:prstClr val="black">
                    <a:tint val="75000"/>
                  </a:prstClr>
                </a:solidFill>
              </a:rPr>
              <a:t>7/5/2017</a:t>
            </a:fld>
            <a:endParaRPr lang="en-US" dirty="0">
              <a:solidFill>
                <a:prstClr val="black">
                  <a:tint val="75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42500"/>
            <a:ext cx="61923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1594100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2530B3FF-A447-42D7-99E3-1027CF714829}" type="datetime1">
              <a:rPr lang="en-US" smtClean="0">
                <a:solidFill>
                  <a:prstClr val="black">
                    <a:tint val="75000"/>
                  </a:prstClr>
                </a:solidFill>
              </a:rPr>
              <a:t>7/5/2017</a:t>
            </a:fld>
            <a:endParaRPr lang="en-US">
              <a:solidFill>
                <a:prstClr val="black">
                  <a:tint val="75000"/>
                </a:prstClr>
              </a:solidFill>
            </a:endParaRPr>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25062216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6AF31F07-176E-4724-9316-0BAC5BB5B54F}" type="datetime1">
              <a:rPr lang="en-US" smtClean="0">
                <a:solidFill>
                  <a:prstClr val="black">
                    <a:tint val="75000"/>
                  </a:prstClr>
                </a:solidFill>
              </a:rPr>
              <a:t>7/5/2017</a:t>
            </a:fld>
            <a:endParaRPr lang="en-US">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42500"/>
            <a:ext cx="61923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9872075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CD30556E-BB7E-4635-8B1B-9C695F15B598}" type="datetime1">
              <a:rPr lang="en-US" smtClean="0">
                <a:solidFill>
                  <a:prstClr val="black">
                    <a:tint val="75000"/>
                  </a:prstClr>
                </a:solidFill>
              </a:rPr>
              <a:t>7/5/2017</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42500"/>
            <a:ext cx="61923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0800708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47C5CCED-0CFA-41D4-BC4C-769E82154880}" type="datetime1">
              <a:rPr lang="en-US" smtClean="0">
                <a:solidFill>
                  <a:prstClr val="black">
                    <a:tint val="75000"/>
                  </a:prstClr>
                </a:solidFill>
              </a:rPr>
              <a:t>7/5/2017</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42500"/>
            <a:ext cx="61923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8448582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E2B7E8FB-280F-4A0A-BB14-2BA0942F0E7E}" type="datetime1">
              <a:rPr lang="en-US" smtClean="0">
                <a:solidFill>
                  <a:prstClr val="black">
                    <a:tint val="75000"/>
                  </a:prstClr>
                </a:solidFill>
              </a:rPr>
              <a:t>7/5/2017</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2125" y="5291167"/>
            <a:ext cx="61923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0340062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DEC2BDE6-AFA5-43AB-9AB7-B6529717913C}" type="datetime1">
              <a:rPr lang="en-US" smtClean="0">
                <a:solidFill>
                  <a:prstClr val="black">
                    <a:tint val="75000"/>
                  </a:prstClr>
                </a:solidFill>
              </a:rPr>
              <a:t>7/5/2017</a:t>
            </a:fld>
            <a:endParaRPr lang="en-US">
              <a:solidFill>
                <a:prstClr val="black">
                  <a:tint val="75000"/>
                </a:prstClr>
              </a:solidFill>
            </a:endParaRPr>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9543" y="5307876"/>
            <a:ext cx="61923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69011288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1474" y="2648601"/>
            <a:ext cx="4184041" cy="874845"/>
          </a:xfrm>
          <a:prstGeom prst="rect">
            <a:avLst/>
          </a:prstGeom>
        </p:spPr>
      </p:pic>
    </p:spTree>
    <p:extLst>
      <p:ext uri="{BB962C8B-B14F-4D97-AF65-F5344CB8AC3E}">
        <p14:creationId xmlns:p14="http://schemas.microsoft.com/office/powerpoint/2010/main" val="258260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0D88EBDF-B603-43F4-BFD2-FE707DCA34B3}" type="datetime1">
              <a:rPr lang="en-US" smtClean="0">
                <a:solidFill>
                  <a:prstClr val="black">
                    <a:tint val="75000"/>
                  </a:prstClr>
                </a:solidFill>
              </a:rPr>
              <a:t>7/5/2017</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69796"/>
            <a:ext cx="61923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043971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75CB2E80-683E-49A8-A925-7E835CCCD138}" type="datetime1">
              <a:rPr lang="en-US" smtClean="0">
                <a:solidFill>
                  <a:prstClr val="black">
                    <a:tint val="75000"/>
                  </a:prstClr>
                </a:solidFill>
              </a:rPr>
              <a:t>7/5/2017</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42500"/>
            <a:ext cx="61923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0064195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lang="en-US" b="0" i="0" smtClean="0">
                <a:effectLst/>
              </a:defRPr>
            </a:lvl1pPr>
          </a:lstStyle>
          <a:p>
            <a:r>
              <a:rPr lang="en-US" b="0" i="0" dirty="0" smtClean="0">
                <a:solidFill>
                  <a:srgbClr val="333333"/>
                </a:solidFill>
                <a:effectLst/>
                <a:latin typeface="Helvetica Neue"/>
              </a:rPr>
              <a:t>Operation Pangea IX</a:t>
            </a:r>
            <a:r>
              <a:rPr lang="en-US" dirty="0" smtClean="0"/>
              <a:t> </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F7F56441-4025-4344-86F9-6791CBAFB047}" type="datetime1">
              <a:rPr lang="en-US" smtClean="0">
                <a:solidFill>
                  <a:prstClr val="black">
                    <a:tint val="75000"/>
                  </a:prstClr>
                </a:solidFill>
              </a:rPr>
              <a:t>7/5/2017</a:t>
            </a:fld>
            <a:endParaRPr lang="en-US" dirty="0">
              <a:solidFill>
                <a:prstClr val="black">
                  <a:tint val="75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42500"/>
            <a:ext cx="61923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7987840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98E54828-84CA-4A3D-86A9-DBBA360F78B6}" type="datetime1">
              <a:rPr lang="en-US" smtClean="0">
                <a:solidFill>
                  <a:prstClr val="black">
                    <a:tint val="75000"/>
                  </a:prstClr>
                </a:solidFill>
              </a:rPr>
              <a:t>7/5/2017</a:t>
            </a:fld>
            <a:endParaRPr lang="en-US">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42500"/>
            <a:ext cx="61923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933110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D2DAA11A-54DE-4C30-A0FD-E7660D29503C}" type="datetime1">
              <a:rPr lang="en-US" smtClean="0">
                <a:solidFill>
                  <a:prstClr val="black">
                    <a:tint val="75000"/>
                  </a:prstClr>
                </a:solidFill>
              </a:rPr>
              <a:t>7/5/2017</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42500"/>
            <a:ext cx="61923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8742324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005A003A-7484-409A-94D5-4EC3E114D770}" type="datetime1">
              <a:rPr lang="en-US" smtClean="0">
                <a:solidFill>
                  <a:prstClr val="black">
                    <a:tint val="75000"/>
                  </a:prstClr>
                </a:solidFill>
              </a:rPr>
              <a:t>7/5/2017</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065" y="242500"/>
            <a:ext cx="61923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defTabSz="457200"/>
            <a:fld id="{42D067E6-6582-4AD4-8521-F7089C370E58}" type="slidenum">
              <a:rPr lang="en-US" sz="1200">
                <a:solidFill>
                  <a:srgbClr val="1F497D">
                    <a:lumMod val="60000"/>
                    <a:lumOff val="40000"/>
                  </a:srgbClr>
                </a:solidFill>
                <a:latin typeface="Helvetica"/>
                <a:cs typeface="Helvetica"/>
              </a:rPr>
              <a:pPr algn="r" defTabSz="457200"/>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9206993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030DE47-A9A3-42BE-AA8D-746C536E9D9E}" type="datetime1">
              <a:rPr lang="en-US" smtClean="0">
                <a:solidFill>
                  <a:prstClr val="black">
                    <a:tint val="75000"/>
                  </a:prstClr>
                </a:solidFill>
              </a:rPr>
              <a:t>7/5/2017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www.fda.gov</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D871F5F-C8AF-484B-B19A-A0CBCE8C776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91905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0"/>
            <a:ext cx="8229600" cy="655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5240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537325"/>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FFFFFF"/>
                </a:solidFill>
                <a:latin typeface="Arial Narrow" pitchFamily="34" charset="0"/>
              </a:defRPr>
            </a:lvl1pPr>
          </a:lstStyle>
          <a:p>
            <a:pPr fontAlgn="base">
              <a:spcAft>
                <a:spcPct val="0"/>
              </a:spcAft>
              <a:defRPr/>
            </a:pPr>
            <a:fld id="{3C20BDE5-8E08-4148-A33E-D3E64D7FB4CC}" type="datetime1">
              <a:rPr lang="en-US" smtClean="0"/>
              <a:t>7/5/2017</a:t>
            </a:fld>
            <a:endParaRPr lang="en-US"/>
          </a:p>
        </p:txBody>
      </p:sp>
      <p:sp>
        <p:nvSpPr>
          <p:cNvPr id="1029" name="Rectangle 5"/>
          <p:cNvSpPr>
            <a:spLocks noGrp="1" noChangeArrowheads="1"/>
          </p:cNvSpPr>
          <p:nvPr>
            <p:ph type="ftr" sz="quarter" idx="3"/>
          </p:nvPr>
        </p:nvSpPr>
        <p:spPr bwMode="auto">
          <a:xfrm>
            <a:off x="3124200" y="6537325"/>
            <a:ext cx="2895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FFFFFF"/>
                </a:solidFill>
                <a:latin typeface="Arial Narrow" pitchFamily="34" charset="0"/>
              </a:defRPr>
            </a:lvl1pPr>
          </a:lstStyle>
          <a:p>
            <a:pPr fontAlgn="base">
              <a:spcAft>
                <a:spcPct val="0"/>
              </a:spcAft>
              <a:defRPr/>
            </a:pPr>
            <a:r>
              <a:rPr lang="en-US" smtClean="0"/>
              <a:t>www.fda.gov</a:t>
            </a:r>
            <a:endParaRPr lang="en-US"/>
          </a:p>
        </p:txBody>
      </p:sp>
      <p:sp>
        <p:nvSpPr>
          <p:cNvPr id="1030" name="Rectangle 6"/>
          <p:cNvSpPr>
            <a:spLocks noGrp="1" noChangeArrowheads="1"/>
          </p:cNvSpPr>
          <p:nvPr>
            <p:ph type="sldNum" sz="quarter" idx="4"/>
          </p:nvPr>
        </p:nvSpPr>
        <p:spPr bwMode="auto">
          <a:xfrm>
            <a:off x="6858000" y="6537325"/>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Arial Narrow" pitchFamily="34" charset="0"/>
              </a:defRPr>
            </a:lvl1pPr>
          </a:lstStyle>
          <a:p>
            <a:pPr fontAlgn="base">
              <a:spcAft>
                <a:spcPct val="0"/>
              </a:spcAft>
              <a:defRPr/>
            </a:pPr>
            <a:fld id="{702687F2-F31F-4A3D-8250-61F162EE38B3}" type="slidenum">
              <a:rPr lang="en-US"/>
              <a:pPr fontAlgn="base">
                <a:spcAft>
                  <a:spcPct val="0"/>
                </a:spcAft>
                <a:defRPr/>
              </a:pPr>
              <a:t>‹#›</a:t>
            </a:fld>
            <a:endParaRPr lang="en-US" dirty="0"/>
          </a:p>
        </p:txBody>
      </p:sp>
    </p:spTree>
    <p:extLst>
      <p:ext uri="{BB962C8B-B14F-4D97-AF65-F5344CB8AC3E}">
        <p14:creationId xmlns:p14="http://schemas.microsoft.com/office/powerpoint/2010/main" val="34589502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0" fontAlgn="base" hangingPunct="0">
        <a:spcBef>
          <a:spcPct val="0"/>
        </a:spcBef>
        <a:spcAft>
          <a:spcPct val="0"/>
        </a:spcAft>
        <a:defRPr sz="3200">
          <a:solidFill>
            <a:srgbClr val="336699"/>
          </a:solidFill>
          <a:latin typeface="+mj-lt"/>
          <a:ea typeface="+mj-ea"/>
          <a:cs typeface="+mj-cs"/>
        </a:defRPr>
      </a:lvl1pPr>
      <a:lvl2pPr algn="l" rtl="0" eaLnBrk="0" fontAlgn="base" hangingPunct="0">
        <a:spcBef>
          <a:spcPct val="0"/>
        </a:spcBef>
        <a:spcAft>
          <a:spcPct val="0"/>
        </a:spcAft>
        <a:defRPr sz="3200">
          <a:solidFill>
            <a:srgbClr val="336699"/>
          </a:solidFill>
          <a:latin typeface="Cambria" pitchFamily="18" charset="0"/>
          <a:cs typeface="Arial" charset="0"/>
        </a:defRPr>
      </a:lvl2pPr>
      <a:lvl3pPr algn="l" rtl="0" eaLnBrk="0" fontAlgn="base" hangingPunct="0">
        <a:spcBef>
          <a:spcPct val="0"/>
        </a:spcBef>
        <a:spcAft>
          <a:spcPct val="0"/>
        </a:spcAft>
        <a:defRPr sz="3200">
          <a:solidFill>
            <a:srgbClr val="336699"/>
          </a:solidFill>
          <a:latin typeface="Cambria" pitchFamily="18" charset="0"/>
          <a:cs typeface="Arial" charset="0"/>
        </a:defRPr>
      </a:lvl3pPr>
      <a:lvl4pPr algn="l" rtl="0" eaLnBrk="0" fontAlgn="base" hangingPunct="0">
        <a:spcBef>
          <a:spcPct val="0"/>
        </a:spcBef>
        <a:spcAft>
          <a:spcPct val="0"/>
        </a:spcAft>
        <a:defRPr sz="3200">
          <a:solidFill>
            <a:srgbClr val="336699"/>
          </a:solidFill>
          <a:latin typeface="Cambria" pitchFamily="18" charset="0"/>
          <a:cs typeface="Arial" charset="0"/>
        </a:defRPr>
      </a:lvl4pPr>
      <a:lvl5pPr algn="l" rtl="0" eaLnBrk="0" fontAlgn="base" hangingPunct="0">
        <a:spcBef>
          <a:spcPct val="0"/>
        </a:spcBef>
        <a:spcAft>
          <a:spcPct val="0"/>
        </a:spcAft>
        <a:defRPr sz="3200">
          <a:solidFill>
            <a:srgbClr val="336699"/>
          </a:solidFill>
          <a:latin typeface="Cambria" pitchFamily="18" charset="0"/>
          <a:cs typeface="Arial" charset="0"/>
        </a:defRPr>
      </a:lvl5pPr>
      <a:lvl6pPr marL="457200" algn="l" rtl="0" fontAlgn="base">
        <a:spcBef>
          <a:spcPct val="0"/>
        </a:spcBef>
        <a:spcAft>
          <a:spcPct val="0"/>
        </a:spcAft>
        <a:defRPr sz="3200">
          <a:solidFill>
            <a:srgbClr val="336699"/>
          </a:solidFill>
          <a:latin typeface="Cambria" pitchFamily="18" charset="0"/>
          <a:cs typeface="Arial" charset="0"/>
        </a:defRPr>
      </a:lvl6pPr>
      <a:lvl7pPr marL="914400" algn="l" rtl="0" fontAlgn="base">
        <a:spcBef>
          <a:spcPct val="0"/>
        </a:spcBef>
        <a:spcAft>
          <a:spcPct val="0"/>
        </a:spcAft>
        <a:defRPr sz="3200">
          <a:solidFill>
            <a:srgbClr val="336699"/>
          </a:solidFill>
          <a:latin typeface="Cambria" pitchFamily="18" charset="0"/>
          <a:cs typeface="Arial" charset="0"/>
        </a:defRPr>
      </a:lvl7pPr>
      <a:lvl8pPr marL="1371600" algn="l" rtl="0" fontAlgn="base">
        <a:spcBef>
          <a:spcPct val="0"/>
        </a:spcBef>
        <a:spcAft>
          <a:spcPct val="0"/>
        </a:spcAft>
        <a:defRPr sz="3200">
          <a:solidFill>
            <a:srgbClr val="336699"/>
          </a:solidFill>
          <a:latin typeface="Cambria" pitchFamily="18" charset="0"/>
          <a:cs typeface="Arial" charset="0"/>
        </a:defRPr>
      </a:lvl8pPr>
      <a:lvl9pPr marL="1828800" algn="l" rtl="0" fontAlgn="base">
        <a:spcBef>
          <a:spcPct val="0"/>
        </a:spcBef>
        <a:spcAft>
          <a:spcPct val="0"/>
        </a:spcAft>
        <a:defRPr sz="3200">
          <a:solidFill>
            <a:srgbClr val="336699"/>
          </a:solidFill>
          <a:latin typeface="Cambria" pitchFamily="18" charset="0"/>
          <a:cs typeface="Arial" charset="0"/>
        </a:defRPr>
      </a:lvl9pPr>
    </p:titleStyle>
    <p:bodyStyle>
      <a:lvl1pPr marL="342900" indent="-342900" algn="l" rtl="0" eaLnBrk="0" fontAlgn="base" hangingPunct="0">
        <a:spcBef>
          <a:spcPct val="20000"/>
        </a:spcBef>
        <a:spcAft>
          <a:spcPct val="2000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20000"/>
        </a:spcAft>
        <a:buChar char="–"/>
        <a:defRPr sz="2000">
          <a:solidFill>
            <a:schemeClr val="tx1"/>
          </a:solidFill>
          <a:latin typeface="+mn-lt"/>
          <a:cs typeface="+mn-cs"/>
        </a:defRPr>
      </a:lvl2pPr>
      <a:lvl3pPr marL="1143000" indent="-228600" algn="l" rtl="0" eaLnBrk="0" fontAlgn="base" hangingPunct="0">
        <a:spcBef>
          <a:spcPct val="20000"/>
        </a:spcBef>
        <a:spcAft>
          <a:spcPct val="20000"/>
        </a:spcAft>
        <a:buChar char="•"/>
        <a:defRPr>
          <a:solidFill>
            <a:schemeClr val="tx1"/>
          </a:solidFill>
          <a:latin typeface="+mn-lt"/>
          <a:cs typeface="+mn-cs"/>
        </a:defRPr>
      </a:lvl3pPr>
      <a:lvl4pPr marL="1600200" indent="-228600" algn="l" rtl="0" eaLnBrk="0" fontAlgn="base" hangingPunct="0">
        <a:spcBef>
          <a:spcPct val="20000"/>
        </a:spcBef>
        <a:spcAft>
          <a:spcPct val="20000"/>
        </a:spcAft>
        <a:buChar char="–"/>
        <a:defRPr sz="1600">
          <a:solidFill>
            <a:schemeClr val="tx1"/>
          </a:solidFill>
          <a:latin typeface="+mn-lt"/>
          <a:cs typeface="+mn-cs"/>
        </a:defRPr>
      </a:lvl4pPr>
      <a:lvl5pPr marL="2057400" indent="-228600" algn="l" rtl="0" eaLnBrk="0" fontAlgn="base" hangingPunct="0">
        <a:spcBef>
          <a:spcPct val="20000"/>
        </a:spcBef>
        <a:spcAft>
          <a:spcPct val="20000"/>
        </a:spcAft>
        <a:buChar char="»"/>
        <a:defRPr sz="1600">
          <a:solidFill>
            <a:schemeClr val="tx1"/>
          </a:solidFill>
          <a:latin typeface="+mn-lt"/>
          <a:cs typeface="+mn-cs"/>
        </a:defRPr>
      </a:lvl5pPr>
      <a:lvl6pPr marL="2514600" indent="-228600" algn="l" rtl="0" fontAlgn="base">
        <a:spcBef>
          <a:spcPct val="20000"/>
        </a:spcBef>
        <a:spcAft>
          <a:spcPct val="20000"/>
        </a:spcAft>
        <a:buChar char="»"/>
        <a:defRPr sz="1600">
          <a:solidFill>
            <a:schemeClr val="tx1"/>
          </a:solidFill>
          <a:latin typeface="+mn-lt"/>
          <a:cs typeface="+mn-cs"/>
        </a:defRPr>
      </a:lvl6pPr>
      <a:lvl7pPr marL="2971800" indent="-228600" algn="l" rtl="0" fontAlgn="base">
        <a:spcBef>
          <a:spcPct val="20000"/>
        </a:spcBef>
        <a:spcAft>
          <a:spcPct val="20000"/>
        </a:spcAft>
        <a:buChar char="»"/>
        <a:defRPr sz="1600">
          <a:solidFill>
            <a:schemeClr val="tx1"/>
          </a:solidFill>
          <a:latin typeface="+mn-lt"/>
          <a:cs typeface="+mn-cs"/>
        </a:defRPr>
      </a:lvl7pPr>
      <a:lvl8pPr marL="3429000" indent="-228600" algn="l" rtl="0" fontAlgn="base">
        <a:spcBef>
          <a:spcPct val="20000"/>
        </a:spcBef>
        <a:spcAft>
          <a:spcPct val="20000"/>
        </a:spcAft>
        <a:buChar char="»"/>
        <a:defRPr sz="1600">
          <a:solidFill>
            <a:schemeClr val="tx1"/>
          </a:solidFill>
          <a:latin typeface="+mn-lt"/>
          <a:cs typeface="+mn-cs"/>
        </a:defRPr>
      </a:lvl8pPr>
      <a:lvl9pPr marL="3886200" indent="-228600" algn="l" rtl="0" fontAlgn="base">
        <a:spcBef>
          <a:spcPct val="20000"/>
        </a:spcBef>
        <a:spcAft>
          <a:spcPct val="2000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28E92E5-1080-427B-8ABE-062A8195F1D4}" type="datetime1">
              <a:rPr lang="en-US" smtClean="0">
                <a:solidFill>
                  <a:prstClr val="black">
                    <a:tint val="75000"/>
                  </a:prstClr>
                </a:solidFill>
              </a:rPr>
              <a:t>7/5/2017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www.fda.gov</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D871F5F-C8AF-484B-B19A-A0CBCE8C776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7542141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4.xml"/><Relationship Id="rId5" Type="http://schemas.openxmlformats.org/officeDocument/2006/relationships/image" Target="../media/image6.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oleObject" Target="../embeddings/oleObject1.bin"/><Relationship Id="rId18" Type="http://schemas.openxmlformats.org/officeDocument/2006/relationships/image" Target="../media/image19.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14.png"/><Relationship Id="rId17" Type="http://schemas.openxmlformats.org/officeDocument/2006/relationships/image" Target="../media/image18.jpeg"/><Relationship Id="rId2" Type="http://schemas.openxmlformats.org/officeDocument/2006/relationships/vmlDrawing" Target="../drawings/vmlDrawing1.vml"/><Relationship Id="rId16" Type="http://schemas.openxmlformats.org/officeDocument/2006/relationships/image" Target="../media/image17.jpeg"/><Relationship Id="rId1" Type="http://schemas.openxmlformats.org/officeDocument/2006/relationships/themeOverride" Target="../theme/themeOverride5.xml"/><Relationship Id="rId6" Type="http://schemas.openxmlformats.org/officeDocument/2006/relationships/tags" Target="../tags/tag5.xml"/><Relationship Id="rId11" Type="http://schemas.openxmlformats.org/officeDocument/2006/relationships/notesSlide" Target="../notesSlides/notesSlide10.xml"/><Relationship Id="rId5" Type="http://schemas.openxmlformats.org/officeDocument/2006/relationships/tags" Target="../tags/tag4.xml"/><Relationship Id="rId15" Type="http://schemas.openxmlformats.org/officeDocument/2006/relationships/image" Target="../media/image16.jpeg"/><Relationship Id="rId10" Type="http://schemas.openxmlformats.org/officeDocument/2006/relationships/slideLayout" Target="../slideLayouts/slideLayout7.xml"/><Relationship Id="rId19" Type="http://schemas.openxmlformats.org/officeDocument/2006/relationships/image" Target="../media/image6.pn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11.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6.pn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5.xml"/><Relationship Id="rId1" Type="http://schemas.openxmlformats.org/officeDocument/2006/relationships/themeOverride" Target="../theme/themeOverride10.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fda.gov/Drugs/ResourcesForYou/Consumers/BuyingUsingMedicineSafely/BuyingMedicinesOvertheInternet/BeSafeRxKnowYourOnlinePharmacy/default.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fda.gov/Drugs/ResourcesForYou/Consumers/BuyingUsingMedicineSafely/BuyingMedicinesOvertheInternet/BeSafeRxKnowYourOnlinePharmacy/default.htm"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fda.gov/ICECI/EnforcementActions/WarningLetters/2016/ucm533718.htm" TargetMode="Externa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fda.gov/Drugs/ResourcesForYou/Consumers/BuyingUsingMedicineSafely/BuyingMedicinesOvertheInternet/BeSafeRxKnowYourOnlinePharmacy/default.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interpol.int/News-and-media/Videos/(video_id)/29433" TargetMode="External"/><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fda.gov/downloads/Drugs/DrugSafety/DrugIntegrityandSupplyChainSecurity/UCM505484.pdf"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justice.gov/usao-cdca/pr/nurse-who-operated-spa-laguna-niguel-agrees-plead-guilty-illegally-dispensing-botox-not" TargetMode="External"/><Relationship Id="rId2" Type="http://schemas.openxmlformats.org/officeDocument/2006/relationships/hyperlink" Target="https://www.justice.gov/usao-mdfl/pr/palm-harbor-oncologist-convicted-buying-unapproved-cancer-medications-foreign-sources"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justice.gov/usao/tne/news/2013/December/121613%20Sen%20Conviction%20Tainted%20Drugs.html" TargetMode="External"/><Relationship Id="rId4" Type="http://schemas.openxmlformats.org/officeDocument/2006/relationships/hyperlink" Target="https://www.fda.gov/ICECI/CriminalInvestigations/ucm455123.htm"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fda.gov/KnowYourSource" TargetMode="External"/><Relationship Id="rId7" Type="http://schemas.openxmlformats.org/officeDocument/2006/relationships/image" Target="../media/image6.png"/><Relationship Id="rId2" Type="http://schemas.openxmlformats.org/officeDocument/2006/relationships/hyperlink" Target="http://www.fda.gov/Drugs/DrugSafety/DrugIntegrityandSupplyChainSecurity/default.htm" TargetMode="External"/><Relationship Id="rId1" Type="http://schemas.openxmlformats.org/officeDocument/2006/relationships/slideLayout" Target="../slideLayouts/slideLayout25.xml"/><Relationship Id="rId6" Type="http://schemas.openxmlformats.org/officeDocument/2006/relationships/hyperlink" Target="mailto:DrugSupplyChainIntegrity@fda.hhs.gov" TargetMode="External"/><Relationship Id="rId5" Type="http://schemas.openxmlformats.org/officeDocument/2006/relationships/hyperlink" Target="http://www.fda.gov/oci" TargetMode="External"/><Relationship Id="rId4" Type="http://schemas.openxmlformats.org/officeDocument/2006/relationships/hyperlink" Target="http://www.fda.gov/BeSafeRx"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07231" y="2895600"/>
            <a:ext cx="7315200" cy="3559629"/>
          </a:xfrm>
        </p:spPr>
        <p:txBody>
          <a:bodyPr>
            <a:normAutofit fontScale="70000" lnSpcReduction="20000"/>
          </a:bodyPr>
          <a:lstStyle/>
          <a:p>
            <a:pPr>
              <a:lnSpc>
                <a:spcPct val="110000"/>
              </a:lnSpc>
              <a:spcBef>
                <a:spcPts val="0"/>
              </a:spcBef>
            </a:pPr>
            <a:r>
              <a:rPr lang="en-US" sz="4600" b="1" dirty="0" smtClean="0">
                <a:solidFill>
                  <a:schemeClr val="tx1"/>
                </a:solidFill>
              </a:rPr>
              <a:t>Protecting the U.S. Drug Supply Chain</a:t>
            </a:r>
          </a:p>
          <a:p>
            <a:pPr>
              <a:lnSpc>
                <a:spcPct val="110000"/>
              </a:lnSpc>
              <a:spcBef>
                <a:spcPts val="0"/>
              </a:spcBef>
            </a:pPr>
            <a:r>
              <a:rPr lang="en-US" sz="2800" dirty="0" smtClean="0">
                <a:solidFill>
                  <a:schemeClr val="tx1"/>
                </a:solidFill>
              </a:rPr>
              <a:t>Sangeeta Vaswani Chatterjee, </a:t>
            </a:r>
            <a:r>
              <a:rPr lang="en-US" sz="2800" dirty="0" err="1" smtClean="0">
                <a:solidFill>
                  <a:schemeClr val="tx1"/>
                </a:solidFill>
              </a:rPr>
              <a:t>Pharm.D</a:t>
            </a:r>
            <a:r>
              <a:rPr lang="en-US" sz="2800" dirty="0" smtClean="0">
                <a:solidFill>
                  <a:schemeClr val="tx1"/>
                </a:solidFill>
              </a:rPr>
              <a:t>.</a:t>
            </a:r>
          </a:p>
          <a:p>
            <a:pPr>
              <a:lnSpc>
                <a:spcPct val="110000"/>
              </a:lnSpc>
              <a:spcBef>
                <a:spcPts val="0"/>
              </a:spcBef>
            </a:pPr>
            <a:r>
              <a:rPr lang="en-US" sz="2800" dirty="0" smtClean="0">
                <a:solidFill>
                  <a:schemeClr val="tx1"/>
                </a:solidFill>
              </a:rPr>
              <a:t>Branch Chief </a:t>
            </a:r>
          </a:p>
          <a:p>
            <a:pPr>
              <a:lnSpc>
                <a:spcPct val="110000"/>
              </a:lnSpc>
              <a:spcBef>
                <a:spcPts val="0"/>
              </a:spcBef>
            </a:pPr>
            <a:r>
              <a:rPr lang="en-US" sz="2800" dirty="0" smtClean="0">
                <a:solidFill>
                  <a:schemeClr val="tx1"/>
                </a:solidFill>
              </a:rPr>
              <a:t>Supply Chain Response and Enforcement Branch</a:t>
            </a:r>
          </a:p>
          <a:p>
            <a:pPr>
              <a:lnSpc>
                <a:spcPct val="110000"/>
              </a:lnSpc>
              <a:spcBef>
                <a:spcPts val="0"/>
              </a:spcBef>
            </a:pPr>
            <a:r>
              <a:rPr lang="en-US" sz="2800" dirty="0" smtClean="0">
                <a:solidFill>
                  <a:schemeClr val="tx1"/>
                </a:solidFill>
              </a:rPr>
              <a:t>Division of Supply Chain Integrity</a:t>
            </a:r>
          </a:p>
          <a:p>
            <a:pPr>
              <a:lnSpc>
                <a:spcPct val="110000"/>
              </a:lnSpc>
              <a:spcBef>
                <a:spcPts val="0"/>
              </a:spcBef>
            </a:pPr>
            <a:r>
              <a:rPr lang="en-US" sz="2800" dirty="0" smtClean="0">
                <a:solidFill>
                  <a:schemeClr val="tx1"/>
                </a:solidFill>
              </a:rPr>
              <a:t>Office of Drug Security, Integrity, and Response</a:t>
            </a:r>
          </a:p>
          <a:p>
            <a:pPr>
              <a:lnSpc>
                <a:spcPct val="110000"/>
              </a:lnSpc>
              <a:spcBef>
                <a:spcPts val="0"/>
              </a:spcBef>
            </a:pPr>
            <a:r>
              <a:rPr lang="en-US" sz="2800" dirty="0" smtClean="0">
                <a:solidFill>
                  <a:schemeClr val="tx1"/>
                </a:solidFill>
              </a:rPr>
              <a:t>CDER/Office of Compliance</a:t>
            </a:r>
          </a:p>
          <a:p>
            <a:pPr>
              <a:lnSpc>
                <a:spcPct val="110000"/>
              </a:lnSpc>
              <a:spcBef>
                <a:spcPts val="0"/>
              </a:spcBef>
            </a:pPr>
            <a:endParaRPr lang="en-US" sz="2800" b="1" i="1" dirty="0" smtClean="0">
              <a:solidFill>
                <a:srgbClr val="002060"/>
              </a:solidFill>
            </a:endParaRPr>
          </a:p>
          <a:p>
            <a:pPr>
              <a:lnSpc>
                <a:spcPct val="110000"/>
              </a:lnSpc>
              <a:spcBef>
                <a:spcPts val="0"/>
              </a:spcBef>
            </a:pPr>
            <a:r>
              <a:rPr lang="en-US" sz="2800" b="1" i="1" dirty="0" smtClean="0">
                <a:solidFill>
                  <a:schemeClr val="tx1"/>
                </a:solidFill>
              </a:rPr>
              <a:t>Quality of Medical Products and Public Health Course</a:t>
            </a:r>
          </a:p>
          <a:p>
            <a:pPr>
              <a:lnSpc>
                <a:spcPct val="110000"/>
              </a:lnSpc>
              <a:spcBef>
                <a:spcPts val="0"/>
              </a:spcBef>
            </a:pPr>
            <a:r>
              <a:rPr lang="en-US" sz="2800" b="1" i="1" dirty="0" smtClean="0">
                <a:solidFill>
                  <a:schemeClr val="tx1"/>
                </a:solidFill>
              </a:rPr>
              <a:t>Boston</a:t>
            </a:r>
            <a:r>
              <a:rPr lang="en-US" sz="2800" b="1" i="1" dirty="0">
                <a:solidFill>
                  <a:schemeClr val="tx1"/>
                </a:solidFill>
              </a:rPr>
              <a:t> </a:t>
            </a:r>
            <a:r>
              <a:rPr lang="en-US" sz="2800" b="1" i="1" dirty="0" smtClean="0">
                <a:solidFill>
                  <a:schemeClr val="tx1"/>
                </a:solidFill>
              </a:rPr>
              <a:t>University School of Public Health </a:t>
            </a:r>
          </a:p>
          <a:p>
            <a:pPr>
              <a:lnSpc>
                <a:spcPct val="110000"/>
              </a:lnSpc>
              <a:spcBef>
                <a:spcPts val="0"/>
              </a:spcBef>
            </a:pPr>
            <a:endParaRPr lang="en-US" sz="2800" b="1" i="1" dirty="0" smtClean="0">
              <a:solidFill>
                <a:schemeClr val="tx1"/>
              </a:solidFill>
            </a:endParaRPr>
          </a:p>
          <a:p>
            <a:pPr>
              <a:lnSpc>
                <a:spcPct val="110000"/>
              </a:lnSpc>
              <a:spcBef>
                <a:spcPts val="0"/>
              </a:spcBef>
            </a:pPr>
            <a:r>
              <a:rPr lang="en-US" sz="2300" dirty="0" smtClean="0">
                <a:solidFill>
                  <a:schemeClr val="tx1"/>
                </a:solidFill>
              </a:rPr>
              <a:t>July 11, 2017</a:t>
            </a:r>
            <a:endParaRPr lang="en-US" sz="2300" dirty="0">
              <a:solidFill>
                <a:schemeClr val="tx1"/>
              </a:solidFill>
            </a:endParaRPr>
          </a:p>
        </p:txBody>
      </p:sp>
      <p:pic>
        <p:nvPicPr>
          <p:cNvPr id="12290" name="Picture 2" descr="C:\Users\PICARDC\AppData\Local\Microsoft\Windows\Temporary Internet Files\Content.IE5\GETPZXTR\Orange_pill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838200"/>
            <a:ext cx="9144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48335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0958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5234" name="AutoShape 2"/>
          <p:cNvSpPr>
            <a:spLocks noChangeArrowheads="1"/>
          </p:cNvSpPr>
          <p:nvPr/>
        </p:nvSpPr>
        <p:spPr bwMode="auto">
          <a:xfrm rot="5400000">
            <a:off x="3563353" y="-1814763"/>
            <a:ext cx="1828800" cy="7543800"/>
          </a:xfrm>
          <a:prstGeom prst="homePlate">
            <a:avLst>
              <a:gd name="adj" fmla="val 25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endParaRPr lang="en-US" altLang="en-US"/>
          </a:p>
        </p:txBody>
      </p:sp>
      <p:pic>
        <p:nvPicPr>
          <p:cNvPr id="952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3478">
            <a:off x="381000" y="3200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5236" name="Text Box 4"/>
          <p:cNvSpPr txBox="1">
            <a:spLocks noChangeArrowheads="1"/>
          </p:cNvSpPr>
          <p:nvPr/>
        </p:nvSpPr>
        <p:spPr bwMode="auto">
          <a:xfrm>
            <a:off x="1722120" y="1042737"/>
            <a:ext cx="678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spcBef>
                <a:spcPct val="50000"/>
              </a:spcBef>
            </a:pPr>
            <a:r>
              <a:rPr lang="en-US" altLang="en-US" b="1" dirty="0" smtClean="0"/>
              <a:t>Counterfeit/Falsified</a:t>
            </a:r>
            <a:r>
              <a:rPr lang="en-US" altLang="en-US" b="1" dirty="0"/>
              <a:t>, D</a:t>
            </a:r>
            <a:r>
              <a:rPr lang="en-US" altLang="en-US" b="1" dirty="0" smtClean="0"/>
              <a:t>iverted </a:t>
            </a:r>
            <a:r>
              <a:rPr lang="en-US" altLang="en-US" b="1" dirty="0"/>
              <a:t>or S</a:t>
            </a:r>
            <a:r>
              <a:rPr lang="en-US" altLang="en-US" b="1" dirty="0" smtClean="0"/>
              <a:t>tolen </a:t>
            </a:r>
            <a:r>
              <a:rPr lang="en-US" altLang="en-US" b="1" dirty="0"/>
              <a:t>or U</a:t>
            </a:r>
            <a:r>
              <a:rPr lang="en-US" altLang="en-US" b="1" dirty="0" smtClean="0"/>
              <a:t>napproved </a:t>
            </a:r>
            <a:r>
              <a:rPr lang="en-US" altLang="en-US" b="1" dirty="0"/>
              <a:t>D</a:t>
            </a:r>
            <a:r>
              <a:rPr lang="en-US" altLang="en-US" b="1" dirty="0" smtClean="0"/>
              <a:t>rugs </a:t>
            </a:r>
            <a:r>
              <a:rPr lang="en-US" altLang="en-US" b="1" dirty="0"/>
              <a:t>may be D</a:t>
            </a:r>
            <a:r>
              <a:rPr lang="en-US" altLang="en-US" b="1" dirty="0" smtClean="0"/>
              <a:t>angerous</a:t>
            </a:r>
            <a:endParaRPr lang="en-US" altLang="en-US" b="1" dirty="0"/>
          </a:p>
        </p:txBody>
      </p:sp>
      <p:sp>
        <p:nvSpPr>
          <p:cNvPr id="95237" name="Text Box 5"/>
          <p:cNvSpPr txBox="1">
            <a:spLocks noChangeArrowheads="1"/>
          </p:cNvSpPr>
          <p:nvPr/>
        </p:nvSpPr>
        <p:spPr bwMode="auto">
          <a:xfrm>
            <a:off x="1752600" y="2859088"/>
            <a:ext cx="73914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14300" indent="-114300"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algn="l" eaLnBrk="1" hangingPunct="1">
              <a:spcBef>
                <a:spcPct val="50000"/>
              </a:spcBef>
              <a:buFontTx/>
              <a:buChar char="•"/>
            </a:pPr>
            <a:r>
              <a:rPr lang="en-US" altLang="en-US" sz="1600" b="1" dirty="0"/>
              <a:t>May contain harmful ingredients</a:t>
            </a:r>
          </a:p>
          <a:p>
            <a:pPr algn="l" eaLnBrk="1" hangingPunct="1">
              <a:spcBef>
                <a:spcPct val="50000"/>
              </a:spcBef>
              <a:buFontTx/>
              <a:buChar char="•"/>
            </a:pPr>
            <a:r>
              <a:rPr lang="en-US" altLang="en-US" sz="1600" b="1" dirty="0"/>
              <a:t>May be ineffective (contain no or little drug)</a:t>
            </a:r>
          </a:p>
          <a:p>
            <a:pPr algn="l" eaLnBrk="1" hangingPunct="1">
              <a:spcBef>
                <a:spcPct val="50000"/>
              </a:spcBef>
              <a:buFontTx/>
              <a:buChar char="•"/>
            </a:pPr>
            <a:r>
              <a:rPr lang="en-US" altLang="en-US" sz="1600" b="1" dirty="0"/>
              <a:t>May cause adverse events (due to ingredients or wrong strength)</a:t>
            </a:r>
          </a:p>
          <a:p>
            <a:pPr algn="l" eaLnBrk="1" hangingPunct="1">
              <a:spcBef>
                <a:spcPct val="50000"/>
              </a:spcBef>
              <a:buFontTx/>
              <a:buChar char="•"/>
            </a:pPr>
            <a:r>
              <a:rPr lang="en-US" altLang="en-US" sz="1600" b="1" dirty="0"/>
              <a:t>May have lost potency (due to improper storage)</a:t>
            </a:r>
          </a:p>
          <a:p>
            <a:pPr algn="l" eaLnBrk="1" hangingPunct="1">
              <a:spcBef>
                <a:spcPct val="50000"/>
              </a:spcBef>
              <a:buFontTx/>
              <a:buChar char="•"/>
            </a:pPr>
            <a:r>
              <a:rPr lang="en-US" altLang="en-US" sz="1600" b="1" dirty="0"/>
              <a:t>May be expired</a:t>
            </a:r>
          </a:p>
          <a:p>
            <a:pPr algn="l" eaLnBrk="1" hangingPunct="1">
              <a:spcBef>
                <a:spcPct val="50000"/>
              </a:spcBef>
              <a:buFontTx/>
              <a:buChar char="•"/>
            </a:pPr>
            <a:r>
              <a:rPr lang="en-US" altLang="en-US" sz="1600" b="1" dirty="0"/>
              <a:t>May be produced under filthy </a:t>
            </a:r>
            <a:r>
              <a:rPr lang="en-US" altLang="en-US" sz="1600" b="1" dirty="0" smtClean="0"/>
              <a:t>conditions</a:t>
            </a:r>
            <a:endParaRPr lang="en-US" altLang="en-US" sz="1600" b="1" dirty="0"/>
          </a:p>
        </p:txBody>
      </p:sp>
      <p:sp>
        <p:nvSpPr>
          <p:cNvPr id="95238" name="Rectangle 6"/>
          <p:cNvSpPr>
            <a:spLocks noChangeArrowheads="1"/>
          </p:cNvSpPr>
          <p:nvPr/>
        </p:nvSpPr>
        <p:spPr bwMode="auto">
          <a:xfrm>
            <a:off x="1163053" y="5334000"/>
            <a:ext cx="6629400" cy="762000"/>
          </a:xfrm>
          <a:prstGeom prst="rect">
            <a:avLst/>
          </a:prstGeom>
          <a:solidFill>
            <a:schemeClr val="accent1"/>
          </a:solidFill>
          <a:ln w="9525" algn="ctr">
            <a:solidFill>
              <a:srgbClr val="CCFFFF"/>
            </a:solidFill>
            <a:miter lim="800000"/>
            <a:headEnd/>
            <a:tailEnd/>
          </a:ln>
        </p:spPr>
        <p:txBody>
          <a:bodyPr wrap="none" anchor="ct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endParaRPr lang="en-US" altLang="en-US"/>
          </a:p>
        </p:txBody>
      </p:sp>
      <p:sp>
        <p:nvSpPr>
          <p:cNvPr id="95239" name="Text Box 7"/>
          <p:cNvSpPr txBox="1">
            <a:spLocks noChangeArrowheads="1"/>
          </p:cNvSpPr>
          <p:nvPr/>
        </p:nvSpPr>
        <p:spPr bwMode="auto">
          <a:xfrm>
            <a:off x="1889125" y="5425279"/>
            <a:ext cx="5959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spcBef>
                <a:spcPct val="50000"/>
              </a:spcBef>
            </a:pPr>
            <a:r>
              <a:rPr lang="en-US" altLang="en-US" b="1" dirty="0">
                <a:solidFill>
                  <a:srgbClr val="960000"/>
                </a:solidFill>
              </a:rPr>
              <a:t>= harm to public health</a:t>
            </a:r>
          </a:p>
        </p:txBody>
      </p:sp>
      <p:pic>
        <p:nvPicPr>
          <p:cNvPr id="9" name="Picture 2" descr="C:\Users\PICARDC\Documents\ODSIR\Snippets\FDA slide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152400"/>
            <a:ext cx="70104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648335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descr="C:\Users\PICARDC\Documents\ODSIR\Snippets\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4884" y="6527800"/>
            <a:ext cx="20574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82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474" name="Slide Number Placeholder 5"/>
          <p:cNvSpPr>
            <a:spLocks noGrp="1"/>
          </p:cNvSpPr>
          <p:nvPr>
            <p:ph type="sldNum" sz="quarter" idx="4294967295"/>
          </p:nvPr>
        </p:nvSpPr>
        <p:spPr>
          <a:xfrm>
            <a:off x="6858000" y="6483350"/>
            <a:ext cx="2133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fld id="{0F148675-B630-4003-AC8A-2F451FEA3042}" type="slidenum">
              <a:rPr lang="en-US" altLang="en-US" sz="1200" smtClean="0">
                <a:solidFill>
                  <a:schemeClr val="accent1"/>
                </a:solidFill>
              </a:rPr>
              <a:pPr eaLnBrk="1" hangingPunct="1"/>
              <a:t>11</a:t>
            </a:fld>
            <a:endParaRPr lang="en-US" altLang="en-US" sz="1200" dirty="0" smtClean="0">
              <a:solidFill>
                <a:schemeClr val="accent1"/>
              </a:solidFill>
            </a:endParaRPr>
          </a:p>
        </p:txBody>
      </p:sp>
      <p:sp>
        <p:nvSpPr>
          <p:cNvPr id="105476" name="Rectangle 5"/>
          <p:cNvSpPr>
            <a:spLocks noGrp="1" noChangeArrowheads="1"/>
          </p:cNvSpPr>
          <p:nvPr>
            <p:ph type="body" idx="4294967295"/>
          </p:nvPr>
        </p:nvSpPr>
        <p:spPr>
          <a:xfrm>
            <a:off x="614051" y="1752600"/>
            <a:ext cx="8229600" cy="4373563"/>
          </a:xfrm>
          <a:noFill/>
        </p:spPr>
        <p:txBody>
          <a:bodyPr>
            <a:normAutofit fontScale="92500" lnSpcReduction="10000"/>
          </a:bodyPr>
          <a:lstStyle/>
          <a:p>
            <a:pPr eaLnBrk="1" hangingPunct="1"/>
            <a:r>
              <a:rPr lang="en-US" altLang="en-US" sz="3000" dirty="0" smtClean="0">
                <a:latin typeface="Arial" charset="0"/>
              </a:rPr>
              <a:t>The sale of drugs outside of the distribution channels for which they were originally intended</a:t>
            </a:r>
          </a:p>
          <a:p>
            <a:pPr eaLnBrk="1" hangingPunct="1"/>
            <a:r>
              <a:rPr lang="en-US" altLang="en-US" sz="3000" dirty="0" smtClean="0">
                <a:latin typeface="Arial" charset="0"/>
              </a:rPr>
              <a:t>Can originate </a:t>
            </a:r>
            <a:r>
              <a:rPr lang="en-US" altLang="en-US" sz="3000" i="1" dirty="0" smtClean="0">
                <a:latin typeface="Arial" charset="0"/>
              </a:rPr>
              <a:t>domestically</a:t>
            </a:r>
            <a:r>
              <a:rPr lang="en-US" altLang="en-US" sz="3000" dirty="0" smtClean="0">
                <a:latin typeface="Arial" charset="0"/>
              </a:rPr>
              <a:t> </a:t>
            </a:r>
          </a:p>
          <a:p>
            <a:pPr lvl="1" eaLnBrk="1" hangingPunct="1"/>
            <a:r>
              <a:rPr lang="en-US" altLang="en-US" sz="2400" dirty="0" smtClean="0">
                <a:latin typeface="Arial" charset="0"/>
              </a:rPr>
              <a:t>e.g., illegal redirection of prescription drugs from legitimate sources (drug samples, controlled substances)</a:t>
            </a:r>
          </a:p>
          <a:p>
            <a:pPr eaLnBrk="1" hangingPunct="1"/>
            <a:r>
              <a:rPr lang="en-US" altLang="en-US" sz="3000" dirty="0" smtClean="0">
                <a:latin typeface="Arial" charset="0"/>
              </a:rPr>
              <a:t>Can originate </a:t>
            </a:r>
            <a:r>
              <a:rPr lang="en-US" altLang="en-US" sz="3000" i="1" dirty="0" smtClean="0">
                <a:latin typeface="Arial" charset="0"/>
              </a:rPr>
              <a:t>internationally</a:t>
            </a:r>
          </a:p>
          <a:p>
            <a:pPr lvl="1" eaLnBrk="1" hangingPunct="1"/>
            <a:r>
              <a:rPr lang="en-US" altLang="en-US" sz="2400" dirty="0" smtClean="0">
                <a:latin typeface="Arial" charset="0"/>
              </a:rPr>
              <a:t>e.g., donated or low-priced drugs from one country diverted to a higher-priced market</a:t>
            </a:r>
          </a:p>
          <a:p>
            <a:pPr eaLnBrk="1" hangingPunct="1"/>
            <a:r>
              <a:rPr lang="en-US" altLang="en-US" sz="3000" dirty="0" smtClean="0">
                <a:latin typeface="Arial" charset="0"/>
              </a:rPr>
              <a:t>Counterfeiting is usually associated with a diversion scheme</a:t>
            </a:r>
          </a:p>
          <a:p>
            <a:pPr eaLnBrk="1" hangingPunct="1">
              <a:buFontTx/>
              <a:buNone/>
            </a:pPr>
            <a:endParaRPr lang="en-US" altLang="en-US" b="1" i="1" dirty="0" smtClean="0">
              <a:latin typeface="Arial" charset="0"/>
            </a:endParaRPr>
          </a:p>
        </p:txBody>
      </p:sp>
      <p:sp>
        <p:nvSpPr>
          <p:cNvPr id="105475" name="Text Box 3"/>
          <p:cNvSpPr txBox="1">
            <a:spLocks noChangeArrowheads="1"/>
          </p:cNvSpPr>
          <p:nvPr/>
        </p:nvSpPr>
        <p:spPr bwMode="auto">
          <a:xfrm>
            <a:off x="0" y="877887"/>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algn="ctr" eaLnBrk="1" hangingPunct="1">
              <a:spcBef>
                <a:spcPct val="50000"/>
              </a:spcBef>
            </a:pPr>
            <a:r>
              <a:rPr lang="en-US" altLang="en-US" sz="3600" b="1" dirty="0"/>
              <a:t>What is </a:t>
            </a:r>
            <a:r>
              <a:rPr lang="en-US" altLang="en-US" sz="3600" b="1" dirty="0" smtClean="0"/>
              <a:t>Diversion</a:t>
            </a:r>
            <a:r>
              <a:rPr lang="en-US" altLang="en-US" sz="3600" b="1" dirty="0"/>
              <a:t>?</a:t>
            </a:r>
          </a:p>
        </p:txBody>
      </p:sp>
      <p:pic>
        <p:nvPicPr>
          <p:cNvPr id="5" name="Picture 2" descr="C:\Users\PICARDC\Documents\ODSIR\Snippets\FDA slide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52400"/>
            <a:ext cx="701040" cy="80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48335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55710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4294967295"/>
          </p:nvPr>
        </p:nvSpPr>
        <p:spPr>
          <a:xfrm>
            <a:off x="6770687" y="6480840"/>
            <a:ext cx="2133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fld id="{22186308-B009-4EC3-8370-77B8E48B0F73}" type="slidenum">
              <a:rPr lang="en-US" altLang="en-US" sz="1200" smtClean="0">
                <a:solidFill>
                  <a:schemeClr val="accent1"/>
                </a:solidFill>
              </a:rPr>
              <a:pPr eaLnBrk="1" hangingPunct="1"/>
              <a:t>12</a:t>
            </a:fld>
            <a:endParaRPr lang="en-US" altLang="en-US" sz="1200" dirty="0" smtClean="0">
              <a:solidFill>
                <a:schemeClr val="accent1"/>
              </a:solidFill>
            </a:endParaRPr>
          </a:p>
        </p:txBody>
      </p:sp>
      <p:sp>
        <p:nvSpPr>
          <p:cNvPr id="108548" name="Rectangle 3"/>
          <p:cNvSpPr>
            <a:spLocks noGrp="1" noChangeArrowheads="1"/>
          </p:cNvSpPr>
          <p:nvPr>
            <p:ph type="body" idx="4294967295"/>
          </p:nvPr>
        </p:nvSpPr>
        <p:spPr>
          <a:xfrm>
            <a:off x="624840" y="1752600"/>
            <a:ext cx="8229600" cy="4373563"/>
          </a:xfrm>
          <a:noFill/>
        </p:spPr>
        <p:txBody>
          <a:bodyPr/>
          <a:lstStyle/>
          <a:p>
            <a:pPr eaLnBrk="1" hangingPunct="1"/>
            <a:r>
              <a:rPr lang="en-US" altLang="en-US" sz="2000" dirty="0" smtClean="0">
                <a:latin typeface="Arial" charset="0"/>
              </a:rPr>
              <a:t>Theft of truck tractor trailers containing drugs </a:t>
            </a:r>
          </a:p>
          <a:p>
            <a:pPr lvl="1" eaLnBrk="1" hangingPunct="1"/>
            <a:r>
              <a:rPr lang="en-US" altLang="en-US" sz="2000" dirty="0" smtClean="0">
                <a:latin typeface="Arial" charset="0"/>
              </a:rPr>
              <a:t>Truck stops</a:t>
            </a:r>
          </a:p>
          <a:p>
            <a:pPr lvl="1" eaLnBrk="1" hangingPunct="1"/>
            <a:r>
              <a:rPr lang="en-US" altLang="en-US" sz="2000" dirty="0" smtClean="0">
                <a:latin typeface="Arial" charset="0"/>
              </a:rPr>
              <a:t>Overnight parking</a:t>
            </a:r>
          </a:p>
          <a:p>
            <a:pPr eaLnBrk="1" hangingPunct="1"/>
            <a:r>
              <a:rPr lang="en-US" altLang="en-US" sz="2000" dirty="0" smtClean="0">
                <a:latin typeface="Arial" charset="0"/>
              </a:rPr>
              <a:t>Theft of drugs from warehouse</a:t>
            </a:r>
          </a:p>
          <a:p>
            <a:pPr eaLnBrk="1" hangingPunct="1"/>
            <a:r>
              <a:rPr lang="en-US" altLang="en-US" sz="2000" dirty="0" smtClean="0">
                <a:latin typeface="Arial" charset="0"/>
              </a:rPr>
              <a:t>Rx or OTC</a:t>
            </a:r>
            <a:endParaRPr lang="en-US" altLang="en-US" sz="2000" dirty="0" smtClean="0">
              <a:solidFill>
                <a:srgbClr val="FF0000"/>
              </a:solidFill>
              <a:latin typeface="Arial" charset="0"/>
            </a:endParaRPr>
          </a:p>
          <a:p>
            <a:pPr eaLnBrk="1" hangingPunct="1">
              <a:buFontTx/>
              <a:buNone/>
            </a:pPr>
            <a:r>
              <a:rPr lang="en-US" altLang="en-US" sz="2000" b="1" i="1" dirty="0" smtClean="0">
                <a:solidFill>
                  <a:srgbClr val="FF0000"/>
                </a:solidFill>
                <a:latin typeface="Arial" charset="0"/>
              </a:rPr>
              <a:t>			</a:t>
            </a:r>
            <a:r>
              <a:rPr lang="en-US" altLang="en-US" sz="2000" b="1" i="1" dirty="0" smtClean="0">
                <a:solidFill>
                  <a:srgbClr val="FF0000"/>
                </a:solidFill>
              </a:rPr>
              <a:t>	</a:t>
            </a:r>
          </a:p>
          <a:p>
            <a:pPr eaLnBrk="1" hangingPunct="1">
              <a:buFontTx/>
              <a:buNone/>
            </a:pPr>
            <a:r>
              <a:rPr lang="en-US" altLang="en-US" sz="2000" b="1" i="1" dirty="0">
                <a:solidFill>
                  <a:srgbClr val="FF0000"/>
                </a:solidFill>
              </a:rPr>
              <a:t> </a:t>
            </a:r>
            <a:r>
              <a:rPr lang="en-US" altLang="en-US" sz="2000" b="1" i="1" dirty="0" smtClean="0">
                <a:solidFill>
                  <a:srgbClr val="FF0000"/>
                </a:solidFill>
              </a:rPr>
              <a:t>                              </a:t>
            </a:r>
            <a:r>
              <a:rPr lang="en-US" altLang="en-US" sz="1800" b="1" i="1" dirty="0" smtClean="0">
                <a:solidFill>
                  <a:srgbClr val="FF0000"/>
                </a:solidFill>
              </a:rPr>
              <a:t>UNKNOWNS</a:t>
            </a:r>
          </a:p>
          <a:p>
            <a:pPr eaLnBrk="1" hangingPunct="1">
              <a:buFontTx/>
              <a:buNone/>
            </a:pPr>
            <a:endParaRPr lang="en-US" altLang="en-US" sz="1800" b="1" i="1" dirty="0">
              <a:solidFill>
                <a:srgbClr val="FF0000"/>
              </a:solidFill>
            </a:endParaRPr>
          </a:p>
          <a:p>
            <a:pPr eaLnBrk="1" hangingPunct="1">
              <a:buFontTx/>
              <a:buNone/>
            </a:pPr>
            <a:endParaRPr lang="en-US" altLang="en-US" sz="1800" b="1" i="1" dirty="0" smtClean="0">
              <a:solidFill>
                <a:srgbClr val="FF0000"/>
              </a:solidFill>
            </a:endParaRPr>
          </a:p>
        </p:txBody>
      </p:sp>
      <p:sp>
        <p:nvSpPr>
          <p:cNvPr id="108547" name="Text Box 2"/>
          <p:cNvSpPr txBox="1">
            <a:spLocks noChangeArrowheads="1"/>
          </p:cNvSpPr>
          <p:nvPr/>
        </p:nvSpPr>
        <p:spPr bwMode="auto">
          <a:xfrm>
            <a:off x="0" y="762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algn="ctr" eaLnBrk="1" hangingPunct="1">
              <a:spcBef>
                <a:spcPct val="50000"/>
              </a:spcBef>
            </a:pPr>
            <a:r>
              <a:rPr lang="en-US" altLang="en-US" sz="3600" b="1" dirty="0"/>
              <a:t>What is </a:t>
            </a:r>
            <a:r>
              <a:rPr lang="en-US" altLang="en-US" sz="3600" b="1" dirty="0" smtClean="0"/>
              <a:t>Cargo </a:t>
            </a:r>
            <a:r>
              <a:rPr lang="en-US" altLang="en-US" sz="3600" b="1" dirty="0"/>
              <a:t>T</a:t>
            </a:r>
            <a:r>
              <a:rPr lang="en-US" altLang="en-US" sz="3600" b="1" dirty="0" smtClean="0"/>
              <a:t>heft</a:t>
            </a:r>
            <a:r>
              <a:rPr lang="en-US" altLang="en-US" sz="3600" b="1" dirty="0"/>
              <a:t>?</a:t>
            </a:r>
          </a:p>
        </p:txBody>
      </p:sp>
      <p:sp>
        <p:nvSpPr>
          <p:cNvPr id="108549" name="AutoShape 4"/>
          <p:cNvSpPr>
            <a:spLocks noChangeArrowheads="1"/>
          </p:cNvSpPr>
          <p:nvPr/>
        </p:nvSpPr>
        <p:spPr bwMode="auto">
          <a:xfrm>
            <a:off x="1371600" y="4648200"/>
            <a:ext cx="7010400" cy="16002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endParaRPr lang="en-US" altLang="en-US"/>
          </a:p>
        </p:txBody>
      </p:sp>
      <p:pic>
        <p:nvPicPr>
          <p:cNvPr id="108551" name="Picture 6" descr="5656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667000"/>
            <a:ext cx="256857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PICARDC\Documents\ODSIR\Snippets\FDA slide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52400"/>
            <a:ext cx="701040" cy="800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48335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8"/>
          <p:cNvSpPr>
            <a:spLocks noChangeArrowheads="1"/>
          </p:cNvSpPr>
          <p:nvPr/>
        </p:nvSpPr>
        <p:spPr bwMode="auto">
          <a:xfrm>
            <a:off x="1262063" y="4495800"/>
            <a:ext cx="6792912" cy="14478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marL="342900" indent="-342900" eaLnBrk="1" hangingPunct="1">
              <a:buSzPct val="60000"/>
              <a:buFont typeface="Arial" panose="020B0604020202020204" pitchFamily="34" charset="0"/>
              <a:buChar char="•"/>
            </a:pPr>
            <a:r>
              <a:rPr lang="en-US" altLang="en-US" sz="2000" i="1" dirty="0" smtClean="0">
                <a:solidFill>
                  <a:schemeClr val="bg1"/>
                </a:solidFill>
              </a:rPr>
              <a:t>How </a:t>
            </a:r>
            <a:r>
              <a:rPr lang="en-US" altLang="en-US" sz="2000" i="1" dirty="0">
                <a:solidFill>
                  <a:schemeClr val="bg1"/>
                </a:solidFill>
              </a:rPr>
              <a:t>the drugs are handled while outside </a:t>
            </a:r>
            <a:br>
              <a:rPr lang="en-US" altLang="en-US" sz="2000" i="1" dirty="0">
                <a:solidFill>
                  <a:schemeClr val="bg1"/>
                </a:solidFill>
              </a:rPr>
            </a:br>
            <a:r>
              <a:rPr lang="en-US" altLang="en-US" sz="2000" i="1" dirty="0" smtClean="0">
                <a:solidFill>
                  <a:schemeClr val="bg1"/>
                </a:solidFill>
              </a:rPr>
              <a:t>legitimate </a:t>
            </a:r>
            <a:r>
              <a:rPr lang="en-US" altLang="en-US" sz="2000" i="1" dirty="0">
                <a:solidFill>
                  <a:schemeClr val="bg1"/>
                </a:solidFill>
              </a:rPr>
              <a:t>supply </a:t>
            </a:r>
            <a:r>
              <a:rPr lang="en-US" altLang="en-US" sz="2000" i="1" dirty="0" smtClean="0">
                <a:solidFill>
                  <a:schemeClr val="bg1"/>
                </a:solidFill>
              </a:rPr>
              <a:t>chain</a:t>
            </a:r>
            <a:endParaRPr lang="en-US" altLang="en-US" sz="2000" i="1" dirty="0">
              <a:solidFill>
                <a:schemeClr val="bg1"/>
              </a:solidFill>
            </a:endParaRPr>
          </a:p>
          <a:p>
            <a:pPr marL="342900" indent="-342900" eaLnBrk="1" hangingPunct="1">
              <a:buSzPct val="60000"/>
              <a:buFont typeface="Arial" panose="020B0604020202020204" pitchFamily="34" charset="0"/>
              <a:buChar char="•"/>
            </a:pPr>
            <a:r>
              <a:rPr lang="en-US" altLang="en-US" sz="2000" i="1" dirty="0" smtClean="0">
                <a:solidFill>
                  <a:schemeClr val="bg1"/>
                </a:solidFill>
              </a:rPr>
              <a:t>Integrity (e.g., potency</a:t>
            </a:r>
            <a:r>
              <a:rPr lang="en-US" altLang="en-US" sz="2000" i="1" dirty="0">
                <a:solidFill>
                  <a:schemeClr val="bg1"/>
                </a:solidFill>
              </a:rPr>
              <a:t>) of the products</a:t>
            </a:r>
            <a:endParaRPr lang="en-US" altLang="en-US" sz="2000" b="1" i="1" dirty="0">
              <a:solidFill>
                <a:schemeClr val="bg1"/>
              </a:solidFill>
            </a:endParaRPr>
          </a:p>
        </p:txBody>
      </p:sp>
    </p:spTree>
    <p:extLst>
      <p:ext uri="{BB962C8B-B14F-4D97-AF65-F5344CB8AC3E}">
        <p14:creationId xmlns:p14="http://schemas.microsoft.com/office/powerpoint/2010/main" val="5520302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570" name="Slide Number Placeholder 3"/>
          <p:cNvSpPr>
            <a:spLocks noGrp="1"/>
          </p:cNvSpPr>
          <p:nvPr>
            <p:ph type="sldNum" sz="quarter" idx="4294967295"/>
          </p:nvPr>
        </p:nvSpPr>
        <p:spPr>
          <a:xfrm>
            <a:off x="6819014" y="6423837"/>
            <a:ext cx="2133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fld id="{1B9EC669-E009-4FFE-8FDE-AA5FE596D250}" type="slidenum">
              <a:rPr lang="en-US" altLang="en-US" sz="1200" smtClean="0">
                <a:solidFill>
                  <a:schemeClr val="accent1"/>
                </a:solidFill>
              </a:rPr>
              <a:pPr eaLnBrk="1" hangingPunct="1"/>
              <a:t>13</a:t>
            </a:fld>
            <a:endParaRPr lang="en-US" altLang="en-US" sz="1200" dirty="0" smtClean="0">
              <a:solidFill>
                <a:schemeClr val="accent1"/>
              </a:solidFill>
            </a:endParaRPr>
          </a:p>
        </p:txBody>
      </p:sp>
      <p:sp>
        <p:nvSpPr>
          <p:cNvPr id="109571" name="Rectangle 2"/>
          <p:cNvSpPr>
            <a:spLocks noGrp="1" noChangeArrowheads="1"/>
          </p:cNvSpPr>
          <p:nvPr>
            <p:ph type="title" idx="4294967295"/>
          </p:nvPr>
        </p:nvSpPr>
        <p:spPr>
          <a:xfrm>
            <a:off x="274320" y="1066800"/>
            <a:ext cx="8229600" cy="655638"/>
          </a:xfrm>
        </p:spPr>
        <p:txBody>
          <a:bodyPr>
            <a:normAutofit fontScale="90000"/>
          </a:bodyPr>
          <a:lstStyle/>
          <a:p>
            <a:pPr eaLnBrk="1" hangingPunct="1"/>
            <a:r>
              <a:rPr lang="en-US" altLang="en-US" sz="3600" b="1" dirty="0" smtClean="0">
                <a:latin typeface="Arial" charset="0"/>
              </a:rPr>
              <a:t>Public Health </a:t>
            </a:r>
            <a:r>
              <a:rPr lang="en-US" altLang="en-US" sz="3600" b="1" dirty="0">
                <a:latin typeface="Arial" charset="0"/>
              </a:rPr>
              <a:t>C</a:t>
            </a:r>
            <a:r>
              <a:rPr lang="en-US" altLang="en-US" sz="3600" b="1" dirty="0" smtClean="0">
                <a:latin typeface="Arial" charset="0"/>
              </a:rPr>
              <a:t>oncerns of Cargo Theft</a:t>
            </a:r>
          </a:p>
        </p:txBody>
      </p:sp>
      <p:sp>
        <p:nvSpPr>
          <p:cNvPr id="109572" name="Rectangle 3"/>
          <p:cNvSpPr>
            <a:spLocks noGrp="1" noChangeArrowheads="1"/>
          </p:cNvSpPr>
          <p:nvPr>
            <p:ph type="body" idx="4294967295"/>
          </p:nvPr>
        </p:nvSpPr>
        <p:spPr>
          <a:xfrm>
            <a:off x="699868" y="2057400"/>
            <a:ext cx="7772400" cy="4114800"/>
          </a:xfrm>
        </p:spPr>
        <p:txBody>
          <a:bodyPr>
            <a:normAutofit/>
          </a:bodyPr>
          <a:lstStyle/>
          <a:p>
            <a:pPr eaLnBrk="1" hangingPunct="1">
              <a:lnSpc>
                <a:spcPct val="90000"/>
              </a:lnSpc>
            </a:pPr>
            <a:r>
              <a:rPr lang="en-US" altLang="en-US" sz="2200" dirty="0" smtClean="0">
                <a:latin typeface="Arial" charset="0"/>
              </a:rPr>
              <a:t>Public health risk created by introduction of stolen product into the legitimate supply chain</a:t>
            </a:r>
          </a:p>
          <a:p>
            <a:pPr eaLnBrk="1" hangingPunct="1">
              <a:lnSpc>
                <a:spcPct val="90000"/>
              </a:lnSpc>
            </a:pPr>
            <a:r>
              <a:rPr lang="en-US" altLang="en-US" sz="2200" dirty="0" smtClean="0">
                <a:latin typeface="Arial" charset="0"/>
              </a:rPr>
              <a:t>Resurfacing of product many months or years after the theft</a:t>
            </a:r>
          </a:p>
          <a:p>
            <a:pPr eaLnBrk="1" hangingPunct="1">
              <a:lnSpc>
                <a:spcPct val="90000"/>
              </a:lnSpc>
            </a:pPr>
            <a:r>
              <a:rPr lang="en-US" altLang="en-US" sz="2200" dirty="0" smtClean="0">
                <a:latin typeface="Arial" charset="0"/>
              </a:rPr>
              <a:t>Improper storage</a:t>
            </a:r>
          </a:p>
          <a:p>
            <a:pPr eaLnBrk="1" hangingPunct="1">
              <a:lnSpc>
                <a:spcPct val="90000"/>
              </a:lnSpc>
            </a:pPr>
            <a:r>
              <a:rPr lang="en-US" altLang="en-US" sz="2200" dirty="0" smtClean="0">
                <a:latin typeface="Arial" charset="0"/>
              </a:rPr>
              <a:t>Expired products</a:t>
            </a:r>
          </a:p>
          <a:p>
            <a:pPr eaLnBrk="1" hangingPunct="1">
              <a:lnSpc>
                <a:spcPct val="90000"/>
              </a:lnSpc>
            </a:pPr>
            <a:r>
              <a:rPr lang="en-US" altLang="en-US" sz="2200" dirty="0" smtClean="0">
                <a:latin typeface="Arial" charset="0"/>
              </a:rPr>
              <a:t>Dilution and adulteration</a:t>
            </a:r>
          </a:p>
          <a:p>
            <a:pPr eaLnBrk="1" hangingPunct="1">
              <a:lnSpc>
                <a:spcPct val="90000"/>
              </a:lnSpc>
            </a:pPr>
            <a:r>
              <a:rPr lang="en-US" altLang="en-US" sz="2200" dirty="0" smtClean="0">
                <a:latin typeface="Arial" charset="0"/>
              </a:rPr>
              <a:t>Comingling with counterfeits/unapproved products</a:t>
            </a:r>
          </a:p>
        </p:txBody>
      </p:sp>
      <p:pic>
        <p:nvPicPr>
          <p:cNvPr id="5" name="Picture 2" descr="C:\Users\PICARDC\Documents\ODSIR\Snippets\FDA slide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52400"/>
            <a:ext cx="701040" cy="80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48335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7981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35" y="1032305"/>
            <a:ext cx="8509103" cy="926020"/>
          </a:xfrm>
        </p:spPr>
        <p:txBody>
          <a:bodyPr>
            <a:normAutofit/>
          </a:bodyPr>
          <a:lstStyle/>
          <a:p>
            <a:r>
              <a:rPr lang="en-US" sz="5400" dirty="0" smtClean="0"/>
              <a:t>  </a:t>
            </a:r>
            <a:endParaRPr lang="en-US" sz="5400" dirty="0"/>
          </a:p>
        </p:txBody>
      </p:sp>
      <p:sp>
        <p:nvSpPr>
          <p:cNvPr id="3" name="Content Placeholder 2"/>
          <p:cNvSpPr>
            <a:spLocks noGrp="1"/>
          </p:cNvSpPr>
          <p:nvPr>
            <p:ph idx="1"/>
          </p:nvPr>
        </p:nvSpPr>
        <p:spPr>
          <a:xfrm>
            <a:off x="381000" y="2895600"/>
            <a:ext cx="8509103" cy="4286043"/>
          </a:xfrm>
        </p:spPr>
        <p:txBody>
          <a:bodyPr>
            <a:normAutofit/>
          </a:bodyPr>
          <a:lstStyle/>
          <a:p>
            <a:pPr marL="0" indent="0" algn="ctr">
              <a:buNone/>
            </a:pPr>
            <a:r>
              <a:rPr lang="en-US" sz="4400" dirty="0" smtClean="0"/>
              <a:t>U.S. Drug Supply Chain Breaches </a:t>
            </a:r>
            <a:endParaRPr lang="en-US" sz="4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302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AutoShape 26"/>
          <p:cNvSpPr>
            <a:spLocks noChangeArrowheads="1"/>
          </p:cNvSpPr>
          <p:nvPr>
            <p:custDataLst>
              <p:tags r:id="rId3"/>
            </p:custDataLst>
          </p:nvPr>
        </p:nvSpPr>
        <p:spPr bwMode="auto">
          <a:xfrm rot="18469164" flipV="1">
            <a:off x="4791742" y="3847089"/>
            <a:ext cx="1610279" cy="400315"/>
          </a:xfrm>
          <a:prstGeom prst="rightArrow">
            <a:avLst>
              <a:gd name="adj1" fmla="val 50000"/>
              <a:gd name="adj2" fmla="val 157889"/>
            </a:avLst>
          </a:prstGeom>
          <a:gradFill rotWithShape="1">
            <a:gsLst>
              <a:gs pos="0">
                <a:srgbClr val="91AFFF"/>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defTabSz="933450">
              <a:spcBef>
                <a:spcPct val="0"/>
              </a:spcBef>
              <a:buFontTx/>
              <a:buNone/>
            </a:pPr>
            <a:endParaRPr lang="en-US" sz="1600" dirty="0" smtClean="0">
              <a:solidFill>
                <a:srgbClr val="000000"/>
              </a:solidFill>
              <a:latin typeface="Arial" charset="0"/>
            </a:endParaRPr>
          </a:p>
        </p:txBody>
      </p:sp>
      <p:pic>
        <p:nvPicPr>
          <p:cNvPr id="3083"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2" y="2174876"/>
            <a:ext cx="1859267"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4395" name="Rectangle 27"/>
          <p:cNvSpPr>
            <a:spLocks noGrp="1" noChangeArrowheads="1"/>
          </p:cNvSpPr>
          <p:nvPr>
            <p:ph type="title"/>
          </p:nvPr>
        </p:nvSpPr>
        <p:spPr>
          <a:xfrm>
            <a:off x="196270" y="281782"/>
            <a:ext cx="6763429" cy="655639"/>
          </a:xfrm>
          <a:noFill/>
          <a:ln/>
        </p:spPr>
        <p:txBody>
          <a:bodyPr>
            <a:normAutofit fontScale="90000"/>
          </a:bodyPr>
          <a:lstStyle/>
          <a:p>
            <a:r>
              <a:rPr lang="en-US" sz="3600" b="1" dirty="0"/>
              <a:t>Rogue S</a:t>
            </a:r>
            <a:r>
              <a:rPr lang="en-US" sz="3600" b="1" dirty="0" smtClean="0"/>
              <a:t>ellers </a:t>
            </a:r>
            <a:r>
              <a:rPr lang="en-US" sz="3600" b="1" dirty="0"/>
              <a:t>T</a:t>
            </a:r>
            <a:r>
              <a:rPr lang="en-US" sz="3600" b="1" dirty="0" smtClean="0"/>
              <a:t>argeting </a:t>
            </a:r>
            <a:r>
              <a:rPr lang="en-US" sz="3600" b="1" dirty="0"/>
              <a:t>M</a:t>
            </a:r>
            <a:r>
              <a:rPr lang="en-US" sz="3600" b="1" dirty="0" smtClean="0"/>
              <a:t>edical </a:t>
            </a:r>
            <a:r>
              <a:rPr lang="en-US" sz="3600" b="1" dirty="0"/>
              <a:t>C</a:t>
            </a:r>
            <a:r>
              <a:rPr lang="en-US" sz="3600" b="1" dirty="0" smtClean="0"/>
              <a:t>linics</a:t>
            </a:r>
            <a:r>
              <a:rPr lang="en-US" sz="3600" b="1" dirty="0"/>
              <a:t/>
            </a:r>
            <a:br>
              <a:rPr lang="en-US" sz="3600" b="1" dirty="0"/>
            </a:br>
            <a:r>
              <a:rPr lang="en-US" sz="3600" b="1" dirty="0"/>
              <a:t>Example of S</a:t>
            </a:r>
            <a:r>
              <a:rPr lang="en-US" sz="3600" b="1" dirty="0" smtClean="0"/>
              <a:t>cheme</a:t>
            </a:r>
            <a:endParaRPr lang="en-US" sz="3600" b="1" dirty="0">
              <a:latin typeface="Arial" charset="0"/>
            </a:endParaRPr>
          </a:p>
        </p:txBody>
      </p:sp>
      <p:sp>
        <p:nvSpPr>
          <p:cNvPr id="30" name="Slide Number Placeholder 4"/>
          <p:cNvSpPr>
            <a:spLocks noGrp="1"/>
          </p:cNvSpPr>
          <p:nvPr>
            <p:ph type="sldNum" sz="quarter" idx="4294967295"/>
          </p:nvPr>
        </p:nvSpPr>
        <p:spPr>
          <a:xfrm>
            <a:off x="7010400" y="6537325"/>
            <a:ext cx="2133600" cy="320675"/>
          </a:xfrm>
          <a:prstGeom prst="rect">
            <a:avLst/>
          </a:prstGeom>
        </p:spPr>
        <p:txBody>
          <a:bodyPr/>
          <a:lstStyle/>
          <a:p>
            <a:fld id="{5F3E3485-5CB9-4BC0-9154-3469C0358054}" type="slidenum">
              <a:rPr lang="en-US">
                <a:solidFill>
                  <a:srgbClr val="FFFFFF"/>
                </a:solidFill>
              </a:rPr>
              <a:pPr/>
              <a:t>15</a:t>
            </a:fld>
            <a:endParaRPr lang="en-US" dirty="0">
              <a:solidFill>
                <a:srgbClr val="FFFFFF"/>
              </a:solidFill>
            </a:endParaRPr>
          </a:p>
        </p:txBody>
      </p:sp>
      <p:graphicFrame>
        <p:nvGraphicFramePr>
          <p:cNvPr id="314372" name="Rectangle 4" hidden="1"/>
          <p:cNvGraphicFramePr>
            <a:graphicFrameLocks/>
          </p:cNvGraphicFramePr>
          <p:nvPr>
            <p:custDataLst>
              <p:tags r:id="rId4"/>
            </p:custDataLst>
          </p:nvPr>
        </p:nvGraphicFramePr>
        <p:xfrm>
          <a:off x="2" y="0"/>
          <a:ext cx="161925" cy="161925"/>
        </p:xfrm>
        <a:graphic>
          <a:graphicData uri="http://schemas.openxmlformats.org/presentationml/2006/ole">
            <mc:AlternateContent xmlns:mc="http://schemas.openxmlformats.org/markup-compatibility/2006">
              <mc:Choice xmlns:v="urn:schemas-microsoft-com:vml" Requires="v">
                <p:oleObj spid="_x0000_s10425" name="think-cell Slide" r:id="rId13" imgW="0" imgH="0" progId="TCLayout.ActiveDocument.1">
                  <p:embed/>
                </p:oleObj>
              </mc:Choice>
              <mc:Fallback>
                <p:oleObj name="think-cell Slide" r:id="rId13"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0"/>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5" name="Rectangle 7"/>
          <p:cNvSpPr>
            <a:spLocks noChangeArrowheads="1"/>
          </p:cNvSpPr>
          <p:nvPr>
            <p:custDataLst>
              <p:tags r:id="rId5"/>
            </p:custDataLst>
          </p:nvPr>
        </p:nvSpPr>
        <p:spPr bwMode="auto">
          <a:xfrm>
            <a:off x="3177876" y="1763559"/>
            <a:ext cx="2378856" cy="47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342900" indent="-342900">
              <a:spcAft>
                <a:spcPct val="20000"/>
              </a:spcAft>
              <a:buFontTx/>
              <a:buNone/>
            </a:pPr>
            <a:r>
              <a:rPr lang="en-US" sz="1400" dirty="0" smtClean="0">
                <a:solidFill>
                  <a:srgbClr val="000000"/>
                </a:solidFill>
                <a:latin typeface="Arial" charset="0"/>
              </a:rPr>
              <a:t>Foreign/unlicensed supplier</a:t>
            </a:r>
          </a:p>
          <a:p>
            <a:pPr marL="342900" indent="-342900">
              <a:spcAft>
                <a:spcPct val="20000"/>
              </a:spcAft>
              <a:buFontTx/>
              <a:buNone/>
            </a:pPr>
            <a:r>
              <a:rPr lang="en-US" sz="1400" dirty="0">
                <a:solidFill>
                  <a:srgbClr val="000000"/>
                </a:solidFill>
                <a:latin typeface="Arial" charset="0"/>
              </a:rPr>
              <a:t>s</a:t>
            </a:r>
            <a:r>
              <a:rPr lang="en-US" sz="1400" dirty="0" smtClean="0">
                <a:solidFill>
                  <a:srgbClr val="000000"/>
                </a:solidFill>
                <a:latin typeface="Arial" charset="0"/>
              </a:rPr>
              <a:t>hips product to medical clinic</a:t>
            </a:r>
          </a:p>
        </p:txBody>
      </p:sp>
      <p:sp>
        <p:nvSpPr>
          <p:cNvPr id="314376" name="Rectangle 8"/>
          <p:cNvSpPr>
            <a:spLocks noChangeArrowheads="1"/>
          </p:cNvSpPr>
          <p:nvPr>
            <p:custDataLst>
              <p:tags r:id="rId6"/>
            </p:custDataLst>
          </p:nvPr>
        </p:nvSpPr>
        <p:spPr bwMode="auto">
          <a:xfrm>
            <a:off x="6212414" y="2036604"/>
            <a:ext cx="2287486" cy="47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342900" indent="-342900">
              <a:spcAft>
                <a:spcPct val="20000"/>
              </a:spcAft>
              <a:buFontTx/>
              <a:buNone/>
            </a:pPr>
            <a:r>
              <a:rPr lang="en-US" sz="1400" dirty="0" smtClean="0">
                <a:solidFill>
                  <a:srgbClr val="000000"/>
                </a:solidFill>
                <a:latin typeface="Arial" charset="0"/>
              </a:rPr>
              <a:t>Medical clinic/doctor’s office</a:t>
            </a:r>
          </a:p>
          <a:p>
            <a:pPr marL="342900" indent="-342900">
              <a:spcAft>
                <a:spcPct val="20000"/>
              </a:spcAft>
              <a:buFontTx/>
              <a:buNone/>
            </a:pPr>
            <a:r>
              <a:rPr lang="en-US" sz="1400" dirty="0">
                <a:solidFill>
                  <a:srgbClr val="000000"/>
                </a:solidFill>
                <a:latin typeface="Arial" charset="0"/>
              </a:rPr>
              <a:t>r</a:t>
            </a:r>
            <a:r>
              <a:rPr lang="en-US" sz="1400" dirty="0" smtClean="0">
                <a:solidFill>
                  <a:srgbClr val="000000"/>
                </a:solidFill>
                <a:latin typeface="Arial" charset="0"/>
              </a:rPr>
              <a:t>eceives shipment of product</a:t>
            </a:r>
          </a:p>
        </p:txBody>
      </p:sp>
      <p:sp>
        <p:nvSpPr>
          <p:cNvPr id="314377" name="Rectangle 9"/>
          <p:cNvSpPr>
            <a:spLocks noChangeArrowheads="1"/>
          </p:cNvSpPr>
          <p:nvPr>
            <p:custDataLst>
              <p:tags r:id="rId7"/>
            </p:custDataLst>
          </p:nvPr>
        </p:nvSpPr>
        <p:spPr bwMode="auto">
          <a:xfrm>
            <a:off x="402616" y="1778319"/>
            <a:ext cx="2290820" cy="47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342900" indent="-342900">
              <a:spcAft>
                <a:spcPct val="20000"/>
              </a:spcAft>
              <a:buFontTx/>
              <a:buNone/>
            </a:pPr>
            <a:r>
              <a:rPr lang="en-US" sz="1400" dirty="0" smtClean="0">
                <a:solidFill>
                  <a:srgbClr val="000000"/>
                </a:solidFill>
                <a:latin typeface="Arial" charset="0"/>
              </a:rPr>
              <a:t>Medical clinic/Doctor’s Office</a:t>
            </a:r>
          </a:p>
          <a:p>
            <a:pPr marL="342900" indent="-342900">
              <a:spcAft>
                <a:spcPct val="20000"/>
              </a:spcAft>
              <a:buFontTx/>
              <a:buNone/>
            </a:pPr>
            <a:r>
              <a:rPr lang="en-US" sz="1400" dirty="0" smtClean="0">
                <a:solidFill>
                  <a:srgbClr val="000000"/>
                </a:solidFill>
                <a:latin typeface="Arial" charset="0"/>
              </a:rPr>
              <a:t>orders/purchases </a:t>
            </a:r>
            <a:r>
              <a:rPr lang="en-US" sz="1400" dirty="0">
                <a:solidFill>
                  <a:srgbClr val="000000"/>
                </a:solidFill>
                <a:latin typeface="Arial" charset="0"/>
              </a:rPr>
              <a:t>p</a:t>
            </a:r>
            <a:r>
              <a:rPr lang="en-US" sz="1400" dirty="0" smtClean="0">
                <a:solidFill>
                  <a:srgbClr val="000000"/>
                </a:solidFill>
                <a:latin typeface="Arial" charset="0"/>
              </a:rPr>
              <a:t>roduct  </a:t>
            </a:r>
          </a:p>
        </p:txBody>
      </p:sp>
      <p:sp>
        <p:nvSpPr>
          <p:cNvPr id="314391" name="AutoShape 23"/>
          <p:cNvSpPr>
            <a:spLocks noChangeArrowheads="1"/>
          </p:cNvSpPr>
          <p:nvPr/>
        </p:nvSpPr>
        <p:spPr bwMode="auto">
          <a:xfrm>
            <a:off x="5293721" y="2501348"/>
            <a:ext cx="843675" cy="357187"/>
          </a:xfrm>
          <a:prstGeom prst="rightArrow">
            <a:avLst>
              <a:gd name="adj1" fmla="val 50000"/>
              <a:gd name="adj2" fmla="val 86667"/>
            </a:avLst>
          </a:prstGeom>
          <a:gradFill rotWithShape="1">
            <a:gsLst>
              <a:gs pos="0">
                <a:srgbClr val="91AFFF"/>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smtClean="0">
              <a:solidFill>
                <a:srgbClr val="000000"/>
              </a:solidFill>
            </a:endParaRPr>
          </a:p>
        </p:txBody>
      </p:sp>
      <p:sp>
        <p:nvSpPr>
          <p:cNvPr id="314392" name="AutoShape 24"/>
          <p:cNvSpPr>
            <a:spLocks noChangeArrowheads="1"/>
          </p:cNvSpPr>
          <p:nvPr/>
        </p:nvSpPr>
        <p:spPr bwMode="auto">
          <a:xfrm rot="5400000">
            <a:off x="6370674" y="3938042"/>
            <a:ext cx="751752" cy="357188"/>
          </a:xfrm>
          <a:prstGeom prst="rightArrow">
            <a:avLst>
              <a:gd name="adj1" fmla="val 50000"/>
              <a:gd name="adj2" fmla="val 50333"/>
            </a:avLst>
          </a:prstGeom>
          <a:solidFill>
            <a:srgbClr val="92D050"/>
          </a:solidFill>
          <a:ln w="9525">
            <a:solidFill>
              <a:srgbClr val="FFC000"/>
            </a:solidFill>
            <a:miter lim="800000"/>
            <a:headEnd/>
            <a:tailEnd/>
          </a:ln>
          <a:effectLst/>
          <a:extLst/>
        </p:spPr>
        <p:txBody>
          <a:bodyPr rot="10800000" vert="eaVert" wrap="none" lIns="93296" tIns="46648" rIns="93296" bIns="46648" anchor="ctr"/>
          <a:lstStyle/>
          <a:p>
            <a:pPr algn="ctr" defTabSz="933450">
              <a:spcBef>
                <a:spcPct val="0"/>
              </a:spcBef>
              <a:buFontTx/>
              <a:buNone/>
            </a:pPr>
            <a:endParaRPr lang="en-US" sz="1600" dirty="0" smtClean="0">
              <a:solidFill>
                <a:srgbClr val="92D050"/>
              </a:solidFill>
              <a:latin typeface="Arial" charset="0"/>
            </a:endParaRPr>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2798" y="3591293"/>
            <a:ext cx="360363" cy="117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9"/>
          <p:cNvSpPr>
            <a:spLocks noChangeArrowheads="1"/>
          </p:cNvSpPr>
          <p:nvPr>
            <p:custDataLst>
              <p:tags r:id="rId8"/>
            </p:custDataLst>
          </p:nvPr>
        </p:nvSpPr>
        <p:spPr bwMode="auto">
          <a:xfrm>
            <a:off x="3721182" y="6176275"/>
            <a:ext cx="24477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342900" indent="-342900">
              <a:spcAft>
                <a:spcPct val="20000"/>
              </a:spcAft>
              <a:buFontTx/>
              <a:buNone/>
            </a:pPr>
            <a:r>
              <a:rPr lang="en-US" sz="1400" dirty="0" smtClean="0">
                <a:solidFill>
                  <a:srgbClr val="000000"/>
                </a:solidFill>
                <a:latin typeface="Arial" charset="0"/>
              </a:rPr>
              <a:t>Licensed wholesale distributor</a:t>
            </a:r>
          </a:p>
        </p:txBody>
      </p:sp>
      <p:pic>
        <p:nvPicPr>
          <p:cNvPr id="3093" name="Picture 21" descr="C:\Users\anagnostiadi\AppData\Local\Microsoft\Windows\Temporary Internet Files\Content.Outlook\ZNBF15C4\78620157-1 (2).jpg"/>
          <p:cNvPicPr>
            <a:picLocks noChangeAspect="1" noChangeArrowheads="1"/>
          </p:cNvPicPr>
          <p:nvPr/>
        </p:nvPicPr>
        <p:blipFill>
          <a:blip r:embed="rId15" cstate="screen">
            <a:extLst>
              <a:ext uri="{28A0092B-C50C-407E-A947-70E740481C1C}">
                <a14:useLocalDpi xmlns:a14="http://schemas.microsoft.com/office/drawing/2010/main" val="0"/>
              </a:ext>
            </a:extLst>
          </a:blip>
          <a:stretch>
            <a:fillRect/>
          </a:stretch>
        </p:blipFill>
        <p:spPr bwMode="auto">
          <a:xfrm>
            <a:off x="6212416" y="2642207"/>
            <a:ext cx="1534551" cy="1022328"/>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Users\anagnostiadi\AppData\Local\Microsoft\Windows\Temporary Internet Files\Content.Outlook\ZNBF15C4\200275402-001-1.jpg"/>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6172200" y="4637589"/>
            <a:ext cx="1189136" cy="1422128"/>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C:\Users\anagnostiadi\AppData\Local\Microsoft\Windows\Temporary Internet Files\Content.Outlook\ZNBF15C4\91253129-1.jpg"/>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701800" y="2348815"/>
            <a:ext cx="1692455" cy="11251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1" descr="C:\Users\ANAGNOSTIADI\Pictures\Picture2.png"/>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3721182" y="4837973"/>
            <a:ext cx="1655634" cy="1221744"/>
          </a:xfrm>
          <a:prstGeom prst="rect">
            <a:avLst/>
          </a:prstGeom>
          <a:noFill/>
          <a:extLst>
            <a:ext uri="{909E8E84-426E-40DD-AFC4-6F175D3DCCD1}">
              <a14:hiddenFill xmlns:a14="http://schemas.microsoft.com/office/drawing/2010/main">
                <a:solidFill>
                  <a:srgbClr val="FFFFFF"/>
                </a:solidFill>
              </a14:hiddenFill>
            </a:ext>
          </a:extLst>
        </p:spPr>
      </p:pic>
      <p:sp>
        <p:nvSpPr>
          <p:cNvPr id="314379" name="Rectangle 11"/>
          <p:cNvSpPr>
            <a:spLocks noChangeArrowheads="1"/>
          </p:cNvSpPr>
          <p:nvPr>
            <p:custDataLst>
              <p:tags r:id="rId9"/>
            </p:custDataLst>
          </p:nvPr>
        </p:nvSpPr>
        <p:spPr bwMode="auto">
          <a:xfrm>
            <a:off x="7086866" y="4061626"/>
            <a:ext cx="151985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2900" indent="-342900">
              <a:spcAft>
                <a:spcPct val="20000"/>
              </a:spcAft>
              <a:buFontTx/>
              <a:buNone/>
            </a:pPr>
            <a:r>
              <a:rPr lang="en-US" sz="1400" dirty="0" smtClean="0">
                <a:solidFill>
                  <a:srgbClr val="000000"/>
                </a:solidFill>
                <a:latin typeface="Arial" charset="0"/>
              </a:rPr>
              <a:t>Doctor administers to patient</a:t>
            </a:r>
          </a:p>
        </p:txBody>
      </p:sp>
      <p:sp>
        <p:nvSpPr>
          <p:cNvPr id="20" name="AutoShape 23"/>
          <p:cNvSpPr>
            <a:spLocks noChangeArrowheads="1"/>
          </p:cNvSpPr>
          <p:nvPr/>
        </p:nvSpPr>
        <p:spPr bwMode="auto">
          <a:xfrm>
            <a:off x="2585327" y="2514601"/>
            <a:ext cx="843675" cy="357187"/>
          </a:xfrm>
          <a:prstGeom prst="rightArrow">
            <a:avLst>
              <a:gd name="adj1" fmla="val 50000"/>
              <a:gd name="adj2" fmla="val 86667"/>
            </a:avLst>
          </a:prstGeom>
          <a:gradFill rotWithShape="1">
            <a:gsLst>
              <a:gs pos="0">
                <a:srgbClr val="91AFFF"/>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smtClean="0">
              <a:solidFill>
                <a:srgbClr val="000000"/>
              </a:solidFill>
            </a:endParaRPr>
          </a:p>
        </p:txBody>
      </p:sp>
      <p:sp>
        <p:nvSpPr>
          <p:cNvPr id="3" name="Rectangle 2"/>
          <p:cNvSpPr/>
          <p:nvPr/>
        </p:nvSpPr>
        <p:spPr bwMode="auto">
          <a:xfrm>
            <a:off x="5806940" y="1191093"/>
            <a:ext cx="2799778" cy="2549667"/>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36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5879512" y="1191094"/>
            <a:ext cx="2575060" cy="830997"/>
          </a:xfrm>
          <a:prstGeom prst="rect">
            <a:avLst/>
          </a:prstGeom>
          <a:noFill/>
        </p:spPr>
        <p:txBody>
          <a:bodyPr wrap="square" rtlCol="0">
            <a:spAutoFit/>
          </a:bodyPr>
          <a:lstStyle/>
          <a:p>
            <a:pPr>
              <a:buNone/>
            </a:pPr>
            <a:r>
              <a:rPr lang="en-US" sz="1600" b="1" dirty="0" smtClean="0">
                <a:solidFill>
                  <a:srgbClr val="FF0000"/>
                </a:solidFill>
              </a:rPr>
              <a:t>PRODUCT IS DIRECTLY SHIPPED TO MEDICAL CLINIC/DOCTOR</a:t>
            </a:r>
            <a:endParaRPr lang="en-US" sz="1600" b="1" dirty="0">
              <a:solidFill>
                <a:srgbClr val="FF0000"/>
              </a:solidFill>
            </a:endParaRPr>
          </a:p>
        </p:txBody>
      </p:sp>
      <p:sp>
        <p:nvSpPr>
          <p:cNvPr id="5" name="TextBox 4"/>
          <p:cNvSpPr txBox="1"/>
          <p:nvPr/>
        </p:nvSpPr>
        <p:spPr>
          <a:xfrm>
            <a:off x="2391344" y="3072403"/>
            <a:ext cx="2553733" cy="584775"/>
          </a:xfrm>
          <a:prstGeom prst="rect">
            <a:avLst/>
          </a:prstGeom>
          <a:noFill/>
        </p:spPr>
        <p:txBody>
          <a:bodyPr wrap="square" rtlCol="0">
            <a:spAutoFit/>
          </a:bodyPr>
          <a:lstStyle/>
          <a:p>
            <a:pPr>
              <a:buNone/>
            </a:pPr>
            <a:r>
              <a:rPr lang="en-US" sz="1600" b="1" dirty="0" smtClean="0">
                <a:solidFill>
                  <a:srgbClr val="FF0000"/>
                </a:solidFill>
              </a:rPr>
              <a:t>UNSAFE PURCHASING PRACTICES</a:t>
            </a:r>
            <a:endParaRPr lang="en-US" sz="1600" b="1" dirty="0">
              <a:solidFill>
                <a:srgbClr val="FF0000"/>
              </a:solidFill>
            </a:endParaRPr>
          </a:p>
        </p:txBody>
      </p:sp>
      <p:sp>
        <p:nvSpPr>
          <p:cNvPr id="6" name="Rectangle 5"/>
          <p:cNvSpPr/>
          <p:nvPr/>
        </p:nvSpPr>
        <p:spPr bwMode="auto">
          <a:xfrm>
            <a:off x="228600" y="1447801"/>
            <a:ext cx="5486956" cy="2521491"/>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3600" b="0" i="0" u="none" strike="noStrike" cap="none" normalizeH="0" baseline="0" smtClean="0">
              <a:ln>
                <a:noFill/>
              </a:ln>
              <a:solidFill>
                <a:schemeClr val="tx1"/>
              </a:solidFill>
              <a:effectLst/>
              <a:latin typeface="Arial" charset="0"/>
              <a:cs typeface="Arial" charset="0"/>
            </a:endParaRPr>
          </a:p>
        </p:txBody>
      </p:sp>
      <p:sp>
        <p:nvSpPr>
          <p:cNvPr id="7" name="TextBox 6"/>
          <p:cNvSpPr txBox="1"/>
          <p:nvPr/>
        </p:nvSpPr>
        <p:spPr>
          <a:xfrm>
            <a:off x="7361337" y="4492513"/>
            <a:ext cx="1706464" cy="1323439"/>
          </a:xfrm>
          <a:prstGeom prst="rect">
            <a:avLst/>
          </a:prstGeom>
          <a:noFill/>
        </p:spPr>
        <p:txBody>
          <a:bodyPr wrap="square" rtlCol="0">
            <a:spAutoFit/>
          </a:bodyPr>
          <a:lstStyle/>
          <a:p>
            <a:pPr>
              <a:buNone/>
            </a:pPr>
            <a:r>
              <a:rPr lang="en-US" sz="1600" b="1" dirty="0" smtClean="0">
                <a:solidFill>
                  <a:srgbClr val="FF0000"/>
                </a:solidFill>
              </a:rPr>
              <a:t>PATIENT COULD BE HARMED BY COUNTERFEIT/</a:t>
            </a:r>
            <a:br>
              <a:rPr lang="en-US" sz="1600" b="1" dirty="0" smtClean="0">
                <a:solidFill>
                  <a:srgbClr val="FF0000"/>
                </a:solidFill>
              </a:rPr>
            </a:br>
            <a:r>
              <a:rPr lang="en-US" sz="1600" b="1" dirty="0" smtClean="0">
                <a:solidFill>
                  <a:srgbClr val="FF0000"/>
                </a:solidFill>
              </a:rPr>
              <a:t>UNAPPROVED DRUGS</a:t>
            </a:r>
            <a:endParaRPr lang="en-US" sz="1600" b="1" dirty="0">
              <a:solidFill>
                <a:srgbClr val="FF0000"/>
              </a:solidFill>
            </a:endParaRPr>
          </a:p>
        </p:txBody>
      </p:sp>
      <p:sp>
        <p:nvSpPr>
          <p:cNvPr id="8" name="Rectangle 7"/>
          <p:cNvSpPr/>
          <p:nvPr/>
        </p:nvSpPr>
        <p:spPr bwMode="auto">
          <a:xfrm>
            <a:off x="6096000" y="3969293"/>
            <a:ext cx="2971800" cy="2206983"/>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3600" b="0" i="0" u="none" strike="noStrike" cap="none" normalizeH="0" baseline="0" smtClean="0">
              <a:ln>
                <a:noFill/>
              </a:ln>
              <a:solidFill>
                <a:schemeClr val="tx1"/>
              </a:solidFill>
              <a:effectLst/>
              <a:latin typeface="Arial" charset="0"/>
              <a:cs typeface="Arial" charset="0"/>
            </a:endParaRPr>
          </a:p>
        </p:txBody>
      </p:sp>
      <p:sp>
        <p:nvSpPr>
          <p:cNvPr id="9" name="TextBox 8"/>
          <p:cNvSpPr txBox="1"/>
          <p:nvPr/>
        </p:nvSpPr>
        <p:spPr>
          <a:xfrm>
            <a:off x="228600" y="4489224"/>
            <a:ext cx="2873076"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S</a:t>
            </a:r>
            <a:r>
              <a:rPr lang="en-US" sz="2000" dirty="0" smtClean="0"/>
              <a:t>ophisticated marketing by  suppliers</a:t>
            </a:r>
          </a:p>
          <a:p>
            <a:pPr marL="285750" indent="-285750">
              <a:buFont typeface="Arial" panose="020B0604020202020204" pitchFamily="34" charset="0"/>
              <a:buChar char="•"/>
            </a:pPr>
            <a:r>
              <a:rPr lang="en-US" sz="2000" dirty="0"/>
              <a:t>P</a:t>
            </a:r>
            <a:r>
              <a:rPr lang="en-US" sz="2000" dirty="0" smtClean="0"/>
              <a:t>urchasing outside of the legitimate supply chain</a:t>
            </a:r>
            <a:endParaRPr lang="en-US" sz="2000" dirty="0"/>
          </a:p>
        </p:txBody>
      </p:sp>
      <p:pic>
        <p:nvPicPr>
          <p:cNvPr id="28"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648335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483104"/>
      </p:ext>
    </p:extLst>
  </p:cSld>
  <p:clrMapOvr>
    <a:overrideClrMapping bg1="lt1" tx1="dk1" bg2="lt2" tx2="dk2" accent1="accent1" accent2="accent2" accent3="accent3" accent4="accent4" accent5="accent5" accent6="accent6" hlink="hlink" folHlink="folHlink"/>
  </p:clrMapOvr>
  <p:transition advTm="5670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81000"/>
            <a:ext cx="8229600" cy="655638"/>
          </a:xfrm>
        </p:spPr>
        <p:txBody>
          <a:bodyPr>
            <a:normAutofit fontScale="90000"/>
          </a:bodyPr>
          <a:lstStyle/>
          <a:p>
            <a:pPr eaLnBrk="1" hangingPunct="1"/>
            <a:r>
              <a:rPr lang="en-US" b="1" dirty="0" smtClean="0">
                <a:latin typeface="Arial" charset="0"/>
              </a:rPr>
              <a:t> </a:t>
            </a:r>
            <a:r>
              <a:rPr lang="en-US" sz="3600" b="1" dirty="0" smtClean="0">
                <a:latin typeface="Arial" charset="0"/>
              </a:rPr>
              <a:t>Counterfeit </a:t>
            </a:r>
            <a:r>
              <a:rPr lang="en-US" sz="3600" b="1" dirty="0" err="1" smtClean="0">
                <a:latin typeface="Arial" charset="0"/>
              </a:rPr>
              <a:t>Avastin</a:t>
            </a:r>
            <a:r>
              <a:rPr lang="en-US" sz="3600" b="1" dirty="0" smtClean="0">
                <a:latin typeface="Arial" charset="0"/>
              </a:rPr>
              <a:t> – Feb. 2012</a:t>
            </a:r>
          </a:p>
        </p:txBody>
      </p:sp>
      <p:sp>
        <p:nvSpPr>
          <p:cNvPr id="43011" name="Rectangle 3"/>
          <p:cNvSpPr>
            <a:spLocks noGrp="1" noChangeArrowheads="1"/>
          </p:cNvSpPr>
          <p:nvPr>
            <p:ph idx="1"/>
          </p:nvPr>
        </p:nvSpPr>
        <p:spPr>
          <a:xfrm>
            <a:off x="0" y="1524000"/>
            <a:ext cx="4343400" cy="4525963"/>
          </a:xfrm>
        </p:spPr>
        <p:txBody>
          <a:bodyPr/>
          <a:lstStyle/>
          <a:p>
            <a:pPr eaLnBrk="1" hangingPunct="1">
              <a:buFontTx/>
              <a:buNone/>
            </a:pPr>
            <a:r>
              <a:rPr lang="en-US" sz="2000" b="1" dirty="0" smtClean="0">
                <a:latin typeface="Arial" charset="0"/>
              </a:rPr>
              <a:t> </a:t>
            </a:r>
            <a:endParaRPr lang="en-US" sz="2000" dirty="0" smtClean="0">
              <a:latin typeface="Arial" charset="0"/>
            </a:endParaRP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p:txBody>
      </p:sp>
      <p:sp>
        <p:nvSpPr>
          <p:cNvPr id="43009" name="Slide Number Placeholder 5"/>
          <p:cNvSpPr>
            <a:spLocks noGrp="1"/>
          </p:cNvSpPr>
          <p:nvPr>
            <p:ph type="sldNum" sz="quarter" idx="4294967295"/>
          </p:nvPr>
        </p:nvSpPr>
        <p:spPr>
          <a:xfrm>
            <a:off x="7010400" y="6537325"/>
            <a:ext cx="2133600" cy="320675"/>
          </a:xfrm>
          <a:noFill/>
          <a:ln>
            <a:miter lim="800000"/>
            <a:headEnd/>
            <a:tailEnd/>
          </a:ln>
        </p:spPr>
        <p:txBody>
          <a:bodyPr/>
          <a:lstStyle/>
          <a:p>
            <a:fld id="{9393770C-5B63-4A67-95CD-3CA5B7576D05}" type="slidenum">
              <a:rPr lang="en-US" smtClean="0">
                <a:solidFill>
                  <a:schemeClr val="bg1"/>
                </a:solidFill>
              </a:rPr>
              <a:pPr/>
              <a:t>16</a:t>
            </a:fld>
            <a:endParaRPr lang="en-US" smtClean="0">
              <a:solidFill>
                <a:schemeClr val="bg1"/>
              </a:solidFill>
            </a:endParaRPr>
          </a:p>
        </p:txBody>
      </p:sp>
      <p:pic>
        <p:nvPicPr>
          <p:cNvPr id="43012" name="Picture 5" descr="Avastin 400mg Vial Packaging"/>
          <p:cNvPicPr>
            <a:picLocks noChangeAspect="1" noChangeArrowheads="1"/>
          </p:cNvPicPr>
          <p:nvPr/>
        </p:nvPicPr>
        <p:blipFill>
          <a:blip r:embed="rId4"/>
          <a:srcRect/>
          <a:stretch>
            <a:fillRect/>
          </a:stretch>
        </p:blipFill>
        <p:spPr bwMode="auto">
          <a:xfrm>
            <a:off x="358775" y="1676400"/>
            <a:ext cx="1905000" cy="1905000"/>
          </a:xfrm>
          <a:prstGeom prst="rect">
            <a:avLst/>
          </a:prstGeom>
          <a:noFill/>
          <a:ln w="9525">
            <a:noFill/>
            <a:miter lim="800000"/>
            <a:headEnd/>
            <a:tailEnd/>
          </a:ln>
        </p:spPr>
      </p:pic>
      <p:sp>
        <p:nvSpPr>
          <p:cNvPr id="43013" name="Rectangle 8"/>
          <p:cNvSpPr>
            <a:spLocks noChangeArrowheads="1"/>
          </p:cNvSpPr>
          <p:nvPr/>
        </p:nvSpPr>
        <p:spPr bwMode="auto">
          <a:xfrm>
            <a:off x="-228600" y="1979613"/>
            <a:ext cx="9144000" cy="0"/>
          </a:xfrm>
          <a:prstGeom prst="rect">
            <a:avLst/>
          </a:prstGeom>
          <a:noFill/>
          <a:ln w="9525">
            <a:noFill/>
            <a:miter lim="800000"/>
            <a:headEnd/>
            <a:tailEnd/>
          </a:ln>
        </p:spPr>
        <p:txBody>
          <a:bodyPr wrap="none" anchor="ctr">
            <a:spAutoFit/>
          </a:bodyPr>
          <a:lstStyle/>
          <a:p>
            <a:pPr>
              <a:spcBef>
                <a:spcPct val="20000"/>
              </a:spcBef>
              <a:buFontTx/>
              <a:buChar char="•"/>
            </a:pPr>
            <a:endParaRPr lang="en-US"/>
          </a:p>
        </p:txBody>
      </p:sp>
      <p:sp>
        <p:nvSpPr>
          <p:cNvPr id="43014" name="Rectangle 26"/>
          <p:cNvSpPr>
            <a:spLocks noChangeArrowheads="1"/>
          </p:cNvSpPr>
          <p:nvPr/>
        </p:nvSpPr>
        <p:spPr bwMode="auto">
          <a:xfrm>
            <a:off x="0" y="4021138"/>
            <a:ext cx="4572000" cy="1963614"/>
          </a:xfrm>
          <a:prstGeom prst="rect">
            <a:avLst/>
          </a:prstGeom>
          <a:noFill/>
          <a:ln w="9525">
            <a:noFill/>
            <a:miter lim="800000"/>
            <a:headEnd/>
            <a:tailEnd/>
          </a:ln>
        </p:spPr>
        <p:txBody>
          <a:bodyPr>
            <a:spAutoFit/>
          </a:bodyPr>
          <a:lstStyle/>
          <a:p>
            <a:pPr marL="457200" lvl="4" indent="225425">
              <a:spcBef>
                <a:spcPct val="20000"/>
              </a:spcBef>
              <a:buFontTx/>
              <a:buChar char="•"/>
            </a:pPr>
            <a:r>
              <a:rPr lang="en-US" sz="1600" dirty="0">
                <a:latin typeface="Arial" charset="0"/>
              </a:rPr>
              <a:t>Authentic </a:t>
            </a:r>
            <a:r>
              <a:rPr lang="en-US" sz="1600" dirty="0" err="1">
                <a:latin typeface="Arial" charset="0"/>
              </a:rPr>
              <a:t>Avastin</a:t>
            </a:r>
            <a:r>
              <a:rPr lang="en-US" sz="1600" dirty="0">
                <a:latin typeface="Arial" charset="0"/>
              </a:rPr>
              <a:t> marketed by </a:t>
            </a:r>
            <a:br>
              <a:rPr lang="en-US" sz="1600" dirty="0">
                <a:latin typeface="Arial" charset="0"/>
              </a:rPr>
            </a:br>
            <a:r>
              <a:rPr lang="en-US" sz="1600" dirty="0">
                <a:latin typeface="Arial" charset="0"/>
              </a:rPr>
              <a:t>    Genentech </a:t>
            </a:r>
          </a:p>
          <a:p>
            <a:pPr marL="457200" lvl="4" indent="225425">
              <a:spcBef>
                <a:spcPct val="20000"/>
              </a:spcBef>
              <a:buFontTx/>
              <a:buChar char="•"/>
            </a:pPr>
            <a:r>
              <a:rPr lang="en-US" sz="1600" dirty="0" smtClean="0">
                <a:latin typeface="Arial" charset="0"/>
              </a:rPr>
              <a:t>FDA-approved </a:t>
            </a:r>
            <a:r>
              <a:rPr lang="en-US" sz="1600" dirty="0" err="1">
                <a:latin typeface="Arial" charset="0"/>
              </a:rPr>
              <a:t>Avastin</a:t>
            </a:r>
            <a:r>
              <a:rPr lang="en-US" sz="1600" dirty="0">
                <a:latin typeface="Arial" charset="0"/>
              </a:rPr>
              <a:t> </a:t>
            </a:r>
          </a:p>
          <a:p>
            <a:pPr marL="457200" lvl="4" indent="225425">
              <a:spcBef>
                <a:spcPct val="20000"/>
              </a:spcBef>
              <a:buFontTx/>
              <a:buChar char="•"/>
            </a:pPr>
            <a:r>
              <a:rPr lang="en-US" sz="1600" dirty="0">
                <a:latin typeface="Arial" charset="0"/>
              </a:rPr>
              <a:t>Not the subject </a:t>
            </a:r>
            <a:r>
              <a:rPr lang="en-US" sz="1600" dirty="0" smtClean="0">
                <a:latin typeface="Arial" charset="0"/>
              </a:rPr>
              <a:t>of the </a:t>
            </a:r>
            <a:r>
              <a:rPr lang="en-US" sz="1600" dirty="0">
                <a:latin typeface="Arial" charset="0"/>
              </a:rPr>
              <a:t>counterfeiting </a:t>
            </a:r>
            <a:br>
              <a:rPr lang="en-US" sz="1600" dirty="0">
                <a:latin typeface="Arial" charset="0"/>
              </a:rPr>
            </a:br>
            <a:r>
              <a:rPr lang="en-US" sz="1600" dirty="0">
                <a:latin typeface="Arial" charset="0"/>
              </a:rPr>
              <a:t>    incident</a:t>
            </a:r>
          </a:p>
          <a:p>
            <a:pPr marL="457200" lvl="4" indent="225425">
              <a:spcBef>
                <a:spcPct val="20000"/>
              </a:spcBef>
              <a:buFontTx/>
              <a:buChar char="•"/>
            </a:pPr>
            <a:r>
              <a:rPr lang="en-US" sz="1600" dirty="0">
                <a:latin typeface="Arial" charset="0"/>
              </a:rPr>
              <a:t>Considered as safe and effective </a:t>
            </a:r>
            <a:br>
              <a:rPr lang="en-US" sz="1600" dirty="0">
                <a:latin typeface="Arial" charset="0"/>
              </a:rPr>
            </a:br>
            <a:r>
              <a:rPr lang="en-US" sz="1600" dirty="0">
                <a:latin typeface="Arial" charset="0"/>
              </a:rPr>
              <a:t>    for intended uses</a:t>
            </a:r>
          </a:p>
        </p:txBody>
      </p:sp>
      <p:pic>
        <p:nvPicPr>
          <p:cNvPr id="43015" name="Picture 27" descr="Avastin_400mg_packaging"/>
          <p:cNvPicPr>
            <a:picLocks noChangeAspect="1" noChangeArrowheads="1"/>
          </p:cNvPicPr>
          <p:nvPr/>
        </p:nvPicPr>
        <p:blipFill>
          <a:blip r:embed="rId5"/>
          <a:srcRect/>
          <a:stretch>
            <a:fillRect/>
          </a:stretch>
        </p:blipFill>
        <p:spPr bwMode="auto">
          <a:xfrm>
            <a:off x="1676400" y="1752600"/>
            <a:ext cx="1905000" cy="1905000"/>
          </a:xfrm>
          <a:prstGeom prst="rect">
            <a:avLst/>
          </a:prstGeom>
          <a:noFill/>
          <a:ln w="9525">
            <a:noFill/>
            <a:miter lim="800000"/>
            <a:headEnd/>
            <a:tailEnd/>
          </a:ln>
        </p:spPr>
      </p:pic>
      <p:sp>
        <p:nvSpPr>
          <p:cNvPr id="43016" name="Text Box 28"/>
          <p:cNvSpPr txBox="1">
            <a:spLocks noChangeArrowheads="1"/>
          </p:cNvSpPr>
          <p:nvPr/>
        </p:nvSpPr>
        <p:spPr bwMode="auto">
          <a:xfrm>
            <a:off x="457200" y="3570288"/>
            <a:ext cx="4267200" cy="369887"/>
          </a:xfrm>
          <a:prstGeom prst="rect">
            <a:avLst/>
          </a:prstGeom>
          <a:noFill/>
          <a:ln w="9525">
            <a:noFill/>
            <a:miter lim="800000"/>
            <a:headEnd/>
            <a:tailEnd/>
          </a:ln>
        </p:spPr>
        <p:txBody>
          <a:bodyPr>
            <a:spAutoFit/>
          </a:bodyPr>
          <a:lstStyle/>
          <a:p>
            <a:pPr>
              <a:spcBef>
                <a:spcPct val="50000"/>
              </a:spcBef>
            </a:pPr>
            <a:r>
              <a:rPr lang="en-US" sz="1800" dirty="0"/>
              <a:t>(Images from Genentech; </a:t>
            </a:r>
            <a:r>
              <a:rPr lang="en-US" sz="1800" dirty="0" smtClean="0"/>
              <a:t>U.S. </a:t>
            </a:r>
            <a:r>
              <a:rPr lang="en-US" sz="1800" dirty="0"/>
              <a:t>version)</a:t>
            </a:r>
          </a:p>
        </p:txBody>
      </p:sp>
      <p:sp>
        <p:nvSpPr>
          <p:cNvPr id="43019" name="Rectangle 26"/>
          <p:cNvSpPr>
            <a:spLocks noChangeArrowheads="1"/>
          </p:cNvSpPr>
          <p:nvPr/>
        </p:nvSpPr>
        <p:spPr bwMode="auto">
          <a:xfrm>
            <a:off x="4267200" y="4005263"/>
            <a:ext cx="4572000" cy="1224951"/>
          </a:xfrm>
          <a:prstGeom prst="rect">
            <a:avLst/>
          </a:prstGeom>
          <a:noFill/>
          <a:ln w="9525">
            <a:noFill/>
            <a:miter lim="800000"/>
            <a:headEnd/>
            <a:tailEnd/>
          </a:ln>
        </p:spPr>
        <p:txBody>
          <a:bodyPr>
            <a:spAutoFit/>
          </a:bodyPr>
          <a:lstStyle/>
          <a:p>
            <a:pPr marL="742950" lvl="4" indent="-285750">
              <a:spcBef>
                <a:spcPct val="20000"/>
              </a:spcBef>
              <a:buFontTx/>
              <a:buChar char="•"/>
            </a:pPr>
            <a:r>
              <a:rPr lang="en-US" sz="1600" dirty="0" smtClean="0">
                <a:latin typeface="Arial" charset="0"/>
              </a:rPr>
              <a:t>Counterfeit claimed to be Roche product</a:t>
            </a:r>
            <a:endParaRPr lang="en-US" sz="1600" dirty="0">
              <a:latin typeface="Arial" charset="0"/>
            </a:endParaRPr>
          </a:p>
          <a:p>
            <a:pPr marL="742950" lvl="4" indent="-285750">
              <a:spcBef>
                <a:spcPct val="20000"/>
              </a:spcBef>
              <a:buFontTx/>
              <a:buChar char="•"/>
            </a:pPr>
            <a:r>
              <a:rPr lang="en-US" sz="1600" dirty="0">
                <a:latin typeface="Arial" charset="0"/>
              </a:rPr>
              <a:t>Not FDA-approved </a:t>
            </a:r>
          </a:p>
          <a:p>
            <a:pPr marL="742950" lvl="4" indent="-285750">
              <a:spcBef>
                <a:spcPct val="20000"/>
              </a:spcBef>
              <a:buFontTx/>
              <a:buChar char="•"/>
            </a:pPr>
            <a:r>
              <a:rPr lang="en-US" sz="1600" dirty="0" smtClean="0">
                <a:latin typeface="Arial" charset="0"/>
              </a:rPr>
              <a:t>Contained no active ingredient</a:t>
            </a:r>
          </a:p>
          <a:p>
            <a:pPr marL="742950" lvl="4" indent="-285750">
              <a:spcBef>
                <a:spcPct val="20000"/>
              </a:spcBef>
              <a:buFontTx/>
              <a:buChar char="•"/>
            </a:pPr>
            <a:r>
              <a:rPr lang="en-US" sz="1600" dirty="0" smtClean="0">
                <a:latin typeface="Arial" charset="0"/>
              </a:rPr>
              <a:t>Writing not all in English</a:t>
            </a:r>
            <a:endParaRPr lang="en-US" sz="1600" dirty="0">
              <a:latin typeface="Arial" charset="0"/>
            </a:endParaRP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99" y="655320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4" descr="Counterfeit 400mg Vial Packag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0324" y="1815515"/>
            <a:ext cx="882670" cy="162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Counterfeit 400mg Packag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0032" y="191828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1175266"/>
            <a:ext cx="2514600" cy="369332"/>
          </a:xfrm>
          <a:prstGeom prst="rect">
            <a:avLst/>
          </a:prstGeom>
          <a:noFill/>
        </p:spPr>
        <p:txBody>
          <a:bodyPr wrap="square" rtlCol="0">
            <a:spAutoFit/>
          </a:bodyPr>
          <a:lstStyle/>
          <a:p>
            <a:r>
              <a:rPr lang="en-US" b="1" dirty="0" smtClean="0"/>
              <a:t>     Genentech </a:t>
            </a:r>
            <a:r>
              <a:rPr lang="en-US" b="1" dirty="0" err="1" smtClean="0"/>
              <a:t>Avastin</a:t>
            </a:r>
            <a:endParaRPr lang="en-US" dirty="0"/>
          </a:p>
        </p:txBody>
      </p:sp>
      <p:sp>
        <p:nvSpPr>
          <p:cNvPr id="3" name="TextBox 2"/>
          <p:cNvSpPr txBox="1"/>
          <p:nvPr/>
        </p:nvSpPr>
        <p:spPr>
          <a:xfrm>
            <a:off x="5030842" y="1175266"/>
            <a:ext cx="3776290" cy="369332"/>
          </a:xfrm>
          <a:prstGeom prst="rect">
            <a:avLst/>
          </a:prstGeom>
          <a:noFill/>
        </p:spPr>
        <p:txBody>
          <a:bodyPr wrap="none" rtlCol="0">
            <a:spAutoFit/>
          </a:bodyPr>
          <a:lstStyle/>
          <a:p>
            <a:r>
              <a:rPr lang="en-US" b="1" dirty="0"/>
              <a:t>Counterfeit </a:t>
            </a:r>
            <a:r>
              <a:rPr lang="en-US" b="1" dirty="0" smtClean="0"/>
              <a:t>version </a:t>
            </a:r>
            <a:r>
              <a:rPr lang="en-US" b="1" dirty="0"/>
              <a:t>of Roche </a:t>
            </a:r>
            <a:r>
              <a:rPr lang="en-US" b="1" dirty="0" err="1" smtClean="0"/>
              <a:t>Avastin</a:t>
            </a:r>
            <a:r>
              <a:rPr lang="en-US" b="1" dirty="0" smtClean="0"/>
              <a:t>*</a:t>
            </a:r>
            <a:endParaRPr lang="en-US" dirty="0"/>
          </a:p>
        </p:txBody>
      </p:sp>
      <p:sp>
        <p:nvSpPr>
          <p:cNvPr id="4" name="TextBox 3"/>
          <p:cNvSpPr txBox="1"/>
          <p:nvPr/>
        </p:nvSpPr>
        <p:spPr>
          <a:xfrm>
            <a:off x="4887046" y="5355801"/>
            <a:ext cx="4155112" cy="307777"/>
          </a:xfrm>
          <a:prstGeom prst="rect">
            <a:avLst/>
          </a:prstGeom>
          <a:noFill/>
        </p:spPr>
        <p:txBody>
          <a:bodyPr wrap="none" rtlCol="0">
            <a:spAutoFit/>
          </a:bodyPr>
          <a:lstStyle/>
          <a:p>
            <a:r>
              <a:rPr lang="en-US" sz="1400" dirty="0" smtClean="0"/>
              <a:t>*Roche </a:t>
            </a:r>
            <a:r>
              <a:rPr lang="en-US" sz="1400" dirty="0" err="1" smtClean="0"/>
              <a:t>Avastin</a:t>
            </a:r>
            <a:r>
              <a:rPr lang="en-US" sz="1400" dirty="0" smtClean="0"/>
              <a:t> approved for marketing outside of U.S.</a:t>
            </a:r>
            <a:endParaRPr lang="en-US" sz="1400" dirty="0"/>
          </a:p>
        </p:txBody>
      </p:sp>
    </p:spTree>
    <p:extLst>
      <p:ext uri="{BB962C8B-B14F-4D97-AF65-F5344CB8AC3E}">
        <p14:creationId xmlns:p14="http://schemas.microsoft.com/office/powerpoint/2010/main" val="1818694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7" name="Title 1"/>
          <p:cNvSpPr>
            <a:spLocks noGrp="1"/>
          </p:cNvSpPr>
          <p:nvPr>
            <p:ph type="title"/>
          </p:nvPr>
        </p:nvSpPr>
        <p:spPr>
          <a:xfrm>
            <a:off x="0" y="685800"/>
            <a:ext cx="8229600" cy="655638"/>
          </a:xfrm>
        </p:spPr>
        <p:txBody>
          <a:bodyPr/>
          <a:lstStyle/>
          <a:p>
            <a:pPr eaLnBrk="1" hangingPunct="1"/>
            <a:r>
              <a:rPr lang="en-US" sz="3600" b="1" dirty="0" smtClean="0">
                <a:latin typeface="Arial" charset="0"/>
              </a:rPr>
              <a:t>Counterfeit Botox – April 2013</a:t>
            </a:r>
          </a:p>
        </p:txBody>
      </p:sp>
      <p:sp>
        <p:nvSpPr>
          <p:cNvPr id="45058" name="Content Placeholder 2"/>
          <p:cNvSpPr>
            <a:spLocks noGrp="1"/>
          </p:cNvSpPr>
          <p:nvPr>
            <p:ph idx="1"/>
          </p:nvPr>
        </p:nvSpPr>
        <p:spPr>
          <a:xfrm>
            <a:off x="457200" y="1447800"/>
            <a:ext cx="4191000" cy="4525963"/>
          </a:xfrm>
        </p:spPr>
        <p:txBody>
          <a:bodyPr>
            <a:normAutofit fontScale="92500"/>
          </a:bodyPr>
          <a:lstStyle/>
          <a:p>
            <a:r>
              <a:rPr lang="en-US" sz="2600" dirty="0" smtClean="0">
                <a:latin typeface="Arial" charset="0"/>
              </a:rPr>
              <a:t>Outer carton </a:t>
            </a:r>
            <a:r>
              <a:rPr lang="en-US" sz="2600" dirty="0">
                <a:latin typeface="Arial" charset="0"/>
              </a:rPr>
              <a:t>– </a:t>
            </a:r>
            <a:r>
              <a:rPr lang="en-US" sz="2600" dirty="0" smtClean="0">
                <a:latin typeface="Arial" charset="0"/>
              </a:rPr>
              <a:t>counterfeit</a:t>
            </a:r>
          </a:p>
          <a:p>
            <a:r>
              <a:rPr lang="en-US" sz="2600" dirty="0" smtClean="0">
                <a:latin typeface="Arial" charset="0"/>
              </a:rPr>
              <a:t>Vial inside </a:t>
            </a:r>
            <a:r>
              <a:rPr lang="en-US" sz="2600" dirty="0">
                <a:latin typeface="Arial" charset="0"/>
              </a:rPr>
              <a:t>– </a:t>
            </a:r>
            <a:r>
              <a:rPr lang="en-US" sz="2600" dirty="0" smtClean="0">
                <a:latin typeface="Arial" charset="0"/>
              </a:rPr>
              <a:t>labeled as foreign version of Botox</a:t>
            </a:r>
          </a:p>
          <a:p>
            <a:pPr eaLnBrk="1" hangingPunct="1"/>
            <a:r>
              <a:rPr lang="en-US" sz="2600" dirty="0" smtClean="0">
                <a:latin typeface="Arial" charset="0"/>
              </a:rPr>
              <a:t>Lot #s and expiration dates on outer carton and accompanying vial do not match</a:t>
            </a:r>
          </a:p>
          <a:p>
            <a:pPr eaLnBrk="1" hangingPunct="1"/>
            <a:r>
              <a:rPr lang="en-US" sz="2600" dirty="0" smtClean="0">
                <a:latin typeface="Arial" charset="0"/>
              </a:rPr>
              <a:t>Sold by unlicensed suppliers – not part of legitimate U.S. supply chain</a:t>
            </a:r>
          </a:p>
          <a:p>
            <a:pPr eaLnBrk="1" hangingPunct="1"/>
            <a:endParaRPr lang="en-US" dirty="0" smtClean="0">
              <a:latin typeface="Arial" charset="0"/>
            </a:endParaRPr>
          </a:p>
          <a:p>
            <a:pPr eaLnBrk="1" hangingPunct="1"/>
            <a:endParaRPr lang="en-US" dirty="0" smtClean="0"/>
          </a:p>
          <a:p>
            <a:pPr eaLnBrk="1" hangingPunct="1"/>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2211038314"/>
              </p:ext>
            </p:extLst>
          </p:nvPr>
        </p:nvGraphicFramePr>
        <p:xfrm>
          <a:off x="4800600" y="1828800"/>
          <a:ext cx="3810000" cy="3429000"/>
        </p:xfrm>
        <a:graphic>
          <a:graphicData uri="http://schemas.openxmlformats.org/drawingml/2006/table">
            <a:tbl>
              <a:tblPr firstRow="1" bandRow="1">
                <a:tableStyleId>{5C22544A-7EE6-4342-B048-85BDC9FD1C3A}</a:tableStyleId>
              </a:tblPr>
              <a:tblGrid>
                <a:gridCol w="2133600"/>
                <a:gridCol w="1676400"/>
              </a:tblGrid>
              <a:tr h="428625">
                <a:tc>
                  <a:txBody>
                    <a:bodyPr/>
                    <a:lstStyle/>
                    <a:p>
                      <a:r>
                        <a:rPr lang="en-US" dirty="0" smtClean="0">
                          <a:solidFill>
                            <a:schemeClr val="bg1"/>
                          </a:solidFill>
                        </a:rPr>
                        <a:t>Example</a:t>
                      </a:r>
                      <a:r>
                        <a:rPr lang="en-US" baseline="0" dirty="0" smtClean="0">
                          <a:solidFill>
                            <a:schemeClr val="bg1"/>
                          </a:solidFill>
                        </a:rPr>
                        <a:t> 1</a:t>
                      </a:r>
                      <a:endParaRPr lang="en-US" dirty="0">
                        <a:solidFill>
                          <a:schemeClr val="bg1"/>
                        </a:solidFill>
                      </a:endParaRPr>
                    </a:p>
                  </a:txBody>
                  <a:tcPr/>
                </a:tc>
                <a:tc>
                  <a:txBody>
                    <a:bodyPr/>
                    <a:lstStyle/>
                    <a:p>
                      <a:endParaRPr lang="en-US" dirty="0"/>
                    </a:p>
                  </a:txBody>
                  <a:tcPr/>
                </a:tc>
              </a:tr>
              <a:tr h="428625">
                <a:tc>
                  <a:txBody>
                    <a:bodyPr/>
                    <a:lstStyle/>
                    <a:p>
                      <a:r>
                        <a:rPr lang="en-US" u="sng" dirty="0" smtClean="0"/>
                        <a:t>Lot #</a:t>
                      </a:r>
                      <a:endParaRPr lang="en-US" u="sng" dirty="0"/>
                    </a:p>
                  </a:txBody>
                  <a:tcPr/>
                </a:tc>
                <a:tc>
                  <a:txBody>
                    <a:bodyPr/>
                    <a:lstStyle/>
                    <a:p>
                      <a:r>
                        <a:rPr lang="en-US" u="sng" dirty="0" smtClean="0"/>
                        <a:t>Exp</a:t>
                      </a:r>
                      <a:r>
                        <a:rPr lang="en-US" u="sng" baseline="0" dirty="0" smtClean="0"/>
                        <a:t> Date</a:t>
                      </a:r>
                      <a:endParaRPr lang="en-US" u="sng" dirty="0"/>
                    </a:p>
                  </a:txBody>
                  <a:tcPr/>
                </a:tc>
              </a:tr>
              <a:tr h="428625">
                <a:tc>
                  <a:txBody>
                    <a:bodyPr/>
                    <a:lstStyle/>
                    <a:p>
                      <a:r>
                        <a:rPr lang="en-US" dirty="0" smtClean="0"/>
                        <a:t>C3016 C3 (carton)</a:t>
                      </a:r>
                      <a:endParaRPr lang="en-US" dirty="0"/>
                    </a:p>
                  </a:txBody>
                  <a:tcPr/>
                </a:tc>
                <a:tc>
                  <a:txBody>
                    <a:bodyPr/>
                    <a:lstStyle/>
                    <a:p>
                      <a:r>
                        <a:rPr lang="en-US" dirty="0" smtClean="0"/>
                        <a:t>10-2014 </a:t>
                      </a:r>
                      <a:endParaRPr lang="en-US" dirty="0"/>
                    </a:p>
                  </a:txBody>
                  <a:tcPr/>
                </a:tc>
              </a:tr>
              <a:tr h="428625">
                <a:tc>
                  <a:txBody>
                    <a:bodyPr/>
                    <a:lstStyle/>
                    <a:p>
                      <a:r>
                        <a:rPr lang="en-US" dirty="0" smtClean="0"/>
                        <a:t>C3121 C3 (vial) </a:t>
                      </a:r>
                      <a:endParaRPr lang="en-US" dirty="0"/>
                    </a:p>
                  </a:txBody>
                  <a:tcPr/>
                </a:tc>
                <a:tc>
                  <a:txBody>
                    <a:bodyPr/>
                    <a:lstStyle/>
                    <a:p>
                      <a:r>
                        <a:rPr lang="en-US" dirty="0" smtClean="0"/>
                        <a:t>04-2015</a:t>
                      </a:r>
                      <a:endParaRPr lang="en-US" dirty="0"/>
                    </a:p>
                  </a:txBody>
                  <a:tcPr/>
                </a:tc>
              </a:tr>
              <a:tr h="428625">
                <a:tc>
                  <a:txBody>
                    <a:bodyPr/>
                    <a:lstStyle/>
                    <a:p>
                      <a:r>
                        <a:rPr lang="en-US" b="1" dirty="0" smtClean="0">
                          <a:solidFill>
                            <a:schemeClr val="bg1"/>
                          </a:solidFill>
                        </a:rPr>
                        <a:t>Example</a:t>
                      </a:r>
                      <a:r>
                        <a:rPr lang="en-US" b="1" baseline="0" dirty="0" smtClean="0">
                          <a:solidFill>
                            <a:schemeClr val="bg1"/>
                          </a:solidFill>
                        </a:rPr>
                        <a:t> 2</a:t>
                      </a:r>
                      <a:endParaRPr lang="en-US" b="1" dirty="0">
                        <a:solidFill>
                          <a:schemeClr val="bg1"/>
                        </a:solidFill>
                      </a:endParaRPr>
                    </a:p>
                  </a:txBody>
                  <a:tcPr>
                    <a:solidFill>
                      <a:schemeClr val="accent1"/>
                    </a:solidFill>
                  </a:tcPr>
                </a:tc>
                <a:tc>
                  <a:txBody>
                    <a:bodyPr/>
                    <a:lstStyle/>
                    <a:p>
                      <a:endParaRPr lang="en-US" dirty="0"/>
                    </a:p>
                  </a:txBody>
                  <a:tcPr>
                    <a:solidFill>
                      <a:schemeClr val="accent1"/>
                    </a:solidFill>
                  </a:tcPr>
                </a:tc>
              </a:tr>
              <a:tr h="428625">
                <a:tc>
                  <a:txBody>
                    <a:bodyPr/>
                    <a:lstStyle/>
                    <a:p>
                      <a:r>
                        <a:rPr lang="en-US" u="sng" dirty="0" smtClean="0"/>
                        <a:t>Lot #</a:t>
                      </a:r>
                      <a:endParaRPr lang="en-US" u="sng" dirty="0"/>
                    </a:p>
                  </a:txBody>
                  <a:tcPr/>
                </a:tc>
                <a:tc>
                  <a:txBody>
                    <a:bodyPr/>
                    <a:lstStyle/>
                    <a:p>
                      <a:r>
                        <a:rPr lang="en-US" u="sng" dirty="0" smtClean="0"/>
                        <a:t>Exp</a:t>
                      </a:r>
                      <a:r>
                        <a:rPr lang="en-US" u="sng" baseline="0" dirty="0" smtClean="0"/>
                        <a:t> Date</a:t>
                      </a:r>
                      <a:endParaRPr lang="en-US" u="sng" dirty="0"/>
                    </a:p>
                  </a:txBody>
                  <a:tcPr/>
                </a:tc>
              </a:tr>
              <a:tr h="428625">
                <a:tc>
                  <a:txBody>
                    <a:bodyPr/>
                    <a:lstStyle/>
                    <a:p>
                      <a:r>
                        <a:rPr lang="en-US" dirty="0" smtClean="0"/>
                        <a:t>C3060 C3 (carton)</a:t>
                      </a:r>
                      <a:endParaRPr lang="en-US" dirty="0"/>
                    </a:p>
                  </a:txBody>
                  <a:tcPr/>
                </a:tc>
                <a:tc>
                  <a:txBody>
                    <a:bodyPr/>
                    <a:lstStyle/>
                    <a:p>
                      <a:r>
                        <a:rPr lang="en-US" dirty="0" smtClean="0"/>
                        <a:t>01-2015 </a:t>
                      </a:r>
                      <a:endParaRPr lang="en-US" dirty="0"/>
                    </a:p>
                  </a:txBody>
                  <a:tcPr/>
                </a:tc>
              </a:tr>
              <a:tr h="428625">
                <a:tc>
                  <a:txBody>
                    <a:bodyPr/>
                    <a:lstStyle/>
                    <a:p>
                      <a:r>
                        <a:rPr lang="en-US" dirty="0" smtClean="0"/>
                        <a:t>C3121 C3 (vial) </a:t>
                      </a:r>
                      <a:endParaRPr lang="en-US" dirty="0"/>
                    </a:p>
                  </a:txBody>
                  <a:tcPr/>
                </a:tc>
                <a:tc>
                  <a:txBody>
                    <a:bodyPr/>
                    <a:lstStyle/>
                    <a:p>
                      <a:r>
                        <a:rPr lang="en-US" dirty="0" smtClean="0"/>
                        <a:t>04-2015</a:t>
                      </a:r>
                      <a:endParaRPr lang="en-US" dirty="0"/>
                    </a:p>
                  </a:txBody>
                  <a:tcPr/>
                </a:tc>
              </a:tr>
            </a:tbl>
          </a:graphicData>
        </a:graphic>
      </p:graphicFrame>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3040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4294967295"/>
          </p:nvPr>
        </p:nvSpPr>
        <p:spPr>
          <a:xfrm>
            <a:off x="6719068" y="6477000"/>
            <a:ext cx="21336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fld id="{DE1A4E99-7359-4ABC-B92B-F380CFBC59F3}" type="slidenum">
              <a:rPr lang="en-US" altLang="en-US" sz="1200" smtClean="0">
                <a:solidFill>
                  <a:schemeClr val="accent1"/>
                </a:solidFill>
              </a:rPr>
              <a:pPr eaLnBrk="1" hangingPunct="1"/>
              <a:t>18</a:t>
            </a:fld>
            <a:endParaRPr lang="en-US" altLang="en-US" sz="1200" dirty="0" smtClean="0">
              <a:solidFill>
                <a:schemeClr val="accent1"/>
              </a:solidFill>
            </a:endParaRPr>
          </a:p>
        </p:txBody>
      </p:sp>
      <p:pic>
        <p:nvPicPr>
          <p:cNvPr id="111619" name="Picture 2"/>
          <p:cNvPicPr>
            <a:picLocks noChangeAspect="1" noChangeArrowheads="1"/>
          </p:cNvPicPr>
          <p:nvPr/>
        </p:nvPicPr>
        <p:blipFill>
          <a:blip r:embed="rId3">
            <a:extLst>
              <a:ext uri="{28A0092B-C50C-407E-A947-70E740481C1C}">
                <a14:useLocalDpi xmlns:a14="http://schemas.microsoft.com/office/drawing/2010/main" val="0"/>
              </a:ext>
            </a:extLst>
          </a:blip>
          <a:srcRect l="14999" t="42000" r="14999" b="3000"/>
          <a:stretch>
            <a:fillRect/>
          </a:stretch>
        </p:blipFill>
        <p:spPr bwMode="auto">
          <a:xfrm>
            <a:off x="0" y="2286000"/>
            <a:ext cx="853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1620" name="Text Box 3"/>
          <p:cNvSpPr txBox="1">
            <a:spLocks noChangeArrowheads="1"/>
          </p:cNvSpPr>
          <p:nvPr/>
        </p:nvSpPr>
        <p:spPr bwMode="auto">
          <a:xfrm>
            <a:off x="381000" y="1142999"/>
            <a:ext cx="8229600" cy="885825"/>
          </a:xfrm>
          <a:prstGeom prst="rect">
            <a:avLst/>
          </a:prstGeom>
          <a:solidFill>
            <a:schemeClr val="bg1"/>
          </a:solidFill>
          <a:ln w="25400" algn="ctr">
            <a:noFill/>
            <a:miter lim="800000"/>
            <a:headEnd/>
            <a:tailEnd/>
          </a:ln>
        </p:spPr>
        <p:txBody>
          <a:bodyPr>
            <a:spAutoFit/>
          </a:bodyPr>
          <a:lstStyle>
            <a:lvl1pPr marL="342900" indent="-342900"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algn="l" eaLnBrk="1" hangingPunct="1">
              <a:lnSpc>
                <a:spcPct val="90000"/>
              </a:lnSpc>
              <a:spcBef>
                <a:spcPct val="50000"/>
              </a:spcBef>
            </a:pPr>
            <a:r>
              <a:rPr lang="en-US" altLang="en-US" sz="2800" b="1" dirty="0" smtClean="0"/>
              <a:t>  Stolen </a:t>
            </a:r>
            <a:r>
              <a:rPr lang="en-US" altLang="en-US" sz="2800" b="1" dirty="0" smtClean="0"/>
              <a:t>Drugs </a:t>
            </a:r>
            <a:r>
              <a:rPr lang="en-US" altLang="en-US" sz="2800" b="1" dirty="0"/>
              <a:t>are </a:t>
            </a:r>
            <a:r>
              <a:rPr lang="en-US" altLang="en-US" sz="2800" b="1" dirty="0" smtClean="0"/>
              <a:t>Finding </a:t>
            </a:r>
            <a:r>
              <a:rPr lang="en-US" altLang="en-US" sz="2800" b="1" dirty="0"/>
              <a:t>T</a:t>
            </a:r>
            <a:r>
              <a:rPr lang="en-US" altLang="en-US" sz="2800" b="1" dirty="0" smtClean="0"/>
              <a:t>heir </a:t>
            </a:r>
            <a:r>
              <a:rPr lang="en-US" altLang="en-US" sz="2800" b="1" dirty="0"/>
              <a:t>W</a:t>
            </a:r>
            <a:r>
              <a:rPr lang="en-US" altLang="en-US" sz="2800" b="1" dirty="0" smtClean="0"/>
              <a:t>ay </a:t>
            </a:r>
            <a:r>
              <a:rPr lang="en-US" altLang="en-US" sz="2800" b="1" dirty="0"/>
              <a:t>B</a:t>
            </a:r>
            <a:r>
              <a:rPr lang="en-US" altLang="en-US" sz="2800" b="1" dirty="0" smtClean="0"/>
              <a:t>ack </a:t>
            </a:r>
            <a:r>
              <a:rPr lang="en-US" altLang="en-US" sz="2800" b="1" dirty="0"/>
              <a:t>into the </a:t>
            </a:r>
            <a:r>
              <a:rPr lang="en-US" altLang="en-US" sz="2800" b="1" dirty="0" smtClean="0"/>
              <a:t>Supply </a:t>
            </a:r>
            <a:r>
              <a:rPr lang="en-US" altLang="en-US" sz="2800" b="1" dirty="0"/>
              <a:t>C</a:t>
            </a:r>
            <a:r>
              <a:rPr lang="en-US" altLang="en-US" sz="2800" b="1" dirty="0" smtClean="0"/>
              <a:t>hain </a:t>
            </a:r>
            <a:r>
              <a:rPr lang="en-US" altLang="en-US" sz="2800" b="1" dirty="0"/>
              <a:t>T</a:t>
            </a:r>
            <a:r>
              <a:rPr lang="en-US" altLang="en-US" sz="2800" b="1" dirty="0" smtClean="0"/>
              <a:t>hrough </a:t>
            </a:r>
            <a:r>
              <a:rPr lang="en-US" altLang="en-US" sz="2800" b="1" dirty="0"/>
              <a:t>R</a:t>
            </a:r>
            <a:r>
              <a:rPr lang="en-US" altLang="en-US" sz="2800" b="1" dirty="0" smtClean="0"/>
              <a:t>eturns </a:t>
            </a:r>
            <a:r>
              <a:rPr lang="en-US" altLang="en-US" sz="2800" b="1" dirty="0"/>
              <a:t>P</a:t>
            </a:r>
            <a:r>
              <a:rPr lang="en-US" altLang="en-US" sz="2800" b="1" dirty="0" smtClean="0"/>
              <a:t>rocess</a:t>
            </a:r>
            <a:endParaRPr lang="en-US" altLang="en-US" sz="2800" b="1" dirty="0"/>
          </a:p>
        </p:txBody>
      </p:sp>
      <p:pic>
        <p:nvPicPr>
          <p:cNvPr id="5" name="Picture 2" descr="C:\Users\PICARDC\Documents\ODSIR\Snippets\FDA slide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52400"/>
            <a:ext cx="701040" cy="80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495767"/>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5795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a:extLst>
              <a:ext uri="{28A0092B-C50C-407E-A947-70E740481C1C}">
                <a14:useLocalDpi xmlns:a14="http://schemas.microsoft.com/office/drawing/2010/main" val="0"/>
              </a:ext>
            </a:extLst>
          </a:blip>
          <a:srcRect l="13126" t="14000" r="13750"/>
          <a:stretch>
            <a:fillRect/>
          </a:stretch>
        </p:blipFill>
        <p:spPr bwMode="auto">
          <a:xfrm>
            <a:off x="0" y="0"/>
            <a:ext cx="9144000" cy="666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0595" name="Text Box 3"/>
          <p:cNvSpPr txBox="1">
            <a:spLocks noChangeArrowheads="1"/>
          </p:cNvSpPr>
          <p:nvPr/>
        </p:nvSpPr>
        <p:spPr bwMode="auto">
          <a:xfrm>
            <a:off x="228600" y="1066800"/>
            <a:ext cx="8686800" cy="485775"/>
          </a:xfrm>
          <a:prstGeom prst="rect">
            <a:avLst/>
          </a:prstGeom>
          <a:solidFill>
            <a:schemeClr val="bg1"/>
          </a:solidFill>
          <a:ln w="9525" algn="ctr">
            <a:noFill/>
            <a:miter lim="800000"/>
            <a:headEnd/>
            <a:tailEnd/>
          </a:ln>
        </p:spPr>
        <p:txBody>
          <a:bodyPr>
            <a:spAutoFit/>
          </a:bodyPr>
          <a:lstStyle>
            <a:lvl1pPr marL="342900" indent="-342900"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lnSpc>
                <a:spcPct val="90000"/>
              </a:lnSpc>
              <a:spcBef>
                <a:spcPct val="50000"/>
              </a:spcBef>
            </a:pPr>
            <a:r>
              <a:rPr lang="en-US" altLang="en-US" sz="2800" b="1" dirty="0" smtClean="0"/>
              <a:t>     </a:t>
            </a:r>
            <a:r>
              <a:rPr lang="en-US" altLang="en-US" sz="2800" b="1" dirty="0" err="1" smtClean="0"/>
              <a:t>Medwatch</a:t>
            </a:r>
            <a:r>
              <a:rPr lang="en-US" altLang="en-US" sz="2800" b="1" dirty="0" smtClean="0"/>
              <a:t> </a:t>
            </a:r>
            <a:r>
              <a:rPr lang="en-US" altLang="en-US" sz="2800" b="1" dirty="0"/>
              <a:t>R</a:t>
            </a:r>
            <a:r>
              <a:rPr lang="en-US" altLang="en-US" sz="2800" b="1" dirty="0" smtClean="0"/>
              <a:t>eports </a:t>
            </a:r>
            <a:r>
              <a:rPr lang="en-US" altLang="en-US" sz="2800" b="1" dirty="0"/>
              <a:t>L</a:t>
            </a:r>
            <a:r>
              <a:rPr lang="en-US" altLang="en-US" sz="2800" b="1" dirty="0" smtClean="0"/>
              <a:t>inked </a:t>
            </a:r>
            <a:r>
              <a:rPr lang="en-US" altLang="en-US" sz="2800" b="1" dirty="0"/>
              <a:t>to </a:t>
            </a:r>
            <a:r>
              <a:rPr lang="en-US" altLang="en-US" sz="2800" b="1" dirty="0" smtClean="0"/>
              <a:t>Stolen Product</a:t>
            </a:r>
            <a:endParaRPr lang="en-US" altLang="en-US" sz="2800" b="1" dirty="0"/>
          </a:p>
        </p:txBody>
      </p:sp>
      <p:pic>
        <p:nvPicPr>
          <p:cNvPr id="14338" name="Picture 2" descr="C:\Users\PICARDC\Documents\ODSIR\Snippets\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944" y="6400800"/>
            <a:ext cx="167640" cy="20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881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893050"/>
            <a:ext cx="8509103" cy="926020"/>
          </a:xfrm>
        </p:spPr>
        <p:txBody>
          <a:bodyPr>
            <a:normAutofit/>
          </a:bodyPr>
          <a:lstStyle/>
          <a:p>
            <a:r>
              <a:rPr lang="en-US" sz="5400" b="1" dirty="0" smtClean="0"/>
              <a:t>Overview</a:t>
            </a:r>
            <a:endParaRPr lang="en-US" sz="5400" b="1" dirty="0"/>
          </a:p>
        </p:txBody>
      </p:sp>
      <p:sp>
        <p:nvSpPr>
          <p:cNvPr id="3" name="Content Placeholder 2"/>
          <p:cNvSpPr>
            <a:spLocks noGrp="1"/>
          </p:cNvSpPr>
          <p:nvPr>
            <p:ph idx="1"/>
          </p:nvPr>
        </p:nvSpPr>
        <p:spPr>
          <a:xfrm>
            <a:off x="533400" y="1752600"/>
            <a:ext cx="8509103" cy="4286043"/>
          </a:xfrm>
        </p:spPr>
        <p:txBody>
          <a:bodyPr>
            <a:noAutofit/>
          </a:bodyPr>
          <a:lstStyle/>
          <a:p>
            <a:r>
              <a:rPr lang="en-US" sz="3000" dirty="0" smtClean="0"/>
              <a:t>CDER Office of Compliance</a:t>
            </a:r>
          </a:p>
          <a:p>
            <a:r>
              <a:rPr lang="en-US" sz="3000" dirty="0" smtClean="0"/>
              <a:t>Threats to U.S. Drug </a:t>
            </a:r>
            <a:r>
              <a:rPr lang="en-US" sz="3000" dirty="0"/>
              <a:t>S</a:t>
            </a:r>
            <a:r>
              <a:rPr lang="en-US" sz="3000" dirty="0" smtClean="0"/>
              <a:t>upply </a:t>
            </a:r>
            <a:r>
              <a:rPr lang="en-US" sz="3000" dirty="0"/>
              <a:t>C</a:t>
            </a:r>
            <a:r>
              <a:rPr lang="en-US" sz="3000" dirty="0" smtClean="0"/>
              <a:t>hain</a:t>
            </a:r>
            <a:endParaRPr lang="en-US" sz="3000" dirty="0"/>
          </a:p>
          <a:p>
            <a:r>
              <a:rPr lang="en-US" sz="3000" dirty="0" smtClean="0"/>
              <a:t>U.S. Drug </a:t>
            </a:r>
            <a:r>
              <a:rPr lang="en-US" sz="3000" dirty="0"/>
              <a:t>S</a:t>
            </a:r>
            <a:r>
              <a:rPr lang="en-US" sz="3000" dirty="0" smtClean="0"/>
              <a:t>upply </a:t>
            </a:r>
            <a:r>
              <a:rPr lang="en-US" sz="3000" dirty="0"/>
              <a:t>C</a:t>
            </a:r>
            <a:r>
              <a:rPr lang="en-US" sz="3000" dirty="0" smtClean="0"/>
              <a:t>hain Breaches</a:t>
            </a:r>
          </a:p>
          <a:p>
            <a:r>
              <a:rPr lang="en-US" sz="3000" dirty="0" smtClean="0"/>
              <a:t>Education and Outreach</a:t>
            </a:r>
          </a:p>
          <a:p>
            <a:r>
              <a:rPr lang="en-US" sz="3000" dirty="0" smtClean="0"/>
              <a:t>Compliance and </a:t>
            </a:r>
            <a:r>
              <a:rPr lang="en-US" sz="3000" dirty="0"/>
              <a:t>E</a:t>
            </a:r>
            <a:r>
              <a:rPr lang="en-US" sz="3000" dirty="0" smtClean="0"/>
              <a:t>nforcement </a:t>
            </a:r>
          </a:p>
          <a:p>
            <a:r>
              <a:rPr lang="en-US" sz="3000" dirty="0" smtClean="0"/>
              <a:t>Criminal Investigations</a:t>
            </a:r>
            <a:endParaRPr lang="en-US" sz="3000" dirty="0"/>
          </a:p>
          <a:p>
            <a:r>
              <a:rPr lang="en-US" sz="3000" dirty="0" smtClean="0"/>
              <a:t>Legal Implications</a:t>
            </a:r>
          </a:p>
          <a:p>
            <a:r>
              <a:rPr lang="en-US" sz="3000" dirty="0" smtClean="0"/>
              <a:t>International Collaboration </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72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l="8125" t="7001" r="35625" b="3999"/>
          <a:stretch>
            <a:fillRect/>
          </a:stretch>
        </p:blipFill>
        <p:spPr>
          <a:xfrm>
            <a:off x="0" y="46038"/>
            <a:ext cx="9144000" cy="6811962"/>
          </a:xfrm>
          <a:noFill/>
        </p:spPr>
      </p:pic>
      <p:sp>
        <p:nvSpPr>
          <p:cNvPr id="106499" name="Rectangle 5"/>
          <p:cNvSpPr>
            <a:spLocks noChangeArrowheads="1"/>
          </p:cNvSpPr>
          <p:nvPr/>
        </p:nvSpPr>
        <p:spPr bwMode="auto">
          <a:xfrm>
            <a:off x="0" y="0"/>
            <a:ext cx="9144000" cy="685800"/>
          </a:xfrm>
          <a:prstGeom prst="rect">
            <a:avLst/>
          </a:prstGeom>
          <a:solidFill>
            <a:schemeClr val="bg1"/>
          </a:solidFill>
          <a:ln w="9525" algn="ctr">
            <a:solidFill>
              <a:schemeClr val="tx1"/>
            </a:solidFill>
            <a:miter lim="800000"/>
            <a:headEnd/>
            <a:tailEnd/>
          </a:ln>
        </p:spPr>
        <p:txBody>
          <a:bodyPr wrap="none" anchor="ctr"/>
          <a:lstStyle>
            <a:lvl1pPr marL="342900" indent="-342900"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r>
              <a:rPr lang="en-US" altLang="en-US" b="1" dirty="0" smtClean="0"/>
              <a:t>   Reselling </a:t>
            </a:r>
            <a:r>
              <a:rPr lang="en-US" altLang="en-US" b="1" dirty="0"/>
              <a:t>of Rx </a:t>
            </a:r>
            <a:r>
              <a:rPr lang="en-US" altLang="en-US" b="1" dirty="0" smtClean="0"/>
              <a:t>Drugs </a:t>
            </a:r>
            <a:r>
              <a:rPr lang="en-US" altLang="en-US" b="1" dirty="0"/>
              <a:t>O</a:t>
            </a:r>
            <a:r>
              <a:rPr lang="en-US" altLang="en-US" b="1" dirty="0" smtClean="0"/>
              <a:t>btained </a:t>
            </a:r>
            <a:r>
              <a:rPr lang="en-US" altLang="en-US" b="1" dirty="0"/>
              <a:t>by </a:t>
            </a:r>
            <a:r>
              <a:rPr lang="en-US" altLang="en-US" b="1" dirty="0" smtClean="0"/>
              <a:t>Doctors</a:t>
            </a:r>
            <a:endParaRPr lang="en-US" altLang="en-US" b="1" dirty="0"/>
          </a:p>
        </p:txBody>
      </p:sp>
      <p:sp>
        <p:nvSpPr>
          <p:cNvPr id="4" name="Slide Number Placeholder 3"/>
          <p:cNvSpPr>
            <a:spLocks noGrp="1"/>
          </p:cNvSpPr>
          <p:nvPr>
            <p:ph type="sldNum" sz="quarter" idx="12"/>
          </p:nvPr>
        </p:nvSpPr>
        <p:spPr/>
        <p:txBody>
          <a:bodyPr/>
          <a:lstStyle/>
          <a:p>
            <a:pPr>
              <a:defRPr/>
            </a:pPr>
            <a:fld id="{0D6B8874-A882-43CF-ABF4-956C4AED59D4}" type="slidenum">
              <a:rPr lang="en-US" smtClean="0"/>
              <a:pPr>
                <a:defRPr/>
              </a:pPr>
              <a:t>20</a:t>
            </a:fld>
            <a:endParaRPr lang="en-US" dirty="0"/>
          </a:p>
        </p:txBody>
      </p:sp>
      <p:pic>
        <p:nvPicPr>
          <p:cNvPr id="15362" name="Picture 2" descr="C:\Users\PICARDC\Documents\ODSIR\Snippets\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6629400"/>
            <a:ext cx="190500" cy="18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191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35" y="1032305"/>
            <a:ext cx="8509103" cy="926020"/>
          </a:xfrm>
        </p:spPr>
        <p:txBody>
          <a:bodyPr>
            <a:normAutofit/>
          </a:bodyPr>
          <a:lstStyle/>
          <a:p>
            <a:r>
              <a:rPr lang="en-US" sz="5400" dirty="0" smtClean="0"/>
              <a:t>  </a:t>
            </a:r>
            <a:endParaRPr lang="en-US" sz="5400" dirty="0"/>
          </a:p>
        </p:txBody>
      </p:sp>
      <p:sp>
        <p:nvSpPr>
          <p:cNvPr id="3" name="Content Placeholder 2"/>
          <p:cNvSpPr>
            <a:spLocks noGrp="1"/>
          </p:cNvSpPr>
          <p:nvPr>
            <p:ph idx="1"/>
          </p:nvPr>
        </p:nvSpPr>
        <p:spPr>
          <a:xfrm>
            <a:off x="304800" y="3048000"/>
            <a:ext cx="8509103" cy="4286043"/>
          </a:xfrm>
        </p:spPr>
        <p:txBody>
          <a:bodyPr>
            <a:normAutofit/>
          </a:bodyPr>
          <a:lstStyle/>
          <a:p>
            <a:pPr marL="0" indent="0" algn="ctr">
              <a:buNone/>
            </a:pPr>
            <a:r>
              <a:rPr lang="en-US" sz="4400" dirty="0" smtClean="0"/>
              <a:t>Education and Outreach</a:t>
            </a:r>
            <a:endParaRPr lang="en-US" sz="4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802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4479925" y="2967038"/>
            <a:ext cx="184150" cy="92392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en-US"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2" name="Rectangle 1"/>
          <p:cNvSpPr/>
          <p:nvPr/>
        </p:nvSpPr>
        <p:spPr>
          <a:xfrm>
            <a:off x="152400" y="51494"/>
            <a:ext cx="8534400" cy="1538288"/>
          </a:xfrm>
          <a:prstGeom prst="rect">
            <a:avLst/>
          </a:prstGeom>
        </p:spPr>
        <p:txBody>
          <a:bodyPr>
            <a:spAutoFit/>
          </a:bodyPr>
          <a:lstStyle/>
          <a:p>
            <a:pPr>
              <a:defRPr/>
            </a:pPr>
            <a:endParaRPr lang="en-US" altLang="en-US" dirty="0">
              <a:solidFill>
                <a:prstClr val="black"/>
              </a:solidFill>
            </a:endParaRPr>
          </a:p>
          <a:p>
            <a:pPr>
              <a:defRPr/>
            </a:pPr>
            <a:endParaRPr lang="en-US" altLang="en-US" sz="2000" b="1" dirty="0">
              <a:solidFill>
                <a:prstClr val="white"/>
              </a:solidFill>
            </a:endParaRPr>
          </a:p>
          <a:p>
            <a:pPr marL="914400" lvl="1" indent="-457200">
              <a:buFont typeface="Wingdings" panose="05000000000000000000" pitchFamily="2" charset="2"/>
              <a:buChar char="ü"/>
              <a:defRPr/>
            </a:pPr>
            <a:endParaRPr lang="en-US" altLang="en-US" sz="2800" b="1" dirty="0">
              <a:solidFill>
                <a:prstClr val="white"/>
              </a:solidFill>
            </a:endParaRPr>
          </a:p>
          <a:p>
            <a:pPr lvl="1">
              <a:defRPr/>
            </a:pPr>
            <a:endParaRPr lang="en-US" altLang="en-US" sz="2800" b="1" dirty="0">
              <a:solidFill>
                <a:prstClr val="white"/>
              </a:solidFill>
            </a:endParaRPr>
          </a:p>
        </p:txBody>
      </p:sp>
      <p:sp>
        <p:nvSpPr>
          <p:cNvPr id="11" name="Rectangle 3"/>
          <p:cNvSpPr txBox="1">
            <a:spLocks noChangeArrowheads="1"/>
          </p:cNvSpPr>
          <p:nvPr/>
        </p:nvSpPr>
        <p:spPr bwMode="auto">
          <a:xfrm>
            <a:off x="4148138" y="1541463"/>
            <a:ext cx="4748212"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20000"/>
              </a:spcAft>
              <a:buChar char="•"/>
              <a:defRPr sz="2400">
                <a:solidFill>
                  <a:schemeClr val="tx1"/>
                </a:solidFill>
                <a:latin typeface="+mn-lt"/>
                <a:ea typeface="+mn-ea"/>
                <a:cs typeface="+mn-cs"/>
              </a:defRPr>
            </a:lvl1pPr>
            <a:lvl2pPr marL="742950" indent="-285750" algn="l" rtl="0" fontAlgn="base">
              <a:spcBef>
                <a:spcPct val="20000"/>
              </a:spcBef>
              <a:spcAft>
                <a:spcPct val="20000"/>
              </a:spcAft>
              <a:buChar char="–"/>
              <a:defRPr sz="2000">
                <a:solidFill>
                  <a:schemeClr val="tx1"/>
                </a:solidFill>
                <a:latin typeface="+mn-lt"/>
                <a:cs typeface="+mn-cs"/>
              </a:defRPr>
            </a:lvl2pPr>
            <a:lvl3pPr marL="1143000" indent="-228600" algn="l" rtl="0" fontAlgn="base">
              <a:spcBef>
                <a:spcPct val="20000"/>
              </a:spcBef>
              <a:spcAft>
                <a:spcPct val="20000"/>
              </a:spcAft>
              <a:buChar char="•"/>
              <a:defRPr>
                <a:solidFill>
                  <a:schemeClr val="tx1"/>
                </a:solidFill>
                <a:latin typeface="+mn-lt"/>
                <a:cs typeface="+mn-cs"/>
              </a:defRPr>
            </a:lvl3pPr>
            <a:lvl4pPr marL="1600200" indent="-228600" algn="l" rtl="0" fontAlgn="base">
              <a:spcBef>
                <a:spcPct val="20000"/>
              </a:spcBef>
              <a:spcAft>
                <a:spcPct val="20000"/>
              </a:spcAft>
              <a:buChar char="–"/>
              <a:defRPr sz="1600">
                <a:solidFill>
                  <a:schemeClr val="tx1"/>
                </a:solidFill>
                <a:latin typeface="+mn-lt"/>
                <a:cs typeface="+mn-cs"/>
              </a:defRPr>
            </a:lvl4pPr>
            <a:lvl5pPr marL="2057400" indent="-228600" algn="l" rtl="0" fontAlgn="base">
              <a:spcBef>
                <a:spcPct val="20000"/>
              </a:spcBef>
              <a:spcAft>
                <a:spcPct val="20000"/>
              </a:spcAft>
              <a:buChar char="»"/>
              <a:defRPr sz="1600">
                <a:solidFill>
                  <a:schemeClr val="tx1"/>
                </a:solidFill>
                <a:latin typeface="+mn-lt"/>
                <a:cs typeface="+mn-cs"/>
              </a:defRPr>
            </a:lvl5pPr>
            <a:lvl6pPr marL="2514600" indent="-228600" algn="l" rtl="0" fontAlgn="base">
              <a:spcBef>
                <a:spcPct val="20000"/>
              </a:spcBef>
              <a:spcAft>
                <a:spcPct val="20000"/>
              </a:spcAft>
              <a:buChar char="»"/>
              <a:defRPr sz="1600">
                <a:solidFill>
                  <a:schemeClr val="tx1"/>
                </a:solidFill>
                <a:latin typeface="+mn-lt"/>
                <a:cs typeface="+mn-cs"/>
              </a:defRPr>
            </a:lvl6pPr>
            <a:lvl7pPr marL="2971800" indent="-228600" algn="l" rtl="0" fontAlgn="base">
              <a:spcBef>
                <a:spcPct val="20000"/>
              </a:spcBef>
              <a:spcAft>
                <a:spcPct val="20000"/>
              </a:spcAft>
              <a:buChar char="»"/>
              <a:defRPr sz="1600">
                <a:solidFill>
                  <a:schemeClr val="tx1"/>
                </a:solidFill>
                <a:latin typeface="+mn-lt"/>
                <a:cs typeface="+mn-cs"/>
              </a:defRPr>
            </a:lvl7pPr>
            <a:lvl8pPr marL="3429000" indent="-228600" algn="l" rtl="0" fontAlgn="base">
              <a:spcBef>
                <a:spcPct val="20000"/>
              </a:spcBef>
              <a:spcAft>
                <a:spcPct val="20000"/>
              </a:spcAft>
              <a:buChar char="»"/>
              <a:defRPr sz="1600">
                <a:solidFill>
                  <a:schemeClr val="tx1"/>
                </a:solidFill>
                <a:latin typeface="+mn-lt"/>
                <a:cs typeface="+mn-cs"/>
              </a:defRPr>
            </a:lvl8pPr>
            <a:lvl9pPr marL="3886200" indent="-228600" algn="l" rtl="0" fontAlgn="base">
              <a:spcBef>
                <a:spcPct val="20000"/>
              </a:spcBef>
              <a:spcAft>
                <a:spcPct val="20000"/>
              </a:spcAft>
              <a:buChar char="»"/>
              <a:defRPr sz="1600">
                <a:solidFill>
                  <a:schemeClr val="tx1"/>
                </a:solidFill>
                <a:latin typeface="+mn-lt"/>
                <a:cs typeface="+mn-cs"/>
              </a:defRPr>
            </a:lvl9pPr>
          </a:lstStyle>
          <a:p>
            <a:pPr>
              <a:lnSpc>
                <a:spcPct val="90000"/>
              </a:lnSpc>
              <a:defRPr/>
            </a:pPr>
            <a:endParaRPr lang="en-US" sz="2000" kern="0" dirty="0" smtClean="0">
              <a:solidFill>
                <a:prstClr val="white"/>
              </a:solidFill>
              <a:latin typeface="Arial" charset="0"/>
            </a:endParaRPr>
          </a:p>
          <a:p>
            <a:pPr>
              <a:lnSpc>
                <a:spcPct val="90000"/>
              </a:lnSpc>
              <a:defRPr/>
            </a:pPr>
            <a:r>
              <a:rPr lang="en-US" sz="2000" kern="0" dirty="0" smtClean="0">
                <a:solidFill>
                  <a:prstClr val="white"/>
                </a:solidFill>
                <a:latin typeface="Arial" charset="0"/>
              </a:rPr>
              <a:t>Sent to medical practices in the U.S. </a:t>
            </a:r>
          </a:p>
          <a:p>
            <a:pPr>
              <a:lnSpc>
                <a:spcPct val="90000"/>
              </a:lnSpc>
              <a:defRPr/>
            </a:pPr>
            <a:r>
              <a:rPr lang="en-US" sz="2000" kern="0" dirty="0" smtClean="0">
                <a:solidFill>
                  <a:prstClr val="white"/>
                </a:solidFill>
                <a:latin typeface="Arial" charset="0"/>
              </a:rPr>
              <a:t>Warned against the use of counterfeit versions (and unapproved drugs)</a:t>
            </a:r>
          </a:p>
          <a:p>
            <a:pPr>
              <a:lnSpc>
                <a:spcPct val="90000"/>
              </a:lnSpc>
              <a:defRPr/>
            </a:pPr>
            <a:r>
              <a:rPr lang="en-US" sz="2000" kern="0" dirty="0" smtClean="0">
                <a:solidFill>
                  <a:prstClr val="white"/>
                </a:solidFill>
                <a:latin typeface="Arial" charset="0"/>
              </a:rPr>
              <a:t>Risks of purchasing from foreign and unlicensed sources </a:t>
            </a:r>
          </a:p>
          <a:p>
            <a:pPr>
              <a:lnSpc>
                <a:spcPct val="90000"/>
              </a:lnSpc>
              <a:defRPr/>
            </a:pPr>
            <a:r>
              <a:rPr lang="en-US" sz="2000" kern="0" dirty="0" smtClean="0">
                <a:solidFill>
                  <a:prstClr val="white"/>
                </a:solidFill>
                <a:latin typeface="Arial" charset="0"/>
              </a:rPr>
              <a:t>Urged medical practices to stop using any products from foreign or unlicensed suppliers</a:t>
            </a:r>
          </a:p>
          <a:p>
            <a:pPr>
              <a:lnSpc>
                <a:spcPct val="90000"/>
              </a:lnSpc>
              <a:defRPr/>
            </a:pPr>
            <a:r>
              <a:rPr lang="en-US" sz="2000" kern="0" dirty="0" smtClean="0">
                <a:solidFill>
                  <a:prstClr val="white"/>
                </a:solidFill>
                <a:latin typeface="Arial" pitchFamily="34" charset="0"/>
                <a:cs typeface="Arial" pitchFamily="34" charset="0"/>
              </a:rPr>
              <a:t>Report adverse events to MedWatch </a:t>
            </a:r>
          </a:p>
          <a:p>
            <a:pPr>
              <a:lnSpc>
                <a:spcPct val="90000"/>
              </a:lnSpc>
              <a:defRPr/>
            </a:pPr>
            <a:r>
              <a:rPr lang="en-US" sz="2000" kern="0" dirty="0" smtClean="0">
                <a:solidFill>
                  <a:prstClr val="white"/>
                </a:solidFill>
                <a:latin typeface="Arial" pitchFamily="34" charset="0"/>
                <a:cs typeface="Arial" pitchFamily="34" charset="0"/>
              </a:rPr>
              <a:t>Letters are posted on FDA’s website</a:t>
            </a:r>
          </a:p>
        </p:txBody>
      </p:sp>
      <p:pic>
        <p:nvPicPr>
          <p:cNvPr id="163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866681"/>
            <a:ext cx="4187825" cy="57444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3"/>
          <p:cNvSpPr txBox="1">
            <a:spLocks noChangeArrowheads="1"/>
          </p:cNvSpPr>
          <p:nvPr/>
        </p:nvSpPr>
        <p:spPr bwMode="auto">
          <a:xfrm>
            <a:off x="4479925" y="742950"/>
            <a:ext cx="447675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20000"/>
              </a:spcAft>
              <a:buChar char="•"/>
              <a:defRPr sz="2400">
                <a:solidFill>
                  <a:schemeClr val="tx1"/>
                </a:solidFill>
                <a:latin typeface="+mn-lt"/>
                <a:ea typeface="+mn-ea"/>
                <a:cs typeface="+mn-cs"/>
              </a:defRPr>
            </a:lvl1pPr>
            <a:lvl2pPr marL="742950" indent="-285750" algn="l" rtl="0" fontAlgn="base">
              <a:spcBef>
                <a:spcPct val="20000"/>
              </a:spcBef>
              <a:spcAft>
                <a:spcPct val="20000"/>
              </a:spcAft>
              <a:buChar char="–"/>
              <a:defRPr sz="2000">
                <a:solidFill>
                  <a:schemeClr val="tx1"/>
                </a:solidFill>
                <a:latin typeface="+mn-lt"/>
                <a:cs typeface="+mn-cs"/>
              </a:defRPr>
            </a:lvl2pPr>
            <a:lvl3pPr marL="1143000" indent="-228600" algn="l" rtl="0" fontAlgn="base">
              <a:spcBef>
                <a:spcPct val="20000"/>
              </a:spcBef>
              <a:spcAft>
                <a:spcPct val="20000"/>
              </a:spcAft>
              <a:buChar char="•"/>
              <a:defRPr>
                <a:solidFill>
                  <a:schemeClr val="tx1"/>
                </a:solidFill>
                <a:latin typeface="+mn-lt"/>
                <a:cs typeface="+mn-cs"/>
              </a:defRPr>
            </a:lvl3pPr>
            <a:lvl4pPr marL="1600200" indent="-228600" algn="l" rtl="0" fontAlgn="base">
              <a:spcBef>
                <a:spcPct val="20000"/>
              </a:spcBef>
              <a:spcAft>
                <a:spcPct val="20000"/>
              </a:spcAft>
              <a:buChar char="–"/>
              <a:defRPr sz="1600">
                <a:solidFill>
                  <a:schemeClr val="tx1"/>
                </a:solidFill>
                <a:latin typeface="+mn-lt"/>
                <a:cs typeface="+mn-cs"/>
              </a:defRPr>
            </a:lvl4pPr>
            <a:lvl5pPr marL="2057400" indent="-228600" algn="l" rtl="0" fontAlgn="base">
              <a:spcBef>
                <a:spcPct val="20000"/>
              </a:spcBef>
              <a:spcAft>
                <a:spcPct val="20000"/>
              </a:spcAft>
              <a:buChar char="»"/>
              <a:defRPr sz="1600">
                <a:solidFill>
                  <a:schemeClr val="tx1"/>
                </a:solidFill>
                <a:latin typeface="+mn-lt"/>
                <a:cs typeface="+mn-cs"/>
              </a:defRPr>
            </a:lvl5pPr>
            <a:lvl6pPr marL="2514600" indent="-228600" algn="l" rtl="0" fontAlgn="base">
              <a:spcBef>
                <a:spcPct val="20000"/>
              </a:spcBef>
              <a:spcAft>
                <a:spcPct val="20000"/>
              </a:spcAft>
              <a:buChar char="»"/>
              <a:defRPr sz="1600">
                <a:solidFill>
                  <a:schemeClr val="tx1"/>
                </a:solidFill>
                <a:latin typeface="+mn-lt"/>
                <a:cs typeface="+mn-cs"/>
              </a:defRPr>
            </a:lvl6pPr>
            <a:lvl7pPr marL="2971800" indent="-228600" algn="l" rtl="0" fontAlgn="base">
              <a:spcBef>
                <a:spcPct val="20000"/>
              </a:spcBef>
              <a:spcAft>
                <a:spcPct val="20000"/>
              </a:spcAft>
              <a:buChar char="»"/>
              <a:defRPr sz="1600">
                <a:solidFill>
                  <a:schemeClr val="tx1"/>
                </a:solidFill>
                <a:latin typeface="+mn-lt"/>
                <a:cs typeface="+mn-cs"/>
              </a:defRPr>
            </a:lvl7pPr>
            <a:lvl8pPr marL="3429000" indent="-228600" algn="l" rtl="0" fontAlgn="base">
              <a:spcBef>
                <a:spcPct val="20000"/>
              </a:spcBef>
              <a:spcAft>
                <a:spcPct val="20000"/>
              </a:spcAft>
              <a:buChar char="»"/>
              <a:defRPr sz="1600">
                <a:solidFill>
                  <a:schemeClr val="tx1"/>
                </a:solidFill>
                <a:latin typeface="+mn-lt"/>
                <a:cs typeface="+mn-cs"/>
              </a:defRPr>
            </a:lvl8pPr>
            <a:lvl9pPr marL="3886200" indent="-228600" algn="l" rtl="0" fontAlgn="base">
              <a:spcBef>
                <a:spcPct val="20000"/>
              </a:spcBef>
              <a:spcAft>
                <a:spcPct val="20000"/>
              </a:spcAft>
              <a:buChar char="»"/>
              <a:defRPr sz="1600">
                <a:solidFill>
                  <a:schemeClr val="tx1"/>
                </a:solidFill>
                <a:latin typeface="+mn-lt"/>
                <a:cs typeface="+mn-cs"/>
              </a:defRPr>
            </a:lvl9pPr>
          </a:lstStyle>
          <a:p>
            <a:pPr>
              <a:lnSpc>
                <a:spcPct val="90000"/>
              </a:lnSpc>
              <a:defRPr/>
            </a:pPr>
            <a:endParaRPr lang="en-US" kern="0" dirty="0" smtClean="0">
              <a:solidFill>
                <a:prstClr val="white"/>
              </a:solidFill>
            </a:endParaRPr>
          </a:p>
          <a:p>
            <a:pPr>
              <a:lnSpc>
                <a:spcPct val="90000"/>
              </a:lnSpc>
              <a:defRPr/>
            </a:pPr>
            <a:r>
              <a:rPr lang="en-US" sz="2200" kern="0" dirty="0" smtClean="0">
                <a:solidFill>
                  <a:prstClr val="black"/>
                </a:solidFill>
                <a:latin typeface="Arial" panose="020B0604020202020204" pitchFamily="34" charset="0"/>
                <a:cs typeface="Arial" panose="020B0604020202020204" pitchFamily="34" charset="0"/>
              </a:rPr>
              <a:t>Sent to U.S. medical practices </a:t>
            </a:r>
          </a:p>
          <a:p>
            <a:pPr>
              <a:lnSpc>
                <a:spcPct val="90000"/>
              </a:lnSpc>
              <a:defRPr/>
            </a:pPr>
            <a:r>
              <a:rPr lang="en-US" sz="2200" kern="0" dirty="0" smtClean="0">
                <a:solidFill>
                  <a:prstClr val="black"/>
                </a:solidFill>
                <a:latin typeface="Arial" panose="020B0604020202020204" pitchFamily="34" charset="0"/>
                <a:cs typeface="Arial" panose="020B0604020202020204" pitchFamily="34" charset="0"/>
              </a:rPr>
              <a:t>Warned against the use of counterfeit versions (and unapproved drugs)</a:t>
            </a:r>
          </a:p>
          <a:p>
            <a:pPr>
              <a:lnSpc>
                <a:spcPct val="90000"/>
              </a:lnSpc>
              <a:defRPr/>
            </a:pPr>
            <a:r>
              <a:rPr lang="en-US" sz="2200" kern="0" dirty="0" smtClean="0">
                <a:solidFill>
                  <a:prstClr val="black"/>
                </a:solidFill>
                <a:latin typeface="Arial" panose="020B0604020202020204" pitchFamily="34" charset="0"/>
                <a:cs typeface="Arial" panose="020B0604020202020204" pitchFamily="34" charset="0"/>
              </a:rPr>
              <a:t>Risks of purchasing from foreign and unlicensed sources </a:t>
            </a:r>
          </a:p>
          <a:p>
            <a:pPr>
              <a:lnSpc>
                <a:spcPct val="90000"/>
              </a:lnSpc>
              <a:defRPr/>
            </a:pPr>
            <a:r>
              <a:rPr lang="en-US" sz="2200" kern="0" dirty="0" smtClean="0">
                <a:solidFill>
                  <a:prstClr val="black"/>
                </a:solidFill>
                <a:latin typeface="Arial" panose="020B0604020202020204" pitchFamily="34" charset="0"/>
                <a:cs typeface="Arial" panose="020B0604020202020204" pitchFamily="34" charset="0"/>
              </a:rPr>
              <a:t>Urged medical practices to stop using any products from foreign or unlicensed suppliers</a:t>
            </a:r>
          </a:p>
          <a:p>
            <a:pPr>
              <a:lnSpc>
                <a:spcPct val="90000"/>
              </a:lnSpc>
              <a:defRPr/>
            </a:pPr>
            <a:r>
              <a:rPr lang="en-US" sz="2200" kern="0" dirty="0" smtClean="0">
                <a:solidFill>
                  <a:prstClr val="black"/>
                </a:solidFill>
                <a:latin typeface="Arial" panose="020B0604020202020204" pitchFamily="34" charset="0"/>
                <a:cs typeface="Arial" panose="020B0604020202020204" pitchFamily="34" charset="0"/>
              </a:rPr>
              <a:t>Report adverse events to MedWatch </a:t>
            </a:r>
          </a:p>
          <a:p>
            <a:pPr>
              <a:lnSpc>
                <a:spcPct val="90000"/>
              </a:lnSpc>
              <a:defRPr/>
            </a:pPr>
            <a:r>
              <a:rPr lang="en-US" sz="2200" kern="0" dirty="0">
                <a:solidFill>
                  <a:prstClr val="black"/>
                </a:solidFill>
                <a:latin typeface="Arial" panose="020B0604020202020204" pitchFamily="34" charset="0"/>
                <a:cs typeface="Arial" panose="020B0604020202020204" pitchFamily="34" charset="0"/>
              </a:rPr>
              <a:t>P</a:t>
            </a:r>
            <a:r>
              <a:rPr lang="en-US" sz="2200" kern="0" dirty="0" smtClean="0">
                <a:solidFill>
                  <a:prstClr val="black"/>
                </a:solidFill>
                <a:latin typeface="Arial" panose="020B0604020202020204" pitchFamily="34" charset="0"/>
                <a:cs typeface="Arial" panose="020B0604020202020204" pitchFamily="34" charset="0"/>
              </a:rPr>
              <a:t>osted on FDA’s website</a:t>
            </a:r>
          </a:p>
          <a:p>
            <a:pPr>
              <a:lnSpc>
                <a:spcPct val="90000"/>
              </a:lnSpc>
              <a:defRPr/>
            </a:pPr>
            <a:r>
              <a:rPr lang="en-US" sz="2200" i="1" kern="0" dirty="0" smtClean="0">
                <a:solidFill>
                  <a:prstClr val="black"/>
                </a:solidFill>
                <a:latin typeface="Arial" panose="020B0604020202020204" pitchFamily="34" charset="0"/>
                <a:cs typeface="Arial" panose="020B0604020202020204" pitchFamily="34" charset="0"/>
              </a:rPr>
              <a:t>Over </a:t>
            </a:r>
            <a:r>
              <a:rPr lang="en-US" sz="2200" i="1" kern="0" dirty="0" smtClean="0">
                <a:solidFill>
                  <a:srgbClr val="C00000"/>
                </a:solidFill>
                <a:latin typeface="Arial" panose="020B0604020202020204" pitchFamily="34" charset="0"/>
                <a:cs typeface="Arial" panose="020B0604020202020204" pitchFamily="34" charset="0"/>
              </a:rPr>
              <a:t>3500</a:t>
            </a:r>
            <a:r>
              <a:rPr lang="en-US" sz="2200" i="1" kern="0" dirty="0" smtClean="0">
                <a:solidFill>
                  <a:prstClr val="black"/>
                </a:solidFill>
                <a:latin typeface="Arial" panose="020B0604020202020204" pitchFamily="34" charset="0"/>
                <a:cs typeface="Arial" panose="020B0604020202020204" pitchFamily="34" charset="0"/>
              </a:rPr>
              <a:t> letters sent</a:t>
            </a:r>
          </a:p>
        </p:txBody>
      </p:sp>
      <p:sp>
        <p:nvSpPr>
          <p:cNvPr id="4" name="Title 3"/>
          <p:cNvSpPr>
            <a:spLocks noGrp="1"/>
          </p:cNvSpPr>
          <p:nvPr>
            <p:ph type="title"/>
          </p:nvPr>
        </p:nvSpPr>
        <p:spPr>
          <a:xfrm>
            <a:off x="253641" y="0"/>
            <a:ext cx="8509103" cy="926020"/>
          </a:xfrm>
        </p:spPr>
        <p:txBody>
          <a:bodyPr/>
          <a:lstStyle/>
          <a:p>
            <a:r>
              <a:rPr lang="en-US" b="1" dirty="0" smtClean="0">
                <a:latin typeface="Arial" panose="020B0604020202020204" pitchFamily="34" charset="0"/>
                <a:cs typeface="Arial" panose="020B0604020202020204" pitchFamily="34" charset="0"/>
              </a:rPr>
              <a:t>Letters to Doctors</a:t>
            </a:r>
            <a:endParaRPr lang="en-US" b="1" dirty="0">
              <a:latin typeface="Arial" panose="020B0604020202020204" pitchFamily="34" charset="0"/>
              <a:cs typeface="Arial" panose="020B0604020202020204" pitchFamily="34"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611147"/>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525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3" name="Slide Number Placeholder 3"/>
          <p:cNvSpPr>
            <a:spLocks noGrp="1"/>
          </p:cNvSpPr>
          <p:nvPr>
            <p:ph type="sldNum" sz="quarter" idx="4294967295"/>
          </p:nvPr>
        </p:nvSpPr>
        <p:spPr>
          <a:xfrm>
            <a:off x="6789768" y="6480175"/>
            <a:ext cx="2133600" cy="320675"/>
          </a:xfrm>
          <a:noFill/>
          <a:ln>
            <a:miter lim="800000"/>
            <a:headEnd/>
            <a:tailEnd/>
          </a:ln>
        </p:spPr>
        <p:txBody>
          <a:bodyPr/>
          <a:lstStyle/>
          <a:p>
            <a:fld id="{77708D78-4769-4409-81A3-B8FC557E2C2D}" type="slidenum">
              <a:rPr lang="en-US" smtClean="0">
                <a:solidFill>
                  <a:schemeClr val="accent1"/>
                </a:solidFill>
              </a:rPr>
              <a:pPr/>
              <a:t>23</a:t>
            </a:fld>
            <a:endParaRPr lang="en-US" dirty="0" smtClean="0">
              <a:solidFill>
                <a:schemeClr val="accent1"/>
              </a:solidFill>
            </a:endParaRPr>
          </a:p>
        </p:txBody>
      </p:sp>
      <p:pic>
        <p:nvPicPr>
          <p:cNvPr id="38914" name="Picture 5"/>
          <p:cNvPicPr>
            <a:picLocks noChangeAspect="1" noChangeArrowheads="1"/>
          </p:cNvPicPr>
          <p:nvPr/>
        </p:nvPicPr>
        <p:blipFill>
          <a:blip r:embed="rId4"/>
          <a:srcRect t="25516"/>
          <a:stretch>
            <a:fillRect/>
          </a:stretch>
        </p:blipFill>
        <p:spPr bwMode="auto">
          <a:xfrm>
            <a:off x="304800" y="1447800"/>
            <a:ext cx="8535988" cy="5102225"/>
          </a:xfrm>
          <a:prstGeom prst="rect">
            <a:avLst/>
          </a:prstGeom>
          <a:noFill/>
          <a:ln w="9525">
            <a:noFill/>
            <a:miter lim="800000"/>
            <a:headEnd/>
            <a:tailEnd/>
          </a:ln>
        </p:spPr>
      </p:pic>
      <p:sp>
        <p:nvSpPr>
          <p:cNvPr id="38915" name="Text Box 3"/>
          <p:cNvSpPr txBox="1">
            <a:spLocks noChangeArrowheads="1"/>
          </p:cNvSpPr>
          <p:nvPr/>
        </p:nvSpPr>
        <p:spPr bwMode="auto">
          <a:xfrm>
            <a:off x="2270125" y="1001713"/>
            <a:ext cx="5349875" cy="396875"/>
          </a:xfrm>
          <a:prstGeom prst="rect">
            <a:avLst/>
          </a:prstGeom>
          <a:noFill/>
          <a:ln w="9525">
            <a:noFill/>
            <a:miter lim="800000"/>
            <a:headEnd/>
            <a:tailEnd/>
          </a:ln>
        </p:spPr>
        <p:txBody>
          <a:bodyPr>
            <a:spAutoFit/>
          </a:bodyPr>
          <a:lstStyle/>
          <a:p>
            <a:pPr>
              <a:spcBef>
                <a:spcPct val="20000"/>
              </a:spcBef>
              <a:buFontTx/>
              <a:buChar char="•"/>
            </a:pPr>
            <a:endParaRPr lang="en-US">
              <a:solidFill>
                <a:srgbClr val="000000"/>
              </a:solidFill>
            </a:endParaRPr>
          </a:p>
        </p:txBody>
      </p:sp>
      <p:sp>
        <p:nvSpPr>
          <p:cNvPr id="38916" name="TextBox 1"/>
          <p:cNvSpPr txBox="1">
            <a:spLocks noChangeArrowheads="1"/>
          </p:cNvSpPr>
          <p:nvPr/>
        </p:nvSpPr>
        <p:spPr bwMode="auto">
          <a:xfrm>
            <a:off x="304800" y="323851"/>
            <a:ext cx="7696200" cy="904863"/>
          </a:xfrm>
          <a:prstGeom prst="rect">
            <a:avLst/>
          </a:prstGeom>
          <a:noFill/>
          <a:ln w="9525">
            <a:noFill/>
            <a:miter lim="800000"/>
            <a:headEnd/>
            <a:tailEnd/>
          </a:ln>
        </p:spPr>
        <p:txBody>
          <a:bodyPr wrap="square">
            <a:spAutoFit/>
          </a:bodyPr>
          <a:lstStyle/>
          <a:p>
            <a:pPr>
              <a:spcBef>
                <a:spcPct val="20000"/>
              </a:spcBef>
            </a:pPr>
            <a:r>
              <a:rPr lang="en-US" sz="2400" b="1" dirty="0" smtClean="0">
                <a:latin typeface="Arial" charset="0"/>
              </a:rPr>
              <a:t>Public Notifications: </a:t>
            </a:r>
          </a:p>
          <a:p>
            <a:pPr>
              <a:spcBef>
                <a:spcPct val="20000"/>
              </a:spcBef>
            </a:pPr>
            <a:r>
              <a:rPr lang="en-US" sz="2400" b="1" dirty="0" smtClean="0">
                <a:latin typeface="Arial" charset="0"/>
              </a:rPr>
              <a:t>Counterfeit </a:t>
            </a:r>
            <a:r>
              <a:rPr lang="en-US" sz="2400" b="1" dirty="0" err="1" smtClean="0">
                <a:latin typeface="Arial" charset="0"/>
              </a:rPr>
              <a:t>Avastin</a:t>
            </a:r>
            <a:r>
              <a:rPr lang="en-US" sz="2400" b="1" dirty="0" smtClean="0">
                <a:latin typeface="Arial" charset="0"/>
              </a:rPr>
              <a:t> </a:t>
            </a:r>
            <a:r>
              <a:rPr lang="en-US" sz="2400" b="1" dirty="0">
                <a:latin typeface="Arial" charset="0"/>
              </a:rPr>
              <a:t>– </a:t>
            </a:r>
            <a:r>
              <a:rPr lang="en-US" sz="2400" b="1" dirty="0" smtClean="0">
                <a:latin typeface="Arial" charset="0"/>
              </a:rPr>
              <a:t>February 2012</a:t>
            </a:r>
            <a:endParaRPr lang="en-US" sz="2400" b="1" dirty="0">
              <a:latin typeface="Arial" charset="0"/>
            </a:endParaRPr>
          </a:p>
        </p:txBody>
      </p:sp>
      <p:pic>
        <p:nvPicPr>
          <p:cNvPr id="6" name="Picture 2" descr="C:\Users\PICARDC\Documents\ODSIR\Snippets\FDA slide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152400"/>
            <a:ext cx="701040" cy="800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648335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12799"/>
      </p:ext>
    </p:extLst>
  </p:cSld>
  <p:clrMapOvr>
    <a:overrideClrMapping bg1="lt1" tx1="dk1" bg2="lt2" tx2="dk2" accent1="accent1" accent2="accent2" accent3="accent3" accent4="accent4" accent5="accent5" accent6="accent6" hlink="hlink" folHlink="folHlink"/>
  </p:clrMapOvr>
  <p:transition advTm="5784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  </a:t>
            </a:r>
            <a:endParaRPr lang="en-US" sz="5400" dirty="0"/>
          </a:p>
        </p:txBody>
      </p:sp>
      <p:sp>
        <p:nvSpPr>
          <p:cNvPr id="5" name="Content Placeholder 4"/>
          <p:cNvSpPr>
            <a:spLocks noGrp="1"/>
          </p:cNvSpPr>
          <p:nvPr>
            <p:ph idx="1"/>
          </p:nvPr>
        </p:nvSpPr>
        <p:spPr/>
        <p:txBody>
          <a:bodyPr>
            <a:normAutofit fontScale="92500" lnSpcReduction="20000"/>
          </a:bodyPr>
          <a:lstStyle/>
          <a:p>
            <a:pPr>
              <a:lnSpc>
                <a:spcPct val="90000"/>
              </a:lnSpc>
              <a:spcBef>
                <a:spcPct val="0"/>
              </a:spcBef>
              <a:buFontTx/>
              <a:buNone/>
            </a:pPr>
            <a:r>
              <a:rPr lang="en-US" altLang="en-US" dirty="0">
                <a:latin typeface="Calibri" pitchFamily="34" charset="0"/>
              </a:rPr>
              <a:t>FDA’s </a:t>
            </a:r>
            <a:r>
              <a:rPr lang="en-US" altLang="en-US" i="1" dirty="0">
                <a:latin typeface="Calibri" pitchFamily="34" charset="0"/>
              </a:rPr>
              <a:t>Know Your Source </a:t>
            </a:r>
            <a:r>
              <a:rPr lang="en-US" altLang="en-US" dirty="0">
                <a:latin typeface="Calibri" pitchFamily="34" charset="0"/>
              </a:rPr>
              <a:t>campaign </a:t>
            </a:r>
            <a:r>
              <a:rPr lang="en-US" altLang="en-US" dirty="0" smtClean="0">
                <a:latin typeface="Calibri" pitchFamily="34" charset="0"/>
              </a:rPr>
              <a:t>educates</a:t>
            </a:r>
          </a:p>
          <a:p>
            <a:pPr>
              <a:lnSpc>
                <a:spcPct val="90000"/>
              </a:lnSpc>
              <a:spcBef>
                <a:spcPct val="0"/>
              </a:spcBef>
              <a:buFontTx/>
              <a:buNone/>
            </a:pPr>
            <a:r>
              <a:rPr lang="en-US" altLang="en-US" dirty="0" smtClean="0">
                <a:latin typeface="Calibri" pitchFamily="34" charset="0"/>
              </a:rPr>
              <a:t>healthcare </a:t>
            </a:r>
            <a:r>
              <a:rPr lang="en-US" altLang="en-US" dirty="0">
                <a:latin typeface="Calibri" pitchFamily="34" charset="0"/>
              </a:rPr>
              <a:t>professionals about:</a:t>
            </a:r>
          </a:p>
          <a:p>
            <a:pPr>
              <a:lnSpc>
                <a:spcPct val="90000"/>
              </a:lnSpc>
              <a:spcBef>
                <a:spcPct val="0"/>
              </a:spcBef>
              <a:buFontTx/>
              <a:buNone/>
            </a:pPr>
            <a:endParaRPr lang="en-US" altLang="en-US" dirty="0">
              <a:latin typeface="Calibri" pitchFamily="34" charset="0"/>
            </a:endParaRPr>
          </a:p>
          <a:p>
            <a:pPr marL="285750" indent="-285750">
              <a:lnSpc>
                <a:spcPct val="90000"/>
              </a:lnSpc>
              <a:spcBef>
                <a:spcPct val="0"/>
              </a:spcBef>
              <a:buFont typeface="Arial" panose="020B0604020202020204" pitchFamily="34" charset="0"/>
              <a:buChar char="•"/>
            </a:pPr>
            <a:r>
              <a:rPr lang="en-US" altLang="en-US" dirty="0">
                <a:latin typeface="Calibri" pitchFamily="34" charset="0"/>
              </a:rPr>
              <a:t>the potential health risks to patients associated with administering counterfeit and unapproved drugs</a:t>
            </a:r>
          </a:p>
          <a:p>
            <a:pPr>
              <a:lnSpc>
                <a:spcPct val="90000"/>
              </a:lnSpc>
              <a:spcBef>
                <a:spcPct val="0"/>
              </a:spcBef>
            </a:pPr>
            <a:endParaRPr lang="en-US" altLang="en-US" dirty="0">
              <a:latin typeface="Calibri" pitchFamily="34" charset="0"/>
            </a:endParaRPr>
          </a:p>
          <a:p>
            <a:pPr marL="285750" indent="-285750">
              <a:spcBef>
                <a:spcPct val="0"/>
              </a:spcBef>
              <a:buFont typeface="Arial" panose="020B0604020202020204" pitchFamily="34" charset="0"/>
              <a:buChar char="•"/>
            </a:pPr>
            <a:r>
              <a:rPr lang="en-US" altLang="en-US" dirty="0">
                <a:latin typeface="Calibri" pitchFamily="34" charset="0"/>
              </a:rPr>
              <a:t>safe purchasing practices to minimize the chance of receiving a counterfeit or unapproved drug</a:t>
            </a:r>
          </a:p>
          <a:p>
            <a:pPr marL="285750" indent="-285750">
              <a:spcBef>
                <a:spcPct val="0"/>
              </a:spcBef>
              <a:buFont typeface="Arial" panose="020B0604020202020204" pitchFamily="34" charset="0"/>
              <a:buChar char="•"/>
            </a:pPr>
            <a:endParaRPr lang="en-US" altLang="en-US" dirty="0">
              <a:latin typeface="Calibri" pitchFamily="34" charset="0"/>
            </a:endParaRPr>
          </a:p>
          <a:p>
            <a:pPr marL="285750" indent="-285750">
              <a:spcBef>
                <a:spcPct val="0"/>
              </a:spcBef>
              <a:buFont typeface="Arial" panose="020B0604020202020204" pitchFamily="34" charset="0"/>
              <a:buChar char="•"/>
            </a:pPr>
            <a:r>
              <a:rPr lang="en-US" altLang="en-US" dirty="0">
                <a:latin typeface="Calibri" pitchFamily="34" charset="0"/>
              </a:rPr>
              <a:t>the legal implications associated with purchasing counterfeit or unapproved drugs </a:t>
            </a:r>
          </a:p>
          <a:p>
            <a:endParaRPr lang="en-US" dirty="0"/>
          </a:p>
        </p:txBody>
      </p:sp>
      <p:pic>
        <p:nvPicPr>
          <p:cNvPr id="6" name="Content Placeholder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376" y="872150"/>
            <a:ext cx="57912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547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09103" cy="926020"/>
          </a:xfrm>
        </p:spPr>
        <p:txBody>
          <a:bodyPr>
            <a:normAutofit/>
          </a:bodyPr>
          <a:lstStyle/>
          <a:p>
            <a:r>
              <a:rPr lang="en-US" sz="5400" b="1" dirty="0" smtClean="0"/>
              <a:t>  </a:t>
            </a:r>
            <a:r>
              <a:rPr lang="en-US" b="1" dirty="0" smtClean="0"/>
              <a:t>Know Your Source</a:t>
            </a:r>
            <a:endParaRPr lang="en-US" b="1"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3505200" cy="40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aution! Check the signs… fl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816" y="1828800"/>
            <a:ext cx="35052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211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  </a:t>
            </a:r>
            <a:endParaRPr lang="en-US" sz="5400" dirty="0"/>
          </a:p>
        </p:txBody>
      </p:sp>
      <p:pic>
        <p:nvPicPr>
          <p:cNvPr id="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3352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040" y="1905000"/>
            <a:ext cx="3505200" cy="3981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00" y="570637"/>
            <a:ext cx="5638800" cy="769441"/>
          </a:xfrm>
          <a:prstGeom prst="rect">
            <a:avLst/>
          </a:prstGeom>
        </p:spPr>
        <p:txBody>
          <a:bodyPr wrap="square">
            <a:spAutoFit/>
          </a:bodyPr>
          <a:lstStyle/>
          <a:p>
            <a:r>
              <a:rPr lang="en-US" sz="4400" b="1" dirty="0">
                <a:solidFill>
                  <a:prstClr val="black"/>
                </a:solidFill>
                <a:ea typeface="+mj-ea"/>
                <a:cs typeface="+mj-cs"/>
              </a:rPr>
              <a:t>Know Your Source</a:t>
            </a:r>
            <a:endParaRPr lang="en-US" sz="4400" b="1"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759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057400" y="85054"/>
            <a:ext cx="5486400" cy="6728213"/>
          </a:xfrm>
          <a:prstGeom prst="rect">
            <a:avLst/>
          </a:prstGeom>
          <a:noFill/>
          <a:ln w="9525">
            <a:solidFill>
              <a:schemeClr val="tx1">
                <a:alpha val="39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95767"/>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9744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114629" y="6628732"/>
            <a:ext cx="1131143" cy="276999"/>
          </a:xfrm>
          <a:prstGeom prst="rect">
            <a:avLst/>
          </a:prstGeom>
        </p:spPr>
        <p:txBody>
          <a:bodyPr wrap="none">
            <a:spAutoFit/>
          </a:bodyPr>
          <a:lstStyle/>
          <a:p>
            <a:r>
              <a:rPr lang="en-US" sz="1200" b="1" dirty="0">
                <a:solidFill>
                  <a:schemeClr val="tx2">
                    <a:lumMod val="60000"/>
                    <a:lumOff val="40000"/>
                  </a:schemeClr>
                </a:solidFill>
                <a:latin typeface="Helvetica"/>
                <a:cs typeface="Helvetica"/>
              </a:rPr>
              <a:t>www.fda.gov</a:t>
            </a:r>
          </a:p>
        </p:txBody>
      </p:sp>
      <p:pic>
        <p:nvPicPr>
          <p:cNvPr id="11266" name="Picture 2" descr="C:\Users\PICARDC\Documents\ODSIR\Snippets\BeSafeR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PICARDC\Documents\ODSIR\Snippets\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6522052"/>
            <a:ext cx="243840" cy="21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75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a:xfrm>
            <a:off x="6858000" y="6537325"/>
            <a:ext cx="2133600" cy="320675"/>
          </a:xfrm>
          <a:prstGeom prst="rect">
            <a:avLst/>
          </a:prstGeom>
          <a:noFill/>
        </p:spPr>
        <p:txBody>
          <a:bodyPr/>
          <a:lstStyle>
            <a:lvl1pPr eaLnBrk="0" hangingPunct="0">
              <a:defRPr sz="3600">
                <a:solidFill>
                  <a:schemeClr val="tx1"/>
                </a:solidFill>
                <a:latin typeface="Arial Unicode MS" pitchFamily="34" charset="-128"/>
                <a:cs typeface="Arial" pitchFamily="34" charset="0"/>
              </a:defRPr>
            </a:lvl1pPr>
            <a:lvl2pPr marL="742950" indent="-285750" eaLnBrk="0" hangingPunct="0">
              <a:defRPr sz="3600">
                <a:solidFill>
                  <a:schemeClr val="tx1"/>
                </a:solidFill>
                <a:latin typeface="Arial Unicode MS" pitchFamily="34" charset="-128"/>
                <a:cs typeface="Arial" pitchFamily="34" charset="0"/>
              </a:defRPr>
            </a:lvl2pPr>
            <a:lvl3pPr marL="1143000" indent="-228600" eaLnBrk="0" hangingPunct="0">
              <a:defRPr sz="3600">
                <a:solidFill>
                  <a:schemeClr val="tx1"/>
                </a:solidFill>
                <a:latin typeface="Arial Unicode MS" pitchFamily="34" charset="-128"/>
                <a:cs typeface="Arial" pitchFamily="34" charset="0"/>
              </a:defRPr>
            </a:lvl3pPr>
            <a:lvl4pPr marL="1600200" indent="-228600" eaLnBrk="0" hangingPunct="0">
              <a:defRPr sz="3600">
                <a:solidFill>
                  <a:schemeClr val="tx1"/>
                </a:solidFill>
                <a:latin typeface="Arial Unicode MS" pitchFamily="34" charset="-128"/>
                <a:cs typeface="Arial" pitchFamily="34" charset="0"/>
              </a:defRPr>
            </a:lvl4pPr>
            <a:lvl5pPr marL="2057400" indent="-228600" eaLnBrk="0" hangingPunct="0">
              <a:defRPr sz="3600">
                <a:solidFill>
                  <a:schemeClr val="tx1"/>
                </a:solidFill>
                <a:latin typeface="Arial Unicode MS" pitchFamily="34" charset="-128"/>
                <a:cs typeface="Arial" pitchFamily="34" charset="0"/>
              </a:defRPr>
            </a:lvl5pPr>
            <a:lvl6pPr marL="2514600" indent="-228600" eaLnBrk="0" fontAlgn="base" hangingPunct="0">
              <a:spcBef>
                <a:spcPct val="20000"/>
              </a:spcBef>
              <a:spcAft>
                <a:spcPct val="0"/>
              </a:spcAft>
              <a:buChar char="•"/>
              <a:defRPr sz="3600">
                <a:solidFill>
                  <a:schemeClr val="tx1"/>
                </a:solidFill>
                <a:latin typeface="Arial Unicode MS" pitchFamily="34" charset="-128"/>
                <a:cs typeface="Arial" pitchFamily="34" charset="0"/>
              </a:defRPr>
            </a:lvl6pPr>
            <a:lvl7pPr marL="2971800" indent="-228600" eaLnBrk="0" fontAlgn="base" hangingPunct="0">
              <a:spcBef>
                <a:spcPct val="20000"/>
              </a:spcBef>
              <a:spcAft>
                <a:spcPct val="0"/>
              </a:spcAft>
              <a:buChar char="•"/>
              <a:defRPr sz="3600">
                <a:solidFill>
                  <a:schemeClr val="tx1"/>
                </a:solidFill>
                <a:latin typeface="Arial Unicode MS" pitchFamily="34" charset="-128"/>
                <a:cs typeface="Arial" pitchFamily="34" charset="0"/>
              </a:defRPr>
            </a:lvl7pPr>
            <a:lvl8pPr marL="3429000" indent="-228600" eaLnBrk="0" fontAlgn="base" hangingPunct="0">
              <a:spcBef>
                <a:spcPct val="20000"/>
              </a:spcBef>
              <a:spcAft>
                <a:spcPct val="0"/>
              </a:spcAft>
              <a:buChar char="•"/>
              <a:defRPr sz="3600">
                <a:solidFill>
                  <a:schemeClr val="tx1"/>
                </a:solidFill>
                <a:latin typeface="Arial Unicode MS" pitchFamily="34" charset="-128"/>
                <a:cs typeface="Arial" pitchFamily="34" charset="0"/>
              </a:defRPr>
            </a:lvl8pPr>
            <a:lvl9pPr marL="3886200" indent="-228600" eaLnBrk="0" fontAlgn="base" hangingPunct="0">
              <a:spcBef>
                <a:spcPct val="20000"/>
              </a:spcBef>
              <a:spcAft>
                <a:spcPct val="0"/>
              </a:spcAft>
              <a:buChar char="•"/>
              <a:defRPr sz="3600">
                <a:solidFill>
                  <a:schemeClr val="tx1"/>
                </a:solidFill>
                <a:latin typeface="Arial Unicode MS" pitchFamily="34" charset="-128"/>
                <a:cs typeface="Arial" pitchFamily="34" charset="0"/>
              </a:defRPr>
            </a:lvl9pPr>
          </a:lstStyle>
          <a:p>
            <a:pPr eaLnBrk="1" hangingPunct="1"/>
            <a:fld id="{65C34454-C039-4848-AC01-975E1438290F}" type="slidenum">
              <a:rPr lang="en-US" altLang="en-US" sz="1400">
                <a:solidFill>
                  <a:prstClr val="white"/>
                </a:solidFill>
                <a:latin typeface="Arial Narrow" pitchFamily="34" charset="0"/>
              </a:rPr>
              <a:pPr eaLnBrk="1" hangingPunct="1"/>
              <a:t>29</a:t>
            </a:fld>
            <a:endParaRPr lang="en-US" altLang="en-US" sz="1400">
              <a:solidFill>
                <a:prstClr val="white"/>
              </a:solidFill>
              <a:latin typeface="Arial Narrow" pitchFamily="34" charset="0"/>
            </a:endParaRPr>
          </a:p>
        </p:txBody>
      </p:sp>
      <p:sp>
        <p:nvSpPr>
          <p:cNvPr id="30723" name="Title 1"/>
          <p:cNvSpPr>
            <a:spLocks noGrp="1"/>
          </p:cNvSpPr>
          <p:nvPr>
            <p:ph type="title" idx="4294967295"/>
          </p:nvPr>
        </p:nvSpPr>
        <p:spPr>
          <a:xfrm>
            <a:off x="420090" y="626269"/>
            <a:ext cx="8229600" cy="655637"/>
          </a:xfrm>
        </p:spPr>
        <p:txBody>
          <a:bodyPr>
            <a:noAutofit/>
          </a:bodyPr>
          <a:lstStyle/>
          <a:p>
            <a:pPr eaLnBrk="1" hangingPunct="1"/>
            <a:r>
              <a:rPr lang="en-US" altLang="en-US" b="1" dirty="0" smtClean="0">
                <a:latin typeface="Arial" pitchFamily="34" charset="0"/>
              </a:rPr>
              <a:t>Know the Risks</a:t>
            </a:r>
          </a:p>
        </p:txBody>
      </p:sp>
      <p:grpSp>
        <p:nvGrpSpPr>
          <p:cNvPr id="2" name="Group 1"/>
          <p:cNvGrpSpPr>
            <a:grpSpLocks/>
          </p:cNvGrpSpPr>
          <p:nvPr/>
        </p:nvGrpSpPr>
        <p:grpSpPr bwMode="auto">
          <a:xfrm>
            <a:off x="3040063" y="1993900"/>
            <a:ext cx="5570537" cy="1006475"/>
            <a:chOff x="3039425" y="1993900"/>
            <a:chExt cx="5571173" cy="1005840"/>
          </a:xfrm>
        </p:grpSpPr>
        <p:sp>
          <p:nvSpPr>
            <p:cNvPr id="4" name="Rounded Rectangle 3"/>
            <p:cNvSpPr/>
            <p:nvPr/>
          </p:nvSpPr>
          <p:spPr>
            <a:xfrm>
              <a:off x="3039425" y="1993900"/>
              <a:ext cx="5343525" cy="1005840"/>
            </a:xfrm>
            <a:prstGeom prst="roundRect">
              <a:avLst/>
            </a:prstGeom>
            <a:solidFill>
              <a:srgbClr val="00539B">
                <a:alpha val="74902"/>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spcBef>
                  <a:spcPct val="0"/>
                </a:spcBef>
                <a:defRPr/>
              </a:pPr>
              <a:endParaRPr lang="en-US">
                <a:solidFill>
                  <a:prstClr val="white"/>
                </a:solidFill>
              </a:endParaRPr>
            </a:p>
          </p:txBody>
        </p:sp>
        <p:sp>
          <p:nvSpPr>
            <p:cNvPr id="30742" name="Title 1"/>
            <p:cNvSpPr txBox="1">
              <a:spLocks/>
            </p:cNvSpPr>
            <p:nvPr/>
          </p:nvSpPr>
          <p:spPr bwMode="auto">
            <a:xfrm flipH="1">
              <a:off x="3287075" y="2186940"/>
              <a:ext cx="5323523"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3600">
                  <a:solidFill>
                    <a:schemeClr val="tx1"/>
                  </a:solidFill>
                  <a:latin typeface="Arial Unicode MS" pitchFamily="34" charset="-128"/>
                  <a:cs typeface="Arial" pitchFamily="34" charset="0"/>
                </a:defRPr>
              </a:lvl1pPr>
              <a:lvl2pPr marL="742950" indent="-285750" defTabSz="457200" eaLnBrk="0" hangingPunct="0">
                <a:defRPr sz="3600">
                  <a:solidFill>
                    <a:schemeClr val="tx1"/>
                  </a:solidFill>
                  <a:latin typeface="Arial Unicode MS" pitchFamily="34" charset="-128"/>
                  <a:cs typeface="Arial" pitchFamily="34" charset="0"/>
                </a:defRPr>
              </a:lvl2pPr>
              <a:lvl3pPr marL="1143000" indent="-228600" defTabSz="457200" eaLnBrk="0" hangingPunct="0">
                <a:defRPr sz="3600">
                  <a:solidFill>
                    <a:schemeClr val="tx1"/>
                  </a:solidFill>
                  <a:latin typeface="Arial Unicode MS" pitchFamily="34" charset="-128"/>
                  <a:cs typeface="Arial" pitchFamily="34" charset="0"/>
                </a:defRPr>
              </a:lvl3pPr>
              <a:lvl4pPr marL="1600200" indent="-228600" defTabSz="457200" eaLnBrk="0" hangingPunct="0">
                <a:defRPr sz="3600">
                  <a:solidFill>
                    <a:schemeClr val="tx1"/>
                  </a:solidFill>
                  <a:latin typeface="Arial Unicode MS" pitchFamily="34" charset="-128"/>
                  <a:cs typeface="Arial" pitchFamily="34" charset="0"/>
                </a:defRPr>
              </a:lvl4pPr>
              <a:lvl5pPr marL="2057400" indent="-228600" defTabSz="457200" eaLnBrk="0" hangingPunct="0">
                <a:defRPr sz="3600">
                  <a:solidFill>
                    <a:schemeClr val="tx1"/>
                  </a:solidFill>
                  <a:latin typeface="Arial Unicode MS" pitchFamily="34" charset="-128"/>
                  <a:cs typeface="Arial" pitchFamily="34" charset="0"/>
                </a:defRPr>
              </a:lvl5pPr>
              <a:lvl6pPr marL="25146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6pPr>
              <a:lvl7pPr marL="29718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7pPr>
              <a:lvl8pPr marL="34290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8pPr>
              <a:lvl9pPr marL="38862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9pPr>
            </a:lstStyle>
            <a:p>
              <a:pPr>
                <a:lnSpc>
                  <a:spcPct val="90000"/>
                </a:lnSpc>
                <a:spcBef>
                  <a:spcPct val="0"/>
                </a:spcBef>
              </a:pPr>
              <a:r>
                <a:rPr lang="en-US" altLang="en-US" sz="2400" dirty="0">
                  <a:solidFill>
                    <a:prstClr val="white"/>
                  </a:solidFill>
                  <a:latin typeface="Arial" pitchFamily="34" charset="0"/>
                </a:rPr>
                <a:t>You could receive counterfeit </a:t>
              </a:r>
              <a:br>
                <a:rPr lang="en-US" altLang="en-US" sz="2400" dirty="0">
                  <a:solidFill>
                    <a:prstClr val="white"/>
                  </a:solidFill>
                  <a:latin typeface="Arial" pitchFamily="34" charset="0"/>
                </a:rPr>
              </a:br>
              <a:r>
                <a:rPr lang="en-US" altLang="en-US" sz="2400" dirty="0">
                  <a:solidFill>
                    <a:prstClr val="white"/>
                  </a:solidFill>
                  <a:latin typeface="Arial" pitchFamily="34" charset="0"/>
                </a:rPr>
                <a:t>or substandard drugs.</a:t>
              </a:r>
              <a:endParaRPr lang="en-US" altLang="en-US" sz="2400" b="1" dirty="0">
                <a:solidFill>
                  <a:prstClr val="white"/>
                </a:solidFill>
                <a:latin typeface="Arial" pitchFamily="34" charset="0"/>
              </a:endParaRPr>
            </a:p>
          </p:txBody>
        </p:sp>
      </p:grpSp>
      <p:grpSp>
        <p:nvGrpSpPr>
          <p:cNvPr id="3" name="Group 2"/>
          <p:cNvGrpSpPr>
            <a:grpSpLocks/>
          </p:cNvGrpSpPr>
          <p:nvPr/>
        </p:nvGrpSpPr>
        <p:grpSpPr bwMode="auto">
          <a:xfrm>
            <a:off x="3033713" y="3201988"/>
            <a:ext cx="5576887" cy="1006475"/>
            <a:chOff x="3033712" y="3202305"/>
            <a:chExt cx="5576886" cy="1005840"/>
          </a:xfrm>
        </p:grpSpPr>
        <p:sp>
          <p:nvSpPr>
            <p:cNvPr id="5" name="Rounded Rectangle 4"/>
            <p:cNvSpPr/>
            <p:nvPr/>
          </p:nvSpPr>
          <p:spPr>
            <a:xfrm>
              <a:off x="3033712" y="3202305"/>
              <a:ext cx="5343525" cy="1005840"/>
            </a:xfrm>
            <a:prstGeom prst="roundRect">
              <a:avLst/>
            </a:prstGeom>
            <a:solidFill>
              <a:srgbClr val="009DDC">
                <a:alpha val="74902"/>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spcBef>
                  <a:spcPct val="0"/>
                </a:spcBef>
                <a:defRPr/>
              </a:pPr>
              <a:endParaRPr lang="en-US">
                <a:solidFill>
                  <a:prstClr val="white"/>
                </a:solidFill>
              </a:endParaRPr>
            </a:p>
          </p:txBody>
        </p:sp>
        <p:sp>
          <p:nvSpPr>
            <p:cNvPr id="30738" name="Title 1"/>
            <p:cNvSpPr txBox="1">
              <a:spLocks/>
            </p:cNvSpPr>
            <p:nvPr/>
          </p:nvSpPr>
          <p:spPr bwMode="auto">
            <a:xfrm flipH="1">
              <a:off x="3287075" y="3395345"/>
              <a:ext cx="5323523"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3600">
                  <a:solidFill>
                    <a:schemeClr val="tx1"/>
                  </a:solidFill>
                  <a:latin typeface="Arial Unicode MS" pitchFamily="34" charset="-128"/>
                  <a:cs typeface="Arial" pitchFamily="34" charset="0"/>
                </a:defRPr>
              </a:lvl1pPr>
              <a:lvl2pPr marL="742950" indent="-285750" defTabSz="457200" eaLnBrk="0" hangingPunct="0">
                <a:defRPr sz="3600">
                  <a:solidFill>
                    <a:schemeClr val="tx1"/>
                  </a:solidFill>
                  <a:latin typeface="Arial Unicode MS" pitchFamily="34" charset="-128"/>
                  <a:cs typeface="Arial" pitchFamily="34" charset="0"/>
                </a:defRPr>
              </a:lvl2pPr>
              <a:lvl3pPr marL="1143000" indent="-228600" defTabSz="457200" eaLnBrk="0" hangingPunct="0">
                <a:defRPr sz="3600">
                  <a:solidFill>
                    <a:schemeClr val="tx1"/>
                  </a:solidFill>
                  <a:latin typeface="Arial Unicode MS" pitchFamily="34" charset="-128"/>
                  <a:cs typeface="Arial" pitchFamily="34" charset="0"/>
                </a:defRPr>
              </a:lvl3pPr>
              <a:lvl4pPr marL="1600200" indent="-228600" defTabSz="457200" eaLnBrk="0" hangingPunct="0">
                <a:defRPr sz="3600">
                  <a:solidFill>
                    <a:schemeClr val="tx1"/>
                  </a:solidFill>
                  <a:latin typeface="Arial Unicode MS" pitchFamily="34" charset="-128"/>
                  <a:cs typeface="Arial" pitchFamily="34" charset="0"/>
                </a:defRPr>
              </a:lvl4pPr>
              <a:lvl5pPr marL="2057400" indent="-228600" defTabSz="457200" eaLnBrk="0" hangingPunct="0">
                <a:defRPr sz="3600">
                  <a:solidFill>
                    <a:schemeClr val="tx1"/>
                  </a:solidFill>
                  <a:latin typeface="Arial Unicode MS" pitchFamily="34" charset="-128"/>
                  <a:cs typeface="Arial" pitchFamily="34" charset="0"/>
                </a:defRPr>
              </a:lvl5pPr>
              <a:lvl6pPr marL="25146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6pPr>
              <a:lvl7pPr marL="29718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7pPr>
              <a:lvl8pPr marL="34290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8pPr>
              <a:lvl9pPr marL="38862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9pPr>
            </a:lstStyle>
            <a:p>
              <a:pPr>
                <a:lnSpc>
                  <a:spcPct val="90000"/>
                </a:lnSpc>
                <a:spcBef>
                  <a:spcPct val="0"/>
                </a:spcBef>
              </a:pPr>
              <a:r>
                <a:rPr lang="en-US" altLang="en-US" sz="2400" dirty="0">
                  <a:solidFill>
                    <a:prstClr val="white"/>
                  </a:solidFill>
                  <a:latin typeface="Arial" pitchFamily="34" charset="0"/>
                </a:rPr>
                <a:t>Slight differences in your medicine </a:t>
              </a:r>
              <a:br>
                <a:rPr lang="en-US" altLang="en-US" sz="2400" dirty="0">
                  <a:solidFill>
                    <a:prstClr val="white"/>
                  </a:solidFill>
                  <a:latin typeface="Arial" pitchFamily="34" charset="0"/>
                </a:rPr>
              </a:br>
              <a:r>
                <a:rPr lang="en-US" altLang="en-US" sz="2400" dirty="0">
                  <a:solidFill>
                    <a:prstClr val="white"/>
                  </a:solidFill>
                  <a:latin typeface="Arial" pitchFamily="34" charset="0"/>
                </a:rPr>
                <a:t>can make a big difference.</a:t>
              </a:r>
              <a:endParaRPr lang="en-US" altLang="en-US" sz="2400" b="1" dirty="0">
                <a:solidFill>
                  <a:prstClr val="white"/>
                </a:solidFill>
                <a:latin typeface="Arial" pitchFamily="34" charset="0"/>
              </a:endParaRPr>
            </a:p>
          </p:txBody>
        </p:sp>
      </p:grpSp>
      <p:grpSp>
        <p:nvGrpSpPr>
          <p:cNvPr id="8" name="Group 7"/>
          <p:cNvGrpSpPr>
            <a:grpSpLocks/>
          </p:cNvGrpSpPr>
          <p:nvPr/>
        </p:nvGrpSpPr>
        <p:grpSpPr bwMode="auto">
          <a:xfrm>
            <a:off x="3033713" y="4408348"/>
            <a:ext cx="5343525" cy="1004887"/>
            <a:chOff x="3033073" y="4407927"/>
            <a:chExt cx="5343525" cy="1005840"/>
          </a:xfrm>
        </p:grpSpPr>
        <p:sp>
          <p:nvSpPr>
            <p:cNvPr id="6" name="Rounded Rectangle 5"/>
            <p:cNvSpPr/>
            <p:nvPr/>
          </p:nvSpPr>
          <p:spPr>
            <a:xfrm>
              <a:off x="3033073" y="4407927"/>
              <a:ext cx="5343525" cy="1005840"/>
            </a:xfrm>
            <a:prstGeom prst="roundRect">
              <a:avLst/>
            </a:prstGeom>
            <a:solidFill>
              <a:srgbClr val="AAB32D">
                <a:alpha val="74902"/>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spcBef>
                  <a:spcPct val="0"/>
                </a:spcBef>
                <a:defRPr/>
              </a:pPr>
              <a:endParaRPr lang="en-US">
                <a:solidFill>
                  <a:prstClr val="white"/>
                </a:solidFill>
              </a:endParaRPr>
            </a:p>
          </p:txBody>
        </p:sp>
        <p:sp>
          <p:nvSpPr>
            <p:cNvPr id="30734" name="Title 1"/>
            <p:cNvSpPr txBox="1">
              <a:spLocks/>
            </p:cNvSpPr>
            <p:nvPr/>
          </p:nvSpPr>
          <p:spPr bwMode="auto">
            <a:xfrm flipH="1">
              <a:off x="3333746" y="4562866"/>
              <a:ext cx="4582478"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3600">
                  <a:solidFill>
                    <a:schemeClr val="tx1"/>
                  </a:solidFill>
                  <a:latin typeface="Arial Unicode MS" pitchFamily="34" charset="-128"/>
                  <a:cs typeface="Arial" pitchFamily="34" charset="0"/>
                </a:defRPr>
              </a:lvl1pPr>
              <a:lvl2pPr marL="742950" indent="-285750" defTabSz="457200" eaLnBrk="0" hangingPunct="0">
                <a:defRPr sz="3600">
                  <a:solidFill>
                    <a:schemeClr val="tx1"/>
                  </a:solidFill>
                  <a:latin typeface="Arial Unicode MS" pitchFamily="34" charset="-128"/>
                  <a:cs typeface="Arial" pitchFamily="34" charset="0"/>
                </a:defRPr>
              </a:lvl2pPr>
              <a:lvl3pPr marL="1143000" indent="-228600" defTabSz="457200" eaLnBrk="0" hangingPunct="0">
                <a:defRPr sz="3600">
                  <a:solidFill>
                    <a:schemeClr val="tx1"/>
                  </a:solidFill>
                  <a:latin typeface="Arial Unicode MS" pitchFamily="34" charset="-128"/>
                  <a:cs typeface="Arial" pitchFamily="34" charset="0"/>
                </a:defRPr>
              </a:lvl3pPr>
              <a:lvl4pPr marL="1600200" indent="-228600" defTabSz="457200" eaLnBrk="0" hangingPunct="0">
                <a:defRPr sz="3600">
                  <a:solidFill>
                    <a:schemeClr val="tx1"/>
                  </a:solidFill>
                  <a:latin typeface="Arial Unicode MS" pitchFamily="34" charset="-128"/>
                  <a:cs typeface="Arial" pitchFamily="34" charset="0"/>
                </a:defRPr>
              </a:lvl4pPr>
              <a:lvl5pPr marL="2057400" indent="-228600" defTabSz="457200" eaLnBrk="0" hangingPunct="0">
                <a:defRPr sz="3600">
                  <a:solidFill>
                    <a:schemeClr val="tx1"/>
                  </a:solidFill>
                  <a:latin typeface="Arial Unicode MS" pitchFamily="34" charset="-128"/>
                  <a:cs typeface="Arial" pitchFamily="34" charset="0"/>
                </a:defRPr>
              </a:lvl5pPr>
              <a:lvl6pPr marL="25146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6pPr>
              <a:lvl7pPr marL="29718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7pPr>
              <a:lvl8pPr marL="34290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8pPr>
              <a:lvl9pPr marL="38862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9pPr>
            </a:lstStyle>
            <a:p>
              <a:pPr>
                <a:lnSpc>
                  <a:spcPct val="90000"/>
                </a:lnSpc>
                <a:spcBef>
                  <a:spcPct val="0"/>
                </a:spcBef>
              </a:pPr>
              <a:r>
                <a:rPr lang="en-US" altLang="en-US" sz="2400" dirty="0">
                  <a:solidFill>
                    <a:prstClr val="white"/>
                  </a:solidFill>
                  <a:latin typeface="Arial" pitchFamily="34" charset="0"/>
                </a:rPr>
                <a:t>You could put your personal </a:t>
              </a:r>
              <a:br>
                <a:rPr lang="en-US" altLang="en-US" sz="2400" dirty="0">
                  <a:solidFill>
                    <a:prstClr val="white"/>
                  </a:solidFill>
                  <a:latin typeface="Arial" pitchFamily="34" charset="0"/>
                </a:rPr>
              </a:br>
              <a:r>
                <a:rPr lang="en-US" altLang="en-US" sz="2400" dirty="0">
                  <a:solidFill>
                    <a:prstClr val="white"/>
                  </a:solidFill>
                  <a:latin typeface="Arial" pitchFamily="34" charset="0"/>
                </a:rPr>
                <a:t>and financial information at risk.</a:t>
              </a:r>
              <a:endParaRPr lang="en-US" altLang="en-US" sz="2400" b="1" dirty="0">
                <a:solidFill>
                  <a:prstClr val="white"/>
                </a:solidFill>
                <a:latin typeface="Arial" pitchFamily="34" charset="0"/>
              </a:endParaRPr>
            </a:p>
          </p:txBody>
        </p:sp>
      </p:grpSp>
      <p:sp>
        <p:nvSpPr>
          <p:cNvPr id="15" name="Isosceles Triangle 14"/>
          <p:cNvSpPr/>
          <p:nvPr/>
        </p:nvSpPr>
        <p:spPr>
          <a:xfrm>
            <a:off x="457200" y="2790825"/>
            <a:ext cx="2209800" cy="1754188"/>
          </a:xfrm>
          <a:prstGeom prst="triangle">
            <a:avLst/>
          </a:prstGeom>
          <a:noFill/>
          <a:ln w="107950" cap="rnd">
            <a:solidFill>
              <a:srgbClr val="E7A61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solidFill>
                <a:prstClr val="white"/>
              </a:solidFill>
            </a:endParaRPr>
          </a:p>
        </p:txBody>
      </p:sp>
      <p:sp>
        <p:nvSpPr>
          <p:cNvPr id="30728" name="TextBox 15"/>
          <p:cNvSpPr txBox="1">
            <a:spLocks noChangeArrowheads="1"/>
          </p:cNvSpPr>
          <p:nvPr/>
        </p:nvSpPr>
        <p:spPr bwMode="auto">
          <a:xfrm>
            <a:off x="1260475" y="2879725"/>
            <a:ext cx="660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3600">
                <a:solidFill>
                  <a:schemeClr val="tx1"/>
                </a:solidFill>
                <a:latin typeface="Arial Unicode MS" pitchFamily="34" charset="-128"/>
                <a:cs typeface="Arial" pitchFamily="34" charset="0"/>
              </a:defRPr>
            </a:lvl1pPr>
            <a:lvl2pPr marL="742950" indent="-285750" defTabSz="457200" eaLnBrk="0" hangingPunct="0">
              <a:defRPr sz="3600">
                <a:solidFill>
                  <a:schemeClr val="tx1"/>
                </a:solidFill>
                <a:latin typeface="Arial Unicode MS" pitchFamily="34" charset="-128"/>
                <a:cs typeface="Arial" pitchFamily="34" charset="0"/>
              </a:defRPr>
            </a:lvl2pPr>
            <a:lvl3pPr marL="1143000" indent="-228600" defTabSz="457200" eaLnBrk="0" hangingPunct="0">
              <a:defRPr sz="3600">
                <a:solidFill>
                  <a:schemeClr val="tx1"/>
                </a:solidFill>
                <a:latin typeface="Arial Unicode MS" pitchFamily="34" charset="-128"/>
                <a:cs typeface="Arial" pitchFamily="34" charset="0"/>
              </a:defRPr>
            </a:lvl3pPr>
            <a:lvl4pPr marL="1600200" indent="-228600" defTabSz="457200" eaLnBrk="0" hangingPunct="0">
              <a:defRPr sz="3600">
                <a:solidFill>
                  <a:schemeClr val="tx1"/>
                </a:solidFill>
                <a:latin typeface="Arial Unicode MS" pitchFamily="34" charset="-128"/>
                <a:cs typeface="Arial" pitchFamily="34" charset="0"/>
              </a:defRPr>
            </a:lvl4pPr>
            <a:lvl5pPr marL="2057400" indent="-228600" defTabSz="457200" eaLnBrk="0" hangingPunct="0">
              <a:defRPr sz="3600">
                <a:solidFill>
                  <a:schemeClr val="tx1"/>
                </a:solidFill>
                <a:latin typeface="Arial Unicode MS" pitchFamily="34" charset="-128"/>
                <a:cs typeface="Arial" pitchFamily="34" charset="0"/>
              </a:defRPr>
            </a:lvl5pPr>
            <a:lvl6pPr marL="25146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6pPr>
            <a:lvl7pPr marL="29718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7pPr>
            <a:lvl8pPr marL="34290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8pPr>
            <a:lvl9pPr marL="38862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9pPr>
          </a:lstStyle>
          <a:p>
            <a:pPr eaLnBrk="1" hangingPunct="1">
              <a:spcBef>
                <a:spcPct val="0"/>
              </a:spcBef>
            </a:pPr>
            <a:r>
              <a:rPr lang="en-US" altLang="en-US" sz="12000" dirty="0">
                <a:solidFill>
                  <a:srgbClr val="E7A614"/>
                </a:solidFill>
                <a:latin typeface="Baskerville Old Face" pitchFamily="18" charset="0"/>
              </a:rPr>
              <a:t>!</a:t>
            </a:r>
          </a:p>
        </p:txBody>
      </p:sp>
      <p:sp>
        <p:nvSpPr>
          <p:cNvPr id="30729" name="Slide Number Placeholder 6"/>
          <p:cNvSpPr txBox="1">
            <a:spLocks noGrp="1"/>
          </p:cNvSpPr>
          <p:nvPr/>
        </p:nvSpPr>
        <p:spPr bwMode="auto">
          <a:xfrm>
            <a:off x="0" y="6354762"/>
            <a:ext cx="173082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3600">
                <a:solidFill>
                  <a:schemeClr val="tx1"/>
                </a:solidFill>
                <a:latin typeface="Arial Unicode MS" pitchFamily="34" charset="-128"/>
                <a:cs typeface="Arial" pitchFamily="34" charset="0"/>
              </a:defRPr>
            </a:lvl1pPr>
            <a:lvl2pPr marL="742950" indent="-285750" defTabSz="457200" eaLnBrk="0" hangingPunct="0">
              <a:defRPr sz="3600">
                <a:solidFill>
                  <a:schemeClr val="tx1"/>
                </a:solidFill>
                <a:latin typeface="Arial Unicode MS" pitchFamily="34" charset="-128"/>
                <a:cs typeface="Arial" pitchFamily="34" charset="0"/>
              </a:defRPr>
            </a:lvl2pPr>
            <a:lvl3pPr marL="1143000" indent="-228600" defTabSz="457200" eaLnBrk="0" hangingPunct="0">
              <a:defRPr sz="3600">
                <a:solidFill>
                  <a:schemeClr val="tx1"/>
                </a:solidFill>
                <a:latin typeface="Arial Unicode MS" pitchFamily="34" charset="-128"/>
                <a:cs typeface="Arial" pitchFamily="34" charset="0"/>
              </a:defRPr>
            </a:lvl3pPr>
            <a:lvl4pPr marL="1600200" indent="-228600" defTabSz="457200" eaLnBrk="0" hangingPunct="0">
              <a:defRPr sz="3600">
                <a:solidFill>
                  <a:schemeClr val="tx1"/>
                </a:solidFill>
                <a:latin typeface="Arial Unicode MS" pitchFamily="34" charset="-128"/>
                <a:cs typeface="Arial" pitchFamily="34" charset="0"/>
              </a:defRPr>
            </a:lvl4pPr>
            <a:lvl5pPr marL="2057400" indent="-228600" defTabSz="457200" eaLnBrk="0" hangingPunct="0">
              <a:defRPr sz="3600">
                <a:solidFill>
                  <a:schemeClr val="tx1"/>
                </a:solidFill>
                <a:latin typeface="Arial Unicode MS" pitchFamily="34" charset="-128"/>
                <a:cs typeface="Arial" pitchFamily="34" charset="0"/>
              </a:defRPr>
            </a:lvl5pPr>
            <a:lvl6pPr marL="25146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6pPr>
            <a:lvl7pPr marL="29718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7pPr>
            <a:lvl8pPr marL="34290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8pPr>
            <a:lvl9pPr marL="3886200" indent="-228600" defTabSz="457200" eaLnBrk="0" fontAlgn="base" hangingPunct="0">
              <a:spcBef>
                <a:spcPct val="20000"/>
              </a:spcBef>
              <a:spcAft>
                <a:spcPct val="0"/>
              </a:spcAft>
              <a:buChar char="•"/>
              <a:defRPr sz="3600">
                <a:solidFill>
                  <a:schemeClr val="tx1"/>
                </a:solidFill>
                <a:latin typeface="Arial Unicode MS" pitchFamily="34" charset="-128"/>
                <a:cs typeface="Arial" pitchFamily="34" charset="0"/>
              </a:defRPr>
            </a:lvl9pPr>
          </a:lstStyle>
          <a:p>
            <a:pPr algn="ctr" eaLnBrk="1" hangingPunct="1">
              <a:spcBef>
                <a:spcPct val="0"/>
              </a:spcBef>
            </a:pPr>
            <a:r>
              <a:rPr lang="en-US" sz="1200" b="1" dirty="0">
                <a:solidFill>
                  <a:srgbClr val="1F497D">
                    <a:lumMod val="60000"/>
                    <a:lumOff val="40000"/>
                  </a:srgbClr>
                </a:solidFill>
                <a:latin typeface="Helvetica"/>
                <a:cs typeface="Helvetica"/>
              </a:rPr>
              <a:t>www.fda.gov</a:t>
            </a:r>
          </a:p>
          <a:p>
            <a:pPr algn="ctr" eaLnBrk="1" hangingPunct="1">
              <a:spcBef>
                <a:spcPct val="0"/>
              </a:spcBef>
            </a:pPr>
            <a:endParaRPr lang="en-US" altLang="en-US" sz="1000" b="1" dirty="0">
              <a:solidFill>
                <a:srgbClr val="333333"/>
              </a:solidFill>
              <a:latin typeface="Arial" pitchFamily="34" charset="0"/>
            </a:endParaRPr>
          </a:p>
        </p:txBody>
      </p:sp>
      <p:pic>
        <p:nvPicPr>
          <p:cNvPr id="16" name="Picture 2" descr="C:\Users\PICARDC\Documents\ODSIR\Snippets\FDA slide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52400"/>
            <a:ext cx="70104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C:\Users\PICARDC\Documents\ODSIR\Snippets\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312" y="6540650"/>
            <a:ext cx="236220" cy="16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44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81000" y="914400"/>
            <a:ext cx="8229600" cy="655638"/>
          </a:xfrm>
        </p:spPr>
        <p:txBody>
          <a:bodyPr>
            <a:normAutofit fontScale="90000"/>
          </a:bodyPr>
          <a:lstStyle/>
          <a:p>
            <a:pPr eaLnBrk="1" hangingPunct="1"/>
            <a:r>
              <a:rPr lang="en-US" altLang="en-US" b="1" dirty="0" smtClean="0">
                <a:latin typeface="Arial" charset="0"/>
                <a:ea typeface="Arial Unicode MS" pitchFamily="34" charset="-128"/>
                <a:cs typeface="Arial Unicode MS" pitchFamily="34" charset="-128"/>
              </a:rPr>
              <a:t>CDER/Compliance:</a:t>
            </a:r>
            <a:br>
              <a:rPr lang="en-US" altLang="en-US" b="1" dirty="0" smtClean="0">
                <a:latin typeface="Arial" charset="0"/>
                <a:ea typeface="Arial Unicode MS" pitchFamily="34" charset="-128"/>
                <a:cs typeface="Arial Unicode MS" pitchFamily="34" charset="-128"/>
              </a:rPr>
            </a:br>
            <a:r>
              <a:rPr lang="en-US" altLang="en-US" sz="2400" b="1" dirty="0" smtClean="0">
                <a:latin typeface="Arial" charset="0"/>
                <a:ea typeface="Arial Unicode MS" pitchFamily="34" charset="-128"/>
                <a:cs typeface="Arial Unicode MS" pitchFamily="34" charset="-128"/>
              </a:rPr>
              <a:t>Office of Drug Security, </a:t>
            </a:r>
            <a:br>
              <a:rPr lang="en-US" altLang="en-US" sz="2400" b="1" dirty="0" smtClean="0">
                <a:latin typeface="Arial" charset="0"/>
                <a:ea typeface="Arial Unicode MS" pitchFamily="34" charset="-128"/>
                <a:cs typeface="Arial Unicode MS" pitchFamily="34" charset="-128"/>
              </a:rPr>
            </a:br>
            <a:r>
              <a:rPr lang="en-US" altLang="en-US" sz="2400" b="1" dirty="0" smtClean="0">
                <a:latin typeface="Arial" charset="0"/>
                <a:ea typeface="Arial Unicode MS" pitchFamily="34" charset="-128"/>
                <a:cs typeface="Arial Unicode MS" pitchFamily="34" charset="-128"/>
              </a:rPr>
              <a:t>Integrity, and Response (ODSIR)</a:t>
            </a:r>
          </a:p>
        </p:txBody>
      </p:sp>
      <p:sp>
        <p:nvSpPr>
          <p:cNvPr id="121859" name="Rectangle 3"/>
          <p:cNvSpPr>
            <a:spLocks noGrp="1" noChangeArrowheads="1"/>
          </p:cNvSpPr>
          <p:nvPr>
            <p:ph type="body" idx="1"/>
          </p:nvPr>
        </p:nvSpPr>
        <p:spPr>
          <a:xfrm>
            <a:off x="457200" y="1681163"/>
            <a:ext cx="8153400" cy="4368800"/>
          </a:xfrm>
        </p:spPr>
        <p:txBody>
          <a:bodyPr/>
          <a:lstStyle/>
          <a:p>
            <a:pPr eaLnBrk="1" hangingPunct="1">
              <a:lnSpc>
                <a:spcPct val="80000"/>
              </a:lnSpc>
            </a:pPr>
            <a:endParaRPr lang="en-US" altLang="en-US" sz="1800" dirty="0" smtClean="0">
              <a:latin typeface="Arial" charset="0"/>
              <a:ea typeface="Arial Unicode MS" pitchFamily="34" charset="-128"/>
              <a:cs typeface="Arial Unicode MS" pitchFamily="34" charset="-128"/>
            </a:endParaRPr>
          </a:p>
          <a:p>
            <a:pPr marL="0" indent="0" eaLnBrk="1" hangingPunct="1">
              <a:lnSpc>
                <a:spcPct val="80000"/>
              </a:lnSpc>
              <a:buNone/>
            </a:pPr>
            <a:endParaRPr lang="en-US" altLang="en-US" sz="2000" dirty="0" smtClean="0">
              <a:latin typeface="Arial" charset="0"/>
              <a:ea typeface="Arial Unicode MS" pitchFamily="34" charset="-128"/>
              <a:cs typeface="Arial Unicode MS" pitchFamily="34" charset="-128"/>
            </a:endParaRPr>
          </a:p>
          <a:p>
            <a:pPr eaLnBrk="1" hangingPunct="1">
              <a:lnSpc>
                <a:spcPct val="80000"/>
              </a:lnSpc>
            </a:pPr>
            <a:r>
              <a:rPr lang="en-US" altLang="en-US" sz="2400" dirty="0" smtClean="0">
                <a:latin typeface="Arial" charset="0"/>
                <a:ea typeface="Arial Unicode MS" pitchFamily="34" charset="-128"/>
                <a:cs typeface="Arial Unicode MS" pitchFamily="34" charset="-128"/>
              </a:rPr>
              <a:t>Address increasing supply chain threats including:</a:t>
            </a:r>
          </a:p>
          <a:p>
            <a:pPr lvl="1" eaLnBrk="1" hangingPunct="1">
              <a:lnSpc>
                <a:spcPct val="80000"/>
              </a:lnSpc>
            </a:pPr>
            <a:r>
              <a:rPr lang="en-US" altLang="en-US" sz="2200" dirty="0" smtClean="0">
                <a:latin typeface="Arial" charset="0"/>
                <a:ea typeface="Arial Unicode MS" pitchFamily="34" charset="-128"/>
                <a:cs typeface="Arial Unicode MS" pitchFamily="34" charset="-128"/>
              </a:rPr>
              <a:t>Intentional adulteration, cargo theft, counterfeiting, diversion</a:t>
            </a:r>
          </a:p>
          <a:p>
            <a:pPr>
              <a:lnSpc>
                <a:spcPct val="80000"/>
              </a:lnSpc>
            </a:pPr>
            <a:r>
              <a:rPr lang="en-US" altLang="en-US" sz="2400" dirty="0" smtClean="0">
                <a:latin typeface="Arial" charset="0"/>
                <a:ea typeface="Arial Unicode MS" pitchFamily="34" charset="-128"/>
                <a:cs typeface="Arial Unicode MS" pitchFamily="34" charset="-128"/>
              </a:rPr>
              <a:t>Focus on life-cycle of the product from drug components through to the finished dosage form delivered to the patient</a:t>
            </a:r>
          </a:p>
        </p:txBody>
      </p:sp>
      <p:sp>
        <p:nvSpPr>
          <p:cNvPr id="121860" name="Rectangle 4"/>
          <p:cNvSpPr>
            <a:spLocks noChangeArrowheads="1"/>
          </p:cNvSpPr>
          <p:nvPr/>
        </p:nvSpPr>
        <p:spPr bwMode="auto">
          <a:xfrm>
            <a:off x="762000" y="4724400"/>
            <a:ext cx="1828800" cy="12192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endParaRPr lang="en-US" altLang="en-US"/>
          </a:p>
        </p:txBody>
      </p:sp>
      <p:sp>
        <p:nvSpPr>
          <p:cNvPr id="121861" name="Text Box 5"/>
          <p:cNvSpPr txBox="1">
            <a:spLocks noChangeArrowheads="1"/>
          </p:cNvSpPr>
          <p:nvPr/>
        </p:nvSpPr>
        <p:spPr bwMode="auto">
          <a:xfrm>
            <a:off x="685800" y="4724400"/>
            <a:ext cx="19812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spcBef>
                <a:spcPct val="50000"/>
              </a:spcBef>
            </a:pPr>
            <a:r>
              <a:rPr lang="en-US" altLang="en-US" sz="2000" b="1" dirty="0">
                <a:solidFill>
                  <a:schemeClr val="bg1"/>
                </a:solidFill>
                <a:ea typeface="Arial Unicode MS" pitchFamily="34" charset="-128"/>
                <a:cs typeface="Arial Unicode MS" pitchFamily="34" charset="-128"/>
              </a:rPr>
              <a:t>Recalls</a:t>
            </a:r>
          </a:p>
          <a:p>
            <a:pPr eaLnBrk="1" hangingPunct="1">
              <a:spcBef>
                <a:spcPct val="50000"/>
              </a:spcBef>
            </a:pPr>
            <a:r>
              <a:rPr lang="en-US" altLang="en-US" sz="2000" b="1" dirty="0">
                <a:solidFill>
                  <a:schemeClr val="bg1"/>
                </a:solidFill>
                <a:ea typeface="Arial Unicode MS" pitchFamily="34" charset="-128"/>
                <a:cs typeface="Arial Unicode MS" pitchFamily="34" charset="-128"/>
              </a:rPr>
              <a:t>Drug Shortages	</a:t>
            </a:r>
          </a:p>
        </p:txBody>
      </p:sp>
      <p:sp>
        <p:nvSpPr>
          <p:cNvPr id="121862" name="Rectangle 6"/>
          <p:cNvSpPr>
            <a:spLocks noChangeArrowheads="1"/>
          </p:cNvSpPr>
          <p:nvPr/>
        </p:nvSpPr>
        <p:spPr bwMode="auto">
          <a:xfrm>
            <a:off x="3200400" y="4724400"/>
            <a:ext cx="1828800" cy="12192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endParaRPr lang="en-US" altLang="en-US"/>
          </a:p>
        </p:txBody>
      </p:sp>
      <p:sp>
        <p:nvSpPr>
          <p:cNvPr id="121863" name="Text Box 7"/>
          <p:cNvSpPr txBox="1">
            <a:spLocks noChangeArrowheads="1"/>
          </p:cNvSpPr>
          <p:nvPr/>
        </p:nvSpPr>
        <p:spPr bwMode="auto">
          <a:xfrm>
            <a:off x="3124200" y="4876800"/>
            <a:ext cx="1981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spcBef>
                <a:spcPct val="50000"/>
              </a:spcBef>
            </a:pPr>
            <a:r>
              <a:rPr lang="en-US" altLang="en-US" sz="2000" b="1" dirty="0">
                <a:solidFill>
                  <a:schemeClr val="bg1"/>
                </a:solidFill>
                <a:ea typeface="Arial Unicode MS" pitchFamily="34" charset="-128"/>
                <a:cs typeface="Arial Unicode MS" pitchFamily="34" charset="-128"/>
              </a:rPr>
              <a:t>Imports</a:t>
            </a:r>
          </a:p>
          <a:p>
            <a:pPr eaLnBrk="1" hangingPunct="1">
              <a:spcBef>
                <a:spcPct val="50000"/>
              </a:spcBef>
            </a:pPr>
            <a:r>
              <a:rPr lang="en-US" altLang="en-US" sz="2000" b="1" dirty="0">
                <a:solidFill>
                  <a:schemeClr val="bg1"/>
                </a:solidFill>
                <a:ea typeface="Arial Unicode MS" pitchFamily="34" charset="-128"/>
                <a:cs typeface="Arial Unicode MS" pitchFamily="34" charset="-128"/>
              </a:rPr>
              <a:t>Exports</a:t>
            </a:r>
          </a:p>
        </p:txBody>
      </p:sp>
      <p:sp>
        <p:nvSpPr>
          <p:cNvPr id="121864" name="Rectangle 8"/>
          <p:cNvSpPr>
            <a:spLocks noChangeArrowheads="1"/>
          </p:cNvSpPr>
          <p:nvPr/>
        </p:nvSpPr>
        <p:spPr bwMode="auto">
          <a:xfrm>
            <a:off x="5943600" y="4724400"/>
            <a:ext cx="1828800" cy="12192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endParaRPr lang="en-US" altLang="en-US"/>
          </a:p>
        </p:txBody>
      </p:sp>
      <p:sp>
        <p:nvSpPr>
          <p:cNvPr id="121865" name="Text Box 9"/>
          <p:cNvSpPr txBox="1">
            <a:spLocks noChangeArrowheads="1"/>
          </p:cNvSpPr>
          <p:nvPr/>
        </p:nvSpPr>
        <p:spPr bwMode="auto">
          <a:xfrm>
            <a:off x="5867400" y="4953000"/>
            <a:ext cx="198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spcBef>
                <a:spcPct val="50000"/>
              </a:spcBef>
            </a:pPr>
            <a:r>
              <a:rPr lang="en-US" altLang="en-US" sz="2000" b="1" dirty="0">
                <a:solidFill>
                  <a:schemeClr val="bg1"/>
                </a:solidFill>
                <a:ea typeface="Arial Unicode MS" pitchFamily="34" charset="-128"/>
                <a:cs typeface="Arial Unicode MS" pitchFamily="34" charset="-128"/>
              </a:rPr>
              <a:t>Drug Supply Chain Integrity</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8335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45822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287" y="966094"/>
            <a:ext cx="8721305" cy="839627"/>
          </a:xfrm>
        </p:spPr>
        <p:txBody>
          <a:bodyPr>
            <a:noAutofit/>
          </a:bodyPr>
          <a:lstStyle/>
          <a:p>
            <a:pPr lvl="1" algn="ctr" defTabSz="457200" rtl="0">
              <a:spcBef>
                <a:spcPct val="0"/>
              </a:spcBef>
            </a:pPr>
            <a:r>
              <a:rPr lang="en-US" sz="4200" b="1" dirty="0" smtClean="0">
                <a:solidFill>
                  <a:schemeClr val="tx1"/>
                </a:solidFill>
                <a:latin typeface="+mn-lt"/>
              </a:rPr>
              <a:t>Online Pharmacy Victim: Susan’s Story</a:t>
            </a:r>
            <a:endParaRPr lang="en-US" sz="4200" b="1" dirty="0">
              <a:solidFill>
                <a:schemeClr val="tx1"/>
              </a:solidFill>
              <a:latin typeface="+mn-lt"/>
            </a:endParaRPr>
          </a:p>
        </p:txBody>
      </p:sp>
      <p:sp>
        <p:nvSpPr>
          <p:cNvPr id="5" name="Rectangle 4"/>
          <p:cNvSpPr/>
          <p:nvPr/>
        </p:nvSpPr>
        <p:spPr>
          <a:xfrm>
            <a:off x="401736" y="5878923"/>
            <a:ext cx="7774660" cy="954107"/>
          </a:xfrm>
          <a:prstGeom prst="rect">
            <a:avLst/>
          </a:prstGeom>
        </p:spPr>
        <p:txBody>
          <a:bodyPr wrap="square">
            <a:spAutoFit/>
          </a:bodyPr>
          <a:lstStyle/>
          <a:p>
            <a:r>
              <a:rPr lang="en-US" sz="1400" b="1" dirty="0">
                <a:solidFill>
                  <a:schemeClr val="tx2">
                    <a:lumMod val="60000"/>
                    <a:lumOff val="40000"/>
                  </a:schemeClr>
                </a:solidFill>
              </a:rPr>
              <a:t> </a:t>
            </a:r>
            <a:endParaRPr lang="en-US" sz="1400" b="1" dirty="0"/>
          </a:p>
          <a:p>
            <a:endParaRPr lang="en-US" sz="1400" dirty="0" smtClean="0">
              <a:hlinkClick r:id=""/>
            </a:endParaRPr>
          </a:p>
          <a:p>
            <a:endParaRPr lang="en-US" sz="1400" b="1" dirty="0">
              <a:solidFill>
                <a:schemeClr val="tx2">
                  <a:lumMod val="60000"/>
                  <a:lumOff val="40000"/>
                </a:schemeClr>
              </a:solidFill>
              <a:latin typeface="Helvetica"/>
              <a:cs typeface="Helvetica"/>
            </a:endParaRPr>
          </a:p>
          <a:p>
            <a:r>
              <a:rPr lang="en-US" sz="1400" b="1" dirty="0">
                <a:solidFill>
                  <a:schemeClr val="tx2">
                    <a:lumMod val="60000"/>
                    <a:lumOff val="40000"/>
                  </a:schemeClr>
                </a:solidFill>
                <a:latin typeface="Helvetica"/>
                <a:cs typeface="Helvetica"/>
              </a:rPr>
              <a:t>www.fda.gov</a:t>
            </a:r>
            <a:endParaRPr lang="en-US" sz="1400" dirty="0">
              <a:hlinkClick r:id="rId3"/>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869995"/>
            <a:ext cx="5325836" cy="400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5907054"/>
            <a:ext cx="6019800" cy="461665"/>
          </a:xfrm>
          <a:prstGeom prst="rect">
            <a:avLst/>
          </a:prstGeom>
        </p:spPr>
        <p:txBody>
          <a:bodyPr wrap="square">
            <a:spAutoFit/>
          </a:bodyPr>
          <a:lstStyle/>
          <a:p>
            <a:r>
              <a:rPr lang="en-US" sz="1200" dirty="0">
                <a:hlinkClick r:id="rId3"/>
              </a:rPr>
              <a:t>www.fda.gov/Drugs/ResourcesForYou/Consumers/BuyingUsingMedicineSafely/BuyingMedicinesOvertheInternet/BeSafeRxKnowYourOnlinePharmacy/ucm318819.htm#Susan </a:t>
            </a:r>
          </a:p>
        </p:txBody>
      </p:sp>
    </p:spTree>
    <p:extLst>
      <p:ext uri="{BB962C8B-B14F-4D97-AF65-F5344CB8AC3E}">
        <p14:creationId xmlns:p14="http://schemas.microsoft.com/office/powerpoint/2010/main" val="1439467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93221" y="516986"/>
            <a:ext cx="8509103" cy="926020"/>
          </a:xfrm>
        </p:spPr>
        <p:txBody>
          <a:bodyPr>
            <a:normAutofit/>
          </a:bodyPr>
          <a:lstStyle/>
          <a:p>
            <a:r>
              <a:rPr lang="en-US" b="1" dirty="0" smtClean="0">
                <a:latin typeface="Arial" charset="0"/>
                <a:cs typeface="Arial" charset="0"/>
              </a:rPr>
              <a:t>Know the Signs</a:t>
            </a:r>
          </a:p>
        </p:txBody>
      </p:sp>
      <p:sp>
        <p:nvSpPr>
          <p:cNvPr id="3" name="Content Placeholder 2"/>
          <p:cNvSpPr>
            <a:spLocks noGrp="1"/>
          </p:cNvSpPr>
          <p:nvPr>
            <p:ph idx="1"/>
          </p:nvPr>
        </p:nvSpPr>
        <p:spPr>
          <a:xfrm>
            <a:off x="457200" y="1420813"/>
            <a:ext cx="7053263" cy="4832350"/>
          </a:xfrm>
        </p:spPr>
        <p:txBody>
          <a:bodyPr rtlCol="0">
            <a:normAutofit fontScale="70000" lnSpcReduction="20000"/>
          </a:bodyPr>
          <a:lstStyle/>
          <a:p>
            <a:pPr fontAlgn="auto">
              <a:lnSpc>
                <a:spcPct val="110000"/>
              </a:lnSpc>
              <a:spcBef>
                <a:spcPts val="600"/>
              </a:spcBef>
              <a:spcAft>
                <a:spcPts val="0"/>
              </a:spcAft>
              <a:defRPr/>
            </a:pPr>
            <a:r>
              <a:rPr lang="en-US" sz="1800" b="1" dirty="0">
                <a:solidFill>
                  <a:srgbClr val="00539B"/>
                </a:solidFill>
                <a:latin typeface="Arial" pitchFamily="34" charset="0"/>
              </a:rPr>
              <a:t>WARNING! Beware of online pharmacies that:</a:t>
            </a:r>
          </a:p>
          <a:p>
            <a:pPr lvl="1">
              <a:lnSpc>
                <a:spcPct val="110000"/>
              </a:lnSpc>
              <a:spcBef>
                <a:spcPts val="600"/>
              </a:spcBef>
              <a:buClr>
                <a:srgbClr val="009DDC"/>
              </a:buClr>
              <a:buFont typeface="Microsoft PhagsPa" pitchFamily="34" charset="0"/>
              <a:buChar char="X"/>
            </a:pPr>
            <a:r>
              <a:rPr lang="en-US" altLang="en-US" dirty="0">
                <a:solidFill>
                  <a:srgbClr val="595959"/>
                </a:solidFill>
                <a:latin typeface="Arial" pitchFamily="34" charset="0"/>
              </a:rPr>
              <a:t>Allow you to buy drugs without a prescription from your doctor</a:t>
            </a:r>
          </a:p>
          <a:p>
            <a:pPr lvl="1">
              <a:lnSpc>
                <a:spcPct val="110000"/>
              </a:lnSpc>
              <a:spcBef>
                <a:spcPts val="600"/>
              </a:spcBef>
              <a:buClr>
                <a:srgbClr val="009DDC"/>
              </a:buClr>
              <a:buFont typeface="Microsoft PhagsPa" pitchFamily="34" charset="0"/>
              <a:buChar char="X"/>
            </a:pPr>
            <a:r>
              <a:rPr lang="en-US" altLang="en-US" dirty="0">
                <a:solidFill>
                  <a:srgbClr val="595959"/>
                </a:solidFill>
                <a:latin typeface="Arial" pitchFamily="34" charset="0"/>
              </a:rPr>
              <a:t>Offer deep discounts or cheap prices that seem too good to be true</a:t>
            </a:r>
          </a:p>
          <a:p>
            <a:pPr lvl="1">
              <a:lnSpc>
                <a:spcPct val="110000"/>
              </a:lnSpc>
              <a:spcBef>
                <a:spcPts val="600"/>
              </a:spcBef>
              <a:buClr>
                <a:srgbClr val="009DDC"/>
              </a:buClr>
              <a:buFont typeface="Microsoft PhagsPa" pitchFamily="34" charset="0"/>
              <a:buChar char="X"/>
            </a:pPr>
            <a:r>
              <a:rPr lang="en-US" altLang="en-US" dirty="0">
                <a:solidFill>
                  <a:srgbClr val="595959"/>
                </a:solidFill>
                <a:latin typeface="Arial" pitchFamily="34" charset="0"/>
              </a:rPr>
              <a:t>Send spam or unsolicited email offering cheap drugs</a:t>
            </a:r>
          </a:p>
          <a:p>
            <a:pPr lvl="1">
              <a:lnSpc>
                <a:spcPct val="110000"/>
              </a:lnSpc>
              <a:spcBef>
                <a:spcPts val="600"/>
              </a:spcBef>
              <a:buClr>
                <a:srgbClr val="009DDC"/>
              </a:buClr>
              <a:buFont typeface="Microsoft PhagsPa" pitchFamily="34" charset="0"/>
              <a:buChar char="X"/>
            </a:pPr>
            <a:r>
              <a:rPr lang="en-US" altLang="en-US" dirty="0">
                <a:solidFill>
                  <a:srgbClr val="595959"/>
                </a:solidFill>
                <a:latin typeface="Arial" pitchFamily="34" charset="0"/>
              </a:rPr>
              <a:t>Are located outside of the United States</a:t>
            </a:r>
          </a:p>
          <a:p>
            <a:pPr lvl="1">
              <a:lnSpc>
                <a:spcPct val="110000"/>
              </a:lnSpc>
              <a:spcBef>
                <a:spcPts val="600"/>
              </a:spcBef>
              <a:buClr>
                <a:srgbClr val="009DDC"/>
              </a:buClr>
              <a:buFont typeface="Microsoft PhagsPa" pitchFamily="34" charset="0"/>
              <a:buChar char="X"/>
            </a:pPr>
            <a:r>
              <a:rPr lang="en-US" altLang="en-US" dirty="0">
                <a:solidFill>
                  <a:srgbClr val="595959"/>
                </a:solidFill>
                <a:latin typeface="Arial" pitchFamily="34" charset="0"/>
              </a:rPr>
              <a:t>Are not licensed in the United States</a:t>
            </a:r>
            <a:r>
              <a:rPr lang="en-US" dirty="0" smtClean="0">
                <a:solidFill>
                  <a:schemeClr val="tx1">
                    <a:lumMod val="65000"/>
                    <a:lumOff val="35000"/>
                  </a:schemeClr>
                </a:solidFill>
              </a:rPr>
              <a:t/>
            </a:r>
            <a:br>
              <a:rPr lang="en-US" dirty="0" smtClean="0">
                <a:solidFill>
                  <a:schemeClr val="tx1">
                    <a:lumMod val="65000"/>
                    <a:lumOff val="35000"/>
                  </a:schemeClr>
                </a:solidFill>
              </a:rPr>
            </a:br>
            <a:endParaRPr lang="en-US" dirty="0">
              <a:solidFill>
                <a:schemeClr val="tx1">
                  <a:lumMod val="65000"/>
                  <a:lumOff val="35000"/>
                </a:schemeClr>
              </a:solidFill>
            </a:endParaRPr>
          </a:p>
          <a:p>
            <a:pPr>
              <a:lnSpc>
                <a:spcPct val="110000"/>
              </a:lnSpc>
              <a:spcBef>
                <a:spcPts val="600"/>
              </a:spcBef>
            </a:pPr>
            <a:r>
              <a:rPr lang="en-US" altLang="en-US" sz="1800" b="1" dirty="0">
                <a:solidFill>
                  <a:srgbClr val="00539B"/>
                </a:solidFill>
                <a:latin typeface="Arial" pitchFamily="34" charset="0"/>
              </a:rPr>
              <a:t>Tips for finding </a:t>
            </a:r>
            <a:r>
              <a:rPr lang="en-US" altLang="en-US" sz="1800" b="1" dirty="0" smtClean="0">
                <a:solidFill>
                  <a:srgbClr val="00539B"/>
                </a:solidFill>
                <a:latin typeface="Arial" pitchFamily="34" charset="0"/>
              </a:rPr>
              <a:t>safe</a:t>
            </a:r>
            <a:r>
              <a:rPr lang="en-US" altLang="en-US" sz="1800" b="1" dirty="0">
                <a:solidFill>
                  <a:srgbClr val="00539B"/>
                </a:solidFill>
                <a:latin typeface="Arial" pitchFamily="34" charset="0"/>
              </a:rPr>
              <a:t>, legal online pharmacies:</a:t>
            </a:r>
          </a:p>
          <a:p>
            <a:pPr lvl="1" eaLnBrk="1" hangingPunct="1">
              <a:lnSpc>
                <a:spcPct val="110000"/>
              </a:lnSpc>
              <a:spcBef>
                <a:spcPts val="600"/>
              </a:spcBef>
              <a:buClr>
                <a:srgbClr val="009DDC"/>
              </a:buClr>
              <a:buFont typeface="Wingdings" pitchFamily="2" charset="2"/>
              <a:buChar char=""/>
            </a:pPr>
            <a:r>
              <a:rPr lang="en-US" altLang="en-US" dirty="0" smtClean="0">
                <a:solidFill>
                  <a:srgbClr val="595959"/>
                </a:solidFill>
                <a:latin typeface="Arial" pitchFamily="34" charset="0"/>
              </a:rPr>
              <a:t>Always </a:t>
            </a:r>
            <a:r>
              <a:rPr lang="en-US" altLang="en-US" dirty="0">
                <a:solidFill>
                  <a:srgbClr val="595959"/>
                </a:solidFill>
                <a:latin typeface="Arial" pitchFamily="34" charset="0"/>
              </a:rPr>
              <a:t>require a doctor’s prescription</a:t>
            </a:r>
          </a:p>
          <a:p>
            <a:pPr lvl="1" eaLnBrk="1" hangingPunct="1">
              <a:lnSpc>
                <a:spcPct val="110000"/>
              </a:lnSpc>
              <a:spcBef>
                <a:spcPts val="600"/>
              </a:spcBef>
              <a:buClr>
                <a:srgbClr val="009DDC"/>
              </a:buClr>
              <a:buFont typeface="Wingdings" pitchFamily="2" charset="2"/>
              <a:buChar char=""/>
            </a:pPr>
            <a:r>
              <a:rPr lang="en-US" altLang="en-US" dirty="0">
                <a:solidFill>
                  <a:srgbClr val="595959"/>
                </a:solidFill>
                <a:latin typeface="Arial" pitchFamily="34" charset="0"/>
              </a:rPr>
              <a:t>Provide a physical address and telephone number in the United States</a:t>
            </a:r>
          </a:p>
          <a:p>
            <a:pPr lvl="1" eaLnBrk="1" hangingPunct="1">
              <a:lnSpc>
                <a:spcPct val="110000"/>
              </a:lnSpc>
              <a:spcBef>
                <a:spcPts val="600"/>
              </a:spcBef>
              <a:buClr>
                <a:srgbClr val="009DDC"/>
              </a:buClr>
              <a:buFont typeface="Wingdings" pitchFamily="2" charset="2"/>
              <a:buChar char=""/>
            </a:pPr>
            <a:r>
              <a:rPr lang="en-US" altLang="en-US" dirty="0">
                <a:solidFill>
                  <a:srgbClr val="595959"/>
                </a:solidFill>
                <a:latin typeface="Arial" pitchFamily="34" charset="0"/>
              </a:rPr>
              <a:t>Offer a pharmacist to answer your questions</a:t>
            </a:r>
          </a:p>
          <a:p>
            <a:pPr lvl="1" eaLnBrk="1" hangingPunct="1">
              <a:lnSpc>
                <a:spcPct val="110000"/>
              </a:lnSpc>
              <a:spcBef>
                <a:spcPts val="600"/>
              </a:spcBef>
              <a:buClr>
                <a:srgbClr val="009DDC"/>
              </a:buClr>
              <a:buFont typeface="Wingdings" pitchFamily="2" charset="2"/>
              <a:buChar char=""/>
            </a:pPr>
            <a:r>
              <a:rPr lang="en-US" altLang="en-US" dirty="0">
                <a:solidFill>
                  <a:srgbClr val="595959"/>
                </a:solidFill>
                <a:latin typeface="Arial" pitchFamily="34" charset="0"/>
              </a:rPr>
              <a:t>Have a license with your state board of pharmacy</a:t>
            </a:r>
          </a:p>
        </p:txBody>
      </p:sp>
      <p:pic>
        <p:nvPicPr>
          <p:cNvPr id="18435" name="Picture 2"/>
          <p:cNvPicPr>
            <a:picLocks noChangeAspect="1" noChangeArrowheads="1"/>
          </p:cNvPicPr>
          <p:nvPr/>
        </p:nvPicPr>
        <p:blipFill>
          <a:blip r:embed="rId3"/>
          <a:srcRect/>
          <a:stretch>
            <a:fillRect/>
          </a:stretch>
        </p:blipFill>
        <p:spPr bwMode="auto">
          <a:xfrm>
            <a:off x="7312025" y="1414463"/>
            <a:ext cx="1493838" cy="4473575"/>
          </a:xfrm>
          <a:prstGeom prst="rect">
            <a:avLst/>
          </a:prstGeom>
          <a:noFill/>
          <a:ln w="9525">
            <a:noFill/>
            <a:miter lim="800000"/>
            <a:headEnd/>
            <a:tailEnd/>
          </a:ln>
        </p:spPr>
      </p:pic>
      <p:sp>
        <p:nvSpPr>
          <p:cNvPr id="2" name="Rectangle 1"/>
          <p:cNvSpPr/>
          <p:nvPr/>
        </p:nvSpPr>
        <p:spPr>
          <a:xfrm>
            <a:off x="285906" y="6391662"/>
            <a:ext cx="1131142" cy="276999"/>
          </a:xfrm>
          <a:prstGeom prst="rect">
            <a:avLst/>
          </a:prstGeom>
        </p:spPr>
        <p:txBody>
          <a:bodyPr wrap="none">
            <a:spAutoFit/>
          </a:bodyPr>
          <a:lstStyle/>
          <a:p>
            <a:pPr algn="ctr">
              <a:spcBef>
                <a:spcPct val="0"/>
              </a:spcBef>
            </a:pPr>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4140271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348" y="729765"/>
            <a:ext cx="8509103" cy="926020"/>
          </a:xfrm>
        </p:spPr>
        <p:txBody>
          <a:bodyPr>
            <a:normAutofit fontScale="90000"/>
          </a:bodyPr>
          <a:lstStyle/>
          <a:p>
            <a:r>
              <a:rPr lang="en-US" b="1" dirty="0" smtClean="0"/>
              <a:t>Are You Thinking About Buying Medicine Online? </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797148"/>
            <a:ext cx="714375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95767"/>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19200" y="6044149"/>
            <a:ext cx="6629400" cy="461665"/>
          </a:xfrm>
          <a:prstGeom prst="rect">
            <a:avLst/>
          </a:prstGeom>
        </p:spPr>
        <p:txBody>
          <a:bodyPr wrap="square">
            <a:spAutoFit/>
          </a:bodyPr>
          <a:lstStyle/>
          <a:p>
            <a:pPr lvl="0"/>
            <a:r>
              <a:rPr lang="en-US" sz="1200" dirty="0">
                <a:solidFill>
                  <a:prstClr val="black"/>
                </a:solidFill>
                <a:hlinkClick r:id="rId5"/>
              </a:rPr>
              <a:t>http://www.fda.gov/Drugs/ResourcesForYou/Consumers/BuyingUsingMedicineSafely/BuyingMedicinesOvertheInternet/BeSafeRxKnowYourOnlinePharmacy/default.htm</a:t>
            </a:r>
          </a:p>
        </p:txBody>
      </p:sp>
    </p:spTree>
    <p:extLst>
      <p:ext uri="{BB962C8B-B14F-4D97-AF65-F5344CB8AC3E}">
        <p14:creationId xmlns:p14="http://schemas.microsoft.com/office/powerpoint/2010/main" val="2848301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35" y="1032305"/>
            <a:ext cx="8509103" cy="926020"/>
          </a:xfrm>
        </p:spPr>
        <p:txBody>
          <a:bodyPr>
            <a:normAutofit/>
          </a:bodyPr>
          <a:lstStyle/>
          <a:p>
            <a:r>
              <a:rPr lang="en-US" sz="5400" dirty="0" smtClean="0"/>
              <a:t>  </a:t>
            </a:r>
            <a:endParaRPr lang="en-US" sz="5400" dirty="0"/>
          </a:p>
        </p:txBody>
      </p:sp>
      <p:sp>
        <p:nvSpPr>
          <p:cNvPr id="3" name="Content Placeholder 2"/>
          <p:cNvSpPr>
            <a:spLocks noGrp="1"/>
          </p:cNvSpPr>
          <p:nvPr>
            <p:ph idx="1"/>
          </p:nvPr>
        </p:nvSpPr>
        <p:spPr>
          <a:xfrm>
            <a:off x="381000" y="2971800"/>
            <a:ext cx="8509103" cy="4286043"/>
          </a:xfrm>
        </p:spPr>
        <p:txBody>
          <a:bodyPr>
            <a:normAutofit/>
          </a:bodyPr>
          <a:lstStyle/>
          <a:p>
            <a:pPr marL="0" indent="0" algn="ctr">
              <a:buNone/>
            </a:pPr>
            <a:r>
              <a:rPr lang="en-US" sz="4400" dirty="0" smtClean="0"/>
              <a:t>Compliance and Enforcement</a:t>
            </a:r>
            <a:endParaRPr lang="en-US" sz="4400" dirty="0"/>
          </a:p>
        </p:txBody>
      </p:sp>
      <p:sp>
        <p:nvSpPr>
          <p:cNvPr id="5" name="Rectangle 4"/>
          <p:cNvSpPr/>
          <p:nvPr/>
        </p:nvSpPr>
        <p:spPr>
          <a:xfrm>
            <a:off x="192379" y="6532374"/>
            <a:ext cx="1131143" cy="276999"/>
          </a:xfrm>
          <a:prstGeom prst="rect">
            <a:avLst/>
          </a:prstGeom>
        </p:spPr>
        <p:txBody>
          <a:bodyPr wrap="none">
            <a:spAutoFit/>
          </a:bodyPr>
          <a:lstStyle/>
          <a:p>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280641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ChangeArrowheads="1"/>
          </p:cNvSpPr>
          <p:nvPr>
            <p:ph type="title"/>
          </p:nvPr>
        </p:nvSpPr>
        <p:spPr>
          <a:xfrm>
            <a:off x="457200" y="838200"/>
            <a:ext cx="8229600" cy="655638"/>
          </a:xfrm>
        </p:spPr>
        <p:txBody>
          <a:bodyPr>
            <a:normAutofit fontScale="90000"/>
          </a:bodyPr>
          <a:lstStyle/>
          <a:p>
            <a:pPr eaLnBrk="1" hangingPunct="1"/>
            <a:r>
              <a:rPr lang="en-US" altLang="en-US" b="1" dirty="0" smtClean="0">
                <a:latin typeface="Arial" charset="0"/>
              </a:rPr>
              <a:t/>
            </a:r>
            <a:br>
              <a:rPr lang="en-US" altLang="en-US" b="1" dirty="0" smtClean="0">
                <a:latin typeface="Arial" charset="0"/>
              </a:rPr>
            </a:br>
            <a:r>
              <a:rPr lang="en-US" altLang="en-US" sz="3600" b="1" dirty="0" smtClean="0">
                <a:latin typeface="Arial" charset="0"/>
              </a:rPr>
              <a:t>Strategy: tackling the problem  </a:t>
            </a:r>
            <a:r>
              <a:rPr lang="en-US" altLang="en-US" sz="1400" b="1" dirty="0" smtClean="0">
                <a:latin typeface="Arial" charset="0"/>
              </a:rPr>
              <a:t/>
            </a:r>
            <a:br>
              <a:rPr lang="en-US" altLang="en-US" sz="1400" b="1" dirty="0" smtClean="0">
                <a:latin typeface="Arial" charset="0"/>
              </a:rPr>
            </a:br>
            <a:r>
              <a:rPr lang="en-US" altLang="en-US" b="1" dirty="0" smtClean="0">
                <a:latin typeface="Arial" charset="0"/>
              </a:rPr>
              <a:t/>
            </a:r>
            <a:br>
              <a:rPr lang="en-US" altLang="en-US" b="1" dirty="0" smtClean="0">
                <a:latin typeface="Arial" charset="0"/>
              </a:rPr>
            </a:br>
            <a:endParaRPr lang="en-US" altLang="en-US" b="1" i="1" dirty="0" smtClean="0">
              <a:latin typeface="Arial" charset="0"/>
            </a:endParaRPr>
          </a:p>
        </p:txBody>
      </p:sp>
      <p:sp>
        <p:nvSpPr>
          <p:cNvPr id="122884" name="Rectangle 5"/>
          <p:cNvSpPr>
            <a:spLocks noGrp="1" noChangeArrowheads="1"/>
          </p:cNvSpPr>
          <p:nvPr>
            <p:ph idx="1"/>
          </p:nvPr>
        </p:nvSpPr>
        <p:spPr>
          <a:xfrm>
            <a:off x="381000" y="1219200"/>
            <a:ext cx="8382000" cy="5181600"/>
          </a:xfrm>
        </p:spPr>
        <p:txBody>
          <a:bodyPr/>
          <a:lstStyle/>
          <a:p>
            <a:pPr eaLnBrk="1" hangingPunct="1">
              <a:lnSpc>
                <a:spcPct val="90000"/>
              </a:lnSpc>
            </a:pPr>
            <a:r>
              <a:rPr lang="en-US" altLang="en-US" sz="2000" b="1" dirty="0" smtClean="0">
                <a:latin typeface="Arial" charset="0"/>
              </a:rPr>
              <a:t>Prevention</a:t>
            </a:r>
          </a:p>
          <a:p>
            <a:pPr lvl="1" eaLnBrk="1" hangingPunct="1">
              <a:lnSpc>
                <a:spcPct val="90000"/>
              </a:lnSpc>
            </a:pPr>
            <a:r>
              <a:rPr lang="en-US" altLang="en-US" sz="1800" dirty="0" smtClean="0">
                <a:latin typeface="Arial" charset="0"/>
              </a:rPr>
              <a:t>Reduce manufacture of counterfeit and substandard products</a:t>
            </a:r>
          </a:p>
          <a:p>
            <a:pPr lvl="1" eaLnBrk="1" hangingPunct="1">
              <a:lnSpc>
                <a:spcPct val="90000"/>
              </a:lnSpc>
            </a:pPr>
            <a:r>
              <a:rPr lang="en-US" altLang="en-US" sz="1800" dirty="0" smtClean="0">
                <a:latin typeface="Arial" charset="0"/>
              </a:rPr>
              <a:t>Improve supply chain integrity</a:t>
            </a:r>
          </a:p>
          <a:p>
            <a:pPr lvl="2" eaLnBrk="1" hangingPunct="1">
              <a:lnSpc>
                <a:spcPct val="90000"/>
              </a:lnSpc>
            </a:pPr>
            <a:r>
              <a:rPr lang="en-US" altLang="en-US" sz="1600" dirty="0" smtClean="0">
                <a:latin typeface="Arial" charset="0"/>
              </a:rPr>
              <a:t>Focus on securing legitimate supply chain</a:t>
            </a:r>
          </a:p>
          <a:p>
            <a:pPr lvl="2" eaLnBrk="1" hangingPunct="1">
              <a:lnSpc>
                <a:spcPct val="90000"/>
              </a:lnSpc>
            </a:pPr>
            <a:r>
              <a:rPr lang="en-US" altLang="en-US" sz="1600" dirty="0" smtClean="0">
                <a:latin typeface="Arial" charset="0"/>
              </a:rPr>
              <a:t>Ensure transparency and accountability</a:t>
            </a:r>
          </a:p>
          <a:p>
            <a:pPr lvl="2" eaLnBrk="1" hangingPunct="1">
              <a:lnSpc>
                <a:spcPct val="90000"/>
              </a:lnSpc>
            </a:pPr>
            <a:r>
              <a:rPr lang="en-US" altLang="en-US" sz="1600" dirty="0" smtClean="0">
                <a:latin typeface="Arial" charset="0"/>
              </a:rPr>
              <a:t>Understand, mitigate, and contain the risks</a:t>
            </a:r>
          </a:p>
          <a:p>
            <a:pPr lvl="1" eaLnBrk="1" hangingPunct="1">
              <a:lnSpc>
                <a:spcPct val="90000"/>
              </a:lnSpc>
            </a:pPr>
            <a:r>
              <a:rPr lang="en-US" altLang="en-US" sz="1800" dirty="0" smtClean="0">
                <a:latin typeface="Arial" charset="0"/>
              </a:rPr>
              <a:t>Enhance regulatory and legal infrastructure and oversight</a:t>
            </a:r>
          </a:p>
          <a:p>
            <a:pPr eaLnBrk="1" hangingPunct="1">
              <a:lnSpc>
                <a:spcPct val="90000"/>
              </a:lnSpc>
            </a:pPr>
            <a:r>
              <a:rPr lang="en-US" altLang="en-US" sz="2000" b="1" dirty="0" smtClean="0">
                <a:latin typeface="Arial" charset="0"/>
              </a:rPr>
              <a:t>Detection</a:t>
            </a:r>
          </a:p>
          <a:p>
            <a:pPr lvl="1" eaLnBrk="1" hangingPunct="1">
              <a:lnSpc>
                <a:spcPct val="90000"/>
              </a:lnSpc>
            </a:pPr>
            <a:r>
              <a:rPr lang="en-US" altLang="en-US" sz="1800" dirty="0" smtClean="0">
                <a:latin typeface="Arial" charset="0"/>
              </a:rPr>
              <a:t>Improve surveillance </a:t>
            </a:r>
          </a:p>
          <a:p>
            <a:pPr lvl="1" eaLnBrk="1" hangingPunct="1">
              <a:lnSpc>
                <a:spcPct val="90000"/>
              </a:lnSpc>
            </a:pPr>
            <a:r>
              <a:rPr lang="en-US" altLang="en-US" sz="1800" dirty="0" smtClean="0">
                <a:latin typeface="Arial" charset="0"/>
              </a:rPr>
              <a:t>Efficient confirmation of products – lab capacity</a:t>
            </a:r>
          </a:p>
          <a:p>
            <a:pPr lvl="1" eaLnBrk="1" hangingPunct="1">
              <a:lnSpc>
                <a:spcPct val="90000"/>
              </a:lnSpc>
            </a:pPr>
            <a:r>
              <a:rPr lang="en-US" altLang="en-US" sz="1800" dirty="0" smtClean="0">
                <a:latin typeface="Arial" charset="0"/>
              </a:rPr>
              <a:t>Advanced technologies</a:t>
            </a:r>
          </a:p>
          <a:p>
            <a:pPr eaLnBrk="1" hangingPunct="1">
              <a:lnSpc>
                <a:spcPct val="90000"/>
              </a:lnSpc>
            </a:pPr>
            <a:r>
              <a:rPr lang="en-US" altLang="en-US" sz="2000" b="1" dirty="0" smtClean="0">
                <a:latin typeface="Arial" charset="0"/>
              </a:rPr>
              <a:t>Response</a:t>
            </a:r>
          </a:p>
          <a:p>
            <a:pPr lvl="1" eaLnBrk="1" hangingPunct="1">
              <a:lnSpc>
                <a:spcPct val="90000"/>
              </a:lnSpc>
            </a:pPr>
            <a:r>
              <a:rPr lang="en-US" altLang="en-US" sz="1800" dirty="0" smtClean="0">
                <a:latin typeface="Arial" charset="0"/>
              </a:rPr>
              <a:t>Enhance enforcement activities and tools</a:t>
            </a:r>
          </a:p>
          <a:p>
            <a:pPr lvl="1" eaLnBrk="1" hangingPunct="1">
              <a:lnSpc>
                <a:spcPct val="90000"/>
              </a:lnSpc>
            </a:pPr>
            <a:r>
              <a:rPr lang="en-US" altLang="en-US" sz="1800" dirty="0" smtClean="0">
                <a:latin typeface="Arial" charset="0"/>
              </a:rPr>
              <a:t>Effective notification of confirmed incidents</a:t>
            </a:r>
          </a:p>
          <a:p>
            <a:pPr lvl="1" eaLnBrk="1" hangingPunct="1">
              <a:lnSpc>
                <a:spcPct val="90000"/>
              </a:lnSpc>
            </a:pPr>
            <a:r>
              <a:rPr lang="en-US" altLang="en-US" sz="1800" dirty="0" smtClean="0">
                <a:latin typeface="Arial" charset="0"/>
              </a:rPr>
              <a:t>Efficient removal of products from the market</a:t>
            </a:r>
          </a:p>
        </p:txBody>
      </p:sp>
      <p:sp>
        <p:nvSpPr>
          <p:cNvPr id="122882" name="Rectangle 6"/>
          <p:cNvSpPr>
            <a:spLocks noGrp="1" noChangeArrowheads="1"/>
          </p:cNvSpPr>
          <p:nvPr>
            <p:ph type="sldNum" sz="quarter" idx="4294967295"/>
          </p:nvPr>
        </p:nvSpPr>
        <p:spPr>
          <a:xfrm>
            <a:off x="7010400" y="6537325"/>
            <a:ext cx="2133600" cy="320675"/>
          </a:xfrm>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fld id="{AB6F020F-D09B-4C5D-B2B0-E78D474062EC}" type="slidenum">
              <a:rPr lang="en-US" altLang="en-US" sz="1400" smtClean="0">
                <a:solidFill>
                  <a:srgbClr val="FFFFFF"/>
                </a:solidFill>
                <a:latin typeface="Arial Narrow" pitchFamily="34" charset="0"/>
              </a:rPr>
              <a:pPr eaLnBrk="1" hangingPunct="1"/>
              <a:t>34</a:t>
            </a:fld>
            <a:endParaRPr lang="en-US" altLang="en-US" sz="1400" smtClean="0">
              <a:solidFill>
                <a:srgbClr val="FFFFFF"/>
              </a:solidFill>
              <a:latin typeface="Arial Narrow"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95767"/>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48162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0638" y="914400"/>
            <a:ext cx="8610600" cy="655638"/>
          </a:xfrm>
        </p:spPr>
        <p:txBody>
          <a:bodyPr>
            <a:normAutofit/>
          </a:bodyPr>
          <a:lstStyle/>
          <a:p>
            <a:r>
              <a:rPr lang="en-US" altLang="en-US" sz="3600" b="1" dirty="0">
                <a:latin typeface="Arial" charset="0"/>
              </a:rPr>
              <a:t>C</a:t>
            </a:r>
            <a:r>
              <a:rPr lang="en-US" altLang="en-US" sz="3600" b="1" dirty="0" smtClean="0">
                <a:latin typeface="Arial" charset="0"/>
              </a:rPr>
              <a:t>ompliance and Enforcement </a:t>
            </a:r>
            <a:r>
              <a:rPr lang="en-US" altLang="en-US" sz="3600" b="1" dirty="0">
                <a:latin typeface="Arial" charset="0"/>
              </a:rPr>
              <a:t>T</a:t>
            </a:r>
            <a:r>
              <a:rPr lang="en-US" altLang="en-US" sz="3600" b="1" dirty="0" smtClean="0">
                <a:latin typeface="Arial" charset="0"/>
              </a:rPr>
              <a:t>ools</a:t>
            </a:r>
          </a:p>
        </p:txBody>
      </p:sp>
      <p:sp>
        <p:nvSpPr>
          <p:cNvPr id="86019" name="Content Placeholder 2"/>
          <p:cNvSpPr>
            <a:spLocks noGrp="1"/>
          </p:cNvSpPr>
          <p:nvPr>
            <p:ph idx="1"/>
          </p:nvPr>
        </p:nvSpPr>
        <p:spPr>
          <a:xfrm>
            <a:off x="914400" y="1905000"/>
            <a:ext cx="7315200" cy="4525963"/>
          </a:xfrm>
        </p:spPr>
        <p:txBody>
          <a:bodyPr>
            <a:normAutofit/>
          </a:bodyPr>
          <a:lstStyle/>
          <a:p>
            <a:r>
              <a:rPr lang="en-US" altLang="en-US" dirty="0" smtClean="0">
                <a:latin typeface="Arial" charset="0"/>
              </a:rPr>
              <a:t>Regulatory meetings</a:t>
            </a:r>
            <a:endParaRPr lang="en-US" altLang="en-US" sz="1800" dirty="0" smtClean="0">
              <a:latin typeface="Arial" charset="0"/>
            </a:endParaRPr>
          </a:p>
          <a:p>
            <a:r>
              <a:rPr lang="en-US" altLang="en-US" dirty="0" smtClean="0">
                <a:latin typeface="Arial" charset="0"/>
              </a:rPr>
              <a:t>Untitled letters</a:t>
            </a:r>
          </a:p>
          <a:p>
            <a:r>
              <a:rPr lang="en-US" altLang="en-US" dirty="0" smtClean="0">
                <a:latin typeface="Arial" charset="0"/>
              </a:rPr>
              <a:t>Warning letters</a:t>
            </a:r>
          </a:p>
          <a:p>
            <a:r>
              <a:rPr lang="en-US" altLang="en-US" dirty="0" smtClean="0">
                <a:latin typeface="Arial" charset="0"/>
              </a:rPr>
              <a:t>Seizures</a:t>
            </a:r>
          </a:p>
          <a:p>
            <a:r>
              <a:rPr lang="en-US" altLang="en-US" dirty="0" smtClean="0">
                <a:latin typeface="Arial" charset="0"/>
              </a:rPr>
              <a:t>Injunctions</a:t>
            </a:r>
          </a:p>
          <a:p>
            <a:r>
              <a:rPr lang="en-US" altLang="en-US" dirty="0" smtClean="0">
                <a:latin typeface="Arial" charset="0"/>
              </a:rPr>
              <a:t>Import alerts</a:t>
            </a:r>
          </a:p>
          <a:p>
            <a:r>
              <a:rPr lang="en-US" altLang="en-US" dirty="0" smtClean="0">
                <a:latin typeface="Arial" charset="0"/>
              </a:rPr>
              <a:t>Civil money penalties</a:t>
            </a:r>
          </a:p>
          <a:p>
            <a:pPr marL="0" indent="0">
              <a:buNone/>
            </a:pPr>
            <a:endParaRPr lang="en-US" altLang="en-US" dirty="0" smtClean="0">
              <a:latin typeface="Arial" charset="0"/>
            </a:endParaRPr>
          </a:p>
          <a:p>
            <a:endParaRPr lang="en-US" altLang="en-US" dirty="0" smtClean="0">
              <a:latin typeface="Arial"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48335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C:\Users\CHATTERJEES\AppData\Local\Microsoft\Windows\Temporary Internet Files\Content.IE5\YIRAJWLW\8213432552_fd1a8cc461_b-598x36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438400"/>
            <a:ext cx="3734012"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262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1317593"/>
            <a:ext cx="8509103" cy="926020"/>
          </a:xfrm>
        </p:spPr>
        <p:txBody>
          <a:bodyPr>
            <a:normAutofit/>
          </a:bodyPr>
          <a:lstStyle/>
          <a:p>
            <a:r>
              <a:rPr lang="en-US" b="1" dirty="0" smtClean="0">
                <a:latin typeface="Arial" panose="020B0604020202020204" pitchFamily="34" charset="0"/>
                <a:cs typeface="Arial" panose="020B0604020202020204" pitchFamily="34" charset="0"/>
              </a:rPr>
              <a:t>Warning Letters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362200"/>
            <a:ext cx="8509103" cy="4286043"/>
          </a:xfrm>
        </p:spPr>
        <p:txBody>
          <a:bodyPr>
            <a:normAutofit/>
          </a:bodyPr>
          <a:lstStyle/>
          <a:p>
            <a:pPr marL="0" indent="0">
              <a:buNone/>
            </a:pPr>
            <a:r>
              <a:rPr lang="en-US" sz="3600" dirty="0" smtClean="0">
                <a:latin typeface="Arial" panose="020B0604020202020204" pitchFamily="34" charset="0"/>
                <a:cs typeface="Arial" panose="020B0604020202020204" pitchFamily="34" charset="0"/>
              </a:rPr>
              <a:t>Goal:</a:t>
            </a:r>
          </a:p>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Achieve </a:t>
            </a:r>
            <a:r>
              <a:rPr lang="en-US" dirty="0">
                <a:latin typeface="Arial" panose="020B0604020202020204" pitchFamily="34" charset="0"/>
                <a:cs typeface="Arial" panose="020B0604020202020204" pitchFamily="34" charset="0"/>
              </a:rPr>
              <a:t>voluntary compliance </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Establish notice prior to enforcement actions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933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PICARDC\Documents\ODSIR\Snippets\GDS W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7010400" cy="42481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400800" y="5257800"/>
            <a:ext cx="152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295400" y="5410200"/>
            <a:ext cx="4419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447800" y="6220216"/>
            <a:ext cx="6744943" cy="276999"/>
          </a:xfrm>
          <a:prstGeom prst="rect">
            <a:avLst/>
          </a:prstGeom>
          <a:noFill/>
        </p:spPr>
        <p:txBody>
          <a:bodyPr wrap="square" rtlCol="0">
            <a:spAutoFit/>
          </a:bodyPr>
          <a:lstStyle/>
          <a:p>
            <a:r>
              <a:rPr lang="en-US" sz="1200" u="sng" dirty="0">
                <a:solidFill>
                  <a:srgbClr val="0066FF"/>
                </a:solidFill>
              </a:rPr>
              <a:t>https://</a:t>
            </a:r>
            <a:r>
              <a:rPr lang="en-US" sz="1200" u="sng" dirty="0">
                <a:solidFill>
                  <a:srgbClr val="0066FF"/>
                </a:solidFill>
                <a:hlinkClick r:id="rId3"/>
              </a:rPr>
              <a:t>www.fda.gov/ICECI/EnforcementActions/WarningLetters/2016/ucm533718.htm</a:t>
            </a:r>
            <a:endParaRPr lang="en-US" sz="1200" u="sng" dirty="0">
              <a:solidFill>
                <a:srgbClr val="0066FF"/>
              </a:solidFill>
            </a:endParaRP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2258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577365"/>
            <a:ext cx="8509103" cy="926020"/>
          </a:xfrm>
        </p:spPr>
        <p:txBody>
          <a:bodyPr>
            <a:normAutofit/>
          </a:bodyPr>
          <a:lstStyle/>
          <a:p>
            <a:r>
              <a:rPr lang="en-US" sz="4000" b="1" dirty="0" smtClean="0">
                <a:latin typeface="Arial" panose="020B0604020202020204" pitchFamily="34" charset="0"/>
                <a:cs typeface="Arial" panose="020B0604020202020204" pitchFamily="34" charset="0"/>
              </a:rPr>
              <a:t>Global Drug Supply (cont.)</a:t>
            </a:r>
            <a:endParaRPr lang="en-US" sz="40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marL="0" indent="0">
              <a:buNone/>
            </a:pPr>
            <a:r>
              <a:rPr lang="en-US" dirty="0" smtClean="0"/>
              <a:t>   </a:t>
            </a:r>
            <a:endParaRPr lang="en-US" dirty="0"/>
          </a:p>
        </p:txBody>
      </p:sp>
      <p:pic>
        <p:nvPicPr>
          <p:cNvPr id="3074" name="Picture 2" descr="C:\Users\PICARDC\Documents\ODSIR\Snippets\GDS UNAPPD DRU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61366"/>
            <a:ext cx="7772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7464149" flipH="1">
            <a:off x="3949239" y="3115965"/>
            <a:ext cx="926417" cy="311700"/>
          </a:xfrm>
          <a:prstGeom prst="rect">
            <a:avLst/>
          </a:prstGeom>
          <a:noFill/>
        </p:spPr>
        <p:txBody>
          <a:bodyPr wrap="square" rtlCol="0">
            <a:spAutoFit/>
          </a:bodyPr>
          <a:lstStyle/>
          <a:p>
            <a:endParaRPr lang="en-US" dirty="0"/>
          </a:p>
        </p:txBody>
      </p:sp>
      <p:cxnSp>
        <p:nvCxnSpPr>
          <p:cNvPr id="7" name="Straight Connector 6"/>
          <p:cNvCxnSpPr/>
          <p:nvPr/>
        </p:nvCxnSpPr>
        <p:spPr>
          <a:xfrm>
            <a:off x="762000" y="2590800"/>
            <a:ext cx="7543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2000" y="2783546"/>
            <a:ext cx="7391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62000" y="2971800"/>
            <a:ext cx="7620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762000" y="3143250"/>
            <a:ext cx="7239000" cy="190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62000" y="3336691"/>
            <a:ext cx="1676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124200" y="4076700"/>
            <a:ext cx="4876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p:cNvCxnSpPr/>
          <p:nvPr/>
        </p:nvCxnSpPr>
        <p:spPr>
          <a:xfrm>
            <a:off x="762000" y="4267200"/>
            <a:ext cx="3505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1266" name="Picture 2" descr="C:\Users\PICARDC\Documents\ODSIR\Snippets\GDS Unapp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07" y="4978302"/>
            <a:ext cx="75438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2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509103" cy="926020"/>
          </a:xfrm>
        </p:spPr>
        <p:txBody>
          <a:bodyPr>
            <a:noAutofit/>
          </a:bodyPr>
          <a:lstStyle/>
          <a:p>
            <a:r>
              <a:rPr lang="en-US" sz="3200" b="1" dirty="0" smtClean="0">
                <a:latin typeface="Arial" panose="020B0604020202020204" pitchFamily="34" charset="0"/>
                <a:cs typeface="Arial" panose="020B0604020202020204" pitchFamily="34" charset="0"/>
              </a:rPr>
              <a:t>Example of Unapproved New Drug Shipped by Global Drug Supply </a:t>
            </a:r>
            <a:endParaRPr lang="en-US" sz="32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304800" y="2133600"/>
            <a:ext cx="8509103" cy="4286043"/>
          </a:xfrm>
        </p:spPr>
        <p:txBody>
          <a:bodyPr>
            <a:normAutofit/>
          </a:bodyPr>
          <a:lstStyle/>
          <a:p>
            <a:pPr marL="0" indent="0">
              <a:buNone/>
            </a:pPr>
            <a:r>
              <a:rPr lang="en-US" sz="2200" dirty="0" smtClean="0">
                <a:solidFill>
                  <a:srgbClr val="FF0000"/>
                </a:solidFill>
                <a:latin typeface="Arial" panose="020B0604020202020204" pitchFamily="34" charset="0"/>
                <a:cs typeface="Arial" panose="020B0604020202020204" pitchFamily="34" charset="0"/>
              </a:rPr>
              <a:t>“</a:t>
            </a:r>
            <a:r>
              <a:rPr lang="en-US" sz="2200" i="1" dirty="0" smtClean="0">
                <a:solidFill>
                  <a:srgbClr val="FF0000"/>
                </a:solidFill>
                <a:latin typeface="Arial" panose="020B0604020202020204" pitchFamily="34" charset="0"/>
                <a:cs typeface="Arial" panose="020B0604020202020204" pitchFamily="34" charset="0"/>
              </a:rPr>
              <a:t>While </a:t>
            </a:r>
            <a:r>
              <a:rPr lang="en-US" sz="2200" i="1" dirty="0" err="1" smtClean="0">
                <a:solidFill>
                  <a:srgbClr val="FF0000"/>
                </a:solidFill>
                <a:latin typeface="Arial" panose="020B0604020202020204" pitchFamily="34" charset="0"/>
                <a:cs typeface="Arial" panose="020B0604020202020204" pitchFamily="34" charset="0"/>
              </a:rPr>
              <a:t>Pristiq</a:t>
            </a:r>
            <a:r>
              <a:rPr lang="en-US" sz="2200" i="1" dirty="0" smtClean="0">
                <a:solidFill>
                  <a:srgbClr val="FF0000"/>
                </a:solidFill>
                <a:latin typeface="Arial" panose="020B0604020202020204" pitchFamily="34" charset="0"/>
                <a:cs typeface="Arial" panose="020B0604020202020204" pitchFamily="34" charset="0"/>
              </a:rPr>
              <a:t> is the name of an FDA-approved prescription drug, the product labeling for the drug shipped to the U.S. from Global Drug Supply is intended for Australia.”  </a:t>
            </a:r>
          </a:p>
          <a:p>
            <a:r>
              <a:rPr lang="en-US" sz="2200" dirty="0" err="1" smtClean="0">
                <a:latin typeface="Arial" panose="020B0604020202020204" pitchFamily="34" charset="0"/>
                <a:cs typeface="Arial" panose="020B0604020202020204" pitchFamily="34" charset="0"/>
              </a:rPr>
              <a:t>Pristiq</a:t>
            </a:r>
            <a:r>
              <a:rPr lang="en-US" sz="2200" dirty="0" smtClean="0">
                <a:latin typeface="Arial" panose="020B0604020202020204" pitchFamily="34" charset="0"/>
                <a:cs typeface="Arial" panose="020B0604020202020204" pitchFamily="34" charset="0"/>
              </a:rPr>
              <a:t> is approved for depression in the U.S.   </a:t>
            </a:r>
          </a:p>
          <a:p>
            <a:r>
              <a:rPr lang="en-US" sz="2200" dirty="0" smtClean="0">
                <a:latin typeface="Arial" panose="020B0604020202020204" pitchFamily="34" charset="0"/>
                <a:cs typeface="Arial" panose="020B0604020202020204" pitchFamily="34" charset="0"/>
              </a:rPr>
              <a:t>U.S. labeling includes:  </a:t>
            </a:r>
          </a:p>
          <a:p>
            <a:pPr lvl="1"/>
            <a:r>
              <a:rPr lang="en-US" sz="2000" dirty="0" smtClean="0">
                <a:latin typeface="Arial" panose="020B0604020202020204" pitchFamily="34" charset="0"/>
                <a:cs typeface="Arial" panose="020B0604020202020204" pitchFamily="34" charset="0"/>
              </a:rPr>
              <a:t>Boxed Warning regarding suicidal thoughts or actions</a:t>
            </a:r>
          </a:p>
          <a:p>
            <a:pPr lvl="1"/>
            <a:r>
              <a:rPr lang="en-US" sz="2000" dirty="0" smtClean="0">
                <a:latin typeface="Arial" panose="020B0604020202020204" pitchFamily="34" charset="0"/>
                <a:cs typeface="Arial" panose="020B0604020202020204" pitchFamily="34" charset="0"/>
              </a:rPr>
              <a:t>Reports of serotonin syndrome (a potentially life-threatening condition)</a:t>
            </a:r>
          </a:p>
          <a:p>
            <a:pPr lvl="1"/>
            <a:r>
              <a:rPr lang="en-US" sz="2000" dirty="0" smtClean="0">
                <a:latin typeface="Arial" panose="020B0604020202020204" pitchFamily="34" charset="0"/>
                <a:cs typeface="Arial" panose="020B0604020202020204" pitchFamily="34" charset="0"/>
              </a:rPr>
              <a:t>Other serious side effects (e.g., </a:t>
            </a:r>
            <a:r>
              <a:rPr lang="en-US" sz="2000" dirty="0">
                <a:latin typeface="Arial" panose="020B0604020202020204" pitchFamily="34" charset="0"/>
                <a:cs typeface="Arial" panose="020B0604020202020204" pitchFamily="34" charset="0"/>
              </a:rPr>
              <a:t>new or worsened high blood pressure, abnormal bleeding or bruising, and visual </a:t>
            </a:r>
            <a:r>
              <a:rPr lang="en-US" sz="2000" dirty="0" smtClean="0">
                <a:latin typeface="Arial" panose="020B0604020202020204" pitchFamily="34" charset="0"/>
                <a:cs typeface="Arial" panose="020B0604020202020204" pitchFamily="34" charset="0"/>
              </a:rPr>
              <a:t>problems)</a:t>
            </a:r>
          </a:p>
          <a:p>
            <a:pPr marL="0" indent="0">
              <a:buNone/>
            </a:pPr>
            <a:endParaRPr lang="en-US" sz="2200" dirty="0" smtClean="0">
              <a:solidFill>
                <a:srgbClr val="FF0000"/>
              </a:solidFill>
              <a:latin typeface="Arial" panose="020B0604020202020204" pitchFamily="34" charset="0"/>
              <a:cs typeface="Arial" panose="020B0604020202020204" pitchFamily="34" charset="0"/>
            </a:endParaRPr>
          </a:p>
          <a:p>
            <a:pPr marL="0" indent="0">
              <a:buNone/>
            </a:pPr>
            <a:endParaRPr lang="en-US" sz="1800" dirty="0"/>
          </a:p>
          <a:p>
            <a:pPr marL="0" indent="0">
              <a:buNone/>
            </a:pPr>
            <a:endParaRPr lang="en-US" sz="1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051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4294967295"/>
          </p:nvPr>
        </p:nvSpPr>
        <p:spPr>
          <a:xfrm>
            <a:off x="6781800" y="6363515"/>
            <a:ext cx="2133600" cy="320675"/>
          </a:xfrm>
          <a:prstGeom prst="rect">
            <a:avLst/>
          </a:prstGeom>
          <a:noFill/>
          <a:ln>
            <a:miter lim="800000"/>
            <a:headEnd/>
            <a:tailEnd/>
          </a:ln>
        </p:spPr>
        <p:txBody>
          <a:bodyPr/>
          <a:lstStyle/>
          <a:p>
            <a:r>
              <a:rPr lang="en-US" dirty="0" smtClean="0">
                <a:solidFill>
                  <a:schemeClr val="accent1"/>
                </a:solidFill>
              </a:rPr>
              <a:t>4</a:t>
            </a:r>
          </a:p>
        </p:txBody>
      </p:sp>
      <p:sp>
        <p:nvSpPr>
          <p:cNvPr id="18434" name="Rectangle 2"/>
          <p:cNvSpPr>
            <a:spLocks noGrp="1" noChangeArrowheads="1"/>
          </p:cNvSpPr>
          <p:nvPr>
            <p:ph type="title" idx="4294967295"/>
          </p:nvPr>
        </p:nvSpPr>
        <p:spPr>
          <a:xfrm>
            <a:off x="533400" y="762000"/>
            <a:ext cx="8229600" cy="655638"/>
          </a:xfrm>
        </p:spPr>
        <p:txBody>
          <a:bodyPr/>
          <a:lstStyle/>
          <a:p>
            <a:r>
              <a:rPr lang="en-US" sz="3600" b="1" dirty="0" smtClean="0">
                <a:latin typeface="Arial" charset="0"/>
              </a:rPr>
              <a:t>What We </a:t>
            </a:r>
            <a:r>
              <a:rPr lang="en-US" sz="3600" b="1" dirty="0">
                <a:latin typeface="Arial" charset="0"/>
              </a:rPr>
              <a:t>D</a:t>
            </a:r>
            <a:r>
              <a:rPr lang="en-US" sz="3600" b="1" dirty="0" smtClean="0">
                <a:latin typeface="Arial" charset="0"/>
              </a:rPr>
              <a:t>o</a:t>
            </a:r>
            <a:r>
              <a:rPr lang="en-US" altLang="en-US" sz="3600" b="1" dirty="0">
                <a:latin typeface="Arial" charset="0"/>
              </a:rPr>
              <a:t>….</a:t>
            </a:r>
            <a:endParaRPr lang="en-US" sz="3600" b="1" dirty="0" smtClean="0">
              <a:latin typeface="Arial" charset="0"/>
            </a:endParaRPr>
          </a:p>
        </p:txBody>
      </p:sp>
      <p:sp>
        <p:nvSpPr>
          <p:cNvPr id="18435" name="Rectangle 3"/>
          <p:cNvSpPr>
            <a:spLocks noGrp="1" noChangeArrowheads="1"/>
          </p:cNvSpPr>
          <p:nvPr>
            <p:ph type="body" idx="4294967295"/>
          </p:nvPr>
        </p:nvSpPr>
        <p:spPr>
          <a:xfrm>
            <a:off x="609600" y="1828801"/>
            <a:ext cx="8092440" cy="2666999"/>
          </a:xfrm>
        </p:spPr>
        <p:txBody>
          <a:bodyPr/>
          <a:lstStyle/>
          <a:p>
            <a:pPr marL="0" indent="0" eaLnBrk="1" hangingPunct="1">
              <a:buFontTx/>
              <a:buNone/>
            </a:pPr>
            <a:r>
              <a:rPr lang="en-US" sz="3200" dirty="0" smtClean="0">
                <a:latin typeface="Arial" charset="0"/>
              </a:rPr>
              <a:t>Promote and protect the public health through strategies and actions that minimize consumer exposure to unsafe, ineffective, and poor quality drugs.</a:t>
            </a:r>
          </a:p>
          <a:p>
            <a:pPr marL="0" indent="0" eaLnBrk="1" hangingPunct="1">
              <a:buFontTx/>
              <a:buNone/>
            </a:pPr>
            <a:endParaRPr lang="en-US" sz="3200" dirty="0" smtClean="0">
              <a:latin typeface="Arial" charset="0"/>
            </a:endParaRPr>
          </a:p>
        </p:txBody>
      </p:sp>
      <p:pic>
        <p:nvPicPr>
          <p:cNvPr id="5" name="Picture 2" descr="C:\Users\PICARDC\Documents\ODSIR\Snippets\FDA slide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52400"/>
            <a:ext cx="701040" cy="80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48335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4341991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509103" cy="926020"/>
          </a:xfrm>
        </p:spPr>
        <p:txBody>
          <a:bodyPr>
            <a:noAutofit/>
          </a:bodyPr>
          <a:lstStyle/>
          <a:p>
            <a:r>
              <a:rPr lang="en-US" sz="3200" b="1" dirty="0" smtClean="0">
                <a:latin typeface="Arial" panose="020B0604020202020204" pitchFamily="34" charset="0"/>
                <a:cs typeface="Arial" panose="020B0604020202020204" pitchFamily="34" charset="0"/>
              </a:rPr>
              <a:t>Example of Unapproved New Drug Shipped by Global Drug Supply (cont</a:t>
            </a:r>
            <a:r>
              <a:rPr lang="en-US" sz="3200" b="1" dirty="0">
                <a:latin typeface="Arial" panose="020B0604020202020204" pitchFamily="34" charset="0"/>
                <a:cs typeface="Arial" panose="020B0604020202020204" pitchFamily="34" charset="0"/>
              </a:rPr>
              <a:t>.</a:t>
            </a:r>
            <a:r>
              <a:rPr lang="en-US" sz="3200" b="1" dirty="0" smtClean="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304800" y="2133600"/>
            <a:ext cx="8509103" cy="4286043"/>
          </a:xfrm>
        </p:spPr>
        <p:txBody>
          <a:bodyPr>
            <a:normAutofit/>
          </a:bodyPr>
          <a:lstStyle/>
          <a:p>
            <a:pPr marL="0" indent="0">
              <a:buNone/>
            </a:pPr>
            <a:r>
              <a:rPr lang="en-US" sz="2200" dirty="0" smtClean="0">
                <a:solidFill>
                  <a:srgbClr val="FF0000"/>
                </a:solidFill>
                <a:latin typeface="Arial" panose="020B0604020202020204" pitchFamily="34" charset="0"/>
                <a:cs typeface="Arial" panose="020B0604020202020204" pitchFamily="34" charset="0"/>
              </a:rPr>
              <a:t>“</a:t>
            </a:r>
            <a:r>
              <a:rPr lang="en-US" sz="2200" i="1" dirty="0" smtClean="0">
                <a:solidFill>
                  <a:srgbClr val="FF0000"/>
                </a:solidFill>
                <a:latin typeface="Arial" panose="020B0604020202020204" pitchFamily="34" charset="0"/>
                <a:cs typeface="Arial" panose="020B0604020202020204" pitchFamily="34" charset="0"/>
              </a:rPr>
              <a:t>While </a:t>
            </a:r>
            <a:r>
              <a:rPr lang="en-US" sz="2200" i="1" dirty="0" err="1" smtClean="0">
                <a:solidFill>
                  <a:srgbClr val="FF0000"/>
                </a:solidFill>
                <a:latin typeface="Arial" panose="020B0604020202020204" pitchFamily="34" charset="0"/>
                <a:cs typeface="Arial" panose="020B0604020202020204" pitchFamily="34" charset="0"/>
              </a:rPr>
              <a:t>Exforge</a:t>
            </a:r>
            <a:r>
              <a:rPr lang="en-US" sz="2200" i="1" dirty="0" smtClean="0">
                <a:solidFill>
                  <a:srgbClr val="FF0000"/>
                </a:solidFill>
                <a:latin typeface="Arial" panose="020B0604020202020204" pitchFamily="34" charset="0"/>
                <a:cs typeface="Arial" panose="020B0604020202020204" pitchFamily="34" charset="0"/>
              </a:rPr>
              <a:t> </a:t>
            </a:r>
            <a:r>
              <a:rPr lang="en-US" sz="2200" i="1" dirty="0">
                <a:solidFill>
                  <a:srgbClr val="FF0000"/>
                </a:solidFill>
                <a:latin typeface="Arial" panose="020B0604020202020204" pitchFamily="34" charset="0"/>
                <a:cs typeface="Arial" panose="020B0604020202020204" pitchFamily="34" charset="0"/>
              </a:rPr>
              <a:t>is the name of an FDA-approved </a:t>
            </a:r>
            <a:r>
              <a:rPr lang="en-US" sz="2200" i="1" dirty="0" smtClean="0">
                <a:solidFill>
                  <a:srgbClr val="FF0000"/>
                </a:solidFill>
                <a:latin typeface="Arial" panose="020B0604020202020204" pitchFamily="34" charset="0"/>
                <a:cs typeface="Arial" panose="020B0604020202020204" pitchFamily="34" charset="0"/>
              </a:rPr>
              <a:t>prescription drug…the product </a:t>
            </a:r>
            <a:r>
              <a:rPr lang="en-US" sz="2200" i="1" dirty="0">
                <a:solidFill>
                  <a:srgbClr val="FF0000"/>
                </a:solidFill>
                <a:latin typeface="Arial" panose="020B0604020202020204" pitchFamily="34" charset="0"/>
                <a:cs typeface="Arial" panose="020B0604020202020204" pitchFamily="34" charset="0"/>
              </a:rPr>
              <a:t>labeling for the drug shipped to </a:t>
            </a:r>
            <a:r>
              <a:rPr lang="en-US" sz="2200" i="1" dirty="0" smtClean="0">
                <a:solidFill>
                  <a:srgbClr val="FF0000"/>
                </a:solidFill>
                <a:latin typeface="Arial" panose="020B0604020202020204" pitchFamily="34" charset="0"/>
                <a:cs typeface="Arial" panose="020B0604020202020204" pitchFamily="34" charset="0"/>
              </a:rPr>
              <a:t>the U.S</a:t>
            </a:r>
            <a:r>
              <a:rPr lang="en-US" sz="2200" i="1" dirty="0">
                <a:solidFill>
                  <a:srgbClr val="FF0000"/>
                </a:solidFill>
                <a:latin typeface="Arial" panose="020B0604020202020204" pitchFamily="34" charset="0"/>
                <a:cs typeface="Arial" panose="020B0604020202020204" pitchFamily="34" charset="0"/>
              </a:rPr>
              <a:t>. from Global </a:t>
            </a:r>
            <a:r>
              <a:rPr lang="en-US" sz="2200" i="1" dirty="0" smtClean="0">
                <a:solidFill>
                  <a:srgbClr val="FF0000"/>
                </a:solidFill>
                <a:latin typeface="Arial" panose="020B0604020202020204" pitchFamily="34" charset="0"/>
                <a:cs typeface="Arial" panose="020B0604020202020204" pitchFamily="34" charset="0"/>
              </a:rPr>
              <a:t>Drug Supply states that it is distributed in Australia.</a:t>
            </a:r>
            <a:r>
              <a:rPr lang="en-US" sz="2200" dirty="0" smtClean="0">
                <a:solidFill>
                  <a:srgbClr val="FF0000"/>
                </a:solidFill>
                <a:latin typeface="Arial" panose="020B0604020202020204" pitchFamily="34" charset="0"/>
                <a:cs typeface="Arial" panose="020B0604020202020204" pitchFamily="34" charset="0"/>
              </a:rPr>
              <a:t>”</a:t>
            </a:r>
          </a:p>
          <a:p>
            <a:r>
              <a:rPr lang="en-US" sz="2200" dirty="0" err="1" smtClean="0">
                <a:latin typeface="Arial" panose="020B0604020202020204" pitchFamily="34" charset="0"/>
                <a:cs typeface="Arial" panose="020B0604020202020204" pitchFamily="34" charset="0"/>
              </a:rPr>
              <a:t>Exforge</a:t>
            </a:r>
            <a:r>
              <a:rPr lang="en-US" sz="2200" dirty="0" smtClean="0">
                <a:latin typeface="Arial" panose="020B0604020202020204" pitchFamily="34" charset="0"/>
                <a:cs typeface="Arial" panose="020B0604020202020204" pitchFamily="34" charset="0"/>
              </a:rPr>
              <a:t> is approved for high blood pressure in the U.S.</a:t>
            </a:r>
          </a:p>
          <a:p>
            <a:r>
              <a:rPr lang="en-US" sz="2200" dirty="0" smtClean="0">
                <a:latin typeface="Arial" panose="020B0604020202020204" pitchFamily="34" charset="0"/>
                <a:cs typeface="Arial" panose="020B0604020202020204" pitchFamily="34" charset="0"/>
              </a:rPr>
              <a:t>U.S. labeling includes:</a:t>
            </a:r>
          </a:p>
          <a:p>
            <a:pPr lvl="1"/>
            <a:r>
              <a:rPr lang="en-US" sz="2000" dirty="0" smtClean="0">
                <a:latin typeface="Arial" panose="020B0604020202020204" pitchFamily="34" charset="0"/>
                <a:cs typeface="Arial" panose="020B0604020202020204" pitchFamily="34" charset="0"/>
              </a:rPr>
              <a:t>Boxed </a:t>
            </a:r>
            <a:r>
              <a:rPr lang="en-US" sz="2000" dirty="0">
                <a:latin typeface="Arial" panose="020B0604020202020204" pitchFamily="34" charset="0"/>
                <a:cs typeface="Arial" panose="020B0604020202020204" pitchFamily="34" charset="0"/>
              </a:rPr>
              <a:t>warning regarding harm or death to an unborn </a:t>
            </a:r>
            <a:r>
              <a:rPr lang="en-US" sz="2000" dirty="0" smtClean="0">
                <a:latin typeface="Arial" panose="020B0604020202020204" pitchFamily="34" charset="0"/>
                <a:cs typeface="Arial" panose="020B0604020202020204" pitchFamily="34" charset="0"/>
              </a:rPr>
              <a:t>baby</a:t>
            </a:r>
            <a:endParaRPr lang="en-US" sz="20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Warnings </a:t>
            </a:r>
            <a:r>
              <a:rPr lang="en-US" sz="2000" dirty="0">
                <a:latin typeface="Arial" panose="020B0604020202020204" pitchFamily="34" charset="0"/>
                <a:cs typeface="Arial" panose="020B0604020202020204" pitchFamily="34" charset="0"/>
              </a:rPr>
              <a:t>and precautions regarding low blood </a:t>
            </a:r>
            <a:r>
              <a:rPr lang="en-US" sz="2000" dirty="0" smtClean="0">
                <a:latin typeface="Arial" panose="020B0604020202020204" pitchFamily="34" charset="0"/>
                <a:cs typeface="Arial" panose="020B0604020202020204" pitchFamily="34" charset="0"/>
              </a:rPr>
              <a:t>pressure, risk of </a:t>
            </a:r>
            <a:r>
              <a:rPr lang="en-US" sz="2000" dirty="0">
                <a:latin typeface="Arial" panose="020B0604020202020204" pitchFamily="34" charset="0"/>
                <a:cs typeface="Arial" panose="020B0604020202020204" pitchFamily="34" charset="0"/>
              </a:rPr>
              <a:t>heart attack or worsening chest pain, decreased </a:t>
            </a:r>
            <a:r>
              <a:rPr lang="en-US" sz="2000" dirty="0" smtClean="0">
                <a:latin typeface="Arial" panose="020B0604020202020204" pitchFamily="34" charset="0"/>
                <a:cs typeface="Arial" panose="020B0604020202020204" pitchFamily="34" charset="0"/>
              </a:rPr>
              <a:t>kidney function</a:t>
            </a:r>
            <a:r>
              <a:rPr lang="en-US" sz="2000" dirty="0">
                <a:latin typeface="Arial" panose="020B0604020202020204" pitchFamily="34" charset="0"/>
                <a:cs typeface="Arial" panose="020B0604020202020204" pitchFamily="34" charset="0"/>
              </a:rPr>
              <a:t>, and increased potassium levels in the </a:t>
            </a:r>
            <a:r>
              <a:rPr lang="en-US" sz="2000" dirty="0" smtClean="0">
                <a:latin typeface="Arial" panose="020B0604020202020204" pitchFamily="34" charset="0"/>
                <a:cs typeface="Arial" panose="020B0604020202020204" pitchFamily="34" charset="0"/>
              </a:rPr>
              <a:t>blood</a:t>
            </a:r>
          </a:p>
          <a:p>
            <a:pPr lvl="1"/>
            <a:r>
              <a:rPr lang="en-US" sz="2000" dirty="0" smtClean="0">
                <a:latin typeface="Arial" panose="020B0604020202020204" pitchFamily="34" charset="0"/>
                <a:cs typeface="Arial" panose="020B0604020202020204" pitchFamily="34" charset="0"/>
              </a:rPr>
              <a:t>Adverse reactions include swelling </a:t>
            </a:r>
            <a:r>
              <a:rPr lang="en-US" sz="2000" dirty="0">
                <a:latin typeface="Arial" panose="020B0604020202020204" pitchFamily="34" charset="0"/>
                <a:cs typeface="Arial" panose="020B0604020202020204" pitchFamily="34" charset="0"/>
              </a:rPr>
              <a:t>of the hands, ankles, </a:t>
            </a:r>
            <a:r>
              <a:rPr lang="en-US" sz="2000" dirty="0" smtClean="0">
                <a:latin typeface="Arial" panose="020B0604020202020204" pitchFamily="34" charset="0"/>
                <a:cs typeface="Arial" panose="020B0604020202020204" pitchFamily="34" charset="0"/>
              </a:rPr>
              <a:t>or feet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nasal congestion </a:t>
            </a:r>
            <a:r>
              <a:rPr lang="en-US" sz="2000" dirty="0">
                <a:latin typeface="Arial" panose="020B0604020202020204" pitchFamily="34" charset="0"/>
                <a:cs typeface="Arial" panose="020B0604020202020204" pitchFamily="34" charset="0"/>
              </a:rPr>
              <a:t>or sore throat, head or chest cold, and </a:t>
            </a:r>
            <a:r>
              <a:rPr lang="en-US" sz="2000" dirty="0" smtClean="0">
                <a:latin typeface="Arial" panose="020B0604020202020204" pitchFamily="34" charset="0"/>
                <a:cs typeface="Arial" panose="020B0604020202020204" pitchFamily="34" charset="0"/>
              </a:rPr>
              <a:t>dizziness</a:t>
            </a:r>
          </a:p>
          <a:p>
            <a:pPr marL="285750"/>
            <a:endParaRPr lang="en-US" sz="2000" dirty="0" smtClean="0"/>
          </a:p>
          <a:p>
            <a:pPr lvl="1" indent="-342900"/>
            <a:endParaRPr lang="en-US" sz="2000" dirty="0"/>
          </a:p>
          <a:p>
            <a:pPr marL="0" indent="0">
              <a:buNone/>
            </a:pPr>
            <a:endParaRPr lang="en-US" sz="2000" dirty="0"/>
          </a:p>
          <a:p>
            <a:pPr marL="0" indent="0">
              <a:buNone/>
            </a:pPr>
            <a:endParaRPr lang="en-US" sz="2000" dirty="0"/>
          </a:p>
        </p:txBody>
      </p:sp>
      <p:sp>
        <p:nvSpPr>
          <p:cNvPr id="8" name="TextBox 7"/>
          <p:cNvSpPr txBox="1"/>
          <p:nvPr/>
        </p:nvSpPr>
        <p:spPr>
          <a:xfrm rot="17464149" flipH="1">
            <a:off x="3949239" y="3115965"/>
            <a:ext cx="926417" cy="311700"/>
          </a:xfrm>
          <a:prstGeom prst="rect">
            <a:avLst/>
          </a:prstGeom>
          <a:noFill/>
        </p:spPr>
        <p:txBody>
          <a:bodyPr wrap="square" rtlCol="0">
            <a:spAutoFit/>
          </a:bodyPr>
          <a:lstStyle/>
          <a:p>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822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577365"/>
            <a:ext cx="8509103" cy="926020"/>
          </a:xfrm>
        </p:spPr>
        <p:txBody>
          <a:bodyPr>
            <a:normAutofit/>
          </a:bodyPr>
          <a:lstStyle/>
          <a:p>
            <a:r>
              <a:rPr lang="en-US" sz="4000" b="1" dirty="0" smtClean="0">
                <a:latin typeface="Arial" panose="020B0604020202020204" pitchFamily="34" charset="0"/>
                <a:cs typeface="Arial" panose="020B0604020202020204" pitchFamily="34" charset="0"/>
              </a:rPr>
              <a:t>Global Drug Supply (cont.)</a:t>
            </a:r>
            <a:endParaRPr lang="en-US" sz="40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marL="0" indent="0">
              <a:buNone/>
            </a:pPr>
            <a:r>
              <a:rPr lang="en-US" dirty="0" smtClean="0"/>
              <a:t>   </a:t>
            </a:r>
            <a:endParaRPr lang="en-US" dirty="0"/>
          </a:p>
        </p:txBody>
      </p:sp>
      <p:pic>
        <p:nvPicPr>
          <p:cNvPr id="4098" name="Picture 2" descr="C:\Users\PICARDC\Documents\ODSIR\Snippets\GDS Misbran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85950"/>
            <a:ext cx="7391400" cy="35242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581400" y="4724400"/>
            <a:ext cx="4495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14400" y="4876800"/>
            <a:ext cx="5715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605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35" y="1032305"/>
            <a:ext cx="8509103" cy="926020"/>
          </a:xfrm>
        </p:spPr>
        <p:txBody>
          <a:bodyPr>
            <a:normAutofit/>
          </a:bodyPr>
          <a:lstStyle/>
          <a:p>
            <a:r>
              <a:rPr lang="en-US" b="1" dirty="0" smtClean="0">
                <a:latin typeface="Arial" panose="020B0604020202020204" pitchFamily="34" charset="0"/>
                <a:cs typeface="Arial" panose="020B0604020202020204" pitchFamily="34" charset="0"/>
              </a:rPr>
              <a:t>Operation Pangea</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8479" y="2266712"/>
            <a:ext cx="8509103" cy="4286043"/>
          </a:xfrm>
        </p:spPr>
        <p:txBody>
          <a:bodyPr>
            <a:normAutofit/>
          </a:bodyPr>
          <a:lstStyle/>
          <a:p>
            <a:pPr marL="0" indent="0">
              <a:buNone/>
            </a:pPr>
            <a:r>
              <a:rPr lang="en-US" sz="3400" dirty="0">
                <a:latin typeface="Arial" panose="020B0604020202020204" pitchFamily="34" charset="0"/>
                <a:cs typeface="Arial" panose="020B0604020202020204" pitchFamily="34" charset="0"/>
              </a:rPr>
              <a:t>An annual international week of action </a:t>
            </a:r>
            <a:r>
              <a:rPr lang="en-US" sz="3400" dirty="0" smtClean="0">
                <a:latin typeface="Arial" panose="020B0604020202020204" pitchFamily="34" charset="0"/>
                <a:cs typeface="Arial" panose="020B0604020202020204" pitchFamily="34" charset="0"/>
              </a:rPr>
              <a:t>led </a:t>
            </a:r>
            <a:r>
              <a:rPr lang="en-US" sz="3400" dirty="0">
                <a:latin typeface="Arial" panose="020B0604020202020204" pitchFamily="34" charset="0"/>
                <a:cs typeface="Arial" panose="020B0604020202020204" pitchFamily="34" charset="0"/>
              </a:rPr>
              <a:t>by Interpol to tackle the online sale of counterfeit and illicit medicines and highlighting the dangers of buying medicines </a:t>
            </a:r>
            <a:r>
              <a:rPr lang="en-US" sz="3400" dirty="0" smtClean="0">
                <a:latin typeface="Arial" panose="020B0604020202020204" pitchFamily="34" charset="0"/>
                <a:cs typeface="Arial" panose="020B0604020202020204" pitchFamily="34" charset="0"/>
              </a:rPr>
              <a:t>online</a:t>
            </a:r>
            <a:endParaRPr lang="en-US" sz="3400" i="1"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888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2264650"/>
            <a:ext cx="8509103" cy="926020"/>
          </a:xfrm>
        </p:spPr>
        <p:txBody>
          <a:bodyPr>
            <a:noAutofit/>
          </a:bodyPr>
          <a:lstStyle/>
          <a:p>
            <a:r>
              <a:rPr lang="en-US" sz="3600" b="1" dirty="0">
                <a:latin typeface="Arial" panose="020B0604020202020204" pitchFamily="34" charset="0"/>
                <a:cs typeface="Arial" panose="020B0604020202020204" pitchFamily="34" charset="0"/>
              </a:rPr>
              <a:t>Pangea </a:t>
            </a:r>
            <a:r>
              <a:rPr lang="en-US" sz="3600" b="1" dirty="0" smtClean="0">
                <a:latin typeface="Arial" panose="020B0604020202020204" pitchFamily="34" charset="0"/>
                <a:cs typeface="Arial" panose="020B0604020202020204" pitchFamily="34" charset="0"/>
              </a:rPr>
              <a:t>activities </a:t>
            </a:r>
            <a:r>
              <a:rPr lang="en-US" sz="3600" b="1" dirty="0">
                <a:latin typeface="Arial" panose="020B0604020202020204" pitchFamily="34" charset="0"/>
                <a:cs typeface="Arial" panose="020B0604020202020204" pitchFamily="34" charset="0"/>
              </a:rPr>
              <a:t>target the 3 principal components used by illegal websites to conduct their trade:</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2450" y="3718832"/>
            <a:ext cx="8509103" cy="4286043"/>
          </a:xfrm>
        </p:spPr>
        <p:txBody>
          <a:bodyPr>
            <a:normAutofit/>
          </a:bodyPr>
          <a:lstStyle/>
          <a:p>
            <a:pPr marL="457200" indent="-457200">
              <a:lnSpc>
                <a:spcPct val="11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Internet Service Provider (ISP)</a:t>
            </a:r>
          </a:p>
          <a:p>
            <a:pPr marL="457200" indent="-457200">
              <a:lnSpc>
                <a:spcPct val="11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Payment systems </a:t>
            </a:r>
          </a:p>
          <a:p>
            <a:pPr marL="457200" indent="-457200">
              <a:lnSpc>
                <a:spcPct val="11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Delivery service</a:t>
            </a:r>
            <a:endParaRPr lang="en-US" i="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97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287" y="966094"/>
            <a:ext cx="8721305" cy="839627"/>
          </a:xfrm>
        </p:spPr>
        <p:txBody>
          <a:bodyPr>
            <a:noAutofit/>
          </a:bodyPr>
          <a:lstStyle/>
          <a:p>
            <a:pPr lvl="1" algn="ctr" defTabSz="457200" rtl="0">
              <a:spcBef>
                <a:spcPct val="0"/>
              </a:spcBef>
            </a:pPr>
            <a:r>
              <a:rPr lang="en-US" sz="4200" b="1" dirty="0" smtClean="0">
                <a:solidFill>
                  <a:schemeClr val="tx1"/>
                </a:solidFill>
                <a:latin typeface="Arial" panose="020B0604020202020204" pitchFamily="34" charset="0"/>
                <a:cs typeface="Arial" panose="020B0604020202020204" pitchFamily="34" charset="0"/>
              </a:rPr>
              <a:t>Operation Pangea</a:t>
            </a:r>
            <a:endParaRPr lang="en-US" sz="4200" b="1"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381000" y="5903893"/>
            <a:ext cx="8332099" cy="954107"/>
          </a:xfrm>
          <a:prstGeom prst="rect">
            <a:avLst/>
          </a:prstGeom>
        </p:spPr>
        <p:txBody>
          <a:bodyPr wrap="square">
            <a:spAutoFit/>
          </a:bodyPr>
          <a:lstStyle/>
          <a:p>
            <a:r>
              <a:rPr lang="en-US" sz="1400" b="1" dirty="0">
                <a:solidFill>
                  <a:schemeClr val="tx2">
                    <a:lumMod val="60000"/>
                    <a:lumOff val="40000"/>
                  </a:schemeClr>
                </a:solidFill>
              </a:rPr>
              <a:t> </a:t>
            </a:r>
            <a:endParaRPr lang="en-US" sz="1400" b="1" dirty="0"/>
          </a:p>
          <a:p>
            <a:endParaRPr lang="en-US" sz="1400" dirty="0" smtClean="0">
              <a:hlinkClick r:id=""/>
            </a:endParaRPr>
          </a:p>
          <a:p>
            <a:endParaRPr lang="en-US" sz="1400" b="1" dirty="0">
              <a:solidFill>
                <a:schemeClr val="tx2">
                  <a:lumMod val="60000"/>
                  <a:lumOff val="40000"/>
                </a:schemeClr>
              </a:solidFill>
              <a:latin typeface="Helvetica"/>
              <a:cs typeface="Helvetica"/>
            </a:endParaRPr>
          </a:p>
          <a:p>
            <a:r>
              <a:rPr lang="en-US" sz="1400" b="1" dirty="0">
                <a:solidFill>
                  <a:schemeClr val="tx2">
                    <a:lumMod val="60000"/>
                    <a:lumOff val="40000"/>
                  </a:schemeClr>
                </a:solidFill>
                <a:latin typeface="Helvetica"/>
                <a:cs typeface="Helvetica"/>
              </a:rPr>
              <a:t>www.fda.gov</a:t>
            </a:r>
            <a:endParaRPr lang="en-US" sz="1400" dirty="0">
              <a:hlinkClick r:id="rId3"/>
            </a:endParaRPr>
          </a:p>
        </p:txBody>
      </p:sp>
      <p:pic>
        <p:nvPicPr>
          <p:cNvPr id="11266" name="Picture 2" descr="C:\Users\PICARDC\Documents\ODSIR\Snippets\Pangea vide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360" y="1906450"/>
            <a:ext cx="5806440" cy="35890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57400" y="5680845"/>
            <a:ext cx="7239000" cy="307777"/>
          </a:xfrm>
          <a:prstGeom prst="rect">
            <a:avLst/>
          </a:prstGeom>
        </p:spPr>
        <p:txBody>
          <a:bodyPr wrap="square">
            <a:spAutoFit/>
          </a:bodyPr>
          <a:lstStyle/>
          <a:p>
            <a:r>
              <a:rPr lang="en-US" sz="1400" u="sng" dirty="0">
                <a:hlinkClick r:id="rId5"/>
              </a:rPr>
              <a:t>https://www.interpol.int/News-and-media/Videos/(video_id)/29433</a:t>
            </a:r>
            <a:endParaRPr lang="en-US" sz="1400" dirty="0"/>
          </a:p>
        </p:txBody>
      </p:sp>
    </p:spTree>
    <p:extLst>
      <p:ext uri="{BB962C8B-B14F-4D97-AF65-F5344CB8AC3E}">
        <p14:creationId xmlns:p14="http://schemas.microsoft.com/office/powerpoint/2010/main" val="7043860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3" y="871279"/>
            <a:ext cx="8509103" cy="926020"/>
          </a:xfrm>
        </p:spPr>
        <p:txBody>
          <a:bodyPr/>
          <a:lstStyle/>
          <a:p>
            <a:r>
              <a:rPr lang="en-US" b="1" dirty="0" smtClean="0">
                <a:latin typeface="Arial" panose="020B0604020202020204" pitchFamily="34" charset="0"/>
                <a:cs typeface="Arial" panose="020B0604020202020204" pitchFamily="34" charset="0"/>
              </a:rPr>
              <a:t>Operation Pangea IX 2016</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FDA sent formal complaints to domain registrars requesting the suspension of 4,402 websites</a:t>
            </a:r>
          </a:p>
          <a:p>
            <a:pPr marL="457200"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Included were 110 websites that sell the chemical 2,4-Dinitrophenol (DNP) as a weight-loss </a:t>
            </a:r>
            <a:r>
              <a:rPr lang="en-US" sz="2200" dirty="0" smtClean="0">
                <a:latin typeface="Arial" panose="020B0604020202020204" pitchFamily="34" charset="0"/>
                <a:cs typeface="Arial" panose="020B0604020202020204" pitchFamily="34" charset="0"/>
              </a:rPr>
              <a:t>product never approved by FDA for use as a drug</a:t>
            </a:r>
            <a:r>
              <a:rPr lang="en-US" sz="22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FDA </a:t>
            </a:r>
            <a:r>
              <a:rPr lang="en-US" sz="2200" dirty="0">
                <a:latin typeface="Arial" panose="020B0604020202020204" pitchFamily="34" charset="0"/>
                <a:cs typeface="Arial" panose="020B0604020202020204" pitchFamily="34" charset="0"/>
              </a:rPr>
              <a:t>issued Warning Letters to the operators of 53 websites illegally offering unapproved and misbranded prescription drug products for sale to </a:t>
            </a:r>
            <a:r>
              <a:rPr lang="en-US" sz="2200" dirty="0" smtClean="0">
                <a:latin typeface="Arial" panose="020B0604020202020204" pitchFamily="34" charset="0"/>
                <a:cs typeface="Arial" panose="020B0604020202020204" pitchFamily="34" charset="0"/>
              </a:rPr>
              <a:t>U.S. consumers</a:t>
            </a:r>
          </a:p>
          <a:p>
            <a:pPr marL="457200" indent="-4572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Collaborative effort between regulators and law enforcement to address public health risks</a:t>
            </a:r>
            <a:endParaRPr lang="en-US" sz="2200"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9576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09103" cy="926020"/>
          </a:xfrm>
        </p:spPr>
        <p:txBody>
          <a:bodyPr>
            <a:normAutofit fontScale="90000"/>
          </a:bodyPr>
          <a:lstStyle/>
          <a:p>
            <a:r>
              <a:rPr lang="en-US" sz="4000" b="1" dirty="0" smtClean="0">
                <a:latin typeface="Arial" panose="020B0604020202020204" pitchFamily="34" charset="0"/>
                <a:cs typeface="Arial" panose="020B0604020202020204" pitchFamily="34" charset="0"/>
              </a:rPr>
              <a:t>Pangea Warning </a:t>
            </a:r>
            <a:r>
              <a:rPr lang="en-US" sz="4000" b="1" dirty="0">
                <a:latin typeface="Arial" panose="020B0604020202020204" pitchFamily="34" charset="0"/>
                <a:cs typeface="Arial" panose="020B0604020202020204" pitchFamily="34" charset="0"/>
              </a:rPr>
              <a:t>Letter </a:t>
            </a:r>
            <a:r>
              <a:rPr lang="en-US" sz="4000" b="1" dirty="0" smtClean="0">
                <a:latin typeface="Arial" panose="020B0604020202020204" pitchFamily="34" charset="0"/>
                <a:cs typeface="Arial" panose="020B0604020202020204" pitchFamily="34" charset="0"/>
              </a:rPr>
              <a:t>Example</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Steroid Bazaar</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122" name="Picture 2" descr="C:\Users\PICARDC\Documents\ODSIR\Snippets\Steroid Bazaar 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932420" cy="473964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5638800" y="5257800"/>
            <a:ext cx="2133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295400" y="5431536"/>
            <a:ext cx="3657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04563" y="6119341"/>
            <a:ext cx="7162800" cy="276999"/>
          </a:xfrm>
          <a:prstGeom prst="rect">
            <a:avLst/>
          </a:prstGeom>
          <a:noFill/>
        </p:spPr>
        <p:txBody>
          <a:bodyPr wrap="square" rtlCol="0">
            <a:spAutoFit/>
          </a:bodyPr>
          <a:lstStyle/>
          <a:p>
            <a:r>
              <a:rPr lang="en-US" sz="1200" u="sng" dirty="0">
                <a:solidFill>
                  <a:srgbClr val="0066FF"/>
                </a:solidFill>
              </a:rPr>
              <a:t>https://</a:t>
            </a:r>
            <a:r>
              <a:rPr lang="en-US" sz="1200" u="sng" dirty="0">
                <a:solidFill>
                  <a:srgbClr val="0066FF"/>
                </a:solidFill>
                <a:hlinkClick r:id="rId3"/>
              </a:rPr>
              <a:t>www.fda.gov/downloads/Drugs/DrugSafety/DrugIntegrityandSupplyChainSecurity/UCM505484.pdf</a:t>
            </a:r>
            <a:endParaRPr lang="en-US" sz="1200" u="sng" dirty="0">
              <a:solidFill>
                <a:srgbClr val="0066FF"/>
              </a:solidFill>
            </a:endParaRP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714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577365"/>
            <a:ext cx="8509103" cy="926020"/>
          </a:xfrm>
        </p:spPr>
        <p:txBody>
          <a:bodyPr>
            <a:normAutofit/>
          </a:bodyPr>
          <a:lstStyle/>
          <a:p>
            <a:r>
              <a:rPr lang="en-US" sz="4000" b="1" dirty="0" smtClean="0">
                <a:latin typeface="Arial" panose="020B0604020202020204" pitchFamily="34" charset="0"/>
                <a:cs typeface="Arial" panose="020B0604020202020204" pitchFamily="34" charset="0"/>
              </a:rPr>
              <a:t>Steroid</a:t>
            </a:r>
            <a:r>
              <a:rPr lang="en-US" sz="4000" b="1" dirty="0" smtClean="0"/>
              <a:t> </a:t>
            </a:r>
            <a:r>
              <a:rPr lang="en-US" sz="4000" b="1" dirty="0" smtClean="0">
                <a:latin typeface="Arial" panose="020B0604020202020204" pitchFamily="34" charset="0"/>
                <a:cs typeface="Arial" panose="020B0604020202020204" pitchFamily="34" charset="0"/>
              </a:rPr>
              <a:t>Bazaar (cont.)</a:t>
            </a:r>
            <a:endParaRPr lang="en-US" sz="40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marL="0" indent="0">
              <a:buNone/>
            </a:pPr>
            <a:r>
              <a:rPr lang="en-US" dirty="0" smtClean="0"/>
              <a:t>   </a:t>
            </a:r>
            <a:endParaRPr lang="en-US" dirty="0"/>
          </a:p>
        </p:txBody>
      </p:sp>
      <p:pic>
        <p:nvPicPr>
          <p:cNvPr id="6146" name="Picture 2" descr="C:\Users\PICARDC\Documents\ODSIR\Snippets\SB Unapprov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467600" cy="3505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7371033" y="3950329"/>
            <a:ext cx="80952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62000" y="4191000"/>
            <a:ext cx="7086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62000" y="4419600"/>
            <a:ext cx="1905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6017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577365"/>
            <a:ext cx="8509103" cy="926020"/>
          </a:xfrm>
        </p:spPr>
        <p:txBody>
          <a:bodyPr>
            <a:normAutofit/>
          </a:bodyPr>
          <a:lstStyle/>
          <a:p>
            <a:r>
              <a:rPr lang="en-US" sz="4000" b="1" dirty="0" smtClean="0">
                <a:latin typeface="Arial" panose="020B0604020202020204" pitchFamily="34" charset="0"/>
                <a:cs typeface="Arial" panose="020B0604020202020204" pitchFamily="34" charset="0"/>
              </a:rPr>
              <a:t>Steroid Bazaar (cont.)</a:t>
            </a:r>
            <a:endParaRPr lang="en-US" sz="40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marL="0" indent="0">
              <a:buNone/>
            </a:pPr>
            <a:r>
              <a:rPr lang="en-US" dirty="0" smtClean="0"/>
              <a:t>   </a:t>
            </a:r>
            <a:endParaRPr lang="en-US" dirty="0"/>
          </a:p>
        </p:txBody>
      </p:sp>
      <p:pic>
        <p:nvPicPr>
          <p:cNvPr id="7170" name="Picture 2" descr="C:\Users\PICARDC\Documents\ODSIR\Snippets\SB Misbran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153400" cy="473098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934200" y="2400300"/>
            <a:ext cx="11007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400" y="2647950"/>
            <a:ext cx="7162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3400" y="2877493"/>
            <a:ext cx="2514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48856" y="5334000"/>
            <a:ext cx="176174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7200" y="5562600"/>
            <a:ext cx="8077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7401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Investigations</a:t>
            </a:r>
            <a:endParaRPr lang="en-US" dirty="0"/>
          </a:p>
        </p:txBody>
      </p:sp>
      <p:pic>
        <p:nvPicPr>
          <p:cNvPr id="5" name="Picture 2" descr="C:\Users\daniel.burke\Desktop\PRESENTATIONS\OCI Bad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16771" y="2636580"/>
            <a:ext cx="2554315" cy="25617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2379" y="6532374"/>
            <a:ext cx="1131143" cy="276999"/>
          </a:xfrm>
          <a:prstGeom prst="rect">
            <a:avLst/>
          </a:prstGeom>
        </p:spPr>
        <p:txBody>
          <a:bodyPr wrap="none">
            <a:spAutoFit/>
          </a:bodyPr>
          <a:lstStyle/>
          <a:p>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61101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4294967295"/>
          </p:nvPr>
        </p:nvSpPr>
        <p:spPr>
          <a:xfrm>
            <a:off x="6781800" y="6483350"/>
            <a:ext cx="21336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r>
              <a:rPr lang="en-US" altLang="en-US" sz="1200" dirty="0">
                <a:solidFill>
                  <a:schemeClr val="accent1"/>
                </a:solidFill>
              </a:rPr>
              <a:t>5</a:t>
            </a:r>
            <a:endParaRPr lang="en-US" altLang="en-US" sz="1200" dirty="0" smtClean="0">
              <a:solidFill>
                <a:schemeClr val="accent1"/>
              </a:solidFill>
            </a:endParaRPr>
          </a:p>
        </p:txBody>
      </p:sp>
      <p:sp>
        <p:nvSpPr>
          <p:cNvPr id="87043" name="Rectangle 2"/>
          <p:cNvSpPr>
            <a:spLocks noGrp="1" noChangeArrowheads="1"/>
          </p:cNvSpPr>
          <p:nvPr>
            <p:ph type="title" idx="4294967295"/>
          </p:nvPr>
        </p:nvSpPr>
        <p:spPr>
          <a:xfrm>
            <a:off x="381000" y="533400"/>
            <a:ext cx="7924800" cy="914400"/>
          </a:xfrm>
        </p:spPr>
        <p:txBody>
          <a:bodyPr/>
          <a:lstStyle/>
          <a:p>
            <a:pPr eaLnBrk="1" hangingPunct="1"/>
            <a:r>
              <a:rPr lang="en-US" altLang="en-US" b="1" dirty="0" smtClean="0">
                <a:latin typeface="Arial" charset="0"/>
              </a:rPr>
              <a:t>Challenges We </a:t>
            </a:r>
            <a:r>
              <a:rPr lang="en-US" altLang="en-US" b="1" dirty="0">
                <a:latin typeface="Arial" charset="0"/>
              </a:rPr>
              <a:t>F</a:t>
            </a:r>
            <a:r>
              <a:rPr lang="en-US" altLang="en-US" b="1" dirty="0" smtClean="0">
                <a:latin typeface="Arial" charset="0"/>
              </a:rPr>
              <a:t>ace….</a:t>
            </a:r>
          </a:p>
        </p:txBody>
      </p:sp>
      <p:sp>
        <p:nvSpPr>
          <p:cNvPr id="87044" name="Rectangle 3"/>
          <p:cNvSpPr>
            <a:spLocks noGrp="1" noChangeArrowheads="1"/>
          </p:cNvSpPr>
          <p:nvPr>
            <p:ph type="body" idx="4294967295"/>
          </p:nvPr>
        </p:nvSpPr>
        <p:spPr>
          <a:xfrm>
            <a:off x="228600" y="1543050"/>
            <a:ext cx="8991600" cy="5257800"/>
          </a:xfrm>
        </p:spPr>
        <p:txBody>
          <a:bodyPr>
            <a:normAutofit/>
          </a:bodyPr>
          <a:lstStyle/>
          <a:p>
            <a:pPr eaLnBrk="1" hangingPunct="1">
              <a:lnSpc>
                <a:spcPct val="90000"/>
              </a:lnSpc>
            </a:pPr>
            <a:r>
              <a:rPr lang="en-US" altLang="ja-JP" sz="2200" dirty="0" smtClean="0">
                <a:latin typeface="Arial" charset="0"/>
                <a:ea typeface="MS PGothic" pitchFamily="34" charset="-128"/>
              </a:rPr>
              <a:t>Globalization</a:t>
            </a:r>
          </a:p>
          <a:p>
            <a:pPr lvl="1" eaLnBrk="1" hangingPunct="1">
              <a:lnSpc>
                <a:spcPct val="90000"/>
              </a:lnSpc>
            </a:pPr>
            <a:r>
              <a:rPr lang="en-US" altLang="ja-JP" sz="2200" dirty="0" smtClean="0">
                <a:latin typeface="Arial" charset="0"/>
                <a:ea typeface="MS PGothic" pitchFamily="34" charset="-128"/>
              </a:rPr>
              <a:t>Complex supply chains </a:t>
            </a:r>
          </a:p>
          <a:p>
            <a:pPr lvl="1" eaLnBrk="1" hangingPunct="1">
              <a:lnSpc>
                <a:spcPct val="90000"/>
              </a:lnSpc>
            </a:pPr>
            <a:r>
              <a:rPr lang="en-US" altLang="ja-JP" sz="2200" dirty="0" smtClean="0">
                <a:latin typeface="Arial" charset="0"/>
                <a:ea typeface="MS PGothic" pitchFamily="34" charset="-128"/>
              </a:rPr>
              <a:t>Continued migration of manufacturing and drug development overseas</a:t>
            </a:r>
          </a:p>
          <a:p>
            <a:pPr lvl="1" eaLnBrk="1" hangingPunct="1">
              <a:lnSpc>
                <a:spcPct val="90000"/>
              </a:lnSpc>
            </a:pPr>
            <a:r>
              <a:rPr lang="en-US" altLang="ja-JP" sz="2200" dirty="0" smtClean="0">
                <a:latin typeface="Arial" charset="0"/>
                <a:ea typeface="MS PGothic" pitchFamily="34" charset="-128"/>
              </a:rPr>
              <a:t>Various standards</a:t>
            </a:r>
          </a:p>
          <a:p>
            <a:pPr lvl="1" eaLnBrk="1" hangingPunct="1">
              <a:lnSpc>
                <a:spcPct val="90000"/>
              </a:lnSpc>
            </a:pPr>
            <a:r>
              <a:rPr lang="en-US" altLang="ja-JP" sz="2200" dirty="0" smtClean="0">
                <a:latin typeface="Arial" charset="0"/>
                <a:ea typeface="MS PGothic" pitchFamily="34" charset="-128"/>
              </a:rPr>
              <a:t>Economic concerns regarding regulatory burdens </a:t>
            </a:r>
            <a:endParaRPr lang="en-US" altLang="en-US" sz="2200" dirty="0" smtClean="0">
              <a:latin typeface="Arial" charset="0"/>
            </a:endParaRPr>
          </a:p>
          <a:p>
            <a:pPr lvl="1" eaLnBrk="1" hangingPunct="1">
              <a:lnSpc>
                <a:spcPct val="90000"/>
              </a:lnSpc>
            </a:pPr>
            <a:r>
              <a:rPr lang="en-US" altLang="en-US" sz="2200" dirty="0" smtClean="0">
                <a:latin typeface="Arial" charset="0"/>
              </a:rPr>
              <a:t>Increasing supply chain security threats</a:t>
            </a:r>
          </a:p>
          <a:p>
            <a:pPr lvl="1" eaLnBrk="1" hangingPunct="1">
              <a:lnSpc>
                <a:spcPct val="90000"/>
              </a:lnSpc>
            </a:pPr>
            <a:r>
              <a:rPr lang="en-US" altLang="en-US" sz="2200" dirty="0">
                <a:latin typeface="Arial" charset="0"/>
              </a:rPr>
              <a:t>C</a:t>
            </a:r>
            <a:r>
              <a:rPr lang="en-US" altLang="en-US" sz="2200" dirty="0" smtClean="0">
                <a:latin typeface="Arial" charset="0"/>
              </a:rPr>
              <a:t>ounterfeit and otherwise substandard drugs found in global market</a:t>
            </a:r>
          </a:p>
          <a:p>
            <a:pPr lvl="1" eaLnBrk="1" hangingPunct="1">
              <a:lnSpc>
                <a:spcPct val="90000"/>
              </a:lnSpc>
            </a:pPr>
            <a:r>
              <a:rPr lang="en-US" altLang="ja-JP" sz="2200" dirty="0" smtClean="0">
                <a:latin typeface="Arial" charset="0"/>
                <a:ea typeface="MS PGothic" pitchFamily="34" charset="-128"/>
              </a:rPr>
              <a:t>Cultural differences</a:t>
            </a:r>
          </a:p>
          <a:p>
            <a:pPr eaLnBrk="1" hangingPunct="1">
              <a:lnSpc>
                <a:spcPct val="90000"/>
              </a:lnSpc>
            </a:pPr>
            <a:r>
              <a:rPr lang="en-US" altLang="ja-JP" sz="2200" dirty="0" smtClean="0">
                <a:latin typeface="Arial" charset="0"/>
                <a:ea typeface="MS PGothic" pitchFamily="34" charset="-128"/>
              </a:rPr>
              <a:t>Outdated legal authorities to deal with emerging issues</a:t>
            </a:r>
          </a:p>
          <a:p>
            <a:pPr eaLnBrk="1" hangingPunct="1">
              <a:lnSpc>
                <a:spcPct val="90000"/>
              </a:lnSpc>
            </a:pPr>
            <a:r>
              <a:rPr lang="en-US" altLang="ja-JP" sz="2200" dirty="0" smtClean="0">
                <a:latin typeface="Arial" charset="0"/>
                <a:ea typeface="MS PGothic" pitchFamily="34" charset="-128"/>
              </a:rPr>
              <a:t>Strategic/efficient use of limited resources </a:t>
            </a:r>
            <a:endParaRPr lang="en-US" altLang="en-US" sz="2200" dirty="0" smtClean="0">
              <a:latin typeface="Arial" charset="0"/>
              <a:ea typeface="MS PGothic" pitchFamily="34" charset="-128"/>
            </a:endParaRPr>
          </a:p>
        </p:txBody>
      </p:sp>
      <p:pic>
        <p:nvPicPr>
          <p:cNvPr id="13314" name="Picture 2" descr="C:\Users\PICARDC\Documents\ODSIR\Snippets\FDA slide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52400"/>
            <a:ext cx="701040" cy="80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8335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861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48" y="822498"/>
            <a:ext cx="8509103" cy="926020"/>
          </a:xfrm>
        </p:spPr>
        <p:txBody>
          <a:bodyPr>
            <a:normAutofit fontScale="90000"/>
          </a:bodyPr>
          <a:lstStyle/>
          <a:p>
            <a:r>
              <a:rPr lang="en-US" b="1" dirty="0" smtClean="0">
                <a:latin typeface="Arial" panose="020B0604020202020204" pitchFamily="34" charset="0"/>
                <a:cs typeface="Arial" panose="020B0604020202020204" pitchFamily="34" charset="0"/>
              </a:rPr>
              <a:t>Office of Criminal Investigations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5829" y="1722664"/>
            <a:ext cx="8509103" cy="4286043"/>
          </a:xfrm>
        </p:spPr>
        <p:txBody>
          <a:bodyPr/>
          <a:lstStyle/>
          <a:p>
            <a:r>
              <a:rPr lang="fr-FR" sz="2800" dirty="0" smtClean="0">
                <a:latin typeface="Arial" panose="020B0604020202020204" pitchFamily="34" charset="0"/>
                <a:cs typeface="Arial" panose="020B0604020202020204" pitchFamily="34" charset="0"/>
              </a:rPr>
              <a:t>CDER FY 2016 </a:t>
            </a:r>
            <a:r>
              <a:rPr lang="fr-FR" sz="2800" dirty="0" err="1" smtClean="0">
                <a:latin typeface="Arial" panose="020B0604020202020204" pitchFamily="34" charset="0"/>
                <a:cs typeface="Arial" panose="020B0604020202020204" pitchFamily="34" charset="0"/>
              </a:rPr>
              <a:t>criminal</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enforcement</a:t>
            </a:r>
            <a:r>
              <a:rPr lang="fr-FR" sz="2800" dirty="0" smtClean="0">
                <a:latin typeface="Arial" panose="020B0604020202020204" pitchFamily="34" charset="0"/>
                <a:cs typeface="Arial" panose="020B0604020202020204" pitchFamily="34" charset="0"/>
              </a:rPr>
              <a:t>:</a:t>
            </a:r>
          </a:p>
          <a:p>
            <a:pPr lvl="1"/>
            <a:r>
              <a:rPr lang="fr-FR" sz="2400" dirty="0" err="1" smtClean="0">
                <a:latin typeface="Arial" panose="020B0604020202020204" pitchFamily="34" charset="0"/>
                <a:cs typeface="Arial" panose="020B0604020202020204" pitchFamily="34" charset="0"/>
              </a:rPr>
              <a:t>Arrests</a:t>
            </a:r>
            <a:r>
              <a:rPr lang="fr-FR" sz="2400" dirty="0" smtClean="0">
                <a:latin typeface="Arial" panose="020B0604020202020204" pitchFamily="34" charset="0"/>
                <a:cs typeface="Arial" panose="020B0604020202020204" pitchFamily="34" charset="0"/>
              </a:rPr>
              <a:t>: 163</a:t>
            </a:r>
          </a:p>
          <a:p>
            <a:pPr lvl="1"/>
            <a:r>
              <a:rPr lang="fr-FR" sz="2400" dirty="0" smtClean="0">
                <a:latin typeface="Arial" panose="020B0604020202020204" pitchFamily="34" charset="0"/>
                <a:cs typeface="Arial" panose="020B0604020202020204" pitchFamily="34" charset="0"/>
              </a:rPr>
              <a:t>Convictions: 186</a:t>
            </a:r>
          </a:p>
          <a:p>
            <a:pPr lvl="1"/>
            <a:r>
              <a:rPr lang="fr-FR" sz="2400" dirty="0" smtClean="0">
                <a:latin typeface="Arial" panose="020B0604020202020204" pitchFamily="34" charset="0"/>
                <a:cs typeface="Arial" panose="020B0604020202020204" pitchFamily="34" charset="0"/>
              </a:rPr>
              <a:t>Fines/Restitutions: $309,442,407</a:t>
            </a:r>
            <a:endParaRPr lang="fr-FR"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descr="2012 meningitis outbreak"/>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55829" y="4105141"/>
            <a:ext cx="3173272" cy="21140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315" y="4105141"/>
            <a:ext cx="3050098" cy="210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257" y="6382590"/>
            <a:ext cx="1131143" cy="276999"/>
          </a:xfrm>
          <a:prstGeom prst="rect">
            <a:avLst/>
          </a:prstGeom>
        </p:spPr>
        <p:txBody>
          <a:bodyPr wrap="none">
            <a:spAutoFit/>
          </a:bodyPr>
          <a:lstStyle/>
          <a:p>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881342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7" y="685800"/>
            <a:ext cx="8509103" cy="926020"/>
          </a:xfrm>
        </p:spPr>
        <p:txBody>
          <a:bodyPr>
            <a:normAutofit/>
          </a:bodyPr>
          <a:lstStyle/>
          <a:p>
            <a:r>
              <a:rPr lang="en-US" sz="4000" b="1" dirty="0" smtClean="0">
                <a:latin typeface="Arial" panose="020B0604020202020204" pitchFamily="34" charset="0"/>
                <a:cs typeface="Arial" panose="020B0604020202020204" pitchFamily="34" charset="0"/>
              </a:rPr>
              <a:t>Cybercrime Investigation Unit</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250" y="1670445"/>
            <a:ext cx="8509103" cy="4286043"/>
          </a:xfrm>
        </p:spPr>
        <p:txBody>
          <a:bodyPr>
            <a:normAutofit/>
          </a:bodyPr>
          <a:lstStyle/>
          <a:p>
            <a:pPr marL="0" indent="0">
              <a:buNone/>
            </a:pPr>
            <a:r>
              <a:rPr lang="en-US" sz="3000" dirty="0" smtClean="0">
                <a:latin typeface="Arial" panose="020B0604020202020204" pitchFamily="34" charset="0"/>
                <a:cs typeface="Arial" panose="020B0604020202020204" pitchFamily="34" charset="0"/>
              </a:rPr>
              <a:t>Specially </a:t>
            </a:r>
            <a:r>
              <a:rPr lang="en-US" sz="3000" dirty="0">
                <a:latin typeface="Arial" panose="020B0604020202020204" pitchFamily="34" charset="0"/>
                <a:cs typeface="Arial" panose="020B0604020202020204" pitchFamily="34" charset="0"/>
              </a:rPr>
              <a:t>trained Criminal Investigators focused on dismantling illegal internet pharmacies in criminal </a:t>
            </a:r>
            <a:r>
              <a:rPr lang="en-US" sz="3000" dirty="0" smtClean="0">
                <a:latin typeface="Arial" panose="020B0604020202020204" pitchFamily="34" charset="0"/>
                <a:cs typeface="Arial" panose="020B0604020202020204" pitchFamily="34" charset="0"/>
              </a:rPr>
              <a:t>courts</a:t>
            </a:r>
            <a:endParaRPr lang="en-US" sz="3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49" y="3364291"/>
            <a:ext cx="4267477" cy="2856004"/>
          </a:xfrm>
          <a:prstGeom prst="rect">
            <a:avLst/>
          </a:prstGeom>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5253">
            <a:off x="3301790" y="4535720"/>
            <a:ext cx="5892945" cy="95622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2379" y="6532374"/>
            <a:ext cx="1131143" cy="276999"/>
          </a:xfrm>
          <a:prstGeom prst="rect">
            <a:avLst/>
          </a:prstGeom>
        </p:spPr>
        <p:txBody>
          <a:bodyPr wrap="none">
            <a:spAutoFit/>
          </a:bodyPr>
          <a:lstStyle/>
          <a:p>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43268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35" y="1032305"/>
            <a:ext cx="8509103" cy="926020"/>
          </a:xfrm>
        </p:spPr>
        <p:txBody>
          <a:bodyPr>
            <a:normAutofit/>
          </a:bodyPr>
          <a:lstStyle/>
          <a:p>
            <a:r>
              <a:rPr lang="en-US" sz="5400" dirty="0" smtClean="0"/>
              <a:t>  </a:t>
            </a:r>
            <a:endParaRPr lang="en-US" sz="5400" dirty="0"/>
          </a:p>
        </p:txBody>
      </p:sp>
      <p:sp>
        <p:nvSpPr>
          <p:cNvPr id="3" name="Content Placeholder 2"/>
          <p:cNvSpPr>
            <a:spLocks noGrp="1"/>
          </p:cNvSpPr>
          <p:nvPr>
            <p:ph idx="1"/>
          </p:nvPr>
        </p:nvSpPr>
        <p:spPr>
          <a:xfrm>
            <a:off x="538479" y="2266712"/>
            <a:ext cx="8509103" cy="4286043"/>
          </a:xfrm>
        </p:spPr>
        <p:txBody>
          <a:bodyPr>
            <a:normAutofit/>
          </a:bodyPr>
          <a:lstStyle/>
          <a:p>
            <a:pPr marL="0" indent="0" algn="ctr">
              <a:buNone/>
            </a:pPr>
            <a:endParaRPr lang="en-US" sz="4400" dirty="0" smtClean="0"/>
          </a:p>
          <a:p>
            <a:pPr marL="0" indent="0" algn="ctr">
              <a:buNone/>
            </a:pPr>
            <a:r>
              <a:rPr lang="en-US" sz="4400" dirty="0" smtClean="0"/>
              <a:t>Legal </a:t>
            </a:r>
            <a:r>
              <a:rPr lang="en-US" sz="4400" dirty="0" smtClean="0"/>
              <a:t>Implications</a:t>
            </a:r>
            <a:endParaRPr lang="en-US" sz="4400" dirty="0"/>
          </a:p>
        </p:txBody>
      </p:sp>
      <p:sp>
        <p:nvSpPr>
          <p:cNvPr id="5" name="Rectangle 4"/>
          <p:cNvSpPr/>
          <p:nvPr/>
        </p:nvSpPr>
        <p:spPr>
          <a:xfrm>
            <a:off x="192379" y="6532374"/>
            <a:ext cx="1131143" cy="276999"/>
          </a:xfrm>
          <a:prstGeom prst="rect">
            <a:avLst/>
          </a:prstGeom>
        </p:spPr>
        <p:txBody>
          <a:bodyPr wrap="none">
            <a:spAutoFit/>
          </a:bodyPr>
          <a:lstStyle/>
          <a:p>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627253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381000" y="533400"/>
            <a:ext cx="8229600" cy="655638"/>
          </a:xfrm>
        </p:spPr>
        <p:txBody>
          <a:bodyPr>
            <a:normAutofit fontScale="90000"/>
          </a:bodyPr>
          <a:lstStyle/>
          <a:p>
            <a:pPr eaLnBrk="1" hangingPunct="1"/>
            <a:r>
              <a:rPr lang="en-US" b="1" dirty="0" smtClean="0">
                <a:latin typeface="Arial" charset="0"/>
              </a:rPr>
              <a:t>Legal Implications</a:t>
            </a:r>
          </a:p>
        </p:txBody>
      </p:sp>
      <p:sp>
        <p:nvSpPr>
          <p:cNvPr id="51202" name="Content Placeholder 2"/>
          <p:cNvSpPr>
            <a:spLocks noGrp="1"/>
          </p:cNvSpPr>
          <p:nvPr>
            <p:ph idx="1"/>
          </p:nvPr>
        </p:nvSpPr>
        <p:spPr>
          <a:xfrm>
            <a:off x="457200" y="1676400"/>
            <a:ext cx="8153400" cy="4525963"/>
          </a:xfrm>
        </p:spPr>
        <p:txBody>
          <a:bodyPr/>
          <a:lstStyle/>
          <a:p>
            <a:pPr lvl="1" eaLnBrk="1" hangingPunct="1"/>
            <a:endParaRPr lang="en-US" smtClean="0">
              <a:latin typeface="Arial" charset="0"/>
            </a:endParaRPr>
          </a:p>
          <a:p>
            <a:pPr eaLnBrk="1" hangingPunct="1"/>
            <a:endParaRPr lang="en-US" smtClean="0">
              <a:latin typeface="Arial" charset="0"/>
            </a:endParaRPr>
          </a:p>
          <a:p>
            <a:pPr eaLnBrk="1" hangingPunct="1"/>
            <a:endParaRPr lang="en-US" smtClean="0">
              <a:latin typeface="Arial" charset="0"/>
            </a:endParaRPr>
          </a:p>
          <a:p>
            <a:pPr eaLnBrk="1" hangingPunct="1"/>
            <a:endParaRPr lang="en-US" smtClean="0">
              <a:latin typeface="Arial" charset="0"/>
            </a:endParaRPr>
          </a:p>
        </p:txBody>
      </p:sp>
      <p:sp>
        <p:nvSpPr>
          <p:cNvPr id="51203" name="Slide Number Placeholder 3"/>
          <p:cNvSpPr>
            <a:spLocks noGrp="1"/>
          </p:cNvSpPr>
          <p:nvPr>
            <p:ph type="sldNum" sz="quarter" idx="4294967295"/>
          </p:nvPr>
        </p:nvSpPr>
        <p:spPr>
          <a:xfrm>
            <a:off x="7010400" y="6537325"/>
            <a:ext cx="2133600" cy="320675"/>
          </a:xfrm>
          <a:noFill/>
          <a:ln>
            <a:miter lim="800000"/>
            <a:headEnd/>
            <a:tailEnd/>
          </a:ln>
        </p:spPr>
        <p:txBody>
          <a:bodyPr/>
          <a:lstStyle/>
          <a:p>
            <a:r>
              <a:rPr lang="en-US" dirty="0" smtClean="0"/>
              <a:t>  </a:t>
            </a:r>
          </a:p>
        </p:txBody>
      </p:sp>
      <p:graphicFrame>
        <p:nvGraphicFramePr>
          <p:cNvPr id="10" name="Table 9"/>
          <p:cNvGraphicFramePr>
            <a:graphicFrameLocks noGrp="1"/>
          </p:cNvGraphicFramePr>
          <p:nvPr>
            <p:extLst>
              <p:ext uri="{D42A27DB-BD31-4B8C-83A1-F6EECF244321}">
                <p14:modId xmlns:p14="http://schemas.microsoft.com/office/powerpoint/2010/main" val="3477979559"/>
              </p:ext>
            </p:extLst>
          </p:nvPr>
        </p:nvGraphicFramePr>
        <p:xfrm>
          <a:off x="685800" y="1397000"/>
          <a:ext cx="7924800" cy="4953508"/>
        </p:xfrm>
        <a:graphic>
          <a:graphicData uri="http://schemas.openxmlformats.org/drawingml/2006/table">
            <a:tbl>
              <a:tblPr firstRow="1" bandRow="1">
                <a:tableStyleId>{5C22544A-7EE6-4342-B048-85BDC9FD1C3A}</a:tableStyleId>
              </a:tblPr>
              <a:tblGrid>
                <a:gridCol w="2641600"/>
                <a:gridCol w="2641600"/>
                <a:gridCol w="2641600"/>
              </a:tblGrid>
              <a:tr h="431800">
                <a:tc>
                  <a:txBody>
                    <a:bodyPr/>
                    <a:lstStyle/>
                    <a:p>
                      <a:pPr algn="ctr"/>
                      <a:r>
                        <a:rPr lang="en-US" sz="2000" dirty="0" smtClean="0">
                          <a:solidFill>
                            <a:schemeClr val="bg1"/>
                          </a:solidFill>
                        </a:rPr>
                        <a:t>Defendant</a:t>
                      </a:r>
                      <a:endParaRPr lang="en-US" sz="2000" dirty="0">
                        <a:solidFill>
                          <a:schemeClr val="bg1"/>
                        </a:solidFill>
                      </a:endParaRPr>
                    </a:p>
                  </a:txBody>
                  <a:tcPr/>
                </a:tc>
                <a:tc>
                  <a:txBody>
                    <a:bodyPr/>
                    <a:lstStyle/>
                    <a:p>
                      <a:pPr algn="ctr"/>
                      <a:r>
                        <a:rPr lang="en-US" sz="2000" dirty="0" smtClean="0">
                          <a:solidFill>
                            <a:schemeClr val="bg1"/>
                          </a:solidFill>
                        </a:rPr>
                        <a:t>Illegal Action</a:t>
                      </a:r>
                      <a:endParaRPr lang="en-US" sz="2000" dirty="0">
                        <a:solidFill>
                          <a:schemeClr val="bg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Result</a:t>
                      </a:r>
                    </a:p>
                  </a:txBody>
                  <a:tcPr/>
                </a:tc>
              </a:tr>
              <a:tr h="894080">
                <a:tc>
                  <a:txBody>
                    <a:bodyPr/>
                    <a:lstStyle/>
                    <a:p>
                      <a:r>
                        <a:rPr lang="en-US" dirty="0" smtClean="0"/>
                        <a:t> Dr. Gayle Rothenberg</a:t>
                      </a:r>
                      <a:endParaRPr lang="en-US" dirty="0"/>
                    </a:p>
                  </a:txBody>
                  <a:tcPr/>
                </a:tc>
                <a:tc>
                  <a:txBody>
                    <a:bodyPr/>
                    <a:lstStyle/>
                    <a:p>
                      <a:r>
                        <a:rPr lang="en-US" sz="1800" spc="-5" dirty="0" smtClean="0">
                          <a:solidFill>
                            <a:srgbClr val="231F20"/>
                          </a:solidFill>
                          <a:effectLst/>
                          <a:latin typeface="Calibri" pitchFamily="34" charset="0"/>
                          <a:ea typeface="Arial"/>
                          <a:cs typeface="Calibri" pitchFamily="34" charset="0"/>
                        </a:rPr>
                        <a:t>I</a:t>
                      </a:r>
                      <a:r>
                        <a:rPr lang="en-US" sz="1800" dirty="0" smtClean="0">
                          <a:solidFill>
                            <a:srgbClr val="231F20"/>
                          </a:solidFill>
                          <a:effectLst/>
                          <a:latin typeface="Calibri" pitchFamily="34" charset="0"/>
                          <a:ea typeface="Arial"/>
                          <a:cs typeface="Calibri" pitchFamily="34" charset="0"/>
                        </a:rPr>
                        <a:t>n</a:t>
                      </a:r>
                      <a:r>
                        <a:rPr lang="en-US" sz="1800" spc="5" dirty="0" smtClean="0">
                          <a:solidFill>
                            <a:srgbClr val="231F20"/>
                          </a:solidFill>
                          <a:effectLst/>
                          <a:latin typeface="Calibri" pitchFamily="34" charset="0"/>
                          <a:ea typeface="Arial"/>
                          <a:cs typeface="Calibri" pitchFamily="34" charset="0"/>
                        </a:rPr>
                        <a:t>j</a:t>
                      </a:r>
                      <a:r>
                        <a:rPr lang="en-US" sz="1800" spc="10" dirty="0" smtClean="0">
                          <a:solidFill>
                            <a:srgbClr val="231F20"/>
                          </a:solidFill>
                          <a:effectLst/>
                          <a:latin typeface="Calibri" pitchFamily="34" charset="0"/>
                          <a:ea typeface="Arial"/>
                          <a:cs typeface="Calibri" pitchFamily="34" charset="0"/>
                        </a:rPr>
                        <a:t>e</a:t>
                      </a:r>
                      <a:r>
                        <a:rPr lang="en-US" sz="1800" spc="40" dirty="0" smtClean="0">
                          <a:solidFill>
                            <a:srgbClr val="231F20"/>
                          </a:solidFill>
                          <a:effectLst/>
                          <a:latin typeface="Calibri" pitchFamily="34" charset="0"/>
                          <a:ea typeface="Arial"/>
                          <a:cs typeface="Calibri" pitchFamily="34" charset="0"/>
                        </a:rPr>
                        <a:t>c</a:t>
                      </a:r>
                      <a:r>
                        <a:rPr lang="en-US" sz="1800" spc="15" dirty="0" smtClean="0">
                          <a:solidFill>
                            <a:srgbClr val="231F20"/>
                          </a:solidFill>
                          <a:effectLst/>
                          <a:latin typeface="Calibri" pitchFamily="34" charset="0"/>
                          <a:ea typeface="Arial"/>
                          <a:cs typeface="Calibri" pitchFamily="34" charset="0"/>
                        </a:rPr>
                        <a:t>te</a:t>
                      </a:r>
                      <a:r>
                        <a:rPr lang="en-US" sz="1800" dirty="0" smtClean="0">
                          <a:solidFill>
                            <a:srgbClr val="231F20"/>
                          </a:solidFill>
                          <a:effectLst/>
                          <a:latin typeface="Calibri" pitchFamily="34" charset="0"/>
                          <a:ea typeface="Arial"/>
                          <a:cs typeface="Calibri" pitchFamily="34" charset="0"/>
                        </a:rPr>
                        <a:t>d</a:t>
                      </a:r>
                      <a:r>
                        <a:rPr lang="en-US" sz="1800" spc="20" dirty="0" smtClean="0">
                          <a:solidFill>
                            <a:srgbClr val="231F20"/>
                          </a:solidFill>
                          <a:effectLst/>
                          <a:latin typeface="Calibri" pitchFamily="34" charset="0"/>
                          <a:ea typeface="Arial"/>
                          <a:cs typeface="Calibri" pitchFamily="34" charset="0"/>
                        </a:rPr>
                        <a:t> </a:t>
                      </a:r>
                      <a:r>
                        <a:rPr lang="en-US" sz="1800" spc="5" dirty="0" smtClean="0">
                          <a:solidFill>
                            <a:srgbClr val="231F20"/>
                          </a:solidFill>
                          <a:effectLst/>
                          <a:latin typeface="Calibri" pitchFamily="34" charset="0"/>
                          <a:ea typeface="Arial"/>
                          <a:cs typeface="Calibri" pitchFamily="34" charset="0"/>
                        </a:rPr>
                        <a:t>m</a:t>
                      </a:r>
                      <a:r>
                        <a:rPr lang="en-US" sz="1800" dirty="0" smtClean="0">
                          <a:solidFill>
                            <a:srgbClr val="231F20"/>
                          </a:solidFill>
                          <a:effectLst/>
                          <a:latin typeface="Calibri" pitchFamily="34" charset="0"/>
                          <a:ea typeface="Arial"/>
                          <a:cs typeface="Calibri" pitchFamily="34" charset="0"/>
                        </a:rPr>
                        <a:t>o</a:t>
                      </a:r>
                      <a:r>
                        <a:rPr lang="en-US" sz="1800" spc="10" dirty="0" smtClean="0">
                          <a:solidFill>
                            <a:srgbClr val="231F20"/>
                          </a:solidFill>
                          <a:effectLst/>
                          <a:latin typeface="Calibri" pitchFamily="34" charset="0"/>
                          <a:ea typeface="Arial"/>
                          <a:cs typeface="Calibri" pitchFamily="34" charset="0"/>
                        </a:rPr>
                        <a:t>r</a:t>
                      </a:r>
                      <a:r>
                        <a:rPr lang="en-US" sz="1800" dirty="0" smtClean="0">
                          <a:solidFill>
                            <a:srgbClr val="231F20"/>
                          </a:solidFill>
                          <a:effectLst/>
                          <a:latin typeface="Calibri" pitchFamily="34" charset="0"/>
                          <a:ea typeface="Arial"/>
                          <a:cs typeface="Calibri" pitchFamily="34" charset="0"/>
                        </a:rPr>
                        <a:t>e</a:t>
                      </a:r>
                      <a:r>
                        <a:rPr lang="en-US" sz="1800" spc="60" dirty="0" smtClean="0">
                          <a:solidFill>
                            <a:srgbClr val="231F20"/>
                          </a:solidFill>
                          <a:effectLst/>
                          <a:latin typeface="Calibri" pitchFamily="34" charset="0"/>
                          <a:ea typeface="Arial"/>
                          <a:cs typeface="Calibri" pitchFamily="34" charset="0"/>
                        </a:rPr>
                        <a:t> </a:t>
                      </a:r>
                      <a:r>
                        <a:rPr lang="en-US" sz="1800" spc="15"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han</a:t>
                      </a:r>
                      <a:r>
                        <a:rPr lang="en-US" sz="1800" spc="20" dirty="0" smtClean="0">
                          <a:solidFill>
                            <a:srgbClr val="231F20"/>
                          </a:solidFill>
                          <a:effectLst/>
                          <a:latin typeface="Calibri" pitchFamily="34" charset="0"/>
                          <a:ea typeface="Arial"/>
                          <a:cs typeface="Calibri" pitchFamily="34" charset="0"/>
                        </a:rPr>
                        <a:t> </a:t>
                      </a:r>
                      <a:r>
                        <a:rPr lang="en-US" sz="1800" spc="-35" dirty="0" smtClean="0">
                          <a:solidFill>
                            <a:srgbClr val="231F20"/>
                          </a:solidFill>
                          <a:effectLst/>
                          <a:latin typeface="Calibri" pitchFamily="34" charset="0"/>
                          <a:ea typeface="Arial"/>
                          <a:cs typeface="Calibri" pitchFamily="34" charset="0"/>
                        </a:rPr>
                        <a:t>1</a:t>
                      </a:r>
                      <a:r>
                        <a:rPr lang="en-US" sz="1800" spc="-25" dirty="0" smtClean="0">
                          <a:solidFill>
                            <a:srgbClr val="231F20"/>
                          </a:solidFill>
                          <a:effectLst/>
                          <a:latin typeface="Calibri" pitchFamily="34" charset="0"/>
                          <a:ea typeface="Arial"/>
                          <a:cs typeface="Calibri" pitchFamily="34" charset="0"/>
                        </a:rPr>
                        <a:t>7</a:t>
                      </a:r>
                      <a:r>
                        <a:rPr lang="en-US" sz="1800" dirty="0" smtClean="0">
                          <a:solidFill>
                            <a:srgbClr val="231F20"/>
                          </a:solidFill>
                          <a:effectLst/>
                          <a:latin typeface="Calibri" pitchFamily="34" charset="0"/>
                          <a:ea typeface="Arial"/>
                          <a:cs typeface="Calibri" pitchFamily="34" charset="0"/>
                        </a:rPr>
                        <a:t>0 </a:t>
                      </a:r>
                      <a:r>
                        <a:rPr lang="en-US" sz="1800" spc="10" dirty="0" smtClean="0">
                          <a:solidFill>
                            <a:srgbClr val="231F20"/>
                          </a:solidFill>
                          <a:effectLst/>
                          <a:latin typeface="Calibri" pitchFamily="34" charset="0"/>
                          <a:ea typeface="Arial"/>
                          <a:cs typeface="Calibri" pitchFamily="34" charset="0"/>
                        </a:rPr>
                        <a:t>pa</a:t>
                      </a:r>
                      <a:r>
                        <a:rPr lang="en-US" sz="1800" spc="35"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i</a:t>
                      </a:r>
                      <a:r>
                        <a:rPr lang="en-US" sz="1800" spc="5" dirty="0" smtClean="0">
                          <a:solidFill>
                            <a:srgbClr val="231F20"/>
                          </a:solidFill>
                          <a:effectLst/>
                          <a:latin typeface="Calibri" pitchFamily="34" charset="0"/>
                          <a:ea typeface="Arial"/>
                          <a:cs typeface="Calibri" pitchFamily="34" charset="0"/>
                        </a:rPr>
                        <a:t>en</a:t>
                      </a:r>
                      <a:r>
                        <a:rPr lang="en-US" sz="1800" spc="40"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s</a:t>
                      </a:r>
                      <a:r>
                        <a:rPr lang="en-US" sz="1800" spc="20" dirty="0" smtClean="0">
                          <a:solidFill>
                            <a:srgbClr val="231F20"/>
                          </a:solidFill>
                          <a:effectLst/>
                          <a:latin typeface="Calibri" pitchFamily="34" charset="0"/>
                          <a:ea typeface="Arial"/>
                          <a:cs typeface="Calibri" pitchFamily="34" charset="0"/>
                        </a:rPr>
                        <a:t> </a:t>
                      </a:r>
                      <a:r>
                        <a:rPr lang="en-US" sz="1800" spc="35" dirty="0" smtClean="0">
                          <a:solidFill>
                            <a:srgbClr val="231F20"/>
                          </a:solidFill>
                          <a:effectLst/>
                          <a:latin typeface="Calibri" pitchFamily="34" charset="0"/>
                          <a:ea typeface="Arial"/>
                          <a:cs typeface="Calibri" pitchFamily="34" charset="0"/>
                        </a:rPr>
                        <a:t>w</a:t>
                      </a:r>
                      <a:r>
                        <a:rPr lang="en-US" sz="1800" spc="5" dirty="0" smtClean="0">
                          <a:solidFill>
                            <a:srgbClr val="231F20"/>
                          </a:solidFill>
                          <a:effectLst/>
                          <a:latin typeface="Calibri" pitchFamily="34" charset="0"/>
                          <a:ea typeface="Arial"/>
                          <a:cs typeface="Calibri" pitchFamily="34" charset="0"/>
                        </a:rPr>
                        <a:t>i</a:t>
                      </a:r>
                      <a:r>
                        <a:rPr lang="en-US" sz="1800" spc="15"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h</a:t>
                      </a:r>
                      <a:r>
                        <a:rPr lang="en-US" sz="1800" spc="20" dirty="0" smtClean="0">
                          <a:solidFill>
                            <a:srgbClr val="231F20"/>
                          </a:solidFill>
                          <a:effectLst/>
                          <a:latin typeface="Calibri" pitchFamily="34" charset="0"/>
                          <a:ea typeface="Arial"/>
                          <a:cs typeface="Calibri" pitchFamily="34" charset="0"/>
                        </a:rPr>
                        <a:t> </a:t>
                      </a:r>
                      <a:r>
                        <a:rPr lang="en-US" sz="1800" dirty="0" smtClean="0">
                          <a:solidFill>
                            <a:srgbClr val="231F20"/>
                          </a:solidFill>
                          <a:effectLst/>
                          <a:latin typeface="Calibri" pitchFamily="34" charset="0"/>
                          <a:ea typeface="Arial"/>
                          <a:cs typeface="Calibri" pitchFamily="34" charset="0"/>
                        </a:rPr>
                        <a:t>una</a:t>
                      </a:r>
                      <a:r>
                        <a:rPr lang="en-US" sz="1800" spc="5" dirty="0" smtClean="0">
                          <a:solidFill>
                            <a:srgbClr val="231F20"/>
                          </a:solidFill>
                          <a:effectLst/>
                          <a:latin typeface="Calibri" pitchFamily="34" charset="0"/>
                          <a:ea typeface="Arial"/>
                          <a:cs typeface="Calibri" pitchFamily="34" charset="0"/>
                        </a:rPr>
                        <a:t>ppr</a:t>
                      </a:r>
                      <a:r>
                        <a:rPr lang="en-US" sz="1800" dirty="0" smtClean="0">
                          <a:solidFill>
                            <a:srgbClr val="231F20"/>
                          </a:solidFill>
                          <a:effectLst/>
                          <a:latin typeface="Calibri" pitchFamily="34" charset="0"/>
                          <a:ea typeface="Arial"/>
                          <a:cs typeface="Calibri" pitchFamily="34" charset="0"/>
                        </a:rPr>
                        <a:t>o</a:t>
                      </a:r>
                      <a:r>
                        <a:rPr lang="en-US" sz="1800" spc="10" dirty="0" smtClean="0">
                          <a:solidFill>
                            <a:srgbClr val="231F20"/>
                          </a:solidFill>
                          <a:effectLst/>
                          <a:latin typeface="Calibri" pitchFamily="34" charset="0"/>
                          <a:ea typeface="Arial"/>
                          <a:cs typeface="Calibri" pitchFamily="34" charset="0"/>
                        </a:rPr>
                        <a:t>v</a:t>
                      </a:r>
                      <a:r>
                        <a:rPr lang="en-US" sz="1800" spc="15" dirty="0" smtClean="0">
                          <a:solidFill>
                            <a:srgbClr val="231F20"/>
                          </a:solidFill>
                          <a:effectLst/>
                          <a:latin typeface="Calibri" pitchFamily="34" charset="0"/>
                          <a:ea typeface="Arial"/>
                          <a:cs typeface="Calibri" pitchFamily="34" charset="0"/>
                        </a:rPr>
                        <a:t>e</a:t>
                      </a:r>
                      <a:r>
                        <a:rPr lang="en-US" sz="1800" dirty="0" smtClean="0">
                          <a:solidFill>
                            <a:srgbClr val="231F20"/>
                          </a:solidFill>
                          <a:effectLst/>
                          <a:latin typeface="Calibri" pitchFamily="34" charset="0"/>
                          <a:ea typeface="Arial"/>
                          <a:cs typeface="Calibri" pitchFamily="34" charset="0"/>
                        </a:rPr>
                        <a:t>d d</a:t>
                      </a:r>
                      <a:r>
                        <a:rPr lang="en-US" sz="1800" spc="25" dirty="0" smtClean="0">
                          <a:solidFill>
                            <a:srgbClr val="231F20"/>
                          </a:solidFill>
                          <a:effectLst/>
                          <a:latin typeface="Calibri" pitchFamily="34" charset="0"/>
                          <a:ea typeface="Arial"/>
                          <a:cs typeface="Calibri" pitchFamily="34" charset="0"/>
                        </a:rPr>
                        <a:t>r</a:t>
                      </a:r>
                      <a:r>
                        <a:rPr lang="en-US" sz="1800" spc="5" dirty="0" smtClean="0">
                          <a:solidFill>
                            <a:srgbClr val="231F20"/>
                          </a:solidFill>
                          <a:effectLst/>
                          <a:latin typeface="Calibri" pitchFamily="34" charset="0"/>
                          <a:ea typeface="Arial"/>
                          <a:cs typeface="Calibri" pitchFamily="34" charset="0"/>
                        </a:rPr>
                        <a:t>u</a:t>
                      </a:r>
                      <a:r>
                        <a:rPr lang="en-US" sz="1800" spc="-5" dirty="0" smtClean="0">
                          <a:solidFill>
                            <a:srgbClr val="231F20"/>
                          </a:solidFill>
                          <a:effectLst/>
                          <a:latin typeface="Calibri" pitchFamily="34" charset="0"/>
                          <a:ea typeface="Arial"/>
                          <a:cs typeface="Calibri" pitchFamily="34" charset="0"/>
                        </a:rPr>
                        <a:t>g</a:t>
                      </a:r>
                      <a:r>
                        <a:rPr lang="en-US" sz="1800" dirty="0" smtClean="0">
                          <a:solidFill>
                            <a:srgbClr val="231F20"/>
                          </a:solidFill>
                          <a:effectLst/>
                          <a:latin typeface="Calibri" pitchFamily="34" charset="0"/>
                          <a:ea typeface="Arial"/>
                          <a:cs typeface="Calibri" pitchFamily="34" charset="0"/>
                        </a:rPr>
                        <a:t>,</a:t>
                      </a:r>
                      <a:r>
                        <a:rPr lang="en-US" sz="1800" spc="65" dirty="0" smtClean="0">
                          <a:solidFill>
                            <a:srgbClr val="231F20"/>
                          </a:solidFill>
                          <a:effectLst/>
                          <a:latin typeface="Calibri" pitchFamily="34" charset="0"/>
                          <a:ea typeface="Arial"/>
                          <a:cs typeface="Calibri" pitchFamily="34" charset="0"/>
                        </a:rPr>
                        <a:t> </a:t>
                      </a:r>
                      <a:r>
                        <a:rPr lang="en-US" sz="1800" spc="10" dirty="0" smtClean="0">
                          <a:solidFill>
                            <a:srgbClr val="231F20"/>
                          </a:solidFill>
                          <a:effectLst/>
                          <a:latin typeface="Calibri" pitchFamily="34" charset="0"/>
                          <a:ea typeface="Arial"/>
                          <a:cs typeface="Calibri" pitchFamily="34" charset="0"/>
                        </a:rPr>
                        <a:t>r</a:t>
                      </a:r>
                      <a:r>
                        <a:rPr lang="en-US" sz="1800" spc="5" dirty="0" smtClean="0">
                          <a:solidFill>
                            <a:srgbClr val="231F20"/>
                          </a:solidFill>
                          <a:effectLst/>
                          <a:latin typeface="Calibri" pitchFamily="34" charset="0"/>
                          <a:ea typeface="Arial"/>
                          <a:cs typeface="Calibri" pitchFamily="34" charset="0"/>
                        </a:rPr>
                        <a:t>ep</a:t>
                      </a:r>
                      <a:r>
                        <a:rPr lang="en-US" sz="1800" spc="10" dirty="0" smtClean="0">
                          <a:solidFill>
                            <a:srgbClr val="231F20"/>
                          </a:solidFill>
                          <a:effectLst/>
                          <a:latin typeface="Calibri" pitchFamily="34" charset="0"/>
                          <a:ea typeface="Arial"/>
                          <a:cs typeface="Calibri" pitchFamily="34" charset="0"/>
                        </a:rPr>
                        <a:t>r</a:t>
                      </a:r>
                      <a:r>
                        <a:rPr lang="en-US" sz="1800" spc="15" dirty="0" smtClean="0">
                          <a:solidFill>
                            <a:srgbClr val="231F20"/>
                          </a:solidFill>
                          <a:effectLst/>
                          <a:latin typeface="Calibri" pitchFamily="34" charset="0"/>
                          <a:ea typeface="Arial"/>
                          <a:cs typeface="Calibri" pitchFamily="34" charset="0"/>
                        </a:rPr>
                        <a:t>es</a:t>
                      </a:r>
                      <a:r>
                        <a:rPr lang="en-US" sz="1800" spc="5" dirty="0" smtClean="0">
                          <a:solidFill>
                            <a:srgbClr val="231F20"/>
                          </a:solidFill>
                          <a:effectLst/>
                          <a:latin typeface="Calibri" pitchFamily="34" charset="0"/>
                          <a:ea typeface="Arial"/>
                          <a:cs typeface="Calibri" pitchFamily="34" charset="0"/>
                        </a:rPr>
                        <a:t>en</a:t>
                      </a:r>
                      <a:r>
                        <a:rPr lang="en-US" sz="1800" spc="35" dirty="0" smtClean="0">
                          <a:solidFill>
                            <a:srgbClr val="231F20"/>
                          </a:solidFill>
                          <a:effectLst/>
                          <a:latin typeface="Calibri" pitchFamily="34" charset="0"/>
                          <a:ea typeface="Arial"/>
                          <a:cs typeface="Calibri" pitchFamily="34" charset="0"/>
                        </a:rPr>
                        <a:t>t</a:t>
                      </a:r>
                      <a:r>
                        <a:rPr lang="en-US" sz="1800" spc="-5" dirty="0" smtClean="0">
                          <a:solidFill>
                            <a:srgbClr val="231F20"/>
                          </a:solidFill>
                          <a:effectLst/>
                          <a:latin typeface="Calibri" pitchFamily="34" charset="0"/>
                          <a:ea typeface="Arial"/>
                          <a:cs typeface="Calibri" pitchFamily="34" charset="0"/>
                        </a:rPr>
                        <a:t>i</a:t>
                      </a:r>
                      <a:r>
                        <a:rPr lang="en-US" sz="1800" spc="5" dirty="0" smtClean="0">
                          <a:solidFill>
                            <a:srgbClr val="231F20"/>
                          </a:solidFill>
                          <a:effectLst/>
                          <a:latin typeface="Calibri" pitchFamily="34" charset="0"/>
                          <a:ea typeface="Arial"/>
                          <a:cs typeface="Calibri" pitchFamily="34" charset="0"/>
                        </a:rPr>
                        <a:t>n</a:t>
                      </a:r>
                      <a:r>
                        <a:rPr lang="en-US" sz="1800" dirty="0" smtClean="0">
                          <a:solidFill>
                            <a:srgbClr val="231F20"/>
                          </a:solidFill>
                          <a:effectLst/>
                          <a:latin typeface="Calibri" pitchFamily="34" charset="0"/>
                          <a:ea typeface="Arial"/>
                          <a:cs typeface="Calibri" pitchFamily="34" charset="0"/>
                        </a:rPr>
                        <a:t>g</a:t>
                      </a:r>
                      <a:r>
                        <a:rPr lang="en-US" sz="1800" spc="20" dirty="0" smtClean="0">
                          <a:solidFill>
                            <a:srgbClr val="231F20"/>
                          </a:solidFill>
                          <a:effectLst/>
                          <a:latin typeface="Calibri" pitchFamily="34" charset="0"/>
                          <a:ea typeface="Arial"/>
                          <a:cs typeface="Calibri" pitchFamily="34" charset="0"/>
                        </a:rPr>
                        <a:t> </a:t>
                      </a:r>
                      <a:r>
                        <a:rPr lang="en-US" sz="1800" spc="5" dirty="0" smtClean="0">
                          <a:solidFill>
                            <a:srgbClr val="231F20"/>
                          </a:solidFill>
                          <a:effectLst/>
                          <a:latin typeface="Calibri" pitchFamily="34" charset="0"/>
                          <a:ea typeface="Arial"/>
                          <a:cs typeface="Calibri" pitchFamily="34" charset="0"/>
                        </a:rPr>
                        <a:t>i</a:t>
                      </a:r>
                      <a:r>
                        <a:rPr lang="en-US" sz="1800" dirty="0" smtClean="0">
                          <a:solidFill>
                            <a:srgbClr val="231F20"/>
                          </a:solidFill>
                          <a:effectLst/>
                          <a:latin typeface="Calibri" pitchFamily="34" charset="0"/>
                          <a:ea typeface="Arial"/>
                          <a:cs typeface="Calibri" pitchFamily="34" charset="0"/>
                        </a:rPr>
                        <a:t>t</a:t>
                      </a:r>
                      <a:r>
                        <a:rPr lang="en-US" sz="1800" spc="-50" dirty="0" smtClean="0">
                          <a:solidFill>
                            <a:srgbClr val="231F20"/>
                          </a:solidFill>
                          <a:effectLst/>
                          <a:latin typeface="Calibri" pitchFamily="34" charset="0"/>
                          <a:ea typeface="Arial"/>
                          <a:cs typeface="Calibri" pitchFamily="34" charset="0"/>
                        </a:rPr>
                        <a:t> </a:t>
                      </a:r>
                      <a:r>
                        <a:rPr lang="en-US" sz="1800" spc="15" dirty="0" smtClean="0">
                          <a:solidFill>
                            <a:srgbClr val="231F20"/>
                          </a:solidFill>
                          <a:effectLst/>
                          <a:latin typeface="Calibri" pitchFamily="34" charset="0"/>
                          <a:ea typeface="Arial"/>
                          <a:cs typeface="Calibri" pitchFamily="34" charset="0"/>
                        </a:rPr>
                        <a:t>a</a:t>
                      </a:r>
                      <a:r>
                        <a:rPr lang="en-US" sz="1800" dirty="0" smtClean="0">
                          <a:solidFill>
                            <a:srgbClr val="231F20"/>
                          </a:solidFill>
                          <a:effectLst/>
                          <a:latin typeface="Calibri" pitchFamily="34" charset="0"/>
                          <a:ea typeface="Arial"/>
                          <a:cs typeface="Calibri" pitchFamily="34" charset="0"/>
                        </a:rPr>
                        <a:t>s a</a:t>
                      </a:r>
                      <a:r>
                        <a:rPr lang="en-US" sz="1800" spc="5" dirty="0" smtClean="0">
                          <a:solidFill>
                            <a:srgbClr val="231F20"/>
                          </a:solidFill>
                          <a:effectLst/>
                          <a:latin typeface="Calibri" pitchFamily="34" charset="0"/>
                          <a:ea typeface="Arial"/>
                          <a:cs typeface="Calibri" pitchFamily="34" charset="0"/>
                        </a:rPr>
                        <a:t>ppr</a:t>
                      </a:r>
                      <a:r>
                        <a:rPr lang="en-US" sz="1800" dirty="0" smtClean="0">
                          <a:solidFill>
                            <a:srgbClr val="231F20"/>
                          </a:solidFill>
                          <a:effectLst/>
                          <a:latin typeface="Calibri" pitchFamily="34" charset="0"/>
                          <a:ea typeface="Arial"/>
                          <a:cs typeface="Calibri" pitchFamily="34" charset="0"/>
                        </a:rPr>
                        <a:t>o</a:t>
                      </a:r>
                      <a:r>
                        <a:rPr lang="en-US" sz="1800" spc="10" dirty="0" smtClean="0">
                          <a:solidFill>
                            <a:srgbClr val="231F20"/>
                          </a:solidFill>
                          <a:effectLst/>
                          <a:latin typeface="Calibri" pitchFamily="34" charset="0"/>
                          <a:ea typeface="Arial"/>
                          <a:cs typeface="Calibri" pitchFamily="34" charset="0"/>
                        </a:rPr>
                        <a:t>v</a:t>
                      </a:r>
                      <a:r>
                        <a:rPr lang="en-US" sz="1800" spc="15" dirty="0" smtClean="0">
                          <a:solidFill>
                            <a:srgbClr val="231F20"/>
                          </a:solidFill>
                          <a:effectLst/>
                          <a:latin typeface="Calibri" pitchFamily="34" charset="0"/>
                          <a:ea typeface="Arial"/>
                          <a:cs typeface="Calibri" pitchFamily="34" charset="0"/>
                        </a:rPr>
                        <a:t>e</a:t>
                      </a:r>
                      <a:r>
                        <a:rPr lang="en-US" sz="1800" dirty="0" smtClean="0">
                          <a:solidFill>
                            <a:srgbClr val="231F20"/>
                          </a:solidFill>
                          <a:effectLst/>
                          <a:latin typeface="Calibri" pitchFamily="34" charset="0"/>
                          <a:ea typeface="Arial"/>
                          <a:cs typeface="Calibri" pitchFamily="34" charset="0"/>
                        </a:rPr>
                        <a:t>d</a:t>
                      </a:r>
                      <a:r>
                        <a:rPr lang="en-US" sz="1800" spc="90" dirty="0" smtClean="0">
                          <a:solidFill>
                            <a:srgbClr val="231F20"/>
                          </a:solidFill>
                          <a:effectLst/>
                          <a:latin typeface="Calibri" pitchFamily="34" charset="0"/>
                          <a:ea typeface="Arial"/>
                          <a:cs typeface="Calibri" pitchFamily="34" charset="0"/>
                        </a:rPr>
                        <a:t> </a:t>
                      </a:r>
                      <a:r>
                        <a:rPr lang="en-US" sz="1800" spc="5" dirty="0" smtClean="0">
                          <a:solidFill>
                            <a:srgbClr val="231F20"/>
                          </a:solidFill>
                          <a:effectLst/>
                          <a:latin typeface="Calibri" pitchFamily="34" charset="0"/>
                          <a:ea typeface="Arial"/>
                          <a:cs typeface="Calibri" pitchFamily="34" charset="0"/>
                        </a:rPr>
                        <a:t>Bo</a:t>
                      </a:r>
                      <a:r>
                        <a:rPr lang="en-US" sz="1800" spc="15"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ox</a:t>
                      </a:r>
                      <a:r>
                        <a:rPr lang="en-US" sz="1800" spc="20" dirty="0" smtClean="0">
                          <a:solidFill>
                            <a:srgbClr val="231F20"/>
                          </a:solidFill>
                          <a:effectLst/>
                          <a:latin typeface="Calibri" pitchFamily="34" charset="0"/>
                          <a:ea typeface="Arial"/>
                          <a:cs typeface="Calibri" pitchFamily="34" charset="0"/>
                        </a:rPr>
                        <a:t> </a:t>
                      </a:r>
                      <a:r>
                        <a:rPr lang="en-US" sz="1800" spc="10" dirty="0" smtClean="0">
                          <a:solidFill>
                            <a:srgbClr val="231F20"/>
                          </a:solidFill>
                          <a:effectLst/>
                          <a:latin typeface="Calibri" pitchFamily="34" charset="0"/>
                          <a:ea typeface="Arial"/>
                          <a:cs typeface="Calibri" pitchFamily="34" charset="0"/>
                        </a:rPr>
                        <a:t>C</a:t>
                      </a:r>
                      <a:r>
                        <a:rPr lang="en-US" sz="1800" spc="5" dirty="0" smtClean="0">
                          <a:solidFill>
                            <a:srgbClr val="231F20"/>
                          </a:solidFill>
                          <a:effectLst/>
                          <a:latin typeface="Calibri" pitchFamily="34" charset="0"/>
                          <a:ea typeface="Arial"/>
                          <a:cs typeface="Calibri" pitchFamily="34" charset="0"/>
                        </a:rPr>
                        <a:t>o</a:t>
                      </a:r>
                      <a:r>
                        <a:rPr lang="en-US" sz="1800" spc="-5" dirty="0" smtClean="0">
                          <a:solidFill>
                            <a:srgbClr val="231F20"/>
                          </a:solidFill>
                          <a:effectLst/>
                          <a:latin typeface="Calibri" pitchFamily="34" charset="0"/>
                          <a:ea typeface="Arial"/>
                          <a:cs typeface="Calibri" pitchFamily="34" charset="0"/>
                        </a:rPr>
                        <a:t>s</a:t>
                      </a:r>
                      <a:r>
                        <a:rPr lang="en-US" sz="1800" spc="5" dirty="0" smtClean="0">
                          <a:solidFill>
                            <a:srgbClr val="231F20"/>
                          </a:solidFill>
                          <a:effectLst/>
                          <a:latin typeface="Calibri" pitchFamily="34" charset="0"/>
                          <a:ea typeface="Arial"/>
                          <a:cs typeface="Calibri" pitchFamily="34" charset="0"/>
                        </a:rPr>
                        <a:t>m</a:t>
                      </a:r>
                      <a:r>
                        <a:rPr lang="en-US" sz="1800" spc="15" dirty="0" smtClean="0">
                          <a:solidFill>
                            <a:srgbClr val="231F20"/>
                          </a:solidFill>
                          <a:effectLst/>
                          <a:latin typeface="Calibri" pitchFamily="34" charset="0"/>
                          <a:ea typeface="Arial"/>
                          <a:cs typeface="Calibri" pitchFamily="34" charset="0"/>
                        </a:rPr>
                        <a:t>e</a:t>
                      </a:r>
                      <a:r>
                        <a:rPr lang="en-US" sz="1800" spc="35" dirty="0" smtClean="0">
                          <a:solidFill>
                            <a:srgbClr val="231F20"/>
                          </a:solidFill>
                          <a:effectLst/>
                          <a:latin typeface="Calibri" pitchFamily="34" charset="0"/>
                          <a:ea typeface="Arial"/>
                          <a:cs typeface="Calibri" pitchFamily="34" charset="0"/>
                        </a:rPr>
                        <a:t>t</a:t>
                      </a:r>
                      <a:r>
                        <a:rPr lang="en-US" sz="1800" spc="-5" dirty="0" smtClean="0">
                          <a:solidFill>
                            <a:srgbClr val="231F20"/>
                          </a:solidFill>
                          <a:effectLst/>
                          <a:latin typeface="Calibri" pitchFamily="34" charset="0"/>
                          <a:ea typeface="Arial"/>
                          <a:cs typeface="Calibri" pitchFamily="34" charset="0"/>
                        </a:rPr>
                        <a:t>i</a:t>
                      </a:r>
                      <a:r>
                        <a:rPr lang="en-US" sz="1800" dirty="0" smtClean="0">
                          <a:solidFill>
                            <a:srgbClr val="231F20"/>
                          </a:solidFill>
                          <a:effectLst/>
                          <a:latin typeface="Calibri" pitchFamily="34" charset="0"/>
                          <a:ea typeface="Arial"/>
                          <a:cs typeface="Calibri" pitchFamily="34" charset="0"/>
                        </a:rPr>
                        <a:t>c</a:t>
                      </a:r>
                      <a:endParaRPr lang="en-US" dirty="0">
                        <a:latin typeface="Calibri" pitchFamily="34" charset="0"/>
                        <a:cs typeface="Calibri" pitchFamily="34" charset="0"/>
                      </a:endParaRPr>
                    </a:p>
                  </a:txBody>
                  <a:tcPr/>
                </a:tc>
                <a:tc>
                  <a:txBody>
                    <a:bodyPr/>
                    <a:lstStyle/>
                    <a:p>
                      <a:r>
                        <a:rPr lang="en-US" dirty="0" smtClean="0"/>
                        <a:t>27 months prison</a:t>
                      </a:r>
                    </a:p>
                    <a:p>
                      <a:r>
                        <a:rPr lang="en-US" dirty="0" smtClean="0"/>
                        <a:t>$98, 426 restitution</a:t>
                      </a:r>
                      <a:endParaRPr lang="en-US" dirty="0"/>
                    </a:p>
                  </a:txBody>
                  <a:tcPr/>
                </a:tc>
              </a:tr>
              <a:tr h="894080">
                <a:tc>
                  <a:txBody>
                    <a:bodyPr/>
                    <a:lstStyle/>
                    <a:p>
                      <a:r>
                        <a:rPr lang="en-US" dirty="0" smtClean="0"/>
                        <a:t>Dr. Mark Van Wormer</a:t>
                      </a:r>
                      <a:endParaRPr lang="en-US" dirty="0"/>
                    </a:p>
                  </a:txBody>
                  <a:tcPr/>
                </a:tc>
                <a:tc>
                  <a:txBody>
                    <a:bodyPr/>
                    <a:lstStyle/>
                    <a:p>
                      <a:pPr marL="168275" marR="0">
                        <a:lnSpc>
                          <a:spcPct val="115000"/>
                        </a:lnSpc>
                        <a:spcBef>
                          <a:spcPts val="0"/>
                        </a:spcBef>
                        <a:spcAft>
                          <a:spcPts val="0"/>
                        </a:spcAft>
                      </a:pPr>
                      <a:r>
                        <a:rPr lang="en-US" sz="1800" spc="-5" dirty="0" smtClean="0">
                          <a:solidFill>
                            <a:srgbClr val="231F20"/>
                          </a:solidFill>
                          <a:effectLst/>
                          <a:latin typeface="Calibri" pitchFamily="34" charset="0"/>
                          <a:ea typeface="Arial"/>
                          <a:cs typeface="Calibri" pitchFamily="34" charset="0"/>
                        </a:rPr>
                        <a:t>I</a:t>
                      </a:r>
                      <a:r>
                        <a:rPr lang="en-US" sz="1800" dirty="0" smtClean="0">
                          <a:solidFill>
                            <a:srgbClr val="231F20"/>
                          </a:solidFill>
                          <a:effectLst/>
                          <a:latin typeface="Calibri" pitchFamily="34" charset="0"/>
                          <a:ea typeface="Arial"/>
                          <a:cs typeface="Calibri" pitchFamily="34" charset="0"/>
                        </a:rPr>
                        <a:t>n</a:t>
                      </a:r>
                      <a:r>
                        <a:rPr lang="en-US" sz="1800" spc="5" dirty="0" smtClean="0">
                          <a:solidFill>
                            <a:srgbClr val="231F20"/>
                          </a:solidFill>
                          <a:effectLst/>
                          <a:latin typeface="Calibri" pitchFamily="34" charset="0"/>
                          <a:ea typeface="Arial"/>
                          <a:cs typeface="Calibri" pitchFamily="34" charset="0"/>
                        </a:rPr>
                        <a:t>j</a:t>
                      </a:r>
                      <a:r>
                        <a:rPr lang="en-US" sz="1800" spc="10" dirty="0" smtClean="0">
                          <a:solidFill>
                            <a:srgbClr val="231F20"/>
                          </a:solidFill>
                          <a:effectLst/>
                          <a:latin typeface="Calibri" pitchFamily="34" charset="0"/>
                          <a:ea typeface="Arial"/>
                          <a:cs typeface="Calibri" pitchFamily="34" charset="0"/>
                        </a:rPr>
                        <a:t>e</a:t>
                      </a:r>
                      <a:r>
                        <a:rPr lang="en-US" sz="1800" spc="40" dirty="0" smtClean="0">
                          <a:solidFill>
                            <a:srgbClr val="231F20"/>
                          </a:solidFill>
                          <a:effectLst/>
                          <a:latin typeface="Calibri" pitchFamily="34" charset="0"/>
                          <a:ea typeface="Arial"/>
                          <a:cs typeface="Calibri" pitchFamily="34" charset="0"/>
                        </a:rPr>
                        <a:t>c</a:t>
                      </a:r>
                      <a:r>
                        <a:rPr lang="en-US" sz="1800" spc="15" dirty="0" smtClean="0">
                          <a:solidFill>
                            <a:srgbClr val="231F20"/>
                          </a:solidFill>
                          <a:effectLst/>
                          <a:latin typeface="Calibri" pitchFamily="34" charset="0"/>
                          <a:ea typeface="Arial"/>
                          <a:cs typeface="Calibri" pitchFamily="34" charset="0"/>
                        </a:rPr>
                        <a:t>te</a:t>
                      </a:r>
                      <a:r>
                        <a:rPr lang="en-US" sz="1800" dirty="0" smtClean="0">
                          <a:solidFill>
                            <a:srgbClr val="231F20"/>
                          </a:solidFill>
                          <a:effectLst/>
                          <a:latin typeface="Calibri" pitchFamily="34" charset="0"/>
                          <a:ea typeface="Arial"/>
                          <a:cs typeface="Calibri" pitchFamily="34" charset="0"/>
                        </a:rPr>
                        <a:t>d</a:t>
                      </a:r>
                      <a:r>
                        <a:rPr lang="en-US" sz="1800" spc="20" dirty="0" smtClean="0">
                          <a:solidFill>
                            <a:srgbClr val="231F20"/>
                          </a:solidFill>
                          <a:effectLst/>
                          <a:latin typeface="Calibri" pitchFamily="34" charset="0"/>
                          <a:ea typeface="Arial"/>
                          <a:cs typeface="Calibri" pitchFamily="34" charset="0"/>
                        </a:rPr>
                        <a:t> </a:t>
                      </a:r>
                      <a:r>
                        <a:rPr lang="en-US" sz="1800" spc="10" dirty="0" smtClean="0">
                          <a:solidFill>
                            <a:srgbClr val="231F20"/>
                          </a:solidFill>
                          <a:effectLst/>
                          <a:latin typeface="Calibri" pitchFamily="34" charset="0"/>
                          <a:ea typeface="Arial"/>
                          <a:cs typeface="Calibri" pitchFamily="34" charset="0"/>
                        </a:rPr>
                        <a:t>pa</a:t>
                      </a:r>
                      <a:r>
                        <a:rPr lang="en-US" sz="1800" spc="35"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i</a:t>
                      </a:r>
                      <a:r>
                        <a:rPr lang="en-US" sz="1800" spc="5" dirty="0" smtClean="0">
                          <a:solidFill>
                            <a:srgbClr val="231F20"/>
                          </a:solidFill>
                          <a:effectLst/>
                          <a:latin typeface="Calibri" pitchFamily="34" charset="0"/>
                          <a:ea typeface="Arial"/>
                          <a:cs typeface="Calibri" pitchFamily="34" charset="0"/>
                        </a:rPr>
                        <a:t>en</a:t>
                      </a:r>
                      <a:r>
                        <a:rPr lang="en-US" sz="1800" spc="40"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s</a:t>
                      </a:r>
                      <a:endParaRPr lang="en-US" sz="1800" dirty="0" smtClean="0">
                        <a:effectLst/>
                        <a:latin typeface="Calibri" pitchFamily="34" charset="0"/>
                        <a:ea typeface="Calibri"/>
                        <a:cs typeface="Calibri" pitchFamily="34" charset="0"/>
                      </a:endParaRPr>
                    </a:p>
                    <a:p>
                      <a:r>
                        <a:rPr lang="en-US" sz="1800" spc="35" dirty="0" smtClean="0">
                          <a:solidFill>
                            <a:srgbClr val="231F20"/>
                          </a:solidFill>
                          <a:effectLst/>
                          <a:latin typeface="Calibri" pitchFamily="34" charset="0"/>
                          <a:ea typeface="Arial"/>
                          <a:cs typeface="Calibri" pitchFamily="34" charset="0"/>
                        </a:rPr>
                        <a:t>w</a:t>
                      </a:r>
                      <a:r>
                        <a:rPr lang="en-US" sz="1800" spc="5" dirty="0" smtClean="0">
                          <a:solidFill>
                            <a:srgbClr val="231F20"/>
                          </a:solidFill>
                          <a:effectLst/>
                          <a:latin typeface="Calibri" pitchFamily="34" charset="0"/>
                          <a:ea typeface="Arial"/>
                          <a:cs typeface="Calibri" pitchFamily="34" charset="0"/>
                        </a:rPr>
                        <a:t>i</a:t>
                      </a:r>
                      <a:r>
                        <a:rPr lang="en-US" sz="1800" spc="15"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h</a:t>
                      </a:r>
                      <a:r>
                        <a:rPr lang="en-US" sz="1800" spc="20" dirty="0" smtClean="0">
                          <a:solidFill>
                            <a:srgbClr val="231F20"/>
                          </a:solidFill>
                          <a:effectLst/>
                          <a:latin typeface="Calibri" pitchFamily="34" charset="0"/>
                          <a:ea typeface="Arial"/>
                          <a:cs typeface="Calibri" pitchFamily="34" charset="0"/>
                        </a:rPr>
                        <a:t> </a:t>
                      </a:r>
                      <a:r>
                        <a:rPr lang="en-US" sz="1800" dirty="0" smtClean="0">
                          <a:solidFill>
                            <a:srgbClr val="231F20"/>
                          </a:solidFill>
                          <a:effectLst/>
                          <a:latin typeface="Calibri" pitchFamily="34" charset="0"/>
                          <a:ea typeface="Arial"/>
                          <a:cs typeface="Calibri" pitchFamily="34" charset="0"/>
                        </a:rPr>
                        <a:t>una</a:t>
                      </a:r>
                      <a:r>
                        <a:rPr lang="en-US" sz="1800" spc="5" dirty="0" smtClean="0">
                          <a:solidFill>
                            <a:srgbClr val="231F20"/>
                          </a:solidFill>
                          <a:effectLst/>
                          <a:latin typeface="Calibri" pitchFamily="34" charset="0"/>
                          <a:ea typeface="Arial"/>
                          <a:cs typeface="Calibri" pitchFamily="34" charset="0"/>
                        </a:rPr>
                        <a:t>ppr</a:t>
                      </a:r>
                      <a:r>
                        <a:rPr lang="en-US" sz="1800" dirty="0" smtClean="0">
                          <a:solidFill>
                            <a:srgbClr val="231F20"/>
                          </a:solidFill>
                          <a:effectLst/>
                          <a:latin typeface="Calibri" pitchFamily="34" charset="0"/>
                          <a:ea typeface="Arial"/>
                          <a:cs typeface="Calibri" pitchFamily="34" charset="0"/>
                        </a:rPr>
                        <a:t>o</a:t>
                      </a:r>
                      <a:r>
                        <a:rPr lang="en-US" sz="1800" spc="10" dirty="0" smtClean="0">
                          <a:solidFill>
                            <a:srgbClr val="231F20"/>
                          </a:solidFill>
                          <a:effectLst/>
                          <a:latin typeface="Calibri" pitchFamily="34" charset="0"/>
                          <a:ea typeface="Arial"/>
                          <a:cs typeface="Calibri" pitchFamily="34" charset="0"/>
                        </a:rPr>
                        <a:t>v</a:t>
                      </a:r>
                      <a:r>
                        <a:rPr lang="en-US" sz="1800" spc="15" dirty="0" smtClean="0">
                          <a:solidFill>
                            <a:srgbClr val="231F20"/>
                          </a:solidFill>
                          <a:effectLst/>
                          <a:latin typeface="Calibri" pitchFamily="34" charset="0"/>
                          <a:ea typeface="Arial"/>
                          <a:cs typeface="Calibri" pitchFamily="34" charset="0"/>
                        </a:rPr>
                        <a:t>e</a:t>
                      </a:r>
                      <a:r>
                        <a:rPr lang="en-US" sz="1800" dirty="0" smtClean="0">
                          <a:solidFill>
                            <a:srgbClr val="231F20"/>
                          </a:solidFill>
                          <a:effectLst/>
                          <a:latin typeface="Calibri" pitchFamily="34" charset="0"/>
                          <a:ea typeface="Arial"/>
                          <a:cs typeface="Calibri" pitchFamily="34" charset="0"/>
                        </a:rPr>
                        <a:t>d</a:t>
                      </a:r>
                      <a:r>
                        <a:rPr lang="en-US" sz="1800" spc="70" dirty="0" smtClean="0">
                          <a:solidFill>
                            <a:srgbClr val="231F20"/>
                          </a:solidFill>
                          <a:effectLst/>
                          <a:latin typeface="Calibri" pitchFamily="34" charset="0"/>
                          <a:ea typeface="Arial"/>
                          <a:cs typeface="Calibri" pitchFamily="34" charset="0"/>
                        </a:rPr>
                        <a:t> </a:t>
                      </a:r>
                      <a:r>
                        <a:rPr lang="en-US" sz="1800" dirty="0" smtClean="0">
                          <a:solidFill>
                            <a:srgbClr val="231F20"/>
                          </a:solidFill>
                          <a:effectLst/>
                          <a:latin typeface="Calibri" pitchFamily="34" charset="0"/>
                          <a:ea typeface="Arial"/>
                          <a:cs typeface="Calibri" pitchFamily="34" charset="0"/>
                        </a:rPr>
                        <a:t>d</a:t>
                      </a:r>
                      <a:r>
                        <a:rPr lang="en-US" sz="1800" spc="25" dirty="0" smtClean="0">
                          <a:solidFill>
                            <a:srgbClr val="231F20"/>
                          </a:solidFill>
                          <a:effectLst/>
                          <a:latin typeface="Calibri" pitchFamily="34" charset="0"/>
                          <a:ea typeface="Arial"/>
                          <a:cs typeface="Calibri" pitchFamily="34" charset="0"/>
                        </a:rPr>
                        <a:t>r</a:t>
                      </a:r>
                      <a:r>
                        <a:rPr lang="en-US" sz="1800" spc="5" dirty="0" smtClean="0">
                          <a:solidFill>
                            <a:srgbClr val="231F20"/>
                          </a:solidFill>
                          <a:effectLst/>
                          <a:latin typeface="Calibri" pitchFamily="34" charset="0"/>
                          <a:ea typeface="Arial"/>
                          <a:cs typeface="Calibri" pitchFamily="34" charset="0"/>
                        </a:rPr>
                        <a:t>u</a:t>
                      </a:r>
                      <a:r>
                        <a:rPr lang="en-US" sz="1800" spc="-5" dirty="0" smtClean="0">
                          <a:solidFill>
                            <a:srgbClr val="231F20"/>
                          </a:solidFill>
                          <a:effectLst/>
                          <a:latin typeface="Calibri" pitchFamily="34" charset="0"/>
                          <a:ea typeface="Arial"/>
                          <a:cs typeface="Calibri" pitchFamily="34" charset="0"/>
                        </a:rPr>
                        <a:t>g</a:t>
                      </a:r>
                      <a:r>
                        <a:rPr lang="en-US" sz="1800" dirty="0" smtClean="0">
                          <a:solidFill>
                            <a:srgbClr val="231F20"/>
                          </a:solidFill>
                          <a:effectLst/>
                          <a:latin typeface="Calibri" pitchFamily="34" charset="0"/>
                          <a:ea typeface="Arial"/>
                          <a:cs typeface="Calibri" pitchFamily="34" charset="0"/>
                        </a:rPr>
                        <a:t>,  </a:t>
                      </a:r>
                      <a:r>
                        <a:rPr lang="en-US" sz="1800" spc="10" dirty="0" smtClean="0">
                          <a:solidFill>
                            <a:srgbClr val="231F20"/>
                          </a:solidFill>
                          <a:effectLst/>
                          <a:latin typeface="Calibri" pitchFamily="34" charset="0"/>
                          <a:ea typeface="Arial"/>
                          <a:cs typeface="Calibri" pitchFamily="34" charset="0"/>
                        </a:rPr>
                        <a:t>r</a:t>
                      </a:r>
                      <a:r>
                        <a:rPr lang="en-US" sz="1800" spc="5" dirty="0" smtClean="0">
                          <a:solidFill>
                            <a:srgbClr val="231F20"/>
                          </a:solidFill>
                          <a:effectLst/>
                          <a:latin typeface="Calibri" pitchFamily="34" charset="0"/>
                          <a:ea typeface="Arial"/>
                          <a:cs typeface="Calibri" pitchFamily="34" charset="0"/>
                        </a:rPr>
                        <a:t>ep</a:t>
                      </a:r>
                      <a:r>
                        <a:rPr lang="en-US" sz="1800" spc="10" dirty="0" smtClean="0">
                          <a:solidFill>
                            <a:srgbClr val="231F20"/>
                          </a:solidFill>
                          <a:effectLst/>
                          <a:latin typeface="Calibri" pitchFamily="34" charset="0"/>
                          <a:ea typeface="Arial"/>
                          <a:cs typeface="Calibri" pitchFamily="34" charset="0"/>
                        </a:rPr>
                        <a:t>r</a:t>
                      </a:r>
                      <a:r>
                        <a:rPr lang="en-US" sz="1800" spc="15" dirty="0" smtClean="0">
                          <a:solidFill>
                            <a:srgbClr val="231F20"/>
                          </a:solidFill>
                          <a:effectLst/>
                          <a:latin typeface="Calibri" pitchFamily="34" charset="0"/>
                          <a:ea typeface="Arial"/>
                          <a:cs typeface="Calibri" pitchFamily="34" charset="0"/>
                        </a:rPr>
                        <a:t>es</a:t>
                      </a:r>
                      <a:r>
                        <a:rPr lang="en-US" sz="1800" spc="5" dirty="0" smtClean="0">
                          <a:solidFill>
                            <a:srgbClr val="231F20"/>
                          </a:solidFill>
                          <a:effectLst/>
                          <a:latin typeface="Calibri" pitchFamily="34" charset="0"/>
                          <a:ea typeface="Arial"/>
                          <a:cs typeface="Calibri" pitchFamily="34" charset="0"/>
                        </a:rPr>
                        <a:t>en</a:t>
                      </a:r>
                      <a:r>
                        <a:rPr lang="en-US" sz="1800" spc="35" dirty="0" smtClean="0">
                          <a:solidFill>
                            <a:srgbClr val="231F20"/>
                          </a:solidFill>
                          <a:effectLst/>
                          <a:latin typeface="Calibri" pitchFamily="34" charset="0"/>
                          <a:ea typeface="Arial"/>
                          <a:cs typeface="Calibri" pitchFamily="34" charset="0"/>
                        </a:rPr>
                        <a:t>t</a:t>
                      </a:r>
                      <a:r>
                        <a:rPr lang="en-US" sz="1800" spc="-5" dirty="0" smtClean="0">
                          <a:solidFill>
                            <a:srgbClr val="231F20"/>
                          </a:solidFill>
                          <a:effectLst/>
                          <a:latin typeface="Calibri" pitchFamily="34" charset="0"/>
                          <a:ea typeface="Arial"/>
                          <a:cs typeface="Calibri" pitchFamily="34" charset="0"/>
                        </a:rPr>
                        <a:t>i</a:t>
                      </a:r>
                      <a:r>
                        <a:rPr lang="en-US" sz="1800" spc="5" dirty="0" smtClean="0">
                          <a:solidFill>
                            <a:srgbClr val="231F20"/>
                          </a:solidFill>
                          <a:effectLst/>
                          <a:latin typeface="Calibri" pitchFamily="34" charset="0"/>
                          <a:ea typeface="Arial"/>
                          <a:cs typeface="Calibri" pitchFamily="34" charset="0"/>
                        </a:rPr>
                        <a:t>n</a:t>
                      </a:r>
                      <a:r>
                        <a:rPr lang="en-US" sz="1800" dirty="0" smtClean="0">
                          <a:solidFill>
                            <a:srgbClr val="231F20"/>
                          </a:solidFill>
                          <a:effectLst/>
                          <a:latin typeface="Calibri" pitchFamily="34" charset="0"/>
                          <a:ea typeface="Arial"/>
                          <a:cs typeface="Calibri" pitchFamily="34" charset="0"/>
                        </a:rPr>
                        <a:t>g</a:t>
                      </a:r>
                      <a:r>
                        <a:rPr lang="en-US" sz="1800" spc="20" dirty="0" smtClean="0">
                          <a:solidFill>
                            <a:srgbClr val="231F20"/>
                          </a:solidFill>
                          <a:effectLst/>
                          <a:latin typeface="Calibri" pitchFamily="34" charset="0"/>
                          <a:ea typeface="Arial"/>
                          <a:cs typeface="Calibri" pitchFamily="34" charset="0"/>
                        </a:rPr>
                        <a:t> </a:t>
                      </a:r>
                      <a:r>
                        <a:rPr lang="en-US" sz="1800" spc="5" dirty="0" smtClean="0">
                          <a:solidFill>
                            <a:srgbClr val="231F20"/>
                          </a:solidFill>
                          <a:effectLst/>
                          <a:latin typeface="Calibri" pitchFamily="34" charset="0"/>
                          <a:ea typeface="Arial"/>
                          <a:cs typeface="Calibri" pitchFamily="34" charset="0"/>
                        </a:rPr>
                        <a:t>i</a:t>
                      </a:r>
                      <a:r>
                        <a:rPr lang="en-US" sz="1800" dirty="0" smtClean="0">
                          <a:solidFill>
                            <a:srgbClr val="231F20"/>
                          </a:solidFill>
                          <a:effectLst/>
                          <a:latin typeface="Calibri" pitchFamily="34" charset="0"/>
                          <a:ea typeface="Arial"/>
                          <a:cs typeface="Calibri" pitchFamily="34" charset="0"/>
                        </a:rPr>
                        <a:t>t</a:t>
                      </a:r>
                      <a:r>
                        <a:rPr lang="en-US" sz="1800" spc="-50" dirty="0" smtClean="0">
                          <a:solidFill>
                            <a:srgbClr val="231F20"/>
                          </a:solidFill>
                          <a:effectLst/>
                          <a:latin typeface="Calibri" pitchFamily="34" charset="0"/>
                          <a:ea typeface="Arial"/>
                          <a:cs typeface="Calibri" pitchFamily="34" charset="0"/>
                        </a:rPr>
                        <a:t> </a:t>
                      </a:r>
                      <a:r>
                        <a:rPr lang="en-US" sz="1800" spc="10" dirty="0" smtClean="0">
                          <a:solidFill>
                            <a:srgbClr val="231F20"/>
                          </a:solidFill>
                          <a:effectLst/>
                          <a:latin typeface="Calibri" pitchFamily="34" charset="0"/>
                          <a:ea typeface="Arial"/>
                          <a:cs typeface="Calibri" pitchFamily="34" charset="0"/>
                        </a:rPr>
                        <a:t>a</a:t>
                      </a:r>
                      <a:r>
                        <a:rPr lang="en-US" sz="1800" dirty="0" smtClean="0">
                          <a:solidFill>
                            <a:srgbClr val="231F20"/>
                          </a:solidFill>
                          <a:effectLst/>
                          <a:latin typeface="Calibri" pitchFamily="34" charset="0"/>
                          <a:ea typeface="Arial"/>
                          <a:cs typeface="Calibri" pitchFamily="34" charset="0"/>
                        </a:rPr>
                        <a:t>s</a:t>
                      </a:r>
                      <a:r>
                        <a:rPr lang="en-US" sz="1800" spc="80" dirty="0" smtClean="0">
                          <a:solidFill>
                            <a:srgbClr val="231F20"/>
                          </a:solidFill>
                          <a:effectLst/>
                          <a:latin typeface="Calibri" pitchFamily="34" charset="0"/>
                          <a:ea typeface="Arial"/>
                          <a:cs typeface="Calibri" pitchFamily="34" charset="0"/>
                        </a:rPr>
                        <a:t> </a:t>
                      </a:r>
                      <a:r>
                        <a:rPr lang="en-US" sz="1800" dirty="0" smtClean="0">
                          <a:solidFill>
                            <a:srgbClr val="231F20"/>
                          </a:solidFill>
                          <a:effectLst/>
                          <a:latin typeface="Calibri" pitchFamily="34" charset="0"/>
                          <a:ea typeface="Arial"/>
                          <a:cs typeface="Calibri" pitchFamily="34" charset="0"/>
                        </a:rPr>
                        <a:t>a</a:t>
                      </a:r>
                      <a:r>
                        <a:rPr lang="en-US" sz="1800" spc="5" dirty="0" smtClean="0">
                          <a:solidFill>
                            <a:srgbClr val="231F20"/>
                          </a:solidFill>
                          <a:effectLst/>
                          <a:latin typeface="Calibri" pitchFamily="34" charset="0"/>
                          <a:ea typeface="Arial"/>
                          <a:cs typeface="Calibri" pitchFamily="34" charset="0"/>
                        </a:rPr>
                        <a:t>ppr</a:t>
                      </a:r>
                      <a:r>
                        <a:rPr lang="en-US" sz="1800" dirty="0" smtClean="0">
                          <a:solidFill>
                            <a:srgbClr val="231F20"/>
                          </a:solidFill>
                          <a:effectLst/>
                          <a:latin typeface="Calibri" pitchFamily="34" charset="0"/>
                          <a:ea typeface="Arial"/>
                          <a:cs typeface="Calibri" pitchFamily="34" charset="0"/>
                        </a:rPr>
                        <a:t>o</a:t>
                      </a:r>
                      <a:r>
                        <a:rPr lang="en-US" sz="1800" spc="10" dirty="0" smtClean="0">
                          <a:solidFill>
                            <a:srgbClr val="231F20"/>
                          </a:solidFill>
                          <a:effectLst/>
                          <a:latin typeface="Calibri" pitchFamily="34" charset="0"/>
                          <a:ea typeface="Arial"/>
                          <a:cs typeface="Calibri" pitchFamily="34" charset="0"/>
                        </a:rPr>
                        <a:t>v</a:t>
                      </a:r>
                      <a:r>
                        <a:rPr lang="en-US" sz="1800" spc="15" dirty="0" smtClean="0">
                          <a:solidFill>
                            <a:srgbClr val="231F20"/>
                          </a:solidFill>
                          <a:effectLst/>
                          <a:latin typeface="Calibri" pitchFamily="34" charset="0"/>
                          <a:ea typeface="Arial"/>
                          <a:cs typeface="Calibri" pitchFamily="34" charset="0"/>
                        </a:rPr>
                        <a:t>e</a:t>
                      </a:r>
                      <a:r>
                        <a:rPr lang="en-US" sz="1800" dirty="0" smtClean="0">
                          <a:solidFill>
                            <a:srgbClr val="231F20"/>
                          </a:solidFill>
                          <a:effectLst/>
                          <a:latin typeface="Calibri" pitchFamily="34" charset="0"/>
                          <a:ea typeface="Arial"/>
                          <a:cs typeface="Calibri" pitchFamily="34" charset="0"/>
                        </a:rPr>
                        <a:t>d </a:t>
                      </a:r>
                      <a:r>
                        <a:rPr lang="en-US" sz="1800" spc="5" dirty="0" smtClean="0">
                          <a:solidFill>
                            <a:srgbClr val="231F20"/>
                          </a:solidFill>
                          <a:effectLst/>
                          <a:latin typeface="Calibri" pitchFamily="34" charset="0"/>
                          <a:ea typeface="Arial"/>
                          <a:cs typeface="Calibri" pitchFamily="34" charset="0"/>
                        </a:rPr>
                        <a:t>Bo</a:t>
                      </a:r>
                      <a:r>
                        <a:rPr lang="en-US" sz="1800" spc="15"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ox</a:t>
                      </a:r>
                      <a:r>
                        <a:rPr lang="en-US" sz="1800" spc="20" dirty="0" smtClean="0">
                          <a:solidFill>
                            <a:srgbClr val="231F20"/>
                          </a:solidFill>
                          <a:effectLst/>
                          <a:latin typeface="Calibri" pitchFamily="34" charset="0"/>
                          <a:ea typeface="Arial"/>
                          <a:cs typeface="Calibri" pitchFamily="34" charset="0"/>
                        </a:rPr>
                        <a:t> </a:t>
                      </a:r>
                      <a:r>
                        <a:rPr lang="en-US" sz="1800" spc="10" dirty="0" smtClean="0">
                          <a:solidFill>
                            <a:srgbClr val="231F20"/>
                          </a:solidFill>
                          <a:effectLst/>
                          <a:latin typeface="Calibri" pitchFamily="34" charset="0"/>
                          <a:ea typeface="Arial"/>
                          <a:cs typeface="Calibri" pitchFamily="34" charset="0"/>
                        </a:rPr>
                        <a:t>C</a:t>
                      </a:r>
                      <a:r>
                        <a:rPr lang="en-US" sz="1800" spc="5" dirty="0" smtClean="0">
                          <a:solidFill>
                            <a:srgbClr val="231F20"/>
                          </a:solidFill>
                          <a:effectLst/>
                          <a:latin typeface="Calibri" pitchFamily="34" charset="0"/>
                          <a:ea typeface="Arial"/>
                          <a:cs typeface="Calibri" pitchFamily="34" charset="0"/>
                        </a:rPr>
                        <a:t>o</a:t>
                      </a:r>
                      <a:r>
                        <a:rPr lang="en-US" sz="1800" spc="-5" dirty="0" smtClean="0">
                          <a:solidFill>
                            <a:srgbClr val="231F20"/>
                          </a:solidFill>
                          <a:effectLst/>
                          <a:latin typeface="Calibri" pitchFamily="34" charset="0"/>
                          <a:ea typeface="Arial"/>
                          <a:cs typeface="Calibri" pitchFamily="34" charset="0"/>
                        </a:rPr>
                        <a:t>s</a:t>
                      </a:r>
                      <a:r>
                        <a:rPr lang="en-US" sz="1800" spc="5" dirty="0" smtClean="0">
                          <a:solidFill>
                            <a:srgbClr val="231F20"/>
                          </a:solidFill>
                          <a:effectLst/>
                          <a:latin typeface="Calibri" pitchFamily="34" charset="0"/>
                          <a:ea typeface="Arial"/>
                          <a:cs typeface="Calibri" pitchFamily="34" charset="0"/>
                        </a:rPr>
                        <a:t>m</a:t>
                      </a:r>
                      <a:r>
                        <a:rPr lang="en-US" sz="1800" spc="15" dirty="0" smtClean="0">
                          <a:solidFill>
                            <a:srgbClr val="231F20"/>
                          </a:solidFill>
                          <a:effectLst/>
                          <a:latin typeface="Calibri" pitchFamily="34" charset="0"/>
                          <a:ea typeface="Arial"/>
                          <a:cs typeface="Calibri" pitchFamily="34" charset="0"/>
                        </a:rPr>
                        <a:t>e</a:t>
                      </a:r>
                      <a:r>
                        <a:rPr lang="en-US" sz="1800" spc="35" dirty="0" smtClean="0">
                          <a:solidFill>
                            <a:srgbClr val="231F20"/>
                          </a:solidFill>
                          <a:effectLst/>
                          <a:latin typeface="Calibri" pitchFamily="34" charset="0"/>
                          <a:ea typeface="Arial"/>
                          <a:cs typeface="Calibri" pitchFamily="34" charset="0"/>
                        </a:rPr>
                        <a:t>t</a:t>
                      </a:r>
                      <a:r>
                        <a:rPr lang="en-US" sz="1800" spc="-5" dirty="0" smtClean="0">
                          <a:solidFill>
                            <a:srgbClr val="231F20"/>
                          </a:solidFill>
                          <a:effectLst/>
                          <a:latin typeface="Calibri" pitchFamily="34" charset="0"/>
                          <a:ea typeface="Arial"/>
                          <a:cs typeface="Calibri" pitchFamily="34" charset="0"/>
                        </a:rPr>
                        <a:t>i</a:t>
                      </a:r>
                      <a:r>
                        <a:rPr lang="en-US" sz="1800" dirty="0" smtClean="0">
                          <a:solidFill>
                            <a:srgbClr val="231F20"/>
                          </a:solidFill>
                          <a:effectLst/>
                          <a:latin typeface="Calibri" pitchFamily="34" charset="0"/>
                          <a:ea typeface="Arial"/>
                          <a:cs typeface="Calibri" pitchFamily="34" charset="0"/>
                        </a:rPr>
                        <a:t>c</a:t>
                      </a:r>
                      <a:endParaRPr lang="en-US" sz="1800" dirty="0">
                        <a:latin typeface="Calibri" pitchFamily="34" charset="0"/>
                        <a:cs typeface="Calibri" pitchFamily="34" charset="0"/>
                      </a:endParaRPr>
                    </a:p>
                  </a:txBody>
                  <a:tcPr/>
                </a:tc>
                <a:tc>
                  <a:txBody>
                    <a:bodyPr/>
                    <a:lstStyle/>
                    <a:p>
                      <a:r>
                        <a:rPr lang="en-US" dirty="0" smtClean="0"/>
                        <a:t>366 days prison</a:t>
                      </a:r>
                    </a:p>
                    <a:p>
                      <a:r>
                        <a:rPr lang="en-US" dirty="0" smtClean="0"/>
                        <a:t>$65,285</a:t>
                      </a:r>
                      <a:r>
                        <a:rPr lang="en-US" baseline="0" dirty="0" smtClean="0"/>
                        <a:t> restitution</a:t>
                      </a:r>
                      <a:endParaRPr lang="en-US" dirty="0"/>
                    </a:p>
                  </a:txBody>
                  <a:tcPr/>
                </a:tc>
              </a:tr>
              <a:tr h="894080">
                <a:tc>
                  <a:txBody>
                    <a:bodyPr/>
                    <a:lstStyle/>
                    <a:p>
                      <a:r>
                        <a:rPr lang="en-US" dirty="0" smtClean="0"/>
                        <a:t>Dr. Albert Poet</a:t>
                      </a:r>
                      <a:endParaRPr lang="en-US" dirty="0"/>
                    </a:p>
                  </a:txBody>
                  <a:tcPr/>
                </a:tc>
                <a:tc>
                  <a:txBody>
                    <a:bodyPr/>
                    <a:lstStyle/>
                    <a:p>
                      <a:r>
                        <a:rPr lang="en-US" sz="1800" spc="-5" dirty="0" smtClean="0">
                          <a:solidFill>
                            <a:srgbClr val="231F20"/>
                          </a:solidFill>
                          <a:effectLst/>
                          <a:latin typeface="Calibri" pitchFamily="34" charset="0"/>
                          <a:ea typeface="Arial"/>
                          <a:cs typeface="Calibri" pitchFamily="34" charset="0"/>
                        </a:rPr>
                        <a:t>I</a:t>
                      </a:r>
                      <a:r>
                        <a:rPr lang="en-US" sz="1800" dirty="0" smtClean="0">
                          <a:solidFill>
                            <a:srgbClr val="231F20"/>
                          </a:solidFill>
                          <a:effectLst/>
                          <a:latin typeface="Calibri" pitchFamily="34" charset="0"/>
                          <a:ea typeface="Arial"/>
                          <a:cs typeface="Calibri" pitchFamily="34" charset="0"/>
                        </a:rPr>
                        <a:t>n</a:t>
                      </a:r>
                      <a:r>
                        <a:rPr lang="en-US" sz="1800" spc="5" dirty="0" smtClean="0">
                          <a:solidFill>
                            <a:srgbClr val="231F20"/>
                          </a:solidFill>
                          <a:effectLst/>
                          <a:latin typeface="Calibri" pitchFamily="34" charset="0"/>
                          <a:ea typeface="Arial"/>
                          <a:cs typeface="Calibri" pitchFamily="34" charset="0"/>
                        </a:rPr>
                        <a:t>j</a:t>
                      </a:r>
                      <a:r>
                        <a:rPr lang="en-US" sz="1800" spc="10" dirty="0" smtClean="0">
                          <a:solidFill>
                            <a:srgbClr val="231F20"/>
                          </a:solidFill>
                          <a:effectLst/>
                          <a:latin typeface="Calibri" pitchFamily="34" charset="0"/>
                          <a:ea typeface="Arial"/>
                          <a:cs typeface="Calibri" pitchFamily="34" charset="0"/>
                        </a:rPr>
                        <a:t>e</a:t>
                      </a:r>
                      <a:r>
                        <a:rPr lang="en-US" sz="1800" spc="40" dirty="0" smtClean="0">
                          <a:solidFill>
                            <a:srgbClr val="231F20"/>
                          </a:solidFill>
                          <a:effectLst/>
                          <a:latin typeface="Calibri" pitchFamily="34" charset="0"/>
                          <a:ea typeface="Arial"/>
                          <a:cs typeface="Calibri" pitchFamily="34" charset="0"/>
                        </a:rPr>
                        <a:t>c</a:t>
                      </a:r>
                      <a:r>
                        <a:rPr lang="en-US" sz="1800" spc="15" dirty="0" smtClean="0">
                          <a:solidFill>
                            <a:srgbClr val="231F20"/>
                          </a:solidFill>
                          <a:effectLst/>
                          <a:latin typeface="Calibri" pitchFamily="34" charset="0"/>
                          <a:ea typeface="Arial"/>
                          <a:cs typeface="Calibri" pitchFamily="34" charset="0"/>
                        </a:rPr>
                        <a:t>te</a:t>
                      </a:r>
                      <a:r>
                        <a:rPr lang="en-US" sz="1800" dirty="0" smtClean="0">
                          <a:solidFill>
                            <a:srgbClr val="231F20"/>
                          </a:solidFill>
                          <a:effectLst/>
                          <a:latin typeface="Calibri" pitchFamily="34" charset="0"/>
                          <a:ea typeface="Arial"/>
                          <a:cs typeface="Calibri" pitchFamily="34" charset="0"/>
                        </a:rPr>
                        <a:t>d</a:t>
                      </a:r>
                      <a:r>
                        <a:rPr lang="en-US" sz="1800" spc="20" dirty="0" smtClean="0">
                          <a:solidFill>
                            <a:srgbClr val="231F20"/>
                          </a:solidFill>
                          <a:effectLst/>
                          <a:latin typeface="Calibri" pitchFamily="34" charset="0"/>
                          <a:ea typeface="Arial"/>
                          <a:cs typeface="Calibri" pitchFamily="34" charset="0"/>
                        </a:rPr>
                        <a:t> </a:t>
                      </a:r>
                      <a:r>
                        <a:rPr lang="en-US" sz="1800" spc="10" dirty="0" smtClean="0">
                          <a:solidFill>
                            <a:srgbClr val="231F20"/>
                          </a:solidFill>
                          <a:effectLst/>
                          <a:latin typeface="Calibri" pitchFamily="34" charset="0"/>
                          <a:ea typeface="Arial"/>
                          <a:cs typeface="Calibri" pitchFamily="34" charset="0"/>
                        </a:rPr>
                        <a:t>pa</a:t>
                      </a:r>
                      <a:r>
                        <a:rPr lang="en-US" sz="1800" spc="35"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i</a:t>
                      </a:r>
                      <a:r>
                        <a:rPr lang="en-US" sz="1800" spc="5" dirty="0" smtClean="0">
                          <a:solidFill>
                            <a:srgbClr val="231F20"/>
                          </a:solidFill>
                          <a:effectLst/>
                          <a:latin typeface="Calibri" pitchFamily="34" charset="0"/>
                          <a:ea typeface="Arial"/>
                          <a:cs typeface="Calibri" pitchFamily="34" charset="0"/>
                        </a:rPr>
                        <a:t>en</a:t>
                      </a:r>
                      <a:r>
                        <a:rPr lang="en-US" sz="1800" spc="40"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s</a:t>
                      </a:r>
                      <a:r>
                        <a:rPr lang="en-US" sz="1800" spc="20" dirty="0" smtClean="0">
                          <a:solidFill>
                            <a:srgbClr val="231F20"/>
                          </a:solidFill>
                          <a:effectLst/>
                          <a:latin typeface="Calibri" pitchFamily="34" charset="0"/>
                          <a:ea typeface="Arial"/>
                          <a:cs typeface="Calibri" pitchFamily="34" charset="0"/>
                        </a:rPr>
                        <a:t> </a:t>
                      </a:r>
                      <a:r>
                        <a:rPr lang="en-US" sz="1800" spc="35" dirty="0" smtClean="0">
                          <a:solidFill>
                            <a:srgbClr val="231F20"/>
                          </a:solidFill>
                          <a:effectLst/>
                          <a:latin typeface="Calibri" pitchFamily="34" charset="0"/>
                          <a:ea typeface="Arial"/>
                          <a:cs typeface="Calibri" pitchFamily="34" charset="0"/>
                        </a:rPr>
                        <a:t>w</a:t>
                      </a:r>
                      <a:r>
                        <a:rPr lang="en-US" sz="1800" spc="5" dirty="0" smtClean="0">
                          <a:solidFill>
                            <a:srgbClr val="231F20"/>
                          </a:solidFill>
                          <a:effectLst/>
                          <a:latin typeface="Calibri" pitchFamily="34" charset="0"/>
                          <a:ea typeface="Arial"/>
                          <a:cs typeface="Calibri" pitchFamily="34" charset="0"/>
                        </a:rPr>
                        <a:t>i</a:t>
                      </a:r>
                      <a:r>
                        <a:rPr lang="en-US" sz="1800" spc="15"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h una</a:t>
                      </a:r>
                      <a:r>
                        <a:rPr lang="en-US" sz="1800" spc="5" dirty="0" smtClean="0">
                          <a:solidFill>
                            <a:srgbClr val="231F20"/>
                          </a:solidFill>
                          <a:effectLst/>
                          <a:latin typeface="Calibri" pitchFamily="34" charset="0"/>
                          <a:ea typeface="Arial"/>
                          <a:cs typeface="Calibri" pitchFamily="34" charset="0"/>
                        </a:rPr>
                        <a:t>ppr</a:t>
                      </a:r>
                      <a:r>
                        <a:rPr lang="en-US" sz="1800" dirty="0" smtClean="0">
                          <a:solidFill>
                            <a:srgbClr val="231F20"/>
                          </a:solidFill>
                          <a:effectLst/>
                          <a:latin typeface="Calibri" pitchFamily="34" charset="0"/>
                          <a:ea typeface="Arial"/>
                          <a:cs typeface="Calibri" pitchFamily="34" charset="0"/>
                        </a:rPr>
                        <a:t>o</a:t>
                      </a:r>
                      <a:r>
                        <a:rPr lang="en-US" sz="1800" spc="10" dirty="0" smtClean="0">
                          <a:solidFill>
                            <a:srgbClr val="231F20"/>
                          </a:solidFill>
                          <a:effectLst/>
                          <a:latin typeface="Calibri" pitchFamily="34" charset="0"/>
                          <a:ea typeface="Arial"/>
                          <a:cs typeface="Calibri" pitchFamily="34" charset="0"/>
                        </a:rPr>
                        <a:t>v</a:t>
                      </a:r>
                      <a:r>
                        <a:rPr lang="en-US" sz="1800" spc="15" dirty="0" smtClean="0">
                          <a:solidFill>
                            <a:srgbClr val="231F20"/>
                          </a:solidFill>
                          <a:effectLst/>
                          <a:latin typeface="Calibri" pitchFamily="34" charset="0"/>
                          <a:ea typeface="Arial"/>
                          <a:cs typeface="Calibri" pitchFamily="34" charset="0"/>
                        </a:rPr>
                        <a:t>e</a:t>
                      </a:r>
                      <a:r>
                        <a:rPr lang="en-US" sz="1800" dirty="0" smtClean="0">
                          <a:solidFill>
                            <a:srgbClr val="231F20"/>
                          </a:solidFill>
                          <a:effectLst/>
                          <a:latin typeface="Calibri" pitchFamily="34" charset="0"/>
                          <a:ea typeface="Arial"/>
                          <a:cs typeface="Calibri" pitchFamily="34" charset="0"/>
                        </a:rPr>
                        <a:t>d</a:t>
                      </a:r>
                      <a:r>
                        <a:rPr lang="en-US" sz="1800" spc="15" dirty="0" smtClean="0">
                          <a:solidFill>
                            <a:srgbClr val="231F20"/>
                          </a:solidFill>
                          <a:effectLst/>
                          <a:latin typeface="Calibri" pitchFamily="34" charset="0"/>
                          <a:ea typeface="Arial"/>
                          <a:cs typeface="Calibri" pitchFamily="34" charset="0"/>
                        </a:rPr>
                        <a:t> </a:t>
                      </a:r>
                      <a:r>
                        <a:rPr lang="en-US" sz="1800" dirty="0" smtClean="0">
                          <a:solidFill>
                            <a:srgbClr val="231F20"/>
                          </a:solidFill>
                          <a:effectLst/>
                          <a:latin typeface="Calibri" pitchFamily="34" charset="0"/>
                          <a:ea typeface="Arial"/>
                          <a:cs typeface="Calibri" pitchFamily="34" charset="0"/>
                        </a:rPr>
                        <a:t>d</a:t>
                      </a:r>
                      <a:r>
                        <a:rPr lang="en-US" sz="1800" spc="20" dirty="0" smtClean="0">
                          <a:solidFill>
                            <a:srgbClr val="231F20"/>
                          </a:solidFill>
                          <a:effectLst/>
                          <a:latin typeface="Calibri" pitchFamily="34" charset="0"/>
                          <a:ea typeface="Arial"/>
                          <a:cs typeface="Calibri" pitchFamily="34" charset="0"/>
                        </a:rPr>
                        <a:t>r</a:t>
                      </a:r>
                      <a:r>
                        <a:rPr lang="en-US" sz="1800" spc="5" dirty="0" smtClean="0">
                          <a:solidFill>
                            <a:srgbClr val="231F20"/>
                          </a:solidFill>
                          <a:effectLst/>
                          <a:latin typeface="Calibri" pitchFamily="34" charset="0"/>
                          <a:ea typeface="Arial"/>
                          <a:cs typeface="Calibri" pitchFamily="34" charset="0"/>
                        </a:rPr>
                        <a:t>u</a:t>
                      </a:r>
                      <a:r>
                        <a:rPr lang="en-US" sz="1800" dirty="0" smtClean="0">
                          <a:solidFill>
                            <a:srgbClr val="231F20"/>
                          </a:solidFill>
                          <a:effectLst/>
                          <a:latin typeface="Calibri" pitchFamily="34" charset="0"/>
                          <a:ea typeface="Arial"/>
                          <a:cs typeface="Calibri" pitchFamily="34" charset="0"/>
                        </a:rPr>
                        <a:t>g</a:t>
                      </a:r>
                      <a:r>
                        <a:rPr lang="en-US" sz="1800" spc="70" dirty="0" smtClean="0">
                          <a:solidFill>
                            <a:srgbClr val="231F20"/>
                          </a:solidFill>
                          <a:effectLst/>
                          <a:latin typeface="Calibri" pitchFamily="34" charset="0"/>
                          <a:ea typeface="Arial"/>
                          <a:cs typeface="Calibri" pitchFamily="34" charset="0"/>
                        </a:rPr>
                        <a:t> </a:t>
                      </a:r>
                      <a:r>
                        <a:rPr lang="en-US" sz="1800" spc="35" dirty="0" smtClean="0">
                          <a:solidFill>
                            <a:srgbClr val="231F20"/>
                          </a:solidFill>
                          <a:effectLst/>
                          <a:latin typeface="Calibri" pitchFamily="34" charset="0"/>
                          <a:ea typeface="Arial"/>
                          <a:cs typeface="Calibri" pitchFamily="34" charset="0"/>
                        </a:rPr>
                        <a:t>w</a:t>
                      </a:r>
                      <a:r>
                        <a:rPr lang="en-US" sz="1800" spc="5" dirty="0" smtClean="0">
                          <a:solidFill>
                            <a:srgbClr val="231F20"/>
                          </a:solidFill>
                          <a:effectLst/>
                          <a:latin typeface="Calibri" pitchFamily="34" charset="0"/>
                          <a:ea typeface="Arial"/>
                          <a:cs typeface="Calibri" pitchFamily="34" charset="0"/>
                        </a:rPr>
                        <a:t>i</a:t>
                      </a:r>
                      <a:r>
                        <a:rPr lang="en-US" sz="1800" spc="15" dirty="0" smtClean="0">
                          <a:solidFill>
                            <a:srgbClr val="231F20"/>
                          </a:solidFill>
                          <a:effectLst/>
                          <a:latin typeface="Calibri" pitchFamily="34" charset="0"/>
                          <a:ea typeface="Arial"/>
                          <a:cs typeface="Calibri" pitchFamily="34" charset="0"/>
                        </a:rPr>
                        <a:t>t</a:t>
                      </a:r>
                      <a:r>
                        <a:rPr lang="en-US" sz="1800" spc="5" dirty="0" smtClean="0">
                          <a:solidFill>
                            <a:srgbClr val="231F20"/>
                          </a:solidFill>
                          <a:effectLst/>
                          <a:latin typeface="Calibri" pitchFamily="34" charset="0"/>
                          <a:ea typeface="Arial"/>
                          <a:cs typeface="Calibri" pitchFamily="34" charset="0"/>
                        </a:rPr>
                        <a:t>ho</a:t>
                      </a:r>
                      <a:r>
                        <a:rPr lang="en-US" sz="1800" spc="10" dirty="0" smtClean="0">
                          <a:solidFill>
                            <a:srgbClr val="231F20"/>
                          </a:solidFill>
                          <a:effectLst/>
                          <a:latin typeface="Calibri" pitchFamily="34" charset="0"/>
                          <a:ea typeface="Arial"/>
                          <a:cs typeface="Calibri" pitchFamily="34" charset="0"/>
                        </a:rPr>
                        <a:t>u</a:t>
                      </a:r>
                      <a:r>
                        <a:rPr lang="en-US" sz="1800" dirty="0" smtClean="0">
                          <a:solidFill>
                            <a:srgbClr val="231F20"/>
                          </a:solidFill>
                          <a:effectLst/>
                          <a:latin typeface="Calibri" pitchFamily="34" charset="0"/>
                          <a:ea typeface="Arial"/>
                          <a:cs typeface="Calibri" pitchFamily="34" charset="0"/>
                        </a:rPr>
                        <a:t>t </a:t>
                      </a:r>
                      <a:r>
                        <a:rPr lang="en-US" sz="1800" spc="15" dirty="0" smtClean="0">
                          <a:solidFill>
                            <a:srgbClr val="231F20"/>
                          </a:solidFill>
                          <a:effectLst/>
                          <a:latin typeface="Calibri" pitchFamily="34" charset="0"/>
                          <a:ea typeface="Arial"/>
                          <a:cs typeface="Calibri" pitchFamily="34" charset="0"/>
                        </a:rPr>
                        <a:t>t</a:t>
                      </a:r>
                      <a:r>
                        <a:rPr lang="en-US" sz="1800" spc="10" dirty="0" smtClean="0">
                          <a:solidFill>
                            <a:srgbClr val="231F20"/>
                          </a:solidFill>
                          <a:effectLst/>
                          <a:latin typeface="Calibri" pitchFamily="34" charset="0"/>
                          <a:ea typeface="Arial"/>
                          <a:cs typeface="Calibri" pitchFamily="34" charset="0"/>
                        </a:rPr>
                        <a:t>e</a:t>
                      </a:r>
                      <a:r>
                        <a:rPr lang="en-US" sz="1800" spc="20" dirty="0" smtClean="0">
                          <a:solidFill>
                            <a:srgbClr val="231F20"/>
                          </a:solidFill>
                          <a:effectLst/>
                          <a:latin typeface="Calibri" pitchFamily="34" charset="0"/>
                          <a:ea typeface="Arial"/>
                          <a:cs typeface="Calibri" pitchFamily="34" charset="0"/>
                        </a:rPr>
                        <a:t>l</a:t>
                      </a:r>
                      <a:r>
                        <a:rPr lang="en-US" sz="1800" spc="5" dirty="0" smtClean="0">
                          <a:solidFill>
                            <a:srgbClr val="231F20"/>
                          </a:solidFill>
                          <a:effectLst/>
                          <a:latin typeface="Calibri" pitchFamily="34" charset="0"/>
                          <a:ea typeface="Arial"/>
                          <a:cs typeface="Calibri" pitchFamily="34" charset="0"/>
                        </a:rPr>
                        <a:t>l</a:t>
                      </a:r>
                      <a:r>
                        <a:rPr lang="en-US" sz="1800" spc="-5" dirty="0" smtClean="0">
                          <a:solidFill>
                            <a:srgbClr val="231F20"/>
                          </a:solidFill>
                          <a:effectLst/>
                          <a:latin typeface="Calibri" pitchFamily="34" charset="0"/>
                          <a:ea typeface="Arial"/>
                          <a:cs typeface="Calibri" pitchFamily="34" charset="0"/>
                        </a:rPr>
                        <a:t>i</a:t>
                      </a:r>
                      <a:r>
                        <a:rPr lang="en-US" sz="1800" spc="5" dirty="0" smtClean="0">
                          <a:solidFill>
                            <a:srgbClr val="231F20"/>
                          </a:solidFill>
                          <a:effectLst/>
                          <a:latin typeface="Calibri" pitchFamily="34" charset="0"/>
                          <a:ea typeface="Arial"/>
                          <a:cs typeface="Calibri" pitchFamily="34" charset="0"/>
                        </a:rPr>
                        <a:t>n</a:t>
                      </a:r>
                      <a:r>
                        <a:rPr lang="en-US" sz="1800" dirty="0" smtClean="0">
                          <a:solidFill>
                            <a:srgbClr val="231F20"/>
                          </a:solidFill>
                          <a:effectLst/>
                          <a:latin typeface="Calibri" pitchFamily="34" charset="0"/>
                          <a:ea typeface="Arial"/>
                          <a:cs typeface="Calibri" pitchFamily="34" charset="0"/>
                        </a:rPr>
                        <a:t>g</a:t>
                      </a:r>
                      <a:r>
                        <a:rPr lang="en-US" sz="1800" spc="20" dirty="0" smtClean="0">
                          <a:solidFill>
                            <a:srgbClr val="231F20"/>
                          </a:solidFill>
                          <a:effectLst/>
                          <a:latin typeface="Calibri" pitchFamily="34" charset="0"/>
                          <a:ea typeface="Arial"/>
                          <a:cs typeface="Calibri" pitchFamily="34" charset="0"/>
                        </a:rPr>
                        <a:t> </a:t>
                      </a:r>
                      <a:r>
                        <a:rPr lang="en-US" sz="1800" spc="10" dirty="0" smtClean="0">
                          <a:solidFill>
                            <a:srgbClr val="231F20"/>
                          </a:solidFill>
                          <a:effectLst/>
                          <a:latin typeface="Calibri" pitchFamily="34" charset="0"/>
                          <a:ea typeface="Arial"/>
                          <a:cs typeface="Calibri" pitchFamily="34" charset="0"/>
                        </a:rPr>
                        <a:t>pa</a:t>
                      </a:r>
                      <a:r>
                        <a:rPr lang="en-US" sz="1800" spc="35"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i</a:t>
                      </a:r>
                      <a:r>
                        <a:rPr lang="en-US" sz="1800" spc="5" dirty="0" smtClean="0">
                          <a:solidFill>
                            <a:srgbClr val="231F20"/>
                          </a:solidFill>
                          <a:effectLst/>
                          <a:latin typeface="Calibri" pitchFamily="34" charset="0"/>
                          <a:ea typeface="Arial"/>
                          <a:cs typeface="Calibri" pitchFamily="34" charset="0"/>
                        </a:rPr>
                        <a:t>en</a:t>
                      </a:r>
                      <a:r>
                        <a:rPr lang="en-US" sz="1800" spc="40"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s</a:t>
                      </a:r>
                      <a:endParaRPr lang="en-US" dirty="0">
                        <a:latin typeface="Calibri" pitchFamily="34" charset="0"/>
                        <a:cs typeface="Calibri" pitchFamily="34" charset="0"/>
                      </a:endParaRPr>
                    </a:p>
                  </a:txBody>
                  <a:tcPr/>
                </a:tc>
                <a:tc>
                  <a:txBody>
                    <a:bodyPr/>
                    <a:lstStyle/>
                    <a:p>
                      <a:r>
                        <a:rPr lang="en-US" dirty="0" smtClean="0"/>
                        <a:t>14 months prison</a:t>
                      </a:r>
                      <a:endParaRPr lang="en-US" dirty="0"/>
                    </a:p>
                  </a:txBody>
                  <a:tcPr/>
                </a:tc>
              </a:tr>
              <a:tr h="894080">
                <a:tc>
                  <a:txBody>
                    <a:bodyPr/>
                    <a:lstStyle/>
                    <a:p>
                      <a:r>
                        <a:rPr lang="en-US" dirty="0" smtClean="0"/>
                        <a:t>Dr. Jerome Lentini</a:t>
                      </a:r>
                      <a:endParaRPr lang="en-US" dirty="0"/>
                    </a:p>
                  </a:txBody>
                  <a:tcPr/>
                </a:tc>
                <a:tc>
                  <a:txBody>
                    <a:bodyPr/>
                    <a:lstStyle/>
                    <a:p>
                      <a:r>
                        <a:rPr lang="en-US" sz="1800" spc="-5" dirty="0" smtClean="0">
                          <a:solidFill>
                            <a:srgbClr val="231F20"/>
                          </a:solidFill>
                          <a:effectLst/>
                          <a:latin typeface="Calibri" pitchFamily="34" charset="0"/>
                          <a:ea typeface="Arial"/>
                          <a:cs typeface="Calibri" pitchFamily="34" charset="0"/>
                        </a:rPr>
                        <a:t>I</a:t>
                      </a:r>
                      <a:r>
                        <a:rPr lang="en-US" sz="1800" dirty="0" smtClean="0">
                          <a:solidFill>
                            <a:srgbClr val="231F20"/>
                          </a:solidFill>
                          <a:effectLst/>
                          <a:latin typeface="Calibri" pitchFamily="34" charset="0"/>
                          <a:ea typeface="Arial"/>
                          <a:cs typeface="Calibri" pitchFamily="34" charset="0"/>
                        </a:rPr>
                        <a:t>n</a:t>
                      </a:r>
                      <a:r>
                        <a:rPr lang="en-US" sz="1800" spc="5" dirty="0" smtClean="0">
                          <a:solidFill>
                            <a:srgbClr val="231F20"/>
                          </a:solidFill>
                          <a:effectLst/>
                          <a:latin typeface="Calibri" pitchFamily="34" charset="0"/>
                          <a:ea typeface="Arial"/>
                          <a:cs typeface="Calibri" pitchFamily="34" charset="0"/>
                        </a:rPr>
                        <a:t>j</a:t>
                      </a:r>
                      <a:r>
                        <a:rPr lang="en-US" sz="1800" spc="10" dirty="0" smtClean="0">
                          <a:solidFill>
                            <a:srgbClr val="231F20"/>
                          </a:solidFill>
                          <a:effectLst/>
                          <a:latin typeface="Calibri" pitchFamily="34" charset="0"/>
                          <a:ea typeface="Arial"/>
                          <a:cs typeface="Calibri" pitchFamily="34" charset="0"/>
                        </a:rPr>
                        <a:t>e</a:t>
                      </a:r>
                      <a:r>
                        <a:rPr lang="en-US" sz="1800" spc="40" dirty="0" smtClean="0">
                          <a:solidFill>
                            <a:srgbClr val="231F20"/>
                          </a:solidFill>
                          <a:effectLst/>
                          <a:latin typeface="Calibri" pitchFamily="34" charset="0"/>
                          <a:ea typeface="Arial"/>
                          <a:cs typeface="Calibri" pitchFamily="34" charset="0"/>
                        </a:rPr>
                        <a:t>c</a:t>
                      </a:r>
                      <a:r>
                        <a:rPr lang="en-US" sz="1800" spc="15" dirty="0" smtClean="0">
                          <a:solidFill>
                            <a:srgbClr val="231F20"/>
                          </a:solidFill>
                          <a:effectLst/>
                          <a:latin typeface="Calibri" pitchFamily="34" charset="0"/>
                          <a:ea typeface="Arial"/>
                          <a:cs typeface="Calibri" pitchFamily="34" charset="0"/>
                        </a:rPr>
                        <a:t>te</a:t>
                      </a:r>
                      <a:r>
                        <a:rPr lang="en-US" sz="1800" dirty="0" smtClean="0">
                          <a:solidFill>
                            <a:srgbClr val="231F20"/>
                          </a:solidFill>
                          <a:effectLst/>
                          <a:latin typeface="Calibri" pitchFamily="34" charset="0"/>
                          <a:ea typeface="Arial"/>
                          <a:cs typeface="Calibri" pitchFamily="34" charset="0"/>
                        </a:rPr>
                        <a:t>d</a:t>
                      </a:r>
                      <a:r>
                        <a:rPr lang="en-US" sz="1800" spc="20" dirty="0" smtClean="0">
                          <a:solidFill>
                            <a:srgbClr val="231F20"/>
                          </a:solidFill>
                          <a:effectLst/>
                          <a:latin typeface="Calibri" pitchFamily="34" charset="0"/>
                          <a:ea typeface="Arial"/>
                          <a:cs typeface="Calibri" pitchFamily="34" charset="0"/>
                        </a:rPr>
                        <a:t> </a:t>
                      </a:r>
                      <a:r>
                        <a:rPr lang="en-US" sz="1800" spc="10" dirty="0" smtClean="0">
                          <a:solidFill>
                            <a:srgbClr val="231F20"/>
                          </a:solidFill>
                          <a:effectLst/>
                          <a:latin typeface="Calibri" pitchFamily="34" charset="0"/>
                          <a:ea typeface="Arial"/>
                          <a:cs typeface="Calibri" pitchFamily="34" charset="0"/>
                        </a:rPr>
                        <a:t>ab</a:t>
                      </a:r>
                      <a:r>
                        <a:rPr lang="en-US" sz="1800" spc="5" dirty="0" smtClean="0">
                          <a:solidFill>
                            <a:srgbClr val="231F20"/>
                          </a:solidFill>
                          <a:effectLst/>
                          <a:latin typeface="Calibri" pitchFamily="34" charset="0"/>
                          <a:ea typeface="Arial"/>
                          <a:cs typeface="Calibri" pitchFamily="34" charset="0"/>
                        </a:rPr>
                        <a:t>o</a:t>
                      </a:r>
                      <a:r>
                        <a:rPr lang="en-US" sz="1800" spc="10" dirty="0" smtClean="0">
                          <a:solidFill>
                            <a:srgbClr val="231F20"/>
                          </a:solidFill>
                          <a:effectLst/>
                          <a:latin typeface="Calibri" pitchFamily="34" charset="0"/>
                          <a:ea typeface="Arial"/>
                          <a:cs typeface="Calibri" pitchFamily="34" charset="0"/>
                        </a:rPr>
                        <a:t>u</a:t>
                      </a:r>
                      <a:r>
                        <a:rPr lang="en-US" sz="1800" dirty="0" smtClean="0">
                          <a:solidFill>
                            <a:srgbClr val="231F20"/>
                          </a:solidFill>
                          <a:effectLst/>
                          <a:latin typeface="Calibri" pitchFamily="34" charset="0"/>
                          <a:ea typeface="Arial"/>
                          <a:cs typeface="Calibri" pitchFamily="34" charset="0"/>
                        </a:rPr>
                        <a:t>t</a:t>
                      </a:r>
                      <a:r>
                        <a:rPr lang="en-US" sz="1800" spc="20" dirty="0" smtClean="0">
                          <a:solidFill>
                            <a:srgbClr val="231F20"/>
                          </a:solidFill>
                          <a:effectLst/>
                          <a:latin typeface="Calibri" pitchFamily="34" charset="0"/>
                          <a:ea typeface="Arial"/>
                          <a:cs typeface="Calibri" pitchFamily="34" charset="0"/>
                        </a:rPr>
                        <a:t> </a:t>
                      </a:r>
                      <a:r>
                        <a:rPr lang="en-US" sz="1800" spc="15" dirty="0" smtClean="0">
                          <a:solidFill>
                            <a:srgbClr val="231F20"/>
                          </a:solidFill>
                          <a:effectLst/>
                          <a:latin typeface="Calibri" pitchFamily="34" charset="0"/>
                          <a:ea typeface="Arial"/>
                          <a:cs typeface="Calibri" pitchFamily="34" charset="0"/>
                        </a:rPr>
                        <a:t>80</a:t>
                      </a:r>
                      <a:r>
                        <a:rPr lang="en-US" sz="1800" dirty="0" smtClean="0">
                          <a:solidFill>
                            <a:srgbClr val="231F20"/>
                          </a:solidFill>
                          <a:effectLst/>
                          <a:latin typeface="Calibri" pitchFamily="34" charset="0"/>
                          <a:ea typeface="Arial"/>
                          <a:cs typeface="Calibri" pitchFamily="34" charset="0"/>
                        </a:rPr>
                        <a:t>0</a:t>
                      </a:r>
                      <a:r>
                        <a:rPr lang="en-US" sz="1800" spc="55" dirty="0" smtClean="0">
                          <a:solidFill>
                            <a:srgbClr val="231F20"/>
                          </a:solidFill>
                          <a:effectLst/>
                          <a:latin typeface="Calibri" pitchFamily="34" charset="0"/>
                          <a:ea typeface="Arial"/>
                          <a:cs typeface="Calibri" pitchFamily="34" charset="0"/>
                        </a:rPr>
                        <a:t> </a:t>
                      </a:r>
                      <a:r>
                        <a:rPr lang="en-US" sz="1800" spc="10" dirty="0" smtClean="0">
                          <a:solidFill>
                            <a:srgbClr val="231F20"/>
                          </a:solidFill>
                          <a:effectLst/>
                          <a:latin typeface="Calibri" pitchFamily="34" charset="0"/>
                          <a:ea typeface="Arial"/>
                          <a:cs typeface="Calibri" pitchFamily="34" charset="0"/>
                        </a:rPr>
                        <a:t>pa</a:t>
                      </a:r>
                      <a:r>
                        <a:rPr lang="en-US" sz="1800" spc="35"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i</a:t>
                      </a:r>
                      <a:r>
                        <a:rPr lang="en-US" sz="1800" spc="5" dirty="0" smtClean="0">
                          <a:solidFill>
                            <a:srgbClr val="231F20"/>
                          </a:solidFill>
                          <a:effectLst/>
                          <a:latin typeface="Calibri" pitchFamily="34" charset="0"/>
                          <a:ea typeface="Arial"/>
                          <a:cs typeface="Calibri" pitchFamily="34" charset="0"/>
                        </a:rPr>
                        <a:t>en</a:t>
                      </a:r>
                      <a:r>
                        <a:rPr lang="en-US" sz="1800" spc="40"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s </a:t>
                      </a:r>
                      <a:r>
                        <a:rPr lang="en-US" sz="1800" spc="35" dirty="0" smtClean="0">
                          <a:solidFill>
                            <a:srgbClr val="231F20"/>
                          </a:solidFill>
                          <a:effectLst/>
                          <a:latin typeface="Calibri" pitchFamily="34" charset="0"/>
                          <a:ea typeface="Arial"/>
                          <a:cs typeface="Calibri" pitchFamily="34" charset="0"/>
                        </a:rPr>
                        <a:t>w</a:t>
                      </a:r>
                      <a:r>
                        <a:rPr lang="en-US" sz="1800" spc="5" dirty="0" smtClean="0">
                          <a:solidFill>
                            <a:srgbClr val="231F20"/>
                          </a:solidFill>
                          <a:effectLst/>
                          <a:latin typeface="Calibri" pitchFamily="34" charset="0"/>
                          <a:ea typeface="Arial"/>
                          <a:cs typeface="Calibri" pitchFamily="34" charset="0"/>
                        </a:rPr>
                        <a:t>i</a:t>
                      </a:r>
                      <a:r>
                        <a:rPr lang="en-US" sz="1800" spc="15"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h</a:t>
                      </a:r>
                      <a:r>
                        <a:rPr lang="en-US" sz="1800" spc="20" dirty="0" smtClean="0">
                          <a:solidFill>
                            <a:srgbClr val="231F20"/>
                          </a:solidFill>
                          <a:effectLst/>
                          <a:latin typeface="Calibri" pitchFamily="34" charset="0"/>
                          <a:ea typeface="Arial"/>
                          <a:cs typeface="Calibri" pitchFamily="34" charset="0"/>
                        </a:rPr>
                        <a:t> </a:t>
                      </a:r>
                      <a:r>
                        <a:rPr lang="en-US" sz="1800" dirty="0" smtClean="0">
                          <a:solidFill>
                            <a:srgbClr val="231F20"/>
                          </a:solidFill>
                          <a:effectLst/>
                          <a:latin typeface="Calibri" pitchFamily="34" charset="0"/>
                          <a:ea typeface="Arial"/>
                          <a:cs typeface="Calibri" pitchFamily="34" charset="0"/>
                        </a:rPr>
                        <a:t>una</a:t>
                      </a:r>
                      <a:r>
                        <a:rPr lang="en-US" sz="1800" spc="5" dirty="0" smtClean="0">
                          <a:solidFill>
                            <a:srgbClr val="231F20"/>
                          </a:solidFill>
                          <a:effectLst/>
                          <a:latin typeface="Calibri" pitchFamily="34" charset="0"/>
                          <a:ea typeface="Arial"/>
                          <a:cs typeface="Calibri" pitchFamily="34" charset="0"/>
                        </a:rPr>
                        <a:t>ppr</a:t>
                      </a:r>
                      <a:r>
                        <a:rPr lang="en-US" sz="1800" dirty="0" smtClean="0">
                          <a:solidFill>
                            <a:srgbClr val="231F20"/>
                          </a:solidFill>
                          <a:effectLst/>
                          <a:latin typeface="Calibri" pitchFamily="34" charset="0"/>
                          <a:ea typeface="Arial"/>
                          <a:cs typeface="Calibri" pitchFamily="34" charset="0"/>
                        </a:rPr>
                        <a:t>o</a:t>
                      </a:r>
                      <a:r>
                        <a:rPr lang="en-US" sz="1800" spc="10" dirty="0" smtClean="0">
                          <a:solidFill>
                            <a:srgbClr val="231F20"/>
                          </a:solidFill>
                          <a:effectLst/>
                          <a:latin typeface="Calibri" pitchFamily="34" charset="0"/>
                          <a:ea typeface="Arial"/>
                          <a:cs typeface="Calibri" pitchFamily="34" charset="0"/>
                        </a:rPr>
                        <a:t>v</a:t>
                      </a:r>
                      <a:r>
                        <a:rPr lang="en-US" sz="1800" spc="15" dirty="0" smtClean="0">
                          <a:solidFill>
                            <a:srgbClr val="231F20"/>
                          </a:solidFill>
                          <a:effectLst/>
                          <a:latin typeface="Calibri" pitchFamily="34" charset="0"/>
                          <a:ea typeface="Arial"/>
                          <a:cs typeface="Calibri" pitchFamily="34" charset="0"/>
                        </a:rPr>
                        <a:t>e</a:t>
                      </a:r>
                      <a:r>
                        <a:rPr lang="en-US" sz="1800" dirty="0" smtClean="0">
                          <a:solidFill>
                            <a:srgbClr val="231F20"/>
                          </a:solidFill>
                          <a:effectLst/>
                          <a:latin typeface="Calibri" pitchFamily="34" charset="0"/>
                          <a:ea typeface="Arial"/>
                          <a:cs typeface="Calibri" pitchFamily="34" charset="0"/>
                        </a:rPr>
                        <a:t>d</a:t>
                      </a:r>
                      <a:r>
                        <a:rPr lang="en-US" sz="1800" spc="70" dirty="0" smtClean="0">
                          <a:solidFill>
                            <a:srgbClr val="231F20"/>
                          </a:solidFill>
                          <a:effectLst/>
                          <a:latin typeface="Calibri" pitchFamily="34" charset="0"/>
                          <a:ea typeface="Arial"/>
                          <a:cs typeface="Calibri" pitchFamily="34" charset="0"/>
                        </a:rPr>
                        <a:t> </a:t>
                      </a:r>
                      <a:r>
                        <a:rPr lang="en-US" sz="1800" dirty="0" smtClean="0">
                          <a:solidFill>
                            <a:srgbClr val="231F20"/>
                          </a:solidFill>
                          <a:effectLst/>
                          <a:latin typeface="Calibri" pitchFamily="34" charset="0"/>
                          <a:ea typeface="Arial"/>
                          <a:cs typeface="Calibri" pitchFamily="34" charset="0"/>
                        </a:rPr>
                        <a:t>d</a:t>
                      </a:r>
                      <a:r>
                        <a:rPr lang="en-US" sz="1800" spc="25" dirty="0" smtClean="0">
                          <a:solidFill>
                            <a:srgbClr val="231F20"/>
                          </a:solidFill>
                          <a:effectLst/>
                          <a:latin typeface="Calibri" pitchFamily="34" charset="0"/>
                          <a:ea typeface="Arial"/>
                          <a:cs typeface="Calibri" pitchFamily="34" charset="0"/>
                        </a:rPr>
                        <a:t>r</a:t>
                      </a:r>
                      <a:r>
                        <a:rPr lang="en-US" sz="1800" spc="5" dirty="0" smtClean="0">
                          <a:solidFill>
                            <a:srgbClr val="231F20"/>
                          </a:solidFill>
                          <a:effectLst/>
                          <a:latin typeface="Calibri" pitchFamily="34" charset="0"/>
                          <a:ea typeface="Arial"/>
                          <a:cs typeface="Calibri" pitchFamily="34" charset="0"/>
                        </a:rPr>
                        <a:t>u</a:t>
                      </a:r>
                      <a:r>
                        <a:rPr lang="en-US" sz="1800" spc="-5" dirty="0" smtClean="0">
                          <a:solidFill>
                            <a:srgbClr val="231F20"/>
                          </a:solidFill>
                          <a:effectLst/>
                          <a:latin typeface="Calibri" pitchFamily="34" charset="0"/>
                          <a:ea typeface="Arial"/>
                          <a:cs typeface="Calibri" pitchFamily="34" charset="0"/>
                        </a:rPr>
                        <a:t>g</a:t>
                      </a:r>
                      <a:r>
                        <a:rPr lang="en-US" sz="1800" dirty="0" smtClean="0">
                          <a:solidFill>
                            <a:srgbClr val="231F20"/>
                          </a:solidFill>
                          <a:effectLst/>
                          <a:latin typeface="Calibri" pitchFamily="34" charset="0"/>
                          <a:ea typeface="Arial"/>
                          <a:cs typeface="Calibri" pitchFamily="34" charset="0"/>
                        </a:rPr>
                        <a:t>, </a:t>
                      </a:r>
                      <a:r>
                        <a:rPr lang="en-US" sz="1800" spc="10" dirty="0" smtClean="0">
                          <a:solidFill>
                            <a:srgbClr val="231F20"/>
                          </a:solidFill>
                          <a:effectLst/>
                          <a:latin typeface="Calibri" pitchFamily="34" charset="0"/>
                          <a:ea typeface="Arial"/>
                          <a:cs typeface="Calibri" pitchFamily="34" charset="0"/>
                        </a:rPr>
                        <a:t>r</a:t>
                      </a:r>
                      <a:r>
                        <a:rPr lang="en-US" sz="1800" spc="5" dirty="0" smtClean="0">
                          <a:solidFill>
                            <a:srgbClr val="231F20"/>
                          </a:solidFill>
                          <a:effectLst/>
                          <a:latin typeface="Calibri" pitchFamily="34" charset="0"/>
                          <a:ea typeface="Arial"/>
                          <a:cs typeface="Calibri" pitchFamily="34" charset="0"/>
                        </a:rPr>
                        <a:t>ep</a:t>
                      </a:r>
                      <a:r>
                        <a:rPr lang="en-US" sz="1800" spc="10" dirty="0" smtClean="0">
                          <a:solidFill>
                            <a:srgbClr val="231F20"/>
                          </a:solidFill>
                          <a:effectLst/>
                          <a:latin typeface="Calibri" pitchFamily="34" charset="0"/>
                          <a:ea typeface="Arial"/>
                          <a:cs typeface="Calibri" pitchFamily="34" charset="0"/>
                        </a:rPr>
                        <a:t>r</a:t>
                      </a:r>
                      <a:r>
                        <a:rPr lang="en-US" sz="1800" spc="15" dirty="0" smtClean="0">
                          <a:solidFill>
                            <a:srgbClr val="231F20"/>
                          </a:solidFill>
                          <a:effectLst/>
                          <a:latin typeface="Calibri" pitchFamily="34" charset="0"/>
                          <a:ea typeface="Arial"/>
                          <a:cs typeface="Calibri" pitchFamily="34" charset="0"/>
                        </a:rPr>
                        <a:t>es</a:t>
                      </a:r>
                      <a:r>
                        <a:rPr lang="en-US" sz="1800" spc="5" dirty="0" smtClean="0">
                          <a:solidFill>
                            <a:srgbClr val="231F20"/>
                          </a:solidFill>
                          <a:effectLst/>
                          <a:latin typeface="Calibri" pitchFamily="34" charset="0"/>
                          <a:ea typeface="Arial"/>
                          <a:cs typeface="Calibri" pitchFamily="34" charset="0"/>
                        </a:rPr>
                        <a:t>en</a:t>
                      </a:r>
                      <a:r>
                        <a:rPr lang="en-US" sz="1800" spc="35" dirty="0" smtClean="0">
                          <a:solidFill>
                            <a:srgbClr val="231F20"/>
                          </a:solidFill>
                          <a:effectLst/>
                          <a:latin typeface="Calibri" pitchFamily="34" charset="0"/>
                          <a:ea typeface="Arial"/>
                          <a:cs typeface="Calibri" pitchFamily="34" charset="0"/>
                        </a:rPr>
                        <a:t>t</a:t>
                      </a:r>
                      <a:r>
                        <a:rPr lang="en-US" sz="1800" spc="-5" dirty="0" smtClean="0">
                          <a:solidFill>
                            <a:srgbClr val="231F20"/>
                          </a:solidFill>
                          <a:effectLst/>
                          <a:latin typeface="Calibri" pitchFamily="34" charset="0"/>
                          <a:ea typeface="Arial"/>
                          <a:cs typeface="Calibri" pitchFamily="34" charset="0"/>
                        </a:rPr>
                        <a:t>i</a:t>
                      </a:r>
                      <a:r>
                        <a:rPr lang="en-US" sz="1800" spc="5" dirty="0" smtClean="0">
                          <a:solidFill>
                            <a:srgbClr val="231F20"/>
                          </a:solidFill>
                          <a:effectLst/>
                          <a:latin typeface="Calibri" pitchFamily="34" charset="0"/>
                          <a:ea typeface="Arial"/>
                          <a:cs typeface="Calibri" pitchFamily="34" charset="0"/>
                        </a:rPr>
                        <a:t>n</a:t>
                      </a:r>
                      <a:r>
                        <a:rPr lang="en-US" sz="1800" dirty="0" smtClean="0">
                          <a:solidFill>
                            <a:srgbClr val="231F20"/>
                          </a:solidFill>
                          <a:effectLst/>
                          <a:latin typeface="Calibri" pitchFamily="34" charset="0"/>
                          <a:ea typeface="Arial"/>
                          <a:cs typeface="Calibri" pitchFamily="34" charset="0"/>
                        </a:rPr>
                        <a:t>g</a:t>
                      </a:r>
                      <a:r>
                        <a:rPr lang="en-US" sz="1800" spc="20" dirty="0" smtClean="0">
                          <a:solidFill>
                            <a:srgbClr val="231F20"/>
                          </a:solidFill>
                          <a:effectLst/>
                          <a:latin typeface="Calibri" pitchFamily="34" charset="0"/>
                          <a:ea typeface="Arial"/>
                          <a:cs typeface="Calibri" pitchFamily="34" charset="0"/>
                        </a:rPr>
                        <a:t> </a:t>
                      </a:r>
                      <a:r>
                        <a:rPr lang="en-US" sz="1800" spc="5" dirty="0" smtClean="0">
                          <a:solidFill>
                            <a:srgbClr val="231F20"/>
                          </a:solidFill>
                          <a:effectLst/>
                          <a:latin typeface="Calibri" pitchFamily="34" charset="0"/>
                          <a:ea typeface="Arial"/>
                          <a:cs typeface="Calibri" pitchFamily="34" charset="0"/>
                        </a:rPr>
                        <a:t>i</a:t>
                      </a:r>
                      <a:r>
                        <a:rPr lang="en-US" sz="1800" dirty="0" smtClean="0">
                          <a:solidFill>
                            <a:srgbClr val="231F20"/>
                          </a:solidFill>
                          <a:effectLst/>
                          <a:latin typeface="Calibri" pitchFamily="34" charset="0"/>
                          <a:ea typeface="Arial"/>
                          <a:cs typeface="Calibri" pitchFamily="34" charset="0"/>
                        </a:rPr>
                        <a:t>t</a:t>
                      </a:r>
                      <a:r>
                        <a:rPr lang="en-US" sz="1800" spc="-50" dirty="0" smtClean="0">
                          <a:solidFill>
                            <a:srgbClr val="231F20"/>
                          </a:solidFill>
                          <a:effectLst/>
                          <a:latin typeface="Calibri" pitchFamily="34" charset="0"/>
                          <a:ea typeface="Arial"/>
                          <a:cs typeface="Calibri" pitchFamily="34" charset="0"/>
                        </a:rPr>
                        <a:t> </a:t>
                      </a:r>
                      <a:r>
                        <a:rPr lang="en-US" sz="1800" spc="10" dirty="0" smtClean="0">
                          <a:solidFill>
                            <a:srgbClr val="231F20"/>
                          </a:solidFill>
                          <a:effectLst/>
                          <a:latin typeface="Calibri" pitchFamily="34" charset="0"/>
                          <a:ea typeface="Arial"/>
                          <a:cs typeface="Calibri" pitchFamily="34" charset="0"/>
                        </a:rPr>
                        <a:t>a</a:t>
                      </a:r>
                      <a:r>
                        <a:rPr lang="en-US" sz="1800" dirty="0" smtClean="0">
                          <a:solidFill>
                            <a:srgbClr val="231F20"/>
                          </a:solidFill>
                          <a:effectLst/>
                          <a:latin typeface="Calibri" pitchFamily="34" charset="0"/>
                          <a:ea typeface="Arial"/>
                          <a:cs typeface="Calibri" pitchFamily="34" charset="0"/>
                        </a:rPr>
                        <a:t>s</a:t>
                      </a:r>
                      <a:r>
                        <a:rPr lang="en-US" sz="1800" spc="80" dirty="0" smtClean="0">
                          <a:solidFill>
                            <a:srgbClr val="231F20"/>
                          </a:solidFill>
                          <a:effectLst/>
                          <a:latin typeface="Calibri" pitchFamily="34" charset="0"/>
                          <a:ea typeface="Arial"/>
                          <a:cs typeface="Calibri" pitchFamily="34" charset="0"/>
                        </a:rPr>
                        <a:t> </a:t>
                      </a:r>
                      <a:r>
                        <a:rPr lang="en-US" sz="1800" dirty="0" smtClean="0">
                          <a:solidFill>
                            <a:srgbClr val="231F20"/>
                          </a:solidFill>
                          <a:effectLst/>
                          <a:latin typeface="Calibri" pitchFamily="34" charset="0"/>
                          <a:ea typeface="Arial"/>
                          <a:cs typeface="Calibri" pitchFamily="34" charset="0"/>
                        </a:rPr>
                        <a:t>a</a:t>
                      </a:r>
                      <a:r>
                        <a:rPr lang="en-US" sz="1800" spc="5" dirty="0" smtClean="0">
                          <a:solidFill>
                            <a:srgbClr val="231F20"/>
                          </a:solidFill>
                          <a:effectLst/>
                          <a:latin typeface="Calibri" pitchFamily="34" charset="0"/>
                          <a:ea typeface="Arial"/>
                          <a:cs typeface="Calibri" pitchFamily="34" charset="0"/>
                        </a:rPr>
                        <a:t>ppr</a:t>
                      </a:r>
                      <a:r>
                        <a:rPr lang="en-US" sz="1800" dirty="0" smtClean="0">
                          <a:solidFill>
                            <a:srgbClr val="231F20"/>
                          </a:solidFill>
                          <a:effectLst/>
                          <a:latin typeface="Calibri" pitchFamily="34" charset="0"/>
                          <a:ea typeface="Arial"/>
                          <a:cs typeface="Calibri" pitchFamily="34" charset="0"/>
                        </a:rPr>
                        <a:t>o</a:t>
                      </a:r>
                      <a:r>
                        <a:rPr lang="en-US" sz="1800" spc="10" dirty="0" smtClean="0">
                          <a:solidFill>
                            <a:srgbClr val="231F20"/>
                          </a:solidFill>
                          <a:effectLst/>
                          <a:latin typeface="Calibri" pitchFamily="34" charset="0"/>
                          <a:ea typeface="Arial"/>
                          <a:cs typeface="Calibri" pitchFamily="34" charset="0"/>
                        </a:rPr>
                        <a:t>v</a:t>
                      </a:r>
                      <a:r>
                        <a:rPr lang="en-US" sz="1800" spc="15" dirty="0" smtClean="0">
                          <a:solidFill>
                            <a:srgbClr val="231F20"/>
                          </a:solidFill>
                          <a:effectLst/>
                          <a:latin typeface="Calibri" pitchFamily="34" charset="0"/>
                          <a:ea typeface="Arial"/>
                          <a:cs typeface="Calibri" pitchFamily="34" charset="0"/>
                        </a:rPr>
                        <a:t>e</a:t>
                      </a:r>
                      <a:r>
                        <a:rPr lang="en-US" sz="1800" dirty="0" smtClean="0">
                          <a:solidFill>
                            <a:srgbClr val="231F20"/>
                          </a:solidFill>
                          <a:effectLst/>
                          <a:latin typeface="Calibri" pitchFamily="34" charset="0"/>
                          <a:ea typeface="Arial"/>
                          <a:cs typeface="Calibri" pitchFamily="34" charset="0"/>
                        </a:rPr>
                        <a:t>d </a:t>
                      </a:r>
                      <a:r>
                        <a:rPr lang="en-US" sz="1800" spc="5" dirty="0" smtClean="0">
                          <a:solidFill>
                            <a:srgbClr val="231F20"/>
                          </a:solidFill>
                          <a:effectLst/>
                          <a:latin typeface="Calibri" pitchFamily="34" charset="0"/>
                          <a:ea typeface="Arial"/>
                          <a:cs typeface="Calibri" pitchFamily="34" charset="0"/>
                        </a:rPr>
                        <a:t>Bo</a:t>
                      </a:r>
                      <a:r>
                        <a:rPr lang="en-US" sz="1800" spc="15" dirty="0" smtClean="0">
                          <a:solidFill>
                            <a:srgbClr val="231F20"/>
                          </a:solidFill>
                          <a:effectLst/>
                          <a:latin typeface="Calibri" pitchFamily="34" charset="0"/>
                          <a:ea typeface="Arial"/>
                          <a:cs typeface="Calibri" pitchFamily="34" charset="0"/>
                        </a:rPr>
                        <a:t>t</a:t>
                      </a:r>
                      <a:r>
                        <a:rPr lang="en-US" sz="1800" dirty="0" smtClean="0">
                          <a:solidFill>
                            <a:srgbClr val="231F20"/>
                          </a:solidFill>
                          <a:effectLst/>
                          <a:latin typeface="Calibri" pitchFamily="34" charset="0"/>
                          <a:ea typeface="Arial"/>
                          <a:cs typeface="Calibri" pitchFamily="34" charset="0"/>
                        </a:rPr>
                        <a:t>ox</a:t>
                      </a:r>
                      <a:r>
                        <a:rPr lang="en-US" sz="1800" spc="20" dirty="0" smtClean="0">
                          <a:solidFill>
                            <a:srgbClr val="231F20"/>
                          </a:solidFill>
                          <a:effectLst/>
                          <a:latin typeface="Calibri" pitchFamily="34" charset="0"/>
                          <a:ea typeface="Arial"/>
                          <a:cs typeface="Calibri" pitchFamily="34" charset="0"/>
                        </a:rPr>
                        <a:t> </a:t>
                      </a:r>
                      <a:r>
                        <a:rPr lang="en-US" sz="1800" spc="10" dirty="0" smtClean="0">
                          <a:solidFill>
                            <a:srgbClr val="231F20"/>
                          </a:solidFill>
                          <a:effectLst/>
                          <a:latin typeface="Calibri" pitchFamily="34" charset="0"/>
                          <a:ea typeface="Arial"/>
                          <a:cs typeface="Calibri" pitchFamily="34" charset="0"/>
                        </a:rPr>
                        <a:t>C</a:t>
                      </a:r>
                      <a:r>
                        <a:rPr lang="en-US" sz="1800" spc="5" dirty="0" smtClean="0">
                          <a:solidFill>
                            <a:srgbClr val="231F20"/>
                          </a:solidFill>
                          <a:effectLst/>
                          <a:latin typeface="Calibri" pitchFamily="34" charset="0"/>
                          <a:ea typeface="Arial"/>
                          <a:cs typeface="Calibri" pitchFamily="34" charset="0"/>
                        </a:rPr>
                        <a:t>o</a:t>
                      </a:r>
                      <a:r>
                        <a:rPr lang="en-US" sz="1800" spc="-5" dirty="0" smtClean="0">
                          <a:solidFill>
                            <a:srgbClr val="231F20"/>
                          </a:solidFill>
                          <a:effectLst/>
                          <a:latin typeface="Calibri" pitchFamily="34" charset="0"/>
                          <a:ea typeface="Arial"/>
                          <a:cs typeface="Calibri" pitchFamily="34" charset="0"/>
                        </a:rPr>
                        <a:t>s</a:t>
                      </a:r>
                      <a:r>
                        <a:rPr lang="en-US" sz="1800" spc="5" dirty="0" smtClean="0">
                          <a:solidFill>
                            <a:srgbClr val="231F20"/>
                          </a:solidFill>
                          <a:effectLst/>
                          <a:latin typeface="Calibri" pitchFamily="34" charset="0"/>
                          <a:ea typeface="Arial"/>
                          <a:cs typeface="Calibri" pitchFamily="34" charset="0"/>
                        </a:rPr>
                        <a:t>m</a:t>
                      </a:r>
                      <a:r>
                        <a:rPr lang="en-US" sz="1800" spc="15" dirty="0" smtClean="0">
                          <a:solidFill>
                            <a:srgbClr val="231F20"/>
                          </a:solidFill>
                          <a:effectLst/>
                          <a:latin typeface="Calibri" pitchFamily="34" charset="0"/>
                          <a:ea typeface="Arial"/>
                          <a:cs typeface="Calibri" pitchFamily="34" charset="0"/>
                        </a:rPr>
                        <a:t>e</a:t>
                      </a:r>
                      <a:r>
                        <a:rPr lang="en-US" sz="1800" spc="35" dirty="0" smtClean="0">
                          <a:solidFill>
                            <a:srgbClr val="231F20"/>
                          </a:solidFill>
                          <a:effectLst/>
                          <a:latin typeface="Calibri" pitchFamily="34" charset="0"/>
                          <a:ea typeface="Arial"/>
                          <a:cs typeface="Calibri" pitchFamily="34" charset="0"/>
                        </a:rPr>
                        <a:t>t</a:t>
                      </a:r>
                      <a:r>
                        <a:rPr lang="en-US" sz="1800" spc="-5" dirty="0" smtClean="0">
                          <a:solidFill>
                            <a:srgbClr val="231F20"/>
                          </a:solidFill>
                          <a:effectLst/>
                          <a:latin typeface="Calibri" pitchFamily="34" charset="0"/>
                          <a:ea typeface="Arial"/>
                          <a:cs typeface="Calibri" pitchFamily="34" charset="0"/>
                        </a:rPr>
                        <a:t>i</a:t>
                      </a:r>
                      <a:r>
                        <a:rPr lang="en-US" sz="1800" dirty="0" smtClean="0">
                          <a:solidFill>
                            <a:srgbClr val="231F20"/>
                          </a:solidFill>
                          <a:effectLst/>
                          <a:latin typeface="Calibri" pitchFamily="34" charset="0"/>
                          <a:ea typeface="Arial"/>
                          <a:cs typeface="Calibri" pitchFamily="34" charset="0"/>
                        </a:rPr>
                        <a:t>c</a:t>
                      </a:r>
                      <a:endParaRPr lang="en-US" dirty="0">
                        <a:latin typeface="Calibri" pitchFamily="34" charset="0"/>
                        <a:cs typeface="Calibri" pitchFamily="34" charset="0"/>
                      </a:endParaRPr>
                    </a:p>
                  </a:txBody>
                  <a:tcPr/>
                </a:tc>
                <a:tc>
                  <a:txBody>
                    <a:bodyPr/>
                    <a:lstStyle/>
                    <a:p>
                      <a:r>
                        <a:rPr lang="en-US" dirty="0" smtClean="0"/>
                        <a:t>18 months prison</a:t>
                      </a:r>
                    </a:p>
                    <a:p>
                      <a:r>
                        <a:rPr lang="en-US" dirty="0" smtClean="0"/>
                        <a:t>$330, 000 restitution</a:t>
                      </a:r>
                      <a:endParaRPr lang="en-US" dirty="0"/>
                    </a:p>
                  </a:txBody>
                  <a:tcPr/>
                </a:tc>
              </a:tr>
            </a:tbl>
          </a:graphicData>
        </a:graphic>
      </p:graphicFrame>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2993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04800" y="533400"/>
            <a:ext cx="8509103" cy="926020"/>
          </a:xfrm>
        </p:spPr>
        <p:txBody>
          <a:bodyPr>
            <a:normAutofit/>
          </a:bodyPr>
          <a:lstStyle/>
          <a:p>
            <a:pPr eaLnBrk="1" hangingPunct="1"/>
            <a:r>
              <a:rPr lang="en-US" altLang="en-US" sz="4000" b="1" dirty="0" smtClean="0">
                <a:latin typeface="Arial" charset="0"/>
              </a:rPr>
              <a:t>Criminal Convictions</a:t>
            </a:r>
          </a:p>
        </p:txBody>
      </p:sp>
      <p:sp>
        <p:nvSpPr>
          <p:cNvPr id="53250" name="Content Placeholder 2"/>
          <p:cNvSpPr>
            <a:spLocks noGrp="1"/>
          </p:cNvSpPr>
          <p:nvPr>
            <p:ph idx="1"/>
          </p:nvPr>
        </p:nvSpPr>
        <p:spPr>
          <a:xfrm>
            <a:off x="457200" y="1524000"/>
            <a:ext cx="8458200" cy="5105400"/>
          </a:xfrm>
        </p:spPr>
        <p:txBody>
          <a:bodyPr>
            <a:normAutofit/>
          </a:bodyPr>
          <a:lstStyle/>
          <a:p>
            <a:pPr>
              <a:defRPr/>
            </a:pPr>
            <a:r>
              <a:rPr lang="en-US" sz="2000" dirty="0">
                <a:latin typeface="Arial" panose="020B0604020202020204" pitchFamily="34" charset="0"/>
                <a:cs typeface="Arial" panose="020B0604020202020204" pitchFamily="34" charset="0"/>
              </a:rPr>
              <a:t>November 18, 2016: </a:t>
            </a:r>
            <a:r>
              <a:rPr lang="en-US" sz="2000" dirty="0">
                <a:latin typeface="Arial" panose="020B0604020202020204" pitchFamily="34" charset="0"/>
                <a:cs typeface="Arial" panose="020B0604020202020204" pitchFamily="34" charset="0"/>
                <a:hlinkClick r:id="rId2"/>
              </a:rPr>
              <a:t>Palm Harbor Oncologist Convicted Of Buying Unapproved Cancer Medications From Foreign Sources And Defrauding </a:t>
            </a:r>
            <a:r>
              <a:rPr lang="en-US" sz="2000" dirty="0" smtClean="0">
                <a:latin typeface="Arial" panose="020B0604020202020204" pitchFamily="34" charset="0"/>
                <a:cs typeface="Arial" panose="020B0604020202020204" pitchFamily="34" charset="0"/>
                <a:hlinkClick r:id="rId2"/>
              </a:rPr>
              <a:t>Medicare</a:t>
            </a:r>
            <a:endParaRPr lang="en-US" sz="2000" dirty="0" smtClean="0">
              <a:latin typeface="Arial" panose="020B0604020202020204" pitchFamily="34" charset="0"/>
              <a:cs typeface="Arial" panose="020B0604020202020204" pitchFamily="34" charset="0"/>
            </a:endParaRPr>
          </a:p>
          <a:p>
            <a:pPr marL="0" indent="0">
              <a:buNone/>
              <a:defRPr/>
            </a:pPr>
            <a:endParaRPr lang="en-US" sz="2000" dirty="0" smtClean="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November 10, 2016: </a:t>
            </a:r>
            <a:r>
              <a:rPr lang="en-US" sz="2000" dirty="0">
                <a:latin typeface="Arial" panose="020B0604020202020204" pitchFamily="34" charset="0"/>
                <a:cs typeface="Arial" panose="020B0604020202020204" pitchFamily="34" charset="0"/>
                <a:hlinkClick r:id="rId3"/>
              </a:rPr>
              <a:t>Nurse Who Operated Spa in Laguna Niguel Agrees to Plead Guilty to Illegally Dispensing Botox Not Approved for Use in United </a:t>
            </a:r>
            <a:r>
              <a:rPr lang="en-US" sz="2000" dirty="0" smtClean="0">
                <a:latin typeface="Arial" panose="020B0604020202020204" pitchFamily="34" charset="0"/>
                <a:cs typeface="Arial" panose="020B0604020202020204" pitchFamily="34" charset="0"/>
                <a:hlinkClick r:id="rId3"/>
              </a:rPr>
              <a:t>States</a:t>
            </a:r>
            <a:endParaRPr lang="en-US" sz="2000" dirty="0" smtClean="0">
              <a:latin typeface="Arial" panose="020B0604020202020204" pitchFamily="34" charset="0"/>
              <a:cs typeface="Arial" panose="020B0604020202020204" pitchFamily="34" charset="0"/>
            </a:endParaRPr>
          </a:p>
          <a:p>
            <a:pPr marL="0" indent="0">
              <a:buNone/>
              <a:defRPr/>
            </a:pPr>
            <a:endParaRPr lang="en-US" sz="2000" dirty="0" smtClean="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July 15, 2015: </a:t>
            </a:r>
            <a:r>
              <a:rPr lang="en-US" sz="2000" dirty="0">
                <a:latin typeface="Arial" panose="020B0604020202020204" pitchFamily="34" charset="0"/>
                <a:cs typeface="Arial" panose="020B0604020202020204" pitchFamily="34" charset="0"/>
                <a:hlinkClick r:id="rId4"/>
              </a:rPr>
              <a:t>Former Joplin Oncologist Sentenced for Dispensing Foreign Misbranded </a:t>
            </a:r>
            <a:r>
              <a:rPr lang="en-US" sz="2000" dirty="0" smtClean="0">
                <a:latin typeface="Arial" panose="020B0604020202020204" pitchFamily="34" charset="0"/>
                <a:cs typeface="Arial" panose="020B0604020202020204" pitchFamily="34" charset="0"/>
                <a:hlinkClick r:id="rId4"/>
              </a:rPr>
              <a:t>Drugs</a:t>
            </a:r>
            <a:endParaRPr lang="en-US" sz="2000" dirty="0" smtClean="0">
              <a:latin typeface="Arial" panose="020B0604020202020204" pitchFamily="34" charset="0"/>
              <a:cs typeface="Arial" panose="020B0604020202020204" pitchFamily="34" charset="0"/>
            </a:endParaRPr>
          </a:p>
          <a:p>
            <a:pPr marL="0" indent="0">
              <a:buNone/>
              <a:defRPr/>
            </a:pPr>
            <a:endParaRPr lang="en-US" sz="2000" dirty="0" smtClean="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December 16, 2013: </a:t>
            </a:r>
            <a:r>
              <a:rPr lang="en-US" sz="2000" dirty="0">
                <a:latin typeface="Arial" panose="020B0604020202020204" pitchFamily="34" charset="0"/>
                <a:cs typeface="Arial" panose="020B0604020202020204" pitchFamily="34" charset="0"/>
                <a:hlinkClick r:id="rId5"/>
              </a:rPr>
              <a:t>Federal Jury Convicts Greeneville Oncologist And Practice Manager Of Violating Food, Drug And Cosmetic Act - Cancer Clinic Purchased Unapproved Drugs For Three Years</a:t>
            </a:r>
            <a:endParaRPr lang="en-US" sz="2000" b="1" dirty="0" smtClean="0">
              <a:latin typeface="Arial" panose="020B0604020202020204" pitchFamily="34" charset="0"/>
              <a:cs typeface="Arial" panose="020B0604020202020204" pitchFamily="34" charset="0"/>
            </a:endParaRPr>
          </a:p>
        </p:txBody>
      </p:sp>
      <p:sp>
        <p:nvSpPr>
          <p:cNvPr id="102404" name="Slide Number Placeholder 3"/>
          <p:cNvSpPr>
            <a:spLocks noGrp="1"/>
          </p:cNvSpPr>
          <p:nvPr>
            <p:ph type="sldNum" sz="quarter" idx="4294967295"/>
          </p:nvPr>
        </p:nvSpPr>
        <p:spPr>
          <a:xfrm>
            <a:off x="7010400" y="6537325"/>
            <a:ext cx="2133600" cy="320675"/>
          </a:xfrm>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20000"/>
              </a:spcBef>
              <a:spcAft>
                <a:spcPct val="0"/>
              </a:spcAft>
              <a:defRPr sz="3200">
                <a:solidFill>
                  <a:schemeClr val="tx1"/>
                </a:solidFill>
                <a:latin typeface="Arial" charset="0"/>
                <a:cs typeface="Arial" charset="0"/>
              </a:defRPr>
            </a:lvl6pPr>
            <a:lvl7pPr marL="2971800" indent="-228600" algn="ctr" eaLnBrk="0" fontAlgn="base" hangingPunct="0">
              <a:spcBef>
                <a:spcPct val="20000"/>
              </a:spcBef>
              <a:spcAft>
                <a:spcPct val="0"/>
              </a:spcAft>
              <a:defRPr sz="3200">
                <a:solidFill>
                  <a:schemeClr val="tx1"/>
                </a:solidFill>
                <a:latin typeface="Arial" charset="0"/>
                <a:cs typeface="Arial" charset="0"/>
              </a:defRPr>
            </a:lvl7pPr>
            <a:lvl8pPr marL="3429000" indent="-228600" algn="ctr" eaLnBrk="0" fontAlgn="base" hangingPunct="0">
              <a:spcBef>
                <a:spcPct val="20000"/>
              </a:spcBef>
              <a:spcAft>
                <a:spcPct val="0"/>
              </a:spcAft>
              <a:defRPr sz="3200">
                <a:solidFill>
                  <a:schemeClr val="tx1"/>
                </a:solidFill>
                <a:latin typeface="Arial" charset="0"/>
                <a:cs typeface="Arial" charset="0"/>
              </a:defRPr>
            </a:lvl8pPr>
            <a:lvl9pPr marL="3886200" indent="-228600" algn="ctr" eaLnBrk="0" fontAlgn="base" hangingPunct="0">
              <a:spcBef>
                <a:spcPct val="20000"/>
              </a:spcBef>
              <a:spcAft>
                <a:spcPct val="0"/>
              </a:spcAft>
              <a:defRPr sz="3200">
                <a:solidFill>
                  <a:schemeClr val="tx1"/>
                </a:solidFill>
                <a:latin typeface="Arial" charset="0"/>
                <a:cs typeface="Arial" charset="0"/>
              </a:defRPr>
            </a:lvl9pPr>
          </a:lstStyle>
          <a:p>
            <a:pPr eaLnBrk="1" hangingPunct="1"/>
            <a:fld id="{317AC40D-4536-488E-90A3-F123858D86EF}" type="slidenum">
              <a:rPr lang="en-US" altLang="en-US" sz="1400" smtClean="0">
                <a:solidFill>
                  <a:schemeClr val="bg1"/>
                </a:solidFill>
                <a:latin typeface="Arial Narrow" pitchFamily="34" charset="0"/>
              </a:rPr>
              <a:pPr eaLnBrk="1" hangingPunct="1"/>
              <a:t>54</a:t>
            </a:fld>
            <a:endParaRPr lang="en-US" altLang="en-US" sz="1400" smtClean="0">
              <a:solidFill>
                <a:schemeClr val="bg1"/>
              </a:solidFill>
              <a:latin typeface="Arial Narrow" pitchFamily="34" charset="0"/>
            </a:endParaRPr>
          </a:p>
        </p:txBody>
      </p:sp>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6495767"/>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9045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35" y="1032305"/>
            <a:ext cx="8509103" cy="926020"/>
          </a:xfrm>
        </p:spPr>
        <p:txBody>
          <a:bodyPr>
            <a:normAutofit/>
          </a:bodyPr>
          <a:lstStyle/>
          <a:p>
            <a:r>
              <a:rPr lang="en-US" sz="5400" dirty="0" smtClean="0"/>
              <a:t>  </a:t>
            </a:r>
            <a:endParaRPr lang="en-US" sz="5400" dirty="0"/>
          </a:p>
        </p:txBody>
      </p:sp>
      <p:sp>
        <p:nvSpPr>
          <p:cNvPr id="3" name="Content Placeholder 2"/>
          <p:cNvSpPr>
            <a:spLocks noGrp="1"/>
          </p:cNvSpPr>
          <p:nvPr>
            <p:ph idx="1"/>
          </p:nvPr>
        </p:nvSpPr>
        <p:spPr>
          <a:xfrm>
            <a:off x="304800" y="2571957"/>
            <a:ext cx="8509103" cy="4286043"/>
          </a:xfrm>
        </p:spPr>
        <p:txBody>
          <a:bodyPr>
            <a:normAutofit/>
          </a:bodyPr>
          <a:lstStyle/>
          <a:p>
            <a:pPr marL="0" indent="0" algn="ctr">
              <a:buNone/>
            </a:pPr>
            <a:r>
              <a:rPr lang="en-US" sz="4400" dirty="0" smtClean="0"/>
              <a:t>International Collaboration</a:t>
            </a:r>
            <a:endParaRPr lang="en-US" sz="4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4734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567965"/>
            <a:ext cx="8509103" cy="926020"/>
          </a:xfrm>
        </p:spPr>
        <p:txBody>
          <a:bodyPr>
            <a:noAutofit/>
          </a:bodyPr>
          <a:lstStyle/>
          <a:p>
            <a:r>
              <a:rPr lang="en-US" altLang="en-US" sz="4000" b="1" dirty="0" smtClean="0">
                <a:latin typeface="Arial" panose="020B0604020202020204" pitchFamily="34" charset="0"/>
                <a:cs typeface="Arial" panose="020B0604020202020204" pitchFamily="34" charset="0"/>
              </a:rPr>
              <a:t>Asia-Pacific </a:t>
            </a:r>
            <a:r>
              <a:rPr lang="en-US" altLang="en-US" sz="4000" b="1" dirty="0">
                <a:latin typeface="Arial" panose="020B0604020202020204" pitchFamily="34" charset="0"/>
                <a:cs typeface="Arial" panose="020B0604020202020204" pitchFamily="34" charset="0"/>
              </a:rPr>
              <a:t>Economic </a:t>
            </a:r>
            <a:r>
              <a:rPr lang="en-US" altLang="en-US" sz="4000" b="1" dirty="0" smtClean="0">
                <a:latin typeface="Arial" panose="020B0604020202020204" pitchFamily="34" charset="0"/>
                <a:cs typeface="Arial" panose="020B0604020202020204" pitchFamily="34" charset="0"/>
              </a:rPr>
              <a:t>Cooperation</a:t>
            </a:r>
            <a:r>
              <a:rPr lang="en-US" sz="4000" b="1" dirty="0" smtClean="0">
                <a:latin typeface="Arial" panose="020B0604020202020204" pitchFamily="34" charset="0"/>
                <a:cs typeface="Arial" panose="020B0604020202020204" pitchFamily="34" charset="0"/>
              </a:rPr>
              <a:t> (APEC)</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850" y="3326947"/>
            <a:ext cx="8509103" cy="4286043"/>
          </a:xfrm>
        </p:spPr>
        <p:txBody>
          <a:bodyPr/>
          <a:lstStyle/>
          <a:p>
            <a:pPr marL="0" indent="0" algn="ctr">
              <a:buNone/>
            </a:pPr>
            <a:r>
              <a:rPr lang="en-US" altLang="en-US" sz="3600" dirty="0">
                <a:latin typeface="Arial" panose="020B0604020202020204" pitchFamily="34" charset="0"/>
                <a:cs typeface="Arial" panose="020B0604020202020204" pitchFamily="34" charset="0"/>
              </a:rPr>
              <a:t>Roadmap to Promote Global Medical Product Quality and Supply Chain Integrity</a:t>
            </a:r>
          </a:p>
          <a:p>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1350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rtlCol="0">
            <a:normAutofit/>
          </a:bodyPr>
          <a:lstStyle/>
          <a:p>
            <a:pPr fontAlgn="auto">
              <a:spcAft>
                <a:spcPts val="0"/>
              </a:spcAft>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APEC is an international organization with the primary goal of facilitating sustainable economic growth and prosperity in the Asia Pacific Region</a:t>
            </a:r>
          </a:p>
          <a:p>
            <a:pPr fontAlgn="auto">
              <a:spcAft>
                <a:spcPts val="0"/>
              </a:spcAft>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APEC provides funding for about 100 projects a year, which are open to participation for all 21 APEC member economies</a:t>
            </a:r>
          </a:p>
          <a:p>
            <a:pPr fontAlgn="auto">
              <a:spcAft>
                <a:spcPts val="0"/>
              </a:spcAft>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The </a:t>
            </a:r>
            <a:r>
              <a:rPr lang="en-US" sz="2400" i="1" dirty="0" smtClean="0">
                <a:latin typeface="Arial" panose="020B0604020202020204" pitchFamily="34" charset="0"/>
                <a:cs typeface="Arial" panose="020B0604020202020204" pitchFamily="34" charset="0"/>
              </a:rPr>
              <a:t>Roadmap for Global Medical Product Quality and Supply Chain Security </a:t>
            </a:r>
            <a:r>
              <a:rPr lang="en-US" sz="2400" dirty="0" smtClean="0">
                <a:latin typeface="Arial" panose="020B0604020202020204" pitchFamily="34" charset="0"/>
                <a:cs typeface="Arial" panose="020B0604020202020204" pitchFamily="34" charset="0"/>
              </a:rPr>
              <a:t>was endorsed by the Life Science and Innovation Forum’s Regulatory Harmonization Steering Committee (RHSC) in 2013 </a:t>
            </a:r>
          </a:p>
          <a:p>
            <a:pPr marL="0" indent="0" fontAlgn="auto">
              <a:spcAft>
                <a:spcPts val="0"/>
              </a:spcAft>
              <a:buFont typeface="Arial" panose="020B0604020202020204" pitchFamily="34" charset="0"/>
              <a:buNone/>
              <a:defRPr/>
            </a:pPr>
            <a:endParaRPr lang="en-US" dirty="0" smtClean="0">
              <a:solidFill>
                <a:schemeClr val="tx2"/>
              </a:solidFill>
            </a:endParaRPr>
          </a:p>
        </p:txBody>
      </p:sp>
      <p:pic>
        <p:nvPicPr>
          <p:cNvPr id="54275" name="Picture 2" descr="http://www.apec.org/%7E/media/Images/_Assets/site-logo.png?mh=50&amp;mw=2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8613"/>
            <a:ext cx="521335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34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567965"/>
            <a:ext cx="8509103" cy="926020"/>
          </a:xfrm>
        </p:spPr>
        <p:txBody>
          <a:bodyPr>
            <a:noAutofit/>
          </a:bodyPr>
          <a:lstStyle/>
          <a:p>
            <a:endParaRPr lang="en-US" sz="5400" dirty="0"/>
          </a:p>
        </p:txBody>
      </p:sp>
      <p:sp>
        <p:nvSpPr>
          <p:cNvPr id="3" name="Content Placeholder 2"/>
          <p:cNvSpPr>
            <a:spLocks noGrp="1"/>
          </p:cNvSpPr>
          <p:nvPr>
            <p:ph idx="1"/>
          </p:nvPr>
        </p:nvSpPr>
        <p:spPr>
          <a:xfrm>
            <a:off x="317447" y="2362201"/>
            <a:ext cx="444553" cy="304800"/>
          </a:xfrm>
        </p:spPr>
        <p:txBody>
          <a:bodyPr>
            <a:normAutofit fontScale="47500" lnSpcReduction="20000"/>
          </a:bodyPr>
          <a:lstStyle/>
          <a:p>
            <a:endParaRPr lang="en-US" dirty="0"/>
          </a:p>
        </p:txBody>
      </p:sp>
      <p:pic>
        <p:nvPicPr>
          <p:cNvPr id="12290" name="Picture 2" descr="C:\Users\PICARDC\Documents\ODSIR\Snippets\AP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2" y="0"/>
            <a:ext cx="91163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2432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509103" cy="926020"/>
          </a:xfrm>
        </p:spPr>
        <p:txBody>
          <a:bodyPr>
            <a:noAutofit/>
          </a:bodyPr>
          <a:lstStyle/>
          <a:p>
            <a:r>
              <a:rPr lang="en-US" sz="3000" b="1" dirty="0" smtClean="0">
                <a:latin typeface="Arial" panose="020B0604020202020204" pitchFamily="34" charset="0"/>
                <a:cs typeface="Arial" panose="020B0604020202020204" pitchFamily="34" charset="0"/>
              </a:rPr>
              <a:t>World Health Organization </a:t>
            </a:r>
            <a:br>
              <a:rPr lang="en-US" sz="3000" b="1" dirty="0" smtClean="0">
                <a:latin typeface="Arial" panose="020B0604020202020204" pitchFamily="34" charset="0"/>
                <a:cs typeface="Arial" panose="020B0604020202020204" pitchFamily="34" charset="0"/>
              </a:rPr>
            </a:br>
            <a:r>
              <a:rPr lang="en-US" sz="3000" b="1" dirty="0" smtClean="0">
                <a:latin typeface="Arial" panose="020B0604020202020204" pitchFamily="34" charset="0"/>
                <a:cs typeface="Arial" panose="020B0604020202020204" pitchFamily="34" charset="0"/>
              </a:rPr>
              <a:t>Global Surveillance and Monitoring System for Substandard and Falsified (SF) Medical Products </a:t>
            </a:r>
            <a:endParaRPr lang="en-US" sz="3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2300287"/>
            <a:ext cx="8509103" cy="4286043"/>
          </a:xfrm>
        </p:spPr>
        <p:txBody>
          <a:bodyPr>
            <a:normAutofit/>
          </a:bodyPr>
          <a:lstStyle/>
          <a:p>
            <a:r>
              <a:rPr lang="en-US" sz="2200" dirty="0" smtClean="0"/>
              <a:t>Platform to share </a:t>
            </a:r>
            <a:r>
              <a:rPr lang="en-US" sz="2200" dirty="0"/>
              <a:t>information </a:t>
            </a:r>
            <a:r>
              <a:rPr lang="en-US" sz="2200" dirty="0" smtClean="0"/>
              <a:t>on </a:t>
            </a:r>
            <a:r>
              <a:rPr lang="en-US" sz="2200" dirty="0"/>
              <a:t>a global scale regarding </a:t>
            </a:r>
            <a:r>
              <a:rPr lang="en-US" sz="2200" dirty="0" smtClean="0"/>
              <a:t>SF medical products</a:t>
            </a:r>
          </a:p>
          <a:p>
            <a:r>
              <a:rPr lang="en-US" sz="2200" dirty="0"/>
              <a:t>P</a:t>
            </a:r>
            <a:r>
              <a:rPr lang="en-US" sz="2200" dirty="0" smtClean="0"/>
              <a:t>urpose is </a:t>
            </a:r>
            <a:r>
              <a:rPr lang="en-US" sz="2200" dirty="0"/>
              <a:t>to determine: 1) the scale of the issue; 2) the geographic extent; 3) the medicines </a:t>
            </a:r>
            <a:r>
              <a:rPr lang="en-US" sz="2200" dirty="0" smtClean="0"/>
              <a:t>affected; </a:t>
            </a:r>
            <a:r>
              <a:rPr lang="en-US" sz="2200" dirty="0"/>
              <a:t>4) the harm </a:t>
            </a:r>
            <a:r>
              <a:rPr lang="en-US" sz="2200" dirty="0" smtClean="0"/>
              <a:t>caused; </a:t>
            </a:r>
            <a:r>
              <a:rPr lang="en-US" sz="2200" dirty="0"/>
              <a:t>5) the value of the </a:t>
            </a:r>
            <a:r>
              <a:rPr lang="en-US" sz="2200" dirty="0" smtClean="0"/>
              <a:t>market; </a:t>
            </a:r>
            <a:r>
              <a:rPr lang="en-US" sz="2200" dirty="0"/>
              <a:t>and 6) supply chain </a:t>
            </a:r>
            <a:r>
              <a:rPr lang="en-US" sz="2200" dirty="0" smtClean="0"/>
              <a:t>vulnerabilities</a:t>
            </a:r>
          </a:p>
          <a:p>
            <a:r>
              <a:rPr lang="en-US" sz="2200" dirty="0"/>
              <a:t>Reports of </a:t>
            </a:r>
            <a:r>
              <a:rPr lang="en-US" sz="2200" dirty="0" smtClean="0"/>
              <a:t>SF </a:t>
            </a:r>
            <a:r>
              <a:rPr lang="en-US" sz="2200" dirty="0"/>
              <a:t>medical products are submitted to the WHO via an electronic rapid alert </a:t>
            </a:r>
            <a:r>
              <a:rPr lang="en-US" sz="2200" dirty="0" smtClean="0"/>
              <a:t>form</a:t>
            </a:r>
          </a:p>
          <a:p>
            <a:r>
              <a:rPr lang="en-US" sz="2200" dirty="0"/>
              <a:t>S</a:t>
            </a:r>
            <a:r>
              <a:rPr lang="en-US" sz="2200" dirty="0" smtClean="0"/>
              <a:t>ystem immediately </a:t>
            </a:r>
            <a:r>
              <a:rPr lang="en-US" sz="2200" dirty="0"/>
              <a:t>link </a:t>
            </a:r>
            <a:r>
              <a:rPr lang="en-US" sz="2200" dirty="0" smtClean="0"/>
              <a:t>reports </a:t>
            </a:r>
            <a:r>
              <a:rPr lang="en-US" sz="2200" dirty="0"/>
              <a:t>to other known similar </a:t>
            </a:r>
            <a:r>
              <a:rPr lang="en-US" sz="2200" dirty="0" smtClean="0"/>
              <a:t>cases</a:t>
            </a:r>
          </a:p>
          <a:p>
            <a:r>
              <a:rPr lang="en-US" sz="2200" dirty="0" smtClean="0"/>
              <a:t>Over 400 regulatory personnel from 126 Member States trained</a:t>
            </a:r>
            <a:endParaRPr lang="en-US" sz="2200" dirty="0"/>
          </a:p>
          <a:p>
            <a:r>
              <a:rPr lang="en-US" sz="2200" dirty="0"/>
              <a:t>A</a:t>
            </a:r>
            <a:r>
              <a:rPr lang="en-US" sz="2200" dirty="0" smtClean="0"/>
              <a:t>lmost 1,400 SF medical products reported</a:t>
            </a:r>
          </a:p>
          <a:p>
            <a:pPr marL="0" indent="0">
              <a:buNone/>
            </a:pPr>
            <a:endParaRPr lang="en-US" sz="2400" dirty="0"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223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35" y="1032305"/>
            <a:ext cx="8509103" cy="926020"/>
          </a:xfrm>
        </p:spPr>
        <p:txBody>
          <a:bodyPr>
            <a:normAutofit/>
          </a:bodyPr>
          <a:lstStyle/>
          <a:p>
            <a:r>
              <a:rPr lang="en-US" sz="5400" dirty="0" smtClean="0"/>
              <a:t>  </a:t>
            </a:r>
            <a:endParaRPr lang="en-US" sz="5400" dirty="0"/>
          </a:p>
        </p:txBody>
      </p:sp>
      <p:sp>
        <p:nvSpPr>
          <p:cNvPr id="3" name="Content Placeholder 2"/>
          <p:cNvSpPr>
            <a:spLocks noGrp="1"/>
          </p:cNvSpPr>
          <p:nvPr>
            <p:ph idx="1"/>
          </p:nvPr>
        </p:nvSpPr>
        <p:spPr>
          <a:xfrm>
            <a:off x="304800" y="2819400"/>
            <a:ext cx="8509103" cy="4286043"/>
          </a:xfrm>
        </p:spPr>
        <p:txBody>
          <a:bodyPr>
            <a:normAutofit/>
          </a:bodyPr>
          <a:lstStyle/>
          <a:p>
            <a:pPr marL="0" indent="0" algn="ctr">
              <a:buNone/>
            </a:pPr>
            <a:r>
              <a:rPr lang="en-US" sz="4400" dirty="0" smtClean="0"/>
              <a:t>Threats to U.S. Drug Supply Chain</a:t>
            </a:r>
            <a:endParaRPr lang="en-US" sz="4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3022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09103" cy="926020"/>
          </a:xfrm>
        </p:spPr>
        <p:txBody>
          <a:bodyPr/>
          <a:lstStyle/>
          <a:p>
            <a:r>
              <a:rPr lang="en-US" b="1" dirty="0" smtClean="0">
                <a:latin typeface="Arial" panose="020B0604020202020204" pitchFamily="34" charset="0"/>
                <a:cs typeface="Arial" panose="020B0604020202020204" pitchFamily="34" charset="0"/>
              </a:rPr>
              <a:t>Resources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828800"/>
            <a:ext cx="8509103" cy="4286043"/>
          </a:xfrm>
        </p:spPr>
        <p:txBody>
          <a:bodyPr>
            <a:normAutofit fontScale="92500" lnSpcReduction="10000"/>
          </a:bodyPr>
          <a:lstStyle/>
          <a:p>
            <a:r>
              <a:rPr lang="en-US" sz="3000" dirty="0" smtClean="0"/>
              <a:t>Drug Supply </a:t>
            </a:r>
            <a:r>
              <a:rPr lang="en-US" sz="3000" dirty="0"/>
              <a:t>Chain </a:t>
            </a:r>
            <a:r>
              <a:rPr lang="en-US" sz="3000" dirty="0" smtClean="0"/>
              <a:t>Integrity</a:t>
            </a:r>
            <a:r>
              <a:rPr lang="en-US" sz="3000" dirty="0" smtClean="0">
                <a:latin typeface="+mj-lt"/>
              </a:rPr>
              <a:t>:</a:t>
            </a:r>
            <a:r>
              <a:rPr lang="en-US" sz="3000" u="sng" dirty="0" smtClean="0">
                <a:latin typeface="+mj-lt"/>
              </a:rPr>
              <a:t> </a:t>
            </a:r>
            <a:r>
              <a:rPr lang="en-US" sz="3000" dirty="0" smtClean="0">
                <a:latin typeface="+mj-lt"/>
                <a:hlinkClick r:id="rId2"/>
              </a:rPr>
              <a:t>http</a:t>
            </a:r>
            <a:r>
              <a:rPr lang="en-US" sz="3000" dirty="0">
                <a:latin typeface="+mj-lt"/>
                <a:hlinkClick r:id="rId2"/>
              </a:rPr>
              <a:t>://www.fda.gov/Drugs/DrugSafety/DrugIntegrityandSupplyChainSecurity/default.htm   </a:t>
            </a:r>
            <a:endParaRPr lang="en-US" sz="3000" dirty="0" smtClean="0">
              <a:latin typeface="+mj-lt"/>
            </a:endParaRPr>
          </a:p>
          <a:p>
            <a:r>
              <a:rPr lang="en-US" sz="3000" dirty="0" smtClean="0"/>
              <a:t>Know Your Source: </a:t>
            </a:r>
            <a:r>
              <a:rPr lang="en-US" sz="3000" dirty="0" smtClean="0">
                <a:hlinkClick r:id="rId3"/>
              </a:rPr>
              <a:t>www.fda.gov/KnowYourSource</a:t>
            </a:r>
            <a:endParaRPr lang="en-US" sz="3000" dirty="0" smtClean="0"/>
          </a:p>
          <a:p>
            <a:r>
              <a:rPr lang="en-US" sz="3000" dirty="0" err="1"/>
              <a:t>BeSafeRx</a:t>
            </a:r>
            <a:r>
              <a:rPr lang="en-US" sz="3000" dirty="0"/>
              <a:t>: Know Your Online Pharmacy: </a:t>
            </a:r>
            <a:r>
              <a:rPr lang="en-US" sz="3000" dirty="0">
                <a:solidFill>
                  <a:schemeClr val="bg1">
                    <a:lumMod val="85000"/>
                  </a:schemeClr>
                </a:solidFill>
                <a:hlinkClick r:id="rId4"/>
              </a:rPr>
              <a:t>www.fda.gov/BeSafeRx</a:t>
            </a:r>
            <a:endParaRPr lang="en-US" sz="3000" dirty="0">
              <a:solidFill>
                <a:schemeClr val="bg1">
                  <a:lumMod val="85000"/>
                </a:schemeClr>
              </a:solidFill>
            </a:endParaRPr>
          </a:p>
          <a:p>
            <a:r>
              <a:rPr lang="en-US" altLang="en-US" sz="3000" kern="0" dirty="0" smtClean="0">
                <a:latin typeface="+mj-lt"/>
              </a:rPr>
              <a:t>Report </a:t>
            </a:r>
            <a:r>
              <a:rPr lang="en-US" altLang="en-US" sz="3000" kern="0" dirty="0">
                <a:latin typeface="+mj-lt"/>
              </a:rPr>
              <a:t>suspect products or suspect </a:t>
            </a:r>
            <a:r>
              <a:rPr lang="en-US" altLang="en-US" sz="3000" kern="0" dirty="0" smtClean="0">
                <a:latin typeface="+mj-lt"/>
              </a:rPr>
              <a:t>online pharmacies </a:t>
            </a:r>
            <a:r>
              <a:rPr lang="en-US" altLang="en-US" sz="3000" kern="0" dirty="0">
                <a:latin typeface="+mj-lt"/>
              </a:rPr>
              <a:t>to FDA's Office of Criminal Investigations </a:t>
            </a:r>
            <a:r>
              <a:rPr lang="en-US" altLang="en-US" sz="3000" kern="0" dirty="0" smtClean="0">
                <a:latin typeface="+mj-lt"/>
                <a:hlinkClick r:id="rId5"/>
              </a:rPr>
              <a:t>www.fda.gov/oci</a:t>
            </a:r>
            <a:endParaRPr lang="en-US" altLang="en-US" sz="3000" kern="0" dirty="0" smtClean="0">
              <a:latin typeface="+mj-lt"/>
            </a:endParaRPr>
          </a:p>
          <a:p>
            <a:r>
              <a:rPr lang="en-US" sz="3000" smtClean="0">
                <a:latin typeface="+mj-lt"/>
              </a:rPr>
              <a:t>Email: </a:t>
            </a:r>
            <a:r>
              <a:rPr lang="en-US" sz="3000" dirty="0">
                <a:latin typeface="+mj-lt"/>
                <a:hlinkClick r:id="rId6"/>
              </a:rPr>
              <a:t>DrugSupplyChainIntegrity@fda.hhs.gov</a:t>
            </a:r>
            <a:r>
              <a:rPr lang="en-US" sz="3000" dirty="0">
                <a:latin typeface="+mj-lt"/>
              </a:rPr>
              <a:t> </a:t>
            </a:r>
          </a:p>
          <a:p>
            <a:endParaRPr lang="en-US" altLang="en-US" kern="0" dirty="0">
              <a:latin typeface="+mj-lt"/>
            </a:endParaRPr>
          </a:p>
          <a:p>
            <a:endParaRPr lang="en-US" dirty="0"/>
          </a:p>
        </p:txBody>
      </p:sp>
      <p:pic>
        <p:nvPicPr>
          <p:cNvPr id="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4039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descr="C:\Users\PICARDC\AppData\Local\Microsoft\Windows\Temporary Internet Files\Content.IE5\DZ44WZIP\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45" y="1524000"/>
            <a:ext cx="5715000" cy="429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53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70644" y="1370788"/>
            <a:ext cx="8026401" cy="5057794"/>
          </a:xfrm>
        </p:spPr>
      </p:pic>
      <p:sp>
        <p:nvSpPr>
          <p:cNvPr id="49156" name="Rectangle 5"/>
          <p:cNvSpPr>
            <a:spLocks noChangeArrowheads="1"/>
          </p:cNvSpPr>
          <p:nvPr/>
        </p:nvSpPr>
        <p:spPr bwMode="auto">
          <a:xfrm>
            <a:off x="609600" y="605752"/>
            <a:ext cx="73933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000" b="1" dirty="0">
                <a:latin typeface="Arial" panose="020B0604020202020204" pitchFamily="34" charset="0"/>
                <a:cs typeface="Arial" panose="020B0604020202020204" pitchFamily="34" charset="0"/>
              </a:rPr>
              <a:t>Pharmaceutical Supply Chain</a:t>
            </a:r>
            <a:endParaRPr lang="en-US" altLang="en-US" sz="4000" dirty="0">
              <a:latin typeface="Arial" panose="020B0604020202020204" pitchFamily="34" charset="0"/>
              <a:cs typeface="Arial" panose="020B0604020202020204" pitchFamily="34" charset="0"/>
            </a:endParaRPr>
          </a:p>
        </p:txBody>
      </p:sp>
      <p:sp>
        <p:nvSpPr>
          <p:cNvPr id="49157" name="TextBox 1"/>
          <p:cNvSpPr txBox="1">
            <a:spLocks noChangeArrowheads="1"/>
          </p:cNvSpPr>
          <p:nvPr/>
        </p:nvSpPr>
        <p:spPr bwMode="auto">
          <a:xfrm>
            <a:off x="5943600" y="4267200"/>
            <a:ext cx="3276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n-US" altLang="en-US" sz="1800" b="1" dirty="0" smtClean="0">
                <a:solidFill>
                  <a:srgbClr val="FF0000"/>
                </a:solidFill>
                <a:latin typeface="Arial" charset="0"/>
              </a:rPr>
              <a:t>Who touches the product?</a:t>
            </a:r>
          </a:p>
          <a:p>
            <a:pPr eaLnBrk="1" hangingPunct="1">
              <a:spcBef>
                <a:spcPct val="0"/>
              </a:spcBef>
              <a:buFontTx/>
              <a:buChar char="•"/>
            </a:pPr>
            <a:r>
              <a:rPr lang="en-US" altLang="en-US" sz="1800" b="1" dirty="0" smtClean="0">
                <a:solidFill>
                  <a:srgbClr val="FF0000"/>
                </a:solidFill>
                <a:latin typeface="Arial" charset="0"/>
              </a:rPr>
              <a:t>Where </a:t>
            </a:r>
            <a:r>
              <a:rPr lang="en-US" altLang="en-US" sz="1800" b="1" dirty="0">
                <a:solidFill>
                  <a:srgbClr val="FF0000"/>
                </a:solidFill>
                <a:latin typeface="Arial" charset="0"/>
              </a:rPr>
              <a:t>are the vulnerabilities? </a:t>
            </a:r>
          </a:p>
          <a:p>
            <a:pPr eaLnBrk="1" hangingPunct="1">
              <a:spcBef>
                <a:spcPct val="0"/>
              </a:spcBef>
              <a:buFontTx/>
              <a:buChar char="•"/>
            </a:pPr>
            <a:r>
              <a:rPr lang="en-US" altLang="en-US" sz="1800" b="1" dirty="0">
                <a:solidFill>
                  <a:srgbClr val="FF0000"/>
                </a:solidFill>
                <a:latin typeface="Arial" charset="0"/>
              </a:rPr>
              <a:t>What are the threats?</a:t>
            </a:r>
          </a:p>
        </p:txBody>
      </p:sp>
      <p:sp>
        <p:nvSpPr>
          <p:cNvPr id="2" name="TextBox 1"/>
          <p:cNvSpPr txBox="1"/>
          <p:nvPr/>
        </p:nvSpPr>
        <p:spPr>
          <a:xfrm>
            <a:off x="542125" y="5949538"/>
            <a:ext cx="7766050" cy="461962"/>
          </a:xfrm>
          <a:prstGeom prst="rect">
            <a:avLst/>
          </a:prstGeom>
          <a:noFill/>
        </p:spPr>
        <p:txBody>
          <a:bodyPr>
            <a:spAutoFit/>
          </a:bodyPr>
          <a:lstStyle/>
          <a:p>
            <a:pPr>
              <a:defRPr/>
            </a:pPr>
            <a:r>
              <a:rPr lang="en-US" sz="2400" b="1" dirty="0">
                <a:latin typeface="+mn-lt"/>
              </a:rPr>
              <a:t>Protect the product</a:t>
            </a:r>
            <a:r>
              <a:rPr lang="en-US" sz="2400" b="1" dirty="0">
                <a:solidFill>
                  <a:schemeClr val="tx2"/>
                </a:solidFill>
                <a:latin typeface="+mn-lt"/>
              </a:rPr>
              <a:t>			</a:t>
            </a:r>
            <a:r>
              <a:rPr lang="en-US" sz="2400" b="1" dirty="0">
                <a:latin typeface="+mn-lt"/>
              </a:rPr>
              <a:t>Protect the patient</a:t>
            </a:r>
          </a:p>
        </p:txBody>
      </p:sp>
      <p:sp>
        <p:nvSpPr>
          <p:cNvPr id="3" name="Right Arrow 2"/>
          <p:cNvSpPr/>
          <p:nvPr/>
        </p:nvSpPr>
        <p:spPr>
          <a:xfrm>
            <a:off x="3245581" y="6083300"/>
            <a:ext cx="1828800" cy="230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13" y="642758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923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509103" cy="926020"/>
          </a:xfrm>
        </p:spPr>
        <p:txBody>
          <a:bodyPr>
            <a:normAutofit fontScale="90000"/>
          </a:bodyPr>
          <a:lstStyle/>
          <a:p>
            <a:r>
              <a:rPr lang="en-US" altLang="en-US" sz="5400" b="1" dirty="0"/>
              <a:t>What is a C</a:t>
            </a:r>
            <a:r>
              <a:rPr lang="en-US" altLang="en-US" sz="5400" b="1" dirty="0" smtClean="0"/>
              <a:t>ounterfeit </a:t>
            </a:r>
            <a:r>
              <a:rPr lang="en-US" altLang="en-US" sz="5400" b="1" dirty="0"/>
              <a:t>D</a:t>
            </a:r>
            <a:r>
              <a:rPr lang="en-US" altLang="en-US" sz="5400" b="1" dirty="0" smtClean="0"/>
              <a:t>rug</a:t>
            </a:r>
            <a:r>
              <a:rPr lang="en-US" altLang="en-US" sz="5400" b="1" dirty="0"/>
              <a:t>?</a:t>
            </a:r>
            <a:br>
              <a:rPr lang="en-US" altLang="en-US" sz="5400" b="1" dirty="0"/>
            </a:br>
            <a:r>
              <a:rPr lang="en-US" sz="5400" dirty="0" smtClean="0"/>
              <a:t>  </a:t>
            </a:r>
            <a:endParaRPr lang="en-US" sz="5400" dirty="0"/>
          </a:p>
        </p:txBody>
      </p:sp>
      <p:sp>
        <p:nvSpPr>
          <p:cNvPr id="3" name="Content Placeholder 2"/>
          <p:cNvSpPr>
            <a:spLocks noGrp="1"/>
          </p:cNvSpPr>
          <p:nvPr>
            <p:ph idx="1"/>
          </p:nvPr>
        </p:nvSpPr>
        <p:spPr>
          <a:xfrm>
            <a:off x="304800" y="1905000"/>
            <a:ext cx="8509103" cy="4286043"/>
          </a:xfrm>
        </p:spPr>
        <p:txBody>
          <a:bodyPr>
            <a:normAutofit/>
          </a:bodyPr>
          <a:lstStyle/>
          <a:p>
            <a:pPr>
              <a:lnSpc>
                <a:spcPct val="80000"/>
              </a:lnSpc>
            </a:pPr>
            <a:r>
              <a:rPr lang="en-US" altLang="en-US" sz="2000" dirty="0">
                <a:latin typeface="Arial" charset="0"/>
              </a:rPr>
              <a:t>U.S. law defines counterfeit drugs as:</a:t>
            </a:r>
          </a:p>
          <a:p>
            <a:pPr marL="857250" lvl="2" indent="0">
              <a:lnSpc>
                <a:spcPct val="80000"/>
              </a:lnSpc>
              <a:buNone/>
            </a:pPr>
            <a:r>
              <a:rPr lang="en-US" altLang="en-US" sz="1700" dirty="0">
                <a:latin typeface="Arial" charset="0"/>
              </a:rPr>
              <a:t>“drug which, or container or labeling of which, without authorization, bears the trademark, trade name, or other identifying mark, imprint, or device, or any likeness thereof, of a manufacturer, processor, packer, or distributor other than the person or persons who in fact manufacture, processed, packed, or distributed such drug and which thereby falsely purports or is represented to be the product, or to have been packed or distributed by, such other drug manufacturer, processor, packer, or distributor.” </a:t>
            </a:r>
          </a:p>
          <a:p>
            <a:pPr lvl="1">
              <a:lnSpc>
                <a:spcPct val="80000"/>
              </a:lnSpc>
              <a:buNone/>
            </a:pPr>
            <a:endParaRPr lang="en-US" altLang="en-US" sz="2100" dirty="0">
              <a:latin typeface="Arial" charset="0"/>
            </a:endParaRPr>
          </a:p>
          <a:p>
            <a:pPr>
              <a:lnSpc>
                <a:spcPct val="80000"/>
              </a:lnSpc>
            </a:pPr>
            <a:r>
              <a:rPr lang="en-US" altLang="en-US" sz="2000" dirty="0">
                <a:latin typeface="Arial" charset="0"/>
              </a:rPr>
              <a:t>Can apply to both brand name and generic products, or the bulk ingredients used to make the product</a:t>
            </a:r>
          </a:p>
          <a:p>
            <a:pPr>
              <a:lnSpc>
                <a:spcPct val="80000"/>
              </a:lnSpc>
              <a:buNone/>
            </a:pPr>
            <a:endParaRPr lang="en-US" altLang="en-US" sz="2000" dirty="0">
              <a:latin typeface="Arial" charset="0"/>
            </a:endParaRPr>
          </a:p>
          <a:p>
            <a:pPr>
              <a:lnSpc>
                <a:spcPct val="80000"/>
              </a:lnSpc>
            </a:pPr>
            <a:r>
              <a:rPr lang="en-US" altLang="en-US" sz="2000" dirty="0">
                <a:latin typeface="Arial" charset="0"/>
              </a:rPr>
              <a:t>May include products without the active ingredient, with an insufficient or excessive quantity of the active ingredient, with the wrong active ingredient, or with fake packaging</a:t>
            </a:r>
          </a:p>
          <a:p>
            <a:pPr marL="0" indent="0">
              <a:buNone/>
            </a:pPr>
            <a:endParaRPr lang="en-US" sz="28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483350"/>
            <a:ext cx="1109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1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ICARDC\Documents\ODSIR\Snippets\Counterfeit 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1"/>
            <a:ext cx="7239000" cy="6088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2819400"/>
            <a:ext cx="3581400" cy="495300"/>
          </a:xfrm>
          <a:prstGeom prst="rect">
            <a:avLst/>
          </a:prstGeom>
          <a:noFill/>
          <a:ln>
            <a:solidFill>
              <a:srgbClr val="FF0000"/>
            </a:solidFill>
          </a:ln>
        </p:spPr>
        <p:txBody>
          <a:bodyPr wrap="square" rtlCol="0">
            <a:spAutoFit/>
          </a:bodyPr>
          <a:lstStyle/>
          <a:p>
            <a:endParaRPr lang="en-US" dirty="0"/>
          </a:p>
        </p:txBody>
      </p:sp>
      <p:sp>
        <p:nvSpPr>
          <p:cNvPr id="6" name="Line Callout 1 5"/>
          <p:cNvSpPr/>
          <p:nvPr/>
        </p:nvSpPr>
        <p:spPr>
          <a:xfrm>
            <a:off x="5654374" y="2133598"/>
            <a:ext cx="1066800" cy="495299"/>
          </a:xfrm>
          <a:prstGeom prst="borderCallout1">
            <a:avLst>
              <a:gd name="adj1" fmla="val 30878"/>
              <a:gd name="adj2" fmla="val -4726"/>
              <a:gd name="adj3" fmla="val 139451"/>
              <a:gd name="adj4" fmla="val -48638"/>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Lay Interpretation</a:t>
            </a:r>
            <a:endParaRPr lang="en-US" sz="1200" dirty="0">
              <a:solidFill>
                <a:schemeClr val="bg1"/>
              </a:solidFill>
            </a:endParaRPr>
          </a:p>
        </p:txBody>
      </p:sp>
      <p:pic>
        <p:nvPicPr>
          <p:cNvPr id="12290" name="Picture 2" descr="C:\Users\PICARDC\Documents\ODSIR\Snippets\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6553200"/>
            <a:ext cx="167640" cy="22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254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QMeaJ2aaE6Wl29uASTXn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_8wBWkH0uEWacuxiSA2N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VM5gvMaf0yRLOTbNy2_Q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FYOYs6dTky6jvqDDsr1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FYOYs6dTky6jvqDDsr1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u6qo0gmu0qhFhEIiYRhLA"/>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mbria"/>
        <a:ea typeface=""/>
        <a:cs typeface="Arial"/>
      </a:majorFont>
      <a:minorFont>
        <a:latin typeface="Cambr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2556</TotalTime>
  <Words>2087</Words>
  <Application>Microsoft Office PowerPoint</Application>
  <PresentationFormat>On-screen Show (4:3)</PresentationFormat>
  <Paragraphs>393</Paragraphs>
  <Slides>61</Slides>
  <Notes>26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61</vt:i4>
      </vt:variant>
    </vt:vector>
  </HeadingPairs>
  <TitlesOfParts>
    <vt:vector size="65" baseType="lpstr">
      <vt:lpstr>1_Office Theme</vt:lpstr>
      <vt:lpstr>2_Default Design</vt:lpstr>
      <vt:lpstr>2_Office Theme</vt:lpstr>
      <vt:lpstr>think-cell Slide</vt:lpstr>
      <vt:lpstr>PowerPoint Presentation</vt:lpstr>
      <vt:lpstr>Overview</vt:lpstr>
      <vt:lpstr>CDER/Compliance: Office of Drug Security,  Integrity, and Response (ODSIR)</vt:lpstr>
      <vt:lpstr>What We Do….</vt:lpstr>
      <vt:lpstr>Challenges We Face….</vt:lpstr>
      <vt:lpstr>  </vt:lpstr>
      <vt:lpstr>PowerPoint Presentation</vt:lpstr>
      <vt:lpstr>What is a Counterfeit Drug?   </vt:lpstr>
      <vt:lpstr>PowerPoint Presentation</vt:lpstr>
      <vt:lpstr>PowerPoint Presentation</vt:lpstr>
      <vt:lpstr>PowerPoint Presentation</vt:lpstr>
      <vt:lpstr>PowerPoint Presentation</vt:lpstr>
      <vt:lpstr>Public Health Concerns of Cargo Theft</vt:lpstr>
      <vt:lpstr>  </vt:lpstr>
      <vt:lpstr>Rogue Sellers Targeting Medical Clinics Example of Scheme</vt:lpstr>
      <vt:lpstr> Counterfeit Avastin – Feb. 2012</vt:lpstr>
      <vt:lpstr>Counterfeit Botox – April 2013</vt:lpstr>
      <vt:lpstr>PowerPoint Presentation</vt:lpstr>
      <vt:lpstr>PowerPoint Presentation</vt:lpstr>
      <vt:lpstr>PowerPoint Presentation</vt:lpstr>
      <vt:lpstr>  </vt:lpstr>
      <vt:lpstr>Letters to Doctors</vt:lpstr>
      <vt:lpstr>PowerPoint Presentation</vt:lpstr>
      <vt:lpstr>  </vt:lpstr>
      <vt:lpstr>  Know Your Source</vt:lpstr>
      <vt:lpstr>  </vt:lpstr>
      <vt:lpstr>PowerPoint Presentation</vt:lpstr>
      <vt:lpstr>  </vt:lpstr>
      <vt:lpstr>Know the Risks</vt:lpstr>
      <vt:lpstr>Online Pharmacy Victim: Susan’s Story</vt:lpstr>
      <vt:lpstr>Know the Signs</vt:lpstr>
      <vt:lpstr>Are You Thinking About Buying Medicine Online? </vt:lpstr>
      <vt:lpstr>  </vt:lpstr>
      <vt:lpstr> Strategy: tackling the problem    </vt:lpstr>
      <vt:lpstr>Compliance and Enforcement Tools</vt:lpstr>
      <vt:lpstr>Warning Letters</vt:lpstr>
      <vt:lpstr>PowerPoint Presentation</vt:lpstr>
      <vt:lpstr>Global Drug Supply (cont.)</vt:lpstr>
      <vt:lpstr>Example of Unapproved New Drug Shipped by Global Drug Supply </vt:lpstr>
      <vt:lpstr>Example of Unapproved New Drug Shipped by Global Drug Supply (cont.)</vt:lpstr>
      <vt:lpstr>Global Drug Supply (cont.)</vt:lpstr>
      <vt:lpstr>Operation Pangea</vt:lpstr>
      <vt:lpstr>Pangea activities target the 3 principal components used by illegal websites to conduct their trade: </vt:lpstr>
      <vt:lpstr>Operation Pangea</vt:lpstr>
      <vt:lpstr>Operation Pangea IX 2016</vt:lpstr>
      <vt:lpstr>Pangea Warning Letter Example Steroid Bazaar</vt:lpstr>
      <vt:lpstr>Steroid Bazaar (cont.)</vt:lpstr>
      <vt:lpstr>Steroid Bazaar (cont.)</vt:lpstr>
      <vt:lpstr>Criminal Investigations</vt:lpstr>
      <vt:lpstr>Office of Criminal Investigations </vt:lpstr>
      <vt:lpstr>Cybercrime Investigation Unit</vt:lpstr>
      <vt:lpstr>  </vt:lpstr>
      <vt:lpstr>Legal Implications</vt:lpstr>
      <vt:lpstr>Criminal Convictions</vt:lpstr>
      <vt:lpstr>  </vt:lpstr>
      <vt:lpstr>Asia-Pacific Economic Cooperation (APEC)</vt:lpstr>
      <vt:lpstr>PowerPoint Presentation</vt:lpstr>
      <vt:lpstr>PowerPoint Presentation</vt:lpstr>
      <vt:lpstr>World Health Organization  Global Surveillance and Monitoring System for Substandard and Falsified (SF) Medical Products </vt:lpstr>
      <vt:lpstr>Resources</vt:lpstr>
      <vt:lpstr>  </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Picard, Christina M</dc:creator>
  <cp:lastModifiedBy>Chatterjee, Sangeeta Vaswani</cp:lastModifiedBy>
  <cp:revision>179</cp:revision>
  <cp:lastPrinted>2017-06-29T13:43:28Z</cp:lastPrinted>
  <dcterms:created xsi:type="dcterms:W3CDTF">2017-06-22T14:03:29Z</dcterms:created>
  <dcterms:modified xsi:type="dcterms:W3CDTF">2017-07-05T22:52:50Z</dcterms:modified>
</cp:coreProperties>
</file>