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4" r:id="rId2"/>
  </p:sldMasterIdLst>
  <p:notesMasterIdLst>
    <p:notesMasterId r:id="rId53"/>
  </p:notesMasterIdLst>
  <p:handoutMasterIdLst>
    <p:handoutMasterId r:id="rId54"/>
  </p:handoutMasterIdLst>
  <p:sldIdLst>
    <p:sldId id="389" r:id="rId3"/>
    <p:sldId id="511" r:id="rId4"/>
    <p:sldId id="512" r:id="rId5"/>
    <p:sldId id="513" r:id="rId6"/>
    <p:sldId id="547" r:id="rId7"/>
    <p:sldId id="577" r:id="rId8"/>
    <p:sldId id="580" r:id="rId9"/>
    <p:sldId id="550" r:id="rId10"/>
    <p:sldId id="515" r:id="rId11"/>
    <p:sldId id="549" r:id="rId12"/>
    <p:sldId id="553" r:id="rId13"/>
    <p:sldId id="556" r:id="rId14"/>
    <p:sldId id="557" r:id="rId15"/>
    <p:sldId id="558" r:id="rId16"/>
    <p:sldId id="559" r:id="rId17"/>
    <p:sldId id="560" r:id="rId18"/>
    <p:sldId id="562" r:id="rId19"/>
    <p:sldId id="561" r:id="rId20"/>
    <p:sldId id="554" r:id="rId21"/>
    <p:sldId id="555" r:id="rId22"/>
    <p:sldId id="551" r:id="rId23"/>
    <p:sldId id="552" r:id="rId24"/>
    <p:sldId id="516" r:id="rId25"/>
    <p:sldId id="517" r:id="rId26"/>
    <p:sldId id="518" r:id="rId27"/>
    <p:sldId id="519" r:id="rId28"/>
    <p:sldId id="520" r:id="rId29"/>
    <p:sldId id="521" r:id="rId30"/>
    <p:sldId id="522" r:id="rId31"/>
    <p:sldId id="523" r:id="rId32"/>
    <p:sldId id="524" r:id="rId33"/>
    <p:sldId id="525" r:id="rId34"/>
    <p:sldId id="533" r:id="rId35"/>
    <p:sldId id="563" r:id="rId36"/>
    <p:sldId id="564" r:id="rId37"/>
    <p:sldId id="565" r:id="rId38"/>
    <p:sldId id="566" r:id="rId39"/>
    <p:sldId id="567" r:id="rId40"/>
    <p:sldId id="568" r:id="rId41"/>
    <p:sldId id="569" r:id="rId42"/>
    <p:sldId id="571" r:id="rId43"/>
    <p:sldId id="572" r:id="rId44"/>
    <p:sldId id="573" r:id="rId45"/>
    <p:sldId id="535" r:id="rId46"/>
    <p:sldId id="536" r:id="rId47"/>
    <p:sldId id="537" r:id="rId48"/>
    <p:sldId id="490" r:id="rId49"/>
    <p:sldId id="413" r:id="rId50"/>
    <p:sldId id="578" r:id="rId51"/>
    <p:sldId id="579" r:id="rId52"/>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08" userDrawn="1">
          <p15:clr>
            <a:srgbClr val="A4A3A4"/>
          </p15:clr>
        </p15:guide>
        <p15:guide id="2" orient="horz" pos="2172" userDrawn="1">
          <p15:clr>
            <a:srgbClr val="A4A3A4"/>
          </p15:clr>
        </p15:guide>
        <p15:guide id="3" orient="horz" pos="1788" userDrawn="1">
          <p15:clr>
            <a:srgbClr val="A4A3A4"/>
          </p15:clr>
        </p15:guide>
        <p15:guide id="4" pos="181">
          <p15:clr>
            <a:srgbClr val="A4A3A4"/>
          </p15:clr>
        </p15:guide>
        <p15:guide id="5" orient="horz" pos="3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060"/>
    <a:srgbClr val="000000"/>
    <a:srgbClr val="7F7F7F"/>
    <a:srgbClr val="0065B8"/>
    <a:srgbClr val="8D94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4932" autoAdjust="0"/>
    <p:restoredTop sz="85742" autoAdjust="0"/>
  </p:normalViewPr>
  <p:slideViewPr>
    <p:cSldViewPr snapToGrid="0" snapToObjects="1" showGuides="1">
      <p:cViewPr varScale="1">
        <p:scale>
          <a:sx n="84" d="100"/>
          <a:sy n="84" d="100"/>
        </p:scale>
        <p:origin x="96" y="1092"/>
      </p:cViewPr>
      <p:guideLst>
        <p:guide orient="horz" pos="3108"/>
        <p:guide orient="horz" pos="2172"/>
        <p:guide orient="horz" pos="1788"/>
        <p:guide pos="181"/>
        <p:guide orient="horz" pos="396"/>
      </p:guideLst>
    </p:cSldViewPr>
  </p:slideViewPr>
  <p:outlineViewPr>
    <p:cViewPr>
      <p:scale>
        <a:sx n="33" d="100"/>
        <a:sy n="33" d="100"/>
      </p:scale>
      <p:origin x="0" y="1232"/>
    </p:cViewPr>
  </p:outlineViewPr>
  <p:notesTextViewPr>
    <p:cViewPr>
      <p:scale>
        <a:sx n="100" d="100"/>
        <a:sy n="100" d="100"/>
      </p:scale>
      <p:origin x="0" y="0"/>
    </p:cViewPr>
  </p:notesTextViewPr>
  <p:sorterViewPr>
    <p:cViewPr>
      <p:scale>
        <a:sx n="124" d="100"/>
        <a:sy n="124" d="100"/>
      </p:scale>
      <p:origin x="0" y="0"/>
    </p:cViewPr>
  </p:sorterViewPr>
  <p:notesViewPr>
    <p:cSldViewPr snapToGrid="0" snapToObjects="1">
      <p:cViewPr>
        <p:scale>
          <a:sx n="80" d="100"/>
          <a:sy n="80" d="100"/>
        </p:scale>
        <p:origin x="-2316" y="3240"/>
      </p:cViewPr>
      <p:guideLst>
        <p:guide orient="horz" pos="2880"/>
        <p:guide pos="2160"/>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IN\AppData\Local\Microsoft\Windows\Temporary%20Internet%20Files\Content.Outlook\8TQWBYXB\Training%20Data%20June%2020%20201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IN\AppData\Local\Microsoft\Windows\Temporary%20Internet%20Files\Content.Outlook\8TQWBYXB\Training%20Data%20June%2020%20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IN\AppData\Local\Microsoft\Windows\Temporary%20Internet%20Files\Content.Outlook\8TQWBYXB\Manufacturers%20data%20June%2020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IN\AppData\Local\Microsoft\Windows\Temporary%20Internet%20Files\Content.Outlook\8TQWBYXB\Manufacturers%20data%20June%20201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IN\AppData\Local\Microsoft\Windows\Temporary%20Internet%20Files\Content.Outlook\8TQWBYXB\Manufacturers%20data%20June%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Training by Technical </a:t>
            </a:r>
            <a:r>
              <a:rPr lang="en-US" baseline="0" dirty="0"/>
              <a:t>Area </a:t>
            </a:r>
            <a:endParaRPr lang="en-US" dirty="0"/>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'2009 - 2017'!$M$2:$S$2</c:f>
              <c:strCache>
                <c:ptCount val="7"/>
                <c:pt idx="0">
                  <c:v>GMP</c:v>
                </c:pt>
                <c:pt idx="1">
                  <c:v>Registration</c:v>
                </c:pt>
                <c:pt idx="2">
                  <c:v>Inspection</c:v>
                </c:pt>
                <c:pt idx="3">
                  <c:v>QMS</c:v>
                </c:pt>
                <c:pt idx="4">
                  <c:v>PMS</c:v>
                </c:pt>
                <c:pt idx="5">
                  <c:v>ALS</c:v>
                </c:pt>
                <c:pt idx="6">
                  <c:v>Other</c:v>
                </c:pt>
              </c:strCache>
            </c:strRef>
          </c:cat>
          <c:val>
            <c:numRef>
              <c:f>'2009 - 2017'!$M$3:$S$3</c:f>
              <c:numCache>
                <c:formatCode>General</c:formatCode>
                <c:ptCount val="7"/>
                <c:pt idx="0">
                  <c:v>1183</c:v>
                </c:pt>
                <c:pt idx="1">
                  <c:v>373</c:v>
                </c:pt>
                <c:pt idx="2">
                  <c:v>72</c:v>
                </c:pt>
                <c:pt idx="3">
                  <c:v>1398</c:v>
                </c:pt>
                <c:pt idx="4">
                  <c:v>1053</c:v>
                </c:pt>
                <c:pt idx="5">
                  <c:v>620</c:v>
                </c:pt>
                <c:pt idx="6">
                  <c:v>425</c:v>
                </c:pt>
              </c:numCache>
            </c:numRef>
          </c:val>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1"/>
        <c:ser>
          <c:idx val="0"/>
          <c:order val="0"/>
          <c:invertIfNegative val="0"/>
          <c:dPt>
            <c:idx val="3"/>
            <c:invertIfNegative val="0"/>
            <c:bubble3D val="0"/>
            <c:spPr>
              <a:solidFill>
                <a:schemeClr val="lt1"/>
              </a:solidFill>
              <a:ln w="25400" cap="flat" cmpd="sng" algn="ctr">
                <a:solidFill>
                  <a:schemeClr val="accent1"/>
                </a:solidFill>
                <a:prstDash val="solid"/>
              </a:ln>
              <a:effectLst/>
            </c:spPr>
          </c:dPt>
          <c:dPt>
            <c:idx val="4"/>
            <c:invertIfNegative val="0"/>
            <c:bubble3D val="0"/>
            <c:spPr>
              <a:solidFill>
                <a:schemeClr val="lt1"/>
              </a:solidFill>
              <a:ln w="25400" cap="flat" cmpd="sng" algn="ctr">
                <a:solidFill>
                  <a:schemeClr val="accent1"/>
                </a:solidFill>
                <a:prstDash val="solid"/>
              </a:ln>
              <a:effectLst/>
            </c:spPr>
          </c:dPt>
          <c:cat>
            <c:strRef>
              <c:f>'2009 - 2017'!$J$32:$R$32</c:f>
              <c:strCache>
                <c:ptCount val="9"/>
                <c:pt idx="0">
                  <c:v>Baseline</c:v>
                </c:pt>
                <c:pt idx="1">
                  <c:v>FY09</c:v>
                </c:pt>
                <c:pt idx="2">
                  <c:v>FY10</c:v>
                </c:pt>
                <c:pt idx="3">
                  <c:v>FY11</c:v>
                </c:pt>
                <c:pt idx="4">
                  <c:v>FY12</c:v>
                </c:pt>
                <c:pt idx="5">
                  <c:v>FY13</c:v>
                </c:pt>
                <c:pt idx="6">
                  <c:v>FY14</c:v>
                </c:pt>
                <c:pt idx="7">
                  <c:v>FY15</c:v>
                </c:pt>
                <c:pt idx="8">
                  <c:v>FY16</c:v>
                </c:pt>
              </c:strCache>
            </c:strRef>
          </c:cat>
          <c:val>
            <c:numRef>
              <c:f>'2009 - 2017'!$J$33:$R$33</c:f>
              <c:numCache>
                <c:formatCode>General</c:formatCode>
                <c:ptCount val="9"/>
                <c:pt idx="0">
                  <c:v>93</c:v>
                </c:pt>
                <c:pt idx="1">
                  <c:v>496</c:v>
                </c:pt>
                <c:pt idx="2">
                  <c:v>696</c:v>
                </c:pt>
                <c:pt idx="3">
                  <c:v>321</c:v>
                </c:pt>
                <c:pt idx="4">
                  <c:v>289</c:v>
                </c:pt>
                <c:pt idx="5">
                  <c:v>648</c:v>
                </c:pt>
                <c:pt idx="6">
                  <c:v>980</c:v>
                </c:pt>
                <c:pt idx="7">
                  <c:v>1030</c:v>
                </c:pt>
                <c:pt idx="8">
                  <c:v>571</c:v>
                </c:pt>
              </c:numCache>
            </c:numRef>
          </c:val>
        </c:ser>
        <c:dLbls>
          <c:showLegendKey val="0"/>
          <c:showVal val="0"/>
          <c:showCatName val="0"/>
          <c:showSerName val="0"/>
          <c:showPercent val="0"/>
          <c:showBubbleSize val="0"/>
        </c:dLbls>
        <c:gapWidth val="150"/>
        <c:axId val="197051696"/>
        <c:axId val="197052088"/>
      </c:barChart>
      <c:catAx>
        <c:axId val="197051696"/>
        <c:scaling>
          <c:orientation val="minMax"/>
        </c:scaling>
        <c:delete val="0"/>
        <c:axPos val="b"/>
        <c:numFmt formatCode="General" sourceLinked="0"/>
        <c:majorTickMark val="out"/>
        <c:minorTickMark val="none"/>
        <c:tickLblPos val="nextTo"/>
        <c:crossAx val="197052088"/>
        <c:crosses val="autoZero"/>
        <c:auto val="1"/>
        <c:lblAlgn val="ctr"/>
        <c:lblOffset val="100"/>
        <c:noMultiLvlLbl val="0"/>
      </c:catAx>
      <c:valAx>
        <c:axId val="197052088"/>
        <c:scaling>
          <c:orientation val="minMax"/>
        </c:scaling>
        <c:delete val="0"/>
        <c:axPos val="l"/>
        <c:majorGridlines/>
        <c:numFmt formatCode="General" sourceLinked="1"/>
        <c:majorTickMark val="out"/>
        <c:minorTickMark val="none"/>
        <c:tickLblPos val="nextTo"/>
        <c:crossAx val="19705169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1"/>
        <c:ser>
          <c:idx val="0"/>
          <c:order val="0"/>
          <c:invertIfNegative val="0"/>
          <c:cat>
            <c:strRef>
              <c:f>Sheet3!$B$12:$E$12</c:f>
              <c:strCache>
                <c:ptCount val="4"/>
                <c:pt idx="0">
                  <c:v>WHO-PQ</c:v>
                </c:pt>
                <c:pt idx="1">
                  <c:v>ISO 17025 (Pharma)</c:v>
                </c:pt>
                <c:pt idx="2">
                  <c:v>ISO 17025 (Micro)</c:v>
                </c:pt>
                <c:pt idx="3">
                  <c:v>ISO 4074</c:v>
                </c:pt>
              </c:strCache>
            </c:strRef>
          </c:cat>
          <c:val>
            <c:numRef>
              <c:f>Sheet3!$B$13:$E$13</c:f>
              <c:numCache>
                <c:formatCode>General</c:formatCode>
                <c:ptCount val="4"/>
                <c:pt idx="0">
                  <c:v>4</c:v>
                </c:pt>
                <c:pt idx="1">
                  <c:v>13</c:v>
                </c:pt>
                <c:pt idx="2">
                  <c:v>1</c:v>
                </c:pt>
                <c:pt idx="3">
                  <c:v>2</c:v>
                </c:pt>
              </c:numCache>
            </c:numRef>
          </c:val>
        </c:ser>
        <c:dLbls>
          <c:showLegendKey val="0"/>
          <c:showVal val="0"/>
          <c:showCatName val="0"/>
          <c:showSerName val="0"/>
          <c:showPercent val="0"/>
          <c:showBubbleSize val="0"/>
        </c:dLbls>
        <c:gapWidth val="150"/>
        <c:axId val="197054832"/>
        <c:axId val="198125336"/>
      </c:barChart>
      <c:catAx>
        <c:axId val="197054832"/>
        <c:scaling>
          <c:orientation val="minMax"/>
        </c:scaling>
        <c:delete val="0"/>
        <c:axPos val="b"/>
        <c:numFmt formatCode="General" sourceLinked="0"/>
        <c:majorTickMark val="out"/>
        <c:minorTickMark val="none"/>
        <c:tickLblPos val="nextTo"/>
        <c:crossAx val="198125336"/>
        <c:crosses val="autoZero"/>
        <c:auto val="1"/>
        <c:lblAlgn val="ctr"/>
        <c:lblOffset val="100"/>
        <c:noMultiLvlLbl val="0"/>
      </c:catAx>
      <c:valAx>
        <c:axId val="198125336"/>
        <c:scaling>
          <c:orientation val="minMax"/>
        </c:scaling>
        <c:delete val="0"/>
        <c:axPos val="l"/>
        <c:majorGridlines/>
        <c:numFmt formatCode="General" sourceLinked="1"/>
        <c:majorTickMark val="out"/>
        <c:minorTickMark val="none"/>
        <c:tickLblPos val="nextTo"/>
        <c:crossAx val="19705483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1"/>
        <c:ser>
          <c:idx val="0"/>
          <c:order val="0"/>
          <c:invertIfNegative val="0"/>
          <c:dPt>
            <c:idx val="3"/>
            <c:invertIfNegative val="0"/>
            <c:bubble3D val="0"/>
            <c:spPr>
              <a:solidFill>
                <a:schemeClr val="lt1"/>
              </a:solidFill>
              <a:ln w="25400" cap="flat" cmpd="sng" algn="ctr">
                <a:solidFill>
                  <a:schemeClr val="accent1"/>
                </a:solidFill>
                <a:prstDash val="solid"/>
              </a:ln>
              <a:effectLst/>
            </c:spPr>
          </c:dPt>
          <c:cat>
            <c:strRef>
              <c:f>Sheet4!$B$23:$I$23</c:f>
              <c:strCache>
                <c:ptCount val="8"/>
                <c:pt idx="0">
                  <c:v>FY09</c:v>
                </c:pt>
                <c:pt idx="1">
                  <c:v>FY10</c:v>
                </c:pt>
                <c:pt idx="2">
                  <c:v>FY11</c:v>
                </c:pt>
                <c:pt idx="3">
                  <c:v>FY12</c:v>
                </c:pt>
                <c:pt idx="4">
                  <c:v>FY13</c:v>
                </c:pt>
                <c:pt idx="5">
                  <c:v>FY14</c:v>
                </c:pt>
                <c:pt idx="6">
                  <c:v>FY15</c:v>
                </c:pt>
                <c:pt idx="7">
                  <c:v>FY16</c:v>
                </c:pt>
              </c:strCache>
            </c:strRef>
          </c:cat>
          <c:val>
            <c:numRef>
              <c:f>Sheet4!$B$24:$I$24</c:f>
              <c:numCache>
                <c:formatCode>General</c:formatCode>
                <c:ptCount val="8"/>
                <c:pt idx="0">
                  <c:v>5</c:v>
                </c:pt>
                <c:pt idx="1">
                  <c:v>3.1</c:v>
                </c:pt>
                <c:pt idx="2">
                  <c:v>2.2999999999999998</c:v>
                </c:pt>
                <c:pt idx="3">
                  <c:v>4.0999999999999996</c:v>
                </c:pt>
                <c:pt idx="4">
                  <c:v>1.4</c:v>
                </c:pt>
                <c:pt idx="5">
                  <c:v>2</c:v>
                </c:pt>
                <c:pt idx="6">
                  <c:v>4.5999999999999996</c:v>
                </c:pt>
                <c:pt idx="7">
                  <c:v>6.8</c:v>
                </c:pt>
              </c:numCache>
            </c:numRef>
          </c:val>
        </c:ser>
        <c:dLbls>
          <c:showLegendKey val="0"/>
          <c:showVal val="0"/>
          <c:showCatName val="0"/>
          <c:showSerName val="0"/>
          <c:showPercent val="0"/>
          <c:showBubbleSize val="0"/>
        </c:dLbls>
        <c:gapWidth val="150"/>
        <c:axId val="198126120"/>
        <c:axId val="198126512"/>
      </c:barChart>
      <c:catAx>
        <c:axId val="198126120"/>
        <c:scaling>
          <c:orientation val="minMax"/>
        </c:scaling>
        <c:delete val="0"/>
        <c:axPos val="b"/>
        <c:numFmt formatCode="General" sourceLinked="0"/>
        <c:majorTickMark val="out"/>
        <c:minorTickMark val="none"/>
        <c:tickLblPos val="nextTo"/>
        <c:crossAx val="198126512"/>
        <c:crosses val="autoZero"/>
        <c:auto val="1"/>
        <c:lblAlgn val="ctr"/>
        <c:lblOffset val="100"/>
        <c:noMultiLvlLbl val="0"/>
      </c:catAx>
      <c:valAx>
        <c:axId val="198126512"/>
        <c:scaling>
          <c:orientation val="minMax"/>
        </c:scaling>
        <c:delete val="0"/>
        <c:axPos val="l"/>
        <c:majorGridlines/>
        <c:numFmt formatCode="General" sourceLinked="1"/>
        <c:majorTickMark val="out"/>
        <c:minorTickMark val="none"/>
        <c:tickLblPos val="nextTo"/>
        <c:crossAx val="19812612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5"/>
          <c:dLbls>
            <c:spPr>
              <a:noFill/>
              <a:ln>
                <a:noFill/>
              </a:ln>
              <a:effectLst/>
            </c:sp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Sheet1!$A$15:$A$22</c:f>
              <c:strCache>
                <c:ptCount val="8"/>
                <c:pt idx="0">
                  <c:v>China </c:v>
                </c:pt>
                <c:pt idx="1">
                  <c:v>Korea</c:v>
                </c:pt>
                <c:pt idx="2">
                  <c:v>Pakistan</c:v>
                </c:pt>
                <c:pt idx="3">
                  <c:v>Indonesia</c:v>
                </c:pt>
                <c:pt idx="4">
                  <c:v>Kazakhstan</c:v>
                </c:pt>
                <c:pt idx="5">
                  <c:v>Nigeria</c:v>
                </c:pt>
                <c:pt idx="6">
                  <c:v>Ethiopia</c:v>
                </c:pt>
                <c:pt idx="7">
                  <c:v>Others</c:v>
                </c:pt>
              </c:strCache>
            </c:strRef>
          </c:cat>
          <c:val>
            <c:numRef>
              <c:f>Sheet1!$B$15:$B$22</c:f>
              <c:numCache>
                <c:formatCode>General</c:formatCode>
                <c:ptCount val="8"/>
                <c:pt idx="0">
                  <c:v>21</c:v>
                </c:pt>
                <c:pt idx="1">
                  <c:v>4</c:v>
                </c:pt>
                <c:pt idx="2">
                  <c:v>6</c:v>
                </c:pt>
                <c:pt idx="3">
                  <c:v>5</c:v>
                </c:pt>
                <c:pt idx="4">
                  <c:v>2</c:v>
                </c:pt>
                <c:pt idx="5">
                  <c:v>11</c:v>
                </c:pt>
                <c:pt idx="6">
                  <c:v>8</c:v>
                </c:pt>
                <c:pt idx="7">
                  <c:v>5</c:v>
                </c:pt>
              </c:numCache>
            </c:numRef>
          </c:val>
        </c:ser>
        <c:dLbls>
          <c:dLblPos val="inEnd"/>
          <c:showLegendKey val="0"/>
          <c:showVal val="1"/>
          <c:showCatName val="0"/>
          <c:showSerName val="0"/>
          <c:showPercent val="0"/>
          <c:showBubbleSize val="0"/>
          <c:showLeaderLines val="1"/>
        </c:dLbls>
        <c:firstSliceAng val="0"/>
      </c:pieChart>
    </c:plotArea>
    <c:legend>
      <c:legendPos val="r"/>
      <c:layout>
        <c:manualLayout>
          <c:xMode val="edge"/>
          <c:yMode val="edge"/>
          <c:x val="0.83166705701573707"/>
          <c:y val="3.3403236655719566E-3"/>
          <c:w val="0.16833294298426296"/>
          <c:h val="0.45730595233384774"/>
        </c:manualLayout>
      </c:layout>
      <c:overlay val="1"/>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558E38E3-5CAA-B14D-87FD-D6A0AC24B2C4}" type="datetimeFigureOut">
              <a:rPr lang="en-US" smtClean="0"/>
              <a:t>6/26/2017</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BB296A23-9DB2-A04F-8702-2CAAFD86DFB0}" type="slidenum">
              <a:rPr lang="en-US" smtClean="0"/>
              <a:t>‹#›</a:t>
            </a:fld>
            <a:endParaRPr lang="en-US"/>
          </a:p>
        </p:txBody>
      </p:sp>
    </p:spTree>
    <p:extLst>
      <p:ext uri="{BB962C8B-B14F-4D97-AF65-F5344CB8AC3E}">
        <p14:creationId xmlns:p14="http://schemas.microsoft.com/office/powerpoint/2010/main" val="41283596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794EE80-55C1-FB42-A406-175755E06D28}" type="datetimeFigureOut">
              <a:rPr lang="en-US" smtClean="0"/>
              <a:t>6/26/2017</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61DAC74A-CC3A-C34F-BA79-F8F4D9C7FAA2}" type="slidenum">
              <a:rPr lang="en-US" smtClean="0"/>
              <a:t>‹#›</a:t>
            </a:fld>
            <a:endParaRPr lang="en-US"/>
          </a:p>
        </p:txBody>
      </p:sp>
    </p:spTree>
    <p:extLst>
      <p:ext uri="{BB962C8B-B14F-4D97-AF65-F5344CB8AC3E}">
        <p14:creationId xmlns:p14="http://schemas.microsoft.com/office/powerpoint/2010/main" val="1580975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704850"/>
            <a:ext cx="6275388" cy="3529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87FA5-D284-4952-BCA4-98BFDFEE7684}" type="slidenum">
              <a:rPr lang="en-US" smtClean="0"/>
              <a:pPr>
                <a:defRPr/>
              </a:pPr>
              <a:t>3</a:t>
            </a:fld>
            <a:endParaRPr lang="en-US"/>
          </a:p>
        </p:txBody>
      </p:sp>
    </p:spTree>
    <p:extLst>
      <p:ext uri="{BB962C8B-B14F-4D97-AF65-F5344CB8AC3E}">
        <p14:creationId xmlns:p14="http://schemas.microsoft.com/office/powerpoint/2010/main" val="2048055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smtClean="0"/>
              <a:t>-In Ecuador,</a:t>
            </a:r>
            <a:r>
              <a:rPr lang="en-US" baseline="0" dirty="0" smtClean="0"/>
              <a:t> this approach has been introduced in the PMS regulations; in Colombia and Peru, the methodology has been adopted for decentralized regions.</a:t>
            </a:r>
          </a:p>
          <a:p>
            <a:endParaRPr lang="en-US" baseline="0" dirty="0" smtClean="0"/>
          </a:p>
          <a:p>
            <a:r>
              <a:rPr lang="en-US" baseline="0" dirty="0" smtClean="0"/>
              <a:t>-Level 1: physical and visual inspection</a:t>
            </a:r>
          </a:p>
          <a:p>
            <a:r>
              <a:rPr lang="en-US" baseline="0" dirty="0" smtClean="0"/>
              <a:t>-Level 2: screening with simple analytical tests</a:t>
            </a:r>
          </a:p>
          <a:p>
            <a:r>
              <a:rPr lang="en-US" baseline="0" dirty="0" smtClean="0"/>
              <a:t>-Level 3: sampling with the OMCL (Official </a:t>
            </a:r>
            <a:r>
              <a:rPr lang="en-US" dirty="0"/>
              <a:t>Medicines Control Laboratory)</a:t>
            </a:r>
            <a:endParaRPr lang="en-US" dirty="0" smtClean="0"/>
          </a:p>
          <a:p>
            <a:endParaRPr lang="en-US" dirty="0"/>
          </a:p>
        </p:txBody>
      </p:sp>
      <p:sp>
        <p:nvSpPr>
          <p:cNvPr id="4" name="Slide Number Placeholder 3"/>
          <p:cNvSpPr>
            <a:spLocks noGrp="1"/>
          </p:cNvSpPr>
          <p:nvPr>
            <p:ph type="sldNum" sz="quarter" idx="10"/>
          </p:nvPr>
        </p:nvSpPr>
        <p:spPr/>
        <p:txBody>
          <a:bodyPr/>
          <a:lstStyle/>
          <a:p>
            <a:fld id="{61DAC74A-CC3A-C34F-BA79-F8F4D9C7FAA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40836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682028" lvl="3"/>
            <a:endParaRPr lang="en-US" sz="2400" dirty="0">
              <a:solidFill>
                <a:schemeClr val="tx1">
                  <a:lumMod val="50000"/>
                </a:schemeClr>
              </a:solidFill>
            </a:endParaRPr>
          </a:p>
        </p:txBody>
      </p:sp>
      <p:sp>
        <p:nvSpPr>
          <p:cNvPr id="4" name="Slide Number Placeholder 3"/>
          <p:cNvSpPr>
            <a:spLocks noGrp="1"/>
          </p:cNvSpPr>
          <p:nvPr>
            <p:ph type="sldNum" sz="quarter" idx="10"/>
          </p:nvPr>
        </p:nvSpPr>
        <p:spPr/>
        <p:txBody>
          <a:bodyPr/>
          <a:lstStyle/>
          <a:p>
            <a:pPr>
              <a:defRPr/>
            </a:pPr>
            <a:fld id="{9CA87FA5-D284-4952-BCA4-98BFDFEE7684}" type="slidenum">
              <a:rPr lang="en-US" smtClean="0"/>
              <a:pPr>
                <a:defRPr/>
              </a:pPr>
              <a:t>19</a:t>
            </a:fld>
            <a:endParaRPr lang="en-US"/>
          </a:p>
        </p:txBody>
      </p:sp>
    </p:spTree>
    <p:extLst>
      <p:ext uri="{BB962C8B-B14F-4D97-AF65-F5344CB8AC3E}">
        <p14:creationId xmlns:p14="http://schemas.microsoft.com/office/powerpoint/2010/main" val="289208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704850"/>
            <a:ext cx="6275388" cy="3529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6982FEC-1A77-4B4F-A18E-606C3925133F}" type="slidenum">
              <a:rPr lang="en-US" smtClean="0"/>
              <a:pPr>
                <a:defRPr/>
              </a:pPr>
              <a:t>25</a:t>
            </a:fld>
            <a:endParaRPr lang="en-US"/>
          </a:p>
        </p:txBody>
      </p:sp>
    </p:spTree>
    <p:extLst>
      <p:ext uri="{BB962C8B-B14F-4D97-AF65-F5344CB8AC3E}">
        <p14:creationId xmlns:p14="http://schemas.microsoft.com/office/powerpoint/2010/main" val="66495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704850"/>
            <a:ext cx="6275388" cy="3529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6982FEC-1A77-4B4F-A18E-606C3925133F}" type="slidenum">
              <a:rPr lang="en-US" smtClean="0"/>
              <a:pPr>
                <a:defRPr/>
              </a:pPr>
              <a:t>26</a:t>
            </a:fld>
            <a:endParaRPr lang="en-US"/>
          </a:p>
        </p:txBody>
      </p:sp>
    </p:spTree>
    <p:extLst>
      <p:ext uri="{BB962C8B-B14F-4D97-AF65-F5344CB8AC3E}">
        <p14:creationId xmlns:p14="http://schemas.microsoft.com/office/powerpoint/2010/main" val="1743497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8EE20E-F6B8-7C49-A638-520B9E41F198}" type="slidenum">
              <a:rPr lang="en-US" smtClean="0"/>
              <a:t>27</a:t>
            </a:fld>
            <a:endParaRPr lang="en-US"/>
          </a:p>
        </p:txBody>
      </p:sp>
    </p:spTree>
    <p:extLst>
      <p:ext uri="{BB962C8B-B14F-4D97-AF65-F5344CB8AC3E}">
        <p14:creationId xmlns:p14="http://schemas.microsoft.com/office/powerpoint/2010/main" val="196544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58161" indent="-291601">
              <a:defRPr>
                <a:solidFill>
                  <a:schemeClr val="tx1"/>
                </a:solidFill>
                <a:latin typeface="Arial" charset="0"/>
              </a:defRPr>
            </a:lvl2pPr>
            <a:lvl3pPr marL="1166401" indent="-233281">
              <a:defRPr>
                <a:solidFill>
                  <a:schemeClr val="tx1"/>
                </a:solidFill>
                <a:latin typeface="Arial" charset="0"/>
              </a:defRPr>
            </a:lvl3pPr>
            <a:lvl4pPr marL="1632961" indent="-233281">
              <a:defRPr>
                <a:solidFill>
                  <a:schemeClr val="tx1"/>
                </a:solidFill>
                <a:latin typeface="Arial" charset="0"/>
              </a:defRPr>
            </a:lvl4pPr>
            <a:lvl5pPr marL="2099522" indent="-233281">
              <a:defRPr>
                <a:solidFill>
                  <a:schemeClr val="tx1"/>
                </a:solidFill>
                <a:latin typeface="Arial" charset="0"/>
              </a:defRPr>
            </a:lvl5pPr>
            <a:lvl6pPr marL="2566082" indent="-233281" eaLnBrk="0" fontAlgn="base" hangingPunct="0">
              <a:spcBef>
                <a:spcPct val="0"/>
              </a:spcBef>
              <a:spcAft>
                <a:spcPct val="0"/>
              </a:spcAft>
              <a:defRPr>
                <a:solidFill>
                  <a:schemeClr val="tx1"/>
                </a:solidFill>
                <a:latin typeface="Arial" charset="0"/>
              </a:defRPr>
            </a:lvl6pPr>
            <a:lvl7pPr marL="3032642" indent="-233281" eaLnBrk="0" fontAlgn="base" hangingPunct="0">
              <a:spcBef>
                <a:spcPct val="0"/>
              </a:spcBef>
              <a:spcAft>
                <a:spcPct val="0"/>
              </a:spcAft>
              <a:defRPr>
                <a:solidFill>
                  <a:schemeClr val="tx1"/>
                </a:solidFill>
                <a:latin typeface="Arial" charset="0"/>
              </a:defRPr>
            </a:lvl7pPr>
            <a:lvl8pPr marL="3499203" indent="-233281" eaLnBrk="0" fontAlgn="base" hangingPunct="0">
              <a:spcBef>
                <a:spcPct val="0"/>
              </a:spcBef>
              <a:spcAft>
                <a:spcPct val="0"/>
              </a:spcAft>
              <a:defRPr>
                <a:solidFill>
                  <a:schemeClr val="tx1"/>
                </a:solidFill>
                <a:latin typeface="Arial" charset="0"/>
              </a:defRPr>
            </a:lvl8pPr>
            <a:lvl9pPr marL="3965763" indent="-233281" eaLnBrk="0" fontAlgn="base" hangingPunct="0">
              <a:spcBef>
                <a:spcPct val="0"/>
              </a:spcBef>
              <a:spcAft>
                <a:spcPct val="0"/>
              </a:spcAft>
              <a:defRPr>
                <a:solidFill>
                  <a:schemeClr val="tx1"/>
                </a:solidFill>
                <a:latin typeface="Arial" charset="0"/>
              </a:defRPr>
            </a:lvl9pPr>
          </a:lstStyle>
          <a:p>
            <a:fld id="{5DA9E44A-2C5A-4155-9A7A-FA0234B12597}" type="slidenum">
              <a:rPr lang="en-US" smtClean="0"/>
              <a:pPr/>
              <a:t>28</a:t>
            </a:fld>
            <a:endParaRPr lang="en-US" dirty="0" smtClean="0"/>
          </a:p>
        </p:txBody>
      </p:sp>
      <p:sp>
        <p:nvSpPr>
          <p:cNvPr id="36867" name="Rectangle 2"/>
          <p:cNvSpPr>
            <a:spLocks noGrp="1" noRot="1" noChangeAspect="1" noChangeArrowheads="1" noTextEdit="1"/>
          </p:cNvSpPr>
          <p:nvPr>
            <p:ph type="sldImg"/>
          </p:nvPr>
        </p:nvSpPr>
        <p:spPr>
          <a:xfrm>
            <a:off x="403225" y="704850"/>
            <a:ext cx="6275388" cy="3529013"/>
          </a:xfrm>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Reviewing the CMC information and doing a GMP inspection are two different ways we ensure that a product has appropriate quality and controls.</a:t>
            </a:r>
          </a:p>
          <a:p>
            <a:pPr eaLnBrk="1" hangingPunct="1"/>
            <a:endParaRPr lang="en-US" dirty="0" smtClean="0"/>
          </a:p>
          <a:p>
            <a:pPr eaLnBrk="1" hangingPunct="1"/>
            <a:r>
              <a:rPr lang="en-US" dirty="0" smtClean="0"/>
              <a:t>CMC information is totally specific to a product – and CVM’s review of the CMC is a scientific evaluation of whether the data provided by the manufacturer demonstrates it has appropriate manufacturing procedures and controls to produce a safe and effective drug that is accurately described by the product label.</a:t>
            </a:r>
          </a:p>
          <a:p>
            <a:pPr eaLnBrk="1" hangingPunct="1"/>
            <a:endParaRPr lang="en-US" dirty="0" smtClean="0"/>
          </a:p>
          <a:p>
            <a:pPr eaLnBrk="1" hangingPunct="1"/>
            <a:r>
              <a:rPr lang="en-US" dirty="0" smtClean="0"/>
              <a:t>On the other hand, GMPs typically tend to encompass the manufacturer’s overall operations – for example, their record keeping, equipment cleaning and maintenance, raw materials control, validation of manufacturing processes, sampling and testing, quality control, etc. If something does go wrong with a batch of product, a GMP-compliant facility should be able to track down the cause of the problem and trace other batches that may have also been affected.  </a:t>
            </a:r>
          </a:p>
        </p:txBody>
      </p:sp>
    </p:spTree>
    <p:extLst>
      <p:ext uri="{BB962C8B-B14F-4D97-AF65-F5344CB8AC3E}">
        <p14:creationId xmlns:p14="http://schemas.microsoft.com/office/powerpoint/2010/main" val="1384079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715963" y="1176338"/>
            <a:ext cx="5648325" cy="3176587"/>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Clean up</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8186" indent="-291610" eaLnBrk="0" hangingPunct="0">
              <a:spcBef>
                <a:spcPct val="30000"/>
              </a:spcBef>
              <a:defRPr sz="1200">
                <a:solidFill>
                  <a:schemeClr val="tx1"/>
                </a:solidFill>
                <a:latin typeface="Arial" charset="0"/>
                <a:ea typeface="ＭＳ Ｐゴシック" pitchFamily="34" charset="-128"/>
              </a:defRPr>
            </a:lvl2pPr>
            <a:lvl3pPr marL="1166441" indent="-233288" eaLnBrk="0" hangingPunct="0">
              <a:spcBef>
                <a:spcPct val="30000"/>
              </a:spcBef>
              <a:defRPr sz="1200">
                <a:solidFill>
                  <a:schemeClr val="tx1"/>
                </a:solidFill>
                <a:latin typeface="Arial" charset="0"/>
                <a:ea typeface="ＭＳ Ｐゴシック" pitchFamily="34" charset="-128"/>
              </a:defRPr>
            </a:lvl3pPr>
            <a:lvl4pPr marL="1633016" indent="-233288" eaLnBrk="0" hangingPunct="0">
              <a:spcBef>
                <a:spcPct val="30000"/>
              </a:spcBef>
              <a:defRPr sz="1200">
                <a:solidFill>
                  <a:schemeClr val="tx1"/>
                </a:solidFill>
                <a:latin typeface="Arial" charset="0"/>
                <a:ea typeface="ＭＳ Ｐゴシック" pitchFamily="34" charset="-128"/>
              </a:defRPr>
            </a:lvl4pPr>
            <a:lvl5pPr marL="2099594" indent="-233288" eaLnBrk="0" hangingPunct="0">
              <a:spcBef>
                <a:spcPct val="30000"/>
              </a:spcBef>
              <a:defRPr sz="1200">
                <a:solidFill>
                  <a:schemeClr val="tx1"/>
                </a:solidFill>
                <a:latin typeface="Arial" charset="0"/>
                <a:ea typeface="ＭＳ Ｐゴシック" pitchFamily="34" charset="-128"/>
              </a:defRPr>
            </a:lvl5pPr>
            <a:lvl6pPr marL="2566169" indent="-233288" eaLnBrk="0" fontAlgn="base" hangingPunct="0">
              <a:spcBef>
                <a:spcPct val="30000"/>
              </a:spcBef>
              <a:spcAft>
                <a:spcPct val="0"/>
              </a:spcAft>
              <a:defRPr sz="1200">
                <a:solidFill>
                  <a:schemeClr val="tx1"/>
                </a:solidFill>
                <a:latin typeface="Arial" charset="0"/>
                <a:ea typeface="ＭＳ Ｐゴシック" pitchFamily="34" charset="-128"/>
              </a:defRPr>
            </a:lvl6pPr>
            <a:lvl7pPr marL="3032746" indent="-233288" eaLnBrk="0" fontAlgn="base" hangingPunct="0">
              <a:spcBef>
                <a:spcPct val="30000"/>
              </a:spcBef>
              <a:spcAft>
                <a:spcPct val="0"/>
              </a:spcAft>
              <a:defRPr sz="1200">
                <a:solidFill>
                  <a:schemeClr val="tx1"/>
                </a:solidFill>
                <a:latin typeface="Arial" charset="0"/>
                <a:ea typeface="ＭＳ Ｐゴシック" pitchFamily="34" charset="-128"/>
              </a:defRPr>
            </a:lvl7pPr>
            <a:lvl8pPr marL="3499322" indent="-233288" eaLnBrk="0" fontAlgn="base" hangingPunct="0">
              <a:spcBef>
                <a:spcPct val="30000"/>
              </a:spcBef>
              <a:spcAft>
                <a:spcPct val="0"/>
              </a:spcAft>
              <a:defRPr sz="1200">
                <a:solidFill>
                  <a:schemeClr val="tx1"/>
                </a:solidFill>
                <a:latin typeface="Arial" charset="0"/>
                <a:ea typeface="ＭＳ Ｐゴシック" pitchFamily="34" charset="-128"/>
              </a:defRPr>
            </a:lvl8pPr>
            <a:lvl9pPr marL="3965897" indent="-23328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CA98D5BB-E264-48B9-ABFC-CA9946AA901C}" type="slidenum">
              <a:rPr lang="en-US" altLang="en-US" smtClean="0">
                <a:solidFill>
                  <a:prstClr val="black"/>
                </a:solidFill>
              </a:rPr>
              <a:pPr>
                <a:spcBef>
                  <a:spcPct val="0"/>
                </a:spcBef>
              </a:pPr>
              <a:t>30</a:t>
            </a:fld>
            <a:endParaRPr lang="en-US" altLang="en-US" smtClean="0">
              <a:solidFill>
                <a:prstClr val="black"/>
              </a:solidFill>
            </a:endParaRPr>
          </a:p>
        </p:txBody>
      </p:sp>
    </p:spTree>
    <p:extLst>
      <p:ext uri="{BB962C8B-B14F-4D97-AF65-F5344CB8AC3E}">
        <p14:creationId xmlns:p14="http://schemas.microsoft.com/office/powerpoint/2010/main" val="1951502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xfrm>
            <a:off x="403225" y="704850"/>
            <a:ext cx="6275388" cy="3529013"/>
          </a:xfrm>
          <a:noFill/>
          <a:ln>
            <a:solidFill>
              <a:srgbClr val="000000"/>
            </a:solidFill>
            <a:miter lim="800000"/>
            <a:headEnd/>
            <a:tailEnd/>
          </a:ln>
        </p:spPr>
      </p:sp>
      <p:sp>
        <p:nvSpPr>
          <p:cNvPr id="24579" name="Rectangle 3"/>
          <p:cNvSpPr>
            <a:spLocks noGrp="1" noChangeArrowheads="1"/>
          </p:cNvSpPr>
          <p:nvPr>
            <p:ph type="body" idx="1"/>
          </p:nvPr>
        </p:nvSpPr>
        <p:spPr bwMode="auto">
          <a:xfrm>
            <a:off x="944542" y="4471598"/>
            <a:ext cx="5192550" cy="4235320"/>
          </a:xfrm>
          <a:noFill/>
        </p:spPr>
        <p:txBody>
          <a:bodyPr wrap="square" numCol="1" anchor="t" anchorCtr="0" compatLnSpc="1">
            <a:prstTxWarp prst="textNoShape">
              <a:avLst/>
            </a:prstTxWarp>
          </a:bodyPr>
          <a:lstStyle/>
          <a:p>
            <a:endParaRPr lang="en-GB" dirty="0" smtClean="0">
              <a:latin typeface="Arial" charset="0"/>
            </a:endParaRPr>
          </a:p>
        </p:txBody>
      </p:sp>
    </p:spTree>
    <p:extLst>
      <p:ext uri="{BB962C8B-B14F-4D97-AF65-F5344CB8AC3E}">
        <p14:creationId xmlns:p14="http://schemas.microsoft.com/office/powerpoint/2010/main" val="1201370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61DAC74A-CC3A-C34F-BA79-F8F4D9C7FAA2}" type="slidenum">
              <a:rPr lang="en-US" smtClean="0"/>
              <a:t>34</a:t>
            </a:fld>
            <a:endParaRPr lang="en-US" dirty="0"/>
          </a:p>
        </p:txBody>
      </p:sp>
    </p:spTree>
    <p:extLst>
      <p:ext uri="{BB962C8B-B14F-4D97-AF65-F5344CB8AC3E}">
        <p14:creationId xmlns:p14="http://schemas.microsoft.com/office/powerpoint/2010/main" val="3658350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61DAC74A-CC3A-C34F-BA79-F8F4D9C7FAA2}" type="slidenum">
              <a:rPr lang="en-US" smtClean="0"/>
              <a:t>35</a:t>
            </a:fld>
            <a:endParaRPr lang="en-US"/>
          </a:p>
        </p:txBody>
      </p:sp>
    </p:spTree>
    <p:extLst>
      <p:ext uri="{BB962C8B-B14F-4D97-AF65-F5344CB8AC3E}">
        <p14:creationId xmlns:p14="http://schemas.microsoft.com/office/powerpoint/2010/main" val="365835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DAC74A-CC3A-C34F-BA79-F8F4D9C7FAA2}" type="slidenum">
              <a:rPr lang="en-US" smtClean="0"/>
              <a:t>5</a:t>
            </a:fld>
            <a:endParaRPr lang="en-US"/>
          </a:p>
        </p:txBody>
      </p:sp>
    </p:spTree>
    <p:extLst>
      <p:ext uri="{BB962C8B-B14F-4D97-AF65-F5344CB8AC3E}">
        <p14:creationId xmlns:p14="http://schemas.microsoft.com/office/powerpoint/2010/main" val="3685263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A87FA5-D284-4952-BCA4-98BFDFEE7684}" type="slidenum">
              <a:rPr lang="en-US" smtClean="0"/>
              <a:pPr>
                <a:defRPr/>
              </a:pPr>
              <a:t>36</a:t>
            </a:fld>
            <a:endParaRPr lang="en-US"/>
          </a:p>
        </p:txBody>
      </p:sp>
    </p:spTree>
    <p:extLst>
      <p:ext uri="{BB962C8B-B14F-4D97-AF65-F5344CB8AC3E}">
        <p14:creationId xmlns:p14="http://schemas.microsoft.com/office/powerpoint/2010/main" val="242329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DAC74A-CC3A-C34F-BA79-F8F4D9C7FAA2}" type="slidenum">
              <a:rPr lang="en-US" smtClean="0"/>
              <a:t>39</a:t>
            </a:fld>
            <a:endParaRPr lang="en-US"/>
          </a:p>
        </p:txBody>
      </p:sp>
    </p:spTree>
    <p:extLst>
      <p:ext uri="{BB962C8B-B14F-4D97-AF65-F5344CB8AC3E}">
        <p14:creationId xmlns:p14="http://schemas.microsoft.com/office/powerpoint/2010/main" val="163333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233309" indent="-233309">
              <a:buAutoNum type="arabicPeriod"/>
            </a:pPr>
            <a:r>
              <a:rPr lang="en-US" dirty="0" smtClean="0"/>
              <a:t>The initial research will be a desk-based review of literature surveying any existing links or supposed links between poor quality medicines and AMR.</a:t>
            </a:r>
          </a:p>
          <a:p>
            <a:pPr marL="233309" indent="-233309">
              <a:buAutoNum type="arabicPeriod"/>
            </a:pPr>
            <a:r>
              <a:rPr lang="en-US" dirty="0" smtClean="0"/>
              <a:t>Upon review</a:t>
            </a:r>
            <a:r>
              <a:rPr lang="en-US" baseline="0" dirty="0" smtClean="0"/>
              <a:t> of findings, USP will determine what further research is needed and how to support those efforts, with the potential hope of a strategic partner.</a:t>
            </a:r>
            <a:endParaRPr lang="en-US" dirty="0"/>
          </a:p>
        </p:txBody>
      </p:sp>
      <p:sp>
        <p:nvSpPr>
          <p:cNvPr id="4" name="Slide Number Placeholder 3"/>
          <p:cNvSpPr>
            <a:spLocks noGrp="1"/>
          </p:cNvSpPr>
          <p:nvPr>
            <p:ph type="sldNum" sz="quarter" idx="10"/>
          </p:nvPr>
        </p:nvSpPr>
        <p:spPr/>
        <p:txBody>
          <a:bodyPr/>
          <a:lstStyle/>
          <a:p>
            <a:fld id="{61DAC74A-CC3A-C34F-BA79-F8F4D9C7FAA2}" type="slidenum">
              <a:rPr lang="en-US" smtClean="0"/>
              <a:t>44</a:t>
            </a:fld>
            <a:endParaRPr lang="en-US"/>
          </a:p>
        </p:txBody>
      </p:sp>
    </p:spTree>
    <p:extLst>
      <p:ext uri="{BB962C8B-B14F-4D97-AF65-F5344CB8AC3E}">
        <p14:creationId xmlns:p14="http://schemas.microsoft.com/office/powerpoint/2010/main" val="2812731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87FA5-D284-4952-BCA4-98BFDFEE7684}"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697497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DAC74A-CC3A-C34F-BA79-F8F4D9C7FAA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0158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DAC74A-CC3A-C34F-BA79-F8F4D9C7FAA2}" type="slidenum">
              <a:rPr lang="en-US" smtClean="0"/>
              <a:t>8</a:t>
            </a:fld>
            <a:endParaRPr lang="en-US"/>
          </a:p>
        </p:txBody>
      </p:sp>
    </p:spTree>
    <p:extLst>
      <p:ext uri="{BB962C8B-B14F-4D97-AF65-F5344CB8AC3E}">
        <p14:creationId xmlns:p14="http://schemas.microsoft.com/office/powerpoint/2010/main" val="366316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8EE20E-F6B8-7C49-A638-520B9E41F198}" type="slidenum">
              <a:rPr lang="en-US" smtClean="0"/>
              <a:t>9</a:t>
            </a:fld>
            <a:endParaRPr lang="en-US"/>
          </a:p>
        </p:txBody>
      </p:sp>
    </p:spTree>
    <p:extLst>
      <p:ext uri="{BB962C8B-B14F-4D97-AF65-F5344CB8AC3E}">
        <p14:creationId xmlns:p14="http://schemas.microsoft.com/office/powerpoint/2010/main" val="29571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DAC74A-CC3A-C34F-BA79-F8F4D9C7FAA2}" type="slidenum">
              <a:rPr lang="en-US" smtClean="0"/>
              <a:t>10</a:t>
            </a:fld>
            <a:endParaRPr lang="en-US"/>
          </a:p>
        </p:txBody>
      </p:sp>
    </p:spTree>
    <p:extLst>
      <p:ext uri="{BB962C8B-B14F-4D97-AF65-F5344CB8AC3E}">
        <p14:creationId xmlns:p14="http://schemas.microsoft.com/office/powerpoint/2010/main" val="213943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8EE20E-F6B8-7C49-A638-520B9E41F198}" type="slidenum">
              <a:rPr lang="en-US" smtClean="0"/>
              <a:t>13</a:t>
            </a:fld>
            <a:endParaRPr lang="en-US"/>
          </a:p>
        </p:txBody>
      </p:sp>
    </p:spTree>
    <p:extLst>
      <p:ext uri="{BB962C8B-B14F-4D97-AF65-F5344CB8AC3E}">
        <p14:creationId xmlns:p14="http://schemas.microsoft.com/office/powerpoint/2010/main" val="157693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403225" y="704850"/>
            <a:ext cx="6275388" cy="35290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8094" indent="-291575" eaLnBrk="0" hangingPunct="0">
              <a:spcBef>
                <a:spcPct val="30000"/>
              </a:spcBef>
              <a:defRPr sz="1200">
                <a:solidFill>
                  <a:schemeClr val="tx1"/>
                </a:solidFill>
                <a:latin typeface="Arial" charset="0"/>
                <a:ea typeface="ＭＳ Ｐゴシック" pitchFamily="34" charset="-128"/>
              </a:defRPr>
            </a:lvl2pPr>
            <a:lvl3pPr marL="1166298" indent="-233260" eaLnBrk="0" hangingPunct="0">
              <a:spcBef>
                <a:spcPct val="30000"/>
              </a:spcBef>
              <a:defRPr sz="1200">
                <a:solidFill>
                  <a:schemeClr val="tx1"/>
                </a:solidFill>
                <a:latin typeface="Arial" charset="0"/>
                <a:ea typeface="ＭＳ Ｐゴシック" pitchFamily="34" charset="-128"/>
              </a:defRPr>
            </a:lvl3pPr>
            <a:lvl4pPr marL="1632817" indent="-233260" eaLnBrk="0" hangingPunct="0">
              <a:spcBef>
                <a:spcPct val="30000"/>
              </a:spcBef>
              <a:defRPr sz="1200">
                <a:solidFill>
                  <a:schemeClr val="tx1"/>
                </a:solidFill>
                <a:latin typeface="Arial" charset="0"/>
                <a:ea typeface="ＭＳ Ｐゴシック" pitchFamily="34" charset="-128"/>
              </a:defRPr>
            </a:lvl4pPr>
            <a:lvl5pPr marL="2099336" indent="-233260" eaLnBrk="0" hangingPunct="0">
              <a:spcBef>
                <a:spcPct val="30000"/>
              </a:spcBef>
              <a:defRPr sz="1200">
                <a:solidFill>
                  <a:schemeClr val="tx1"/>
                </a:solidFill>
                <a:latin typeface="Arial" charset="0"/>
                <a:ea typeface="ＭＳ Ｐゴシック" pitchFamily="34" charset="-128"/>
              </a:defRPr>
            </a:lvl5pPr>
            <a:lvl6pPr marL="2565856" indent="-233260" eaLnBrk="0" fontAlgn="base" hangingPunct="0">
              <a:spcBef>
                <a:spcPct val="30000"/>
              </a:spcBef>
              <a:spcAft>
                <a:spcPct val="0"/>
              </a:spcAft>
              <a:defRPr sz="1200">
                <a:solidFill>
                  <a:schemeClr val="tx1"/>
                </a:solidFill>
                <a:latin typeface="Arial" charset="0"/>
                <a:ea typeface="ＭＳ Ｐゴシック" pitchFamily="34" charset="-128"/>
              </a:defRPr>
            </a:lvl6pPr>
            <a:lvl7pPr marL="3032374" indent="-233260" eaLnBrk="0" fontAlgn="base" hangingPunct="0">
              <a:spcBef>
                <a:spcPct val="30000"/>
              </a:spcBef>
              <a:spcAft>
                <a:spcPct val="0"/>
              </a:spcAft>
              <a:defRPr sz="1200">
                <a:solidFill>
                  <a:schemeClr val="tx1"/>
                </a:solidFill>
                <a:latin typeface="Arial" charset="0"/>
                <a:ea typeface="ＭＳ Ｐゴシック" pitchFamily="34" charset="-128"/>
              </a:defRPr>
            </a:lvl7pPr>
            <a:lvl8pPr marL="3498893" indent="-233260" eaLnBrk="0" fontAlgn="base" hangingPunct="0">
              <a:spcBef>
                <a:spcPct val="30000"/>
              </a:spcBef>
              <a:spcAft>
                <a:spcPct val="0"/>
              </a:spcAft>
              <a:defRPr sz="1200">
                <a:solidFill>
                  <a:schemeClr val="tx1"/>
                </a:solidFill>
                <a:latin typeface="Arial" charset="0"/>
                <a:ea typeface="ＭＳ Ｐゴシック" pitchFamily="34" charset="-128"/>
              </a:defRPr>
            </a:lvl8pPr>
            <a:lvl9pPr marL="3965413" indent="-23326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BE70FB12-DC8D-4BC7-BDB9-560D23A16FA4}" type="slidenum">
              <a:rPr lang="en-US" altLang="en-US" smtClean="0"/>
              <a:pPr>
                <a:spcBef>
                  <a:spcPct val="0"/>
                </a:spcBef>
              </a:pPr>
              <a:t>14</a:t>
            </a:fld>
            <a:endParaRPr lang="en-US" altLang="en-US" dirty="0" smtClean="0"/>
          </a:p>
        </p:txBody>
      </p:sp>
    </p:spTree>
    <p:extLst>
      <p:ext uri="{BB962C8B-B14F-4D97-AF65-F5344CB8AC3E}">
        <p14:creationId xmlns:p14="http://schemas.microsoft.com/office/powerpoint/2010/main" val="150192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61DAC74A-CC3A-C34F-BA79-F8F4D9C7FAA2}" type="slidenum">
              <a:rPr lang="en-US" smtClean="0"/>
              <a:t>17</a:t>
            </a:fld>
            <a:endParaRPr lang="en-US"/>
          </a:p>
        </p:txBody>
      </p:sp>
    </p:spTree>
    <p:extLst>
      <p:ext uri="{BB962C8B-B14F-4D97-AF65-F5344CB8AC3E}">
        <p14:creationId xmlns:p14="http://schemas.microsoft.com/office/powerpoint/2010/main" val="3658350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5143500"/>
          </a:xfrm>
          <a:prstGeom prst="rect">
            <a:avLst/>
          </a:prstGeom>
        </p:spPr>
        <p:txBody>
          <a:bodyPr vert="horz"/>
          <a:lstStyle>
            <a:lvl1pPr marL="0" indent="0">
              <a:buNone/>
              <a:defRPr sz="1200"/>
            </a:lvl1pPr>
          </a:lstStyle>
          <a:p>
            <a:r>
              <a:rPr lang="en-US" dirty="0" smtClean="0"/>
              <a:t>Drag background image here</a:t>
            </a:r>
            <a:endParaRPr lang="en-US" dirty="0"/>
          </a:p>
        </p:txBody>
      </p:sp>
      <p:sp>
        <p:nvSpPr>
          <p:cNvPr id="2" name="Title 1"/>
          <p:cNvSpPr>
            <a:spLocks noGrp="1"/>
          </p:cNvSpPr>
          <p:nvPr>
            <p:ph type="ctrTitle" hasCustomPrompt="1"/>
          </p:nvPr>
        </p:nvSpPr>
        <p:spPr>
          <a:xfrm>
            <a:off x="457199" y="1597819"/>
            <a:ext cx="8236088" cy="1102519"/>
          </a:xfrm>
          <a:prstGeom prst="rect">
            <a:avLst/>
          </a:prstGeom>
        </p:spPr>
        <p:txBody>
          <a:bodyPr lIns="0" tIns="0" rIns="0" bIns="0" anchor="b"/>
          <a:lstStyle>
            <a:lvl1pPr algn="l">
              <a:defRPr sz="4800" b="0" cap="none">
                <a:solidFill>
                  <a:srgbClr val="013060"/>
                </a:solidFill>
              </a:defRPr>
            </a:lvl1pPr>
          </a:lstStyle>
          <a:p>
            <a:r>
              <a:rPr lang="en-US" dirty="0" smtClean="0"/>
              <a:t>Click to edit headline</a:t>
            </a:r>
            <a:endParaRPr lang="en-US" dirty="0"/>
          </a:p>
        </p:txBody>
      </p:sp>
      <p:sp>
        <p:nvSpPr>
          <p:cNvPr id="3" name="Subtitle 2"/>
          <p:cNvSpPr>
            <a:spLocks noGrp="1"/>
          </p:cNvSpPr>
          <p:nvPr>
            <p:ph type="subTitle" idx="1"/>
          </p:nvPr>
        </p:nvSpPr>
        <p:spPr>
          <a:xfrm>
            <a:off x="457199" y="2914650"/>
            <a:ext cx="6400800" cy="1314450"/>
          </a:xfrm>
          <a:prstGeom prst="rect">
            <a:avLst/>
          </a:prstGeom>
        </p:spPr>
        <p:txBody>
          <a:bodyPr lIns="0" tIns="0" rIns="0" bIns="0"/>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3886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_Bulleted Lis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439632" y="4926807"/>
            <a:ext cx="533400" cy="159544"/>
          </a:xfrm>
          <a:prstGeom prst="rect">
            <a:avLst/>
          </a:prstGeom>
        </p:spPr>
        <p:txBody>
          <a:bodyPr/>
          <a:lstStyle/>
          <a:p>
            <a:fld id="{67336A34-759B-4CB5-8197-65F754E57A07}" type="slidenum">
              <a:rPr lang="en-US" smtClean="0">
                <a:solidFill>
                  <a:srgbClr val="294660">
                    <a:tint val="75000"/>
                  </a:srgbClr>
                </a:solidFill>
              </a:rPr>
              <a:pPr/>
              <a:t>‹#›</a:t>
            </a:fld>
            <a:endParaRPr lang="en-US">
              <a:solidFill>
                <a:srgbClr val="294660">
                  <a:tint val="75000"/>
                </a:srgbClr>
              </a:solidFill>
            </a:endParaRPr>
          </a:p>
        </p:txBody>
      </p:sp>
      <p:sp>
        <p:nvSpPr>
          <p:cNvPr id="6" name="TextBox 5"/>
          <p:cNvSpPr txBox="1"/>
          <p:nvPr userDrawn="1"/>
        </p:nvSpPr>
        <p:spPr>
          <a:xfrm>
            <a:off x="1951939" y="4983023"/>
            <a:ext cx="2895600" cy="107722"/>
          </a:xfrm>
          <a:prstGeom prst="rect">
            <a:avLst/>
          </a:prstGeom>
          <a:noFill/>
        </p:spPr>
        <p:txBody>
          <a:bodyPr wrap="square" lIns="0" tIns="0" rIns="0" bIns="0" rtlCol="0">
            <a:spAutoFit/>
          </a:bodyPr>
          <a:lstStyle/>
          <a:p>
            <a:r>
              <a:rPr lang="en-US" sz="700" dirty="0" smtClean="0">
                <a:solidFill>
                  <a:srgbClr val="FFFFFF">
                    <a:lumMod val="65000"/>
                  </a:srgbClr>
                </a:solidFill>
              </a:rPr>
              <a:t>©2016. ALL RIGHTS RESERVED.</a:t>
            </a:r>
            <a:endParaRPr lang="en-US" sz="700" dirty="0">
              <a:solidFill>
                <a:srgbClr val="FFFFFF">
                  <a:lumMod val="65000"/>
                </a:srgbClr>
              </a:solidFill>
            </a:endParaRPr>
          </a:p>
        </p:txBody>
      </p:sp>
      <p:sp>
        <p:nvSpPr>
          <p:cNvPr id="7" name="Content Placeholder 2"/>
          <p:cNvSpPr>
            <a:spLocks noGrp="1"/>
          </p:cNvSpPr>
          <p:nvPr>
            <p:ph idx="1" hasCustomPrompt="1"/>
          </p:nvPr>
        </p:nvSpPr>
        <p:spPr>
          <a:xfrm>
            <a:off x="1676400" y="1028700"/>
            <a:ext cx="7239000" cy="3429000"/>
          </a:xfrm>
          <a:prstGeom prst="rect">
            <a:avLst/>
          </a:prstGeom>
        </p:spPr>
        <p:txBody>
          <a:bodyPr lIns="0" tIns="0" rIns="0" bIns="0"/>
          <a:lstStyle>
            <a:lvl1pPr marL="173038" indent="-173038">
              <a:lnSpc>
                <a:spcPts val="2600"/>
              </a:lnSpc>
              <a:spcBef>
                <a:spcPts val="0"/>
              </a:spcBef>
              <a:spcAft>
                <a:spcPts val="800"/>
              </a:spcAft>
              <a:buClr>
                <a:srgbClr val="FFFFFF"/>
              </a:buClr>
              <a:buSzPct val="80000"/>
              <a:buFont typeface="Wingdings 3" pitchFamily="18" charset="2"/>
              <a:buChar char=""/>
              <a:defRPr sz="2200" baseline="0">
                <a:solidFill>
                  <a:srgbClr val="000000"/>
                </a:solidFill>
                <a:latin typeface="Arial" pitchFamily="34" charset="0"/>
                <a:cs typeface="Arial" pitchFamily="34" charset="0"/>
              </a:defRPr>
            </a:lvl1pPr>
            <a:lvl2pPr marL="339725" indent="-160338">
              <a:lnSpc>
                <a:spcPts val="2400"/>
              </a:lnSpc>
              <a:spcBef>
                <a:spcPts val="0"/>
              </a:spcBef>
              <a:spcAft>
                <a:spcPts val="600"/>
              </a:spcAft>
              <a:buClr>
                <a:srgbClr val="730C25"/>
              </a:buClr>
              <a:buSzPct val="80000"/>
              <a:buFont typeface="Wingdings 3" pitchFamily="18" charset="2"/>
              <a:buChar char="}"/>
              <a:defRPr sz="2000">
                <a:solidFill>
                  <a:srgbClr val="000000"/>
                </a:solidFill>
                <a:latin typeface="Arial" pitchFamily="34" charset="0"/>
                <a:cs typeface="Arial" pitchFamily="34" charset="0"/>
              </a:defRPr>
            </a:lvl2pPr>
            <a:lvl3pPr marL="519113" indent="-169863">
              <a:lnSpc>
                <a:spcPts val="2100"/>
              </a:lnSpc>
              <a:spcBef>
                <a:spcPts val="0"/>
              </a:spcBef>
              <a:spcAft>
                <a:spcPts val="600"/>
              </a:spcAft>
              <a:buClr>
                <a:srgbClr val="730C25"/>
              </a:buClr>
              <a:buSzPct val="100000"/>
              <a:buFont typeface="Arial" pitchFamily="34" charset="0"/>
              <a:buChar char="–"/>
              <a:defRPr sz="1800">
                <a:solidFill>
                  <a:srgbClr val="000000"/>
                </a:solidFill>
                <a:latin typeface="Arial" pitchFamily="34" charset="0"/>
                <a:cs typeface="Arial" pitchFamily="34" charset="0"/>
              </a:defRPr>
            </a:lvl3pPr>
            <a:lvl4pPr marL="847725" indent="-207963">
              <a:spcBef>
                <a:spcPts val="300"/>
              </a:spcBef>
              <a:spcAft>
                <a:spcPts val="300"/>
              </a:spcAft>
              <a:defRPr sz="1800">
                <a:solidFill>
                  <a:srgbClr val="294660"/>
                </a:solidFill>
                <a:latin typeface="Arial" pitchFamily="34" charset="0"/>
                <a:cs typeface="Arial" pitchFamily="34" charset="0"/>
              </a:defRPr>
            </a:lvl4pPr>
            <a:lvl5pPr marL="969963" indent="-138113">
              <a:buClr>
                <a:srgbClr val="6F9880"/>
              </a:buClr>
              <a:buSzPct val="80000"/>
              <a:buFont typeface="Wingdings 3" pitchFamily="18" charset="2"/>
              <a:buChar char=""/>
              <a:tabLst/>
              <a:defRPr sz="1800">
                <a:solidFill>
                  <a:srgbClr val="294660"/>
                </a:solidFill>
                <a:latin typeface="Arial" pitchFamily="34" charset="0"/>
                <a:cs typeface="Arial" pitchFamily="34" charset="0"/>
              </a:defRPr>
            </a:lvl5pPr>
          </a:lstStyle>
          <a:p>
            <a:pPr lvl="0"/>
            <a:r>
              <a:rPr lang="en-US" dirty="0" smtClean="0"/>
              <a:t>Bulleted List</a:t>
            </a:r>
          </a:p>
          <a:p>
            <a:pPr lvl="1"/>
            <a:r>
              <a:rPr lang="en-US" dirty="0" smtClean="0"/>
              <a:t>PQM Red Bullet</a:t>
            </a:r>
          </a:p>
          <a:p>
            <a:pPr lvl="2"/>
            <a:r>
              <a:rPr lang="en-US" dirty="0" smtClean="0"/>
              <a:t>Sub Bullet</a:t>
            </a:r>
          </a:p>
          <a:p>
            <a:pPr lvl="1"/>
            <a:r>
              <a:rPr lang="en-US" dirty="0" smtClean="0"/>
              <a:t>PQM Red Bullet</a:t>
            </a:r>
          </a:p>
          <a:p>
            <a:pPr lvl="2"/>
            <a:r>
              <a:rPr lang="en-US" dirty="0" smtClean="0"/>
              <a:t>Sub Bullet</a:t>
            </a:r>
          </a:p>
          <a:p>
            <a:pPr lvl="2"/>
            <a:endParaRPr lang="en-US" dirty="0" smtClean="0"/>
          </a:p>
        </p:txBody>
      </p:sp>
      <p:sp>
        <p:nvSpPr>
          <p:cNvPr id="8" name="Title 1"/>
          <p:cNvSpPr>
            <a:spLocks noGrp="1"/>
          </p:cNvSpPr>
          <p:nvPr>
            <p:ph type="title" hasCustomPrompt="1"/>
          </p:nvPr>
        </p:nvSpPr>
        <p:spPr>
          <a:xfrm>
            <a:off x="1828800" y="114300"/>
            <a:ext cx="6781800" cy="285750"/>
          </a:xfrm>
          <a:prstGeom prst="rect">
            <a:avLst/>
          </a:prstGeom>
        </p:spPr>
        <p:txBody>
          <a:bodyPr lIns="0" tIns="0" rIns="0" bIns="0" anchor="t" anchorCtr="0">
            <a:noAutofit/>
          </a:bodyPr>
          <a:lstStyle>
            <a:lvl1pPr algn="l">
              <a:lnSpc>
                <a:spcPts val="2600"/>
              </a:lnSpc>
              <a:defRPr sz="2550">
                <a:solidFill>
                  <a:srgbClr val="000000"/>
                </a:solidFill>
                <a:latin typeface="Arial" pitchFamily="34" charset="0"/>
                <a:cs typeface="Arial"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82552649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3412" y="-8878"/>
            <a:ext cx="9147412" cy="5161255"/>
          </a:xfrm>
          <a:prstGeom prst="rect">
            <a:avLst/>
          </a:prstGeom>
        </p:spPr>
      </p:pic>
      <p:sp>
        <p:nvSpPr>
          <p:cNvPr id="2" name="Title 1"/>
          <p:cNvSpPr>
            <a:spLocks noGrp="1"/>
          </p:cNvSpPr>
          <p:nvPr>
            <p:ph type="title"/>
          </p:nvPr>
        </p:nvSpPr>
        <p:spPr>
          <a:xfrm>
            <a:off x="166736" y="198230"/>
            <a:ext cx="8782392" cy="413954"/>
          </a:xfrm>
          <a:prstGeom prst="rect">
            <a:avLst/>
          </a:prstGeom>
        </p:spPr>
        <p:txBody>
          <a:bodyPr>
            <a:noAutofit/>
          </a:bodyPr>
          <a:lstStyle>
            <a:lvl1pPr algn="l">
              <a:defRPr sz="2800">
                <a:solidFill>
                  <a:srgbClr val="42748E"/>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166737" y="819292"/>
            <a:ext cx="2902997" cy="3809804"/>
          </a:xfrm>
          <a:prstGeom prst="rect">
            <a:avLst/>
          </a:prstGeom>
        </p:spPr>
        <p:txBody>
          <a:bodyPr/>
          <a:lstStyle>
            <a:lvl1pPr marL="252847" indent="-252847">
              <a:buFont typeface=".AppleSystemUIFont" charset="0"/>
              <a:buChar char="+"/>
              <a:defRPr sz="1600">
                <a:solidFill>
                  <a:schemeClr val="accent3"/>
                </a:solidFill>
              </a:defRPr>
            </a:lvl1pPr>
            <a:lvl2pPr>
              <a:defRPr sz="1456">
                <a:solidFill>
                  <a:schemeClr val="accent3"/>
                </a:solidFill>
              </a:defRPr>
            </a:lvl2pPr>
            <a:lvl3pPr>
              <a:defRPr sz="1324">
                <a:solidFill>
                  <a:schemeClr val="accent3"/>
                </a:solidFill>
              </a:defRPr>
            </a:lvl3pPr>
            <a:lvl4pPr>
              <a:defRPr sz="1191">
                <a:solidFill>
                  <a:schemeClr val="accent3"/>
                </a:solidFill>
              </a:defRPr>
            </a:lvl4pPr>
            <a:lvl5pPr>
              <a:defRPr sz="1191">
                <a:solidFill>
                  <a:schemeClr val="accent3"/>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3149376" y="819292"/>
            <a:ext cx="2877313" cy="3809804"/>
          </a:xfrm>
          <a:prstGeom prst="rect">
            <a:avLst/>
          </a:prstGeom>
        </p:spPr>
        <p:txBody>
          <a:bodyPr/>
          <a:lstStyle>
            <a:lvl1pPr marL="252847" indent="-252847">
              <a:buFont typeface=".AppleSystemUIFont" charset="0"/>
              <a:buChar char="+"/>
              <a:defRPr sz="1600">
                <a:solidFill>
                  <a:schemeClr val="accent3"/>
                </a:solidFill>
              </a:defRPr>
            </a:lvl1pPr>
            <a:lvl2pPr>
              <a:defRPr sz="1456">
                <a:solidFill>
                  <a:schemeClr val="accent3"/>
                </a:solidFill>
              </a:defRPr>
            </a:lvl2pPr>
            <a:lvl3pPr>
              <a:defRPr sz="1324">
                <a:solidFill>
                  <a:schemeClr val="accent3"/>
                </a:solidFill>
              </a:defRPr>
            </a:lvl3pPr>
            <a:lvl4pPr>
              <a:defRPr sz="1191">
                <a:solidFill>
                  <a:schemeClr val="accent3"/>
                </a:solidFill>
              </a:defRPr>
            </a:lvl4pPr>
            <a:lvl5pPr>
              <a:defRPr sz="1191">
                <a:solidFill>
                  <a:schemeClr val="accent3"/>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5"/>
          <p:cNvSpPr>
            <a:spLocks noGrp="1"/>
          </p:cNvSpPr>
          <p:nvPr>
            <p:ph sz="quarter" idx="13"/>
          </p:nvPr>
        </p:nvSpPr>
        <p:spPr>
          <a:xfrm>
            <a:off x="6106332" y="819292"/>
            <a:ext cx="2842796" cy="3809804"/>
          </a:xfrm>
          <a:prstGeom prst="rect">
            <a:avLst/>
          </a:prstGeom>
        </p:spPr>
        <p:txBody>
          <a:bodyPr/>
          <a:lstStyle>
            <a:lvl1pPr marL="252847" indent="-252847">
              <a:buFont typeface=".AppleSystemUIFont" charset="0"/>
              <a:buChar char="+"/>
              <a:defRPr sz="1600">
                <a:solidFill>
                  <a:schemeClr val="accent3"/>
                </a:solidFill>
              </a:defRPr>
            </a:lvl1pPr>
            <a:lvl2pPr marL="547835" indent="-210706">
              <a:buFont typeface=".AppleSystemUIFont" charset="0"/>
              <a:buChar char="+"/>
              <a:defRPr sz="1456">
                <a:solidFill>
                  <a:schemeClr val="accent3"/>
                </a:solidFill>
              </a:defRPr>
            </a:lvl2pPr>
            <a:lvl3pPr marL="842823" indent="-168564">
              <a:buFont typeface=".AppleSystemUIFont" charset="0"/>
              <a:buChar char="+"/>
              <a:defRPr sz="1324">
                <a:solidFill>
                  <a:schemeClr val="accent3"/>
                </a:solidFill>
              </a:defRPr>
            </a:lvl3pPr>
            <a:lvl4pPr marL="1179952" indent="-168564">
              <a:buFont typeface=".AppleSystemUIFont" charset="0"/>
              <a:buChar char="+"/>
              <a:defRPr sz="1191">
                <a:solidFill>
                  <a:schemeClr val="accent3"/>
                </a:solidFill>
              </a:defRPr>
            </a:lvl4pPr>
            <a:lvl5pPr marL="1517081" indent="-168564">
              <a:buFont typeface=".AppleSystemUIFont" charset="0"/>
              <a:buChar char="+"/>
              <a:defRPr sz="1191">
                <a:solidFill>
                  <a:schemeClr val="accent3"/>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Footer Placeholder 4"/>
          <p:cNvSpPr>
            <a:spLocks noGrp="1"/>
          </p:cNvSpPr>
          <p:nvPr>
            <p:ph type="ftr" sz="quarter" idx="11"/>
          </p:nvPr>
        </p:nvSpPr>
        <p:spPr>
          <a:xfrm>
            <a:off x="5612564" y="4782253"/>
            <a:ext cx="2976798" cy="216967"/>
          </a:xfrm>
          <a:prstGeom prst="rect">
            <a:avLst/>
          </a:prstGeom>
        </p:spPr>
        <p:txBody>
          <a:bodyPr/>
          <a:lstStyle>
            <a:lvl1pPr algn="r">
              <a:defRPr sz="800">
                <a:solidFill>
                  <a:schemeClr val="tx1">
                    <a:lumMod val="85000"/>
                    <a:lumOff val="15000"/>
                  </a:schemeClr>
                </a:solidFill>
              </a:defRPr>
            </a:lvl1pPr>
          </a:lstStyle>
          <a:p>
            <a:endParaRPr lang="en-US" dirty="0"/>
          </a:p>
        </p:txBody>
      </p:sp>
      <p:sp>
        <p:nvSpPr>
          <p:cNvPr id="16" name="Slide Number Placeholder 5"/>
          <p:cNvSpPr>
            <a:spLocks noGrp="1"/>
          </p:cNvSpPr>
          <p:nvPr>
            <p:ph type="sldNum" sz="quarter" idx="12"/>
          </p:nvPr>
        </p:nvSpPr>
        <p:spPr>
          <a:xfrm>
            <a:off x="8626840" y="4782253"/>
            <a:ext cx="322288" cy="216967"/>
          </a:xfrm>
          <a:prstGeom prst="rect">
            <a:avLst/>
          </a:prstGeom>
        </p:spPr>
        <p:txBody>
          <a:bodyPr/>
          <a:lstStyle>
            <a:lvl1pPr algn="ctr">
              <a:defRPr sz="800">
                <a:solidFill>
                  <a:schemeClr val="tx1">
                    <a:lumMod val="85000"/>
                    <a:lumOff val="15000"/>
                  </a:schemeClr>
                </a:solidFill>
              </a:defRPr>
            </a:lvl1pPr>
          </a:lstStyle>
          <a:p>
            <a:fld id="{9E50570A-DD0D-C441-B117-5356CE3D40C2}" type="slidenum">
              <a:rPr lang="en-US" smtClean="0"/>
              <a:pPr/>
              <a:t>‹#›</a:t>
            </a:fld>
            <a:endParaRPr lang="en-US" dirty="0"/>
          </a:p>
        </p:txBody>
      </p:sp>
      <p:cxnSp>
        <p:nvCxnSpPr>
          <p:cNvPr id="17" name="Straight Connector 16"/>
          <p:cNvCxnSpPr/>
          <p:nvPr userDrawn="1"/>
        </p:nvCxnSpPr>
        <p:spPr>
          <a:xfrm>
            <a:off x="8626840" y="4815395"/>
            <a:ext cx="0" cy="168835"/>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4143375"/>
            <a:ext cx="2950506" cy="1009268"/>
          </a:xfrm>
          <a:prstGeom prst="rect">
            <a:avLst/>
          </a:prstGeom>
        </p:spPr>
      </p:pic>
    </p:spTree>
    <p:extLst>
      <p:ext uri="{BB962C8B-B14F-4D97-AF65-F5344CB8AC3E}">
        <p14:creationId xmlns:p14="http://schemas.microsoft.com/office/powerpoint/2010/main" val="41814337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74485" y="784568"/>
            <a:ext cx="8774643" cy="3796299"/>
          </a:xfrm>
          <a:prstGeom prst="rect">
            <a:avLst/>
          </a:prstGeom>
        </p:spPr>
        <p:txBody>
          <a:bodyPr/>
          <a:lstStyle>
            <a:lvl1pPr marL="252847" indent="-252847">
              <a:buFont typeface=".AppleSystemUIFont" charset="0"/>
              <a:buChar char="+"/>
              <a:defRPr sz="1600">
                <a:solidFill>
                  <a:schemeClr val="accent3"/>
                </a:solidFill>
              </a:defRPr>
            </a:lvl1pPr>
            <a:lvl2pPr>
              <a:defRPr sz="1456">
                <a:solidFill>
                  <a:schemeClr val="accent3"/>
                </a:solidFill>
              </a:defRPr>
            </a:lvl2pPr>
            <a:lvl3pPr>
              <a:defRPr sz="1324">
                <a:solidFill>
                  <a:schemeClr val="accent3"/>
                </a:solidFill>
              </a:defRPr>
            </a:lvl3pPr>
            <a:lvl4pPr>
              <a:defRPr sz="1191">
                <a:solidFill>
                  <a:schemeClr val="accent3"/>
                </a:solidFill>
              </a:defRPr>
            </a:lvl4pPr>
            <a:lvl5pPr>
              <a:defRPr sz="1191">
                <a:solidFill>
                  <a:schemeClr val="accent3"/>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1"/>
          </p:nvPr>
        </p:nvSpPr>
        <p:spPr>
          <a:xfrm>
            <a:off x="5612564" y="4782253"/>
            <a:ext cx="2976798" cy="216967"/>
          </a:xfrm>
          <a:prstGeom prst="rect">
            <a:avLst/>
          </a:prstGeom>
        </p:spPr>
        <p:txBody>
          <a:bodyPr/>
          <a:lstStyle>
            <a:lvl1pPr algn="r">
              <a:defRPr sz="800">
                <a:solidFill>
                  <a:schemeClr val="tx1">
                    <a:lumMod val="85000"/>
                    <a:lumOff val="15000"/>
                  </a:schemeClr>
                </a:solidFill>
              </a:defRPr>
            </a:lvl1pPr>
          </a:lstStyle>
          <a:p>
            <a:endParaRPr lang="en-US" dirty="0"/>
          </a:p>
        </p:txBody>
      </p:sp>
      <p:sp>
        <p:nvSpPr>
          <p:cNvPr id="9" name="Slide Number Placeholder 5"/>
          <p:cNvSpPr>
            <a:spLocks noGrp="1"/>
          </p:cNvSpPr>
          <p:nvPr>
            <p:ph type="sldNum" sz="quarter" idx="12"/>
          </p:nvPr>
        </p:nvSpPr>
        <p:spPr>
          <a:xfrm>
            <a:off x="8626840" y="4782253"/>
            <a:ext cx="322288" cy="216967"/>
          </a:xfrm>
          <a:prstGeom prst="rect">
            <a:avLst/>
          </a:prstGeom>
        </p:spPr>
        <p:txBody>
          <a:bodyPr/>
          <a:lstStyle>
            <a:lvl1pPr algn="ctr">
              <a:defRPr sz="800">
                <a:solidFill>
                  <a:schemeClr val="tx1">
                    <a:lumMod val="85000"/>
                    <a:lumOff val="15000"/>
                  </a:schemeClr>
                </a:solidFill>
              </a:defRPr>
            </a:lvl1pPr>
          </a:lstStyle>
          <a:p>
            <a:fld id="{9E50570A-DD0D-C441-B117-5356CE3D40C2}" type="slidenum">
              <a:rPr lang="en-US" smtClean="0"/>
              <a:pPr/>
              <a:t>‹#›</a:t>
            </a:fld>
            <a:endParaRPr lang="en-US" dirty="0"/>
          </a:p>
        </p:txBody>
      </p:sp>
      <p:cxnSp>
        <p:nvCxnSpPr>
          <p:cNvPr id="10" name="Straight Connector 9"/>
          <p:cNvCxnSpPr/>
          <p:nvPr userDrawn="1"/>
        </p:nvCxnSpPr>
        <p:spPr>
          <a:xfrm>
            <a:off x="8626840" y="4815395"/>
            <a:ext cx="0" cy="168835"/>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696" y="4725148"/>
            <a:ext cx="1588167" cy="365760"/>
          </a:xfrm>
          <a:prstGeom prst="rect">
            <a:avLst/>
          </a:prstGeom>
        </p:spPr>
      </p:pic>
      <p:sp>
        <p:nvSpPr>
          <p:cNvPr id="11" name="Title 1"/>
          <p:cNvSpPr>
            <a:spLocks noGrp="1"/>
          </p:cNvSpPr>
          <p:nvPr>
            <p:ph type="title"/>
          </p:nvPr>
        </p:nvSpPr>
        <p:spPr>
          <a:xfrm>
            <a:off x="166736" y="198230"/>
            <a:ext cx="8782392" cy="413954"/>
          </a:xfrm>
          <a:prstGeom prst="rect">
            <a:avLst/>
          </a:prstGeom>
        </p:spPr>
        <p:txBody>
          <a:bodyPr>
            <a:noAutofit/>
          </a:bodyPr>
          <a:lstStyle>
            <a:lvl1pPr algn="l">
              <a:defRPr sz="2800">
                <a:solidFill>
                  <a:srgbClr val="42748E"/>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847405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Break 5">
    <p:spTree>
      <p:nvGrpSpPr>
        <p:cNvPr id="1" name=""/>
        <p:cNvGrpSpPr/>
        <p:nvPr/>
      </p:nvGrpSpPr>
      <p:grpSpPr>
        <a:xfrm>
          <a:off x="0" y="0"/>
          <a:ext cx="0" cy="0"/>
          <a:chOff x="0" y="0"/>
          <a:chExt cx="0" cy="0"/>
        </a:xfrm>
      </p:grpSpPr>
      <p:pic>
        <p:nvPicPr>
          <p:cNvPr id="9" name="图片 5" descr="生产区图7.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7754"/>
            <a:ext cx="9144000" cy="518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17756"/>
            <a:ext cx="9144000" cy="4376691"/>
          </a:xfrm>
          <a:prstGeom prst="rect">
            <a:avLst/>
          </a:prstGeom>
          <a:gradFill>
            <a:gsLst>
              <a:gs pos="40000">
                <a:schemeClr val="accent3">
                  <a:lumMod val="50000"/>
                  <a:alpha val="53000"/>
                </a:schemeClr>
              </a:gs>
              <a:gs pos="65000">
                <a:schemeClr val="tx1">
                  <a:lumMod val="0"/>
                  <a:alpha val="0"/>
                </a:schemeClr>
              </a:gs>
            </a:gsLst>
            <a:lin ang="4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37078" y="574400"/>
            <a:ext cx="5201821" cy="1168913"/>
          </a:xfrm>
          <a:prstGeom prst="rect">
            <a:avLst/>
          </a:prstGeom>
        </p:spPr>
        <p:txBody>
          <a:bodyPr>
            <a:noAutofit/>
          </a:bodyPr>
          <a:lstStyle>
            <a:lvl1pPr algn="l">
              <a:lnSpc>
                <a:spcPts val="4600"/>
              </a:lnSpc>
              <a:defRPr sz="4000" b="1">
                <a:solidFill>
                  <a:schemeClr val="bg1"/>
                </a:solidFill>
              </a:defRPr>
            </a:lvl1pPr>
          </a:lstStyle>
          <a:p>
            <a:r>
              <a:rPr lang="en-US" dirty="0" smtClean="0"/>
              <a:t>Click to edit divider headline</a:t>
            </a:r>
            <a:endParaRPr lang="en-US" dirty="0"/>
          </a:p>
        </p:txBody>
      </p:sp>
      <p:sp>
        <p:nvSpPr>
          <p:cNvPr id="6" name="Content Placeholder 3"/>
          <p:cNvSpPr>
            <a:spLocks noGrp="1"/>
          </p:cNvSpPr>
          <p:nvPr>
            <p:ph sz="quarter" idx="13"/>
          </p:nvPr>
        </p:nvSpPr>
        <p:spPr>
          <a:xfrm>
            <a:off x="237078" y="1881199"/>
            <a:ext cx="5201822" cy="772780"/>
          </a:xfrm>
          <a:prstGeom prst="rect">
            <a:avLst/>
          </a:prstGeom>
        </p:spPr>
        <p:txBody>
          <a:bodyPr vert="horz"/>
          <a:lstStyle>
            <a:lvl1pPr marL="0" indent="0" algn="l">
              <a:buNone/>
              <a:defRPr sz="2000">
                <a:solidFill>
                  <a:schemeClr val="bg1"/>
                </a:solidFill>
              </a:defRPr>
            </a:lvl1pPr>
            <a:lvl2pPr marL="0" indent="0" algn="ctr">
              <a:buNone/>
              <a:defRPr sz="2800">
                <a:solidFill>
                  <a:schemeClr val="bg1"/>
                </a:solidFill>
              </a:defRPr>
            </a:lvl2pPr>
            <a:lvl3pPr marL="0" indent="0" algn="ctr">
              <a:buNone/>
              <a:defRPr sz="2800">
                <a:solidFill>
                  <a:schemeClr val="bg1"/>
                </a:solidFill>
              </a:defRPr>
            </a:lvl3pPr>
            <a:lvl4pPr marL="0" indent="0" algn="ctr">
              <a:buNone/>
              <a:defRPr sz="2800">
                <a:solidFill>
                  <a:schemeClr val="bg1"/>
                </a:solidFill>
              </a:defRPr>
            </a:lvl4pPr>
            <a:lvl5pPr marL="0" indent="0" algn="ctr">
              <a:buNone/>
              <a:defRPr sz="2800">
                <a:solidFill>
                  <a:schemeClr val="bg1"/>
                </a:solidFill>
              </a:defRPr>
            </a:lvl5pPr>
          </a:lstStyle>
          <a:p>
            <a:pPr lvl="0"/>
            <a:r>
              <a:rPr lang="en-US" dirty="0" smtClean="0"/>
              <a:t>Click to edit Master text styles</a:t>
            </a:r>
          </a:p>
        </p:txBody>
      </p:sp>
      <p:sp>
        <p:nvSpPr>
          <p:cNvPr id="11" name="Footer Placeholder 4"/>
          <p:cNvSpPr>
            <a:spLocks noGrp="1"/>
          </p:cNvSpPr>
          <p:nvPr>
            <p:ph type="ftr" sz="quarter" idx="11"/>
          </p:nvPr>
        </p:nvSpPr>
        <p:spPr>
          <a:xfrm>
            <a:off x="5612564" y="4782253"/>
            <a:ext cx="2976798" cy="216967"/>
          </a:xfrm>
          <a:prstGeom prst="rect">
            <a:avLst/>
          </a:prstGeom>
        </p:spPr>
        <p:txBody>
          <a:bodyPr/>
          <a:lstStyle>
            <a:lvl1pPr algn="r">
              <a:defRPr sz="800">
                <a:solidFill>
                  <a:schemeClr val="bg1"/>
                </a:solidFill>
              </a:defRPr>
            </a:lvl1pPr>
          </a:lstStyle>
          <a:p>
            <a:endParaRPr lang="en-US" dirty="0"/>
          </a:p>
        </p:txBody>
      </p:sp>
      <p:sp>
        <p:nvSpPr>
          <p:cNvPr id="12" name="Slide Number Placeholder 5"/>
          <p:cNvSpPr>
            <a:spLocks noGrp="1"/>
          </p:cNvSpPr>
          <p:nvPr>
            <p:ph type="sldNum" sz="quarter" idx="12"/>
          </p:nvPr>
        </p:nvSpPr>
        <p:spPr>
          <a:xfrm>
            <a:off x="8626840" y="4782253"/>
            <a:ext cx="322288" cy="216967"/>
          </a:xfrm>
          <a:prstGeom prst="rect">
            <a:avLst/>
          </a:prstGeom>
        </p:spPr>
        <p:txBody>
          <a:bodyPr/>
          <a:lstStyle>
            <a:lvl1pPr algn="ctr">
              <a:defRPr sz="800">
                <a:solidFill>
                  <a:schemeClr val="bg1"/>
                </a:solidFill>
              </a:defRPr>
            </a:lvl1pPr>
          </a:lstStyle>
          <a:p>
            <a:fld id="{9E50570A-DD0D-C441-B117-5356CE3D40C2}" type="slidenum">
              <a:rPr lang="en-US" smtClean="0"/>
              <a:pPr/>
              <a:t>‹#›</a:t>
            </a:fld>
            <a:endParaRPr lang="en-US" dirty="0"/>
          </a:p>
        </p:txBody>
      </p:sp>
      <p:cxnSp>
        <p:nvCxnSpPr>
          <p:cNvPr id="13" name="Straight Connector 12"/>
          <p:cNvCxnSpPr/>
          <p:nvPr userDrawn="1"/>
        </p:nvCxnSpPr>
        <p:spPr>
          <a:xfrm>
            <a:off x="8626840" y="4815395"/>
            <a:ext cx="0" cy="16883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878616"/>
            <a:ext cx="3724507" cy="1274027"/>
          </a:xfrm>
          <a:prstGeom prst="rect">
            <a:avLst/>
          </a:prstGeom>
        </p:spPr>
      </p:pic>
    </p:spTree>
    <p:extLst>
      <p:ext uri="{BB962C8B-B14F-4D97-AF65-F5344CB8AC3E}">
        <p14:creationId xmlns:p14="http://schemas.microsoft.com/office/powerpoint/2010/main" val="3122489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p:cNvSpPr/>
          <p:nvPr userDrawn="1"/>
        </p:nvSpPr>
        <p:spPr>
          <a:xfrm>
            <a:off x="0" y="0"/>
            <a:ext cx="4076054" cy="5143500"/>
          </a:xfrm>
          <a:prstGeom prst="rect">
            <a:avLst/>
          </a:prstGeom>
          <a:solidFill>
            <a:srgbClr val="4274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42409" y="274409"/>
            <a:ext cx="3874956" cy="823855"/>
          </a:xfrm>
          <a:prstGeom prst="rect">
            <a:avLst/>
          </a:prstGeom>
        </p:spPr>
        <p:txBody>
          <a:bodyPr anchor="t"/>
          <a:lstStyle>
            <a:lvl1pPr marL="0" indent="0">
              <a:lnSpc>
                <a:spcPts val="2650"/>
              </a:lnSpc>
              <a:spcBef>
                <a:spcPts val="0"/>
              </a:spcBef>
              <a:buNone/>
              <a:defRPr sz="2200" b="1">
                <a:solidFill>
                  <a:srgbClr val="ECE1C6"/>
                </a:solidFill>
              </a:defRPr>
            </a:lvl1pPr>
            <a:lvl2pPr marL="337129" indent="0">
              <a:buNone/>
              <a:defRPr sz="1456" b="1"/>
            </a:lvl2pPr>
            <a:lvl3pPr marL="674258" indent="0">
              <a:buNone/>
              <a:defRPr sz="1324" b="1"/>
            </a:lvl3pPr>
            <a:lvl4pPr marL="1011387" indent="0">
              <a:buNone/>
              <a:defRPr sz="1191" b="1"/>
            </a:lvl4pPr>
            <a:lvl5pPr marL="1348516" indent="0">
              <a:buNone/>
              <a:defRPr sz="1191" b="1"/>
            </a:lvl5pPr>
            <a:lvl6pPr marL="1685645" indent="0">
              <a:buNone/>
              <a:defRPr sz="1191" b="1"/>
            </a:lvl6pPr>
            <a:lvl7pPr marL="2022774" indent="0">
              <a:buNone/>
              <a:defRPr sz="1191" b="1"/>
            </a:lvl7pPr>
            <a:lvl8pPr marL="2359903" indent="0">
              <a:buNone/>
              <a:defRPr sz="1191" b="1"/>
            </a:lvl8pPr>
            <a:lvl9pPr marL="2697032" indent="0">
              <a:buNone/>
              <a:defRPr sz="1191" b="1"/>
            </a:lvl9pPr>
          </a:lstStyle>
          <a:p>
            <a:pPr lvl="0"/>
            <a:r>
              <a:rPr lang="en-US" dirty="0" smtClean="0"/>
              <a:t>Click to edit Master text styles</a:t>
            </a:r>
          </a:p>
        </p:txBody>
      </p:sp>
      <p:sp>
        <p:nvSpPr>
          <p:cNvPr id="4" name="Content Placeholder 3"/>
          <p:cNvSpPr>
            <a:spLocks noGrp="1"/>
          </p:cNvSpPr>
          <p:nvPr>
            <p:ph sz="half" idx="2"/>
          </p:nvPr>
        </p:nvSpPr>
        <p:spPr>
          <a:xfrm>
            <a:off x="142409" y="1200656"/>
            <a:ext cx="3874956" cy="3464213"/>
          </a:xfrm>
          <a:prstGeom prst="rect">
            <a:avLst/>
          </a:prstGeom>
        </p:spPr>
        <p:txBody>
          <a:bodyPr/>
          <a:lstStyle>
            <a:lvl1pPr marL="252847" indent="-252847">
              <a:buFont typeface=".AppleSystemUIFont" charset="0"/>
              <a:buChar char="+"/>
              <a:defRPr sz="1600">
                <a:solidFill>
                  <a:schemeClr val="bg1"/>
                </a:solidFill>
              </a:defRPr>
            </a:lvl1pPr>
            <a:lvl2pPr>
              <a:defRPr sz="1456">
                <a:solidFill>
                  <a:schemeClr val="bg1"/>
                </a:solidFill>
              </a:defRPr>
            </a:lvl2pPr>
            <a:lvl3pPr>
              <a:defRPr sz="1324">
                <a:solidFill>
                  <a:schemeClr val="bg1"/>
                </a:solidFill>
              </a:defRPr>
            </a:lvl3pPr>
            <a:lvl4pPr>
              <a:defRPr sz="1191">
                <a:solidFill>
                  <a:schemeClr val="bg1"/>
                </a:solidFill>
              </a:defRPr>
            </a:lvl4pPr>
            <a:lvl5pPr>
              <a:defRPr sz="1191">
                <a:solidFill>
                  <a:schemeClr val="bg1"/>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a:spLocks noGrp="1"/>
          </p:cNvSpPr>
          <p:nvPr>
            <p:ph type="ftr" sz="quarter" idx="11"/>
          </p:nvPr>
        </p:nvSpPr>
        <p:spPr>
          <a:xfrm>
            <a:off x="5612564" y="4782253"/>
            <a:ext cx="2976798" cy="216967"/>
          </a:xfrm>
          <a:prstGeom prst="rect">
            <a:avLst/>
          </a:prstGeom>
        </p:spPr>
        <p:txBody>
          <a:bodyPr/>
          <a:lstStyle>
            <a:lvl1pPr algn="r">
              <a:defRPr sz="800">
                <a:solidFill>
                  <a:schemeClr val="tx1">
                    <a:lumMod val="85000"/>
                    <a:lumOff val="15000"/>
                  </a:schemeClr>
                </a:solidFill>
              </a:defRPr>
            </a:lvl1pPr>
          </a:lstStyle>
          <a:p>
            <a:endParaRPr lang="en-US" dirty="0"/>
          </a:p>
        </p:txBody>
      </p:sp>
      <p:sp>
        <p:nvSpPr>
          <p:cNvPr id="12" name="Slide Number Placeholder 5"/>
          <p:cNvSpPr>
            <a:spLocks noGrp="1"/>
          </p:cNvSpPr>
          <p:nvPr>
            <p:ph type="sldNum" sz="quarter" idx="12"/>
          </p:nvPr>
        </p:nvSpPr>
        <p:spPr>
          <a:xfrm>
            <a:off x="8626840" y="4782253"/>
            <a:ext cx="322288" cy="216967"/>
          </a:xfrm>
          <a:prstGeom prst="rect">
            <a:avLst/>
          </a:prstGeom>
        </p:spPr>
        <p:txBody>
          <a:bodyPr/>
          <a:lstStyle>
            <a:lvl1pPr algn="ctr">
              <a:defRPr sz="800">
                <a:solidFill>
                  <a:schemeClr val="tx1">
                    <a:lumMod val="85000"/>
                    <a:lumOff val="15000"/>
                  </a:schemeClr>
                </a:solidFill>
              </a:defRPr>
            </a:lvl1pPr>
          </a:lstStyle>
          <a:p>
            <a:fld id="{9E50570A-DD0D-C441-B117-5356CE3D40C2}" type="slidenum">
              <a:rPr lang="en-US" smtClean="0"/>
              <a:pPr/>
              <a:t>‹#›</a:t>
            </a:fld>
            <a:endParaRPr lang="en-US" dirty="0"/>
          </a:p>
        </p:txBody>
      </p:sp>
      <p:cxnSp>
        <p:nvCxnSpPr>
          <p:cNvPr id="13" name="Straight Connector 12"/>
          <p:cNvCxnSpPr/>
          <p:nvPr userDrawn="1"/>
        </p:nvCxnSpPr>
        <p:spPr>
          <a:xfrm>
            <a:off x="8626840" y="4815395"/>
            <a:ext cx="0" cy="168835"/>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4143375"/>
            <a:ext cx="2950506" cy="1009268"/>
          </a:xfrm>
          <a:prstGeom prst="rect">
            <a:avLst/>
          </a:prstGeom>
        </p:spPr>
      </p:pic>
    </p:spTree>
    <p:extLst>
      <p:ext uri="{BB962C8B-B14F-4D97-AF65-F5344CB8AC3E}">
        <p14:creationId xmlns:p14="http://schemas.microsoft.com/office/powerpoint/2010/main" val="203523565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Content Placeholder 3"/>
          <p:cNvSpPr>
            <a:spLocks noGrp="1"/>
          </p:cNvSpPr>
          <p:nvPr>
            <p:ph sz="half" idx="2"/>
          </p:nvPr>
        </p:nvSpPr>
        <p:spPr>
          <a:xfrm>
            <a:off x="174485" y="784568"/>
            <a:ext cx="8774643" cy="3796299"/>
          </a:xfrm>
          <a:prstGeom prst="rect">
            <a:avLst/>
          </a:prstGeom>
        </p:spPr>
        <p:txBody>
          <a:bodyPr/>
          <a:lstStyle>
            <a:lvl1pPr marL="252847" indent="-252847">
              <a:buFont typeface=".AppleSystemUIFont" charset="0"/>
              <a:buChar char="+"/>
              <a:defRPr sz="1600">
                <a:solidFill>
                  <a:schemeClr val="accent3"/>
                </a:solidFill>
              </a:defRPr>
            </a:lvl1pPr>
            <a:lvl2pPr>
              <a:defRPr sz="1456">
                <a:solidFill>
                  <a:schemeClr val="accent3"/>
                </a:solidFill>
              </a:defRPr>
            </a:lvl2pPr>
            <a:lvl3pPr>
              <a:defRPr sz="1324">
                <a:solidFill>
                  <a:schemeClr val="accent3"/>
                </a:solidFill>
              </a:defRPr>
            </a:lvl3pPr>
            <a:lvl4pPr>
              <a:defRPr sz="1191">
                <a:solidFill>
                  <a:schemeClr val="accent3"/>
                </a:solidFill>
              </a:defRPr>
            </a:lvl4pPr>
            <a:lvl5pPr>
              <a:defRPr sz="1191">
                <a:solidFill>
                  <a:schemeClr val="accent3"/>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1"/>
          </p:nvPr>
        </p:nvSpPr>
        <p:spPr>
          <a:xfrm>
            <a:off x="5612564" y="4782253"/>
            <a:ext cx="2976798" cy="216967"/>
          </a:xfrm>
          <a:prstGeom prst="rect">
            <a:avLst/>
          </a:prstGeom>
        </p:spPr>
        <p:txBody>
          <a:bodyPr/>
          <a:lstStyle>
            <a:lvl1pPr algn="r">
              <a:defRPr sz="800">
                <a:solidFill>
                  <a:schemeClr val="tx1">
                    <a:lumMod val="85000"/>
                    <a:lumOff val="15000"/>
                  </a:schemeClr>
                </a:solidFill>
              </a:defRPr>
            </a:lvl1pPr>
          </a:lstStyle>
          <a:p>
            <a:endParaRPr lang="en-US" dirty="0"/>
          </a:p>
        </p:txBody>
      </p:sp>
      <p:sp>
        <p:nvSpPr>
          <p:cNvPr id="9" name="Slide Number Placeholder 5"/>
          <p:cNvSpPr>
            <a:spLocks noGrp="1"/>
          </p:cNvSpPr>
          <p:nvPr>
            <p:ph type="sldNum" sz="quarter" idx="12"/>
          </p:nvPr>
        </p:nvSpPr>
        <p:spPr>
          <a:xfrm>
            <a:off x="8626840" y="4782253"/>
            <a:ext cx="322288" cy="216967"/>
          </a:xfrm>
          <a:prstGeom prst="rect">
            <a:avLst/>
          </a:prstGeom>
        </p:spPr>
        <p:txBody>
          <a:bodyPr/>
          <a:lstStyle>
            <a:lvl1pPr algn="ctr">
              <a:defRPr sz="800">
                <a:solidFill>
                  <a:schemeClr val="tx1">
                    <a:lumMod val="85000"/>
                    <a:lumOff val="15000"/>
                  </a:schemeClr>
                </a:solidFill>
              </a:defRPr>
            </a:lvl1pPr>
          </a:lstStyle>
          <a:p>
            <a:fld id="{9E50570A-DD0D-C441-B117-5356CE3D40C2}" type="slidenum">
              <a:rPr lang="en-US" smtClean="0"/>
              <a:pPr/>
              <a:t>‹#›</a:t>
            </a:fld>
            <a:endParaRPr lang="en-US" dirty="0"/>
          </a:p>
        </p:txBody>
      </p:sp>
      <p:cxnSp>
        <p:nvCxnSpPr>
          <p:cNvPr id="10" name="Straight Connector 9"/>
          <p:cNvCxnSpPr/>
          <p:nvPr userDrawn="1"/>
        </p:nvCxnSpPr>
        <p:spPr>
          <a:xfrm>
            <a:off x="8626840" y="4815395"/>
            <a:ext cx="0" cy="168835"/>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0696" y="4725148"/>
            <a:ext cx="1588167" cy="365760"/>
          </a:xfrm>
          <a:prstGeom prst="rect">
            <a:avLst/>
          </a:prstGeom>
        </p:spPr>
      </p:pic>
      <p:sp>
        <p:nvSpPr>
          <p:cNvPr id="11" name="Title 1"/>
          <p:cNvSpPr>
            <a:spLocks noGrp="1"/>
          </p:cNvSpPr>
          <p:nvPr>
            <p:ph type="title"/>
          </p:nvPr>
        </p:nvSpPr>
        <p:spPr>
          <a:xfrm>
            <a:off x="166736" y="198230"/>
            <a:ext cx="8782392" cy="413954"/>
          </a:xfrm>
          <a:prstGeom prst="rect">
            <a:avLst/>
          </a:prstGeom>
        </p:spPr>
        <p:txBody>
          <a:bodyPr>
            <a:noAutofit/>
          </a:bodyPr>
          <a:lstStyle>
            <a:lvl1pPr algn="l">
              <a:defRPr sz="2800">
                <a:solidFill>
                  <a:srgbClr val="42748E"/>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9848057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Footer Placeholder 4"/>
          <p:cNvSpPr>
            <a:spLocks noGrp="1"/>
          </p:cNvSpPr>
          <p:nvPr>
            <p:ph type="ftr" sz="quarter" idx="11"/>
          </p:nvPr>
        </p:nvSpPr>
        <p:spPr>
          <a:xfrm>
            <a:off x="5612564" y="4782253"/>
            <a:ext cx="2976798" cy="216967"/>
          </a:xfrm>
          <a:prstGeom prst="rect">
            <a:avLst/>
          </a:prstGeom>
        </p:spPr>
        <p:txBody>
          <a:bodyPr/>
          <a:lstStyle>
            <a:lvl1pPr algn="r">
              <a:defRPr sz="800">
                <a:solidFill>
                  <a:schemeClr val="bg1"/>
                </a:solidFill>
              </a:defRPr>
            </a:lvl1pPr>
          </a:lstStyle>
          <a:p>
            <a:endParaRPr lang="en-US" dirty="0"/>
          </a:p>
        </p:txBody>
      </p:sp>
      <p:sp>
        <p:nvSpPr>
          <p:cNvPr id="16" name="Slide Number Placeholder 5"/>
          <p:cNvSpPr>
            <a:spLocks noGrp="1"/>
          </p:cNvSpPr>
          <p:nvPr>
            <p:ph type="sldNum" sz="quarter" idx="12"/>
          </p:nvPr>
        </p:nvSpPr>
        <p:spPr>
          <a:xfrm>
            <a:off x="8626840" y="4782253"/>
            <a:ext cx="322288" cy="216967"/>
          </a:xfrm>
          <a:prstGeom prst="rect">
            <a:avLst/>
          </a:prstGeom>
        </p:spPr>
        <p:txBody>
          <a:bodyPr/>
          <a:lstStyle>
            <a:lvl1pPr algn="ctr">
              <a:defRPr sz="800">
                <a:solidFill>
                  <a:schemeClr val="bg1"/>
                </a:solidFill>
              </a:defRPr>
            </a:lvl1pPr>
          </a:lstStyle>
          <a:p>
            <a:fld id="{9E50570A-DD0D-C441-B117-5356CE3D40C2}" type="slidenum">
              <a:rPr lang="en-US" smtClean="0"/>
              <a:pPr/>
              <a:t>‹#›</a:t>
            </a:fld>
            <a:endParaRPr lang="en-US" dirty="0"/>
          </a:p>
        </p:txBody>
      </p:sp>
      <p:cxnSp>
        <p:nvCxnSpPr>
          <p:cNvPr id="17" name="Straight Connector 16"/>
          <p:cNvCxnSpPr/>
          <p:nvPr userDrawn="1"/>
        </p:nvCxnSpPr>
        <p:spPr>
          <a:xfrm>
            <a:off x="8626840" y="4815395"/>
            <a:ext cx="0" cy="16883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4143375"/>
            <a:ext cx="2950506" cy="1009268"/>
          </a:xfrm>
          <a:prstGeom prst="rect">
            <a:avLst/>
          </a:prstGeom>
        </p:spPr>
      </p:pic>
      <p:sp>
        <p:nvSpPr>
          <p:cNvPr id="12" name="Title 1"/>
          <p:cNvSpPr>
            <a:spLocks noGrp="1"/>
          </p:cNvSpPr>
          <p:nvPr>
            <p:ph type="title"/>
          </p:nvPr>
        </p:nvSpPr>
        <p:spPr>
          <a:xfrm>
            <a:off x="166736" y="198230"/>
            <a:ext cx="8782392" cy="413954"/>
          </a:xfrm>
          <a:prstGeom prst="rect">
            <a:avLst/>
          </a:prstGeom>
        </p:spPr>
        <p:txBody>
          <a:bodyPr>
            <a:noAutofit/>
          </a:bodyPr>
          <a:lstStyle>
            <a:lvl1pPr algn="l">
              <a:defRPr sz="2800">
                <a:solidFill>
                  <a:srgbClr val="ECE1C6"/>
                </a:solidFill>
              </a:defRPr>
            </a:lvl1pPr>
          </a:lstStyle>
          <a:p>
            <a:r>
              <a:rPr lang="en-US" dirty="0" smtClean="0"/>
              <a:t>Click to edit Master title style</a:t>
            </a:r>
            <a:endParaRPr lang="en-US" dirty="0"/>
          </a:p>
        </p:txBody>
      </p:sp>
      <p:sp>
        <p:nvSpPr>
          <p:cNvPr id="13" name="Content Placeholder 3"/>
          <p:cNvSpPr>
            <a:spLocks noGrp="1"/>
          </p:cNvSpPr>
          <p:nvPr>
            <p:ph sz="half" idx="2"/>
          </p:nvPr>
        </p:nvSpPr>
        <p:spPr>
          <a:xfrm>
            <a:off x="166737" y="819292"/>
            <a:ext cx="2902997" cy="3809804"/>
          </a:xfrm>
          <a:prstGeom prst="rect">
            <a:avLst/>
          </a:prstGeom>
        </p:spPr>
        <p:txBody>
          <a:bodyPr/>
          <a:lstStyle>
            <a:lvl1pPr marL="252847" indent="-252847">
              <a:buFont typeface=".AppleSystemUIFont" charset="0"/>
              <a:buChar char="+"/>
              <a:defRPr sz="1600">
                <a:solidFill>
                  <a:schemeClr val="bg1"/>
                </a:solidFill>
              </a:defRPr>
            </a:lvl1pPr>
            <a:lvl2pPr>
              <a:defRPr sz="1456">
                <a:solidFill>
                  <a:schemeClr val="bg1"/>
                </a:solidFill>
              </a:defRPr>
            </a:lvl2pPr>
            <a:lvl3pPr>
              <a:defRPr sz="1324">
                <a:solidFill>
                  <a:schemeClr val="bg1"/>
                </a:solidFill>
              </a:defRPr>
            </a:lvl3pPr>
            <a:lvl4pPr>
              <a:defRPr sz="1191">
                <a:solidFill>
                  <a:schemeClr val="bg1"/>
                </a:solidFill>
              </a:defRPr>
            </a:lvl4pPr>
            <a:lvl5pPr>
              <a:defRPr sz="1191">
                <a:solidFill>
                  <a:schemeClr val="bg1"/>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5"/>
          <p:cNvSpPr>
            <a:spLocks noGrp="1"/>
          </p:cNvSpPr>
          <p:nvPr>
            <p:ph sz="quarter" idx="4"/>
          </p:nvPr>
        </p:nvSpPr>
        <p:spPr>
          <a:xfrm>
            <a:off x="3149376" y="819292"/>
            <a:ext cx="2877313" cy="3809804"/>
          </a:xfrm>
          <a:prstGeom prst="rect">
            <a:avLst/>
          </a:prstGeom>
        </p:spPr>
        <p:txBody>
          <a:bodyPr/>
          <a:lstStyle>
            <a:lvl1pPr marL="252847" indent="-252847">
              <a:buFont typeface=".AppleSystemUIFont" charset="0"/>
              <a:buChar char="+"/>
              <a:defRPr sz="1600">
                <a:solidFill>
                  <a:schemeClr val="bg1"/>
                </a:solidFill>
              </a:defRPr>
            </a:lvl1pPr>
            <a:lvl2pPr>
              <a:defRPr sz="1456">
                <a:solidFill>
                  <a:schemeClr val="bg1"/>
                </a:solidFill>
              </a:defRPr>
            </a:lvl2pPr>
            <a:lvl3pPr>
              <a:defRPr sz="1324">
                <a:solidFill>
                  <a:schemeClr val="bg1"/>
                </a:solidFill>
              </a:defRPr>
            </a:lvl3pPr>
            <a:lvl4pPr>
              <a:defRPr sz="1191">
                <a:solidFill>
                  <a:schemeClr val="bg1"/>
                </a:solidFill>
              </a:defRPr>
            </a:lvl4pPr>
            <a:lvl5pPr>
              <a:defRPr sz="1191">
                <a:solidFill>
                  <a:schemeClr val="bg1"/>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5"/>
          <p:cNvSpPr>
            <a:spLocks noGrp="1"/>
          </p:cNvSpPr>
          <p:nvPr>
            <p:ph sz="quarter" idx="13"/>
          </p:nvPr>
        </p:nvSpPr>
        <p:spPr>
          <a:xfrm>
            <a:off x="6106332" y="819292"/>
            <a:ext cx="2842796" cy="3809804"/>
          </a:xfrm>
          <a:prstGeom prst="rect">
            <a:avLst/>
          </a:prstGeom>
        </p:spPr>
        <p:txBody>
          <a:bodyPr/>
          <a:lstStyle>
            <a:lvl1pPr marL="252847" indent="-252847">
              <a:buFont typeface=".AppleSystemUIFont" charset="0"/>
              <a:buChar char="+"/>
              <a:defRPr sz="1600">
                <a:solidFill>
                  <a:schemeClr val="bg1"/>
                </a:solidFill>
              </a:defRPr>
            </a:lvl1pPr>
            <a:lvl2pPr>
              <a:defRPr sz="1456">
                <a:solidFill>
                  <a:schemeClr val="bg1"/>
                </a:solidFill>
              </a:defRPr>
            </a:lvl2pPr>
            <a:lvl3pPr>
              <a:defRPr sz="1324">
                <a:solidFill>
                  <a:schemeClr val="bg1"/>
                </a:solidFill>
              </a:defRPr>
            </a:lvl3pPr>
            <a:lvl4pPr>
              <a:defRPr sz="1191">
                <a:solidFill>
                  <a:schemeClr val="bg1"/>
                </a:solidFill>
              </a:defRPr>
            </a:lvl4pPr>
            <a:lvl5pPr>
              <a:defRPr sz="1191">
                <a:solidFill>
                  <a:schemeClr val="bg1"/>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7565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5" name="Content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0" y="1162649"/>
            <a:ext cx="9144149" cy="3980851"/>
          </a:xfrm>
          <a:prstGeom prst="rect">
            <a:avLst/>
          </a:prstGeom>
        </p:spPr>
      </p:pic>
      <p:sp>
        <p:nvSpPr>
          <p:cNvPr id="2" name="Rectangle 1"/>
          <p:cNvSpPr/>
          <p:nvPr userDrawn="1"/>
        </p:nvSpPr>
        <p:spPr>
          <a:xfrm>
            <a:off x="0" y="0"/>
            <a:ext cx="9144000" cy="2329247"/>
          </a:xfrm>
          <a:prstGeom prst="rect">
            <a:avLst/>
          </a:prstGeom>
          <a:gradFill>
            <a:gsLst>
              <a:gs pos="50000">
                <a:srgbClr val="42748E">
                  <a:lumMod val="100000"/>
                </a:srgbClr>
              </a:gs>
              <a:gs pos="100000">
                <a:srgbClr val="42748E">
                  <a:alpha val="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4"/>
          <p:cNvSpPr>
            <a:spLocks noGrp="1"/>
          </p:cNvSpPr>
          <p:nvPr>
            <p:ph type="ftr" sz="quarter" idx="11"/>
          </p:nvPr>
        </p:nvSpPr>
        <p:spPr>
          <a:xfrm>
            <a:off x="5612564" y="4782253"/>
            <a:ext cx="2976798" cy="216967"/>
          </a:xfrm>
          <a:prstGeom prst="rect">
            <a:avLst/>
          </a:prstGeom>
        </p:spPr>
        <p:txBody>
          <a:bodyPr/>
          <a:lstStyle>
            <a:lvl1pPr algn="r">
              <a:defRPr sz="800">
                <a:solidFill>
                  <a:schemeClr val="bg1"/>
                </a:solidFill>
              </a:defRPr>
            </a:lvl1pPr>
          </a:lstStyle>
          <a:p>
            <a:endParaRPr lang="en-US" dirty="0"/>
          </a:p>
        </p:txBody>
      </p:sp>
      <p:sp>
        <p:nvSpPr>
          <p:cNvPr id="10" name="Slide Number Placeholder 5"/>
          <p:cNvSpPr>
            <a:spLocks noGrp="1"/>
          </p:cNvSpPr>
          <p:nvPr>
            <p:ph type="sldNum" sz="quarter" idx="12"/>
          </p:nvPr>
        </p:nvSpPr>
        <p:spPr>
          <a:xfrm>
            <a:off x="8626840" y="4782253"/>
            <a:ext cx="322288" cy="216967"/>
          </a:xfrm>
          <a:prstGeom prst="rect">
            <a:avLst/>
          </a:prstGeom>
        </p:spPr>
        <p:txBody>
          <a:bodyPr/>
          <a:lstStyle>
            <a:lvl1pPr algn="ctr">
              <a:defRPr sz="800">
                <a:solidFill>
                  <a:schemeClr val="bg1"/>
                </a:solidFill>
              </a:defRPr>
            </a:lvl1pPr>
          </a:lstStyle>
          <a:p>
            <a:fld id="{9E50570A-DD0D-C441-B117-5356CE3D40C2}" type="slidenum">
              <a:rPr lang="en-US" smtClean="0"/>
              <a:pPr/>
              <a:t>‹#›</a:t>
            </a:fld>
            <a:endParaRPr lang="en-US" dirty="0"/>
          </a:p>
        </p:txBody>
      </p:sp>
      <p:cxnSp>
        <p:nvCxnSpPr>
          <p:cNvPr id="11" name="Straight Connector 10"/>
          <p:cNvCxnSpPr/>
          <p:nvPr userDrawn="1"/>
        </p:nvCxnSpPr>
        <p:spPr>
          <a:xfrm>
            <a:off x="8626840" y="4815395"/>
            <a:ext cx="0" cy="16883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4143375"/>
            <a:ext cx="2950506" cy="1009268"/>
          </a:xfrm>
          <a:prstGeom prst="rect">
            <a:avLst/>
          </a:prstGeom>
        </p:spPr>
      </p:pic>
      <p:sp>
        <p:nvSpPr>
          <p:cNvPr id="13" name="Title 1"/>
          <p:cNvSpPr>
            <a:spLocks noGrp="1"/>
          </p:cNvSpPr>
          <p:nvPr>
            <p:ph type="title"/>
          </p:nvPr>
        </p:nvSpPr>
        <p:spPr>
          <a:xfrm>
            <a:off x="166736" y="198230"/>
            <a:ext cx="8782392" cy="413954"/>
          </a:xfrm>
          <a:prstGeom prst="rect">
            <a:avLst/>
          </a:prstGeom>
        </p:spPr>
        <p:txBody>
          <a:bodyPr>
            <a:noAutofit/>
          </a:bodyPr>
          <a:lstStyle>
            <a:lvl1pPr algn="l">
              <a:defRPr sz="2800">
                <a:solidFill>
                  <a:srgbClr val="ECE1C6"/>
                </a:solidFill>
              </a:defRPr>
            </a:lvl1pPr>
          </a:lstStyle>
          <a:p>
            <a:r>
              <a:rPr lang="en-US" dirty="0" smtClean="0"/>
              <a:t>Click to edit Master title style</a:t>
            </a:r>
            <a:endParaRPr lang="en-US" dirty="0"/>
          </a:p>
        </p:txBody>
      </p:sp>
      <p:sp>
        <p:nvSpPr>
          <p:cNvPr id="14" name="Content Placeholder 3"/>
          <p:cNvSpPr>
            <a:spLocks noGrp="1"/>
          </p:cNvSpPr>
          <p:nvPr>
            <p:ph sz="half" idx="2"/>
          </p:nvPr>
        </p:nvSpPr>
        <p:spPr>
          <a:xfrm>
            <a:off x="174485" y="784568"/>
            <a:ext cx="8774643" cy="3796299"/>
          </a:xfrm>
          <a:prstGeom prst="rect">
            <a:avLst/>
          </a:prstGeom>
        </p:spPr>
        <p:txBody>
          <a:bodyPr/>
          <a:lstStyle>
            <a:lvl1pPr marL="252847" indent="-252847">
              <a:buFont typeface=".AppleSystemUIFont" charset="0"/>
              <a:buChar char="+"/>
              <a:defRPr sz="1600">
                <a:solidFill>
                  <a:schemeClr val="bg1"/>
                </a:solidFill>
              </a:defRPr>
            </a:lvl1pPr>
            <a:lvl2pPr>
              <a:defRPr sz="1456">
                <a:solidFill>
                  <a:schemeClr val="bg1"/>
                </a:solidFill>
              </a:defRPr>
            </a:lvl2pPr>
            <a:lvl3pPr>
              <a:defRPr sz="1324">
                <a:solidFill>
                  <a:schemeClr val="bg1"/>
                </a:solidFill>
              </a:defRPr>
            </a:lvl3pPr>
            <a:lvl4pPr>
              <a:defRPr sz="1191">
                <a:solidFill>
                  <a:schemeClr val="bg1"/>
                </a:solidFill>
              </a:defRPr>
            </a:lvl4pPr>
            <a:lvl5pPr>
              <a:defRPr sz="1191">
                <a:solidFill>
                  <a:schemeClr val="bg1"/>
                </a:solidFill>
              </a:defRPr>
            </a:lvl5pPr>
            <a:lvl6pPr>
              <a:defRPr sz="1191"/>
            </a:lvl6pPr>
            <a:lvl7pPr>
              <a:defRPr sz="1191"/>
            </a:lvl7pPr>
            <a:lvl8pPr>
              <a:defRPr sz="1191"/>
            </a:lvl8pPr>
            <a:lvl9pPr>
              <a:defRPr sz="1191"/>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9956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hapter Brea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439632" y="4926807"/>
            <a:ext cx="533400" cy="159544"/>
          </a:xfrm>
          <a:prstGeom prst="rect">
            <a:avLst/>
          </a:prstGeom>
        </p:spPr>
        <p:txBody>
          <a:bodyPr/>
          <a:lstStyle/>
          <a:p>
            <a:fld id="{67336A34-759B-4CB5-8197-65F754E57A07}" type="slidenum">
              <a:rPr lang="en-US" smtClean="0"/>
              <a:pPr/>
              <a:t>‹#›</a:t>
            </a:fld>
            <a:endParaRPr lang="en-US"/>
          </a:p>
        </p:txBody>
      </p:sp>
      <p:sp>
        <p:nvSpPr>
          <p:cNvPr id="7" name="TextBox 6"/>
          <p:cNvSpPr txBox="1"/>
          <p:nvPr userDrawn="1"/>
        </p:nvSpPr>
        <p:spPr>
          <a:xfrm>
            <a:off x="1951939" y="4983023"/>
            <a:ext cx="2895600" cy="107722"/>
          </a:xfrm>
          <a:prstGeom prst="rect">
            <a:avLst/>
          </a:prstGeom>
          <a:noFill/>
        </p:spPr>
        <p:txBody>
          <a:bodyPr wrap="square" lIns="0" tIns="0" rIns="0" bIns="0" rtlCol="0">
            <a:spAutoFit/>
          </a:bodyPr>
          <a:lstStyle/>
          <a:p>
            <a:r>
              <a:rPr lang="en-US" sz="700" dirty="0" smtClean="0">
                <a:solidFill>
                  <a:schemeClr val="accent5">
                    <a:lumMod val="65000"/>
                  </a:schemeClr>
                </a:solidFill>
              </a:rPr>
              <a:t>©2016. ALL RIGHTS RESERVED.</a:t>
            </a:r>
            <a:endParaRPr lang="en-US" sz="700" dirty="0">
              <a:solidFill>
                <a:schemeClr val="accent5">
                  <a:lumMod val="65000"/>
                </a:schemeClr>
              </a:solidFill>
            </a:endParaRPr>
          </a:p>
        </p:txBody>
      </p:sp>
      <p:sp>
        <p:nvSpPr>
          <p:cNvPr id="8" name="Text Placeholder 4"/>
          <p:cNvSpPr>
            <a:spLocks noGrp="1"/>
          </p:cNvSpPr>
          <p:nvPr>
            <p:ph type="body" sz="quarter" idx="10" hasCustomPrompt="1"/>
          </p:nvPr>
        </p:nvSpPr>
        <p:spPr>
          <a:xfrm>
            <a:off x="1828800" y="1028700"/>
            <a:ext cx="6963461" cy="3429000"/>
          </a:xfrm>
          <a:prstGeom prst="rect">
            <a:avLst/>
          </a:prstGeom>
        </p:spPr>
        <p:txBody>
          <a:bodyPr lIns="0" tIns="0" rIns="0" bIns="0"/>
          <a:lstStyle>
            <a:lvl1pPr marL="273050" indent="-273050">
              <a:spcAft>
                <a:spcPts val="600"/>
              </a:spcAft>
              <a:buClr>
                <a:srgbClr val="730C25"/>
              </a:buClr>
              <a:buSzPct val="80000"/>
              <a:buFont typeface="Wingdings 3" panose="05040102010807070707" pitchFamily="18" charset="2"/>
              <a:buChar char="}"/>
              <a:defRPr sz="2800" b="0" baseline="0">
                <a:solidFill>
                  <a:srgbClr val="000000"/>
                </a:solidFill>
                <a:latin typeface="Arial" pitchFamily="34" charset="0"/>
                <a:cs typeface="Arial" pitchFamily="34" charset="0"/>
              </a:defRPr>
            </a:lvl1pPr>
            <a:lvl2pPr marL="573088" indent="-292100">
              <a:spcBef>
                <a:spcPts val="0"/>
              </a:spcBef>
              <a:spcAft>
                <a:spcPts val="300"/>
              </a:spcAft>
              <a:buClr>
                <a:srgbClr val="730C25"/>
              </a:buClr>
              <a:defRPr sz="2400">
                <a:solidFill>
                  <a:srgbClr val="000000"/>
                </a:solidFill>
              </a:defRPr>
            </a:lvl2pPr>
          </a:lstStyle>
          <a:p>
            <a:r>
              <a:rPr lang="en-US" dirty="0" smtClean="0">
                <a:latin typeface="Arial" charset="0"/>
                <a:cs typeface="Arial" charset="0"/>
              </a:rPr>
              <a:t>Chapter Break Topics</a:t>
            </a:r>
          </a:p>
          <a:p>
            <a:pPr lvl="1"/>
            <a:r>
              <a:rPr lang="en-US" dirty="0" smtClean="0">
                <a:latin typeface="Arial" charset="0"/>
                <a:cs typeface="Arial" charset="0"/>
              </a:rPr>
              <a:t>Sub bullet text here</a:t>
            </a:r>
          </a:p>
        </p:txBody>
      </p:sp>
      <p:sp>
        <p:nvSpPr>
          <p:cNvPr id="9" name="Title 1"/>
          <p:cNvSpPr>
            <a:spLocks noGrp="1"/>
          </p:cNvSpPr>
          <p:nvPr>
            <p:ph type="title" hasCustomPrompt="1"/>
          </p:nvPr>
        </p:nvSpPr>
        <p:spPr>
          <a:xfrm>
            <a:off x="1828800" y="114300"/>
            <a:ext cx="6781800" cy="285750"/>
          </a:xfrm>
          <a:prstGeom prst="rect">
            <a:avLst/>
          </a:prstGeom>
        </p:spPr>
        <p:txBody>
          <a:bodyPr lIns="0" tIns="0" rIns="0" bIns="0" anchor="t" anchorCtr="0">
            <a:noAutofit/>
          </a:bodyPr>
          <a:lstStyle>
            <a:lvl1pPr algn="l">
              <a:lnSpc>
                <a:spcPts val="2600"/>
              </a:lnSpc>
              <a:defRPr sz="2550">
                <a:solidFill>
                  <a:srgbClr val="000000"/>
                </a:solidFill>
                <a:latin typeface="Arial" pitchFamily="34" charset="0"/>
                <a:cs typeface="Arial"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154374171"/>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estion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98058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252937" y="508800"/>
            <a:ext cx="8229600" cy="857250"/>
          </a:xfrm>
          <a:prstGeom prst="rect">
            <a:avLst/>
          </a:prstGeom>
        </p:spPr>
        <p:txBody>
          <a:bodyPr lIns="0" tIns="0" bIns="0" anchor="b"/>
          <a:lstStyle>
            <a:lvl1pPr algn="l">
              <a:defRPr sz="2800">
                <a:solidFill>
                  <a:srgbClr val="013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2937" y="1626164"/>
            <a:ext cx="8229600" cy="3271279"/>
          </a:xfrm>
          <a:prstGeom prst="rect">
            <a:avLst/>
          </a:prstGeom>
        </p:spPr>
        <p:txBody>
          <a:bodyPr lIns="0" tIns="0" bIns="0"/>
          <a:lstStyle>
            <a:lvl1pPr marL="168275" indent="-168275">
              <a:spcBef>
                <a:spcPts val="600"/>
              </a:spcBef>
              <a:spcAft>
                <a:spcPts val="0"/>
              </a:spcAft>
              <a:buClr>
                <a:schemeClr val="bg2"/>
              </a:buClr>
              <a:defRPr sz="1800">
                <a:solidFill>
                  <a:schemeClr val="accent5">
                    <a:lumMod val="50000"/>
                  </a:schemeClr>
                </a:solidFill>
              </a:defRPr>
            </a:lvl1pPr>
            <a:lvl2pPr marL="346075" indent="-177800">
              <a:spcBef>
                <a:spcPts val="600"/>
              </a:spcBef>
              <a:spcAft>
                <a:spcPts val="0"/>
              </a:spcAft>
              <a:buClr>
                <a:schemeClr val="bg2"/>
              </a:buClr>
              <a:buSzPct val="100000"/>
              <a:buFont typeface="Lucida Grande"/>
              <a:buChar char="+"/>
              <a:defRPr sz="1600">
                <a:solidFill>
                  <a:schemeClr val="accent5">
                    <a:lumMod val="50000"/>
                  </a:schemeClr>
                </a:solidFill>
              </a:defRPr>
            </a:lvl2pPr>
            <a:lvl3pPr marL="452438" indent="-106363">
              <a:spcBef>
                <a:spcPts val="600"/>
              </a:spcBef>
              <a:spcAft>
                <a:spcPts val="0"/>
              </a:spcAft>
              <a:buClr>
                <a:schemeClr val="bg2"/>
              </a:buClr>
              <a:defRPr sz="1400">
                <a:solidFill>
                  <a:schemeClr val="accent5">
                    <a:lumMod val="50000"/>
                  </a:schemeClr>
                </a:solidFill>
              </a:defRPr>
            </a:lvl3pPr>
            <a:lvl4pPr marL="630238" indent="-177800">
              <a:spcBef>
                <a:spcPts val="600"/>
              </a:spcBef>
              <a:spcAft>
                <a:spcPts val="0"/>
              </a:spcAft>
              <a:buClr>
                <a:schemeClr val="bg2"/>
              </a:buClr>
              <a:buFont typeface="Lucida Grande"/>
              <a:buChar char="+"/>
              <a:defRPr sz="1200">
                <a:solidFill>
                  <a:schemeClr val="accent5">
                    <a:lumMod val="50000"/>
                  </a:schemeClr>
                </a:solidFill>
              </a:defRPr>
            </a:lvl4pPr>
            <a:lvl5pPr marL="746125" indent="-115888">
              <a:spcBef>
                <a:spcPts val="600"/>
              </a:spcBef>
              <a:spcAft>
                <a:spcPts val="0"/>
              </a:spcAft>
              <a:buClr>
                <a:schemeClr val="bg2"/>
              </a:buClr>
              <a:buFont typeface="Arial"/>
              <a:buChar char="•"/>
              <a:defRPr sz="1200">
                <a:solidFill>
                  <a:schemeClr val="accent5">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2"/>
          </p:nvPr>
        </p:nvSpPr>
        <p:spPr>
          <a:xfrm>
            <a:off x="252937" y="4817116"/>
            <a:ext cx="359651" cy="273844"/>
          </a:xfrm>
          <a:prstGeom prst="rect">
            <a:avLst/>
          </a:prstGeom>
        </p:spPr>
        <p:txBody>
          <a:bodyPr lIns="0" tIns="0" rIns="0" bIns="0" anchor="t"/>
          <a:lstStyle>
            <a:lvl1pPr>
              <a:defRPr sz="800">
                <a:solidFill>
                  <a:schemeClr val="accent3"/>
                </a:solidFill>
              </a:defRPr>
            </a:lvl1pPr>
          </a:lstStyle>
          <a:p>
            <a:fld id="{ADDBB064-9261-234C-BC77-2FE0188AE27D}" type="slidenum">
              <a:rPr lang="en-US" smtClean="0"/>
              <a:pPr/>
              <a:t>‹#›</a:t>
            </a:fld>
            <a:endParaRPr lang="en-US" dirty="0"/>
          </a:p>
        </p:txBody>
      </p:sp>
      <p:sp>
        <p:nvSpPr>
          <p:cNvPr id="11" name="Footer Placeholder 4"/>
          <p:cNvSpPr>
            <a:spLocks noGrp="1"/>
          </p:cNvSpPr>
          <p:nvPr>
            <p:ph type="ftr" sz="quarter" idx="3"/>
          </p:nvPr>
        </p:nvSpPr>
        <p:spPr>
          <a:xfrm>
            <a:off x="612588" y="4817117"/>
            <a:ext cx="3995679" cy="273843"/>
          </a:xfrm>
          <a:prstGeom prst="rect">
            <a:avLst/>
          </a:prstGeom>
        </p:spPr>
        <p:txBody>
          <a:bodyPr vert="horz" lIns="0" tIns="0" rIns="0" bIns="0" rtlCol="0" anchor="t"/>
          <a:lstStyle>
            <a:lvl1pPr algn="l">
              <a:defRPr sz="800">
                <a:solidFill>
                  <a:schemeClr val="tx1">
                    <a:tint val="75000"/>
                  </a:schemeClr>
                </a:solidFill>
              </a:defRPr>
            </a:lvl1pPr>
          </a:lstStyle>
          <a:p>
            <a:endParaRPr lang="en-US" dirty="0"/>
          </a:p>
        </p:txBody>
      </p:sp>
    </p:spTree>
    <p:extLst>
      <p:ext uri="{BB962C8B-B14F-4D97-AF65-F5344CB8AC3E}">
        <p14:creationId xmlns:p14="http://schemas.microsoft.com/office/powerpoint/2010/main" val="3001935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harts_No log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157310"/>
            <a:ext cx="8305800" cy="285750"/>
          </a:xfrm>
          <a:prstGeom prst="rect">
            <a:avLst/>
          </a:prstGeom>
        </p:spPr>
        <p:txBody>
          <a:bodyPr lIns="0" tIns="0" rIns="0" bIns="0" anchor="t" anchorCtr="0">
            <a:noAutofit/>
          </a:bodyPr>
          <a:lstStyle>
            <a:lvl1pPr algn="l">
              <a:lnSpc>
                <a:spcPts val="2600"/>
              </a:lnSpc>
              <a:defRPr sz="2550" baseline="0">
                <a:solidFill>
                  <a:srgbClr val="294660"/>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714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143000" y="1588770"/>
            <a:ext cx="5029200" cy="1097280"/>
          </a:xfrm>
          <a:prstGeom prst="rect">
            <a:avLst/>
          </a:prstGeom>
        </p:spPr>
        <p:txBody>
          <a:bodyPr lIns="0" tIns="0" rIns="0" bIns="0" anchor="b" anchorCtr="0">
            <a:noAutofit/>
          </a:bodyPr>
          <a:lstStyle>
            <a:lvl1pPr algn="l">
              <a:defRPr sz="3600">
                <a:solidFill>
                  <a:schemeClr val="accent5">
                    <a:lumMod val="50000"/>
                  </a:schemeClr>
                </a:solidFill>
                <a:latin typeface="Arial" pitchFamily="34" charset="0"/>
                <a:cs typeface="Arial" pitchFamily="34" charset="0"/>
              </a:defRPr>
            </a:lvl1pPr>
          </a:lstStyle>
          <a:p>
            <a:r>
              <a:rPr lang="en-US" dirty="0" smtClean="0"/>
              <a:t>Click to edit Master </a:t>
            </a:r>
            <a:br>
              <a:rPr lang="en-US" dirty="0" smtClean="0"/>
            </a:br>
            <a:r>
              <a:rPr lang="en-US" dirty="0" smtClean="0"/>
              <a:t>title style</a:t>
            </a:r>
            <a:endParaRPr lang="en-US" dirty="0"/>
          </a:p>
        </p:txBody>
      </p:sp>
      <p:sp>
        <p:nvSpPr>
          <p:cNvPr id="5" name="Subtitle 2"/>
          <p:cNvSpPr>
            <a:spLocks noGrp="1"/>
          </p:cNvSpPr>
          <p:nvPr>
            <p:ph type="subTitle" idx="1"/>
          </p:nvPr>
        </p:nvSpPr>
        <p:spPr>
          <a:xfrm>
            <a:off x="1161854" y="2857500"/>
            <a:ext cx="3943546" cy="742950"/>
          </a:xfrm>
          <a:prstGeom prst="rect">
            <a:avLst/>
          </a:prstGeom>
        </p:spPr>
        <p:txBody>
          <a:bodyPr lIns="0" tIns="0" rIns="0" bIns="0">
            <a:noAutofit/>
          </a:bodyPr>
          <a:lstStyle>
            <a:lvl1pPr marL="0" indent="0" algn="l">
              <a:lnSpc>
                <a:spcPts val="2400"/>
              </a:lnSpc>
              <a:spcBef>
                <a:spcPts val="0"/>
              </a:spcBef>
              <a:buNone/>
              <a:defRPr sz="2100">
                <a:solidFill>
                  <a:schemeClr val="accent5">
                    <a:lumMod val="50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TextBox 5"/>
          <p:cNvSpPr txBox="1"/>
          <p:nvPr userDrawn="1"/>
        </p:nvSpPr>
        <p:spPr>
          <a:xfrm>
            <a:off x="7414147" y="5005558"/>
            <a:ext cx="1600200" cy="107722"/>
          </a:xfrm>
          <a:prstGeom prst="rect">
            <a:avLst/>
          </a:prstGeom>
          <a:noFill/>
        </p:spPr>
        <p:txBody>
          <a:bodyPr wrap="square" lIns="0" tIns="0" rIns="0" bIns="0" rtlCol="0">
            <a:spAutoFit/>
          </a:bodyPr>
          <a:lstStyle/>
          <a:p>
            <a:pPr algn="r" defTabSz="914400" eaLnBrk="0" fontAlgn="base" hangingPunct="0">
              <a:spcBef>
                <a:spcPct val="0"/>
              </a:spcBef>
              <a:spcAft>
                <a:spcPct val="0"/>
              </a:spcAft>
            </a:pPr>
            <a:r>
              <a:rPr lang="en-US" sz="700" dirty="0">
                <a:solidFill>
                  <a:srgbClr val="FFFFFF">
                    <a:lumMod val="85000"/>
                  </a:srgbClr>
                </a:solidFill>
                <a:ea typeface="ＭＳ Ｐゴシック" pitchFamily="34" charset="-128"/>
              </a:rPr>
              <a:t>©2016. ALL RIGHTS RESERVED.</a:t>
            </a:r>
          </a:p>
        </p:txBody>
      </p:sp>
    </p:spTree>
    <p:extLst>
      <p:ext uri="{BB962C8B-B14F-4D97-AF65-F5344CB8AC3E}">
        <p14:creationId xmlns:p14="http://schemas.microsoft.com/office/powerpoint/2010/main" val="122818545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Brea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336A34-759B-4CB5-8197-65F754E57A07}" type="slidenum">
              <a:rPr lang="en-US" smtClean="0">
                <a:solidFill>
                  <a:srgbClr val="294660">
                    <a:tint val="75000"/>
                  </a:srgbClr>
                </a:solidFill>
              </a:rPr>
              <a:pPr/>
              <a:t>‹#›</a:t>
            </a:fld>
            <a:endParaRPr lang="en-US">
              <a:solidFill>
                <a:srgbClr val="294660">
                  <a:tint val="75000"/>
                </a:srgbClr>
              </a:solidFill>
            </a:endParaRPr>
          </a:p>
        </p:txBody>
      </p:sp>
      <p:sp>
        <p:nvSpPr>
          <p:cNvPr id="7" name="TextBox 6"/>
          <p:cNvSpPr txBox="1"/>
          <p:nvPr userDrawn="1"/>
        </p:nvSpPr>
        <p:spPr>
          <a:xfrm>
            <a:off x="1951939" y="4983023"/>
            <a:ext cx="2895600" cy="107722"/>
          </a:xfrm>
          <a:prstGeom prst="rect">
            <a:avLst/>
          </a:prstGeom>
          <a:noFill/>
        </p:spPr>
        <p:txBody>
          <a:bodyPr wrap="square" lIns="0" tIns="0" rIns="0" bIns="0" rtlCol="0">
            <a:spAutoFit/>
          </a:bodyPr>
          <a:lstStyle/>
          <a:p>
            <a:pPr defTabSz="914400" eaLnBrk="0" fontAlgn="base" hangingPunct="0">
              <a:spcBef>
                <a:spcPct val="0"/>
              </a:spcBef>
              <a:spcAft>
                <a:spcPct val="0"/>
              </a:spcAft>
            </a:pPr>
            <a:r>
              <a:rPr lang="en-US" sz="700" dirty="0">
                <a:solidFill>
                  <a:srgbClr val="FFFFFF">
                    <a:lumMod val="65000"/>
                  </a:srgbClr>
                </a:solidFill>
                <a:ea typeface="ＭＳ Ｐゴシック" pitchFamily="34" charset="-128"/>
              </a:rPr>
              <a:t>©2016. ALL RIGHTS RESERVED.</a:t>
            </a:r>
          </a:p>
        </p:txBody>
      </p:sp>
      <p:sp>
        <p:nvSpPr>
          <p:cNvPr id="8" name="Text Placeholder 4"/>
          <p:cNvSpPr>
            <a:spLocks noGrp="1"/>
          </p:cNvSpPr>
          <p:nvPr>
            <p:ph type="body" sz="quarter" idx="10" hasCustomPrompt="1"/>
          </p:nvPr>
        </p:nvSpPr>
        <p:spPr>
          <a:xfrm>
            <a:off x="1828800" y="1028700"/>
            <a:ext cx="6963461" cy="3429000"/>
          </a:xfrm>
          <a:prstGeom prst="rect">
            <a:avLst/>
          </a:prstGeom>
        </p:spPr>
        <p:txBody>
          <a:bodyPr lIns="0" tIns="0" rIns="0" bIns="0"/>
          <a:lstStyle>
            <a:lvl1pPr marL="273050" indent="-273050">
              <a:spcAft>
                <a:spcPts val="600"/>
              </a:spcAft>
              <a:buClr>
                <a:srgbClr val="730C25"/>
              </a:buClr>
              <a:buSzPct val="80000"/>
              <a:buFont typeface="Wingdings 3" panose="05040102010807070707" pitchFamily="18" charset="2"/>
              <a:buChar char="}"/>
              <a:defRPr sz="2800" b="0" baseline="0">
                <a:solidFill>
                  <a:schemeClr val="accent5">
                    <a:lumMod val="50000"/>
                  </a:schemeClr>
                </a:solidFill>
                <a:latin typeface="Arial" pitchFamily="34" charset="0"/>
                <a:cs typeface="Arial" pitchFamily="34" charset="0"/>
              </a:defRPr>
            </a:lvl1pPr>
            <a:lvl2pPr marL="573088" indent="-292100">
              <a:spcBef>
                <a:spcPts val="0"/>
              </a:spcBef>
              <a:spcAft>
                <a:spcPts val="300"/>
              </a:spcAft>
              <a:buClr>
                <a:srgbClr val="730C25"/>
              </a:buClr>
              <a:defRPr sz="2400">
                <a:solidFill>
                  <a:schemeClr val="accent5">
                    <a:lumMod val="50000"/>
                  </a:schemeClr>
                </a:solidFill>
              </a:defRPr>
            </a:lvl2pPr>
          </a:lstStyle>
          <a:p>
            <a:r>
              <a:rPr lang="en-US" dirty="0" smtClean="0">
                <a:latin typeface="Arial" charset="0"/>
                <a:cs typeface="Arial" charset="0"/>
              </a:rPr>
              <a:t>Chapter Break Topics</a:t>
            </a:r>
          </a:p>
          <a:p>
            <a:pPr lvl="1"/>
            <a:r>
              <a:rPr lang="en-US" dirty="0" smtClean="0">
                <a:latin typeface="Arial" charset="0"/>
                <a:cs typeface="Arial" charset="0"/>
              </a:rPr>
              <a:t>Sub bullet text here</a:t>
            </a:r>
          </a:p>
        </p:txBody>
      </p:sp>
      <p:sp>
        <p:nvSpPr>
          <p:cNvPr id="9" name="Title 1"/>
          <p:cNvSpPr>
            <a:spLocks noGrp="1"/>
          </p:cNvSpPr>
          <p:nvPr>
            <p:ph type="title" hasCustomPrompt="1"/>
          </p:nvPr>
        </p:nvSpPr>
        <p:spPr>
          <a:xfrm>
            <a:off x="1828800" y="114300"/>
            <a:ext cx="6781800" cy="285750"/>
          </a:xfrm>
          <a:prstGeom prst="rect">
            <a:avLst/>
          </a:prstGeom>
        </p:spPr>
        <p:txBody>
          <a:bodyPr lIns="0" tIns="0" rIns="0" bIns="0" anchor="t" anchorCtr="0">
            <a:noAutofit/>
          </a:bodyPr>
          <a:lstStyle>
            <a:lvl1pPr algn="l">
              <a:lnSpc>
                <a:spcPts val="2600"/>
              </a:lnSpc>
              <a:defRPr sz="2550">
                <a:solidFill>
                  <a:schemeClr val="accent5">
                    <a:lumMod val="50000"/>
                  </a:schemeClr>
                </a:solidFill>
                <a:latin typeface="Arial" pitchFamily="34" charset="0"/>
                <a:cs typeface="Arial"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228827603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Bulleted Lis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7336A34-759B-4CB5-8197-65F754E57A07}" type="slidenum">
              <a:rPr lang="en-US" smtClean="0">
                <a:solidFill>
                  <a:srgbClr val="294660">
                    <a:tint val="75000"/>
                  </a:srgbClr>
                </a:solidFill>
              </a:rPr>
              <a:pPr/>
              <a:t>‹#›</a:t>
            </a:fld>
            <a:endParaRPr lang="en-US">
              <a:solidFill>
                <a:srgbClr val="294660">
                  <a:tint val="75000"/>
                </a:srgbClr>
              </a:solidFill>
            </a:endParaRPr>
          </a:p>
        </p:txBody>
      </p:sp>
      <p:sp>
        <p:nvSpPr>
          <p:cNvPr id="6" name="TextBox 5"/>
          <p:cNvSpPr txBox="1"/>
          <p:nvPr userDrawn="1"/>
        </p:nvSpPr>
        <p:spPr>
          <a:xfrm>
            <a:off x="1951939" y="4983023"/>
            <a:ext cx="2895600" cy="107722"/>
          </a:xfrm>
          <a:prstGeom prst="rect">
            <a:avLst/>
          </a:prstGeom>
          <a:noFill/>
        </p:spPr>
        <p:txBody>
          <a:bodyPr wrap="square" lIns="0" tIns="0" rIns="0" bIns="0" rtlCol="0">
            <a:spAutoFit/>
          </a:bodyPr>
          <a:lstStyle/>
          <a:p>
            <a:pPr defTabSz="914400" eaLnBrk="0" fontAlgn="base" hangingPunct="0">
              <a:spcBef>
                <a:spcPct val="0"/>
              </a:spcBef>
              <a:spcAft>
                <a:spcPct val="0"/>
              </a:spcAft>
            </a:pPr>
            <a:r>
              <a:rPr lang="en-US" sz="700" dirty="0">
                <a:solidFill>
                  <a:srgbClr val="FFFFFF">
                    <a:lumMod val="65000"/>
                  </a:srgbClr>
                </a:solidFill>
                <a:ea typeface="ＭＳ Ｐゴシック" pitchFamily="34" charset="-128"/>
              </a:rPr>
              <a:t>©2016. ALL RIGHTS RESERVED.</a:t>
            </a:r>
          </a:p>
        </p:txBody>
      </p:sp>
      <p:sp>
        <p:nvSpPr>
          <p:cNvPr id="7" name="Content Placeholder 2"/>
          <p:cNvSpPr>
            <a:spLocks noGrp="1"/>
          </p:cNvSpPr>
          <p:nvPr>
            <p:ph idx="1" hasCustomPrompt="1"/>
          </p:nvPr>
        </p:nvSpPr>
        <p:spPr>
          <a:xfrm>
            <a:off x="1676400" y="1028700"/>
            <a:ext cx="7239000" cy="3429000"/>
          </a:xfrm>
          <a:prstGeom prst="rect">
            <a:avLst/>
          </a:prstGeom>
        </p:spPr>
        <p:txBody>
          <a:bodyPr lIns="0" tIns="0" rIns="0" bIns="0"/>
          <a:lstStyle>
            <a:lvl1pPr marL="173038" indent="-173038">
              <a:lnSpc>
                <a:spcPts val="2600"/>
              </a:lnSpc>
              <a:spcBef>
                <a:spcPts val="0"/>
              </a:spcBef>
              <a:spcAft>
                <a:spcPts val="800"/>
              </a:spcAft>
              <a:buClr>
                <a:srgbClr val="FFFFFF"/>
              </a:buClr>
              <a:buSzPct val="80000"/>
              <a:buFont typeface="Wingdings 3" pitchFamily="18" charset="2"/>
              <a:buChar char=""/>
              <a:defRPr sz="2200" baseline="0">
                <a:solidFill>
                  <a:schemeClr val="accent5">
                    <a:lumMod val="50000"/>
                  </a:schemeClr>
                </a:solidFill>
                <a:latin typeface="Arial" pitchFamily="34" charset="0"/>
                <a:cs typeface="Arial" pitchFamily="34" charset="0"/>
              </a:defRPr>
            </a:lvl1pPr>
            <a:lvl2pPr marL="339725" indent="-160338">
              <a:lnSpc>
                <a:spcPts val="2400"/>
              </a:lnSpc>
              <a:spcBef>
                <a:spcPts val="0"/>
              </a:spcBef>
              <a:spcAft>
                <a:spcPts val="600"/>
              </a:spcAft>
              <a:buClr>
                <a:srgbClr val="730C25"/>
              </a:buClr>
              <a:buSzPct val="80000"/>
              <a:buFont typeface="Wingdings 3" pitchFamily="18" charset="2"/>
              <a:buChar char="}"/>
              <a:defRPr sz="2000">
                <a:solidFill>
                  <a:schemeClr val="accent5">
                    <a:lumMod val="50000"/>
                  </a:schemeClr>
                </a:solidFill>
                <a:latin typeface="Arial" pitchFamily="34" charset="0"/>
                <a:cs typeface="Arial" pitchFamily="34" charset="0"/>
              </a:defRPr>
            </a:lvl2pPr>
            <a:lvl3pPr marL="519113" indent="-169863">
              <a:lnSpc>
                <a:spcPts val="2100"/>
              </a:lnSpc>
              <a:spcBef>
                <a:spcPts val="0"/>
              </a:spcBef>
              <a:spcAft>
                <a:spcPts val="600"/>
              </a:spcAft>
              <a:buClr>
                <a:srgbClr val="730C25"/>
              </a:buClr>
              <a:buSzPct val="100000"/>
              <a:buFont typeface="Arial" pitchFamily="34" charset="0"/>
              <a:buChar char="–"/>
              <a:defRPr sz="1800">
                <a:solidFill>
                  <a:schemeClr val="accent5">
                    <a:lumMod val="50000"/>
                  </a:schemeClr>
                </a:solidFill>
                <a:latin typeface="Arial" pitchFamily="34" charset="0"/>
                <a:cs typeface="Arial" pitchFamily="34" charset="0"/>
              </a:defRPr>
            </a:lvl3pPr>
            <a:lvl4pPr marL="847725" indent="-207963">
              <a:spcBef>
                <a:spcPts val="300"/>
              </a:spcBef>
              <a:spcAft>
                <a:spcPts val="300"/>
              </a:spcAft>
              <a:defRPr sz="1800">
                <a:solidFill>
                  <a:srgbClr val="294660"/>
                </a:solidFill>
                <a:latin typeface="Arial" pitchFamily="34" charset="0"/>
                <a:cs typeface="Arial" pitchFamily="34" charset="0"/>
              </a:defRPr>
            </a:lvl4pPr>
            <a:lvl5pPr marL="969963" indent="-138113">
              <a:buClr>
                <a:srgbClr val="6F9880"/>
              </a:buClr>
              <a:buSzPct val="80000"/>
              <a:buFont typeface="Wingdings 3" pitchFamily="18" charset="2"/>
              <a:buChar char=""/>
              <a:tabLst/>
              <a:defRPr sz="1800">
                <a:solidFill>
                  <a:srgbClr val="294660"/>
                </a:solidFill>
                <a:latin typeface="Arial" pitchFamily="34" charset="0"/>
                <a:cs typeface="Arial" pitchFamily="34" charset="0"/>
              </a:defRPr>
            </a:lvl5pPr>
          </a:lstStyle>
          <a:p>
            <a:pPr lvl="0"/>
            <a:r>
              <a:rPr lang="en-US" dirty="0" smtClean="0"/>
              <a:t>Bulleted List</a:t>
            </a:r>
          </a:p>
          <a:p>
            <a:pPr lvl="1"/>
            <a:r>
              <a:rPr lang="en-US" dirty="0" smtClean="0"/>
              <a:t>PQM Red Bullet</a:t>
            </a:r>
          </a:p>
          <a:p>
            <a:pPr lvl="2"/>
            <a:r>
              <a:rPr lang="en-US" dirty="0" smtClean="0"/>
              <a:t>Sub Bullet</a:t>
            </a:r>
          </a:p>
          <a:p>
            <a:pPr lvl="1"/>
            <a:r>
              <a:rPr lang="en-US" dirty="0" smtClean="0"/>
              <a:t>PQM Red Bullet</a:t>
            </a:r>
          </a:p>
          <a:p>
            <a:pPr lvl="2"/>
            <a:r>
              <a:rPr lang="en-US" dirty="0" smtClean="0"/>
              <a:t>Sub Bullet</a:t>
            </a:r>
          </a:p>
          <a:p>
            <a:pPr lvl="2"/>
            <a:endParaRPr lang="en-US" dirty="0" smtClean="0"/>
          </a:p>
        </p:txBody>
      </p:sp>
      <p:sp>
        <p:nvSpPr>
          <p:cNvPr id="8" name="Title 1"/>
          <p:cNvSpPr>
            <a:spLocks noGrp="1"/>
          </p:cNvSpPr>
          <p:nvPr>
            <p:ph type="title" hasCustomPrompt="1"/>
          </p:nvPr>
        </p:nvSpPr>
        <p:spPr>
          <a:xfrm>
            <a:off x="1828800" y="114300"/>
            <a:ext cx="6781800" cy="285750"/>
          </a:xfrm>
          <a:prstGeom prst="rect">
            <a:avLst/>
          </a:prstGeom>
        </p:spPr>
        <p:txBody>
          <a:bodyPr lIns="0" tIns="0" rIns="0" bIns="0" anchor="t" anchorCtr="0">
            <a:noAutofit/>
          </a:bodyPr>
          <a:lstStyle>
            <a:lvl1pPr algn="l">
              <a:lnSpc>
                <a:spcPts val="2600"/>
              </a:lnSpc>
              <a:defRPr sz="2550">
                <a:solidFill>
                  <a:schemeClr val="accent5">
                    <a:lumMod val="50000"/>
                  </a:schemeClr>
                </a:solidFill>
                <a:latin typeface="Arial" pitchFamily="34" charset="0"/>
                <a:cs typeface="Arial"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3284306848"/>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Numbered Lis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67336A34-759B-4CB5-8197-65F754E57A07}" type="slidenum">
              <a:rPr lang="en-US" smtClean="0">
                <a:solidFill>
                  <a:srgbClr val="294660">
                    <a:tint val="75000"/>
                  </a:srgbClr>
                </a:solidFill>
              </a:rPr>
              <a:pPr/>
              <a:t>‹#›</a:t>
            </a:fld>
            <a:endParaRPr lang="en-US">
              <a:solidFill>
                <a:srgbClr val="294660">
                  <a:tint val="75000"/>
                </a:srgbClr>
              </a:solidFill>
            </a:endParaRPr>
          </a:p>
        </p:txBody>
      </p:sp>
      <p:sp>
        <p:nvSpPr>
          <p:cNvPr id="7" name="TextBox 6"/>
          <p:cNvSpPr txBox="1"/>
          <p:nvPr userDrawn="1"/>
        </p:nvSpPr>
        <p:spPr>
          <a:xfrm>
            <a:off x="1951939" y="4983023"/>
            <a:ext cx="2895600" cy="107722"/>
          </a:xfrm>
          <a:prstGeom prst="rect">
            <a:avLst/>
          </a:prstGeom>
          <a:noFill/>
        </p:spPr>
        <p:txBody>
          <a:bodyPr wrap="square" lIns="0" tIns="0" rIns="0" bIns="0" rtlCol="0">
            <a:spAutoFit/>
          </a:bodyPr>
          <a:lstStyle/>
          <a:p>
            <a:pPr defTabSz="914400" eaLnBrk="0" fontAlgn="base" hangingPunct="0">
              <a:spcBef>
                <a:spcPct val="0"/>
              </a:spcBef>
              <a:spcAft>
                <a:spcPct val="0"/>
              </a:spcAft>
            </a:pPr>
            <a:r>
              <a:rPr lang="en-US" sz="700" dirty="0">
                <a:solidFill>
                  <a:srgbClr val="FFFFFF">
                    <a:lumMod val="65000"/>
                  </a:srgbClr>
                </a:solidFill>
                <a:ea typeface="ＭＳ Ｐゴシック" pitchFamily="34" charset="-128"/>
              </a:rPr>
              <a:t>©2016. ALL RIGHTS RESERVED.</a:t>
            </a:r>
          </a:p>
        </p:txBody>
      </p:sp>
      <p:sp>
        <p:nvSpPr>
          <p:cNvPr id="8" name="Text Placeholder 9"/>
          <p:cNvSpPr>
            <a:spLocks noGrp="1"/>
          </p:cNvSpPr>
          <p:nvPr>
            <p:ph type="body" sz="quarter" idx="10" hasCustomPrompt="1"/>
          </p:nvPr>
        </p:nvSpPr>
        <p:spPr>
          <a:xfrm>
            <a:off x="1828800" y="1028700"/>
            <a:ext cx="7086600" cy="3429000"/>
          </a:xfrm>
          <a:prstGeom prst="rect">
            <a:avLst/>
          </a:prstGeom>
        </p:spPr>
        <p:txBody>
          <a:bodyPr lIns="0" tIns="0" rIns="0" bIns="0"/>
          <a:lstStyle>
            <a:lvl1pPr marL="457200" marR="0" indent="-457200" algn="l" defTabSz="914400" rtl="0" eaLnBrk="0" fontAlgn="base" latinLnBrk="0" hangingPunct="0">
              <a:lnSpc>
                <a:spcPts val="2300"/>
              </a:lnSpc>
              <a:spcBef>
                <a:spcPts val="0"/>
              </a:spcBef>
              <a:spcAft>
                <a:spcPts val="600"/>
              </a:spcAft>
              <a:buClr>
                <a:srgbClr val="730C25"/>
              </a:buClr>
              <a:buSzPct val="90000"/>
              <a:buFont typeface="+mj-lt"/>
              <a:buAutoNum type="arabicPeriod"/>
              <a:tabLst/>
              <a:defRPr sz="2000" baseline="0">
                <a:solidFill>
                  <a:schemeClr val="accent5">
                    <a:lumMod val="50000"/>
                  </a:schemeClr>
                </a:solidFill>
              </a:defRPr>
            </a:lvl1pPr>
            <a:lvl2pPr marL="738188" indent="-276225">
              <a:lnSpc>
                <a:spcPts val="2100"/>
              </a:lnSpc>
              <a:spcBef>
                <a:spcPts val="0"/>
              </a:spcBef>
              <a:spcAft>
                <a:spcPts val="600"/>
              </a:spcAft>
              <a:buClr>
                <a:schemeClr val="bg2"/>
              </a:buClr>
              <a:buFont typeface="+mj-lt"/>
              <a:buAutoNum type="alphaLcPeriod"/>
              <a:defRPr sz="1800" baseline="0">
                <a:solidFill>
                  <a:schemeClr val="accent5">
                    <a:lumMod val="50000"/>
                  </a:schemeClr>
                </a:solidFill>
              </a:defRPr>
            </a:lvl2pPr>
          </a:lstStyle>
          <a:p>
            <a:pPr lvl="0"/>
            <a:r>
              <a:rPr lang="en-US" dirty="0" smtClean="0"/>
              <a:t>Numbered List</a:t>
            </a:r>
          </a:p>
          <a:p>
            <a:pPr lvl="0"/>
            <a:r>
              <a:rPr lang="en-US" dirty="0" smtClean="0"/>
              <a:t>Numbered List</a:t>
            </a:r>
          </a:p>
          <a:p>
            <a:pPr lvl="1"/>
            <a:r>
              <a:rPr lang="en-US" dirty="0" smtClean="0"/>
              <a:t>Sub Bullet</a:t>
            </a:r>
          </a:p>
          <a:p>
            <a:pPr lvl="0"/>
            <a:endParaRPr lang="en-US" dirty="0" smtClean="0"/>
          </a:p>
        </p:txBody>
      </p:sp>
      <p:sp>
        <p:nvSpPr>
          <p:cNvPr id="10" name="Title 1"/>
          <p:cNvSpPr>
            <a:spLocks noGrp="1"/>
          </p:cNvSpPr>
          <p:nvPr>
            <p:ph type="title" hasCustomPrompt="1"/>
          </p:nvPr>
        </p:nvSpPr>
        <p:spPr>
          <a:xfrm>
            <a:off x="1828800" y="114300"/>
            <a:ext cx="6781800" cy="285750"/>
          </a:xfrm>
          <a:prstGeom prst="rect">
            <a:avLst/>
          </a:prstGeom>
        </p:spPr>
        <p:txBody>
          <a:bodyPr lIns="0" tIns="0" rIns="0" bIns="0" anchor="t" anchorCtr="0">
            <a:noAutofit/>
          </a:bodyPr>
          <a:lstStyle>
            <a:lvl1pPr algn="l">
              <a:lnSpc>
                <a:spcPts val="2600"/>
              </a:lnSpc>
              <a:defRPr sz="2550">
                <a:solidFill>
                  <a:schemeClr val="accent5">
                    <a:lumMod val="50000"/>
                  </a:schemeClr>
                </a:solidFill>
                <a:latin typeface="Arial" pitchFamily="34" charset="0"/>
                <a:cs typeface="Arial"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2369053840"/>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No Bullets">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1828800" y="1028700"/>
            <a:ext cx="7086600" cy="3429000"/>
          </a:xfrm>
          <a:prstGeom prst="rect">
            <a:avLst/>
          </a:prstGeom>
        </p:spPr>
        <p:txBody>
          <a:bodyPr lIns="0" tIns="0" rIns="0" bIns="0">
            <a:normAutofit/>
          </a:bodyPr>
          <a:lstStyle>
            <a:lvl1pPr marL="0" indent="0">
              <a:lnSpc>
                <a:spcPts val="3000"/>
              </a:lnSpc>
              <a:spcBef>
                <a:spcPts val="0"/>
              </a:spcBef>
              <a:spcAft>
                <a:spcPts val="1200"/>
              </a:spcAft>
              <a:buFontTx/>
              <a:buNone/>
              <a:defRPr sz="2200" baseline="0">
                <a:solidFill>
                  <a:schemeClr val="accent5">
                    <a:lumMod val="50000"/>
                  </a:schemeClr>
                </a:solidFill>
              </a:defRPr>
            </a:lvl1pPr>
          </a:lstStyle>
          <a:p>
            <a:pPr lvl="0"/>
            <a:r>
              <a:rPr lang="en-US" dirty="0" smtClean="0"/>
              <a:t>Non bulleted text</a:t>
            </a:r>
            <a:endParaRPr lang="en-US" dirty="0"/>
          </a:p>
        </p:txBody>
      </p:sp>
      <p:sp>
        <p:nvSpPr>
          <p:cNvPr id="5" name="Slide Number Placeholder 4"/>
          <p:cNvSpPr>
            <a:spLocks noGrp="1"/>
          </p:cNvSpPr>
          <p:nvPr>
            <p:ph type="sldNum" sz="quarter" idx="11"/>
          </p:nvPr>
        </p:nvSpPr>
        <p:spPr/>
        <p:txBody>
          <a:bodyPr/>
          <a:lstStyle/>
          <a:p>
            <a:fld id="{67336A34-759B-4CB5-8197-65F754E57A07}" type="slidenum">
              <a:rPr lang="en-US" smtClean="0">
                <a:solidFill>
                  <a:srgbClr val="294660">
                    <a:tint val="75000"/>
                  </a:srgbClr>
                </a:solidFill>
              </a:rPr>
              <a:pPr/>
              <a:t>‹#›</a:t>
            </a:fld>
            <a:endParaRPr lang="en-US">
              <a:solidFill>
                <a:srgbClr val="294660">
                  <a:tint val="75000"/>
                </a:srgbClr>
              </a:solidFill>
            </a:endParaRPr>
          </a:p>
        </p:txBody>
      </p:sp>
      <p:sp>
        <p:nvSpPr>
          <p:cNvPr id="7" name="TextBox 6"/>
          <p:cNvSpPr txBox="1"/>
          <p:nvPr userDrawn="1"/>
        </p:nvSpPr>
        <p:spPr>
          <a:xfrm>
            <a:off x="1951939" y="4983023"/>
            <a:ext cx="2895600" cy="107722"/>
          </a:xfrm>
          <a:prstGeom prst="rect">
            <a:avLst/>
          </a:prstGeom>
          <a:noFill/>
        </p:spPr>
        <p:txBody>
          <a:bodyPr wrap="square" lIns="0" tIns="0" rIns="0" bIns="0" rtlCol="0">
            <a:spAutoFit/>
          </a:bodyPr>
          <a:lstStyle/>
          <a:p>
            <a:pPr defTabSz="914400" eaLnBrk="0" fontAlgn="base" hangingPunct="0">
              <a:spcBef>
                <a:spcPct val="0"/>
              </a:spcBef>
              <a:spcAft>
                <a:spcPct val="0"/>
              </a:spcAft>
            </a:pPr>
            <a:r>
              <a:rPr lang="en-US" sz="700" dirty="0">
                <a:solidFill>
                  <a:srgbClr val="FFFFFF">
                    <a:lumMod val="65000"/>
                  </a:srgbClr>
                </a:solidFill>
                <a:ea typeface="ＭＳ Ｐゴシック" pitchFamily="34" charset="-128"/>
              </a:rPr>
              <a:t>©2016. ALL RIGHTS RESERVED.</a:t>
            </a:r>
          </a:p>
        </p:txBody>
      </p:sp>
      <p:sp>
        <p:nvSpPr>
          <p:cNvPr id="8" name="Title 1"/>
          <p:cNvSpPr>
            <a:spLocks noGrp="1"/>
          </p:cNvSpPr>
          <p:nvPr>
            <p:ph type="title" hasCustomPrompt="1"/>
          </p:nvPr>
        </p:nvSpPr>
        <p:spPr>
          <a:xfrm>
            <a:off x="1828800" y="114300"/>
            <a:ext cx="6781800" cy="285750"/>
          </a:xfrm>
          <a:prstGeom prst="rect">
            <a:avLst/>
          </a:prstGeom>
        </p:spPr>
        <p:txBody>
          <a:bodyPr lIns="0" tIns="0" rIns="0" bIns="0" anchor="t" anchorCtr="0">
            <a:noAutofit/>
          </a:bodyPr>
          <a:lstStyle>
            <a:lvl1pPr algn="l">
              <a:lnSpc>
                <a:spcPts val="2600"/>
              </a:lnSpc>
              <a:defRPr sz="2550">
                <a:solidFill>
                  <a:schemeClr val="accent5">
                    <a:lumMod val="50000"/>
                  </a:schemeClr>
                </a:solidFill>
                <a:latin typeface="Arial" pitchFamily="34" charset="0"/>
                <a:cs typeface="Arial"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3231645764"/>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hart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7336A34-759B-4CB5-8197-65F754E57A07}" type="slidenum">
              <a:rPr lang="en-US" smtClean="0">
                <a:solidFill>
                  <a:srgbClr val="294660">
                    <a:tint val="75000"/>
                  </a:srgbClr>
                </a:solidFill>
              </a:rPr>
              <a:pPr/>
              <a:t>‹#›</a:t>
            </a:fld>
            <a:endParaRPr lang="en-US">
              <a:solidFill>
                <a:srgbClr val="294660">
                  <a:tint val="75000"/>
                </a:srgbClr>
              </a:solidFill>
            </a:endParaRPr>
          </a:p>
        </p:txBody>
      </p:sp>
      <p:sp>
        <p:nvSpPr>
          <p:cNvPr id="6" name="TextBox 5"/>
          <p:cNvSpPr txBox="1"/>
          <p:nvPr userDrawn="1"/>
        </p:nvSpPr>
        <p:spPr>
          <a:xfrm>
            <a:off x="1951939" y="4983023"/>
            <a:ext cx="2895600" cy="107722"/>
          </a:xfrm>
          <a:prstGeom prst="rect">
            <a:avLst/>
          </a:prstGeom>
          <a:noFill/>
        </p:spPr>
        <p:txBody>
          <a:bodyPr wrap="square" lIns="0" tIns="0" rIns="0" bIns="0" rtlCol="0">
            <a:spAutoFit/>
          </a:bodyPr>
          <a:lstStyle/>
          <a:p>
            <a:pPr defTabSz="914400" eaLnBrk="0" fontAlgn="base" hangingPunct="0">
              <a:spcBef>
                <a:spcPct val="0"/>
              </a:spcBef>
              <a:spcAft>
                <a:spcPct val="0"/>
              </a:spcAft>
            </a:pPr>
            <a:r>
              <a:rPr lang="en-US" sz="700" dirty="0">
                <a:solidFill>
                  <a:srgbClr val="FFFFFF">
                    <a:lumMod val="65000"/>
                  </a:srgbClr>
                </a:solidFill>
                <a:ea typeface="ＭＳ Ｐゴシック" pitchFamily="34" charset="-128"/>
              </a:rPr>
              <a:t>©2016. ALL RIGHTS RESERVED.</a:t>
            </a:r>
          </a:p>
        </p:txBody>
      </p:sp>
      <p:sp>
        <p:nvSpPr>
          <p:cNvPr id="7" name="Title 1"/>
          <p:cNvSpPr>
            <a:spLocks noGrp="1"/>
          </p:cNvSpPr>
          <p:nvPr>
            <p:ph type="title" hasCustomPrompt="1"/>
          </p:nvPr>
        </p:nvSpPr>
        <p:spPr>
          <a:xfrm>
            <a:off x="1828800" y="114300"/>
            <a:ext cx="6781800" cy="285750"/>
          </a:xfrm>
          <a:prstGeom prst="rect">
            <a:avLst/>
          </a:prstGeom>
        </p:spPr>
        <p:txBody>
          <a:bodyPr lIns="0" tIns="0" rIns="0" bIns="0" anchor="t" anchorCtr="0">
            <a:noAutofit/>
          </a:bodyPr>
          <a:lstStyle>
            <a:lvl1pPr algn="l">
              <a:lnSpc>
                <a:spcPts val="2600"/>
              </a:lnSpc>
              <a:defRPr sz="2550">
                <a:solidFill>
                  <a:schemeClr val="accent5">
                    <a:lumMod val="50000"/>
                  </a:schemeClr>
                </a:solidFill>
                <a:latin typeface="Arial" pitchFamily="34" charset="0"/>
                <a:cs typeface="Arial"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779410737"/>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635887"/>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22850"/>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371600" y="4572001"/>
            <a:ext cx="4038600" cy="584775"/>
          </a:xfrm>
          <a:prstGeom prst="rect">
            <a:avLst/>
          </a:prstGeom>
          <a:noFill/>
        </p:spPr>
        <p:txBody>
          <a:bodyPr wrap="square" rtlCol="0">
            <a:spAutoFit/>
          </a:bodyPr>
          <a:lstStyle/>
          <a:p>
            <a:pPr defTabSz="914400" eaLnBrk="0" fontAlgn="base" hangingPunct="0">
              <a:spcBef>
                <a:spcPct val="0"/>
              </a:spcBef>
              <a:spcAft>
                <a:spcPct val="0"/>
              </a:spcAft>
            </a:pPr>
            <a:r>
              <a:rPr lang="en-US" sz="800" dirty="0">
                <a:solidFill>
                  <a:srgbClr val="FFFFFF">
                    <a:lumMod val="75000"/>
                  </a:srgbClr>
                </a:solidFill>
                <a:ea typeface="ＭＳ Ｐゴシック" pitchFamily="34" charset="-128"/>
              </a:rPr>
              <a:t>This document is made possible by the generous support of the American people through the United States Agency for International Development (USAID). The contents are the responsibility of the Promoting the Quality of Medicines program and do not necessarily reflect the views of USAID or the United States Government.</a:t>
            </a:r>
          </a:p>
        </p:txBody>
      </p:sp>
    </p:spTree>
    <p:extLst>
      <p:ext uri="{BB962C8B-B14F-4D97-AF65-F5344CB8AC3E}">
        <p14:creationId xmlns:p14="http://schemas.microsoft.com/office/powerpoint/2010/main" val="3276818850"/>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Slide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252937" y="508800"/>
            <a:ext cx="8229600" cy="857250"/>
          </a:xfrm>
          <a:prstGeom prst="rect">
            <a:avLst/>
          </a:prstGeom>
        </p:spPr>
        <p:txBody>
          <a:bodyPr lIns="0" tIns="0" bIns="0" anchor="b"/>
          <a:lstStyle>
            <a:lvl1pPr algn="l">
              <a:defRPr sz="2800">
                <a:solidFill>
                  <a:srgbClr val="013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2937" y="1622034"/>
            <a:ext cx="4036539" cy="3275410"/>
          </a:xfrm>
          <a:prstGeom prst="rect">
            <a:avLst/>
          </a:prstGeom>
        </p:spPr>
        <p:txBody>
          <a:bodyPr lIns="0" tIns="0" bIns="0"/>
          <a:lstStyle>
            <a:lvl1pPr marL="168275" indent="-168275">
              <a:spcBef>
                <a:spcPts val="600"/>
              </a:spcBef>
              <a:spcAft>
                <a:spcPts val="0"/>
              </a:spcAft>
              <a:buClr>
                <a:schemeClr val="bg2"/>
              </a:buClr>
              <a:defRPr sz="1800">
                <a:solidFill>
                  <a:schemeClr val="accent5">
                    <a:lumMod val="50000"/>
                  </a:schemeClr>
                </a:solidFill>
              </a:defRPr>
            </a:lvl1pPr>
            <a:lvl2pPr marL="346075" indent="-177800">
              <a:spcBef>
                <a:spcPts val="600"/>
              </a:spcBef>
              <a:spcAft>
                <a:spcPts val="0"/>
              </a:spcAft>
              <a:buClr>
                <a:schemeClr val="bg2"/>
              </a:buClr>
              <a:buSzPct val="100000"/>
              <a:buFont typeface="Lucida Grande"/>
              <a:buChar char="+"/>
              <a:defRPr sz="1600">
                <a:solidFill>
                  <a:schemeClr val="accent5">
                    <a:lumMod val="50000"/>
                  </a:schemeClr>
                </a:solidFill>
              </a:defRPr>
            </a:lvl2pPr>
            <a:lvl3pPr marL="452438" indent="-106363">
              <a:spcBef>
                <a:spcPts val="600"/>
              </a:spcBef>
              <a:spcAft>
                <a:spcPts val="0"/>
              </a:spcAft>
              <a:buClr>
                <a:schemeClr val="bg2"/>
              </a:buClr>
              <a:defRPr sz="1400">
                <a:solidFill>
                  <a:schemeClr val="accent5">
                    <a:lumMod val="50000"/>
                  </a:schemeClr>
                </a:solidFill>
              </a:defRPr>
            </a:lvl3pPr>
            <a:lvl4pPr marL="630238" indent="-177800">
              <a:spcBef>
                <a:spcPts val="600"/>
              </a:spcBef>
              <a:spcAft>
                <a:spcPts val="0"/>
              </a:spcAft>
              <a:buClr>
                <a:schemeClr val="bg2"/>
              </a:buClr>
              <a:buFont typeface="Lucida Grande"/>
              <a:buChar char="+"/>
              <a:defRPr sz="1200">
                <a:solidFill>
                  <a:schemeClr val="accent5">
                    <a:lumMod val="50000"/>
                  </a:schemeClr>
                </a:solidFill>
              </a:defRPr>
            </a:lvl4pPr>
            <a:lvl5pPr marL="746125" indent="-115888">
              <a:spcBef>
                <a:spcPts val="600"/>
              </a:spcBef>
              <a:spcAft>
                <a:spcPts val="0"/>
              </a:spcAft>
              <a:buClr>
                <a:schemeClr val="bg2"/>
              </a:buClr>
              <a:buFont typeface="Arial"/>
              <a:buChar char="•"/>
              <a:defRPr sz="1200">
                <a:solidFill>
                  <a:schemeClr val="accent5">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445998" y="1622034"/>
            <a:ext cx="4036539" cy="3275410"/>
          </a:xfrm>
          <a:prstGeom prst="rect">
            <a:avLst/>
          </a:prstGeom>
        </p:spPr>
        <p:txBody>
          <a:bodyPr lIns="0" tIns="0" bIns="0"/>
          <a:lstStyle>
            <a:lvl1pPr marL="168275" indent="-168275">
              <a:spcBef>
                <a:spcPts val="600"/>
              </a:spcBef>
              <a:spcAft>
                <a:spcPts val="0"/>
              </a:spcAft>
              <a:buClr>
                <a:schemeClr val="bg2"/>
              </a:buClr>
              <a:defRPr sz="1800">
                <a:solidFill>
                  <a:schemeClr val="accent5">
                    <a:lumMod val="50000"/>
                  </a:schemeClr>
                </a:solidFill>
              </a:defRPr>
            </a:lvl1pPr>
            <a:lvl2pPr marL="346075" indent="-177800">
              <a:spcBef>
                <a:spcPts val="600"/>
              </a:spcBef>
              <a:spcAft>
                <a:spcPts val="0"/>
              </a:spcAft>
              <a:buClr>
                <a:schemeClr val="bg2"/>
              </a:buClr>
              <a:buSzPct val="100000"/>
              <a:buFont typeface="Lucida Grande"/>
              <a:buChar char="+"/>
              <a:defRPr sz="1600">
                <a:solidFill>
                  <a:schemeClr val="accent5">
                    <a:lumMod val="50000"/>
                  </a:schemeClr>
                </a:solidFill>
              </a:defRPr>
            </a:lvl2pPr>
            <a:lvl3pPr marL="452438" indent="-106363">
              <a:spcBef>
                <a:spcPts val="600"/>
              </a:spcBef>
              <a:spcAft>
                <a:spcPts val="0"/>
              </a:spcAft>
              <a:buClr>
                <a:schemeClr val="bg2"/>
              </a:buClr>
              <a:defRPr sz="1400">
                <a:solidFill>
                  <a:schemeClr val="accent5">
                    <a:lumMod val="50000"/>
                  </a:schemeClr>
                </a:solidFill>
              </a:defRPr>
            </a:lvl3pPr>
            <a:lvl4pPr marL="630238" indent="-177800">
              <a:spcBef>
                <a:spcPts val="600"/>
              </a:spcBef>
              <a:spcAft>
                <a:spcPts val="0"/>
              </a:spcAft>
              <a:buClr>
                <a:schemeClr val="bg2"/>
              </a:buClr>
              <a:buFont typeface="Lucida Grande"/>
              <a:buChar char="+"/>
              <a:defRPr sz="1200">
                <a:solidFill>
                  <a:schemeClr val="accent5">
                    <a:lumMod val="50000"/>
                  </a:schemeClr>
                </a:solidFill>
              </a:defRPr>
            </a:lvl4pPr>
            <a:lvl5pPr marL="746125" indent="-115888">
              <a:spcBef>
                <a:spcPts val="600"/>
              </a:spcBef>
              <a:spcAft>
                <a:spcPts val="0"/>
              </a:spcAft>
              <a:buClr>
                <a:schemeClr val="bg2"/>
              </a:buClr>
              <a:buFont typeface="Arial"/>
              <a:buChar char="•"/>
              <a:defRPr sz="1200">
                <a:solidFill>
                  <a:schemeClr val="accent5">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2"/>
          </p:nvPr>
        </p:nvSpPr>
        <p:spPr>
          <a:xfrm>
            <a:off x="252937" y="4817116"/>
            <a:ext cx="359651" cy="273844"/>
          </a:xfrm>
          <a:prstGeom prst="rect">
            <a:avLst/>
          </a:prstGeom>
        </p:spPr>
        <p:txBody>
          <a:bodyPr lIns="0" tIns="0" rIns="0" bIns="0" anchor="t"/>
          <a:lstStyle>
            <a:lvl1pPr>
              <a:defRPr sz="800">
                <a:solidFill>
                  <a:schemeClr val="accent3"/>
                </a:solidFill>
              </a:defRPr>
            </a:lvl1pPr>
          </a:lstStyle>
          <a:p>
            <a:fld id="{ADDBB064-9261-234C-BC77-2FE0188AE27D}" type="slidenum">
              <a:rPr lang="en-US" smtClean="0"/>
              <a:pPr/>
              <a:t>‹#›</a:t>
            </a:fld>
            <a:endParaRPr lang="en-US" dirty="0"/>
          </a:p>
        </p:txBody>
      </p:sp>
      <p:sp>
        <p:nvSpPr>
          <p:cNvPr id="11" name="Footer Placeholder 4"/>
          <p:cNvSpPr>
            <a:spLocks noGrp="1"/>
          </p:cNvSpPr>
          <p:nvPr>
            <p:ph type="ftr" sz="quarter" idx="3"/>
          </p:nvPr>
        </p:nvSpPr>
        <p:spPr>
          <a:xfrm>
            <a:off x="612588" y="4817116"/>
            <a:ext cx="3928772" cy="273844"/>
          </a:xfrm>
          <a:prstGeom prst="rect">
            <a:avLst/>
          </a:prstGeom>
        </p:spPr>
        <p:txBody>
          <a:bodyPr vert="horz" lIns="0" tIns="0" rIns="0" bIns="0" rtlCol="0" anchor="t"/>
          <a:lstStyle>
            <a:lvl1pPr algn="l">
              <a:defRPr sz="800">
                <a:solidFill>
                  <a:schemeClr val="tx1">
                    <a:tint val="75000"/>
                  </a:schemeClr>
                </a:solidFill>
              </a:defRPr>
            </a:lvl1pPr>
          </a:lstStyle>
          <a:p>
            <a:endParaRPr lang="en-US" dirty="0"/>
          </a:p>
        </p:txBody>
      </p:sp>
    </p:spTree>
    <p:extLst>
      <p:ext uri="{BB962C8B-B14F-4D97-AF65-F5344CB8AC3E}">
        <p14:creationId xmlns:p14="http://schemas.microsoft.com/office/powerpoint/2010/main" val="203890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3">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13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252937" y="508799"/>
            <a:ext cx="8229600" cy="857250"/>
          </a:xfrm>
          <a:prstGeom prst="rect">
            <a:avLst/>
          </a:prstGeom>
        </p:spPr>
        <p:txBody>
          <a:bodyPr lIns="0" tIns="0" bIns="0" anchor="b"/>
          <a:lstStyle>
            <a:lvl1pPr algn="l">
              <a:defRPr sz="2800">
                <a:solidFill>
                  <a:schemeClr val="accent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2937" y="1622033"/>
            <a:ext cx="8229600" cy="3275410"/>
          </a:xfrm>
          <a:prstGeom prst="rect">
            <a:avLst/>
          </a:prstGeom>
        </p:spPr>
        <p:txBody>
          <a:bodyPr lIns="0" tIns="0" bIns="0"/>
          <a:lstStyle>
            <a:lvl1pPr marL="168275" indent="-168275">
              <a:spcBef>
                <a:spcPts val="600"/>
              </a:spcBef>
              <a:defRPr sz="1800">
                <a:solidFill>
                  <a:schemeClr val="accent5"/>
                </a:solidFill>
              </a:defRPr>
            </a:lvl1pPr>
            <a:lvl2pPr marL="346075" indent="-177800">
              <a:spcBef>
                <a:spcPts val="600"/>
              </a:spcBef>
              <a:buSzPct val="100000"/>
              <a:buFont typeface="Lucida Grande"/>
              <a:buChar char="+"/>
              <a:defRPr sz="1600">
                <a:solidFill>
                  <a:schemeClr val="accent5"/>
                </a:solidFill>
              </a:defRPr>
            </a:lvl2pPr>
            <a:lvl3pPr marL="452438" indent="-106363">
              <a:spcBef>
                <a:spcPts val="600"/>
              </a:spcBef>
              <a:defRPr sz="1400">
                <a:solidFill>
                  <a:schemeClr val="accent5"/>
                </a:solidFill>
              </a:defRPr>
            </a:lvl3pPr>
            <a:lvl4pPr marL="630238" indent="-177800">
              <a:spcBef>
                <a:spcPts val="600"/>
              </a:spcBef>
              <a:buFont typeface="Lucida Grande"/>
              <a:buChar char="+"/>
              <a:defRPr sz="1200">
                <a:solidFill>
                  <a:schemeClr val="accent5"/>
                </a:solidFill>
              </a:defRPr>
            </a:lvl4pPr>
            <a:lvl5pPr marL="746125" indent="-115888">
              <a:spcBef>
                <a:spcPts val="600"/>
              </a:spcBef>
              <a:buFont typeface="Arial"/>
              <a:buChar char="•"/>
              <a:defRPr sz="1200">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2"/>
          </p:nvPr>
        </p:nvSpPr>
        <p:spPr>
          <a:xfrm>
            <a:off x="252937" y="4817116"/>
            <a:ext cx="359651" cy="273844"/>
          </a:xfrm>
          <a:prstGeom prst="rect">
            <a:avLst/>
          </a:prstGeom>
        </p:spPr>
        <p:txBody>
          <a:bodyPr lIns="0" tIns="0" rIns="0" bIns="0" anchor="t"/>
          <a:lstStyle>
            <a:lvl1pPr>
              <a:defRPr sz="800">
                <a:solidFill>
                  <a:srgbClr val="FFFFFF"/>
                </a:solidFill>
              </a:defRPr>
            </a:lvl1pPr>
          </a:lstStyle>
          <a:p>
            <a:fld id="{ADDBB064-9261-234C-BC77-2FE0188AE27D}" type="slidenum">
              <a:rPr lang="en-US" smtClean="0"/>
              <a:pPr/>
              <a:t>‹#›</a:t>
            </a:fld>
            <a:endParaRPr lang="en-US" dirty="0"/>
          </a:p>
        </p:txBody>
      </p:sp>
      <p:sp>
        <p:nvSpPr>
          <p:cNvPr id="12" name="Footer Placeholder 4"/>
          <p:cNvSpPr>
            <a:spLocks noGrp="1"/>
          </p:cNvSpPr>
          <p:nvPr>
            <p:ph type="ftr" sz="quarter" idx="3"/>
          </p:nvPr>
        </p:nvSpPr>
        <p:spPr>
          <a:xfrm>
            <a:off x="612588" y="4817117"/>
            <a:ext cx="3583084" cy="273844"/>
          </a:xfrm>
          <a:prstGeom prst="rect">
            <a:avLst/>
          </a:prstGeom>
        </p:spPr>
        <p:txBody>
          <a:bodyPr vert="horz" lIns="0" tIns="0" rIns="0" bIns="0" rtlCol="0" anchor="t"/>
          <a:lstStyle>
            <a:lvl1pPr algn="l">
              <a:defRPr sz="800">
                <a:solidFill>
                  <a:srgbClr val="FFFFFF"/>
                </a:solidFill>
              </a:defRPr>
            </a:lvl1pPr>
          </a:lstStyle>
          <a:p>
            <a:endParaRPr lang="en-US" dirty="0"/>
          </a:p>
        </p:txBody>
      </p:sp>
    </p:spTree>
    <p:extLst>
      <p:ext uri="{BB962C8B-B14F-4D97-AF65-F5344CB8AC3E}">
        <p14:creationId xmlns:p14="http://schemas.microsoft.com/office/powerpoint/2010/main" val="43750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Slide 4">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13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252937" y="511599"/>
            <a:ext cx="8229600" cy="857250"/>
          </a:xfrm>
          <a:prstGeom prst="rect">
            <a:avLst/>
          </a:prstGeom>
        </p:spPr>
        <p:txBody>
          <a:bodyPr lIns="0" tIns="0" bIns="0" anchor="b"/>
          <a:lstStyle>
            <a:lvl1pPr algn="l">
              <a:defRPr sz="2800">
                <a:solidFill>
                  <a:schemeClr val="accent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2937" y="1624833"/>
            <a:ext cx="4036539" cy="3275410"/>
          </a:xfrm>
          <a:prstGeom prst="rect">
            <a:avLst/>
          </a:prstGeom>
        </p:spPr>
        <p:txBody>
          <a:bodyPr lIns="0" tIns="0" bIns="0"/>
          <a:lstStyle>
            <a:lvl1pPr marL="168275" indent="-168275">
              <a:spcBef>
                <a:spcPts val="600"/>
              </a:spcBef>
              <a:defRPr sz="1800">
                <a:solidFill>
                  <a:schemeClr val="accent5"/>
                </a:solidFill>
              </a:defRPr>
            </a:lvl1pPr>
            <a:lvl2pPr marL="346075" indent="-177800">
              <a:spcBef>
                <a:spcPts val="600"/>
              </a:spcBef>
              <a:buSzPct val="100000"/>
              <a:buFont typeface="Lucida Grande"/>
              <a:buChar char="+"/>
              <a:defRPr sz="1600">
                <a:solidFill>
                  <a:schemeClr val="accent5"/>
                </a:solidFill>
              </a:defRPr>
            </a:lvl2pPr>
            <a:lvl3pPr marL="452438" indent="-106363">
              <a:spcBef>
                <a:spcPts val="600"/>
              </a:spcBef>
              <a:defRPr sz="1400">
                <a:solidFill>
                  <a:schemeClr val="accent5"/>
                </a:solidFill>
              </a:defRPr>
            </a:lvl3pPr>
            <a:lvl4pPr marL="630238" indent="-177800">
              <a:spcBef>
                <a:spcPts val="600"/>
              </a:spcBef>
              <a:buFont typeface="Lucida Grande"/>
              <a:buChar char="+"/>
              <a:defRPr sz="1200">
                <a:solidFill>
                  <a:schemeClr val="accent5"/>
                </a:solidFill>
              </a:defRPr>
            </a:lvl4pPr>
            <a:lvl5pPr marL="746125" indent="-115888">
              <a:spcBef>
                <a:spcPts val="600"/>
              </a:spcBef>
              <a:buFont typeface="Arial"/>
              <a:buChar char="•"/>
              <a:defRPr sz="1200">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445998" y="1624833"/>
            <a:ext cx="4036539" cy="3275410"/>
          </a:xfrm>
          <a:prstGeom prst="rect">
            <a:avLst/>
          </a:prstGeom>
        </p:spPr>
        <p:txBody>
          <a:bodyPr lIns="0" tIns="0" bIns="0"/>
          <a:lstStyle>
            <a:lvl1pPr marL="168275" indent="-168275">
              <a:spcBef>
                <a:spcPts val="600"/>
              </a:spcBef>
              <a:defRPr sz="1800">
                <a:solidFill>
                  <a:schemeClr val="accent5"/>
                </a:solidFill>
              </a:defRPr>
            </a:lvl1pPr>
            <a:lvl2pPr marL="346075" indent="-177800">
              <a:spcBef>
                <a:spcPts val="600"/>
              </a:spcBef>
              <a:buSzPct val="100000"/>
              <a:buFont typeface="Lucida Grande"/>
              <a:buChar char="+"/>
              <a:defRPr sz="1600">
                <a:solidFill>
                  <a:schemeClr val="accent5"/>
                </a:solidFill>
              </a:defRPr>
            </a:lvl2pPr>
            <a:lvl3pPr marL="452438" indent="-106363">
              <a:spcBef>
                <a:spcPts val="600"/>
              </a:spcBef>
              <a:defRPr sz="1400">
                <a:solidFill>
                  <a:schemeClr val="accent5"/>
                </a:solidFill>
              </a:defRPr>
            </a:lvl3pPr>
            <a:lvl4pPr marL="630238" indent="-177800">
              <a:spcBef>
                <a:spcPts val="600"/>
              </a:spcBef>
              <a:buFont typeface="Lucida Grande"/>
              <a:buChar char="+"/>
              <a:defRPr sz="1200">
                <a:solidFill>
                  <a:schemeClr val="accent5"/>
                </a:solidFill>
              </a:defRPr>
            </a:lvl4pPr>
            <a:lvl5pPr marL="746125" indent="-115888">
              <a:spcBef>
                <a:spcPts val="600"/>
              </a:spcBef>
              <a:buFont typeface="Arial"/>
              <a:buChar char="•"/>
              <a:defRPr sz="1200">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12"/>
          </p:nvPr>
        </p:nvSpPr>
        <p:spPr>
          <a:xfrm>
            <a:off x="252937" y="4817116"/>
            <a:ext cx="359651" cy="273844"/>
          </a:xfrm>
          <a:prstGeom prst="rect">
            <a:avLst/>
          </a:prstGeom>
        </p:spPr>
        <p:txBody>
          <a:bodyPr lIns="0" tIns="0" rIns="0" bIns="0" anchor="t"/>
          <a:lstStyle>
            <a:lvl1pPr>
              <a:defRPr sz="800">
                <a:solidFill>
                  <a:srgbClr val="FFFFFF"/>
                </a:solidFill>
              </a:defRPr>
            </a:lvl1pPr>
          </a:lstStyle>
          <a:p>
            <a:fld id="{ADDBB064-9261-234C-BC77-2FE0188AE27D}" type="slidenum">
              <a:rPr lang="en-US" smtClean="0"/>
              <a:pPr/>
              <a:t>‹#›</a:t>
            </a:fld>
            <a:endParaRPr lang="en-US" dirty="0"/>
          </a:p>
        </p:txBody>
      </p:sp>
      <p:sp>
        <p:nvSpPr>
          <p:cNvPr id="13" name="Footer Placeholder 4"/>
          <p:cNvSpPr>
            <a:spLocks noGrp="1"/>
          </p:cNvSpPr>
          <p:nvPr>
            <p:ph type="ftr" sz="quarter" idx="3"/>
          </p:nvPr>
        </p:nvSpPr>
        <p:spPr>
          <a:xfrm>
            <a:off x="612588" y="4817117"/>
            <a:ext cx="3668550" cy="273844"/>
          </a:xfrm>
          <a:prstGeom prst="rect">
            <a:avLst/>
          </a:prstGeom>
        </p:spPr>
        <p:txBody>
          <a:bodyPr vert="horz" lIns="0" tIns="0" rIns="0" bIns="0" rtlCol="0" anchor="t"/>
          <a:lstStyle>
            <a:lvl1pPr algn="l">
              <a:defRPr sz="800">
                <a:solidFill>
                  <a:srgbClr val="FFFFFF"/>
                </a:solidFill>
              </a:defRPr>
            </a:lvl1pPr>
          </a:lstStyle>
          <a:p>
            <a:endParaRPr lang="en-US" dirty="0"/>
          </a:p>
        </p:txBody>
      </p:sp>
    </p:spTree>
    <p:extLst>
      <p:ext uri="{BB962C8B-B14F-4D97-AF65-F5344CB8AC3E}">
        <p14:creationId xmlns:p14="http://schemas.microsoft.com/office/powerpoint/2010/main" val="1591562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5">
              <a:lumMod val="85000"/>
            </a:schemeClr>
          </a:solidFill>
        </p:spPr>
        <p:txBody>
          <a:bodyPr vert="horz"/>
          <a:lstStyle>
            <a:lvl1pPr marL="0" indent="0">
              <a:buNone/>
              <a:defRPr sz="1200"/>
            </a:lvl1pPr>
          </a:lstStyle>
          <a:p>
            <a:r>
              <a:rPr lang="en-US" dirty="0" smtClean="0"/>
              <a:t>Insert background photo</a:t>
            </a:r>
            <a:endParaRPr lang="en-US" dirty="0"/>
          </a:p>
        </p:txBody>
      </p:sp>
      <p:sp>
        <p:nvSpPr>
          <p:cNvPr id="9" name="Text Placeholder 8"/>
          <p:cNvSpPr>
            <a:spLocks noGrp="1"/>
          </p:cNvSpPr>
          <p:nvPr>
            <p:ph type="body" sz="quarter" idx="13" hasCustomPrompt="1"/>
          </p:nvPr>
        </p:nvSpPr>
        <p:spPr>
          <a:xfrm>
            <a:off x="0" y="3998571"/>
            <a:ext cx="9144000" cy="1144929"/>
          </a:xfrm>
          <a:prstGeom prst="rect">
            <a:avLst/>
          </a:prstGeom>
          <a:solidFill>
            <a:srgbClr val="000000">
              <a:alpha val="80000"/>
            </a:srgbClr>
          </a:solidFill>
        </p:spPr>
        <p:txBody>
          <a:bodyPr vert="horz" lIns="274320" tIns="137160" rIns="1645920" bIns="594360" anchor="b" anchorCtr="0">
            <a:spAutoFit/>
          </a:bodyPr>
          <a:lstStyle>
            <a:lvl1pPr marL="0" marR="0" indent="0" algn="l" defTabSz="457200" rtl="0" eaLnBrk="1" fontAlgn="auto" latinLnBrk="0" hangingPunct="1">
              <a:lnSpc>
                <a:spcPct val="100000"/>
              </a:lnSpc>
              <a:spcBef>
                <a:spcPct val="20000"/>
              </a:spcBef>
              <a:spcAft>
                <a:spcPts val="0"/>
              </a:spcAft>
              <a:buClrTx/>
              <a:buSzPct val="80000"/>
              <a:buFont typeface="Lucida Grande"/>
              <a:buNone/>
              <a:tabLst/>
              <a:defRPr sz="1200" baseline="0">
                <a:solidFill>
                  <a:schemeClr val="accent5"/>
                </a:solidFill>
              </a:defRPr>
            </a:lvl1pPr>
            <a:lvl2pPr marL="115888" indent="-115888">
              <a:buSzPct val="80000"/>
              <a:buFont typeface="Lucida Grande"/>
              <a:buChar char="+"/>
              <a:defRPr sz="1200">
                <a:solidFill>
                  <a:schemeClr val="bg1"/>
                </a:solidFill>
              </a:defRPr>
            </a:lvl2pPr>
            <a:lvl3pPr marL="115888" indent="-115888">
              <a:buSzPct val="80000"/>
              <a:buFont typeface="Lucida Grande"/>
              <a:buChar char="+"/>
              <a:defRPr sz="1200">
                <a:solidFill>
                  <a:schemeClr val="bg1"/>
                </a:solidFill>
              </a:defRPr>
            </a:lvl3pPr>
            <a:lvl4pPr marL="115888" indent="-115888">
              <a:buSzPct val="80000"/>
              <a:buFont typeface="Lucida Grande"/>
              <a:buChar char="+"/>
              <a:defRPr sz="1200">
                <a:solidFill>
                  <a:schemeClr val="bg1"/>
                </a:solidFill>
              </a:defRPr>
            </a:lvl4pPr>
            <a:lvl5pPr marL="115888" indent="-115888">
              <a:buSzPct val="80000"/>
              <a:buFont typeface="Lucida Grande"/>
              <a:buChar char="+"/>
              <a:defRPr sz="1200">
                <a:solidFill>
                  <a:schemeClr val="bg1"/>
                </a:solidFill>
              </a:defRPr>
            </a:lvl5pPr>
          </a:lstStyle>
          <a:p>
            <a:pPr marL="115888" marR="0" lvl="0" indent="-115888" algn="l" defTabSz="457200" rtl="0" eaLnBrk="1" fontAlgn="auto" latinLnBrk="0" hangingPunct="1">
              <a:lnSpc>
                <a:spcPct val="100000"/>
              </a:lnSpc>
              <a:spcBef>
                <a:spcPct val="20000"/>
              </a:spcBef>
              <a:spcAft>
                <a:spcPts val="0"/>
              </a:spcAft>
              <a:buClrTx/>
              <a:buSzPct val="80000"/>
              <a:buFont typeface="Lucida Grande"/>
              <a:buChar char="+"/>
              <a:tabLst/>
              <a:defRPr/>
            </a:pPr>
            <a:r>
              <a:rPr lang="en-US" dirty="0" smtClean="0"/>
              <a:t>Click to edit text. Box will resize to accommodate text.</a:t>
            </a:r>
          </a:p>
          <a:p>
            <a:pPr marL="115888" marR="0" lvl="0" indent="-115888" algn="l" defTabSz="457200" rtl="0" eaLnBrk="1" fontAlgn="auto" latinLnBrk="0" hangingPunct="1">
              <a:lnSpc>
                <a:spcPct val="100000"/>
              </a:lnSpc>
              <a:spcBef>
                <a:spcPct val="20000"/>
              </a:spcBef>
              <a:spcAft>
                <a:spcPts val="0"/>
              </a:spcAft>
              <a:buClrTx/>
              <a:buSzPct val="80000"/>
              <a:buFont typeface="Lucida Grande"/>
              <a:buChar char="+"/>
              <a:tabLst/>
              <a:defRPr/>
            </a:pPr>
            <a:endParaRPr lang="en-US" dirty="0" smtClean="0"/>
          </a:p>
        </p:txBody>
      </p:sp>
      <p:sp>
        <p:nvSpPr>
          <p:cNvPr id="12" name="Text Placeholder 11"/>
          <p:cNvSpPr>
            <a:spLocks noGrp="1"/>
          </p:cNvSpPr>
          <p:nvPr>
            <p:ph type="body" sz="quarter" idx="14" hasCustomPrompt="1"/>
          </p:nvPr>
        </p:nvSpPr>
        <p:spPr>
          <a:xfrm>
            <a:off x="267135" y="1559540"/>
            <a:ext cx="6242566" cy="914400"/>
          </a:xfrm>
          <a:prstGeom prst="rect">
            <a:avLst/>
          </a:prstGeom>
        </p:spPr>
        <p:txBody>
          <a:bodyPr vert="horz" lIns="0" tIns="0" rIns="0" bIns="0"/>
          <a:lstStyle>
            <a:lvl1pPr marL="0" indent="0">
              <a:buNone/>
              <a:defRPr sz="3000">
                <a:solidFill>
                  <a:srgbClr val="FFFFFF"/>
                </a:solidFill>
              </a:defRPr>
            </a:lvl1pPr>
            <a:lvl2pPr marL="0" indent="0">
              <a:buNone/>
              <a:defRPr sz="3000"/>
            </a:lvl2pPr>
            <a:lvl3pPr marL="0" indent="0">
              <a:buNone/>
              <a:defRPr sz="3000"/>
            </a:lvl3pPr>
            <a:lvl4pPr marL="0" indent="0">
              <a:buNone/>
              <a:defRPr sz="3000"/>
            </a:lvl4pPr>
            <a:lvl5pPr marL="0" indent="0">
              <a:buNone/>
              <a:defRPr sz="3000"/>
            </a:lvl5pPr>
          </a:lstStyle>
          <a:p>
            <a:pPr lvl="0"/>
            <a:r>
              <a:rPr lang="en-US" dirty="0" smtClean="0"/>
              <a:t>Click to edit headline</a:t>
            </a:r>
          </a:p>
        </p:txBody>
      </p:sp>
      <p:sp>
        <p:nvSpPr>
          <p:cNvPr id="8" name="Slide Number Placeholder 5"/>
          <p:cNvSpPr>
            <a:spLocks noGrp="1"/>
          </p:cNvSpPr>
          <p:nvPr>
            <p:ph type="sldNum" sz="quarter" idx="12"/>
          </p:nvPr>
        </p:nvSpPr>
        <p:spPr>
          <a:xfrm>
            <a:off x="252937" y="4817116"/>
            <a:ext cx="359651" cy="273844"/>
          </a:xfrm>
          <a:prstGeom prst="rect">
            <a:avLst/>
          </a:prstGeom>
        </p:spPr>
        <p:txBody>
          <a:bodyPr lIns="0" tIns="0" rIns="0" bIns="0" anchor="t"/>
          <a:lstStyle>
            <a:lvl1pPr>
              <a:defRPr sz="800">
                <a:solidFill>
                  <a:srgbClr val="FFFFFF"/>
                </a:solidFill>
              </a:defRPr>
            </a:lvl1pPr>
          </a:lstStyle>
          <a:p>
            <a:fld id="{ADDBB064-9261-234C-BC77-2FE0188AE27D}" type="slidenum">
              <a:rPr lang="en-US" smtClean="0"/>
              <a:pPr/>
              <a:t>‹#›</a:t>
            </a:fld>
            <a:endParaRPr lang="en-US" dirty="0"/>
          </a:p>
        </p:txBody>
      </p:sp>
      <p:sp>
        <p:nvSpPr>
          <p:cNvPr id="10" name="Footer Placeholder 4"/>
          <p:cNvSpPr>
            <a:spLocks noGrp="1"/>
          </p:cNvSpPr>
          <p:nvPr>
            <p:ph type="ftr" sz="quarter" idx="3"/>
          </p:nvPr>
        </p:nvSpPr>
        <p:spPr>
          <a:xfrm>
            <a:off x="612588" y="4817117"/>
            <a:ext cx="4096040" cy="273844"/>
          </a:xfrm>
          <a:prstGeom prst="rect">
            <a:avLst/>
          </a:prstGeom>
        </p:spPr>
        <p:txBody>
          <a:bodyPr vert="horz" lIns="0" tIns="0" rIns="0" bIns="0" rtlCol="0" anchor="t"/>
          <a:lstStyle>
            <a:lvl1pPr algn="l">
              <a:defRPr sz="800">
                <a:solidFill>
                  <a:srgbClr val="FFFFFF"/>
                </a:solidFill>
              </a:defRPr>
            </a:lvl1pPr>
          </a:lstStyle>
          <a:p>
            <a:endParaRPr lang="en-US" dirty="0"/>
          </a:p>
        </p:txBody>
      </p:sp>
    </p:spTree>
    <p:extLst>
      <p:ext uri="{BB962C8B-B14F-4D97-AF65-F5344CB8AC3E}">
        <p14:creationId xmlns:p14="http://schemas.microsoft.com/office/powerpoint/2010/main" val="346483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7" name="Content Placeholder 2"/>
          <p:cNvSpPr>
            <a:spLocks noGrp="1"/>
          </p:cNvSpPr>
          <p:nvPr>
            <p:ph idx="13"/>
          </p:nvPr>
        </p:nvSpPr>
        <p:spPr>
          <a:xfrm>
            <a:off x="4225232" y="746046"/>
            <a:ext cx="4257306" cy="3813049"/>
          </a:xfrm>
          <a:prstGeom prst="rect">
            <a:avLst/>
          </a:prstGeom>
        </p:spPr>
        <p:txBody>
          <a:bodyPr lIns="0" tIns="0" bIns="0"/>
          <a:lstStyle>
            <a:lvl1pPr marL="168275" indent="-168275">
              <a:spcBef>
                <a:spcPts val="600"/>
              </a:spcBef>
              <a:spcAft>
                <a:spcPts val="0"/>
              </a:spcAft>
              <a:buClr>
                <a:schemeClr val="bg2"/>
              </a:buClr>
              <a:defRPr sz="1800">
                <a:solidFill>
                  <a:schemeClr val="accent5">
                    <a:lumMod val="50000"/>
                  </a:schemeClr>
                </a:solidFill>
              </a:defRPr>
            </a:lvl1pPr>
            <a:lvl2pPr marL="346075" indent="-177800">
              <a:spcBef>
                <a:spcPts val="600"/>
              </a:spcBef>
              <a:spcAft>
                <a:spcPts val="0"/>
              </a:spcAft>
              <a:buClr>
                <a:schemeClr val="bg2"/>
              </a:buClr>
              <a:buSzPct val="100000"/>
              <a:buFont typeface="Lucida Grande"/>
              <a:buChar char="+"/>
              <a:defRPr sz="1600">
                <a:solidFill>
                  <a:schemeClr val="accent5">
                    <a:lumMod val="50000"/>
                  </a:schemeClr>
                </a:solidFill>
              </a:defRPr>
            </a:lvl2pPr>
            <a:lvl3pPr marL="452438" indent="-106363">
              <a:spcBef>
                <a:spcPts val="600"/>
              </a:spcBef>
              <a:spcAft>
                <a:spcPts val="0"/>
              </a:spcAft>
              <a:buClr>
                <a:schemeClr val="bg2"/>
              </a:buClr>
              <a:defRPr sz="1400">
                <a:solidFill>
                  <a:schemeClr val="accent5">
                    <a:lumMod val="50000"/>
                  </a:schemeClr>
                </a:solidFill>
              </a:defRPr>
            </a:lvl3pPr>
            <a:lvl4pPr marL="630238" indent="-177800">
              <a:spcBef>
                <a:spcPts val="600"/>
              </a:spcBef>
              <a:spcAft>
                <a:spcPts val="0"/>
              </a:spcAft>
              <a:buClr>
                <a:schemeClr val="bg2"/>
              </a:buClr>
              <a:buFont typeface="Lucida Grande"/>
              <a:buChar char="+"/>
              <a:defRPr sz="1200">
                <a:solidFill>
                  <a:schemeClr val="accent5">
                    <a:lumMod val="50000"/>
                  </a:schemeClr>
                </a:solidFill>
              </a:defRPr>
            </a:lvl4pPr>
            <a:lvl5pPr marL="746125" indent="-115888">
              <a:spcBef>
                <a:spcPts val="600"/>
              </a:spcBef>
              <a:spcAft>
                <a:spcPts val="0"/>
              </a:spcAft>
              <a:buClr>
                <a:schemeClr val="bg2"/>
              </a:buClr>
              <a:buFont typeface="Arial"/>
              <a:buChar char="•"/>
              <a:defRPr sz="1200">
                <a:solidFill>
                  <a:schemeClr val="accent5">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0" y="0"/>
            <a:ext cx="3972296" cy="5143500"/>
          </a:xfrm>
          <a:prstGeom prst="rect">
            <a:avLst/>
          </a:prstGeom>
          <a:solidFill>
            <a:srgbClr val="013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4" hasCustomPrompt="1"/>
          </p:nvPr>
        </p:nvSpPr>
        <p:spPr>
          <a:xfrm>
            <a:off x="252937" y="284208"/>
            <a:ext cx="1830387" cy="712044"/>
          </a:xfrm>
          <a:prstGeom prst="rect">
            <a:avLst/>
          </a:prstGeom>
        </p:spPr>
        <p:txBody>
          <a:bodyPr vert="horz" lIns="0" rIns="0" bIns="0" anchor="b" anchorCtr="0"/>
          <a:lstStyle>
            <a:lvl1pPr marL="0" indent="0">
              <a:buNone/>
              <a:defRPr sz="1400" b="1" cap="all" baseline="0">
                <a:solidFill>
                  <a:srgbClr val="FFFFFF"/>
                </a:solidFill>
              </a:defRPr>
            </a:lvl1pPr>
          </a:lstStyle>
          <a:p>
            <a:pPr lvl="0"/>
            <a:r>
              <a:rPr lang="en-US" dirty="0" smtClean="0"/>
              <a:t>Click to edit text</a:t>
            </a:r>
            <a:endParaRPr lang="en-US" dirty="0"/>
          </a:p>
        </p:txBody>
      </p:sp>
      <p:sp>
        <p:nvSpPr>
          <p:cNvPr id="14" name="Text Placeholder 13"/>
          <p:cNvSpPr>
            <a:spLocks noGrp="1"/>
          </p:cNvSpPr>
          <p:nvPr>
            <p:ph type="body" sz="quarter" idx="15" hasCustomPrompt="1"/>
          </p:nvPr>
        </p:nvSpPr>
        <p:spPr>
          <a:xfrm>
            <a:off x="252936" y="1319279"/>
            <a:ext cx="2224835" cy="914400"/>
          </a:xfrm>
          <a:prstGeom prst="rect">
            <a:avLst/>
          </a:prstGeom>
        </p:spPr>
        <p:txBody>
          <a:bodyPr vert="horz" lIns="0" tIns="0" rIns="0" bIns="0"/>
          <a:lstStyle>
            <a:lvl1pPr marL="0" indent="0">
              <a:buNone/>
              <a:defRPr sz="2400">
                <a:solidFill>
                  <a:srgbClr val="FFFFFF"/>
                </a:solidFill>
              </a:defRPr>
            </a:lvl1pPr>
            <a:lvl2pPr marL="0" indent="0">
              <a:buNone/>
              <a:defRPr sz="2000">
                <a:solidFill>
                  <a:srgbClr val="FFFFFF"/>
                </a:solidFill>
              </a:defRPr>
            </a:lvl2pPr>
            <a:lvl3pPr marL="0" indent="0">
              <a:buNone/>
              <a:defRPr sz="2000">
                <a:solidFill>
                  <a:srgbClr val="FFFFFF"/>
                </a:solidFill>
              </a:defRPr>
            </a:lvl3pPr>
            <a:lvl4pPr marL="0" indent="0">
              <a:buNone/>
              <a:defRPr sz="2000">
                <a:solidFill>
                  <a:srgbClr val="FFFFFF"/>
                </a:solidFill>
              </a:defRPr>
            </a:lvl4pPr>
            <a:lvl5pPr marL="0" indent="0">
              <a:buNone/>
              <a:defRPr sz="2000">
                <a:solidFill>
                  <a:srgbClr val="FFFFFF"/>
                </a:solidFill>
              </a:defRPr>
            </a:lvl5pPr>
          </a:lstStyle>
          <a:p>
            <a:pPr lvl="0"/>
            <a:r>
              <a:rPr lang="en-US" dirty="0" smtClean="0"/>
              <a:t>Click to edit text</a:t>
            </a:r>
            <a:endParaRPr lang="en-US" dirty="0"/>
          </a:p>
        </p:txBody>
      </p:sp>
      <p:cxnSp>
        <p:nvCxnSpPr>
          <p:cNvPr id="9" name="Straight Connector 8"/>
          <p:cNvCxnSpPr/>
          <p:nvPr userDrawn="1"/>
        </p:nvCxnSpPr>
        <p:spPr>
          <a:xfrm flipV="1">
            <a:off x="256858" y="1168401"/>
            <a:ext cx="413702" cy="1"/>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12"/>
          </p:nvPr>
        </p:nvSpPr>
        <p:spPr>
          <a:xfrm>
            <a:off x="252937" y="4817116"/>
            <a:ext cx="359651" cy="273844"/>
          </a:xfrm>
          <a:prstGeom prst="rect">
            <a:avLst/>
          </a:prstGeom>
        </p:spPr>
        <p:txBody>
          <a:bodyPr lIns="0" tIns="0" rIns="0" bIns="0" anchor="t"/>
          <a:lstStyle>
            <a:lvl1pPr>
              <a:defRPr sz="800">
                <a:solidFill>
                  <a:srgbClr val="FFFFFF"/>
                </a:solidFill>
              </a:defRPr>
            </a:lvl1pPr>
          </a:lstStyle>
          <a:p>
            <a:fld id="{ADDBB064-9261-234C-BC77-2FE0188AE27D}" type="slidenum">
              <a:rPr lang="en-US" smtClean="0"/>
              <a:pPr/>
              <a:t>‹#›</a:t>
            </a:fld>
            <a:endParaRPr lang="en-US" dirty="0"/>
          </a:p>
        </p:txBody>
      </p:sp>
      <p:sp>
        <p:nvSpPr>
          <p:cNvPr id="13" name="Footer Placeholder 4"/>
          <p:cNvSpPr>
            <a:spLocks noGrp="1"/>
          </p:cNvSpPr>
          <p:nvPr>
            <p:ph type="ftr" sz="quarter" idx="3"/>
          </p:nvPr>
        </p:nvSpPr>
        <p:spPr>
          <a:xfrm>
            <a:off x="612588" y="4817117"/>
            <a:ext cx="3861864" cy="273844"/>
          </a:xfrm>
          <a:prstGeom prst="rect">
            <a:avLst/>
          </a:prstGeom>
        </p:spPr>
        <p:txBody>
          <a:bodyPr vert="horz" lIns="0" tIns="0" rIns="0" bIns="0" rtlCol="0" anchor="t"/>
          <a:lstStyle>
            <a:lvl1pPr algn="l">
              <a:defRPr sz="800">
                <a:solidFill>
                  <a:schemeClr val="accent5"/>
                </a:solidFill>
              </a:defRPr>
            </a:lvl1pPr>
          </a:lstStyle>
          <a:p>
            <a:endParaRPr lang="en-US" dirty="0"/>
          </a:p>
        </p:txBody>
      </p:sp>
    </p:spTree>
    <p:extLst>
      <p:ext uri="{BB962C8B-B14F-4D97-AF65-F5344CB8AC3E}">
        <p14:creationId xmlns:p14="http://schemas.microsoft.com/office/powerpoint/2010/main" val="20853403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Picture">
    <p:spTree>
      <p:nvGrpSpPr>
        <p:cNvPr id="1" name=""/>
        <p:cNvGrpSpPr/>
        <p:nvPr/>
      </p:nvGrpSpPr>
      <p:grpSpPr>
        <a:xfrm>
          <a:off x="0" y="0"/>
          <a:ext cx="0" cy="0"/>
          <a:chOff x="0" y="0"/>
          <a:chExt cx="0" cy="0"/>
        </a:xfrm>
      </p:grpSpPr>
      <p:sp>
        <p:nvSpPr>
          <p:cNvPr id="8" name="Picture Placeholder 13"/>
          <p:cNvSpPr>
            <a:spLocks noGrp="1"/>
          </p:cNvSpPr>
          <p:nvPr>
            <p:ph type="pic" sz="quarter" idx="15" hasCustomPrompt="1"/>
          </p:nvPr>
        </p:nvSpPr>
        <p:spPr>
          <a:xfrm>
            <a:off x="0" y="0"/>
            <a:ext cx="9144000" cy="5143500"/>
          </a:xfrm>
          <a:prstGeom prst="rect">
            <a:avLst/>
          </a:prstGeom>
          <a:solidFill>
            <a:schemeClr val="accent5">
              <a:lumMod val="50000"/>
            </a:schemeClr>
          </a:solidFill>
        </p:spPr>
        <p:txBody>
          <a:bodyPr vert="horz"/>
          <a:lstStyle>
            <a:lvl1pPr marL="0" indent="0">
              <a:buNone/>
              <a:defRPr sz="1200"/>
            </a:lvl1pPr>
          </a:lstStyle>
          <a:p>
            <a:r>
              <a:rPr lang="en-US" dirty="0" smtClean="0"/>
              <a:t>Insert background photo</a:t>
            </a:r>
            <a:endParaRPr lang="en-US" dirty="0"/>
          </a:p>
        </p:txBody>
      </p:sp>
      <p:sp>
        <p:nvSpPr>
          <p:cNvPr id="2" name="Title 1"/>
          <p:cNvSpPr>
            <a:spLocks noGrp="1"/>
          </p:cNvSpPr>
          <p:nvPr>
            <p:ph type="title" hasCustomPrompt="1"/>
          </p:nvPr>
        </p:nvSpPr>
        <p:spPr>
          <a:xfrm>
            <a:off x="252937" y="1590608"/>
            <a:ext cx="8591026" cy="857250"/>
          </a:xfrm>
          <a:prstGeom prst="rect">
            <a:avLst/>
          </a:prstGeom>
        </p:spPr>
        <p:txBody>
          <a:bodyPr lIns="0" tIns="0" bIns="0" anchor="b"/>
          <a:lstStyle>
            <a:lvl1pPr algn="ctr">
              <a:defRPr sz="4000">
                <a:solidFill>
                  <a:schemeClr val="accent5"/>
                </a:solidFill>
              </a:defRPr>
            </a:lvl1pPr>
          </a:lstStyle>
          <a:p>
            <a:r>
              <a:rPr lang="en-US" dirty="0" smtClean="0"/>
              <a:t>Click to edit divider headline</a:t>
            </a:r>
            <a:endParaRPr lang="en-US" dirty="0"/>
          </a:p>
        </p:txBody>
      </p:sp>
      <p:sp>
        <p:nvSpPr>
          <p:cNvPr id="7" name="Content Placeholder 3"/>
          <p:cNvSpPr>
            <a:spLocks noGrp="1"/>
          </p:cNvSpPr>
          <p:nvPr>
            <p:ph sz="quarter" idx="13"/>
          </p:nvPr>
        </p:nvSpPr>
        <p:spPr>
          <a:xfrm>
            <a:off x="252413" y="2638885"/>
            <a:ext cx="8591550" cy="1503362"/>
          </a:xfrm>
          <a:prstGeom prst="rect">
            <a:avLst/>
          </a:prstGeom>
        </p:spPr>
        <p:txBody>
          <a:bodyPr vert="horz"/>
          <a:lstStyle>
            <a:lvl1pPr marL="0" indent="0" algn="ctr">
              <a:buNone/>
              <a:defRPr sz="2800">
                <a:solidFill>
                  <a:schemeClr val="accent5"/>
                </a:solidFill>
              </a:defRPr>
            </a:lvl1pPr>
            <a:lvl2pPr marL="0" indent="0" algn="ctr">
              <a:buNone/>
              <a:defRPr sz="2800">
                <a:solidFill>
                  <a:schemeClr val="bg1"/>
                </a:solidFill>
              </a:defRPr>
            </a:lvl2pPr>
            <a:lvl3pPr marL="0" indent="0" algn="ctr">
              <a:buNone/>
              <a:defRPr sz="2800">
                <a:solidFill>
                  <a:schemeClr val="bg1"/>
                </a:solidFill>
              </a:defRPr>
            </a:lvl3pPr>
            <a:lvl4pPr marL="0" indent="0" algn="ctr">
              <a:buNone/>
              <a:defRPr sz="2800">
                <a:solidFill>
                  <a:schemeClr val="bg1"/>
                </a:solidFill>
              </a:defRPr>
            </a:lvl4pPr>
            <a:lvl5pPr marL="0" indent="0" algn="ctr">
              <a:buNone/>
              <a:defRPr sz="2800">
                <a:solidFill>
                  <a:schemeClr val="bg1"/>
                </a:solidFill>
              </a:defRPr>
            </a:lvl5pPr>
          </a:lstStyle>
          <a:p>
            <a:pPr lvl="0"/>
            <a:r>
              <a:rPr lang="en-US" dirty="0" smtClean="0"/>
              <a:t>Click to edit Master text styles</a:t>
            </a:r>
          </a:p>
        </p:txBody>
      </p:sp>
      <p:sp>
        <p:nvSpPr>
          <p:cNvPr id="9" name="Slide Number Placeholder 5"/>
          <p:cNvSpPr>
            <a:spLocks noGrp="1"/>
          </p:cNvSpPr>
          <p:nvPr>
            <p:ph type="sldNum" sz="quarter" idx="12"/>
          </p:nvPr>
        </p:nvSpPr>
        <p:spPr>
          <a:xfrm>
            <a:off x="252937" y="4817116"/>
            <a:ext cx="359651" cy="273844"/>
          </a:xfrm>
          <a:prstGeom prst="rect">
            <a:avLst/>
          </a:prstGeom>
        </p:spPr>
        <p:txBody>
          <a:bodyPr lIns="0" tIns="0" rIns="0" bIns="0" anchor="t"/>
          <a:lstStyle>
            <a:lvl1pPr>
              <a:defRPr sz="800">
                <a:solidFill>
                  <a:srgbClr val="FFFFFF"/>
                </a:solidFill>
              </a:defRPr>
            </a:lvl1pPr>
          </a:lstStyle>
          <a:p>
            <a:fld id="{ADDBB064-9261-234C-BC77-2FE0188AE27D}" type="slidenum">
              <a:rPr lang="en-US" smtClean="0"/>
              <a:pPr/>
              <a:t>‹#›</a:t>
            </a:fld>
            <a:endParaRPr lang="en-US" dirty="0"/>
          </a:p>
        </p:txBody>
      </p:sp>
      <p:sp>
        <p:nvSpPr>
          <p:cNvPr id="11" name="Footer Placeholder 4"/>
          <p:cNvSpPr>
            <a:spLocks noGrp="1"/>
          </p:cNvSpPr>
          <p:nvPr>
            <p:ph type="ftr" sz="quarter" idx="3"/>
          </p:nvPr>
        </p:nvSpPr>
        <p:spPr>
          <a:xfrm>
            <a:off x="612588" y="4817117"/>
            <a:ext cx="3806108" cy="273844"/>
          </a:xfrm>
          <a:prstGeom prst="rect">
            <a:avLst/>
          </a:prstGeom>
        </p:spPr>
        <p:txBody>
          <a:bodyPr vert="horz" lIns="0" tIns="0" rIns="0" bIns="0" rtlCol="0" anchor="t"/>
          <a:lstStyle>
            <a:lvl1pPr algn="l">
              <a:defRPr sz="800">
                <a:solidFill>
                  <a:srgbClr val="FFFFFF"/>
                </a:solidFill>
              </a:defRPr>
            </a:lvl1pPr>
          </a:lstStyle>
          <a:p>
            <a:endParaRPr lang="en-US" dirty="0"/>
          </a:p>
        </p:txBody>
      </p:sp>
    </p:spTree>
    <p:extLst>
      <p:ext uri="{BB962C8B-B14F-4D97-AF65-F5344CB8AC3E}">
        <p14:creationId xmlns:p14="http://schemas.microsoft.com/office/powerpoint/2010/main" val="362120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Solid">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013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2" name="Title 1"/>
          <p:cNvSpPr>
            <a:spLocks noGrp="1"/>
          </p:cNvSpPr>
          <p:nvPr>
            <p:ph type="title" hasCustomPrompt="1"/>
          </p:nvPr>
        </p:nvSpPr>
        <p:spPr>
          <a:xfrm>
            <a:off x="252936" y="1583137"/>
            <a:ext cx="8591327" cy="857250"/>
          </a:xfrm>
          <a:prstGeom prst="rect">
            <a:avLst/>
          </a:prstGeom>
        </p:spPr>
        <p:txBody>
          <a:bodyPr lIns="0" tIns="0" bIns="0" anchor="b"/>
          <a:lstStyle>
            <a:lvl1pPr algn="ctr">
              <a:defRPr sz="4000">
                <a:solidFill>
                  <a:schemeClr val="accent5"/>
                </a:solidFill>
              </a:defRPr>
            </a:lvl1pPr>
          </a:lstStyle>
          <a:p>
            <a:r>
              <a:rPr lang="en-US" dirty="0" smtClean="0"/>
              <a:t>Click to edit divider headline</a:t>
            </a:r>
            <a:endParaRPr lang="en-US" dirty="0"/>
          </a:p>
        </p:txBody>
      </p:sp>
      <p:sp>
        <p:nvSpPr>
          <p:cNvPr id="4" name="Content Placeholder 3"/>
          <p:cNvSpPr>
            <a:spLocks noGrp="1"/>
          </p:cNvSpPr>
          <p:nvPr>
            <p:ph sz="quarter" idx="13"/>
          </p:nvPr>
        </p:nvSpPr>
        <p:spPr>
          <a:xfrm>
            <a:off x="252413" y="2631414"/>
            <a:ext cx="8591550" cy="1503362"/>
          </a:xfrm>
          <a:prstGeom prst="rect">
            <a:avLst/>
          </a:prstGeom>
        </p:spPr>
        <p:txBody>
          <a:bodyPr vert="horz"/>
          <a:lstStyle>
            <a:lvl1pPr marL="0" indent="0" algn="ctr">
              <a:buNone/>
              <a:defRPr sz="2800">
                <a:solidFill>
                  <a:schemeClr val="accent5"/>
                </a:solidFill>
              </a:defRPr>
            </a:lvl1pPr>
            <a:lvl2pPr marL="0" indent="0" algn="ctr">
              <a:buNone/>
              <a:defRPr sz="2800">
                <a:solidFill>
                  <a:schemeClr val="bg1"/>
                </a:solidFill>
              </a:defRPr>
            </a:lvl2pPr>
            <a:lvl3pPr marL="0" indent="0" algn="ctr">
              <a:buNone/>
              <a:defRPr sz="2800">
                <a:solidFill>
                  <a:schemeClr val="bg1"/>
                </a:solidFill>
              </a:defRPr>
            </a:lvl3pPr>
            <a:lvl4pPr marL="0" indent="0" algn="ctr">
              <a:buNone/>
              <a:defRPr sz="2800">
                <a:solidFill>
                  <a:schemeClr val="bg1"/>
                </a:solidFill>
              </a:defRPr>
            </a:lvl4pPr>
            <a:lvl5pPr marL="0" indent="0" algn="ctr">
              <a:buNone/>
              <a:defRPr sz="2800">
                <a:solidFill>
                  <a:schemeClr val="bg1"/>
                </a:solidFill>
              </a:defRPr>
            </a:lvl5pPr>
          </a:lstStyle>
          <a:p>
            <a:pPr lvl="0"/>
            <a:r>
              <a:rPr lang="en-US" dirty="0" smtClean="0"/>
              <a:t>Click to edit Master text styles</a:t>
            </a:r>
          </a:p>
        </p:txBody>
      </p:sp>
      <p:sp>
        <p:nvSpPr>
          <p:cNvPr id="8" name="Slide Number Placeholder 5"/>
          <p:cNvSpPr>
            <a:spLocks noGrp="1"/>
          </p:cNvSpPr>
          <p:nvPr>
            <p:ph type="sldNum" sz="quarter" idx="12"/>
          </p:nvPr>
        </p:nvSpPr>
        <p:spPr>
          <a:xfrm>
            <a:off x="252937" y="4817116"/>
            <a:ext cx="359651" cy="273844"/>
          </a:xfrm>
          <a:prstGeom prst="rect">
            <a:avLst/>
          </a:prstGeom>
        </p:spPr>
        <p:txBody>
          <a:bodyPr lIns="0" tIns="0" rIns="0" bIns="0" anchor="t"/>
          <a:lstStyle>
            <a:lvl1pPr>
              <a:defRPr sz="800">
                <a:solidFill>
                  <a:srgbClr val="FFFFFF"/>
                </a:solidFill>
              </a:defRPr>
            </a:lvl1pPr>
          </a:lstStyle>
          <a:p>
            <a:fld id="{ADDBB064-9261-234C-BC77-2FE0188AE27D}" type="slidenum">
              <a:rPr lang="en-US" smtClean="0"/>
              <a:pPr/>
              <a:t>‹#›</a:t>
            </a:fld>
            <a:endParaRPr lang="en-US" dirty="0"/>
          </a:p>
        </p:txBody>
      </p:sp>
      <p:sp>
        <p:nvSpPr>
          <p:cNvPr id="9" name="Footer Placeholder 4"/>
          <p:cNvSpPr>
            <a:spLocks noGrp="1"/>
          </p:cNvSpPr>
          <p:nvPr>
            <p:ph type="ftr" sz="quarter" idx="3"/>
          </p:nvPr>
        </p:nvSpPr>
        <p:spPr>
          <a:xfrm>
            <a:off x="612588" y="4817117"/>
            <a:ext cx="4218703" cy="273844"/>
          </a:xfrm>
          <a:prstGeom prst="rect">
            <a:avLst/>
          </a:prstGeom>
        </p:spPr>
        <p:txBody>
          <a:bodyPr vert="horz" lIns="0" tIns="0" rIns="0" bIns="0" rtlCol="0" anchor="t"/>
          <a:lstStyle>
            <a:lvl1pPr algn="l">
              <a:defRPr sz="800">
                <a:solidFill>
                  <a:srgbClr val="FFFFFF"/>
                </a:solidFill>
              </a:defRPr>
            </a:lvl1pPr>
          </a:lstStyle>
          <a:p>
            <a:endParaRPr lang="en-US" dirty="0"/>
          </a:p>
        </p:txBody>
      </p:sp>
    </p:spTree>
    <p:extLst>
      <p:ext uri="{BB962C8B-B14F-4D97-AF65-F5344CB8AC3E}">
        <p14:creationId xmlns:p14="http://schemas.microsoft.com/office/powerpoint/2010/main" val="271481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2.jpg"/><Relationship Id="rId5" Type="http://schemas.openxmlformats.org/officeDocument/2006/relationships/slideLayout" Target="../slideLayouts/slideLayout25.xml"/><Relationship Id="rId10"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62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 id="2147483659" r:id="rId5"/>
    <p:sldLayoutId id="2147483655" r:id="rId6"/>
    <p:sldLayoutId id="2147483662" r:id="rId7"/>
    <p:sldLayoutId id="2147483661" r:id="rId8"/>
    <p:sldLayoutId id="2147483660" r:id="rId9"/>
    <p:sldLayoutId id="2147483674" r:id="rId10"/>
    <p:sldLayoutId id="2147483675" r:id="rId11"/>
    <p:sldLayoutId id="2147483676" r:id="rId12"/>
    <p:sldLayoutId id="2147483678" r:id="rId13"/>
    <p:sldLayoutId id="2147483679" r:id="rId14"/>
    <p:sldLayoutId id="2147483680" r:id="rId15"/>
    <p:sldLayoutId id="2147483681" r:id="rId16"/>
    <p:sldLayoutId id="2147483682" r:id="rId17"/>
    <p:sldLayoutId id="2147483683" r:id="rId18"/>
    <p:sldLayoutId id="2147483684" r:id="rId19"/>
    <p:sldLayoutId id="2147483686" r:id="rId2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439632" y="4926807"/>
            <a:ext cx="533400" cy="159544"/>
          </a:xfrm>
          <a:prstGeom prst="rect">
            <a:avLst/>
          </a:prstGeom>
        </p:spPr>
        <p:txBody>
          <a:bodyPr vert="horz" lIns="0" tIns="0" rIns="0" bIns="0" rtlCol="0" anchor="ctr"/>
          <a:lstStyle>
            <a:lvl1pPr algn="r">
              <a:defRPr sz="700">
                <a:solidFill>
                  <a:schemeClr val="tx1">
                    <a:tint val="75000"/>
                  </a:schemeClr>
                </a:solidFill>
              </a:defRPr>
            </a:lvl1pPr>
          </a:lstStyle>
          <a:p>
            <a:pPr defTabSz="914400" eaLnBrk="0" fontAlgn="base" hangingPunct="0">
              <a:spcBef>
                <a:spcPct val="0"/>
              </a:spcBef>
              <a:spcAft>
                <a:spcPct val="0"/>
              </a:spcAft>
            </a:pPr>
            <a:fld id="{67336A34-759B-4CB5-8197-65F754E57A07}" type="slidenum">
              <a:rPr lang="en-US" smtClean="0">
                <a:solidFill>
                  <a:srgbClr val="294660">
                    <a:tint val="75000"/>
                  </a:srgbClr>
                </a:solidFill>
                <a:ea typeface="ＭＳ Ｐゴシック" pitchFamily="34" charset="-128"/>
              </a:rPr>
              <a:pPr defTabSz="914400" eaLnBrk="0" fontAlgn="base" hangingPunct="0">
                <a:spcBef>
                  <a:spcPct val="0"/>
                </a:spcBef>
                <a:spcAft>
                  <a:spcPct val="0"/>
                </a:spcAft>
              </a:pPr>
              <a:t>‹#›</a:t>
            </a:fld>
            <a:endParaRPr lang="en-US" dirty="0">
              <a:solidFill>
                <a:srgbClr val="294660">
                  <a:tint val="75000"/>
                </a:srgbClr>
              </a:solidFill>
              <a:ea typeface="ＭＳ Ｐゴシック" pitchFamily="34" charset="-128"/>
            </a:endParaRPr>
          </a:p>
        </p:txBody>
      </p:sp>
    </p:spTree>
    <p:extLst>
      <p:ext uri="{BB962C8B-B14F-4D97-AF65-F5344CB8AC3E}">
        <p14:creationId xmlns:p14="http://schemas.microsoft.com/office/powerpoint/2010/main" val="81291288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ransition spd="slow"/>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5" name="Title 4"/>
          <p:cNvSpPr>
            <a:spLocks noGrp="1"/>
          </p:cNvSpPr>
          <p:nvPr>
            <p:ph type="ctrTitle"/>
          </p:nvPr>
        </p:nvSpPr>
        <p:spPr>
          <a:xfrm>
            <a:off x="457198" y="942976"/>
            <a:ext cx="8236088" cy="1328738"/>
          </a:xfrm>
        </p:spPr>
        <p:txBody>
          <a:bodyPr/>
          <a:lstStyle/>
          <a:p>
            <a:r>
              <a:rPr lang="en-US" sz="4000" b="1" dirty="0" smtClean="0">
                <a:solidFill>
                  <a:schemeClr val="tx1"/>
                </a:solidFill>
              </a:rPr>
              <a:t>Promoting the Quality of Medicines (PQM)</a:t>
            </a:r>
            <a:endParaRPr lang="en-US" sz="4000" b="1" dirty="0">
              <a:solidFill>
                <a:schemeClr val="tx1"/>
              </a:solidFill>
            </a:endParaRPr>
          </a:p>
        </p:txBody>
      </p:sp>
      <p:sp>
        <p:nvSpPr>
          <p:cNvPr id="6" name="Subtitle 5"/>
          <p:cNvSpPr>
            <a:spLocks noGrp="1"/>
          </p:cNvSpPr>
          <p:nvPr>
            <p:ph type="subTitle" idx="1"/>
          </p:nvPr>
        </p:nvSpPr>
        <p:spPr>
          <a:xfrm>
            <a:off x="558799" y="3795110"/>
            <a:ext cx="8134487" cy="820420"/>
          </a:xfrm>
        </p:spPr>
        <p:txBody>
          <a:bodyPr/>
          <a:lstStyle/>
          <a:p>
            <a:pPr>
              <a:spcBef>
                <a:spcPts val="0"/>
              </a:spcBef>
            </a:pPr>
            <a:r>
              <a:rPr lang="en-US" b="1" dirty="0" smtClean="0">
                <a:solidFill>
                  <a:schemeClr val="bg2"/>
                </a:solidFill>
              </a:rPr>
              <a:t>Jude Nwokike </a:t>
            </a:r>
          </a:p>
          <a:p>
            <a:pPr>
              <a:spcBef>
                <a:spcPts val="0"/>
              </a:spcBef>
            </a:pPr>
            <a:r>
              <a:rPr lang="en-US" b="1" dirty="0" smtClean="0">
                <a:solidFill>
                  <a:schemeClr val="bg2"/>
                </a:solidFill>
              </a:rPr>
              <a:t>Director | PQM Program</a:t>
            </a:r>
          </a:p>
          <a:p>
            <a:pPr>
              <a:spcBef>
                <a:spcPts val="0"/>
              </a:spcBef>
            </a:pPr>
            <a:r>
              <a:rPr lang="en-US" b="1" dirty="0" smtClean="0">
                <a:solidFill>
                  <a:schemeClr val="bg2"/>
                </a:solidFill>
              </a:rPr>
              <a:t>U.S. Pharmacopeial Convention (USP)</a:t>
            </a:r>
          </a:p>
        </p:txBody>
      </p:sp>
      <p:sp>
        <p:nvSpPr>
          <p:cNvPr id="2" name="TextBox 1"/>
          <p:cNvSpPr txBox="1"/>
          <p:nvPr/>
        </p:nvSpPr>
        <p:spPr>
          <a:xfrm>
            <a:off x="457198" y="2401889"/>
            <a:ext cx="7444427" cy="1138773"/>
          </a:xfrm>
          <a:prstGeom prst="rect">
            <a:avLst/>
          </a:prstGeom>
          <a:noFill/>
        </p:spPr>
        <p:txBody>
          <a:bodyPr wrap="square" rtlCol="0">
            <a:spAutoFit/>
          </a:bodyPr>
          <a:lstStyle/>
          <a:p>
            <a:r>
              <a:rPr lang="en-US" sz="1700" b="1" dirty="0">
                <a:solidFill>
                  <a:schemeClr val="bg2"/>
                </a:solidFill>
              </a:rPr>
              <a:t>Quality of Medical Products and Public </a:t>
            </a:r>
            <a:r>
              <a:rPr lang="en-US" sz="1700" b="1" dirty="0" smtClean="0">
                <a:solidFill>
                  <a:schemeClr val="bg2"/>
                </a:solidFill>
              </a:rPr>
              <a:t>Health </a:t>
            </a:r>
          </a:p>
          <a:p>
            <a:r>
              <a:rPr lang="en-US" sz="1700" dirty="0" smtClean="0">
                <a:solidFill>
                  <a:schemeClr val="bg2"/>
                </a:solidFill>
              </a:rPr>
              <a:t>Boston </a:t>
            </a:r>
            <a:r>
              <a:rPr lang="en-US" sz="1700" dirty="0">
                <a:solidFill>
                  <a:schemeClr val="bg2"/>
                </a:solidFill>
              </a:rPr>
              <a:t>University School of Public Health </a:t>
            </a:r>
            <a:endParaRPr lang="en-US" sz="1700" dirty="0" smtClean="0">
              <a:solidFill>
                <a:schemeClr val="bg2"/>
              </a:solidFill>
            </a:endParaRPr>
          </a:p>
          <a:p>
            <a:r>
              <a:rPr lang="en-US" sz="1700" dirty="0" smtClean="0">
                <a:solidFill>
                  <a:schemeClr val="bg2"/>
                </a:solidFill>
              </a:rPr>
              <a:t>July </a:t>
            </a:r>
            <a:r>
              <a:rPr lang="en-US" sz="1700" dirty="0">
                <a:solidFill>
                  <a:schemeClr val="bg2"/>
                </a:solidFill>
              </a:rPr>
              <a:t>12, 2017</a:t>
            </a:r>
          </a:p>
          <a:p>
            <a:r>
              <a:rPr lang="en-US" sz="1700" dirty="0">
                <a:solidFill>
                  <a:schemeClr val="bg2"/>
                </a:solidFill>
              </a:rPr>
              <a:t>Boston, </a:t>
            </a:r>
            <a:r>
              <a:rPr lang="en-US" sz="1700" dirty="0" smtClean="0">
                <a:solidFill>
                  <a:schemeClr val="bg2"/>
                </a:solidFill>
              </a:rPr>
              <a:t>MA</a:t>
            </a:r>
            <a:endParaRPr lang="en-US" sz="1700" dirty="0">
              <a:solidFill>
                <a:schemeClr val="bg2"/>
              </a:solidFill>
            </a:endParaRPr>
          </a:p>
        </p:txBody>
      </p:sp>
    </p:spTree>
    <p:extLst>
      <p:ext uri="{BB962C8B-B14F-4D97-AF65-F5344CB8AC3E}">
        <p14:creationId xmlns:p14="http://schemas.microsoft.com/office/powerpoint/2010/main" val="1989041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035" y="35626"/>
            <a:ext cx="8229600" cy="1034816"/>
          </a:xfrm>
        </p:spPr>
        <p:txBody>
          <a:bodyPr/>
          <a:lstStyle/>
          <a:p>
            <a:r>
              <a:rPr lang="en-US" dirty="0" smtClean="0"/>
              <a:t>Liberia Case Study </a:t>
            </a:r>
            <a:br>
              <a:rPr lang="en-US" dirty="0" smtClean="0"/>
            </a:br>
            <a:r>
              <a:rPr lang="en-US" sz="2000" i="1" dirty="0" smtClean="0"/>
              <a:t>Developing a strong regulatory system from </a:t>
            </a:r>
            <a:br>
              <a:rPr lang="en-US" sz="2000" i="1" dirty="0" smtClean="0"/>
            </a:br>
            <a:r>
              <a:rPr lang="en-US" sz="2000" i="1" dirty="0" smtClean="0"/>
              <a:t>the ground up</a:t>
            </a:r>
            <a:endParaRPr lang="en-US" sz="2000" i="1" dirty="0"/>
          </a:p>
        </p:txBody>
      </p:sp>
      <p:sp>
        <p:nvSpPr>
          <p:cNvPr id="3" name="Content Placeholder 2"/>
          <p:cNvSpPr>
            <a:spLocks noGrp="1"/>
          </p:cNvSpPr>
          <p:nvPr>
            <p:ph idx="1"/>
          </p:nvPr>
        </p:nvSpPr>
        <p:spPr>
          <a:xfrm>
            <a:off x="337604" y="1334070"/>
            <a:ext cx="1703682" cy="3271279"/>
          </a:xfrm>
        </p:spPr>
        <p:txBody>
          <a:bodyPr/>
          <a:lstStyle/>
          <a:p>
            <a:pPr marL="0" indent="0">
              <a:buNone/>
            </a:pPr>
            <a:r>
              <a:rPr lang="en-US" sz="1400" b="1" dirty="0" smtClean="0">
                <a:solidFill>
                  <a:srgbClr val="24495B"/>
                </a:solidFill>
              </a:rPr>
              <a:t>THE NEED</a:t>
            </a:r>
          </a:p>
          <a:p>
            <a:pPr marL="0" indent="0">
              <a:buNone/>
            </a:pPr>
            <a:r>
              <a:rPr lang="en-US" sz="1100" b="1" i="1" dirty="0" smtClean="0"/>
              <a:t>In </a:t>
            </a:r>
            <a:r>
              <a:rPr lang="en-US" sz="1100" b="1" i="1" dirty="0"/>
              <a:t>the post-conflict environment, </a:t>
            </a:r>
            <a:r>
              <a:rPr lang="en-US" sz="1100" b="1" i="1" dirty="0" smtClean="0"/>
              <a:t>Liberia did not have:</a:t>
            </a:r>
            <a:endParaRPr lang="en-US" sz="1100" b="1" i="1" dirty="0" smtClean="0">
              <a:solidFill>
                <a:srgbClr val="FF0000"/>
              </a:solidFill>
            </a:endParaRPr>
          </a:p>
          <a:p>
            <a:r>
              <a:rPr lang="en-US" altLang="en-US" sz="1000" dirty="0" smtClean="0">
                <a:ea typeface="MS PGothic" pitchFamily="34" charset="-128"/>
              </a:rPr>
              <a:t>A functional regulatory authority and regulatory legislation</a:t>
            </a:r>
          </a:p>
          <a:p>
            <a:r>
              <a:rPr lang="en-US" altLang="en-US" sz="1000" dirty="0" smtClean="0">
                <a:ea typeface="MS PGothic" pitchFamily="34" charset="-128"/>
              </a:rPr>
              <a:t>An </a:t>
            </a:r>
            <a:r>
              <a:rPr lang="en-US" altLang="en-US" sz="1000" dirty="0">
                <a:ea typeface="MS PGothic" pitchFamily="34" charset="-128"/>
              </a:rPr>
              <a:t>operational </a:t>
            </a:r>
            <a:r>
              <a:rPr lang="en-US" altLang="en-US" sz="1000" dirty="0" smtClean="0">
                <a:ea typeface="MS PGothic" pitchFamily="34" charset="-128"/>
              </a:rPr>
              <a:t>national quality </a:t>
            </a:r>
            <a:r>
              <a:rPr lang="en-US" altLang="en-US" sz="1000" dirty="0">
                <a:ea typeface="MS PGothic" pitchFamily="34" charset="-128"/>
              </a:rPr>
              <a:t>c</a:t>
            </a:r>
            <a:r>
              <a:rPr lang="en-US" altLang="en-US" sz="1000" dirty="0" smtClean="0">
                <a:ea typeface="MS PGothic" pitchFamily="34" charset="-128"/>
              </a:rPr>
              <a:t>ontrol </a:t>
            </a:r>
            <a:r>
              <a:rPr lang="en-US" altLang="en-US" sz="1000" dirty="0">
                <a:ea typeface="MS PGothic" pitchFamily="34" charset="-128"/>
              </a:rPr>
              <a:t>l</a:t>
            </a:r>
            <a:r>
              <a:rPr lang="en-US" altLang="en-US" sz="1000" dirty="0" smtClean="0">
                <a:ea typeface="MS PGothic" pitchFamily="34" charset="-128"/>
              </a:rPr>
              <a:t>aboratory (NCQL)</a:t>
            </a:r>
            <a:endParaRPr lang="en-US" altLang="en-US" sz="1000" dirty="0">
              <a:ea typeface="MS PGothic" pitchFamily="34" charset="-128"/>
            </a:endParaRPr>
          </a:p>
          <a:p>
            <a:endParaRPr lang="en-US" sz="1400" dirty="0"/>
          </a:p>
        </p:txBody>
      </p:sp>
      <p:sp>
        <p:nvSpPr>
          <p:cNvPr id="4" name="Slide Number Placeholder 3"/>
          <p:cNvSpPr>
            <a:spLocks noGrp="1"/>
          </p:cNvSpPr>
          <p:nvPr>
            <p:ph type="sldNum" sz="quarter" idx="12"/>
          </p:nvPr>
        </p:nvSpPr>
        <p:spPr/>
        <p:txBody>
          <a:bodyPr/>
          <a:lstStyle/>
          <a:p>
            <a:fld id="{ADDBB064-9261-234C-BC77-2FE0188AE27D}" type="slidenum">
              <a:rPr lang="en-US" smtClean="0"/>
              <a:pPr/>
              <a:t>10</a:t>
            </a:fld>
            <a:endParaRPr lang="en-US" dirty="0"/>
          </a:p>
        </p:txBody>
      </p:sp>
      <p:sp>
        <p:nvSpPr>
          <p:cNvPr id="8" name="Content Placeholder 2"/>
          <p:cNvSpPr txBox="1">
            <a:spLocks/>
          </p:cNvSpPr>
          <p:nvPr/>
        </p:nvSpPr>
        <p:spPr>
          <a:xfrm>
            <a:off x="2169108" y="1337990"/>
            <a:ext cx="3952567" cy="3479128"/>
          </a:xfrm>
          <a:prstGeom prst="rect">
            <a:avLst/>
          </a:prstGeom>
        </p:spPr>
        <p:txBody>
          <a:bodyPr lIns="0" tIns="0" bIns="0"/>
          <a:lstStyle>
            <a:lvl1pPr marL="168275" indent="-168275" algn="l" defTabSz="457200" rtl="0" eaLnBrk="1" latinLnBrk="0" hangingPunct="1">
              <a:spcBef>
                <a:spcPts val="600"/>
              </a:spcBef>
              <a:spcAft>
                <a:spcPts val="0"/>
              </a:spcAft>
              <a:buClr>
                <a:schemeClr val="accent3"/>
              </a:buClr>
              <a:buFont typeface="Arial"/>
              <a:buChar char="•"/>
              <a:defRPr sz="1800" kern="1200">
                <a:solidFill>
                  <a:schemeClr val="tx1"/>
                </a:solidFill>
                <a:latin typeface="+mn-lt"/>
                <a:ea typeface="+mn-ea"/>
                <a:cs typeface="+mn-cs"/>
              </a:defRPr>
            </a:lvl1pPr>
            <a:lvl2pPr marL="346075" indent="-177800" algn="l" defTabSz="457200" rtl="0" eaLnBrk="1" latinLnBrk="0" hangingPunct="1">
              <a:spcBef>
                <a:spcPts val="600"/>
              </a:spcBef>
              <a:spcAft>
                <a:spcPts val="0"/>
              </a:spcAft>
              <a:buClr>
                <a:schemeClr val="accent3"/>
              </a:buClr>
              <a:buSzPct val="100000"/>
              <a:buFont typeface="Lucida Grande"/>
              <a:buChar char="+"/>
              <a:defRPr sz="1600" kern="1200">
                <a:solidFill>
                  <a:schemeClr val="tx1"/>
                </a:solidFill>
                <a:latin typeface="+mn-lt"/>
                <a:ea typeface="+mn-ea"/>
                <a:cs typeface="+mn-cs"/>
              </a:defRPr>
            </a:lvl2pPr>
            <a:lvl3pPr marL="452438" indent="-106363" algn="l" defTabSz="457200" rtl="0" eaLnBrk="1" latinLnBrk="0" hangingPunct="1">
              <a:spcBef>
                <a:spcPts val="600"/>
              </a:spcBef>
              <a:spcAft>
                <a:spcPts val="0"/>
              </a:spcAft>
              <a:buClr>
                <a:schemeClr val="accent3"/>
              </a:buClr>
              <a:buFont typeface="Arial"/>
              <a:buChar char="•"/>
              <a:defRPr sz="1400" kern="1200">
                <a:solidFill>
                  <a:schemeClr val="tx1"/>
                </a:solidFill>
                <a:latin typeface="+mn-lt"/>
                <a:ea typeface="+mn-ea"/>
                <a:cs typeface="+mn-cs"/>
              </a:defRPr>
            </a:lvl3pPr>
            <a:lvl4pPr marL="630238" indent="-177800" algn="l" defTabSz="457200" rtl="0" eaLnBrk="1" latinLnBrk="0" hangingPunct="1">
              <a:spcBef>
                <a:spcPts val="600"/>
              </a:spcBef>
              <a:spcAft>
                <a:spcPts val="0"/>
              </a:spcAft>
              <a:buClr>
                <a:schemeClr val="accent3"/>
              </a:buClr>
              <a:buFont typeface="Lucida Grande"/>
              <a:buChar char="+"/>
              <a:defRPr sz="1200" kern="1200">
                <a:solidFill>
                  <a:schemeClr val="tx1"/>
                </a:solidFill>
                <a:latin typeface="+mn-lt"/>
                <a:ea typeface="+mn-ea"/>
                <a:cs typeface="+mn-cs"/>
              </a:defRPr>
            </a:lvl4pPr>
            <a:lvl5pPr marL="746125" indent="-115888" algn="l" defTabSz="457200" rtl="0" eaLnBrk="1" latinLnBrk="0" hangingPunct="1">
              <a:spcBef>
                <a:spcPts val="600"/>
              </a:spcBef>
              <a:spcAft>
                <a:spcPts val="0"/>
              </a:spcAft>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smtClean="0">
                <a:solidFill>
                  <a:srgbClr val="24495B"/>
                </a:solidFill>
              </a:rPr>
              <a:t>THE INTERVENTION</a:t>
            </a:r>
          </a:p>
          <a:p>
            <a:pPr marL="0" indent="0">
              <a:buNone/>
            </a:pPr>
            <a:r>
              <a:rPr lang="en-US" sz="1100" b="1" i="1" dirty="0" smtClean="0"/>
              <a:t>Advocacy</a:t>
            </a:r>
            <a:r>
              <a:rPr lang="en-US" sz="1100" b="1" i="1" dirty="0"/>
              <a:t>/ Legislative </a:t>
            </a:r>
            <a:r>
              <a:rPr lang="en-US" sz="1100" b="1" i="1" dirty="0" smtClean="0"/>
              <a:t>Efforts</a:t>
            </a:r>
            <a:r>
              <a:rPr lang="en-US" sz="1100" b="1" i="1" dirty="0"/>
              <a:t>:</a:t>
            </a:r>
          </a:p>
          <a:p>
            <a:r>
              <a:rPr lang="en-US" altLang="en-US" sz="1000" dirty="0" smtClean="0">
                <a:ea typeface="MS PGothic" pitchFamily="34" charset="-128"/>
              </a:rPr>
              <a:t>Supported </a:t>
            </a:r>
            <a:r>
              <a:rPr lang="en-US" altLang="en-US" sz="1000" dirty="0">
                <a:ea typeface="MS PGothic" pitchFamily="34" charset="-128"/>
              </a:rPr>
              <a:t>development of legislation leading to the establishment </a:t>
            </a:r>
            <a:r>
              <a:rPr lang="en-US" altLang="en-US" sz="1000" dirty="0" smtClean="0">
                <a:ea typeface="MS PGothic" pitchFamily="34" charset="-128"/>
              </a:rPr>
              <a:t>of the </a:t>
            </a:r>
            <a:r>
              <a:rPr lang="en-US" altLang="en-US" sz="1000" dirty="0">
                <a:ea typeface="MS PGothic" pitchFamily="34" charset="-128"/>
              </a:rPr>
              <a:t>Liberia Medicines and Health Products Regulatory Authority (</a:t>
            </a:r>
            <a:r>
              <a:rPr lang="en-US" altLang="en-US" sz="1000" dirty="0" smtClean="0">
                <a:ea typeface="MS PGothic" pitchFamily="34" charset="-128"/>
              </a:rPr>
              <a:t>LMHRA)</a:t>
            </a:r>
          </a:p>
          <a:p>
            <a:r>
              <a:rPr lang="en-US" altLang="en-US" sz="1000" dirty="0" smtClean="0">
                <a:ea typeface="MS PGothic" pitchFamily="34" charset="-128"/>
              </a:rPr>
              <a:t>Established </a:t>
            </a:r>
            <a:r>
              <a:rPr lang="en-US" altLang="en-US" sz="1000" dirty="0">
                <a:ea typeface="MS PGothic" pitchFamily="34" charset="-128"/>
              </a:rPr>
              <a:t>guidelines and policies to regulate the market</a:t>
            </a:r>
          </a:p>
          <a:p>
            <a:pPr marL="0" indent="0">
              <a:buNone/>
            </a:pPr>
            <a:r>
              <a:rPr lang="en-US" sz="1100" b="1" i="1" dirty="0" smtClean="0"/>
              <a:t>Training </a:t>
            </a:r>
            <a:r>
              <a:rPr lang="en-US" sz="1100" b="1" i="1" dirty="0"/>
              <a:t>and </a:t>
            </a:r>
            <a:r>
              <a:rPr lang="en-US" sz="1100" b="1" i="1" dirty="0" smtClean="0"/>
              <a:t>Capacity-Building:</a:t>
            </a:r>
            <a:endParaRPr lang="en-US" sz="1100" b="1" i="1" dirty="0"/>
          </a:p>
          <a:p>
            <a:r>
              <a:rPr lang="en-US" sz="1000" dirty="0"/>
              <a:t>Procured lab equipment, trainings and HR recruitment </a:t>
            </a:r>
          </a:p>
          <a:p>
            <a:r>
              <a:rPr lang="en-US" sz="1000" dirty="0"/>
              <a:t>Installed web-based registration software for regulatory systems and policies</a:t>
            </a:r>
          </a:p>
          <a:p>
            <a:pPr marL="0" indent="0">
              <a:buNone/>
            </a:pPr>
            <a:r>
              <a:rPr lang="en-US" sz="1100" b="1" i="1" dirty="0" smtClean="0"/>
              <a:t>Programs </a:t>
            </a:r>
            <a:r>
              <a:rPr lang="en-US" sz="1100" b="1" i="1" dirty="0"/>
              <a:t>/ </a:t>
            </a:r>
            <a:r>
              <a:rPr lang="en-US" sz="1100" b="1" i="1" dirty="0" smtClean="0"/>
              <a:t>Tools:</a:t>
            </a:r>
            <a:endParaRPr lang="en-US" sz="1100" b="1" i="1" dirty="0"/>
          </a:p>
          <a:p>
            <a:r>
              <a:rPr lang="en-US" sz="1000" dirty="0"/>
              <a:t>Established Medicines Quality Monitoring programs</a:t>
            </a:r>
          </a:p>
          <a:p>
            <a:r>
              <a:rPr lang="en-US" sz="1000" dirty="0"/>
              <a:t>Developed policies and procedures; introduced quality management system</a:t>
            </a:r>
          </a:p>
          <a:p>
            <a:r>
              <a:rPr lang="en-US" sz="1000" dirty="0" smtClean="0"/>
              <a:t>Fostered South-South </a:t>
            </a:r>
            <a:r>
              <a:rPr lang="en-US" sz="1000" dirty="0"/>
              <a:t>collaboration </a:t>
            </a:r>
            <a:r>
              <a:rPr lang="en-US" sz="1000" dirty="0" smtClean="0"/>
              <a:t>through </a:t>
            </a:r>
            <a:r>
              <a:rPr lang="en-US" sz="1000" dirty="0"/>
              <a:t>regional </a:t>
            </a:r>
            <a:r>
              <a:rPr lang="en-US" sz="1000" dirty="0" smtClean="0"/>
              <a:t>trainings and knowledge sharing forums</a:t>
            </a:r>
            <a:endParaRPr lang="en-US" sz="1000" dirty="0"/>
          </a:p>
        </p:txBody>
      </p:sp>
      <p:sp>
        <p:nvSpPr>
          <p:cNvPr id="9" name="Content Placeholder 2"/>
          <p:cNvSpPr txBox="1">
            <a:spLocks/>
          </p:cNvSpPr>
          <p:nvPr/>
        </p:nvSpPr>
        <p:spPr>
          <a:xfrm>
            <a:off x="6236960" y="1337990"/>
            <a:ext cx="2765566" cy="3271279"/>
          </a:xfrm>
          <a:prstGeom prst="rect">
            <a:avLst/>
          </a:prstGeom>
        </p:spPr>
        <p:txBody>
          <a:bodyPr lIns="0" tIns="0" bIns="0"/>
          <a:lstStyle>
            <a:lvl1pPr marL="168275" indent="-168275" algn="l" defTabSz="457200" rtl="0" eaLnBrk="1" latinLnBrk="0" hangingPunct="1">
              <a:spcBef>
                <a:spcPts val="600"/>
              </a:spcBef>
              <a:spcAft>
                <a:spcPts val="0"/>
              </a:spcAft>
              <a:buClr>
                <a:schemeClr val="accent3"/>
              </a:buClr>
              <a:buFont typeface="Arial"/>
              <a:buChar char="•"/>
              <a:defRPr sz="1800" kern="1200">
                <a:solidFill>
                  <a:schemeClr val="tx1"/>
                </a:solidFill>
                <a:latin typeface="+mn-lt"/>
                <a:ea typeface="+mn-ea"/>
                <a:cs typeface="+mn-cs"/>
              </a:defRPr>
            </a:lvl1pPr>
            <a:lvl2pPr marL="346075" indent="-177800" algn="l" defTabSz="457200" rtl="0" eaLnBrk="1" latinLnBrk="0" hangingPunct="1">
              <a:spcBef>
                <a:spcPts val="600"/>
              </a:spcBef>
              <a:spcAft>
                <a:spcPts val="0"/>
              </a:spcAft>
              <a:buClr>
                <a:schemeClr val="accent3"/>
              </a:buClr>
              <a:buSzPct val="100000"/>
              <a:buFont typeface="Lucida Grande"/>
              <a:buChar char="+"/>
              <a:defRPr sz="1600" kern="1200">
                <a:solidFill>
                  <a:schemeClr val="tx1"/>
                </a:solidFill>
                <a:latin typeface="+mn-lt"/>
                <a:ea typeface="+mn-ea"/>
                <a:cs typeface="+mn-cs"/>
              </a:defRPr>
            </a:lvl2pPr>
            <a:lvl3pPr marL="452438" indent="-106363" algn="l" defTabSz="457200" rtl="0" eaLnBrk="1" latinLnBrk="0" hangingPunct="1">
              <a:spcBef>
                <a:spcPts val="600"/>
              </a:spcBef>
              <a:spcAft>
                <a:spcPts val="0"/>
              </a:spcAft>
              <a:buClr>
                <a:schemeClr val="accent3"/>
              </a:buClr>
              <a:buFont typeface="Arial"/>
              <a:buChar char="•"/>
              <a:defRPr sz="1400" kern="1200">
                <a:solidFill>
                  <a:schemeClr val="tx1"/>
                </a:solidFill>
                <a:latin typeface="+mn-lt"/>
                <a:ea typeface="+mn-ea"/>
                <a:cs typeface="+mn-cs"/>
              </a:defRPr>
            </a:lvl3pPr>
            <a:lvl4pPr marL="630238" indent="-177800" algn="l" defTabSz="457200" rtl="0" eaLnBrk="1" latinLnBrk="0" hangingPunct="1">
              <a:spcBef>
                <a:spcPts val="600"/>
              </a:spcBef>
              <a:spcAft>
                <a:spcPts val="0"/>
              </a:spcAft>
              <a:buClr>
                <a:schemeClr val="accent3"/>
              </a:buClr>
              <a:buFont typeface="Lucida Grande"/>
              <a:buChar char="+"/>
              <a:defRPr sz="1200" kern="1200">
                <a:solidFill>
                  <a:schemeClr val="tx1"/>
                </a:solidFill>
                <a:latin typeface="+mn-lt"/>
                <a:ea typeface="+mn-ea"/>
                <a:cs typeface="+mn-cs"/>
              </a:defRPr>
            </a:lvl4pPr>
            <a:lvl5pPr marL="746125" indent="-115888" algn="l" defTabSz="457200" rtl="0" eaLnBrk="1" latinLnBrk="0" hangingPunct="1">
              <a:spcBef>
                <a:spcPts val="600"/>
              </a:spcBef>
              <a:spcAft>
                <a:spcPts val="0"/>
              </a:spcAft>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b="1" dirty="0" smtClean="0">
                <a:solidFill>
                  <a:srgbClr val="24495B"/>
                </a:solidFill>
              </a:rPr>
              <a:t>THE IMPACT</a:t>
            </a:r>
          </a:p>
          <a:p>
            <a:r>
              <a:rPr lang="en-US" sz="1000" dirty="0"/>
              <a:t>Enforcement, including confiscation  and </a:t>
            </a:r>
            <a:r>
              <a:rPr lang="en-US" sz="1000" dirty="0" smtClean="0"/>
              <a:t>incineration, </a:t>
            </a:r>
            <a:r>
              <a:rPr lang="en-US" sz="1000" dirty="0"/>
              <a:t>of poor quality medicines </a:t>
            </a:r>
          </a:p>
          <a:p>
            <a:r>
              <a:rPr lang="en-US" sz="1000" dirty="0"/>
              <a:t>Operational </a:t>
            </a:r>
            <a:r>
              <a:rPr lang="en-US" sz="1000" dirty="0" smtClean="0"/>
              <a:t>NQCL is now able </a:t>
            </a:r>
            <a:r>
              <a:rPr lang="en-US" sz="1000" dirty="0"/>
              <a:t>to test medicines entering and </a:t>
            </a:r>
            <a:r>
              <a:rPr lang="en-US" sz="1000" dirty="0" smtClean="0"/>
              <a:t>circulating within </a:t>
            </a:r>
            <a:r>
              <a:rPr lang="en-US" sz="1000" dirty="0"/>
              <a:t>the country</a:t>
            </a:r>
          </a:p>
          <a:p>
            <a:r>
              <a:rPr lang="en-US" sz="1000" dirty="0"/>
              <a:t>Sustainability: LMHRA </a:t>
            </a:r>
            <a:r>
              <a:rPr lang="en-US" sz="1000" dirty="0" smtClean="0"/>
              <a:t>generates </a:t>
            </a:r>
            <a:r>
              <a:rPr lang="en-US" sz="1000" dirty="0"/>
              <a:t>more than 60% of revenue through </a:t>
            </a:r>
            <a:r>
              <a:rPr lang="en-US" sz="1000" dirty="0" smtClean="0"/>
              <a:t>medicines registration fees</a:t>
            </a:r>
            <a:endParaRPr lang="en-US" sz="1000" dirty="0"/>
          </a:p>
        </p:txBody>
      </p:sp>
      <p:cxnSp>
        <p:nvCxnSpPr>
          <p:cNvPr id="11" name="Straight Connector 10"/>
          <p:cNvCxnSpPr/>
          <p:nvPr/>
        </p:nvCxnSpPr>
        <p:spPr>
          <a:xfrm>
            <a:off x="2041286" y="1334070"/>
            <a:ext cx="0" cy="3310537"/>
          </a:xfrm>
          <a:prstGeom prst="line">
            <a:avLst/>
          </a:prstGeom>
          <a:ln w="38100">
            <a:solidFill>
              <a:srgbClr val="D7AA2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21673" y="1334070"/>
            <a:ext cx="0" cy="3310537"/>
          </a:xfrm>
          <a:prstGeom prst="line">
            <a:avLst/>
          </a:prstGeom>
          <a:ln w="38100">
            <a:solidFill>
              <a:srgbClr val="D7AA23"/>
            </a:solidFill>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7002459" y="151512"/>
            <a:ext cx="2059513" cy="1072790"/>
            <a:chOff x="8034484" y="2075164"/>
            <a:chExt cx="2059513" cy="107279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595" y="2075164"/>
              <a:ext cx="2054402" cy="107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8034484" y="2339438"/>
              <a:ext cx="807522" cy="246221"/>
            </a:xfrm>
            <a:prstGeom prst="rect">
              <a:avLst/>
            </a:prstGeom>
            <a:noFill/>
          </p:spPr>
          <p:txBody>
            <a:bodyPr wrap="square" rtlCol="0">
              <a:spAutoFit/>
            </a:bodyPr>
            <a:lstStyle/>
            <a:p>
              <a:r>
                <a:rPr lang="en-US" sz="1000" dirty="0" smtClean="0">
                  <a:solidFill>
                    <a:schemeClr val="bg1"/>
                  </a:solidFill>
                </a:rPr>
                <a:t>Systems</a:t>
              </a:r>
              <a:endParaRPr lang="en-US" sz="1000" dirty="0">
                <a:solidFill>
                  <a:schemeClr val="bg1"/>
                </a:solidFill>
              </a:endParaRPr>
            </a:p>
          </p:txBody>
        </p:sp>
      </p:grpSp>
    </p:spTree>
    <p:extLst>
      <p:ext uri="{BB962C8B-B14F-4D97-AF65-F5344CB8AC3E}">
        <p14:creationId xmlns:p14="http://schemas.microsoft.com/office/powerpoint/2010/main" val="3634664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336A34-759B-4CB5-8197-65F754E57A07}" type="slidenum">
              <a:rPr lang="en-US" smtClean="0"/>
              <a:pPr/>
              <a:t>11</a:t>
            </a:fld>
            <a:endParaRPr lang="en-US"/>
          </a:p>
        </p:txBody>
      </p:sp>
      <p:sp>
        <p:nvSpPr>
          <p:cNvPr id="4" name="Title 3"/>
          <p:cNvSpPr>
            <a:spLocks noGrp="1"/>
          </p:cNvSpPr>
          <p:nvPr>
            <p:ph type="title"/>
          </p:nvPr>
        </p:nvSpPr>
        <p:spPr/>
        <p:txBody>
          <a:bodyPr/>
          <a:lstStyle/>
          <a:p>
            <a:r>
              <a:rPr lang="en-US" dirty="0">
                <a:solidFill>
                  <a:schemeClr val="tx1"/>
                </a:solidFill>
              </a:rPr>
              <a:t>Strengthening Quality Assurance and Regulatory Workforce</a:t>
            </a:r>
          </a:p>
        </p:txBody>
      </p:sp>
      <p:graphicFrame>
        <p:nvGraphicFramePr>
          <p:cNvPr id="7" name="Chart 6"/>
          <p:cNvGraphicFramePr>
            <a:graphicFrameLocks/>
          </p:cNvGraphicFramePr>
          <p:nvPr>
            <p:extLst>
              <p:ext uri="{D42A27DB-BD31-4B8C-83A1-F6EECF244321}">
                <p14:modId xmlns:p14="http://schemas.microsoft.com/office/powerpoint/2010/main" val="264607240"/>
              </p:ext>
            </p:extLst>
          </p:nvPr>
        </p:nvGraphicFramePr>
        <p:xfrm>
          <a:off x="-204397" y="1365766"/>
          <a:ext cx="4581525" cy="28479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813474"/>
              </p:ext>
            </p:extLst>
          </p:nvPr>
        </p:nvGraphicFramePr>
        <p:xfrm>
          <a:off x="4572000" y="1620798"/>
          <a:ext cx="4572000" cy="300037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886450" y="1251466"/>
            <a:ext cx="1963166" cy="369332"/>
          </a:xfrm>
          <a:prstGeom prst="rect">
            <a:avLst/>
          </a:prstGeom>
          <a:noFill/>
        </p:spPr>
        <p:txBody>
          <a:bodyPr wrap="none" rtlCol="0">
            <a:spAutoFit/>
          </a:bodyPr>
          <a:lstStyle/>
          <a:p>
            <a:r>
              <a:rPr lang="en-US" b="1" dirty="0" smtClean="0"/>
              <a:t>Training by Year</a:t>
            </a:r>
            <a:endParaRPr lang="en-US" b="1" dirty="0"/>
          </a:p>
        </p:txBody>
      </p:sp>
      <p:cxnSp>
        <p:nvCxnSpPr>
          <p:cNvPr id="10" name="Straight Connector 9"/>
          <p:cNvCxnSpPr/>
          <p:nvPr/>
        </p:nvCxnSpPr>
        <p:spPr>
          <a:xfrm>
            <a:off x="4424753" y="1771650"/>
            <a:ext cx="0" cy="22764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2580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half" idx="2"/>
          </p:nvPr>
        </p:nvSpPr>
        <p:spPr>
          <a:xfrm>
            <a:off x="640476" y="985954"/>
            <a:ext cx="7070375" cy="3796299"/>
          </a:xfrm>
        </p:spPr>
        <p:txBody>
          <a:bodyPr/>
          <a:lstStyle/>
          <a:p>
            <a:pPr marL="0" indent="0">
              <a:spcAft>
                <a:spcPts val="1200"/>
              </a:spcAft>
              <a:buNone/>
            </a:pPr>
            <a:r>
              <a:rPr lang="en-US" dirty="0">
                <a:solidFill>
                  <a:schemeClr val="tx1"/>
                </a:solidFill>
                <a:latin typeface="+mj-lt"/>
              </a:rPr>
              <a:t>W</a:t>
            </a:r>
            <a:r>
              <a:rPr lang="en-US" dirty="0" smtClean="0">
                <a:solidFill>
                  <a:schemeClr val="tx1"/>
                </a:solidFill>
                <a:latin typeface="+mj-lt"/>
              </a:rPr>
              <a:t>orks collaboratively with NQCL to build/strengthen quality </a:t>
            </a:r>
            <a:r>
              <a:rPr lang="en-US" dirty="0">
                <a:solidFill>
                  <a:schemeClr val="tx1"/>
                </a:solidFill>
                <a:latin typeface="+mj-lt"/>
              </a:rPr>
              <a:t>m</a:t>
            </a:r>
            <a:r>
              <a:rPr lang="en-US" dirty="0" smtClean="0">
                <a:solidFill>
                  <a:schemeClr val="tx1"/>
                </a:solidFill>
                <a:latin typeface="+mj-lt"/>
              </a:rPr>
              <a:t>anagement </a:t>
            </a:r>
            <a:r>
              <a:rPr lang="en-US" dirty="0">
                <a:solidFill>
                  <a:schemeClr val="tx1"/>
                </a:solidFill>
                <a:latin typeface="+mj-lt"/>
              </a:rPr>
              <a:t>s</a:t>
            </a:r>
            <a:r>
              <a:rPr lang="en-US" dirty="0" smtClean="0">
                <a:solidFill>
                  <a:schemeClr val="tx1"/>
                </a:solidFill>
                <a:latin typeface="+mj-lt"/>
              </a:rPr>
              <a:t>ystems to international standards of practice</a:t>
            </a:r>
          </a:p>
          <a:p>
            <a:pPr marL="137160" lvl="3" indent="-182880">
              <a:spcBef>
                <a:spcPts val="600"/>
              </a:spcBef>
              <a:buClr>
                <a:srgbClr val="D8AA21"/>
              </a:buClr>
              <a:buFont typeface="LucidaGrande" charset="0"/>
              <a:buChar char="▸"/>
            </a:pPr>
            <a:r>
              <a:rPr lang="en-US" sz="1400" dirty="0" smtClean="0">
                <a:solidFill>
                  <a:schemeClr val="tx1"/>
                </a:solidFill>
                <a:ea typeface="Verdana" panose="020B0604030504040204" pitchFamily="34" charset="0"/>
                <a:cs typeface="Verdana" panose="020B0604030504040204" pitchFamily="34" charset="0"/>
              </a:rPr>
              <a:t>Systems for Facility</a:t>
            </a:r>
            <a:r>
              <a:rPr lang="en-US" sz="1400" dirty="0">
                <a:solidFill>
                  <a:schemeClr val="tx1"/>
                </a:solidFill>
                <a:ea typeface="Verdana" panose="020B0604030504040204" pitchFamily="34" charset="0"/>
                <a:cs typeface="Verdana" panose="020B0604030504040204" pitchFamily="34" charset="0"/>
              </a:rPr>
              <a:t>, Equipment, Management, </a:t>
            </a:r>
            <a:r>
              <a:rPr lang="en-US" sz="1400" dirty="0" smtClean="0">
                <a:solidFill>
                  <a:schemeClr val="tx1"/>
                </a:solidFill>
                <a:ea typeface="Verdana" panose="020B0604030504040204" pitchFamily="34" charset="0"/>
                <a:cs typeface="Verdana" panose="020B0604030504040204" pitchFamily="34" charset="0"/>
              </a:rPr>
              <a:t>Personnel</a:t>
            </a:r>
          </a:p>
          <a:p>
            <a:pPr marL="137160" lvl="3" indent="-182880">
              <a:spcBef>
                <a:spcPts val="600"/>
              </a:spcBef>
              <a:buClr>
                <a:srgbClr val="D8AA21"/>
              </a:buClr>
              <a:buFont typeface="LucidaGrande" charset="0"/>
              <a:buChar char="▸"/>
            </a:pPr>
            <a:r>
              <a:rPr lang="en-US" sz="1400" dirty="0" smtClean="0">
                <a:solidFill>
                  <a:schemeClr val="tx1"/>
                </a:solidFill>
                <a:ea typeface="Verdana" panose="020B0604030504040204" pitchFamily="34" charset="0"/>
                <a:cs typeface="Verdana" panose="020B0604030504040204" pitchFamily="34" charset="0"/>
              </a:rPr>
              <a:t>Good </a:t>
            </a:r>
            <a:r>
              <a:rPr lang="en-US" sz="1400" dirty="0">
                <a:solidFill>
                  <a:schemeClr val="tx1"/>
                </a:solidFill>
                <a:ea typeface="Verdana" panose="020B0604030504040204" pitchFamily="34" charset="0"/>
                <a:cs typeface="Verdana" panose="020B0604030504040204" pitchFamily="34" charset="0"/>
              </a:rPr>
              <a:t>Laboratory and Documentation Practices </a:t>
            </a:r>
          </a:p>
          <a:p>
            <a:pPr marL="137160" lvl="3" indent="-182880">
              <a:spcBef>
                <a:spcPts val="600"/>
              </a:spcBef>
              <a:buClr>
                <a:srgbClr val="D8AA21"/>
              </a:buClr>
              <a:buFont typeface="LucidaGrande" charset="0"/>
              <a:buChar char="▸"/>
            </a:pPr>
            <a:r>
              <a:rPr lang="en-US" sz="1400" dirty="0">
                <a:solidFill>
                  <a:schemeClr val="tx1"/>
                </a:solidFill>
                <a:ea typeface="Verdana" panose="020B0604030504040204" pitchFamily="34" charset="0"/>
                <a:cs typeface="Verdana" panose="020B0604030504040204" pitchFamily="34" charset="0"/>
              </a:rPr>
              <a:t>Proficiency for Quality Control Testing</a:t>
            </a:r>
          </a:p>
          <a:p>
            <a:pPr marL="137160" lvl="3" indent="-182880">
              <a:spcBef>
                <a:spcPts val="600"/>
              </a:spcBef>
              <a:buClr>
                <a:srgbClr val="D8AA21"/>
              </a:buClr>
              <a:buFont typeface="LucidaGrande" charset="0"/>
              <a:buChar char="▸"/>
            </a:pPr>
            <a:r>
              <a:rPr lang="en-US" sz="1400" dirty="0">
                <a:solidFill>
                  <a:schemeClr val="tx1"/>
                </a:solidFill>
                <a:ea typeface="Verdana" panose="020B0604030504040204" pitchFamily="34" charset="0"/>
                <a:cs typeface="Verdana" panose="020B0604030504040204" pitchFamily="34" charset="0"/>
              </a:rPr>
              <a:t>Internal Audit </a:t>
            </a:r>
          </a:p>
          <a:p>
            <a:pPr marL="137160" lvl="3" indent="-182880">
              <a:spcBef>
                <a:spcPts val="600"/>
              </a:spcBef>
              <a:buClr>
                <a:srgbClr val="D8AA21"/>
              </a:buClr>
              <a:buFont typeface="LucidaGrande" charset="0"/>
              <a:buChar char="▸"/>
            </a:pPr>
            <a:r>
              <a:rPr lang="en-US" sz="1400" dirty="0">
                <a:solidFill>
                  <a:schemeClr val="tx1"/>
                </a:solidFill>
                <a:ea typeface="Verdana" panose="020B0604030504040204" pitchFamily="34" charset="0"/>
                <a:cs typeface="Verdana" panose="020B0604030504040204" pitchFamily="34" charset="0"/>
              </a:rPr>
              <a:t>Corrective and Preventive </a:t>
            </a:r>
            <a:r>
              <a:rPr lang="en-US" sz="1400" dirty="0" smtClean="0">
                <a:solidFill>
                  <a:schemeClr val="tx1"/>
                </a:solidFill>
                <a:ea typeface="Verdana" panose="020B0604030504040204" pitchFamily="34" charset="0"/>
                <a:cs typeface="Verdana" panose="020B0604030504040204" pitchFamily="34" charset="0"/>
              </a:rPr>
              <a:t>Action</a:t>
            </a:r>
          </a:p>
          <a:p>
            <a:pPr marL="0" lvl="3" indent="0">
              <a:spcBef>
                <a:spcPts val="600"/>
              </a:spcBef>
              <a:buClr>
                <a:srgbClr val="D8AA21"/>
              </a:buClr>
              <a:buNone/>
            </a:pPr>
            <a:endParaRPr lang="en-US" sz="1400" dirty="0" smtClean="0">
              <a:solidFill>
                <a:schemeClr val="tx1"/>
              </a:solidFill>
              <a:latin typeface="+mj-lt"/>
            </a:endParaRPr>
          </a:p>
          <a:p>
            <a:pPr marL="0" indent="0">
              <a:spcBef>
                <a:spcPts val="1584"/>
              </a:spcBef>
              <a:buNone/>
            </a:pPr>
            <a:r>
              <a:rPr lang="en-US" dirty="0" smtClean="0">
                <a:solidFill>
                  <a:schemeClr val="tx1"/>
                </a:solidFill>
                <a:latin typeface="+mj-lt"/>
              </a:rPr>
              <a:t>Supports NQCLs to comply with international requirements and standards, leading to ISO/IEC 17025 accreditation and/or WHO prequalification </a:t>
            </a:r>
          </a:p>
          <a:p>
            <a:pPr marL="109538" marR="0" indent="0">
              <a:lnSpc>
                <a:spcPct val="115000"/>
              </a:lnSpc>
              <a:spcBef>
                <a:spcPts val="0"/>
              </a:spcBef>
              <a:spcAft>
                <a:spcPts val="0"/>
              </a:spcAft>
              <a:buNone/>
            </a:pPr>
            <a:endParaRPr lang="en-US" sz="1400" dirty="0" smtClean="0">
              <a:solidFill>
                <a:schemeClr val="tx1"/>
              </a:solidFill>
              <a:latin typeface="+mj-lt"/>
              <a:ea typeface="Times New Roman"/>
              <a:cs typeface="Times New Roman"/>
            </a:endParaRPr>
          </a:p>
        </p:txBody>
      </p:sp>
      <p:sp>
        <p:nvSpPr>
          <p:cNvPr id="4" name="Slide Number Placeholder 3"/>
          <p:cNvSpPr>
            <a:spLocks noGrp="1"/>
          </p:cNvSpPr>
          <p:nvPr>
            <p:ph type="sldNum" sz="quarter" idx="12"/>
          </p:nvPr>
        </p:nvSpPr>
        <p:spPr/>
        <p:txBody>
          <a:bodyPr/>
          <a:lstStyle/>
          <a:p>
            <a:pPr>
              <a:defRPr/>
            </a:pPr>
            <a:fld id="{068D6C62-B91F-44FF-8A69-99889D3D2060}" type="slidenum">
              <a:rPr lang="en-US" smtClean="0"/>
              <a:pPr>
                <a:defRPr/>
              </a:pPr>
              <a:t>12</a:t>
            </a:fld>
            <a:endParaRPr lang="en-US" dirty="0"/>
          </a:p>
        </p:txBody>
      </p:sp>
      <p:sp>
        <p:nvSpPr>
          <p:cNvPr id="3" name="Title 2"/>
          <p:cNvSpPr>
            <a:spLocks noGrp="1"/>
          </p:cNvSpPr>
          <p:nvPr>
            <p:ph type="title"/>
          </p:nvPr>
        </p:nvSpPr>
        <p:spPr/>
        <p:txBody>
          <a:bodyPr/>
          <a:lstStyle/>
          <a:p>
            <a:pPr>
              <a:lnSpc>
                <a:spcPts val="3500"/>
              </a:lnSpc>
              <a:defRPr/>
            </a:pPr>
            <a:r>
              <a:rPr lang="en-US" dirty="0" smtClean="0">
                <a:solidFill>
                  <a:schemeClr val="tx1"/>
                </a:solidFill>
              </a:rPr>
              <a:t>Laboratory Quality Management Services </a:t>
            </a:r>
            <a:endParaRPr lang="en-US" dirty="0">
              <a:solidFill>
                <a:schemeClr val="tx1"/>
              </a:solidFill>
            </a:endParaRPr>
          </a:p>
        </p:txBody>
      </p:sp>
      <p:sp>
        <p:nvSpPr>
          <p:cNvPr id="6" name="TextBox 5"/>
          <p:cNvSpPr txBox="1"/>
          <p:nvPr/>
        </p:nvSpPr>
        <p:spPr>
          <a:xfrm>
            <a:off x="158266" y="880264"/>
            <a:ext cx="465991" cy="769441"/>
          </a:xfrm>
          <a:prstGeom prst="rect">
            <a:avLst/>
          </a:prstGeom>
          <a:noFill/>
        </p:spPr>
        <p:txBody>
          <a:bodyPr wrap="square" rtlCol="0">
            <a:spAutoFit/>
          </a:bodyPr>
          <a:lstStyle/>
          <a:p>
            <a:r>
              <a:rPr lang="en-US" sz="4400" b="1" dirty="0" smtClean="0">
                <a:solidFill>
                  <a:srgbClr val="85A4B3"/>
                </a:solidFill>
              </a:rPr>
              <a:t>1</a:t>
            </a:r>
            <a:endParaRPr lang="en-US" sz="4400" b="1" dirty="0">
              <a:solidFill>
                <a:srgbClr val="85A4B3"/>
              </a:solidFill>
            </a:endParaRPr>
          </a:p>
        </p:txBody>
      </p:sp>
      <p:sp>
        <p:nvSpPr>
          <p:cNvPr id="7" name="TextBox 6"/>
          <p:cNvSpPr txBox="1"/>
          <p:nvPr/>
        </p:nvSpPr>
        <p:spPr>
          <a:xfrm>
            <a:off x="174485" y="3464093"/>
            <a:ext cx="465991" cy="769441"/>
          </a:xfrm>
          <a:prstGeom prst="rect">
            <a:avLst/>
          </a:prstGeom>
          <a:noFill/>
        </p:spPr>
        <p:txBody>
          <a:bodyPr wrap="square" rtlCol="0">
            <a:spAutoFit/>
          </a:bodyPr>
          <a:lstStyle/>
          <a:p>
            <a:r>
              <a:rPr lang="en-US" sz="4400" b="1" dirty="0" smtClean="0">
                <a:solidFill>
                  <a:srgbClr val="85A4B3"/>
                </a:solidFill>
              </a:rPr>
              <a:t>2</a:t>
            </a:r>
            <a:endParaRPr lang="en-US" sz="4400" b="1" dirty="0">
              <a:solidFill>
                <a:srgbClr val="85A4B3"/>
              </a:solidFill>
            </a:endParaRPr>
          </a:p>
        </p:txBody>
      </p:sp>
    </p:spTree>
    <p:extLst>
      <p:ext uri="{BB962C8B-B14F-4D97-AF65-F5344CB8AC3E}">
        <p14:creationId xmlns:p14="http://schemas.microsoft.com/office/powerpoint/2010/main" val="3970299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8165" y="101166"/>
            <a:ext cx="3994512" cy="411928"/>
          </a:xfrm>
        </p:spPr>
        <p:txBody>
          <a:bodyPr/>
          <a:lstStyle/>
          <a:p>
            <a:r>
              <a:rPr lang="en-US" sz="2000" dirty="0"/>
              <a:t>Analytical Laboratory Services</a:t>
            </a:r>
          </a:p>
        </p:txBody>
      </p:sp>
      <p:sp>
        <p:nvSpPr>
          <p:cNvPr id="4" name="Content Placeholder 3"/>
          <p:cNvSpPr>
            <a:spLocks noGrp="1"/>
          </p:cNvSpPr>
          <p:nvPr>
            <p:ph sz="half" idx="2"/>
          </p:nvPr>
        </p:nvSpPr>
        <p:spPr>
          <a:xfrm>
            <a:off x="90791" y="530806"/>
            <a:ext cx="4001886" cy="4107869"/>
          </a:xfrm>
        </p:spPr>
        <p:txBody>
          <a:bodyPr/>
          <a:lstStyle/>
          <a:p>
            <a:pPr marL="0" indent="0" eaLnBrk="0" fontAlgn="base" hangingPunct="0">
              <a:buNone/>
            </a:pPr>
            <a:r>
              <a:rPr lang="en-US" sz="1200" b="1" dirty="0">
                <a:solidFill>
                  <a:schemeClr val="accent5"/>
                </a:solidFill>
              </a:rPr>
              <a:t>Dr. Farouk </a:t>
            </a:r>
            <a:r>
              <a:rPr lang="en-US" sz="1200" b="1" dirty="0" err="1">
                <a:solidFill>
                  <a:schemeClr val="accent5"/>
                </a:solidFill>
              </a:rPr>
              <a:t>Umaru</a:t>
            </a:r>
            <a:r>
              <a:rPr lang="en-US" sz="1200" b="1" dirty="0">
                <a:solidFill>
                  <a:schemeClr val="accent5"/>
                </a:solidFill>
              </a:rPr>
              <a:t>, </a:t>
            </a:r>
            <a:r>
              <a:rPr lang="en-US" sz="1200" dirty="0">
                <a:solidFill>
                  <a:schemeClr val="accent5"/>
                </a:solidFill>
              </a:rPr>
              <a:t>Manager, Lab Services </a:t>
            </a:r>
          </a:p>
          <a:p>
            <a:pPr marL="182880" indent="-182880">
              <a:buClr>
                <a:srgbClr val="ECE1C6"/>
              </a:buClr>
              <a:buFont typeface="LucidaGrande" charset="0"/>
              <a:buChar char="▸"/>
            </a:pPr>
            <a:r>
              <a:rPr lang="en-US" sz="900" dirty="0">
                <a:solidFill>
                  <a:schemeClr val="accent5"/>
                </a:solidFill>
              </a:rPr>
              <a:t>PhD in Public Health, MBA</a:t>
            </a:r>
          </a:p>
          <a:p>
            <a:pPr marL="182880" indent="-182880">
              <a:buClr>
                <a:srgbClr val="ECE1C6"/>
              </a:buClr>
              <a:buFont typeface="LucidaGrande" charset="0"/>
              <a:buChar char="▸"/>
            </a:pPr>
            <a:r>
              <a:rPr lang="en-US" sz="900" dirty="0">
                <a:solidFill>
                  <a:schemeClr val="accent5"/>
                </a:solidFill>
              </a:rPr>
              <a:t>15+ years experience in QA/QC</a:t>
            </a:r>
          </a:p>
          <a:p>
            <a:pPr marL="0" indent="0" eaLnBrk="0" fontAlgn="base" hangingPunct="0">
              <a:spcBef>
                <a:spcPts val="1200"/>
              </a:spcBef>
              <a:buNone/>
            </a:pPr>
            <a:r>
              <a:rPr lang="en-US" sz="1200" b="1" dirty="0">
                <a:solidFill>
                  <a:schemeClr val="accent5"/>
                </a:solidFill>
              </a:rPr>
              <a:t>Ms. </a:t>
            </a:r>
            <a:r>
              <a:rPr lang="en-US" sz="1200" b="1" dirty="0" err="1">
                <a:solidFill>
                  <a:schemeClr val="accent5"/>
                </a:solidFill>
              </a:rPr>
              <a:t>Erwina</a:t>
            </a:r>
            <a:r>
              <a:rPr lang="en-US" sz="1200" b="1" dirty="0">
                <a:solidFill>
                  <a:schemeClr val="accent5"/>
                </a:solidFill>
              </a:rPr>
              <a:t> De Castro, </a:t>
            </a:r>
            <a:r>
              <a:rPr lang="en-US" sz="1200" dirty="0">
                <a:solidFill>
                  <a:schemeClr val="accent5"/>
                </a:solidFill>
              </a:rPr>
              <a:t>Scientist III</a:t>
            </a:r>
          </a:p>
          <a:p>
            <a:pPr marL="182880" indent="-182880">
              <a:buClr>
                <a:srgbClr val="ECE1C6"/>
              </a:buClr>
              <a:buFont typeface="LucidaGrande" charset="0"/>
              <a:buChar char="▸"/>
            </a:pPr>
            <a:r>
              <a:rPr lang="en-US" sz="900" dirty="0">
                <a:solidFill>
                  <a:schemeClr val="accent5"/>
                </a:solidFill>
              </a:rPr>
              <a:t>20+ years in QA/QC</a:t>
            </a:r>
          </a:p>
          <a:p>
            <a:pPr marL="182880" indent="-182880">
              <a:buClr>
                <a:srgbClr val="ECE1C6"/>
              </a:buClr>
              <a:buFont typeface="LucidaGrande" charset="0"/>
              <a:buChar char="▸"/>
            </a:pPr>
            <a:r>
              <a:rPr lang="en-US" sz="900" dirty="0">
                <a:solidFill>
                  <a:schemeClr val="accent5"/>
                </a:solidFill>
              </a:rPr>
              <a:t>B.S. Chemistry, and MBA </a:t>
            </a:r>
          </a:p>
          <a:p>
            <a:pPr marL="0" indent="0" eaLnBrk="0" fontAlgn="base" hangingPunct="0">
              <a:spcBef>
                <a:spcPts val="1200"/>
              </a:spcBef>
              <a:buNone/>
            </a:pPr>
            <a:r>
              <a:rPr lang="en-US" sz="1200" b="1" dirty="0">
                <a:solidFill>
                  <a:schemeClr val="accent5"/>
                </a:solidFill>
              </a:rPr>
              <a:t>Mr. Shawn Hernandez, </a:t>
            </a:r>
            <a:r>
              <a:rPr lang="en-US" sz="1200" dirty="0">
                <a:solidFill>
                  <a:schemeClr val="accent5"/>
                </a:solidFill>
              </a:rPr>
              <a:t>Scientist IV</a:t>
            </a:r>
          </a:p>
          <a:p>
            <a:pPr marL="182880" indent="-182880">
              <a:buClr>
                <a:srgbClr val="ECE1C6"/>
              </a:buClr>
              <a:buFont typeface="LucidaGrande" charset="0"/>
              <a:buChar char="▸"/>
            </a:pPr>
            <a:r>
              <a:rPr lang="en-US" sz="900" dirty="0">
                <a:solidFill>
                  <a:schemeClr val="accent5"/>
                </a:solidFill>
              </a:rPr>
              <a:t>Instrumentation expert; metrology, repairs, validation (10+ </a:t>
            </a:r>
            <a:r>
              <a:rPr lang="en-US" sz="900" dirty="0" smtClean="0">
                <a:solidFill>
                  <a:schemeClr val="accent5"/>
                </a:solidFill>
              </a:rPr>
              <a:t>years exp.)</a:t>
            </a:r>
            <a:endParaRPr lang="en-US" sz="900" dirty="0">
              <a:solidFill>
                <a:schemeClr val="accent5"/>
              </a:solidFill>
            </a:endParaRPr>
          </a:p>
          <a:p>
            <a:pPr marL="182880" indent="-182880">
              <a:buClr>
                <a:srgbClr val="ECE1C6"/>
              </a:buClr>
              <a:buFont typeface="LucidaGrande" charset="0"/>
              <a:buChar char="▸"/>
            </a:pPr>
            <a:r>
              <a:rPr lang="en-US" sz="900" dirty="0">
                <a:solidFill>
                  <a:schemeClr val="accent5"/>
                </a:solidFill>
              </a:rPr>
              <a:t>B.S. Chemical Engineering &amp; Business Admin</a:t>
            </a:r>
          </a:p>
          <a:p>
            <a:pPr marL="0" indent="0">
              <a:spcBef>
                <a:spcPts val="1200"/>
              </a:spcBef>
              <a:buNone/>
            </a:pPr>
            <a:r>
              <a:rPr lang="en-US" sz="1200" b="1" dirty="0">
                <a:solidFill>
                  <a:schemeClr val="accent5"/>
                </a:solidFill>
              </a:rPr>
              <a:t>Mr. Sanford </a:t>
            </a:r>
            <a:r>
              <a:rPr lang="en-US" sz="1200" b="1" dirty="0" err="1">
                <a:solidFill>
                  <a:schemeClr val="accent5"/>
                </a:solidFill>
              </a:rPr>
              <a:t>Bradby</a:t>
            </a:r>
            <a:r>
              <a:rPr lang="en-US" sz="1200" b="1" dirty="0">
                <a:solidFill>
                  <a:schemeClr val="accent5"/>
                </a:solidFill>
              </a:rPr>
              <a:t> III, </a:t>
            </a:r>
            <a:r>
              <a:rPr lang="en-US" sz="1200" dirty="0">
                <a:solidFill>
                  <a:schemeClr val="accent5"/>
                </a:solidFill>
              </a:rPr>
              <a:t>Scientist V</a:t>
            </a:r>
          </a:p>
          <a:p>
            <a:pPr marL="182880" indent="-182880">
              <a:buClr>
                <a:srgbClr val="ECE1C6"/>
              </a:buClr>
              <a:buFont typeface="LucidaGrande" charset="0"/>
              <a:buChar char="▸"/>
            </a:pPr>
            <a:r>
              <a:rPr lang="en-US" sz="900" dirty="0">
                <a:solidFill>
                  <a:schemeClr val="accent5"/>
                </a:solidFill>
              </a:rPr>
              <a:t>20+ years QC testing of medicines</a:t>
            </a:r>
          </a:p>
          <a:p>
            <a:pPr marL="182880" indent="-182880">
              <a:buClr>
                <a:srgbClr val="ECE1C6"/>
              </a:buClr>
              <a:buFont typeface="LucidaGrande" charset="0"/>
              <a:buChar char="▸"/>
            </a:pPr>
            <a:r>
              <a:rPr lang="en-US" sz="900" dirty="0">
                <a:solidFill>
                  <a:schemeClr val="accent5"/>
                </a:solidFill>
              </a:rPr>
              <a:t>B.A. Chemistry </a:t>
            </a:r>
          </a:p>
          <a:p>
            <a:pPr marL="0" indent="0" eaLnBrk="0" fontAlgn="base" hangingPunct="0">
              <a:spcBef>
                <a:spcPts val="1200"/>
              </a:spcBef>
              <a:buNone/>
            </a:pPr>
            <a:r>
              <a:rPr lang="en-US" sz="1200" b="1" dirty="0">
                <a:solidFill>
                  <a:schemeClr val="accent5"/>
                </a:solidFill>
              </a:rPr>
              <a:t>Ms. Ruth </a:t>
            </a:r>
            <a:r>
              <a:rPr lang="en-US" sz="1200" b="1" dirty="0" err="1">
                <a:solidFill>
                  <a:schemeClr val="accent5"/>
                </a:solidFill>
              </a:rPr>
              <a:t>Habtemichael</a:t>
            </a:r>
            <a:r>
              <a:rPr lang="en-US" sz="1200" dirty="0">
                <a:solidFill>
                  <a:schemeClr val="accent5"/>
                </a:solidFill>
              </a:rPr>
              <a:t>, Scientist II</a:t>
            </a:r>
          </a:p>
          <a:p>
            <a:pPr marL="182880" indent="-182880">
              <a:buClr>
                <a:srgbClr val="ECE1C6"/>
              </a:buClr>
              <a:buFont typeface="LucidaGrande" charset="0"/>
              <a:buChar char="▸"/>
            </a:pPr>
            <a:r>
              <a:rPr lang="en-US" sz="900" dirty="0">
                <a:solidFill>
                  <a:schemeClr val="accent5"/>
                </a:solidFill>
              </a:rPr>
              <a:t>16 years analytical QC testing</a:t>
            </a:r>
          </a:p>
          <a:p>
            <a:pPr marL="182880" indent="-182880">
              <a:buClr>
                <a:srgbClr val="ECE1C6"/>
              </a:buClr>
              <a:buFont typeface="LucidaGrande" charset="0"/>
              <a:buChar char="▸"/>
            </a:pPr>
            <a:r>
              <a:rPr lang="en-US" sz="900" dirty="0">
                <a:solidFill>
                  <a:schemeClr val="accent5"/>
                </a:solidFill>
              </a:rPr>
              <a:t>B.S. Chemistry </a:t>
            </a:r>
          </a:p>
          <a:p>
            <a:pPr marL="0" indent="0" eaLnBrk="0" fontAlgn="base" hangingPunct="0">
              <a:spcBef>
                <a:spcPts val="1200"/>
              </a:spcBef>
              <a:buNone/>
            </a:pPr>
            <a:r>
              <a:rPr lang="en-US" sz="1200" b="1" dirty="0">
                <a:solidFill>
                  <a:schemeClr val="accent5"/>
                </a:solidFill>
              </a:rPr>
              <a:t>*Mr. Lukas Roth</a:t>
            </a:r>
            <a:r>
              <a:rPr lang="en-US" sz="1200" dirty="0">
                <a:solidFill>
                  <a:schemeClr val="accent5"/>
                </a:solidFill>
              </a:rPr>
              <a:t>, Associate Program Manager</a:t>
            </a:r>
          </a:p>
          <a:p>
            <a:pPr marL="182880" indent="-182880">
              <a:buClr>
                <a:srgbClr val="ECE1C6"/>
              </a:buClr>
              <a:buFont typeface="LucidaGrande" charset="0"/>
              <a:buChar char="▸"/>
            </a:pPr>
            <a:r>
              <a:rPr lang="en-US" sz="900" dirty="0">
                <a:solidFill>
                  <a:schemeClr val="accent5"/>
                </a:solidFill>
              </a:rPr>
              <a:t>4+ years QC testing &amp; MQM</a:t>
            </a:r>
          </a:p>
          <a:p>
            <a:pPr marL="182880" indent="-182880">
              <a:buClr>
                <a:srgbClr val="ECE1C6"/>
              </a:buClr>
              <a:buFont typeface="LucidaGrande" charset="0"/>
              <a:buChar char="▸"/>
            </a:pPr>
            <a:r>
              <a:rPr lang="en-US" sz="900" dirty="0">
                <a:solidFill>
                  <a:schemeClr val="accent5"/>
                </a:solidFill>
              </a:rPr>
              <a:t>Master of Public Health (MPH)</a:t>
            </a:r>
          </a:p>
          <a:p>
            <a:pPr marL="182880" indent="-182880">
              <a:buClr>
                <a:srgbClr val="ECE1C6"/>
              </a:buClr>
              <a:buFont typeface="LucidaGrande" charset="0"/>
              <a:buChar char="▸"/>
            </a:pPr>
            <a:r>
              <a:rPr lang="en-US" sz="900" dirty="0">
                <a:solidFill>
                  <a:schemeClr val="accent5"/>
                </a:solidFill>
              </a:rPr>
              <a:t>B.S. Molecular Biology &amp; Physiology </a:t>
            </a:r>
          </a:p>
          <a:p>
            <a:pPr marL="0" indent="0">
              <a:buNone/>
            </a:pPr>
            <a:endParaRPr lang="en-US" sz="900" dirty="0">
              <a:solidFill>
                <a:schemeClr val="accent5"/>
              </a:solidFill>
            </a:endParaRPr>
          </a:p>
        </p:txBody>
      </p:sp>
      <p:sp>
        <p:nvSpPr>
          <p:cNvPr id="2" name="TextBox 1"/>
          <p:cNvSpPr txBox="1"/>
          <p:nvPr/>
        </p:nvSpPr>
        <p:spPr>
          <a:xfrm>
            <a:off x="1894448" y="4732184"/>
            <a:ext cx="2357057" cy="230832"/>
          </a:xfrm>
          <a:prstGeom prst="rect">
            <a:avLst/>
          </a:prstGeom>
          <a:noFill/>
        </p:spPr>
        <p:txBody>
          <a:bodyPr wrap="square" rtlCol="0">
            <a:spAutoFit/>
          </a:bodyPr>
          <a:lstStyle/>
          <a:p>
            <a:r>
              <a:rPr lang="en-US" sz="900" dirty="0" smtClean="0">
                <a:solidFill>
                  <a:srgbClr val="ECE1C6"/>
                </a:solidFill>
              </a:rPr>
              <a:t>* Provide partial support to ALS team    </a:t>
            </a:r>
            <a:endParaRPr lang="en-US" sz="900" dirty="0">
              <a:solidFill>
                <a:srgbClr val="ECE1C6"/>
              </a:solidFill>
            </a:endParaRPr>
          </a:p>
        </p:txBody>
      </p:sp>
      <p:sp>
        <p:nvSpPr>
          <p:cNvPr id="9" name="Slide Number Placeholder 2"/>
          <p:cNvSpPr txBox="1">
            <a:spLocks/>
          </p:cNvSpPr>
          <p:nvPr/>
        </p:nvSpPr>
        <p:spPr>
          <a:xfrm>
            <a:off x="8610600" y="4790034"/>
            <a:ext cx="533400" cy="159544"/>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fld id="{FACAA118-DCFF-4A4D-B52F-A4212312ABC4}" type="slidenum">
              <a:rPr lang="en-US" sz="800" smtClean="0">
                <a:solidFill>
                  <a:srgbClr val="8D949D"/>
                </a:solidFill>
              </a:rPr>
              <a:pPr>
                <a:defRPr/>
              </a:pPr>
              <a:t>13</a:t>
            </a:fld>
            <a:endParaRPr lang="en-US" sz="800" dirty="0">
              <a:solidFill>
                <a:srgbClr val="8D949D"/>
              </a:solidFill>
            </a:endParaRPr>
          </a:p>
        </p:txBody>
      </p:sp>
      <p:grpSp>
        <p:nvGrpSpPr>
          <p:cNvPr id="6" name="Group 5"/>
          <p:cNvGrpSpPr/>
          <p:nvPr/>
        </p:nvGrpSpPr>
        <p:grpSpPr>
          <a:xfrm>
            <a:off x="4395019" y="527841"/>
            <a:ext cx="4505631" cy="4044159"/>
            <a:chOff x="4395019" y="527841"/>
            <a:chExt cx="4505631" cy="4044159"/>
          </a:xfrm>
        </p:grpSpPr>
        <p:sp>
          <p:nvSpPr>
            <p:cNvPr id="12" name="Rectangle 11"/>
            <p:cNvSpPr/>
            <p:nvPr/>
          </p:nvSpPr>
          <p:spPr>
            <a:xfrm>
              <a:off x="4395019" y="527841"/>
              <a:ext cx="4505631" cy="4044159"/>
            </a:xfrm>
            <a:prstGeom prst="rect">
              <a:avLst/>
            </a:prstGeom>
            <a:solidFill>
              <a:schemeClr val="bg2"/>
            </a:solidFill>
            <a:ln>
              <a:noFill/>
            </a:ln>
            <a:effectLst>
              <a:outerShdw blurRad="40000" dist="23000" dir="54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76135" y="597172"/>
              <a:ext cx="4350775" cy="390675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01454500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10"/>
          <p:cNvSpPr>
            <a:spLocks noGrp="1"/>
          </p:cNvSpPr>
          <p:nvPr>
            <p:ph sz="half" idx="2"/>
          </p:nvPr>
        </p:nvSpPr>
        <p:spPr bwMode="auto">
          <a:xfrm>
            <a:off x="174486" y="784568"/>
            <a:ext cx="7826514" cy="3796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0"/>
              </a:spcBef>
              <a:spcAft>
                <a:spcPts val="300"/>
              </a:spcAft>
              <a:buClr>
                <a:srgbClr val="D8AA21"/>
              </a:buClr>
              <a:buFont typeface="LucidaGrande" charset="0"/>
              <a:buChar char="▸"/>
            </a:pPr>
            <a:r>
              <a:rPr lang="en-US" dirty="0" smtClean="0">
                <a:solidFill>
                  <a:schemeClr val="tx1"/>
                </a:solidFill>
              </a:rPr>
              <a:t>Supports NQCLs to provide full </a:t>
            </a:r>
            <a:r>
              <a:rPr lang="en-US" dirty="0">
                <a:solidFill>
                  <a:schemeClr val="tx1"/>
                </a:solidFill>
              </a:rPr>
              <a:t>lab services, including design, qualification, repairs, maintenance, calibration and </a:t>
            </a:r>
            <a:r>
              <a:rPr lang="en-US" dirty="0" smtClean="0">
                <a:solidFill>
                  <a:schemeClr val="tx1"/>
                </a:solidFill>
              </a:rPr>
              <a:t>metrology and quality control testing</a:t>
            </a:r>
            <a:endParaRPr lang="en-US" dirty="0">
              <a:solidFill>
                <a:schemeClr val="tx1"/>
              </a:solidFill>
            </a:endParaRPr>
          </a:p>
          <a:p>
            <a:pPr lvl="0">
              <a:lnSpc>
                <a:spcPts val="1200"/>
              </a:lnSpc>
              <a:spcBef>
                <a:spcPts val="0"/>
              </a:spcBef>
              <a:spcAft>
                <a:spcPts val="0"/>
              </a:spcAft>
              <a:buClr>
                <a:srgbClr val="D8AA21"/>
              </a:buClr>
              <a:buFont typeface="LucidaGrande" charset="0"/>
              <a:buChar char="▸"/>
            </a:pPr>
            <a:endParaRPr lang="en-US" dirty="0" smtClean="0">
              <a:solidFill>
                <a:schemeClr val="tx1"/>
              </a:solidFill>
            </a:endParaRPr>
          </a:p>
          <a:p>
            <a:pPr lvl="0">
              <a:spcBef>
                <a:spcPts val="0"/>
              </a:spcBef>
              <a:spcAft>
                <a:spcPts val="300"/>
              </a:spcAft>
              <a:buClr>
                <a:srgbClr val="D8AA21"/>
              </a:buClr>
              <a:buFont typeface="LucidaGrande" charset="0"/>
              <a:buChar char="▸"/>
            </a:pPr>
            <a:r>
              <a:rPr lang="en-US" dirty="0" smtClean="0">
                <a:solidFill>
                  <a:schemeClr val="tx1"/>
                </a:solidFill>
              </a:rPr>
              <a:t>Provides hands-on technical training in the quality control of medicines, to strengthen NQCL and local manufacturers, </a:t>
            </a:r>
            <a:r>
              <a:rPr lang="en-US" b="1" u="sng" dirty="0" smtClean="0">
                <a:solidFill>
                  <a:schemeClr val="tx1"/>
                </a:solidFill>
              </a:rPr>
              <a:t>or</a:t>
            </a:r>
            <a:r>
              <a:rPr lang="en-US" dirty="0" smtClean="0">
                <a:solidFill>
                  <a:schemeClr val="tx1"/>
                </a:solidFill>
              </a:rPr>
              <a:t> for the purpose of ISO/IEC 17025 accreditation and/or WHO prequalification</a:t>
            </a:r>
          </a:p>
          <a:p>
            <a:pPr lvl="0">
              <a:lnSpc>
                <a:spcPts val="1200"/>
              </a:lnSpc>
              <a:spcBef>
                <a:spcPts val="0"/>
              </a:spcBef>
              <a:spcAft>
                <a:spcPts val="0"/>
              </a:spcAft>
              <a:buClr>
                <a:srgbClr val="D8AA21"/>
              </a:buClr>
              <a:buFont typeface="LucidaGrande" charset="0"/>
              <a:buChar char="▸"/>
            </a:pPr>
            <a:endParaRPr lang="en-US" dirty="0" smtClean="0">
              <a:solidFill>
                <a:schemeClr val="tx1"/>
              </a:solidFill>
            </a:endParaRPr>
          </a:p>
          <a:p>
            <a:pPr lvl="0">
              <a:spcBef>
                <a:spcPts val="0"/>
              </a:spcBef>
              <a:buClr>
                <a:srgbClr val="D8AA21"/>
              </a:buClr>
              <a:buFont typeface="LucidaGrande" charset="0"/>
              <a:buChar char="▸"/>
            </a:pPr>
            <a:r>
              <a:rPr lang="en-US" dirty="0" smtClean="0">
                <a:solidFill>
                  <a:schemeClr val="tx1"/>
                </a:solidFill>
              </a:rPr>
              <a:t>Performs </a:t>
            </a:r>
            <a:r>
              <a:rPr lang="en-US" dirty="0">
                <a:solidFill>
                  <a:schemeClr val="tx1"/>
                </a:solidFill>
              </a:rPr>
              <a:t>analytical </a:t>
            </a:r>
            <a:r>
              <a:rPr lang="en-US" dirty="0" smtClean="0">
                <a:solidFill>
                  <a:schemeClr val="tx1"/>
                </a:solidFill>
              </a:rPr>
              <a:t>tests </a:t>
            </a:r>
            <a:r>
              <a:rPr lang="en-US" dirty="0">
                <a:solidFill>
                  <a:schemeClr val="tx1"/>
                </a:solidFill>
              </a:rPr>
              <a:t>for NQCLs </a:t>
            </a:r>
            <a:r>
              <a:rPr lang="en-US" dirty="0" smtClean="0">
                <a:solidFill>
                  <a:schemeClr val="tx1"/>
                </a:solidFill>
              </a:rPr>
              <a:t>who </a:t>
            </a:r>
            <a:r>
              <a:rPr lang="en-US" dirty="0">
                <a:solidFill>
                  <a:schemeClr val="tx1"/>
                </a:solidFill>
              </a:rPr>
              <a:t>lack </a:t>
            </a:r>
            <a:r>
              <a:rPr lang="en-US" dirty="0" smtClean="0">
                <a:solidFill>
                  <a:schemeClr val="tx1"/>
                </a:solidFill>
              </a:rPr>
              <a:t>capacity, </a:t>
            </a:r>
            <a:r>
              <a:rPr lang="en-US" dirty="0">
                <a:solidFill>
                  <a:schemeClr val="tx1"/>
                </a:solidFill>
              </a:rPr>
              <a:t>or for </a:t>
            </a:r>
            <a:r>
              <a:rPr lang="en-US" dirty="0" smtClean="0">
                <a:solidFill>
                  <a:schemeClr val="tx1"/>
                </a:solidFill>
              </a:rPr>
              <a:t>partners (</a:t>
            </a:r>
            <a:r>
              <a:rPr lang="en-US" dirty="0">
                <a:solidFill>
                  <a:schemeClr val="tx1"/>
                </a:solidFill>
              </a:rPr>
              <a:t>UNICEF, </a:t>
            </a:r>
            <a:r>
              <a:rPr lang="en-US" dirty="0" smtClean="0">
                <a:solidFill>
                  <a:schemeClr val="tx1"/>
                </a:solidFill>
              </a:rPr>
              <a:t>USAID, WHO, NIH) </a:t>
            </a:r>
            <a:r>
              <a:rPr lang="en-US" dirty="0">
                <a:solidFill>
                  <a:schemeClr val="tx1"/>
                </a:solidFill>
              </a:rPr>
              <a:t>prior to </a:t>
            </a:r>
            <a:r>
              <a:rPr lang="en-US" dirty="0" smtClean="0">
                <a:solidFill>
                  <a:schemeClr val="tx1"/>
                </a:solidFill>
              </a:rPr>
              <a:t>medicines procurement</a:t>
            </a:r>
            <a:endParaRPr lang="en-US" dirty="0">
              <a:solidFill>
                <a:schemeClr val="tx1"/>
              </a:solidFill>
            </a:endParaRPr>
          </a:p>
          <a:p>
            <a:pPr>
              <a:lnSpc>
                <a:spcPts val="1200"/>
              </a:lnSpc>
              <a:spcBef>
                <a:spcPts val="0"/>
              </a:spcBef>
              <a:spcAft>
                <a:spcPts val="300"/>
              </a:spcAft>
              <a:buClr>
                <a:srgbClr val="D8AA21"/>
              </a:buClr>
              <a:buFont typeface="LucidaGrande" charset="0"/>
              <a:buChar char="▸"/>
            </a:pPr>
            <a:endParaRPr lang="en-US" dirty="0" smtClean="0">
              <a:solidFill>
                <a:schemeClr val="tx1"/>
              </a:solidFill>
            </a:endParaRPr>
          </a:p>
          <a:p>
            <a:pPr>
              <a:spcBef>
                <a:spcPts val="0"/>
              </a:spcBef>
              <a:spcAft>
                <a:spcPts val="300"/>
              </a:spcAft>
              <a:buClr>
                <a:srgbClr val="D8AA21"/>
              </a:buClr>
              <a:buFont typeface="LucidaGrande" charset="0"/>
              <a:buChar char="▸"/>
            </a:pPr>
            <a:r>
              <a:rPr lang="en-US" dirty="0" smtClean="0">
                <a:solidFill>
                  <a:schemeClr val="tx1"/>
                </a:solidFill>
              </a:rPr>
              <a:t>Support </a:t>
            </a:r>
            <a:r>
              <a:rPr lang="en-US" dirty="0">
                <a:solidFill>
                  <a:schemeClr val="tx1"/>
                </a:solidFill>
              </a:rPr>
              <a:t>development of </a:t>
            </a:r>
            <a:r>
              <a:rPr lang="en-US" dirty="0" smtClean="0">
                <a:solidFill>
                  <a:schemeClr val="tx1"/>
                </a:solidFill>
              </a:rPr>
              <a:t>monographs for public health – vitamin A liquid, zinc Sulfate, </a:t>
            </a:r>
            <a:r>
              <a:rPr lang="en-US" dirty="0" err="1">
                <a:solidFill>
                  <a:schemeClr val="tx1"/>
                </a:solidFill>
              </a:rPr>
              <a:t>MiniLab</a:t>
            </a:r>
            <a:r>
              <a:rPr lang="en-US" dirty="0" smtClean="0">
                <a:solidFill>
                  <a:schemeClr val="tx1"/>
                </a:solidFill>
              </a:rPr>
              <a:t>™, etc.</a:t>
            </a:r>
          </a:p>
          <a:p>
            <a:pPr lvl="0">
              <a:lnSpc>
                <a:spcPts val="1400"/>
              </a:lnSpc>
              <a:spcBef>
                <a:spcPts val="0"/>
              </a:spcBef>
              <a:spcAft>
                <a:spcPts val="300"/>
              </a:spcAft>
              <a:buClr>
                <a:srgbClr val="D8AA21"/>
              </a:buClr>
              <a:buFont typeface="LucidaGrande" charset="0"/>
              <a:buChar char="▸"/>
            </a:pPr>
            <a:endParaRPr lang="en-US" dirty="0" smtClean="0">
              <a:solidFill>
                <a:schemeClr val="tx1"/>
              </a:solidFill>
            </a:endParaRPr>
          </a:p>
          <a:p>
            <a:pPr lvl="0">
              <a:spcBef>
                <a:spcPts val="0"/>
              </a:spcBef>
              <a:spcAft>
                <a:spcPts val="300"/>
              </a:spcAft>
              <a:buClr>
                <a:srgbClr val="D8AA21"/>
              </a:buClr>
              <a:buFont typeface="LucidaGrande" charset="0"/>
              <a:buChar char="▸"/>
            </a:pPr>
            <a:r>
              <a:rPr lang="en-US" dirty="0" smtClean="0">
                <a:solidFill>
                  <a:schemeClr val="tx1"/>
                </a:solidFill>
              </a:rPr>
              <a:t>Evaluate new field-based medicines detection tools, and train on existing tools such as </a:t>
            </a:r>
            <a:r>
              <a:rPr lang="en-US" dirty="0" err="1" smtClean="0">
                <a:solidFill>
                  <a:schemeClr val="tx1"/>
                </a:solidFill>
              </a:rPr>
              <a:t>MiniLab</a:t>
            </a:r>
            <a:r>
              <a:rPr lang="en-US" dirty="0" smtClean="0">
                <a:solidFill>
                  <a:schemeClr val="tx1"/>
                </a:solidFill>
              </a:rPr>
              <a:t>™</a:t>
            </a:r>
            <a:r>
              <a:rPr lang="en-US" dirty="0">
                <a:solidFill>
                  <a:schemeClr val="tx1"/>
                </a:solidFill>
              </a:rPr>
              <a:t>, CD-3, </a:t>
            </a:r>
            <a:r>
              <a:rPr lang="en-US" dirty="0" err="1">
                <a:solidFill>
                  <a:schemeClr val="tx1"/>
                </a:solidFill>
              </a:rPr>
              <a:t>TruScan</a:t>
            </a:r>
            <a:r>
              <a:rPr lang="en-US" dirty="0">
                <a:solidFill>
                  <a:schemeClr val="tx1"/>
                </a:solidFill>
              </a:rPr>
              <a:t>™</a:t>
            </a:r>
          </a:p>
          <a:p>
            <a:pPr lvl="0">
              <a:spcBef>
                <a:spcPts val="0"/>
              </a:spcBef>
              <a:spcAft>
                <a:spcPts val="300"/>
              </a:spcAft>
              <a:buClr>
                <a:srgbClr val="D8AA21"/>
              </a:buClr>
              <a:buFont typeface="LucidaGrande" charset="0"/>
              <a:buChar char="▸"/>
            </a:pPr>
            <a:endParaRPr lang="en-US" dirty="0">
              <a:solidFill>
                <a:schemeClr val="tx1"/>
              </a:solidFill>
            </a:endParaRPr>
          </a:p>
          <a:p>
            <a:pPr>
              <a:buClr>
                <a:srgbClr val="D8AA21"/>
              </a:buClr>
              <a:buFont typeface="LucidaGrande" charset="0"/>
              <a:buChar char="▸"/>
            </a:pPr>
            <a:endParaRPr lang="en-US" altLang="en-US" dirty="0" smtClean="0">
              <a:solidFill>
                <a:schemeClr val="tx1"/>
              </a:solidFill>
              <a:latin typeface="Arial" charset="0"/>
              <a:cs typeface="Arial" charset="0"/>
            </a:endParaRPr>
          </a:p>
        </p:txBody>
      </p:sp>
      <p:sp>
        <p:nvSpPr>
          <p:cNvPr id="8" name="Slide Number Placeholder 7"/>
          <p:cNvSpPr>
            <a:spLocks noGrp="1"/>
          </p:cNvSpPr>
          <p:nvPr>
            <p:ph type="sldNum" sz="quarter" idx="12"/>
          </p:nvPr>
        </p:nvSpPr>
        <p:spPr/>
        <p:txBody>
          <a:bodyPr/>
          <a:lstStyle/>
          <a:p>
            <a:pPr>
              <a:defRPr/>
            </a:pPr>
            <a:fld id="{37C1CB53-8985-4816-9C7F-F2A1C7C36758}" type="slidenum">
              <a:rPr lang="en-US" smtClean="0"/>
              <a:pPr>
                <a:defRPr/>
              </a:pPr>
              <a:t>14</a:t>
            </a:fld>
            <a:endParaRPr lang="en-US" dirty="0"/>
          </a:p>
        </p:txBody>
      </p:sp>
      <p:sp>
        <p:nvSpPr>
          <p:cNvPr id="10" name="Title 9"/>
          <p:cNvSpPr>
            <a:spLocks noGrp="1"/>
          </p:cNvSpPr>
          <p:nvPr>
            <p:ph type="title"/>
          </p:nvPr>
        </p:nvSpPr>
        <p:spPr/>
        <p:txBody>
          <a:bodyPr/>
          <a:lstStyle/>
          <a:p>
            <a:pPr>
              <a:defRPr/>
            </a:pPr>
            <a:r>
              <a:rPr lang="en-US" dirty="0" smtClean="0">
                <a:solidFill>
                  <a:schemeClr val="tx1"/>
                </a:solidFill>
              </a:rPr>
              <a:t>PQM Analytical Laboratory Services</a:t>
            </a:r>
            <a:endParaRPr lang="en-US" dirty="0">
              <a:solidFill>
                <a:schemeClr val="tx1"/>
              </a:solidFill>
            </a:endParaRPr>
          </a:p>
        </p:txBody>
      </p:sp>
    </p:spTree>
    <p:extLst>
      <p:ext uri="{BB962C8B-B14F-4D97-AF65-F5344CB8AC3E}">
        <p14:creationId xmlns:p14="http://schemas.microsoft.com/office/powerpoint/2010/main" val="270867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6583297" y="927196"/>
            <a:ext cx="0" cy="155448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733671" y="613902"/>
            <a:ext cx="0" cy="1819584"/>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3078728" y="4019666"/>
            <a:ext cx="280366" cy="529885"/>
          </a:xfrm>
          <a:custGeom>
            <a:avLst/>
            <a:gdLst>
              <a:gd name="connsiteX0" fmla="*/ 0 w 538317"/>
              <a:gd name="connsiteY0" fmla="*/ 0 h 648930"/>
              <a:gd name="connsiteX1" fmla="*/ 538317 w 538317"/>
              <a:gd name="connsiteY1" fmla="*/ 176981 h 648930"/>
              <a:gd name="connsiteX2" fmla="*/ 538317 w 538317"/>
              <a:gd name="connsiteY2" fmla="*/ 648930 h 648930"/>
              <a:gd name="connsiteX3" fmla="*/ 538317 w 538317"/>
              <a:gd name="connsiteY3" fmla="*/ 648930 h 648930"/>
            </a:gdLst>
            <a:ahLst/>
            <a:cxnLst>
              <a:cxn ang="0">
                <a:pos x="connsiteX0" y="connsiteY0"/>
              </a:cxn>
              <a:cxn ang="0">
                <a:pos x="connsiteX1" y="connsiteY1"/>
              </a:cxn>
              <a:cxn ang="0">
                <a:pos x="connsiteX2" y="connsiteY2"/>
              </a:cxn>
              <a:cxn ang="0">
                <a:pos x="connsiteX3" y="connsiteY3"/>
              </a:cxn>
            </a:cxnLst>
            <a:rect l="l" t="t" r="r" b="b"/>
            <a:pathLst>
              <a:path w="538317" h="648930">
                <a:moveTo>
                  <a:pt x="0" y="0"/>
                </a:moveTo>
                <a:lnTo>
                  <a:pt x="538317" y="176981"/>
                </a:lnTo>
                <a:lnTo>
                  <a:pt x="538317" y="648930"/>
                </a:lnTo>
                <a:lnTo>
                  <a:pt x="538317" y="64893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 name="Freeform 1023"/>
          <p:cNvSpPr/>
          <p:nvPr/>
        </p:nvSpPr>
        <p:spPr>
          <a:xfrm>
            <a:off x="7934636" y="3968342"/>
            <a:ext cx="132735" cy="426681"/>
          </a:xfrm>
          <a:custGeom>
            <a:avLst/>
            <a:gdLst>
              <a:gd name="connsiteX0" fmla="*/ 132735 w 132735"/>
              <a:gd name="connsiteY0" fmla="*/ 0 h 582561"/>
              <a:gd name="connsiteX1" fmla="*/ 0 w 132735"/>
              <a:gd name="connsiteY1" fmla="*/ 243348 h 582561"/>
              <a:gd name="connsiteX2" fmla="*/ 0 w 132735"/>
              <a:gd name="connsiteY2" fmla="*/ 582561 h 582561"/>
            </a:gdLst>
            <a:ahLst/>
            <a:cxnLst>
              <a:cxn ang="0">
                <a:pos x="connsiteX0" y="connsiteY0"/>
              </a:cxn>
              <a:cxn ang="0">
                <a:pos x="connsiteX1" y="connsiteY1"/>
              </a:cxn>
              <a:cxn ang="0">
                <a:pos x="connsiteX2" y="connsiteY2"/>
              </a:cxn>
            </a:cxnLst>
            <a:rect l="l" t="t" r="r" b="b"/>
            <a:pathLst>
              <a:path w="132735" h="582561">
                <a:moveTo>
                  <a:pt x="132735" y="0"/>
                </a:moveTo>
                <a:lnTo>
                  <a:pt x="0" y="243348"/>
                </a:lnTo>
                <a:lnTo>
                  <a:pt x="0" y="582561"/>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7211965" y="1327361"/>
            <a:ext cx="361335" cy="1179871"/>
          </a:xfrm>
          <a:custGeom>
            <a:avLst/>
            <a:gdLst>
              <a:gd name="connsiteX0" fmla="*/ 0 w 361335"/>
              <a:gd name="connsiteY0" fmla="*/ 0 h 1179871"/>
              <a:gd name="connsiteX1" fmla="*/ 361335 w 361335"/>
              <a:gd name="connsiteY1" fmla="*/ 154858 h 1179871"/>
              <a:gd name="connsiteX2" fmla="*/ 361335 w 361335"/>
              <a:gd name="connsiteY2" fmla="*/ 1179871 h 1179871"/>
              <a:gd name="connsiteX3" fmla="*/ 361335 w 361335"/>
              <a:gd name="connsiteY3" fmla="*/ 1179871 h 1179871"/>
            </a:gdLst>
            <a:ahLst/>
            <a:cxnLst>
              <a:cxn ang="0">
                <a:pos x="connsiteX0" y="connsiteY0"/>
              </a:cxn>
              <a:cxn ang="0">
                <a:pos x="connsiteX1" y="connsiteY1"/>
              </a:cxn>
              <a:cxn ang="0">
                <a:pos x="connsiteX2" y="connsiteY2"/>
              </a:cxn>
              <a:cxn ang="0">
                <a:pos x="connsiteX3" y="connsiteY3"/>
              </a:cxn>
            </a:cxnLst>
            <a:rect l="l" t="t" r="r" b="b"/>
            <a:pathLst>
              <a:path w="361335" h="1179871">
                <a:moveTo>
                  <a:pt x="0" y="0"/>
                </a:moveTo>
                <a:lnTo>
                  <a:pt x="361335" y="154858"/>
                </a:lnTo>
                <a:lnTo>
                  <a:pt x="361335" y="1179871"/>
                </a:lnTo>
                <a:lnTo>
                  <a:pt x="361335" y="1179871"/>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7" name="Straight Connector 136"/>
          <p:cNvCxnSpPr/>
          <p:nvPr/>
        </p:nvCxnSpPr>
        <p:spPr>
          <a:xfrm>
            <a:off x="5679511" y="2653133"/>
            <a:ext cx="885" cy="18288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8" name="Freeform 17"/>
          <p:cNvSpPr/>
          <p:nvPr/>
        </p:nvSpPr>
        <p:spPr>
          <a:xfrm>
            <a:off x="6032094" y="1718190"/>
            <a:ext cx="140109" cy="936522"/>
          </a:xfrm>
          <a:custGeom>
            <a:avLst/>
            <a:gdLst>
              <a:gd name="connsiteX0" fmla="*/ 0 w 140109"/>
              <a:gd name="connsiteY0" fmla="*/ 0 h 936522"/>
              <a:gd name="connsiteX1" fmla="*/ 140109 w 140109"/>
              <a:gd name="connsiteY1" fmla="*/ 169606 h 936522"/>
              <a:gd name="connsiteX2" fmla="*/ 140109 w 140109"/>
              <a:gd name="connsiteY2" fmla="*/ 936522 h 936522"/>
              <a:gd name="connsiteX3" fmla="*/ 140109 w 140109"/>
              <a:gd name="connsiteY3" fmla="*/ 936522 h 936522"/>
            </a:gdLst>
            <a:ahLst/>
            <a:cxnLst>
              <a:cxn ang="0">
                <a:pos x="connsiteX0" y="connsiteY0"/>
              </a:cxn>
              <a:cxn ang="0">
                <a:pos x="connsiteX1" y="connsiteY1"/>
              </a:cxn>
              <a:cxn ang="0">
                <a:pos x="connsiteX2" y="connsiteY2"/>
              </a:cxn>
              <a:cxn ang="0">
                <a:pos x="connsiteX3" y="connsiteY3"/>
              </a:cxn>
            </a:cxnLst>
            <a:rect l="l" t="t" r="r" b="b"/>
            <a:pathLst>
              <a:path w="140109" h="936522">
                <a:moveTo>
                  <a:pt x="0" y="0"/>
                </a:moveTo>
                <a:lnTo>
                  <a:pt x="140109" y="169606"/>
                </a:lnTo>
                <a:lnTo>
                  <a:pt x="140109" y="936522"/>
                </a:lnTo>
                <a:lnTo>
                  <a:pt x="140109" y="936522"/>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5265104" y="1998412"/>
            <a:ext cx="122308" cy="543494"/>
          </a:xfrm>
          <a:custGeom>
            <a:avLst/>
            <a:gdLst>
              <a:gd name="connsiteX0" fmla="*/ 250722 w 250722"/>
              <a:gd name="connsiteY0" fmla="*/ 877529 h 877529"/>
              <a:gd name="connsiteX1" fmla="*/ 250722 w 250722"/>
              <a:gd name="connsiteY1" fmla="*/ 184355 h 877529"/>
              <a:gd name="connsiteX2" fmla="*/ 0 w 250722"/>
              <a:gd name="connsiteY2" fmla="*/ 0 h 877529"/>
              <a:gd name="connsiteX3" fmla="*/ 0 w 250722"/>
              <a:gd name="connsiteY3" fmla="*/ 0 h 877529"/>
            </a:gdLst>
            <a:ahLst/>
            <a:cxnLst>
              <a:cxn ang="0">
                <a:pos x="connsiteX0" y="connsiteY0"/>
              </a:cxn>
              <a:cxn ang="0">
                <a:pos x="connsiteX1" y="connsiteY1"/>
              </a:cxn>
              <a:cxn ang="0">
                <a:pos x="connsiteX2" y="connsiteY2"/>
              </a:cxn>
              <a:cxn ang="0">
                <a:pos x="connsiteX3" y="connsiteY3"/>
              </a:cxn>
            </a:cxnLst>
            <a:rect l="l" t="t" r="r" b="b"/>
            <a:pathLst>
              <a:path w="250722" h="877529">
                <a:moveTo>
                  <a:pt x="250722" y="877529"/>
                </a:moveTo>
                <a:lnTo>
                  <a:pt x="250722" y="184355"/>
                </a:lnTo>
                <a:lnTo>
                  <a:pt x="0" y="0"/>
                </a:lnTo>
                <a:lnTo>
                  <a:pt x="0" y="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8079373" y="1275275"/>
            <a:ext cx="885" cy="1209406"/>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4454017" y="685805"/>
            <a:ext cx="1231490" cy="1873045"/>
          </a:xfrm>
          <a:custGeom>
            <a:avLst/>
            <a:gdLst>
              <a:gd name="connsiteX0" fmla="*/ 0 w 1231490"/>
              <a:gd name="connsiteY0" fmla="*/ 0 h 1873045"/>
              <a:gd name="connsiteX1" fmla="*/ 1209368 w 1231490"/>
              <a:gd name="connsiteY1" fmla="*/ 752168 h 1873045"/>
              <a:gd name="connsiteX2" fmla="*/ 1209368 w 1231490"/>
              <a:gd name="connsiteY2" fmla="*/ 1873045 h 1873045"/>
              <a:gd name="connsiteX3" fmla="*/ 1231490 w 1231490"/>
              <a:gd name="connsiteY3" fmla="*/ 1873045 h 1873045"/>
            </a:gdLst>
            <a:ahLst/>
            <a:cxnLst>
              <a:cxn ang="0">
                <a:pos x="connsiteX0" y="connsiteY0"/>
              </a:cxn>
              <a:cxn ang="0">
                <a:pos x="connsiteX1" y="connsiteY1"/>
              </a:cxn>
              <a:cxn ang="0">
                <a:pos x="connsiteX2" y="connsiteY2"/>
              </a:cxn>
              <a:cxn ang="0">
                <a:pos x="connsiteX3" y="connsiteY3"/>
              </a:cxn>
            </a:cxnLst>
            <a:rect l="l" t="t" r="r" b="b"/>
            <a:pathLst>
              <a:path w="1231490" h="1873045">
                <a:moveTo>
                  <a:pt x="0" y="0"/>
                </a:moveTo>
                <a:lnTo>
                  <a:pt x="1209368" y="752168"/>
                </a:lnTo>
                <a:lnTo>
                  <a:pt x="1209368" y="1873045"/>
                </a:lnTo>
                <a:lnTo>
                  <a:pt x="1231490" y="18730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4247539" y="1430600"/>
            <a:ext cx="656303" cy="1025013"/>
          </a:xfrm>
          <a:custGeom>
            <a:avLst/>
            <a:gdLst>
              <a:gd name="connsiteX0" fmla="*/ 0 w 656303"/>
              <a:gd name="connsiteY0" fmla="*/ 0 h 1025013"/>
              <a:gd name="connsiteX1" fmla="*/ 656303 w 656303"/>
              <a:gd name="connsiteY1" fmla="*/ 678426 h 1025013"/>
              <a:gd name="connsiteX2" fmla="*/ 656303 w 656303"/>
              <a:gd name="connsiteY2" fmla="*/ 1025013 h 1025013"/>
              <a:gd name="connsiteX3" fmla="*/ 656303 w 656303"/>
              <a:gd name="connsiteY3" fmla="*/ 1025013 h 1025013"/>
            </a:gdLst>
            <a:ahLst/>
            <a:cxnLst>
              <a:cxn ang="0">
                <a:pos x="connsiteX0" y="connsiteY0"/>
              </a:cxn>
              <a:cxn ang="0">
                <a:pos x="connsiteX1" y="connsiteY1"/>
              </a:cxn>
              <a:cxn ang="0">
                <a:pos x="connsiteX2" y="connsiteY2"/>
              </a:cxn>
              <a:cxn ang="0">
                <a:pos x="connsiteX3" y="connsiteY3"/>
              </a:cxn>
            </a:cxnLst>
            <a:rect l="l" t="t" r="r" b="b"/>
            <a:pathLst>
              <a:path w="656303" h="1025013">
                <a:moveTo>
                  <a:pt x="0" y="0"/>
                </a:moveTo>
                <a:lnTo>
                  <a:pt x="656303" y="678426"/>
                </a:lnTo>
                <a:lnTo>
                  <a:pt x="656303" y="1025013"/>
                </a:lnTo>
                <a:lnTo>
                  <a:pt x="656303" y="1025013"/>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Brace 7"/>
          <p:cNvSpPr/>
          <p:nvPr/>
        </p:nvSpPr>
        <p:spPr>
          <a:xfrm rot="5400000">
            <a:off x="7148047" y="2529205"/>
            <a:ext cx="216324" cy="412955"/>
          </a:xfrm>
          <a:prstGeom prst="rightBrace">
            <a:avLst>
              <a:gd name="adj1" fmla="val 44211"/>
              <a:gd name="adj2" fmla="val 51786"/>
            </a:avLst>
          </a:prstGeom>
          <a:ln w="28575">
            <a:solidFill>
              <a:srgbClr val="D8AA2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4091803" y="2024307"/>
            <a:ext cx="216328" cy="1393002"/>
          </a:xfrm>
          <a:prstGeom prst="rightBrace">
            <a:avLst>
              <a:gd name="adj1" fmla="val 46453"/>
              <a:gd name="adj2" fmla="val 50000"/>
            </a:avLst>
          </a:prstGeom>
          <a:ln w="28575">
            <a:solidFill>
              <a:srgbClr val="D8AA2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740474" y="2042656"/>
            <a:ext cx="122308" cy="543494"/>
          </a:xfrm>
          <a:custGeom>
            <a:avLst/>
            <a:gdLst>
              <a:gd name="connsiteX0" fmla="*/ 250722 w 250722"/>
              <a:gd name="connsiteY0" fmla="*/ 877529 h 877529"/>
              <a:gd name="connsiteX1" fmla="*/ 250722 w 250722"/>
              <a:gd name="connsiteY1" fmla="*/ 184355 h 877529"/>
              <a:gd name="connsiteX2" fmla="*/ 0 w 250722"/>
              <a:gd name="connsiteY2" fmla="*/ 0 h 877529"/>
              <a:gd name="connsiteX3" fmla="*/ 0 w 250722"/>
              <a:gd name="connsiteY3" fmla="*/ 0 h 877529"/>
            </a:gdLst>
            <a:ahLst/>
            <a:cxnLst>
              <a:cxn ang="0">
                <a:pos x="connsiteX0" y="connsiteY0"/>
              </a:cxn>
              <a:cxn ang="0">
                <a:pos x="connsiteX1" y="connsiteY1"/>
              </a:cxn>
              <a:cxn ang="0">
                <a:pos x="connsiteX2" y="connsiteY2"/>
              </a:cxn>
              <a:cxn ang="0">
                <a:pos x="connsiteX3" y="connsiteY3"/>
              </a:cxn>
            </a:cxnLst>
            <a:rect l="l" t="t" r="r" b="b"/>
            <a:pathLst>
              <a:path w="250722" h="877529">
                <a:moveTo>
                  <a:pt x="250722" y="877529"/>
                </a:moveTo>
                <a:lnTo>
                  <a:pt x="250722" y="184355"/>
                </a:lnTo>
                <a:lnTo>
                  <a:pt x="0" y="0"/>
                </a:lnTo>
                <a:lnTo>
                  <a:pt x="0" y="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Connector 93"/>
          <p:cNvCxnSpPr/>
          <p:nvPr/>
        </p:nvCxnSpPr>
        <p:spPr>
          <a:xfrm flipV="1">
            <a:off x="8343557" y="2597896"/>
            <a:ext cx="0" cy="491896"/>
          </a:xfrm>
          <a:prstGeom prst="line">
            <a:avLst/>
          </a:prstGeom>
          <a:ln w="12700">
            <a:prstDash val="sysDot"/>
          </a:ln>
          <a:effectLst/>
        </p:spPr>
        <p:style>
          <a:lnRef idx="2">
            <a:schemeClr val="accent1"/>
          </a:lnRef>
          <a:fillRef idx="0">
            <a:schemeClr val="accent1"/>
          </a:fillRef>
          <a:effectRef idx="1">
            <a:schemeClr val="accent1"/>
          </a:effectRef>
          <a:fontRef idx="minor">
            <a:schemeClr val="tx1"/>
          </a:fontRef>
        </p:style>
      </p:cxnSp>
      <p:sp>
        <p:nvSpPr>
          <p:cNvPr id="139" name="Rectangle 138"/>
          <p:cNvSpPr/>
          <p:nvPr/>
        </p:nvSpPr>
        <p:spPr>
          <a:xfrm>
            <a:off x="582599" y="4277999"/>
            <a:ext cx="7957303" cy="315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9" name="Rectangle 1038"/>
          <p:cNvSpPr/>
          <p:nvPr/>
        </p:nvSpPr>
        <p:spPr>
          <a:xfrm>
            <a:off x="589973" y="2352372"/>
            <a:ext cx="7957303" cy="315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a:off x="7004128" y="2277422"/>
            <a:ext cx="885" cy="18288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7445140" y="2353014"/>
            <a:ext cx="1102136" cy="325027"/>
          </a:xfrm>
          <a:prstGeom prst="rect">
            <a:avLst/>
          </a:prstGeom>
          <a:solidFill>
            <a:schemeClr val="accent3">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476196" y="2353014"/>
            <a:ext cx="171510" cy="322389"/>
          </a:xfrm>
          <a:prstGeom prst="ellipse">
            <a:avLst/>
          </a:prstGeom>
          <a:solidFill>
            <a:srgbClr val="7581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436989" y="2353014"/>
            <a:ext cx="1024404" cy="32502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7335440" y="2353014"/>
            <a:ext cx="261151" cy="322389"/>
          </a:xfrm>
          <a:prstGeom prst="ellipse">
            <a:avLst/>
          </a:prstGeom>
          <a:solidFill>
            <a:srgbClr val="1A35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438857" y="2353014"/>
            <a:ext cx="1042377" cy="325027"/>
          </a:xfrm>
          <a:prstGeom prst="rect">
            <a:avLst/>
          </a:prstGeom>
          <a:solidFill>
            <a:schemeClr val="accent3">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388684" y="2353014"/>
            <a:ext cx="171510" cy="322389"/>
          </a:xfrm>
          <a:prstGeom prst="ellipse">
            <a:avLst/>
          </a:prstGeom>
          <a:solidFill>
            <a:srgbClr val="334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4501827" y="2353014"/>
            <a:ext cx="993016" cy="325027"/>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399186" y="2353014"/>
            <a:ext cx="171510" cy="322389"/>
          </a:xfrm>
          <a:prstGeom prst="ellipse">
            <a:avLst/>
          </a:prstGeom>
          <a:solidFill>
            <a:srgbClr val="445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Brace 8"/>
          <p:cNvSpPr/>
          <p:nvPr/>
        </p:nvSpPr>
        <p:spPr>
          <a:xfrm rot="5400000" flipV="1">
            <a:off x="4254583" y="-589599"/>
            <a:ext cx="357608" cy="7819629"/>
          </a:xfrm>
          <a:prstGeom prst="rightBrace">
            <a:avLst>
              <a:gd name="adj1" fmla="val 66719"/>
              <a:gd name="adj2" fmla="val 49906"/>
            </a:avLst>
          </a:prstGeom>
          <a:ln w="28575">
            <a:solidFill>
              <a:srgbClr val="D8AA2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p:cNvCxnSpPr/>
          <p:nvPr/>
        </p:nvCxnSpPr>
        <p:spPr>
          <a:xfrm flipH="1">
            <a:off x="2306264" y="1083104"/>
            <a:ext cx="9236" cy="128016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1291682" y="1553767"/>
            <a:ext cx="250722" cy="877529"/>
          </a:xfrm>
          <a:custGeom>
            <a:avLst/>
            <a:gdLst>
              <a:gd name="connsiteX0" fmla="*/ 250722 w 250722"/>
              <a:gd name="connsiteY0" fmla="*/ 877529 h 877529"/>
              <a:gd name="connsiteX1" fmla="*/ 250722 w 250722"/>
              <a:gd name="connsiteY1" fmla="*/ 184355 h 877529"/>
              <a:gd name="connsiteX2" fmla="*/ 0 w 250722"/>
              <a:gd name="connsiteY2" fmla="*/ 0 h 877529"/>
              <a:gd name="connsiteX3" fmla="*/ 0 w 250722"/>
              <a:gd name="connsiteY3" fmla="*/ 0 h 877529"/>
            </a:gdLst>
            <a:ahLst/>
            <a:cxnLst>
              <a:cxn ang="0">
                <a:pos x="connsiteX0" y="connsiteY0"/>
              </a:cxn>
              <a:cxn ang="0">
                <a:pos x="connsiteX1" y="connsiteY1"/>
              </a:cxn>
              <a:cxn ang="0">
                <a:pos x="connsiteX2" y="connsiteY2"/>
              </a:cxn>
              <a:cxn ang="0">
                <a:pos x="connsiteX3" y="connsiteY3"/>
              </a:cxn>
            </a:cxnLst>
            <a:rect l="l" t="t" r="r" b="b"/>
            <a:pathLst>
              <a:path w="250722" h="877529">
                <a:moveTo>
                  <a:pt x="250722" y="877529"/>
                </a:moveTo>
                <a:lnTo>
                  <a:pt x="250722" y="184355"/>
                </a:lnTo>
                <a:lnTo>
                  <a:pt x="0" y="0"/>
                </a:lnTo>
                <a:lnTo>
                  <a:pt x="0" y="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2691584" y="1489592"/>
            <a:ext cx="560439" cy="988142"/>
          </a:xfrm>
          <a:custGeom>
            <a:avLst/>
            <a:gdLst>
              <a:gd name="connsiteX0" fmla="*/ 560439 w 560439"/>
              <a:gd name="connsiteY0" fmla="*/ 0 h 988142"/>
              <a:gd name="connsiteX1" fmla="*/ 0 w 560439"/>
              <a:gd name="connsiteY1" fmla="*/ 213852 h 988142"/>
              <a:gd name="connsiteX2" fmla="*/ 0 w 560439"/>
              <a:gd name="connsiteY2" fmla="*/ 988142 h 988142"/>
              <a:gd name="connsiteX3" fmla="*/ 0 w 560439"/>
              <a:gd name="connsiteY3" fmla="*/ 988142 h 988142"/>
            </a:gdLst>
            <a:ahLst/>
            <a:cxnLst>
              <a:cxn ang="0">
                <a:pos x="connsiteX0" y="connsiteY0"/>
              </a:cxn>
              <a:cxn ang="0">
                <a:pos x="connsiteX1" y="connsiteY1"/>
              </a:cxn>
              <a:cxn ang="0">
                <a:pos x="connsiteX2" y="connsiteY2"/>
              </a:cxn>
              <a:cxn ang="0">
                <a:pos x="connsiteX3" y="connsiteY3"/>
              </a:cxn>
            </a:cxnLst>
            <a:rect l="l" t="t" r="r" b="b"/>
            <a:pathLst>
              <a:path w="560439" h="988142">
                <a:moveTo>
                  <a:pt x="560439" y="0"/>
                </a:moveTo>
                <a:lnTo>
                  <a:pt x="0" y="213852"/>
                </a:lnTo>
                <a:lnTo>
                  <a:pt x="0" y="988142"/>
                </a:lnTo>
                <a:lnTo>
                  <a:pt x="0" y="988142"/>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rot="10800000">
            <a:off x="2847783" y="2158885"/>
            <a:ext cx="1665821" cy="193486"/>
          </a:xfrm>
          <a:custGeom>
            <a:avLst/>
            <a:gdLst>
              <a:gd name="connsiteX0" fmla="*/ 2639506 w 2639506"/>
              <a:gd name="connsiteY0" fmla="*/ 18853 h 565608"/>
              <a:gd name="connsiteX1" fmla="*/ 2639506 w 2639506"/>
              <a:gd name="connsiteY1" fmla="*/ 565608 h 565608"/>
              <a:gd name="connsiteX2" fmla="*/ 0 w 2639506"/>
              <a:gd name="connsiteY2" fmla="*/ 565608 h 565608"/>
              <a:gd name="connsiteX3" fmla="*/ 0 w 2639506"/>
              <a:gd name="connsiteY3" fmla="*/ 0 h 565608"/>
              <a:gd name="connsiteX4" fmla="*/ 0 w 2639506"/>
              <a:gd name="connsiteY4" fmla="*/ 0 h 5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506" h="565608">
                <a:moveTo>
                  <a:pt x="2639506" y="18853"/>
                </a:moveTo>
                <a:lnTo>
                  <a:pt x="2639506" y="565608"/>
                </a:lnTo>
                <a:lnTo>
                  <a:pt x="0" y="565608"/>
                </a:lnTo>
                <a:lnTo>
                  <a:pt x="0" y="0"/>
                </a:lnTo>
                <a:lnTo>
                  <a:pt x="0" y="0"/>
                </a:lnTo>
              </a:path>
            </a:pathLst>
          </a:custGeom>
          <a:noFill/>
          <a:ln w="28575">
            <a:solidFill>
              <a:srgbClr val="85A4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89973" y="2353014"/>
            <a:ext cx="915561" cy="325027"/>
          </a:xfrm>
          <a:prstGeom prst="rect">
            <a:avLst/>
          </a:prstGeom>
          <a:solidFill>
            <a:schemeClr val="accent3">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10347" y="2353014"/>
            <a:ext cx="993016" cy="325027"/>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482492" y="2353014"/>
            <a:ext cx="1042377" cy="325027"/>
          </a:xfrm>
          <a:prstGeom prst="rect">
            <a:avLst/>
          </a:prstGeom>
          <a:solidFill>
            <a:schemeClr val="accent3">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89201" y="2353014"/>
            <a:ext cx="1024404" cy="32502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387652" y="2353014"/>
            <a:ext cx="261151" cy="322389"/>
          </a:xfrm>
          <a:prstGeom prst="ellipse">
            <a:avLst/>
          </a:prstGeom>
          <a:solidFill>
            <a:srgbClr val="1A35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12160" y="2353014"/>
            <a:ext cx="171510" cy="322389"/>
          </a:xfrm>
          <a:prstGeom prst="ellipse">
            <a:avLst/>
          </a:prstGeom>
          <a:solidFill>
            <a:srgbClr val="445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429044" y="2353014"/>
            <a:ext cx="171510" cy="322389"/>
          </a:xfrm>
          <a:prstGeom prst="ellipse">
            <a:avLst/>
          </a:prstGeom>
          <a:solidFill>
            <a:srgbClr val="7581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407706" y="2353014"/>
            <a:ext cx="171510" cy="322389"/>
          </a:xfrm>
          <a:prstGeom prst="ellipse">
            <a:avLst/>
          </a:prstGeom>
          <a:solidFill>
            <a:srgbClr val="445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432319" y="2353014"/>
            <a:ext cx="171510" cy="322389"/>
          </a:xfrm>
          <a:prstGeom prst="ellipse">
            <a:avLst/>
          </a:prstGeom>
          <a:solidFill>
            <a:srgbClr val="334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32729" y="2408480"/>
            <a:ext cx="977839" cy="215444"/>
          </a:xfrm>
          <a:prstGeom prst="rect">
            <a:avLst/>
          </a:prstGeom>
          <a:noFill/>
        </p:spPr>
        <p:txBody>
          <a:bodyPr wrap="square" rtlCol="0">
            <a:spAutoFit/>
          </a:bodyPr>
          <a:lstStyle/>
          <a:p>
            <a:pPr algn="ctr"/>
            <a:r>
              <a:rPr lang="en-US" sz="800" b="1" dirty="0" smtClean="0">
                <a:solidFill>
                  <a:schemeClr val="bg2"/>
                </a:solidFill>
              </a:rPr>
              <a:t>1/1/2016</a:t>
            </a:r>
            <a:endParaRPr lang="en-US" sz="800" b="1" dirty="0">
              <a:solidFill>
                <a:schemeClr val="bg2"/>
              </a:solidFill>
            </a:endParaRPr>
          </a:p>
        </p:txBody>
      </p:sp>
      <p:sp>
        <p:nvSpPr>
          <p:cNvPr id="57" name="TextBox 56"/>
          <p:cNvSpPr txBox="1"/>
          <p:nvPr/>
        </p:nvSpPr>
        <p:spPr>
          <a:xfrm>
            <a:off x="1188351" y="2408480"/>
            <a:ext cx="743734" cy="215444"/>
          </a:xfrm>
          <a:prstGeom prst="rect">
            <a:avLst/>
          </a:prstGeom>
          <a:noFill/>
        </p:spPr>
        <p:txBody>
          <a:bodyPr wrap="square" rtlCol="0">
            <a:spAutoFit/>
          </a:bodyPr>
          <a:lstStyle/>
          <a:p>
            <a:pPr algn="ctr"/>
            <a:r>
              <a:rPr lang="en-US" sz="800" b="1" dirty="0">
                <a:solidFill>
                  <a:schemeClr val="bg2"/>
                </a:solidFill>
              </a:rPr>
              <a:t>4</a:t>
            </a:r>
            <a:r>
              <a:rPr lang="en-US" sz="800" b="1" dirty="0" smtClean="0">
                <a:solidFill>
                  <a:schemeClr val="bg2"/>
                </a:solidFill>
              </a:rPr>
              <a:t>/1/2016</a:t>
            </a:r>
            <a:endParaRPr lang="en-US" sz="800" b="1" dirty="0">
              <a:solidFill>
                <a:schemeClr val="bg2"/>
              </a:solidFill>
            </a:endParaRPr>
          </a:p>
        </p:txBody>
      </p:sp>
      <p:sp>
        <p:nvSpPr>
          <p:cNvPr id="58" name="TextBox 57"/>
          <p:cNvSpPr txBox="1"/>
          <p:nvPr/>
        </p:nvSpPr>
        <p:spPr>
          <a:xfrm>
            <a:off x="2150568" y="2408480"/>
            <a:ext cx="743734" cy="215444"/>
          </a:xfrm>
          <a:prstGeom prst="rect">
            <a:avLst/>
          </a:prstGeom>
          <a:noFill/>
        </p:spPr>
        <p:txBody>
          <a:bodyPr wrap="square" rtlCol="0">
            <a:spAutoFit/>
          </a:bodyPr>
          <a:lstStyle/>
          <a:p>
            <a:pPr algn="ctr"/>
            <a:r>
              <a:rPr lang="en-US" sz="800" b="1" smtClean="0">
                <a:solidFill>
                  <a:schemeClr val="bg2"/>
                </a:solidFill>
              </a:rPr>
              <a:t>7/1/2016</a:t>
            </a:r>
            <a:endParaRPr lang="en-US" sz="800" b="1" dirty="0">
              <a:solidFill>
                <a:schemeClr val="bg2"/>
              </a:solidFill>
            </a:endParaRPr>
          </a:p>
        </p:txBody>
      </p:sp>
      <p:sp>
        <p:nvSpPr>
          <p:cNvPr id="59" name="TextBox 58"/>
          <p:cNvSpPr txBox="1"/>
          <p:nvPr/>
        </p:nvSpPr>
        <p:spPr>
          <a:xfrm>
            <a:off x="3180171" y="2408480"/>
            <a:ext cx="743734" cy="215444"/>
          </a:xfrm>
          <a:prstGeom prst="rect">
            <a:avLst/>
          </a:prstGeom>
          <a:noFill/>
        </p:spPr>
        <p:txBody>
          <a:bodyPr wrap="square" rtlCol="0">
            <a:spAutoFit/>
          </a:bodyPr>
          <a:lstStyle/>
          <a:p>
            <a:pPr algn="ctr"/>
            <a:r>
              <a:rPr lang="en-US" sz="800" b="1" smtClean="0">
                <a:solidFill>
                  <a:schemeClr val="bg2"/>
                </a:solidFill>
              </a:rPr>
              <a:t>10/1/2016</a:t>
            </a:r>
            <a:endParaRPr lang="en-US" sz="800" b="1" dirty="0">
              <a:solidFill>
                <a:schemeClr val="bg2"/>
              </a:solidFill>
            </a:endParaRPr>
          </a:p>
        </p:txBody>
      </p:sp>
      <p:sp>
        <p:nvSpPr>
          <p:cNvPr id="60" name="TextBox 59"/>
          <p:cNvSpPr txBox="1"/>
          <p:nvPr/>
        </p:nvSpPr>
        <p:spPr>
          <a:xfrm>
            <a:off x="4219525" y="2408480"/>
            <a:ext cx="743734" cy="215444"/>
          </a:xfrm>
          <a:prstGeom prst="rect">
            <a:avLst/>
          </a:prstGeom>
          <a:noFill/>
        </p:spPr>
        <p:txBody>
          <a:bodyPr wrap="square" rtlCol="0">
            <a:spAutoFit/>
          </a:bodyPr>
          <a:lstStyle/>
          <a:p>
            <a:pPr algn="ctr"/>
            <a:r>
              <a:rPr lang="en-US" sz="800" b="1">
                <a:solidFill>
                  <a:schemeClr val="bg2"/>
                </a:solidFill>
              </a:rPr>
              <a:t>1</a:t>
            </a:r>
            <a:r>
              <a:rPr lang="en-US" sz="800" b="1" smtClean="0">
                <a:solidFill>
                  <a:schemeClr val="bg2"/>
                </a:solidFill>
              </a:rPr>
              <a:t>/1/2017</a:t>
            </a:r>
            <a:endParaRPr lang="en-US" sz="800" b="1" dirty="0">
              <a:solidFill>
                <a:schemeClr val="bg2"/>
              </a:solidFill>
            </a:endParaRPr>
          </a:p>
        </p:txBody>
      </p:sp>
      <p:sp>
        <p:nvSpPr>
          <p:cNvPr id="61" name="TextBox 60"/>
          <p:cNvSpPr txBox="1"/>
          <p:nvPr/>
        </p:nvSpPr>
        <p:spPr>
          <a:xfrm>
            <a:off x="5164637" y="2408480"/>
            <a:ext cx="743734" cy="215444"/>
          </a:xfrm>
          <a:prstGeom prst="rect">
            <a:avLst/>
          </a:prstGeom>
          <a:noFill/>
        </p:spPr>
        <p:txBody>
          <a:bodyPr wrap="square" rtlCol="0">
            <a:spAutoFit/>
          </a:bodyPr>
          <a:lstStyle/>
          <a:p>
            <a:pPr algn="ctr"/>
            <a:r>
              <a:rPr lang="en-US" sz="800" b="1" smtClean="0">
                <a:solidFill>
                  <a:schemeClr val="bg2"/>
                </a:solidFill>
              </a:rPr>
              <a:t>4/1/2017</a:t>
            </a:r>
            <a:endParaRPr lang="en-US" sz="800" b="1" dirty="0">
              <a:solidFill>
                <a:schemeClr val="bg2"/>
              </a:solidFill>
            </a:endParaRPr>
          </a:p>
        </p:txBody>
      </p:sp>
      <p:sp>
        <p:nvSpPr>
          <p:cNvPr id="62" name="TextBox 61"/>
          <p:cNvSpPr txBox="1"/>
          <p:nvPr/>
        </p:nvSpPr>
        <p:spPr>
          <a:xfrm>
            <a:off x="6181961" y="2408480"/>
            <a:ext cx="743734" cy="215444"/>
          </a:xfrm>
          <a:prstGeom prst="rect">
            <a:avLst/>
          </a:prstGeom>
          <a:noFill/>
        </p:spPr>
        <p:txBody>
          <a:bodyPr wrap="square" rtlCol="0">
            <a:spAutoFit/>
          </a:bodyPr>
          <a:lstStyle/>
          <a:p>
            <a:pPr algn="ctr"/>
            <a:r>
              <a:rPr lang="en-US" sz="800" b="1" smtClean="0">
                <a:solidFill>
                  <a:schemeClr val="bg2"/>
                </a:solidFill>
              </a:rPr>
              <a:t>7/1/2017</a:t>
            </a:r>
            <a:endParaRPr lang="en-US" sz="800" b="1" dirty="0">
              <a:solidFill>
                <a:schemeClr val="bg2"/>
              </a:solidFill>
            </a:endParaRPr>
          </a:p>
        </p:txBody>
      </p:sp>
      <p:sp>
        <p:nvSpPr>
          <p:cNvPr id="63" name="TextBox 62"/>
          <p:cNvSpPr txBox="1"/>
          <p:nvPr/>
        </p:nvSpPr>
        <p:spPr>
          <a:xfrm>
            <a:off x="7151771" y="2408480"/>
            <a:ext cx="743734" cy="215444"/>
          </a:xfrm>
          <a:prstGeom prst="rect">
            <a:avLst/>
          </a:prstGeom>
          <a:noFill/>
        </p:spPr>
        <p:txBody>
          <a:bodyPr wrap="square" rtlCol="0">
            <a:spAutoFit/>
          </a:bodyPr>
          <a:lstStyle/>
          <a:p>
            <a:pPr algn="ctr"/>
            <a:r>
              <a:rPr lang="en-US" sz="800" b="1" dirty="0" smtClean="0">
                <a:solidFill>
                  <a:schemeClr val="bg2"/>
                </a:solidFill>
              </a:rPr>
              <a:t>10/1/2017</a:t>
            </a:r>
            <a:endParaRPr lang="en-US" sz="800" b="1" dirty="0">
              <a:solidFill>
                <a:schemeClr val="bg2"/>
              </a:solidFill>
            </a:endParaRPr>
          </a:p>
        </p:txBody>
      </p:sp>
      <p:sp>
        <p:nvSpPr>
          <p:cNvPr id="64" name="TextBox 63"/>
          <p:cNvSpPr txBox="1"/>
          <p:nvPr/>
        </p:nvSpPr>
        <p:spPr>
          <a:xfrm>
            <a:off x="8037770" y="2408480"/>
            <a:ext cx="743734" cy="215444"/>
          </a:xfrm>
          <a:prstGeom prst="rect">
            <a:avLst/>
          </a:prstGeom>
          <a:noFill/>
        </p:spPr>
        <p:txBody>
          <a:bodyPr wrap="square" rtlCol="0">
            <a:spAutoFit/>
          </a:bodyPr>
          <a:lstStyle/>
          <a:p>
            <a:pPr algn="ctr"/>
            <a:r>
              <a:rPr lang="en-US" sz="800" b="1" dirty="0" smtClean="0">
                <a:solidFill>
                  <a:schemeClr val="bg2"/>
                </a:solidFill>
              </a:rPr>
              <a:t>1/1/2018</a:t>
            </a:r>
            <a:endParaRPr lang="en-US" sz="800" b="1" dirty="0">
              <a:solidFill>
                <a:schemeClr val="bg2"/>
              </a:solidFill>
            </a:endParaRPr>
          </a:p>
        </p:txBody>
      </p:sp>
      <p:sp>
        <p:nvSpPr>
          <p:cNvPr id="65" name="Rectangle 64"/>
          <p:cNvSpPr/>
          <p:nvPr/>
        </p:nvSpPr>
        <p:spPr>
          <a:xfrm>
            <a:off x="7474635" y="4278641"/>
            <a:ext cx="958399" cy="325027"/>
          </a:xfrm>
          <a:prstGeom prst="rect">
            <a:avLst/>
          </a:prstGeom>
          <a:solidFill>
            <a:schemeClr val="accent3">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8335828" y="4278641"/>
            <a:ext cx="171510" cy="322389"/>
          </a:xfrm>
          <a:prstGeom prst="ellipse">
            <a:avLst/>
          </a:prstGeom>
          <a:solidFill>
            <a:srgbClr val="7581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6466484" y="4278641"/>
            <a:ext cx="1024404" cy="32502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364935" y="4278641"/>
            <a:ext cx="261151" cy="322389"/>
          </a:xfrm>
          <a:prstGeom prst="ellipse">
            <a:avLst/>
          </a:prstGeom>
          <a:solidFill>
            <a:srgbClr val="1A35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5468352" y="4278641"/>
            <a:ext cx="1042377" cy="325027"/>
          </a:xfrm>
          <a:prstGeom prst="rect">
            <a:avLst/>
          </a:prstGeom>
          <a:solidFill>
            <a:schemeClr val="accent3">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6418179" y="4278641"/>
            <a:ext cx="171510" cy="322389"/>
          </a:xfrm>
          <a:prstGeom prst="ellipse">
            <a:avLst/>
          </a:prstGeom>
          <a:solidFill>
            <a:srgbClr val="334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531322" y="4278641"/>
            <a:ext cx="993016" cy="325027"/>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428681" y="4278641"/>
            <a:ext cx="171510" cy="322389"/>
          </a:xfrm>
          <a:prstGeom prst="ellipse">
            <a:avLst/>
          </a:prstGeom>
          <a:solidFill>
            <a:srgbClr val="445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516394" y="4278641"/>
            <a:ext cx="1018636" cy="325027"/>
          </a:xfrm>
          <a:prstGeom prst="rect">
            <a:avLst/>
          </a:prstGeom>
          <a:solidFill>
            <a:schemeClr val="accent3">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1539842" y="4278641"/>
            <a:ext cx="993016" cy="325027"/>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2511987" y="4278641"/>
            <a:ext cx="1042377" cy="325027"/>
          </a:xfrm>
          <a:prstGeom prst="rect">
            <a:avLst/>
          </a:prstGeom>
          <a:solidFill>
            <a:schemeClr val="accent3">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3518696" y="4278641"/>
            <a:ext cx="1024404" cy="32502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417147" y="4278641"/>
            <a:ext cx="261151" cy="322389"/>
          </a:xfrm>
          <a:prstGeom prst="ellipse">
            <a:avLst/>
          </a:prstGeom>
          <a:solidFill>
            <a:srgbClr val="1A35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43828" y="4278641"/>
            <a:ext cx="171510" cy="322389"/>
          </a:xfrm>
          <a:prstGeom prst="ellipse">
            <a:avLst/>
          </a:prstGeom>
          <a:solidFill>
            <a:srgbClr val="445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1458539" y="4278641"/>
            <a:ext cx="171510" cy="322389"/>
          </a:xfrm>
          <a:prstGeom prst="ellipse">
            <a:avLst/>
          </a:prstGeom>
          <a:solidFill>
            <a:srgbClr val="7581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2437201" y="4278641"/>
            <a:ext cx="171510" cy="322389"/>
          </a:xfrm>
          <a:prstGeom prst="ellipse">
            <a:avLst/>
          </a:prstGeom>
          <a:solidFill>
            <a:srgbClr val="445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461814" y="4278641"/>
            <a:ext cx="171510" cy="322389"/>
          </a:xfrm>
          <a:prstGeom prst="ellipse">
            <a:avLst/>
          </a:prstGeom>
          <a:solidFill>
            <a:srgbClr val="334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195858" y="4407847"/>
            <a:ext cx="977839" cy="215444"/>
          </a:xfrm>
          <a:prstGeom prst="rect">
            <a:avLst/>
          </a:prstGeom>
          <a:noFill/>
        </p:spPr>
        <p:txBody>
          <a:bodyPr wrap="square" rtlCol="0">
            <a:spAutoFit/>
          </a:bodyPr>
          <a:lstStyle/>
          <a:p>
            <a:pPr algn="ctr"/>
            <a:r>
              <a:rPr lang="en-US" sz="800" b="1" dirty="0" smtClean="0">
                <a:solidFill>
                  <a:schemeClr val="bg2"/>
                </a:solidFill>
              </a:rPr>
              <a:t>1/1/2018</a:t>
            </a:r>
            <a:endParaRPr lang="en-US" sz="800" b="1" dirty="0">
              <a:solidFill>
                <a:schemeClr val="bg2"/>
              </a:solidFill>
            </a:endParaRPr>
          </a:p>
        </p:txBody>
      </p:sp>
      <p:sp>
        <p:nvSpPr>
          <p:cNvPr id="84" name="TextBox 83"/>
          <p:cNvSpPr txBox="1"/>
          <p:nvPr/>
        </p:nvSpPr>
        <p:spPr>
          <a:xfrm>
            <a:off x="1217846" y="4334107"/>
            <a:ext cx="743734" cy="215444"/>
          </a:xfrm>
          <a:prstGeom prst="rect">
            <a:avLst/>
          </a:prstGeom>
          <a:noFill/>
        </p:spPr>
        <p:txBody>
          <a:bodyPr wrap="square" rtlCol="0">
            <a:spAutoFit/>
          </a:bodyPr>
          <a:lstStyle/>
          <a:p>
            <a:pPr algn="ctr"/>
            <a:r>
              <a:rPr lang="en-US" sz="800" b="1" dirty="0" smtClean="0">
                <a:solidFill>
                  <a:schemeClr val="bg2"/>
                </a:solidFill>
              </a:rPr>
              <a:t>4/1/2018</a:t>
            </a:r>
            <a:endParaRPr lang="en-US" sz="800" b="1" dirty="0">
              <a:solidFill>
                <a:schemeClr val="bg2"/>
              </a:solidFill>
            </a:endParaRPr>
          </a:p>
        </p:txBody>
      </p:sp>
      <p:sp>
        <p:nvSpPr>
          <p:cNvPr id="85" name="TextBox 84"/>
          <p:cNvSpPr txBox="1"/>
          <p:nvPr/>
        </p:nvSpPr>
        <p:spPr>
          <a:xfrm>
            <a:off x="2180063" y="4334107"/>
            <a:ext cx="743734" cy="215444"/>
          </a:xfrm>
          <a:prstGeom prst="rect">
            <a:avLst/>
          </a:prstGeom>
          <a:noFill/>
        </p:spPr>
        <p:txBody>
          <a:bodyPr wrap="square" rtlCol="0">
            <a:spAutoFit/>
          </a:bodyPr>
          <a:lstStyle/>
          <a:p>
            <a:pPr algn="ctr"/>
            <a:r>
              <a:rPr lang="en-US" sz="800" b="1" dirty="0" smtClean="0">
                <a:solidFill>
                  <a:schemeClr val="bg2"/>
                </a:solidFill>
              </a:rPr>
              <a:t>7/1/2018</a:t>
            </a:r>
            <a:endParaRPr lang="en-US" sz="800" b="1" dirty="0">
              <a:solidFill>
                <a:schemeClr val="bg2"/>
              </a:solidFill>
            </a:endParaRPr>
          </a:p>
        </p:txBody>
      </p:sp>
      <p:sp>
        <p:nvSpPr>
          <p:cNvPr id="86" name="TextBox 85"/>
          <p:cNvSpPr txBox="1"/>
          <p:nvPr/>
        </p:nvSpPr>
        <p:spPr>
          <a:xfrm>
            <a:off x="3209666" y="4334107"/>
            <a:ext cx="743734" cy="215444"/>
          </a:xfrm>
          <a:prstGeom prst="rect">
            <a:avLst/>
          </a:prstGeom>
          <a:noFill/>
        </p:spPr>
        <p:txBody>
          <a:bodyPr wrap="square" rtlCol="0">
            <a:spAutoFit/>
          </a:bodyPr>
          <a:lstStyle/>
          <a:p>
            <a:pPr algn="ctr"/>
            <a:r>
              <a:rPr lang="en-US" sz="800" b="1" dirty="0" smtClean="0">
                <a:solidFill>
                  <a:schemeClr val="bg2"/>
                </a:solidFill>
              </a:rPr>
              <a:t>10/1/2018</a:t>
            </a:r>
            <a:endParaRPr lang="en-US" sz="800" b="1" dirty="0">
              <a:solidFill>
                <a:schemeClr val="bg2"/>
              </a:solidFill>
            </a:endParaRPr>
          </a:p>
        </p:txBody>
      </p:sp>
      <p:sp>
        <p:nvSpPr>
          <p:cNvPr id="87" name="TextBox 86"/>
          <p:cNvSpPr txBox="1"/>
          <p:nvPr/>
        </p:nvSpPr>
        <p:spPr>
          <a:xfrm>
            <a:off x="4249020" y="4334107"/>
            <a:ext cx="743734" cy="215444"/>
          </a:xfrm>
          <a:prstGeom prst="rect">
            <a:avLst/>
          </a:prstGeom>
          <a:noFill/>
        </p:spPr>
        <p:txBody>
          <a:bodyPr wrap="square" rtlCol="0">
            <a:spAutoFit/>
          </a:bodyPr>
          <a:lstStyle/>
          <a:p>
            <a:pPr algn="ctr"/>
            <a:r>
              <a:rPr lang="en-US" sz="800" b="1" dirty="0" smtClean="0">
                <a:solidFill>
                  <a:schemeClr val="bg2"/>
                </a:solidFill>
              </a:rPr>
              <a:t>1/1/2019</a:t>
            </a:r>
            <a:endParaRPr lang="en-US" sz="800" b="1" dirty="0">
              <a:solidFill>
                <a:schemeClr val="bg2"/>
              </a:solidFill>
            </a:endParaRPr>
          </a:p>
        </p:txBody>
      </p:sp>
      <p:sp>
        <p:nvSpPr>
          <p:cNvPr id="88" name="TextBox 87"/>
          <p:cNvSpPr txBox="1"/>
          <p:nvPr/>
        </p:nvSpPr>
        <p:spPr>
          <a:xfrm>
            <a:off x="5194132" y="4334107"/>
            <a:ext cx="743734" cy="215444"/>
          </a:xfrm>
          <a:prstGeom prst="rect">
            <a:avLst/>
          </a:prstGeom>
          <a:noFill/>
        </p:spPr>
        <p:txBody>
          <a:bodyPr wrap="square" rtlCol="0">
            <a:spAutoFit/>
          </a:bodyPr>
          <a:lstStyle/>
          <a:p>
            <a:pPr algn="ctr"/>
            <a:r>
              <a:rPr lang="en-US" sz="800" b="1" dirty="0" smtClean="0">
                <a:solidFill>
                  <a:schemeClr val="bg2"/>
                </a:solidFill>
              </a:rPr>
              <a:t>4/1/2019</a:t>
            </a:r>
            <a:endParaRPr lang="en-US" sz="800" b="1" dirty="0">
              <a:solidFill>
                <a:schemeClr val="bg2"/>
              </a:solidFill>
            </a:endParaRPr>
          </a:p>
        </p:txBody>
      </p:sp>
      <p:sp>
        <p:nvSpPr>
          <p:cNvPr id="89" name="TextBox 88"/>
          <p:cNvSpPr txBox="1"/>
          <p:nvPr/>
        </p:nvSpPr>
        <p:spPr>
          <a:xfrm>
            <a:off x="6211456" y="4334107"/>
            <a:ext cx="743734" cy="215444"/>
          </a:xfrm>
          <a:prstGeom prst="rect">
            <a:avLst/>
          </a:prstGeom>
          <a:noFill/>
        </p:spPr>
        <p:txBody>
          <a:bodyPr wrap="square" rtlCol="0">
            <a:spAutoFit/>
          </a:bodyPr>
          <a:lstStyle/>
          <a:p>
            <a:pPr algn="ctr"/>
            <a:r>
              <a:rPr lang="en-US" sz="800" b="1" dirty="0" smtClean="0">
                <a:solidFill>
                  <a:schemeClr val="bg2"/>
                </a:solidFill>
              </a:rPr>
              <a:t>7/1/2019</a:t>
            </a:r>
            <a:endParaRPr lang="en-US" sz="800" b="1" dirty="0">
              <a:solidFill>
                <a:schemeClr val="bg2"/>
              </a:solidFill>
            </a:endParaRPr>
          </a:p>
        </p:txBody>
      </p:sp>
      <p:sp>
        <p:nvSpPr>
          <p:cNvPr id="90" name="TextBox 89"/>
          <p:cNvSpPr txBox="1"/>
          <p:nvPr/>
        </p:nvSpPr>
        <p:spPr>
          <a:xfrm>
            <a:off x="7181266" y="4334107"/>
            <a:ext cx="743734" cy="215444"/>
          </a:xfrm>
          <a:prstGeom prst="rect">
            <a:avLst/>
          </a:prstGeom>
          <a:noFill/>
        </p:spPr>
        <p:txBody>
          <a:bodyPr wrap="square" rtlCol="0">
            <a:spAutoFit/>
          </a:bodyPr>
          <a:lstStyle/>
          <a:p>
            <a:pPr algn="ctr"/>
            <a:r>
              <a:rPr lang="en-US" sz="800" b="1" dirty="0" smtClean="0">
                <a:solidFill>
                  <a:schemeClr val="bg2"/>
                </a:solidFill>
              </a:rPr>
              <a:t>10/1/2019</a:t>
            </a:r>
            <a:endParaRPr lang="en-US" sz="800" b="1" dirty="0">
              <a:solidFill>
                <a:schemeClr val="bg2"/>
              </a:solidFill>
            </a:endParaRPr>
          </a:p>
        </p:txBody>
      </p:sp>
      <p:sp>
        <p:nvSpPr>
          <p:cNvPr id="91" name="TextBox 90"/>
          <p:cNvSpPr txBox="1"/>
          <p:nvPr/>
        </p:nvSpPr>
        <p:spPr>
          <a:xfrm>
            <a:off x="7903476" y="4334107"/>
            <a:ext cx="743734" cy="215444"/>
          </a:xfrm>
          <a:prstGeom prst="rect">
            <a:avLst/>
          </a:prstGeom>
          <a:noFill/>
        </p:spPr>
        <p:txBody>
          <a:bodyPr wrap="square" rtlCol="0">
            <a:spAutoFit/>
          </a:bodyPr>
          <a:lstStyle/>
          <a:p>
            <a:pPr algn="ctr"/>
            <a:r>
              <a:rPr lang="en-US" sz="800" b="1" dirty="0" smtClean="0">
                <a:solidFill>
                  <a:schemeClr val="bg2"/>
                </a:solidFill>
              </a:rPr>
              <a:t>1/1/2020</a:t>
            </a:r>
            <a:endParaRPr lang="en-US" sz="800" b="1" dirty="0">
              <a:solidFill>
                <a:schemeClr val="bg2"/>
              </a:solidFill>
            </a:endParaRPr>
          </a:p>
        </p:txBody>
      </p:sp>
      <p:sp>
        <p:nvSpPr>
          <p:cNvPr id="6" name="Right Brace 5"/>
          <p:cNvSpPr/>
          <p:nvPr/>
        </p:nvSpPr>
        <p:spPr>
          <a:xfrm rot="16200000">
            <a:off x="4349869" y="201156"/>
            <a:ext cx="256871" cy="7865221"/>
          </a:xfrm>
          <a:prstGeom prst="rightBrace">
            <a:avLst>
              <a:gd name="adj1" fmla="val 65066"/>
              <a:gd name="adj2" fmla="val 50000"/>
            </a:avLst>
          </a:prstGeom>
          <a:ln w="28575">
            <a:solidFill>
              <a:srgbClr val="D8AA2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27" name="Straight Connector 1026"/>
          <p:cNvCxnSpPr/>
          <p:nvPr/>
        </p:nvCxnSpPr>
        <p:spPr>
          <a:xfrm flipV="1">
            <a:off x="512160" y="2597896"/>
            <a:ext cx="0" cy="491896"/>
          </a:xfrm>
          <a:prstGeom prst="line">
            <a:avLst/>
          </a:prstGeom>
          <a:ln w="12700">
            <a:prstDash val="sysDot"/>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7372309" y="52896"/>
            <a:ext cx="1563628" cy="553998"/>
          </a:xfrm>
          <a:prstGeom prst="rect">
            <a:avLst/>
          </a:prstGeom>
          <a:noFill/>
        </p:spPr>
        <p:txBody>
          <a:bodyPr wrap="square" rtlCol="0">
            <a:spAutoFit/>
          </a:bodyPr>
          <a:lstStyle/>
          <a:p>
            <a:pPr>
              <a:lnSpc>
                <a:spcPts val="900"/>
              </a:lnSpc>
            </a:pPr>
            <a:r>
              <a:rPr lang="en-US" sz="800" b="1" dirty="0" smtClean="0">
                <a:solidFill>
                  <a:schemeClr val="accent3"/>
                </a:solidFill>
              </a:rPr>
              <a:t>10/13/2017</a:t>
            </a:r>
          </a:p>
          <a:p>
            <a:pPr>
              <a:lnSpc>
                <a:spcPts val="900"/>
              </a:lnSpc>
            </a:pPr>
            <a:r>
              <a:rPr lang="en-US" sz="800" dirty="0" smtClean="0"/>
              <a:t>ISO 17025 Accreditation Body Visit Planning/Full w/ QMS</a:t>
            </a:r>
          </a:p>
          <a:p>
            <a:pPr>
              <a:lnSpc>
                <a:spcPts val="900"/>
              </a:lnSpc>
            </a:pPr>
            <a:r>
              <a:rPr lang="en-US" sz="800" b="1" dirty="0" smtClean="0">
                <a:solidFill>
                  <a:schemeClr val="accent2"/>
                </a:solidFill>
              </a:rPr>
              <a:t>Milestone 5 </a:t>
            </a:r>
            <a:endParaRPr lang="en-US" sz="800" b="1" dirty="0">
              <a:solidFill>
                <a:schemeClr val="accent2"/>
              </a:solidFill>
            </a:endParaRPr>
          </a:p>
        </p:txBody>
      </p:sp>
      <p:sp>
        <p:nvSpPr>
          <p:cNvPr id="96" name="TextBox 95"/>
          <p:cNvSpPr txBox="1"/>
          <p:nvPr/>
        </p:nvSpPr>
        <p:spPr>
          <a:xfrm>
            <a:off x="5688680" y="65221"/>
            <a:ext cx="1771312" cy="861774"/>
          </a:xfrm>
          <a:prstGeom prst="rect">
            <a:avLst/>
          </a:prstGeom>
          <a:noFill/>
        </p:spPr>
        <p:txBody>
          <a:bodyPr wrap="square" rtlCol="0">
            <a:spAutoFit/>
          </a:bodyPr>
          <a:lstStyle/>
          <a:p>
            <a:pPr algn="ctr">
              <a:lnSpc>
                <a:spcPts val="900"/>
              </a:lnSpc>
            </a:pPr>
            <a:r>
              <a:rPr lang="en-US" sz="800" b="1" dirty="0">
                <a:solidFill>
                  <a:schemeClr val="accent3"/>
                </a:solidFill>
              </a:rPr>
              <a:t>7</a:t>
            </a:r>
            <a:r>
              <a:rPr lang="en-US" sz="800" b="1" dirty="0" smtClean="0">
                <a:solidFill>
                  <a:schemeClr val="accent3"/>
                </a:solidFill>
              </a:rPr>
              <a:t>/2/2017</a:t>
            </a:r>
          </a:p>
          <a:p>
            <a:pPr algn="ctr">
              <a:lnSpc>
                <a:spcPts val="900"/>
              </a:lnSpc>
            </a:pPr>
            <a:r>
              <a:rPr lang="en-US" sz="800" dirty="0" smtClean="0"/>
              <a:t>ISO 17025 Accreditation Body Identification Initiation,</a:t>
            </a:r>
            <a:br>
              <a:rPr lang="en-US" sz="800" dirty="0" smtClean="0"/>
            </a:br>
            <a:r>
              <a:rPr lang="en-US" sz="800" dirty="0" smtClean="0"/>
              <a:t>scope determination</a:t>
            </a:r>
          </a:p>
          <a:p>
            <a:pPr algn="ctr">
              <a:lnSpc>
                <a:spcPts val="900"/>
              </a:lnSpc>
              <a:spcBef>
                <a:spcPts val="600"/>
              </a:spcBef>
            </a:pPr>
            <a:r>
              <a:rPr lang="en-US" sz="800" dirty="0" smtClean="0"/>
              <a:t>WHO LIF Preparation</a:t>
            </a:r>
          </a:p>
          <a:p>
            <a:pPr algn="ctr">
              <a:lnSpc>
                <a:spcPts val="900"/>
              </a:lnSpc>
            </a:pPr>
            <a:r>
              <a:rPr lang="en-US" sz="800" b="1" dirty="0" smtClean="0">
                <a:solidFill>
                  <a:schemeClr val="accent2"/>
                </a:solidFill>
              </a:rPr>
              <a:t>Milestone 3</a:t>
            </a:r>
          </a:p>
        </p:txBody>
      </p:sp>
      <p:sp>
        <p:nvSpPr>
          <p:cNvPr id="97" name="TextBox 96"/>
          <p:cNvSpPr txBox="1"/>
          <p:nvPr/>
        </p:nvSpPr>
        <p:spPr>
          <a:xfrm>
            <a:off x="7779524" y="726088"/>
            <a:ext cx="1221647" cy="553998"/>
          </a:xfrm>
          <a:prstGeom prst="rect">
            <a:avLst/>
          </a:prstGeom>
          <a:noFill/>
        </p:spPr>
        <p:txBody>
          <a:bodyPr wrap="square" rtlCol="0">
            <a:spAutoFit/>
          </a:bodyPr>
          <a:lstStyle/>
          <a:p>
            <a:pPr>
              <a:lnSpc>
                <a:spcPts val="900"/>
              </a:lnSpc>
            </a:pPr>
            <a:r>
              <a:rPr lang="en-US" sz="800" b="1" dirty="0" smtClean="0">
                <a:solidFill>
                  <a:schemeClr val="accent3"/>
                </a:solidFill>
              </a:rPr>
              <a:t>11/13/2017</a:t>
            </a:r>
          </a:p>
          <a:p>
            <a:pPr>
              <a:lnSpc>
                <a:spcPts val="900"/>
              </a:lnSpc>
            </a:pPr>
            <a:r>
              <a:rPr lang="en-US" sz="800" dirty="0" smtClean="0"/>
              <a:t>ISO 17025 Accreditation w/ QMS </a:t>
            </a:r>
            <a:r>
              <a:rPr lang="en-US" sz="800" b="1" dirty="0" smtClean="0">
                <a:solidFill>
                  <a:schemeClr val="accent2"/>
                </a:solidFill>
              </a:rPr>
              <a:t>Milestone 6</a:t>
            </a:r>
          </a:p>
        </p:txBody>
      </p:sp>
      <p:sp>
        <p:nvSpPr>
          <p:cNvPr id="98" name="TextBox 97"/>
          <p:cNvSpPr txBox="1"/>
          <p:nvPr/>
        </p:nvSpPr>
        <p:spPr>
          <a:xfrm>
            <a:off x="7961208" y="1612813"/>
            <a:ext cx="869264" cy="553998"/>
          </a:xfrm>
          <a:prstGeom prst="rect">
            <a:avLst/>
          </a:prstGeom>
          <a:noFill/>
        </p:spPr>
        <p:txBody>
          <a:bodyPr wrap="square" rtlCol="0">
            <a:spAutoFit/>
          </a:bodyPr>
          <a:lstStyle/>
          <a:p>
            <a:pPr algn="ctr">
              <a:lnSpc>
                <a:spcPts val="900"/>
              </a:lnSpc>
            </a:pPr>
            <a:r>
              <a:rPr lang="en-US" sz="800" b="1" dirty="0" smtClean="0">
                <a:solidFill>
                  <a:schemeClr val="accent3"/>
                </a:solidFill>
              </a:rPr>
              <a:t>12/12/2017</a:t>
            </a:r>
          </a:p>
          <a:p>
            <a:pPr algn="ctr">
              <a:lnSpc>
                <a:spcPts val="900"/>
              </a:lnSpc>
            </a:pPr>
            <a:r>
              <a:rPr lang="en-US" sz="800" dirty="0" smtClean="0"/>
              <a:t>WHO LIF </a:t>
            </a:r>
          </a:p>
          <a:p>
            <a:pPr algn="ctr">
              <a:lnSpc>
                <a:spcPts val="900"/>
              </a:lnSpc>
            </a:pPr>
            <a:r>
              <a:rPr lang="en-US" sz="800" dirty="0" smtClean="0"/>
              <a:t>Submission</a:t>
            </a:r>
          </a:p>
          <a:p>
            <a:pPr algn="ctr">
              <a:lnSpc>
                <a:spcPts val="900"/>
              </a:lnSpc>
            </a:pPr>
            <a:r>
              <a:rPr lang="en-US" sz="800" b="1" dirty="0" smtClean="0">
                <a:solidFill>
                  <a:schemeClr val="accent2"/>
                </a:solidFill>
              </a:rPr>
              <a:t>Milestone 7</a:t>
            </a:r>
          </a:p>
        </p:txBody>
      </p:sp>
      <p:sp>
        <p:nvSpPr>
          <p:cNvPr id="99" name="TextBox 98"/>
          <p:cNvSpPr txBox="1"/>
          <p:nvPr/>
        </p:nvSpPr>
        <p:spPr>
          <a:xfrm>
            <a:off x="6583297" y="888497"/>
            <a:ext cx="1158616" cy="438582"/>
          </a:xfrm>
          <a:prstGeom prst="rect">
            <a:avLst/>
          </a:prstGeom>
          <a:noFill/>
        </p:spPr>
        <p:txBody>
          <a:bodyPr wrap="square" rtlCol="0">
            <a:spAutoFit/>
          </a:bodyPr>
          <a:lstStyle/>
          <a:p>
            <a:pPr algn="ctr">
              <a:lnSpc>
                <a:spcPts val="900"/>
              </a:lnSpc>
            </a:pPr>
            <a:r>
              <a:rPr lang="en-US" sz="800" b="1" dirty="0" smtClean="0">
                <a:solidFill>
                  <a:schemeClr val="accent3"/>
                </a:solidFill>
              </a:rPr>
              <a:t>9/29/2017</a:t>
            </a:r>
          </a:p>
          <a:p>
            <a:pPr algn="ctr">
              <a:lnSpc>
                <a:spcPts val="900"/>
              </a:lnSpc>
            </a:pPr>
            <a:r>
              <a:rPr lang="en-US" sz="800" dirty="0" smtClean="0"/>
              <a:t>Additional Technical Training-2A</a:t>
            </a:r>
          </a:p>
        </p:txBody>
      </p:sp>
      <p:sp>
        <p:nvSpPr>
          <p:cNvPr id="101" name="TextBox 100"/>
          <p:cNvSpPr txBox="1"/>
          <p:nvPr/>
        </p:nvSpPr>
        <p:spPr>
          <a:xfrm>
            <a:off x="5744752" y="936591"/>
            <a:ext cx="1044974" cy="784830"/>
          </a:xfrm>
          <a:prstGeom prst="rect">
            <a:avLst/>
          </a:prstGeom>
          <a:noFill/>
        </p:spPr>
        <p:txBody>
          <a:bodyPr wrap="square" rtlCol="0">
            <a:spAutoFit/>
          </a:bodyPr>
          <a:lstStyle/>
          <a:p>
            <a:pPr>
              <a:lnSpc>
                <a:spcPts val="900"/>
              </a:lnSpc>
            </a:pPr>
            <a:r>
              <a:rPr lang="en-US" sz="800" b="1" dirty="0">
                <a:solidFill>
                  <a:schemeClr val="accent3"/>
                </a:solidFill>
              </a:rPr>
              <a:t>5</a:t>
            </a:r>
            <a:r>
              <a:rPr lang="en-US" sz="800" b="1" dirty="0" smtClean="0">
                <a:solidFill>
                  <a:schemeClr val="accent3"/>
                </a:solidFill>
              </a:rPr>
              <a:t>/22/2017</a:t>
            </a:r>
          </a:p>
          <a:p>
            <a:pPr>
              <a:lnSpc>
                <a:spcPts val="900"/>
              </a:lnSpc>
            </a:pPr>
            <a:r>
              <a:rPr lang="en-US" sz="800" dirty="0" smtClean="0"/>
              <a:t>Technical Analytical,</a:t>
            </a:r>
          </a:p>
          <a:p>
            <a:pPr>
              <a:lnSpc>
                <a:spcPts val="900"/>
              </a:lnSpc>
            </a:pPr>
            <a:r>
              <a:rPr lang="en-US" sz="800" dirty="0" smtClean="0"/>
              <a:t>Dissolution,</a:t>
            </a:r>
          </a:p>
          <a:p>
            <a:pPr>
              <a:lnSpc>
                <a:spcPts val="900"/>
              </a:lnSpc>
            </a:pPr>
            <a:r>
              <a:rPr lang="en-US" sz="800" dirty="0" smtClean="0"/>
              <a:t>HPLC UV-Vis</a:t>
            </a:r>
          </a:p>
          <a:p>
            <a:pPr>
              <a:lnSpc>
                <a:spcPts val="900"/>
              </a:lnSpc>
            </a:pPr>
            <a:r>
              <a:rPr lang="en-US" sz="800" b="1" dirty="0" smtClean="0">
                <a:solidFill>
                  <a:schemeClr val="accent2"/>
                </a:solidFill>
              </a:rPr>
              <a:t>Milestone 2</a:t>
            </a:r>
          </a:p>
        </p:txBody>
      </p:sp>
      <p:sp>
        <p:nvSpPr>
          <p:cNvPr id="102" name="TextBox 101"/>
          <p:cNvSpPr txBox="1"/>
          <p:nvPr/>
        </p:nvSpPr>
        <p:spPr>
          <a:xfrm>
            <a:off x="6643492" y="1393308"/>
            <a:ext cx="818142" cy="900246"/>
          </a:xfrm>
          <a:prstGeom prst="rect">
            <a:avLst/>
          </a:prstGeom>
          <a:noFill/>
        </p:spPr>
        <p:txBody>
          <a:bodyPr wrap="square" rtlCol="0">
            <a:spAutoFit/>
          </a:bodyPr>
          <a:lstStyle/>
          <a:p>
            <a:pPr algn="ctr">
              <a:lnSpc>
                <a:spcPts val="900"/>
              </a:lnSpc>
            </a:pPr>
            <a:r>
              <a:rPr lang="en-US" sz="800" b="1" dirty="0" smtClean="0">
                <a:solidFill>
                  <a:schemeClr val="accent3"/>
                </a:solidFill>
              </a:rPr>
              <a:t>8/11/2017</a:t>
            </a:r>
          </a:p>
          <a:p>
            <a:pPr algn="ctr">
              <a:lnSpc>
                <a:spcPts val="900"/>
              </a:lnSpc>
            </a:pPr>
            <a:r>
              <a:rPr lang="en-US" sz="800" dirty="0" smtClean="0"/>
              <a:t>ISO 17043 Proficiency</a:t>
            </a:r>
            <a:br>
              <a:rPr lang="en-US" sz="800" dirty="0" smtClean="0"/>
            </a:br>
            <a:r>
              <a:rPr lang="en-US" sz="800" dirty="0" smtClean="0"/>
              <a:t>Testing Body</a:t>
            </a:r>
            <a:br>
              <a:rPr lang="en-US" sz="800" dirty="0" smtClean="0"/>
            </a:br>
            <a:r>
              <a:rPr lang="en-US" sz="800" dirty="0" smtClean="0"/>
              <a:t>Identification and Initiation</a:t>
            </a:r>
          </a:p>
          <a:p>
            <a:pPr algn="ctr">
              <a:lnSpc>
                <a:spcPts val="900"/>
              </a:lnSpc>
            </a:pPr>
            <a:r>
              <a:rPr lang="en-US" sz="800" b="1" dirty="0" smtClean="0">
                <a:solidFill>
                  <a:schemeClr val="accent2"/>
                </a:solidFill>
              </a:rPr>
              <a:t>Milestone 4</a:t>
            </a:r>
          </a:p>
        </p:txBody>
      </p:sp>
      <p:sp>
        <p:nvSpPr>
          <p:cNvPr id="103" name="TextBox 102"/>
          <p:cNvSpPr txBox="1"/>
          <p:nvPr/>
        </p:nvSpPr>
        <p:spPr>
          <a:xfrm>
            <a:off x="3578657" y="227561"/>
            <a:ext cx="1721223" cy="438582"/>
          </a:xfrm>
          <a:prstGeom prst="rect">
            <a:avLst/>
          </a:prstGeom>
          <a:noFill/>
        </p:spPr>
        <p:txBody>
          <a:bodyPr wrap="square" rtlCol="0">
            <a:spAutoFit/>
          </a:bodyPr>
          <a:lstStyle/>
          <a:p>
            <a:pPr algn="ctr">
              <a:lnSpc>
                <a:spcPts val="900"/>
              </a:lnSpc>
            </a:pPr>
            <a:r>
              <a:rPr lang="en-US" sz="800" b="1" dirty="0">
                <a:solidFill>
                  <a:schemeClr val="accent3"/>
                </a:solidFill>
              </a:rPr>
              <a:t>4</a:t>
            </a:r>
            <a:r>
              <a:rPr lang="en-US" sz="800" b="1" dirty="0" smtClean="0">
                <a:solidFill>
                  <a:schemeClr val="accent3"/>
                </a:solidFill>
              </a:rPr>
              <a:t>/12/2017</a:t>
            </a:r>
          </a:p>
          <a:p>
            <a:pPr algn="ctr">
              <a:lnSpc>
                <a:spcPts val="900"/>
              </a:lnSpc>
            </a:pPr>
            <a:r>
              <a:rPr lang="en-US" sz="800" dirty="0" smtClean="0"/>
              <a:t>Non-Technical Training, Safety, GDP, GLP</a:t>
            </a:r>
            <a:endParaRPr lang="en-US" sz="800" b="1" dirty="0" smtClean="0">
              <a:solidFill>
                <a:schemeClr val="accent2"/>
              </a:solidFill>
            </a:endParaRPr>
          </a:p>
        </p:txBody>
      </p:sp>
      <p:sp>
        <p:nvSpPr>
          <p:cNvPr id="105" name="TextBox 104"/>
          <p:cNvSpPr txBox="1"/>
          <p:nvPr/>
        </p:nvSpPr>
        <p:spPr>
          <a:xfrm>
            <a:off x="4904927" y="1465192"/>
            <a:ext cx="784999" cy="553998"/>
          </a:xfrm>
          <a:prstGeom prst="rect">
            <a:avLst/>
          </a:prstGeom>
          <a:noFill/>
        </p:spPr>
        <p:txBody>
          <a:bodyPr wrap="square" rtlCol="0">
            <a:spAutoFit/>
          </a:bodyPr>
          <a:lstStyle/>
          <a:p>
            <a:pPr>
              <a:lnSpc>
                <a:spcPts val="900"/>
              </a:lnSpc>
            </a:pPr>
            <a:r>
              <a:rPr lang="en-US" sz="800" b="1" dirty="0" smtClean="0">
                <a:solidFill>
                  <a:schemeClr val="accent3"/>
                </a:solidFill>
              </a:rPr>
              <a:t>3/15/2017</a:t>
            </a:r>
          </a:p>
          <a:p>
            <a:pPr>
              <a:lnSpc>
                <a:spcPts val="900"/>
              </a:lnSpc>
            </a:pPr>
            <a:r>
              <a:rPr lang="en-US" sz="800" dirty="0" smtClean="0"/>
              <a:t>Laboratory </a:t>
            </a:r>
            <a:br>
              <a:rPr lang="en-US" sz="800" dirty="0" smtClean="0"/>
            </a:br>
            <a:r>
              <a:rPr lang="en-US" sz="800" dirty="0" smtClean="0"/>
              <a:t>Equipment </a:t>
            </a:r>
            <a:br>
              <a:rPr lang="en-US" sz="800" dirty="0" smtClean="0"/>
            </a:br>
            <a:r>
              <a:rPr lang="en-US" sz="800" dirty="0" smtClean="0"/>
              <a:t>Calibration</a:t>
            </a:r>
            <a:endParaRPr lang="en-US" sz="800" b="1" dirty="0" smtClean="0">
              <a:solidFill>
                <a:schemeClr val="accent2"/>
              </a:solidFill>
            </a:endParaRPr>
          </a:p>
        </p:txBody>
      </p:sp>
      <p:sp>
        <p:nvSpPr>
          <p:cNvPr id="106" name="TextBox 105"/>
          <p:cNvSpPr txBox="1"/>
          <p:nvPr/>
        </p:nvSpPr>
        <p:spPr>
          <a:xfrm>
            <a:off x="3492306" y="862101"/>
            <a:ext cx="1603115" cy="553998"/>
          </a:xfrm>
          <a:prstGeom prst="rect">
            <a:avLst/>
          </a:prstGeom>
          <a:noFill/>
        </p:spPr>
        <p:txBody>
          <a:bodyPr wrap="square" rtlCol="0">
            <a:spAutoFit/>
          </a:bodyPr>
          <a:lstStyle/>
          <a:p>
            <a:pPr algn="ctr">
              <a:lnSpc>
                <a:spcPts val="900"/>
              </a:lnSpc>
            </a:pPr>
            <a:r>
              <a:rPr lang="en-US" sz="800" b="1" dirty="0">
                <a:solidFill>
                  <a:schemeClr val="accent3"/>
                </a:solidFill>
              </a:rPr>
              <a:t>1</a:t>
            </a:r>
            <a:r>
              <a:rPr lang="en-US" sz="800" b="1" dirty="0" smtClean="0">
                <a:solidFill>
                  <a:schemeClr val="accent3"/>
                </a:solidFill>
              </a:rPr>
              <a:t>/30/2017</a:t>
            </a:r>
          </a:p>
          <a:p>
            <a:pPr algn="ctr">
              <a:lnSpc>
                <a:spcPts val="900"/>
              </a:lnSpc>
            </a:pPr>
            <a:r>
              <a:rPr lang="en-US" sz="800" dirty="0" smtClean="0"/>
              <a:t>Equipment Qualifications</a:t>
            </a:r>
            <a:br>
              <a:rPr lang="en-US" sz="800" dirty="0" smtClean="0"/>
            </a:br>
            <a:r>
              <a:rPr lang="en-US" sz="800" dirty="0" smtClean="0"/>
              <a:t>(IQ/OQ/PQ), Use, Maintenance and Software Training</a:t>
            </a:r>
            <a:endParaRPr lang="en-US" sz="800" b="1" dirty="0" smtClean="0">
              <a:solidFill>
                <a:schemeClr val="accent2"/>
              </a:solidFill>
            </a:endParaRPr>
          </a:p>
        </p:txBody>
      </p:sp>
      <p:sp>
        <p:nvSpPr>
          <p:cNvPr id="107" name="TextBox 106"/>
          <p:cNvSpPr txBox="1"/>
          <p:nvPr/>
        </p:nvSpPr>
        <p:spPr>
          <a:xfrm>
            <a:off x="2841082" y="1045111"/>
            <a:ext cx="951650" cy="438582"/>
          </a:xfrm>
          <a:prstGeom prst="rect">
            <a:avLst/>
          </a:prstGeom>
          <a:noFill/>
        </p:spPr>
        <p:txBody>
          <a:bodyPr wrap="square" rtlCol="0">
            <a:spAutoFit/>
          </a:bodyPr>
          <a:lstStyle/>
          <a:p>
            <a:pPr>
              <a:lnSpc>
                <a:spcPts val="900"/>
              </a:lnSpc>
            </a:pPr>
            <a:r>
              <a:rPr lang="en-US" sz="800" b="1" dirty="0" smtClean="0">
                <a:solidFill>
                  <a:schemeClr val="accent3"/>
                </a:solidFill>
              </a:rPr>
              <a:t>7/16/2016</a:t>
            </a:r>
          </a:p>
          <a:p>
            <a:pPr>
              <a:lnSpc>
                <a:spcPts val="900"/>
              </a:lnSpc>
            </a:pPr>
            <a:r>
              <a:rPr lang="en-US" sz="800" dirty="0" smtClean="0"/>
              <a:t>QMS </a:t>
            </a:r>
            <a:br>
              <a:rPr lang="en-US" sz="800" dirty="0" smtClean="0"/>
            </a:br>
            <a:r>
              <a:rPr lang="en-US" sz="800" dirty="0" smtClean="0"/>
              <a:t>Support Visit</a:t>
            </a:r>
            <a:endParaRPr lang="en-US" sz="800" b="1" dirty="0" smtClean="0">
              <a:solidFill>
                <a:schemeClr val="accent2"/>
              </a:solidFill>
            </a:endParaRPr>
          </a:p>
        </p:txBody>
      </p:sp>
      <p:sp>
        <p:nvSpPr>
          <p:cNvPr id="109" name="TextBox 108"/>
          <p:cNvSpPr txBox="1"/>
          <p:nvPr/>
        </p:nvSpPr>
        <p:spPr>
          <a:xfrm>
            <a:off x="2595050" y="1696068"/>
            <a:ext cx="2165035" cy="438582"/>
          </a:xfrm>
          <a:prstGeom prst="rect">
            <a:avLst/>
          </a:prstGeom>
          <a:noFill/>
        </p:spPr>
        <p:txBody>
          <a:bodyPr wrap="square" rtlCol="0">
            <a:spAutoFit/>
          </a:bodyPr>
          <a:lstStyle/>
          <a:p>
            <a:pPr algn="ctr">
              <a:lnSpc>
                <a:spcPts val="900"/>
              </a:lnSpc>
            </a:pPr>
            <a:r>
              <a:rPr lang="en-US" sz="800" b="1" dirty="0" smtClean="0">
                <a:solidFill>
                  <a:schemeClr val="accent3"/>
                </a:solidFill>
              </a:rPr>
              <a:t>8/1/2016 – 12/31/2016</a:t>
            </a:r>
          </a:p>
          <a:p>
            <a:pPr algn="ctr">
              <a:lnSpc>
                <a:spcPts val="900"/>
              </a:lnSpc>
            </a:pPr>
            <a:r>
              <a:rPr lang="en-US" sz="800" dirty="0" smtClean="0"/>
              <a:t>Quality Management Systems 4 &amp; 5 Procedural and Instructional Development</a:t>
            </a:r>
            <a:endParaRPr lang="en-US" sz="800" b="1" dirty="0" smtClean="0">
              <a:solidFill>
                <a:schemeClr val="accent2"/>
              </a:solidFill>
            </a:endParaRPr>
          </a:p>
        </p:txBody>
      </p:sp>
      <p:sp>
        <p:nvSpPr>
          <p:cNvPr id="110" name="TextBox 109"/>
          <p:cNvSpPr txBox="1"/>
          <p:nvPr/>
        </p:nvSpPr>
        <p:spPr>
          <a:xfrm>
            <a:off x="1473817" y="390712"/>
            <a:ext cx="1735067" cy="669414"/>
          </a:xfrm>
          <a:prstGeom prst="rect">
            <a:avLst/>
          </a:prstGeom>
          <a:noFill/>
        </p:spPr>
        <p:txBody>
          <a:bodyPr wrap="square" rtlCol="0">
            <a:spAutoFit/>
          </a:bodyPr>
          <a:lstStyle/>
          <a:p>
            <a:pPr algn="ctr">
              <a:lnSpc>
                <a:spcPts val="900"/>
              </a:lnSpc>
            </a:pPr>
            <a:r>
              <a:rPr lang="en-US" sz="800" b="1" dirty="0" smtClean="0">
                <a:solidFill>
                  <a:schemeClr val="accent3"/>
                </a:solidFill>
              </a:rPr>
              <a:t>6/12/2016</a:t>
            </a:r>
          </a:p>
          <a:p>
            <a:pPr algn="ctr">
              <a:lnSpc>
                <a:spcPts val="900"/>
              </a:lnSpc>
            </a:pPr>
            <a:r>
              <a:rPr lang="en-US" sz="800" dirty="0" smtClean="0"/>
              <a:t>Facility Review (Accommodation/Environmental Conditions)</a:t>
            </a:r>
          </a:p>
          <a:p>
            <a:pPr algn="ctr">
              <a:lnSpc>
                <a:spcPts val="900"/>
              </a:lnSpc>
            </a:pPr>
            <a:r>
              <a:rPr lang="en-US" sz="800" b="1" dirty="0" smtClean="0">
                <a:solidFill>
                  <a:schemeClr val="accent2"/>
                </a:solidFill>
              </a:rPr>
              <a:t>Milestone 1 </a:t>
            </a:r>
            <a:endParaRPr lang="en-US" sz="800" b="1" dirty="0">
              <a:solidFill>
                <a:schemeClr val="accent2"/>
              </a:solidFill>
            </a:endParaRPr>
          </a:p>
        </p:txBody>
      </p:sp>
      <p:sp>
        <p:nvSpPr>
          <p:cNvPr id="111" name="TextBox 110"/>
          <p:cNvSpPr txBox="1"/>
          <p:nvPr/>
        </p:nvSpPr>
        <p:spPr>
          <a:xfrm>
            <a:off x="671453" y="1123833"/>
            <a:ext cx="1199042" cy="438582"/>
          </a:xfrm>
          <a:prstGeom prst="rect">
            <a:avLst/>
          </a:prstGeom>
          <a:noFill/>
        </p:spPr>
        <p:txBody>
          <a:bodyPr wrap="square" rtlCol="0">
            <a:spAutoFit/>
          </a:bodyPr>
          <a:lstStyle/>
          <a:p>
            <a:pPr algn="ctr">
              <a:lnSpc>
                <a:spcPts val="900"/>
              </a:lnSpc>
            </a:pPr>
            <a:r>
              <a:rPr lang="en-US" sz="800" b="1" dirty="0">
                <a:solidFill>
                  <a:schemeClr val="accent3"/>
                </a:solidFill>
              </a:rPr>
              <a:t>4</a:t>
            </a:r>
            <a:r>
              <a:rPr lang="en-US" sz="800" b="1" dirty="0" smtClean="0">
                <a:solidFill>
                  <a:schemeClr val="accent3"/>
                </a:solidFill>
              </a:rPr>
              <a:t>/1/2016</a:t>
            </a:r>
          </a:p>
          <a:p>
            <a:pPr algn="ctr">
              <a:lnSpc>
                <a:spcPts val="900"/>
              </a:lnSpc>
            </a:pPr>
            <a:r>
              <a:rPr lang="en-US" sz="800" dirty="0" smtClean="0"/>
              <a:t>Identify Technical and Managerial Staff</a:t>
            </a:r>
            <a:endParaRPr lang="en-US" sz="800" b="1" dirty="0" smtClean="0">
              <a:solidFill>
                <a:schemeClr val="accent2"/>
              </a:solidFill>
            </a:endParaRPr>
          </a:p>
        </p:txBody>
      </p:sp>
      <p:sp>
        <p:nvSpPr>
          <p:cNvPr id="112" name="TextBox 111"/>
          <p:cNvSpPr txBox="1"/>
          <p:nvPr/>
        </p:nvSpPr>
        <p:spPr>
          <a:xfrm>
            <a:off x="42123" y="1601684"/>
            <a:ext cx="1199042" cy="438582"/>
          </a:xfrm>
          <a:prstGeom prst="rect">
            <a:avLst/>
          </a:prstGeom>
          <a:noFill/>
        </p:spPr>
        <p:txBody>
          <a:bodyPr wrap="square" rtlCol="0">
            <a:spAutoFit/>
          </a:bodyPr>
          <a:lstStyle/>
          <a:p>
            <a:pPr algn="ctr">
              <a:lnSpc>
                <a:spcPts val="900"/>
              </a:lnSpc>
            </a:pPr>
            <a:r>
              <a:rPr lang="en-US" sz="800" b="1" dirty="0">
                <a:solidFill>
                  <a:schemeClr val="accent3"/>
                </a:solidFill>
              </a:rPr>
              <a:t>2</a:t>
            </a:r>
            <a:r>
              <a:rPr lang="en-US" sz="800" b="1" dirty="0" smtClean="0">
                <a:solidFill>
                  <a:schemeClr val="accent3"/>
                </a:solidFill>
              </a:rPr>
              <a:t>/5/2016</a:t>
            </a:r>
          </a:p>
          <a:p>
            <a:pPr algn="ctr">
              <a:lnSpc>
                <a:spcPts val="900"/>
              </a:lnSpc>
            </a:pPr>
            <a:r>
              <a:rPr lang="en-US" sz="800" dirty="0" smtClean="0"/>
              <a:t>Initial QMS Gap Assessment</a:t>
            </a:r>
            <a:endParaRPr lang="en-US" sz="800" b="1" dirty="0" smtClean="0">
              <a:solidFill>
                <a:schemeClr val="accent2"/>
              </a:solidFill>
            </a:endParaRPr>
          </a:p>
        </p:txBody>
      </p:sp>
      <p:sp>
        <p:nvSpPr>
          <p:cNvPr id="113" name="TextBox 112"/>
          <p:cNvSpPr txBox="1"/>
          <p:nvPr/>
        </p:nvSpPr>
        <p:spPr>
          <a:xfrm>
            <a:off x="3250551" y="2824648"/>
            <a:ext cx="2178130" cy="438582"/>
          </a:xfrm>
          <a:prstGeom prst="rect">
            <a:avLst/>
          </a:prstGeom>
          <a:noFill/>
        </p:spPr>
        <p:txBody>
          <a:bodyPr wrap="square" rtlCol="0">
            <a:spAutoFit/>
          </a:bodyPr>
          <a:lstStyle/>
          <a:p>
            <a:pPr>
              <a:lnSpc>
                <a:spcPts val="900"/>
              </a:lnSpc>
            </a:pPr>
            <a:r>
              <a:rPr lang="en-US" sz="800" b="1" dirty="0" smtClean="0">
                <a:solidFill>
                  <a:schemeClr val="accent3"/>
                </a:solidFill>
              </a:rPr>
              <a:t>9/29/2016 – 1/29/2017</a:t>
            </a:r>
          </a:p>
          <a:p>
            <a:pPr>
              <a:lnSpc>
                <a:spcPts val="900"/>
              </a:lnSpc>
            </a:pPr>
            <a:r>
              <a:rPr lang="en-US" sz="800" dirty="0" smtClean="0"/>
              <a:t>Equipment/Supplies/Reagent Identification, Procurement, Acquisition and Installation</a:t>
            </a:r>
          </a:p>
        </p:txBody>
      </p:sp>
      <p:sp>
        <p:nvSpPr>
          <p:cNvPr id="114" name="TextBox 113"/>
          <p:cNvSpPr txBox="1"/>
          <p:nvPr/>
        </p:nvSpPr>
        <p:spPr>
          <a:xfrm>
            <a:off x="5396138" y="2832217"/>
            <a:ext cx="1778699" cy="438582"/>
          </a:xfrm>
          <a:prstGeom prst="rect">
            <a:avLst/>
          </a:prstGeom>
          <a:noFill/>
        </p:spPr>
        <p:txBody>
          <a:bodyPr wrap="square" rtlCol="0">
            <a:spAutoFit/>
          </a:bodyPr>
          <a:lstStyle/>
          <a:p>
            <a:pPr>
              <a:lnSpc>
                <a:spcPts val="900"/>
              </a:lnSpc>
            </a:pPr>
            <a:r>
              <a:rPr lang="en-US" sz="800" b="1" dirty="0" smtClean="0">
                <a:solidFill>
                  <a:schemeClr val="accent3"/>
                </a:solidFill>
              </a:rPr>
              <a:t>4/9/2017</a:t>
            </a:r>
          </a:p>
          <a:p>
            <a:pPr>
              <a:lnSpc>
                <a:spcPts val="900"/>
              </a:lnSpc>
            </a:pPr>
            <a:r>
              <a:rPr lang="en-US" sz="800" dirty="0" smtClean="0"/>
              <a:t>Data Integrity Systems Identification and Development</a:t>
            </a:r>
          </a:p>
        </p:txBody>
      </p:sp>
      <p:sp>
        <p:nvSpPr>
          <p:cNvPr id="116" name="TextBox 115"/>
          <p:cNvSpPr txBox="1"/>
          <p:nvPr/>
        </p:nvSpPr>
        <p:spPr>
          <a:xfrm>
            <a:off x="6997721" y="2829732"/>
            <a:ext cx="1404209" cy="438582"/>
          </a:xfrm>
          <a:prstGeom prst="rect">
            <a:avLst/>
          </a:prstGeom>
          <a:noFill/>
        </p:spPr>
        <p:txBody>
          <a:bodyPr wrap="square" rtlCol="0">
            <a:spAutoFit/>
          </a:bodyPr>
          <a:lstStyle/>
          <a:p>
            <a:pPr>
              <a:lnSpc>
                <a:spcPts val="900"/>
              </a:lnSpc>
            </a:pPr>
            <a:r>
              <a:rPr lang="en-US" sz="800" b="1" dirty="0" smtClean="0">
                <a:solidFill>
                  <a:schemeClr val="accent3"/>
                </a:solidFill>
              </a:rPr>
              <a:t>8/12/2017 – 9/18/2017</a:t>
            </a:r>
          </a:p>
          <a:p>
            <a:pPr>
              <a:lnSpc>
                <a:spcPts val="900"/>
              </a:lnSpc>
            </a:pPr>
            <a:r>
              <a:rPr lang="en-US" sz="800" dirty="0" smtClean="0"/>
              <a:t>ISO 17043 Testing completed</a:t>
            </a:r>
          </a:p>
        </p:txBody>
      </p:sp>
      <p:sp>
        <p:nvSpPr>
          <p:cNvPr id="117" name="TextBox 116"/>
          <p:cNvSpPr txBox="1"/>
          <p:nvPr/>
        </p:nvSpPr>
        <p:spPr>
          <a:xfrm>
            <a:off x="1681255" y="3563863"/>
            <a:ext cx="1960831" cy="553998"/>
          </a:xfrm>
          <a:prstGeom prst="rect">
            <a:avLst/>
          </a:prstGeom>
          <a:noFill/>
        </p:spPr>
        <p:txBody>
          <a:bodyPr wrap="square" rtlCol="0">
            <a:spAutoFit/>
          </a:bodyPr>
          <a:lstStyle/>
          <a:p>
            <a:pPr algn="ctr">
              <a:lnSpc>
                <a:spcPts val="900"/>
              </a:lnSpc>
            </a:pPr>
            <a:r>
              <a:rPr lang="en-US" sz="800" b="1" dirty="0" smtClean="0">
                <a:solidFill>
                  <a:schemeClr val="accent3"/>
                </a:solidFill>
              </a:rPr>
              <a:t>9/16/2018</a:t>
            </a:r>
          </a:p>
          <a:p>
            <a:pPr algn="ctr">
              <a:lnSpc>
                <a:spcPts val="900"/>
              </a:lnSpc>
            </a:pPr>
            <a:r>
              <a:rPr lang="en-US" sz="800" dirty="0" smtClean="0"/>
              <a:t>OMCL Accreditation Body Surveillance Visit and Scope Expansion</a:t>
            </a:r>
          </a:p>
          <a:p>
            <a:pPr algn="ctr">
              <a:lnSpc>
                <a:spcPts val="900"/>
              </a:lnSpc>
            </a:pPr>
            <a:r>
              <a:rPr lang="en-US" sz="800" b="1" dirty="0" smtClean="0">
                <a:solidFill>
                  <a:schemeClr val="accent2"/>
                </a:solidFill>
              </a:rPr>
              <a:t>Milestone 8 </a:t>
            </a:r>
            <a:endParaRPr lang="en-US" sz="800" b="1" dirty="0">
              <a:solidFill>
                <a:schemeClr val="accent2"/>
              </a:solidFill>
            </a:endParaRPr>
          </a:p>
        </p:txBody>
      </p:sp>
      <p:sp>
        <p:nvSpPr>
          <p:cNvPr id="118" name="TextBox 117"/>
          <p:cNvSpPr txBox="1"/>
          <p:nvPr/>
        </p:nvSpPr>
        <p:spPr>
          <a:xfrm>
            <a:off x="7123686" y="3555374"/>
            <a:ext cx="1960831" cy="438582"/>
          </a:xfrm>
          <a:prstGeom prst="rect">
            <a:avLst/>
          </a:prstGeom>
          <a:noFill/>
        </p:spPr>
        <p:txBody>
          <a:bodyPr wrap="square" rtlCol="0">
            <a:spAutoFit/>
          </a:bodyPr>
          <a:lstStyle/>
          <a:p>
            <a:pPr algn="ctr">
              <a:lnSpc>
                <a:spcPts val="900"/>
              </a:lnSpc>
            </a:pPr>
            <a:r>
              <a:rPr lang="en-US" sz="800" b="1" dirty="0" smtClean="0">
                <a:solidFill>
                  <a:schemeClr val="accent3"/>
                </a:solidFill>
              </a:rPr>
              <a:t>11/6/2019</a:t>
            </a:r>
          </a:p>
          <a:p>
            <a:pPr algn="ctr">
              <a:lnSpc>
                <a:spcPts val="900"/>
              </a:lnSpc>
            </a:pPr>
            <a:r>
              <a:rPr lang="en-US" sz="800" dirty="0" smtClean="0"/>
              <a:t>OMCL Full Re-accreditation</a:t>
            </a:r>
          </a:p>
          <a:p>
            <a:pPr algn="ctr">
              <a:lnSpc>
                <a:spcPts val="900"/>
              </a:lnSpc>
            </a:pPr>
            <a:r>
              <a:rPr lang="en-US" sz="800" b="1" dirty="0" smtClean="0">
                <a:solidFill>
                  <a:schemeClr val="accent2"/>
                </a:solidFill>
              </a:rPr>
              <a:t>Milestone 9 </a:t>
            </a:r>
            <a:endParaRPr lang="en-US" sz="800" b="1" dirty="0">
              <a:solidFill>
                <a:schemeClr val="accent2"/>
              </a:solidFill>
            </a:endParaRPr>
          </a:p>
        </p:txBody>
      </p:sp>
      <p:sp>
        <p:nvSpPr>
          <p:cNvPr id="119" name="TextBox 118"/>
          <p:cNvSpPr txBox="1"/>
          <p:nvPr/>
        </p:nvSpPr>
        <p:spPr>
          <a:xfrm>
            <a:off x="3510389" y="3562057"/>
            <a:ext cx="1844363" cy="438582"/>
          </a:xfrm>
          <a:prstGeom prst="rect">
            <a:avLst/>
          </a:prstGeom>
          <a:noFill/>
        </p:spPr>
        <p:txBody>
          <a:bodyPr wrap="square" rtlCol="0">
            <a:spAutoFit/>
          </a:bodyPr>
          <a:lstStyle/>
          <a:p>
            <a:pPr algn="ctr">
              <a:lnSpc>
                <a:spcPts val="900"/>
              </a:lnSpc>
            </a:pPr>
            <a:r>
              <a:rPr lang="en-US" sz="800" b="1" dirty="0">
                <a:solidFill>
                  <a:schemeClr val="accent3"/>
                </a:solidFill>
              </a:rPr>
              <a:t>1</a:t>
            </a:r>
            <a:r>
              <a:rPr lang="en-US" sz="800" b="1" dirty="0" smtClean="0">
                <a:solidFill>
                  <a:schemeClr val="accent3"/>
                </a:solidFill>
              </a:rPr>
              <a:t>/2/2018 – 1/1/2020</a:t>
            </a:r>
          </a:p>
          <a:p>
            <a:pPr algn="ctr">
              <a:lnSpc>
                <a:spcPts val="900"/>
              </a:lnSpc>
            </a:pPr>
            <a:r>
              <a:rPr lang="en-US" sz="800" dirty="0" smtClean="0"/>
              <a:t>Continual Improvement of the ISO 17025 and WHO PQ Program</a:t>
            </a:r>
          </a:p>
        </p:txBody>
      </p:sp>
      <p:sp>
        <p:nvSpPr>
          <p:cNvPr id="120" name="TextBox 119"/>
          <p:cNvSpPr txBox="1"/>
          <p:nvPr/>
        </p:nvSpPr>
        <p:spPr>
          <a:xfrm>
            <a:off x="5232525" y="3562930"/>
            <a:ext cx="2221493" cy="438582"/>
          </a:xfrm>
          <a:prstGeom prst="rect">
            <a:avLst/>
          </a:prstGeom>
          <a:noFill/>
        </p:spPr>
        <p:txBody>
          <a:bodyPr wrap="square" rtlCol="0">
            <a:spAutoFit/>
          </a:bodyPr>
          <a:lstStyle/>
          <a:p>
            <a:pPr algn="ctr">
              <a:lnSpc>
                <a:spcPts val="900"/>
              </a:lnSpc>
            </a:pPr>
            <a:r>
              <a:rPr lang="en-US" sz="800" b="1" dirty="0" smtClean="0">
                <a:solidFill>
                  <a:schemeClr val="accent3"/>
                </a:solidFill>
              </a:rPr>
              <a:t>1/1/2016 – 12/31/2019</a:t>
            </a:r>
          </a:p>
          <a:p>
            <a:pPr algn="ctr">
              <a:lnSpc>
                <a:spcPts val="900"/>
              </a:lnSpc>
            </a:pPr>
            <a:r>
              <a:rPr lang="en-US" sz="800" dirty="0" smtClean="0"/>
              <a:t>ISO QMS Reinforcement, Laboratory Sustainability and Continuity Plans Develop</a:t>
            </a:r>
          </a:p>
        </p:txBody>
      </p:sp>
      <p:cxnSp>
        <p:nvCxnSpPr>
          <p:cNvPr id="132" name="Straight Connector 131"/>
          <p:cNvCxnSpPr/>
          <p:nvPr/>
        </p:nvCxnSpPr>
        <p:spPr>
          <a:xfrm>
            <a:off x="8368914" y="2174185"/>
            <a:ext cx="885" cy="18288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045" name="Oval 1044"/>
          <p:cNvSpPr/>
          <p:nvPr/>
        </p:nvSpPr>
        <p:spPr>
          <a:xfrm>
            <a:off x="4438941" y="671652"/>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4227626" y="1409877"/>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3216578" y="1465172"/>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2287279" y="1071157"/>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1278003" y="1534306"/>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705121" y="2008819"/>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5254114" y="1990972"/>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6009668" y="1694966"/>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6552209" y="898812"/>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7183673" y="1291665"/>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7701499" y="584638"/>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8051155" y="1252009"/>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8340117" y="2139235"/>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5651497" y="2794967"/>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3056755" y="3989091"/>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8034223" y="3950673"/>
            <a:ext cx="56436" cy="56436"/>
          </a:xfrm>
          <a:prstGeom prst="ellipse">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E50570A-DD0D-C441-B117-5356CE3D40C2}" type="slidenum">
              <a:rPr lang="en-US" smtClean="0"/>
              <a:pPr/>
              <a:t>15</a:t>
            </a:fld>
            <a:endParaRPr lang="en-US" dirty="0"/>
          </a:p>
        </p:txBody>
      </p:sp>
    </p:spTree>
    <p:extLst>
      <p:ext uri="{BB962C8B-B14F-4D97-AF65-F5344CB8AC3E}">
        <p14:creationId xmlns:p14="http://schemas.microsoft.com/office/powerpoint/2010/main" val="3504745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55569" y="2532816"/>
            <a:ext cx="5289898" cy="4902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
        <p:nvSpPr>
          <p:cNvPr id="38" name="Rectangle 37"/>
          <p:cNvSpPr/>
          <p:nvPr/>
        </p:nvSpPr>
        <p:spPr>
          <a:xfrm>
            <a:off x="255569" y="3176448"/>
            <a:ext cx="5289898" cy="4902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
        <p:nvSpPr>
          <p:cNvPr id="39" name="Rectangle 38"/>
          <p:cNvSpPr/>
          <p:nvPr/>
        </p:nvSpPr>
        <p:spPr>
          <a:xfrm>
            <a:off x="255569" y="3922776"/>
            <a:ext cx="5289898" cy="4902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
        <p:nvSpPr>
          <p:cNvPr id="36" name="Rectangle 35"/>
          <p:cNvSpPr/>
          <p:nvPr/>
        </p:nvSpPr>
        <p:spPr>
          <a:xfrm>
            <a:off x="255569" y="1876460"/>
            <a:ext cx="5289898" cy="4902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
        <p:nvSpPr>
          <p:cNvPr id="16" name="Rectangle 15"/>
          <p:cNvSpPr/>
          <p:nvPr/>
        </p:nvSpPr>
        <p:spPr>
          <a:xfrm>
            <a:off x="255569" y="1178649"/>
            <a:ext cx="5619020" cy="4902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
        <p:nvSpPr>
          <p:cNvPr id="2" name="Slide Number Placeholder 1"/>
          <p:cNvSpPr>
            <a:spLocks noGrp="1"/>
          </p:cNvSpPr>
          <p:nvPr>
            <p:ph type="sldNum" sz="quarter" idx="12"/>
          </p:nvPr>
        </p:nvSpPr>
        <p:spPr/>
        <p:txBody>
          <a:bodyPr/>
          <a:lstStyle/>
          <a:p>
            <a:pPr>
              <a:defRPr/>
            </a:pPr>
            <a:fld id="{D343B494-E360-40EE-90EE-F37E2E2339F2}" type="slidenum">
              <a:rPr lang="en-US" smtClean="0"/>
              <a:pPr>
                <a:defRPr/>
              </a:pPr>
              <a:t>16</a:t>
            </a:fld>
            <a:endParaRPr lang="en-US" dirty="0"/>
          </a:p>
        </p:txBody>
      </p:sp>
      <p:sp>
        <p:nvSpPr>
          <p:cNvPr id="21" name="Rectangle 23"/>
          <p:cNvSpPr>
            <a:spLocks noChangeArrowheads="1"/>
          </p:cNvSpPr>
          <p:nvPr/>
        </p:nvSpPr>
        <p:spPr bwMode="auto">
          <a:xfrm>
            <a:off x="0" y="-5938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2" name="Rectangle 29"/>
          <p:cNvSpPr>
            <a:spLocks noChangeArrowheads="1"/>
          </p:cNvSpPr>
          <p:nvPr/>
        </p:nvSpPr>
        <p:spPr bwMode="auto">
          <a:xfrm>
            <a:off x="685800" y="1120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6" name="TextBox 25"/>
          <p:cNvSpPr txBox="1"/>
          <p:nvPr/>
        </p:nvSpPr>
        <p:spPr>
          <a:xfrm>
            <a:off x="184731" y="157386"/>
            <a:ext cx="7924800" cy="523220"/>
          </a:xfrm>
          <a:prstGeom prst="rect">
            <a:avLst/>
          </a:prstGeom>
          <a:noFill/>
        </p:spPr>
        <p:txBody>
          <a:bodyPr wrap="square" rtlCol="0">
            <a:spAutoFit/>
          </a:bodyPr>
          <a:lstStyle/>
          <a:p>
            <a:pPr>
              <a:spcBef>
                <a:spcPts val="600"/>
              </a:spcBef>
            </a:pPr>
            <a:r>
              <a:rPr lang="en-US" sz="2800" dirty="0" smtClean="0"/>
              <a:t>Stages Towards MQCL Strengthening</a:t>
            </a:r>
            <a:endParaRPr lang="en-US" sz="2800" dirty="0">
              <a:solidFill>
                <a:srgbClr val="FF0000"/>
              </a:solidFill>
            </a:endParaRPr>
          </a:p>
        </p:txBody>
      </p:sp>
      <p:sp>
        <p:nvSpPr>
          <p:cNvPr id="17" name="TextBox 16"/>
          <p:cNvSpPr txBox="1"/>
          <p:nvPr/>
        </p:nvSpPr>
        <p:spPr>
          <a:xfrm>
            <a:off x="277931" y="1280865"/>
            <a:ext cx="2324144" cy="307777"/>
          </a:xfrm>
          <a:prstGeom prst="rect">
            <a:avLst/>
          </a:prstGeom>
          <a:noFill/>
        </p:spPr>
        <p:txBody>
          <a:bodyPr wrap="square" rtlCol="0">
            <a:spAutoFit/>
          </a:bodyPr>
          <a:lstStyle/>
          <a:p>
            <a:pPr lvl="0" defTabSz="914400" fontAlgn="base">
              <a:spcBef>
                <a:spcPct val="0"/>
              </a:spcBef>
              <a:spcAft>
                <a:spcPct val="0"/>
              </a:spcAft>
            </a:pPr>
            <a:r>
              <a:rPr lang="en-US" altLang="en-US" sz="1400" b="1" dirty="0">
                <a:latin typeface="Arial" charset="0"/>
                <a:ea typeface="Arial" charset="0"/>
                <a:cs typeface="Arial" charset="0"/>
              </a:rPr>
              <a:t>Stage </a:t>
            </a:r>
            <a:r>
              <a:rPr lang="en-US" altLang="en-US" sz="1400" b="1" dirty="0" smtClean="0">
                <a:latin typeface="Arial" charset="0"/>
                <a:ea typeface="Arial" charset="0"/>
                <a:cs typeface="Arial" charset="0"/>
              </a:rPr>
              <a:t>5: </a:t>
            </a:r>
            <a:r>
              <a:rPr lang="en-US" altLang="en-US" sz="1400" dirty="0">
                <a:latin typeface="Arial" charset="0"/>
                <a:ea typeface="Arial" charset="0"/>
                <a:cs typeface="Arial" charset="0"/>
              </a:rPr>
              <a:t>Evaluation </a:t>
            </a:r>
          </a:p>
        </p:txBody>
      </p:sp>
      <p:sp>
        <p:nvSpPr>
          <p:cNvPr id="23" name="TextBox 22"/>
          <p:cNvSpPr txBox="1"/>
          <p:nvPr/>
        </p:nvSpPr>
        <p:spPr>
          <a:xfrm>
            <a:off x="277931" y="1954757"/>
            <a:ext cx="3621210" cy="307777"/>
          </a:xfrm>
          <a:prstGeom prst="rect">
            <a:avLst/>
          </a:prstGeom>
          <a:noFill/>
        </p:spPr>
        <p:txBody>
          <a:bodyPr wrap="square" rtlCol="0">
            <a:spAutoFit/>
          </a:bodyPr>
          <a:lstStyle/>
          <a:p>
            <a:pPr lvl="0" defTabSz="914400" fontAlgn="base">
              <a:spcBef>
                <a:spcPct val="0"/>
              </a:spcBef>
              <a:spcAft>
                <a:spcPct val="0"/>
              </a:spcAft>
            </a:pPr>
            <a:r>
              <a:rPr lang="en-US" altLang="en-US" sz="1400" b="1" dirty="0">
                <a:latin typeface="Arial" charset="0"/>
                <a:ea typeface="Arial" charset="0"/>
                <a:cs typeface="Arial" charset="0"/>
              </a:rPr>
              <a:t>Stage </a:t>
            </a:r>
            <a:r>
              <a:rPr lang="en-US" altLang="en-US" sz="1400" b="1" dirty="0" smtClean="0">
                <a:latin typeface="Arial" charset="0"/>
                <a:ea typeface="Arial" charset="0"/>
                <a:cs typeface="Arial" charset="0"/>
              </a:rPr>
              <a:t>4: </a:t>
            </a:r>
            <a:r>
              <a:rPr lang="en-US" altLang="en-US" sz="1400" dirty="0">
                <a:latin typeface="Arial" charset="0"/>
                <a:ea typeface="Arial" charset="0"/>
                <a:cs typeface="Arial" charset="0"/>
              </a:rPr>
              <a:t>Implementation &amp; Monitoring</a:t>
            </a:r>
          </a:p>
        </p:txBody>
      </p:sp>
      <p:grpSp>
        <p:nvGrpSpPr>
          <p:cNvPr id="7" name="Group 6"/>
          <p:cNvGrpSpPr/>
          <p:nvPr/>
        </p:nvGrpSpPr>
        <p:grpSpPr>
          <a:xfrm>
            <a:off x="2855342" y="874489"/>
            <a:ext cx="6193767" cy="3758122"/>
            <a:chOff x="1820174" y="874489"/>
            <a:chExt cx="6443932" cy="3758122"/>
          </a:xfrm>
        </p:grpSpPr>
        <p:sp>
          <p:nvSpPr>
            <p:cNvPr id="25" name="Freeform 24"/>
            <p:cNvSpPr/>
            <p:nvPr/>
          </p:nvSpPr>
          <p:spPr>
            <a:xfrm>
              <a:off x="1820174" y="3864860"/>
              <a:ext cx="6443932" cy="767751"/>
            </a:xfrm>
            <a:custGeom>
              <a:avLst/>
              <a:gdLst>
                <a:gd name="connsiteX0" fmla="*/ 0 w 6374921"/>
                <a:gd name="connsiteY0" fmla="*/ 767751 h 767751"/>
                <a:gd name="connsiteX1" fmla="*/ 6374921 w 6374921"/>
                <a:gd name="connsiteY1" fmla="*/ 767751 h 767751"/>
                <a:gd name="connsiteX2" fmla="*/ 5719313 w 6374921"/>
                <a:gd name="connsiteY2" fmla="*/ 0 h 767751"/>
                <a:gd name="connsiteX3" fmla="*/ 655608 w 6374921"/>
                <a:gd name="connsiteY3" fmla="*/ 0 h 767751"/>
                <a:gd name="connsiteX4" fmla="*/ 0 w 6374921"/>
                <a:gd name="connsiteY4" fmla="*/ 767751 h 76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921" h="767751">
                  <a:moveTo>
                    <a:pt x="0" y="767751"/>
                  </a:moveTo>
                  <a:lnTo>
                    <a:pt x="6374921" y="767751"/>
                  </a:lnTo>
                  <a:lnTo>
                    <a:pt x="5719313" y="0"/>
                  </a:lnTo>
                  <a:lnTo>
                    <a:pt x="655608" y="0"/>
                  </a:lnTo>
                  <a:lnTo>
                    <a:pt x="0" y="767751"/>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2518913" y="3097110"/>
              <a:ext cx="5055079" cy="707366"/>
            </a:xfrm>
            <a:custGeom>
              <a:avLst/>
              <a:gdLst>
                <a:gd name="connsiteX0" fmla="*/ 0 w 5055079"/>
                <a:gd name="connsiteY0" fmla="*/ 707366 h 707366"/>
                <a:gd name="connsiteX1" fmla="*/ 5055079 w 5055079"/>
                <a:gd name="connsiteY1" fmla="*/ 707366 h 707366"/>
                <a:gd name="connsiteX2" fmla="*/ 4451230 w 5055079"/>
                <a:gd name="connsiteY2" fmla="*/ 0 h 707366"/>
                <a:gd name="connsiteX3" fmla="*/ 629729 w 5055079"/>
                <a:gd name="connsiteY3" fmla="*/ 0 h 707366"/>
                <a:gd name="connsiteX4" fmla="*/ 0 w 5055079"/>
                <a:gd name="connsiteY4" fmla="*/ 707366 h 70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079" h="707366">
                  <a:moveTo>
                    <a:pt x="0" y="707366"/>
                  </a:moveTo>
                  <a:lnTo>
                    <a:pt x="5055079" y="707366"/>
                  </a:lnTo>
                  <a:lnTo>
                    <a:pt x="4451230" y="0"/>
                  </a:lnTo>
                  <a:lnTo>
                    <a:pt x="629729" y="0"/>
                  </a:lnTo>
                  <a:lnTo>
                    <a:pt x="0" y="707366"/>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3209026" y="2519140"/>
              <a:ext cx="3700732" cy="517585"/>
            </a:xfrm>
            <a:custGeom>
              <a:avLst/>
              <a:gdLst>
                <a:gd name="connsiteX0" fmla="*/ 0 w 3700732"/>
                <a:gd name="connsiteY0" fmla="*/ 517585 h 517585"/>
                <a:gd name="connsiteX1" fmla="*/ 3700732 w 3700732"/>
                <a:gd name="connsiteY1" fmla="*/ 517585 h 517585"/>
                <a:gd name="connsiteX2" fmla="*/ 3243532 w 3700732"/>
                <a:gd name="connsiteY2" fmla="*/ 0 h 517585"/>
                <a:gd name="connsiteX3" fmla="*/ 448574 w 3700732"/>
                <a:gd name="connsiteY3" fmla="*/ 0 h 517585"/>
                <a:gd name="connsiteX4" fmla="*/ 0 w 3700732"/>
                <a:gd name="connsiteY4" fmla="*/ 517585 h 51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732" h="517585">
                  <a:moveTo>
                    <a:pt x="0" y="517585"/>
                  </a:moveTo>
                  <a:lnTo>
                    <a:pt x="3700732" y="517585"/>
                  </a:lnTo>
                  <a:lnTo>
                    <a:pt x="3243532" y="0"/>
                  </a:lnTo>
                  <a:lnTo>
                    <a:pt x="448574" y="0"/>
                  </a:lnTo>
                  <a:lnTo>
                    <a:pt x="0" y="517585"/>
                  </a:lnTo>
                  <a:close/>
                </a:path>
              </a:pathLst>
            </a:custGeom>
            <a:solidFill>
              <a:srgbClr val="85A4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3709358" y="1803148"/>
              <a:ext cx="2691442" cy="655607"/>
            </a:xfrm>
            <a:custGeom>
              <a:avLst/>
              <a:gdLst>
                <a:gd name="connsiteX0" fmla="*/ 0 w 2691442"/>
                <a:gd name="connsiteY0" fmla="*/ 655607 h 655607"/>
                <a:gd name="connsiteX1" fmla="*/ 2691442 w 2691442"/>
                <a:gd name="connsiteY1" fmla="*/ 655607 h 655607"/>
                <a:gd name="connsiteX2" fmla="*/ 2130725 w 2691442"/>
                <a:gd name="connsiteY2" fmla="*/ 0 h 655607"/>
                <a:gd name="connsiteX3" fmla="*/ 560717 w 2691442"/>
                <a:gd name="connsiteY3" fmla="*/ 0 h 655607"/>
                <a:gd name="connsiteX4" fmla="*/ 0 w 2691442"/>
                <a:gd name="connsiteY4" fmla="*/ 655607 h 65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442" h="655607">
                  <a:moveTo>
                    <a:pt x="0" y="655607"/>
                  </a:moveTo>
                  <a:lnTo>
                    <a:pt x="2691442" y="655607"/>
                  </a:lnTo>
                  <a:lnTo>
                    <a:pt x="2130725" y="0"/>
                  </a:lnTo>
                  <a:lnTo>
                    <a:pt x="560717" y="0"/>
                  </a:lnTo>
                  <a:lnTo>
                    <a:pt x="0" y="655607"/>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a:spLocks noChangeAspect="1"/>
            </p:cNvSpPr>
            <p:nvPr/>
          </p:nvSpPr>
          <p:spPr>
            <a:xfrm>
              <a:off x="4304581" y="874489"/>
              <a:ext cx="1504574" cy="876899"/>
            </a:xfrm>
            <a:custGeom>
              <a:avLst/>
              <a:gdLst>
                <a:gd name="connsiteX0" fmla="*/ 0 w 1406106"/>
                <a:gd name="connsiteY0" fmla="*/ 819510 h 819510"/>
                <a:gd name="connsiteX1" fmla="*/ 1406106 w 1406106"/>
                <a:gd name="connsiteY1" fmla="*/ 819510 h 819510"/>
                <a:gd name="connsiteX2" fmla="*/ 715993 w 1406106"/>
                <a:gd name="connsiteY2" fmla="*/ 0 h 819510"/>
                <a:gd name="connsiteX3" fmla="*/ 0 w 1406106"/>
                <a:gd name="connsiteY3" fmla="*/ 819510 h 819510"/>
              </a:gdLst>
              <a:ahLst/>
              <a:cxnLst>
                <a:cxn ang="0">
                  <a:pos x="connsiteX0" y="connsiteY0"/>
                </a:cxn>
                <a:cxn ang="0">
                  <a:pos x="connsiteX1" y="connsiteY1"/>
                </a:cxn>
                <a:cxn ang="0">
                  <a:pos x="connsiteX2" y="connsiteY2"/>
                </a:cxn>
                <a:cxn ang="0">
                  <a:pos x="connsiteX3" y="connsiteY3"/>
                </a:cxn>
              </a:cxnLst>
              <a:rect l="l" t="t" r="r" b="b"/>
              <a:pathLst>
                <a:path w="1406106" h="819510">
                  <a:moveTo>
                    <a:pt x="0" y="819510"/>
                  </a:moveTo>
                  <a:lnTo>
                    <a:pt x="1406106" y="819510"/>
                  </a:lnTo>
                  <a:lnTo>
                    <a:pt x="715993" y="0"/>
                  </a:lnTo>
                  <a:lnTo>
                    <a:pt x="0" y="819510"/>
                  </a:lnTo>
                  <a:close/>
                </a:path>
              </a:pathLst>
            </a:custGeom>
            <a:solidFill>
              <a:schemeClr val="accent5">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p:cNvSpPr txBox="1"/>
          <p:nvPr/>
        </p:nvSpPr>
        <p:spPr>
          <a:xfrm>
            <a:off x="277931" y="2608405"/>
            <a:ext cx="4047438" cy="307777"/>
          </a:xfrm>
          <a:prstGeom prst="rect">
            <a:avLst/>
          </a:prstGeom>
          <a:noFill/>
        </p:spPr>
        <p:txBody>
          <a:bodyPr wrap="square" rtlCol="0">
            <a:spAutoFit/>
          </a:bodyPr>
          <a:lstStyle/>
          <a:p>
            <a:pPr lvl="0" defTabSz="914400" fontAlgn="base">
              <a:spcBef>
                <a:spcPct val="0"/>
              </a:spcBef>
              <a:spcAft>
                <a:spcPct val="0"/>
              </a:spcAft>
            </a:pPr>
            <a:r>
              <a:rPr lang="en-US" altLang="en-US" sz="1400" b="1" dirty="0">
                <a:latin typeface="Arial" charset="0"/>
                <a:ea typeface="Arial" charset="0"/>
                <a:cs typeface="Arial" charset="0"/>
              </a:rPr>
              <a:t>Stage </a:t>
            </a:r>
            <a:r>
              <a:rPr lang="en-US" altLang="en-US" sz="1400" b="1" dirty="0" smtClean="0">
                <a:latin typeface="Arial" charset="0"/>
                <a:ea typeface="Arial" charset="0"/>
                <a:cs typeface="Arial" charset="0"/>
              </a:rPr>
              <a:t>3: </a:t>
            </a:r>
            <a:r>
              <a:rPr lang="en-US" altLang="en-US" sz="1400" dirty="0">
                <a:latin typeface="Arial" charset="0"/>
                <a:ea typeface="Arial" charset="0"/>
                <a:cs typeface="Arial" charset="0"/>
              </a:rPr>
              <a:t>QMS </a:t>
            </a:r>
            <a:r>
              <a:rPr lang="en-US" altLang="en-US" sz="1400" dirty="0" smtClean="0">
                <a:latin typeface="Arial" charset="0"/>
                <a:ea typeface="Arial" charset="0"/>
                <a:cs typeface="Arial" charset="0"/>
              </a:rPr>
              <a:t>&amp; </a:t>
            </a:r>
            <a:r>
              <a:rPr lang="en-US" altLang="en-US" sz="1400" dirty="0">
                <a:latin typeface="Arial" charset="0"/>
                <a:ea typeface="Arial" charset="0"/>
                <a:cs typeface="Arial" charset="0"/>
              </a:rPr>
              <a:t>Analytical Skill Training</a:t>
            </a:r>
          </a:p>
        </p:txBody>
      </p:sp>
      <p:sp>
        <p:nvSpPr>
          <p:cNvPr id="41" name="TextBox 40"/>
          <p:cNvSpPr txBox="1"/>
          <p:nvPr/>
        </p:nvSpPr>
        <p:spPr>
          <a:xfrm>
            <a:off x="277931" y="3255386"/>
            <a:ext cx="4047438" cy="307777"/>
          </a:xfrm>
          <a:prstGeom prst="rect">
            <a:avLst/>
          </a:prstGeom>
          <a:noFill/>
        </p:spPr>
        <p:txBody>
          <a:bodyPr wrap="square" rtlCol="0">
            <a:spAutoFit/>
          </a:bodyPr>
          <a:lstStyle/>
          <a:p>
            <a:pPr lvl="0" defTabSz="914400" fontAlgn="base">
              <a:spcBef>
                <a:spcPct val="0"/>
              </a:spcBef>
              <a:spcAft>
                <a:spcPct val="0"/>
              </a:spcAft>
            </a:pPr>
            <a:r>
              <a:rPr lang="en-US" altLang="en-US" sz="1400" b="1" dirty="0">
                <a:latin typeface="Arial" charset="0"/>
                <a:ea typeface="Arial" charset="0"/>
                <a:cs typeface="Arial" charset="0"/>
              </a:rPr>
              <a:t>Stage </a:t>
            </a:r>
            <a:r>
              <a:rPr lang="en-US" altLang="en-US" sz="1400" b="1" dirty="0" smtClean="0">
                <a:latin typeface="Arial" charset="0"/>
                <a:ea typeface="Arial" charset="0"/>
                <a:cs typeface="Arial" charset="0"/>
              </a:rPr>
              <a:t>2: </a:t>
            </a:r>
            <a:r>
              <a:rPr lang="en-US" altLang="en-US" sz="1400" dirty="0" smtClean="0">
                <a:latin typeface="Arial" charset="0"/>
                <a:ea typeface="Arial" charset="0"/>
                <a:cs typeface="Arial" charset="0"/>
              </a:rPr>
              <a:t>Developing </a:t>
            </a:r>
            <a:r>
              <a:rPr lang="en-US" altLang="en-US" sz="1400" dirty="0">
                <a:latin typeface="Arial" charset="0"/>
                <a:ea typeface="Arial" charset="0"/>
                <a:cs typeface="Arial" charset="0"/>
              </a:rPr>
              <a:t>&amp; Documenting </a:t>
            </a:r>
            <a:r>
              <a:rPr lang="en-US" altLang="en-US" sz="1400" dirty="0" smtClean="0">
                <a:latin typeface="Arial" charset="0"/>
                <a:ea typeface="Arial" charset="0"/>
                <a:cs typeface="Arial" charset="0"/>
              </a:rPr>
              <a:t>QMS</a:t>
            </a:r>
            <a:endParaRPr lang="en-US" altLang="en-US" sz="1400" dirty="0">
              <a:latin typeface="Arial" charset="0"/>
              <a:ea typeface="Arial" charset="0"/>
              <a:cs typeface="Arial" charset="0"/>
            </a:endParaRPr>
          </a:p>
        </p:txBody>
      </p:sp>
      <p:sp>
        <p:nvSpPr>
          <p:cNvPr id="42" name="TextBox 41"/>
          <p:cNvSpPr txBox="1"/>
          <p:nvPr/>
        </p:nvSpPr>
        <p:spPr>
          <a:xfrm>
            <a:off x="277931" y="4014511"/>
            <a:ext cx="4047438" cy="307777"/>
          </a:xfrm>
          <a:prstGeom prst="rect">
            <a:avLst/>
          </a:prstGeom>
          <a:noFill/>
        </p:spPr>
        <p:txBody>
          <a:bodyPr wrap="square" rtlCol="0">
            <a:spAutoFit/>
          </a:bodyPr>
          <a:lstStyle/>
          <a:p>
            <a:pPr lvl="0" defTabSz="914400" fontAlgn="base">
              <a:spcBef>
                <a:spcPct val="0"/>
              </a:spcBef>
              <a:spcAft>
                <a:spcPct val="0"/>
              </a:spcAft>
            </a:pPr>
            <a:r>
              <a:rPr lang="en-US" altLang="en-US" sz="1400" b="1" dirty="0">
                <a:latin typeface="Arial" charset="0"/>
                <a:ea typeface="Arial" charset="0"/>
                <a:cs typeface="Arial" charset="0"/>
              </a:rPr>
              <a:t>Stage </a:t>
            </a:r>
            <a:r>
              <a:rPr lang="en-US" altLang="en-US" sz="1400" b="1" dirty="0" smtClean="0">
                <a:latin typeface="Arial" charset="0"/>
                <a:ea typeface="Arial" charset="0"/>
                <a:cs typeface="Arial" charset="0"/>
              </a:rPr>
              <a:t>1: </a:t>
            </a:r>
            <a:r>
              <a:rPr lang="en-US" altLang="en-US" sz="1400" dirty="0" smtClean="0">
                <a:latin typeface="Arial" charset="0"/>
                <a:ea typeface="Arial" charset="0"/>
                <a:cs typeface="Arial" charset="0"/>
              </a:rPr>
              <a:t>Baseline </a:t>
            </a:r>
            <a:r>
              <a:rPr lang="en-US" altLang="en-US" sz="1400" dirty="0">
                <a:latin typeface="Arial" charset="0"/>
                <a:ea typeface="Arial" charset="0"/>
                <a:cs typeface="Arial" charset="0"/>
              </a:rPr>
              <a:t>Assessment </a:t>
            </a:r>
          </a:p>
        </p:txBody>
      </p:sp>
      <p:sp>
        <p:nvSpPr>
          <p:cNvPr id="9" name="Rectangle 8"/>
          <p:cNvSpPr/>
          <p:nvPr/>
        </p:nvSpPr>
        <p:spPr>
          <a:xfrm>
            <a:off x="5446490" y="1094335"/>
            <a:ext cx="1045974" cy="646331"/>
          </a:xfrm>
          <a:prstGeom prst="rect">
            <a:avLst/>
          </a:prstGeom>
        </p:spPr>
        <p:txBody>
          <a:bodyPr wrap="square">
            <a:spAutoFit/>
          </a:bodyPr>
          <a:lstStyle/>
          <a:p>
            <a:pPr lvl="0" algn="ctr">
              <a:spcAft>
                <a:spcPts val="0"/>
              </a:spcAft>
            </a:pPr>
            <a:r>
              <a:rPr lang="en-US" sz="1200" dirty="0">
                <a:latin typeface="Arial" charset="0"/>
                <a:ea typeface="Arial" charset="0"/>
                <a:cs typeface="Arial" charset="0"/>
              </a:rPr>
              <a:t>ISO AB </a:t>
            </a:r>
            <a:r>
              <a:rPr lang="en-US" sz="1200" dirty="0" smtClean="0">
                <a:latin typeface="Arial" charset="0"/>
                <a:ea typeface="Arial" charset="0"/>
                <a:cs typeface="Arial" charset="0"/>
              </a:rPr>
              <a:t/>
            </a:r>
            <a:br>
              <a:rPr lang="en-US" sz="1200" dirty="0" smtClean="0">
                <a:latin typeface="Arial" charset="0"/>
                <a:ea typeface="Arial" charset="0"/>
                <a:cs typeface="Arial" charset="0"/>
              </a:rPr>
            </a:br>
            <a:r>
              <a:rPr lang="en-US" sz="1200" dirty="0" smtClean="0">
                <a:latin typeface="Arial" charset="0"/>
                <a:ea typeface="Arial" charset="0"/>
                <a:cs typeface="Arial" charset="0"/>
              </a:rPr>
              <a:t>or WHO </a:t>
            </a:r>
            <a:endParaRPr lang="en-US" sz="1200" dirty="0">
              <a:latin typeface="Arial" charset="0"/>
              <a:ea typeface="Arial" charset="0"/>
              <a:cs typeface="Arial" charset="0"/>
            </a:endParaRPr>
          </a:p>
          <a:p>
            <a:pPr lvl="0" algn="ctr">
              <a:spcAft>
                <a:spcPts val="0"/>
              </a:spcAft>
            </a:pPr>
            <a:r>
              <a:rPr lang="en-US" sz="1200" dirty="0">
                <a:latin typeface="Arial" charset="0"/>
                <a:ea typeface="Arial" charset="0"/>
                <a:cs typeface="Arial" charset="0"/>
              </a:rPr>
              <a:t>Inspection</a:t>
            </a:r>
          </a:p>
        </p:txBody>
      </p:sp>
      <p:sp>
        <p:nvSpPr>
          <p:cNvPr id="43" name="Rectangle 42"/>
          <p:cNvSpPr/>
          <p:nvPr/>
        </p:nvSpPr>
        <p:spPr>
          <a:xfrm>
            <a:off x="5068794" y="1800896"/>
            <a:ext cx="1811649" cy="646331"/>
          </a:xfrm>
          <a:prstGeom prst="rect">
            <a:avLst/>
          </a:prstGeom>
        </p:spPr>
        <p:txBody>
          <a:bodyPr wrap="square">
            <a:spAutoFit/>
          </a:bodyPr>
          <a:lstStyle/>
          <a:p>
            <a:pPr lvl="0" algn="ctr">
              <a:spcAft>
                <a:spcPct val="35000"/>
              </a:spcAft>
            </a:pPr>
            <a:r>
              <a:rPr lang="en-US" sz="1200">
                <a:solidFill>
                  <a:srgbClr val="FFFFFF"/>
                </a:solidFill>
                <a:latin typeface="Arial" charset="0"/>
                <a:ea typeface="Arial" charset="0"/>
                <a:cs typeface="Arial" charset="0"/>
              </a:rPr>
              <a:t>Laboratory provides objective evidence of QMS implementation</a:t>
            </a:r>
            <a:endParaRPr lang="en-US" sz="1200" dirty="0">
              <a:solidFill>
                <a:srgbClr val="FFFFFF"/>
              </a:solidFill>
              <a:latin typeface="Arial" charset="0"/>
              <a:ea typeface="Arial" charset="0"/>
              <a:cs typeface="Arial" charset="0"/>
            </a:endParaRPr>
          </a:p>
        </p:txBody>
      </p:sp>
      <p:sp>
        <p:nvSpPr>
          <p:cNvPr id="44" name="Rectangle 43"/>
          <p:cNvSpPr/>
          <p:nvPr/>
        </p:nvSpPr>
        <p:spPr>
          <a:xfrm>
            <a:off x="4698305" y="2547099"/>
            <a:ext cx="2532712" cy="461665"/>
          </a:xfrm>
          <a:prstGeom prst="rect">
            <a:avLst/>
          </a:prstGeom>
        </p:spPr>
        <p:txBody>
          <a:bodyPr wrap="square">
            <a:spAutoFit/>
          </a:bodyPr>
          <a:lstStyle/>
          <a:p>
            <a:pPr lvl="0" algn="ctr"/>
            <a:r>
              <a:rPr lang="en-US" sz="1200">
                <a:solidFill>
                  <a:srgbClr val="FFFFFF"/>
                </a:solidFill>
                <a:latin typeface="Arial" charset="0"/>
                <a:ea typeface="Arial" charset="0"/>
                <a:cs typeface="Arial" charset="0"/>
              </a:rPr>
              <a:t>Provide training on laboratory QA functions and techniques</a:t>
            </a:r>
            <a:endParaRPr lang="en-US" sz="1200" dirty="0">
              <a:solidFill>
                <a:srgbClr val="FFFFFF"/>
              </a:solidFill>
              <a:latin typeface="Arial" charset="0"/>
              <a:ea typeface="Arial" charset="0"/>
              <a:cs typeface="Arial" charset="0"/>
            </a:endParaRPr>
          </a:p>
        </p:txBody>
      </p:sp>
      <p:sp>
        <p:nvSpPr>
          <p:cNvPr id="45" name="Rectangle 44"/>
          <p:cNvSpPr/>
          <p:nvPr/>
        </p:nvSpPr>
        <p:spPr>
          <a:xfrm>
            <a:off x="3899141" y="3127872"/>
            <a:ext cx="4037162" cy="630942"/>
          </a:xfrm>
          <a:prstGeom prst="rect">
            <a:avLst/>
          </a:prstGeom>
        </p:spPr>
        <p:txBody>
          <a:bodyPr wrap="square">
            <a:spAutoFit/>
          </a:bodyPr>
          <a:lstStyle/>
          <a:p>
            <a:pPr lvl="0" algn="ctr">
              <a:lnSpc>
                <a:spcPts val="1400"/>
              </a:lnSpc>
            </a:pPr>
            <a:r>
              <a:rPr lang="en-US" sz="1200" dirty="0">
                <a:solidFill>
                  <a:schemeClr val="bg1"/>
                </a:solidFill>
                <a:latin typeface="Arial" charset="0"/>
                <a:ea typeface="Arial" charset="0"/>
                <a:cs typeface="Arial" charset="0"/>
              </a:rPr>
              <a:t>Develop quality, administrative</a:t>
            </a:r>
          </a:p>
          <a:p>
            <a:pPr lvl="0" algn="ctr">
              <a:lnSpc>
                <a:spcPts val="1400"/>
              </a:lnSpc>
            </a:pPr>
            <a:r>
              <a:rPr lang="en-US" sz="1200" dirty="0">
                <a:solidFill>
                  <a:schemeClr val="bg1"/>
                </a:solidFill>
                <a:latin typeface="Arial" charset="0"/>
                <a:ea typeface="Arial" charset="0"/>
                <a:cs typeface="Arial" charset="0"/>
              </a:rPr>
              <a:t> and technical </a:t>
            </a:r>
            <a:r>
              <a:rPr lang="en-US" sz="1200" dirty="0" smtClean="0">
                <a:solidFill>
                  <a:schemeClr val="bg1"/>
                </a:solidFill>
                <a:latin typeface="Arial" charset="0"/>
                <a:ea typeface="Arial" charset="0"/>
                <a:cs typeface="Arial" charset="0"/>
              </a:rPr>
              <a:t>policies</a:t>
            </a:r>
            <a:r>
              <a:rPr lang="en-US" sz="1200" dirty="0">
                <a:solidFill>
                  <a:schemeClr val="bg1"/>
                </a:solidFill>
                <a:latin typeface="Arial" charset="0"/>
                <a:ea typeface="Arial" charset="0"/>
                <a:cs typeface="Arial" charset="0"/>
              </a:rPr>
              <a:t>, </a:t>
            </a:r>
            <a:r>
              <a:rPr lang="en-US" sz="1200" dirty="0" smtClean="0">
                <a:solidFill>
                  <a:schemeClr val="bg1"/>
                </a:solidFill>
                <a:latin typeface="Arial" charset="0"/>
                <a:ea typeface="Arial" charset="0"/>
                <a:cs typeface="Arial" charset="0"/>
              </a:rPr>
              <a:t>procedures, </a:t>
            </a:r>
            <a:r>
              <a:rPr lang="en-US" sz="1200" dirty="0">
                <a:solidFill>
                  <a:schemeClr val="bg1"/>
                </a:solidFill>
                <a:latin typeface="Arial" charset="0"/>
                <a:ea typeface="Arial" charset="0"/>
                <a:cs typeface="Arial" charset="0"/>
              </a:rPr>
              <a:t>programs, </a:t>
            </a:r>
            <a:r>
              <a:rPr lang="en-US" sz="1200" dirty="0" smtClean="0">
                <a:solidFill>
                  <a:schemeClr val="bg1"/>
                </a:solidFill>
                <a:latin typeface="Arial" charset="0"/>
                <a:ea typeface="Arial" charset="0"/>
                <a:cs typeface="Arial" charset="0"/>
              </a:rPr>
              <a:t>processes, and </a:t>
            </a:r>
            <a:r>
              <a:rPr lang="en-US" sz="1200" dirty="0">
                <a:solidFill>
                  <a:schemeClr val="bg1"/>
                </a:solidFill>
                <a:latin typeface="Arial" charset="0"/>
                <a:ea typeface="Arial" charset="0"/>
                <a:cs typeface="Arial" charset="0"/>
              </a:rPr>
              <a:t>systems for </a:t>
            </a:r>
            <a:r>
              <a:rPr lang="en-US" sz="1200" dirty="0" smtClean="0">
                <a:solidFill>
                  <a:schemeClr val="bg1"/>
                </a:solidFill>
                <a:latin typeface="Arial" charset="0"/>
                <a:ea typeface="Arial" charset="0"/>
                <a:cs typeface="Arial" charset="0"/>
              </a:rPr>
              <a:t>laboratory </a:t>
            </a:r>
            <a:r>
              <a:rPr lang="en-US" sz="1200" dirty="0">
                <a:solidFill>
                  <a:schemeClr val="bg1"/>
                </a:solidFill>
                <a:latin typeface="Arial" charset="0"/>
                <a:ea typeface="Arial" charset="0"/>
                <a:cs typeface="Arial" charset="0"/>
              </a:rPr>
              <a:t>operations </a:t>
            </a:r>
          </a:p>
        </p:txBody>
      </p:sp>
      <p:sp>
        <p:nvSpPr>
          <p:cNvPr id="46" name="Rectangle 45"/>
          <p:cNvSpPr/>
          <p:nvPr/>
        </p:nvSpPr>
        <p:spPr>
          <a:xfrm>
            <a:off x="3899141" y="4002656"/>
            <a:ext cx="4037162" cy="461665"/>
          </a:xfrm>
          <a:prstGeom prst="rect">
            <a:avLst/>
          </a:prstGeom>
        </p:spPr>
        <p:txBody>
          <a:bodyPr wrap="square">
            <a:spAutoFit/>
          </a:bodyPr>
          <a:lstStyle/>
          <a:p>
            <a:pPr lvl="0" algn="ctr"/>
            <a:r>
              <a:rPr lang="en-US" sz="1200" dirty="0">
                <a:solidFill>
                  <a:schemeClr val="bg1"/>
                </a:solidFill>
                <a:latin typeface="Arial" charset="0"/>
                <a:ea typeface="Arial" charset="0"/>
                <a:cs typeface="Arial" charset="0"/>
              </a:rPr>
              <a:t>Perform gap analysis and </a:t>
            </a:r>
          </a:p>
          <a:p>
            <a:pPr lvl="0" algn="ctr"/>
            <a:r>
              <a:rPr lang="en-US" sz="1200" dirty="0">
                <a:solidFill>
                  <a:schemeClr val="bg1"/>
                </a:solidFill>
                <a:latin typeface="Arial" charset="0"/>
                <a:ea typeface="Arial" charset="0"/>
                <a:cs typeface="Arial" charset="0"/>
              </a:rPr>
              <a:t>implementation plan development</a:t>
            </a:r>
          </a:p>
        </p:txBody>
      </p:sp>
    </p:spTree>
    <p:extLst>
      <p:ext uri="{BB962C8B-B14F-4D97-AF65-F5344CB8AC3E}">
        <p14:creationId xmlns:p14="http://schemas.microsoft.com/office/powerpoint/2010/main" val="3470385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4141160" y="148856"/>
            <a:ext cx="4899323" cy="4227527"/>
          </a:xfrm>
        </p:spPr>
        <p:txBody>
          <a:bodyPr/>
          <a:lstStyle/>
          <a:p>
            <a:pPr marL="0" indent="0">
              <a:buNone/>
            </a:pPr>
            <a:r>
              <a:rPr lang="en-US" b="1" dirty="0" smtClean="0">
                <a:solidFill>
                  <a:schemeClr val="bg2"/>
                </a:solidFill>
              </a:rPr>
              <a:t>Improving organizational structure of Bangladesh’s laboratories</a:t>
            </a:r>
            <a:r>
              <a:rPr lang="en-US" b="1" dirty="0">
                <a:solidFill>
                  <a:schemeClr val="bg2"/>
                </a:solidFill>
              </a:rPr>
              <a:t/>
            </a:r>
            <a:br>
              <a:rPr lang="en-US" b="1" dirty="0">
                <a:solidFill>
                  <a:schemeClr val="bg2"/>
                </a:solidFill>
              </a:rPr>
            </a:br>
            <a:r>
              <a:rPr lang="en-US" b="1" dirty="0" smtClean="0">
                <a:solidFill>
                  <a:schemeClr val="bg2"/>
                </a:solidFill>
              </a:rPr>
              <a:t/>
            </a:r>
            <a:br>
              <a:rPr lang="en-US" b="1" dirty="0" smtClean="0">
                <a:solidFill>
                  <a:schemeClr val="bg2"/>
                </a:solidFill>
              </a:rPr>
            </a:br>
            <a:r>
              <a:rPr lang="en-US" b="1" dirty="0" smtClean="0">
                <a:solidFill>
                  <a:schemeClr val="bg2"/>
                </a:solidFill>
              </a:rPr>
              <a:t/>
            </a:r>
            <a:br>
              <a:rPr lang="en-US" b="1" dirty="0" smtClean="0">
                <a:solidFill>
                  <a:schemeClr val="bg2"/>
                </a:solidFill>
              </a:rPr>
            </a:br>
            <a:r>
              <a:rPr lang="en-US" sz="1100" dirty="0" smtClean="0">
                <a:solidFill>
                  <a:srgbClr val="FFFFFF">
                    <a:lumMod val="50000"/>
                  </a:srgbClr>
                </a:solidFill>
              </a:rPr>
              <a:t>A </a:t>
            </a:r>
            <a:r>
              <a:rPr lang="en-US" sz="1100" dirty="0">
                <a:solidFill>
                  <a:srgbClr val="FFFFFF">
                    <a:lumMod val="50000"/>
                  </a:srgbClr>
                </a:solidFill>
              </a:rPr>
              <a:t>well-functioning and productive laboratory requires a streamlined and collaborative team. In a 2016 analysis, PQM determined that there was a lack of support for the team in place at the Directorate General of Drug Administration (DGDA) in Bangladesh</a:t>
            </a:r>
            <a:r>
              <a:rPr lang="en-US" sz="1100" dirty="0" smtClean="0">
                <a:solidFill>
                  <a:srgbClr val="FFFFFF">
                    <a:lumMod val="50000"/>
                  </a:srgbClr>
                </a:solidFill>
              </a:rPr>
              <a:t>.</a:t>
            </a:r>
            <a:endParaRPr lang="en-US" sz="1100" dirty="0">
              <a:solidFill>
                <a:srgbClr val="FFFFFF">
                  <a:lumMod val="50000"/>
                </a:srgbClr>
              </a:solidFill>
            </a:endParaRPr>
          </a:p>
          <a:p>
            <a:pPr marL="0" lvl="0" indent="0">
              <a:buClr>
                <a:srgbClr val="6C272A"/>
              </a:buClr>
              <a:buNone/>
            </a:pPr>
            <a:endParaRPr lang="en-US" sz="1100" dirty="0">
              <a:solidFill>
                <a:srgbClr val="FFFFFF">
                  <a:lumMod val="50000"/>
                </a:srgbClr>
              </a:solidFill>
            </a:endParaRPr>
          </a:p>
          <a:p>
            <a:pPr lvl="0"/>
            <a:r>
              <a:rPr lang="en-US" sz="1100" dirty="0"/>
              <a:t>PQM mapped expertise and skills of key </a:t>
            </a:r>
            <a:r>
              <a:rPr lang="en-US" sz="1100" dirty="0" smtClean="0"/>
              <a:t>NQCL </a:t>
            </a:r>
            <a:r>
              <a:rPr lang="en-US" sz="1100" dirty="0"/>
              <a:t>staff positions, reviewed position descriptions and suggested improvements to </a:t>
            </a:r>
            <a:r>
              <a:rPr lang="en-US" sz="1100" dirty="0" smtClean="0"/>
              <a:t>the </a:t>
            </a:r>
            <a:r>
              <a:rPr lang="en-US" sz="1100" dirty="0"/>
              <a:t>organizational structure of the lab that will align staff to better support DGDA’s mandate and </a:t>
            </a:r>
            <a:r>
              <a:rPr lang="en-US" sz="1100" dirty="0" smtClean="0"/>
              <a:t>NQCL functions.</a:t>
            </a:r>
            <a:endParaRPr lang="en-US" sz="1100" dirty="0"/>
          </a:p>
          <a:p>
            <a:pPr lvl="0">
              <a:buClr>
                <a:srgbClr val="6C272A"/>
              </a:buClr>
            </a:pPr>
            <a:r>
              <a:rPr lang="en-US" sz="1100" dirty="0" smtClean="0">
                <a:solidFill>
                  <a:srgbClr val="7F7F7F"/>
                </a:solidFill>
              </a:rPr>
              <a:t>PQM aided in the creation of an improved </a:t>
            </a:r>
            <a:r>
              <a:rPr lang="en-US" sz="1100" dirty="0">
                <a:solidFill>
                  <a:srgbClr val="7F7F7F"/>
                </a:solidFill>
              </a:rPr>
              <a:t>organizational chart of </a:t>
            </a:r>
            <a:r>
              <a:rPr lang="en-US" sz="1100" dirty="0" smtClean="0">
                <a:solidFill>
                  <a:srgbClr val="7F7F7F"/>
                </a:solidFill>
              </a:rPr>
              <a:t>the </a:t>
            </a:r>
            <a:r>
              <a:rPr lang="en-US" sz="1100" dirty="0">
                <a:solidFill>
                  <a:srgbClr val="7F7F7F"/>
                </a:solidFill>
              </a:rPr>
              <a:t>DGDA, resulting in a proposed new structure for the </a:t>
            </a:r>
            <a:r>
              <a:rPr lang="en-US" sz="1100" dirty="0" smtClean="0">
                <a:solidFill>
                  <a:srgbClr val="7F7F7F"/>
                </a:solidFill>
              </a:rPr>
              <a:t>DGDA/NQCL in Dhaka.</a:t>
            </a:r>
            <a:endParaRPr lang="en-US" sz="1100" dirty="0">
              <a:solidFill>
                <a:srgbClr val="7F7F7F"/>
              </a:solidFill>
            </a:endParaRPr>
          </a:p>
          <a:p>
            <a:pPr marL="0" lvl="0" indent="0">
              <a:buClr>
                <a:srgbClr val="6C272A"/>
              </a:buClr>
              <a:buNone/>
            </a:pPr>
            <a:endParaRPr lang="en-US" sz="1100" dirty="0">
              <a:solidFill>
                <a:srgbClr val="FFFFFF">
                  <a:lumMod val="50000"/>
                </a:srgbClr>
              </a:solidFill>
            </a:endParaRPr>
          </a:p>
          <a:p>
            <a:pPr marL="0" lvl="0" indent="0">
              <a:buClr>
                <a:srgbClr val="6C272A"/>
              </a:buClr>
              <a:buNone/>
            </a:pPr>
            <a:r>
              <a:rPr lang="en-US" sz="1100" b="1" dirty="0"/>
              <a:t>These organizational structure changes adopted by DGDA will better position the laboratory to qualify for </a:t>
            </a:r>
            <a:r>
              <a:rPr lang="en-US" sz="1100" b="1" dirty="0" smtClean="0"/>
              <a:t>international standard requirements. By creating a more efficient structure and properly using human resources, the laboratory will be able to fulfill its mandate more effectively.</a:t>
            </a:r>
            <a:endParaRPr lang="en-US" sz="1100" b="1" dirty="0"/>
          </a:p>
        </p:txBody>
      </p:sp>
      <p:sp>
        <p:nvSpPr>
          <p:cNvPr id="4" name="Text Placeholder 3"/>
          <p:cNvSpPr>
            <a:spLocks noGrp="1"/>
          </p:cNvSpPr>
          <p:nvPr>
            <p:ph type="body" sz="quarter" idx="15"/>
          </p:nvPr>
        </p:nvSpPr>
        <p:spPr>
          <a:xfrm>
            <a:off x="252935" y="1319278"/>
            <a:ext cx="3599397" cy="2221364"/>
          </a:xfrm>
        </p:spPr>
        <p:txBody>
          <a:bodyPr/>
          <a:lstStyle/>
          <a:p>
            <a:r>
              <a:rPr lang="en-US" sz="4800" dirty="0" smtClean="0"/>
              <a:t>Bangladesh</a:t>
            </a:r>
          </a:p>
          <a:p>
            <a:endParaRPr lang="en-US" sz="1400" dirty="0"/>
          </a:p>
        </p:txBody>
      </p:sp>
      <p:sp>
        <p:nvSpPr>
          <p:cNvPr id="5" name="Slide Number Placeholder 4"/>
          <p:cNvSpPr>
            <a:spLocks noGrp="1"/>
          </p:cNvSpPr>
          <p:nvPr>
            <p:ph type="sldNum" sz="quarter" idx="12"/>
          </p:nvPr>
        </p:nvSpPr>
        <p:spPr/>
        <p:txBody>
          <a:bodyPr/>
          <a:lstStyle/>
          <a:p>
            <a:fld id="{ADDBB064-9261-234C-BC77-2FE0188AE27D}" type="slidenum">
              <a:rPr lang="en-US" smtClean="0"/>
              <a:pPr/>
              <a:t>17</a:t>
            </a:fld>
            <a:endParaRPr lang="en-US" dirty="0"/>
          </a:p>
        </p:txBody>
      </p:sp>
      <p:sp>
        <p:nvSpPr>
          <p:cNvPr id="8" name="Rectangle 7"/>
          <p:cNvSpPr/>
          <p:nvPr/>
        </p:nvSpPr>
        <p:spPr>
          <a:xfrm>
            <a:off x="8077955" y="4376383"/>
            <a:ext cx="982961" cy="707886"/>
          </a:xfrm>
          <a:prstGeom prst="rect">
            <a:avLst/>
          </a:prstGeom>
        </p:spPr>
        <p:txBody>
          <a:bodyPr wrap="none">
            <a:spAutoFit/>
          </a:bodyPr>
          <a:lstStyle/>
          <a:p>
            <a:r>
              <a:rPr lang="en-US" sz="4000" b="1" dirty="0">
                <a:solidFill>
                  <a:srgbClr val="013060"/>
                </a:solidFill>
                <a:ea typeface="+mj-ea"/>
                <a:cs typeface="+mj-cs"/>
              </a:rPr>
              <a:t>IR1</a:t>
            </a:r>
            <a:endParaRPr lang="en-US" sz="1200" dirty="0">
              <a:solidFill>
                <a:srgbClr val="013060"/>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203704"/>
            <a:ext cx="3965447" cy="1984248"/>
          </a:xfrm>
          <a:prstGeom prst="rect">
            <a:avLst/>
          </a:prstGeom>
        </p:spPr>
      </p:pic>
    </p:spTree>
    <p:extLst>
      <p:ext uri="{BB962C8B-B14F-4D97-AF65-F5344CB8AC3E}">
        <p14:creationId xmlns:p14="http://schemas.microsoft.com/office/powerpoint/2010/main" val="2983379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715" y="71216"/>
            <a:ext cx="8229600" cy="969678"/>
          </a:xfrm>
        </p:spPr>
        <p:txBody>
          <a:bodyPr/>
          <a:lstStyle/>
          <a:p>
            <a:r>
              <a:rPr lang="en-US" dirty="0" smtClean="0"/>
              <a:t>Peru Case Study</a:t>
            </a:r>
            <a:br>
              <a:rPr lang="en-US" dirty="0" smtClean="0"/>
            </a:br>
            <a:r>
              <a:rPr lang="en-US" sz="1800" i="1" dirty="0" smtClean="0"/>
              <a:t>Using a risk-based </a:t>
            </a:r>
            <a:r>
              <a:rPr lang="en-US" sz="1800" i="1" dirty="0"/>
              <a:t>a</a:t>
            </a:r>
            <a:r>
              <a:rPr lang="en-US" sz="1800" i="1" dirty="0" smtClean="0"/>
              <a:t>pproach to promote </a:t>
            </a:r>
            <a:br>
              <a:rPr lang="en-US" sz="1800" i="1" dirty="0" smtClean="0"/>
            </a:br>
            <a:r>
              <a:rPr lang="en-US" sz="1800" i="1" dirty="0" smtClean="0"/>
              <a:t>sustainability and increase efficiency</a:t>
            </a:r>
            <a:endParaRPr lang="en-US" sz="2000" i="1" dirty="0"/>
          </a:p>
        </p:txBody>
      </p:sp>
      <p:sp>
        <p:nvSpPr>
          <p:cNvPr id="3" name="Content Placeholder 2"/>
          <p:cNvSpPr>
            <a:spLocks noGrp="1"/>
          </p:cNvSpPr>
          <p:nvPr>
            <p:ph idx="1"/>
          </p:nvPr>
        </p:nvSpPr>
        <p:spPr>
          <a:xfrm>
            <a:off x="338269" y="1278398"/>
            <a:ext cx="2274196" cy="3271279"/>
          </a:xfrm>
        </p:spPr>
        <p:txBody>
          <a:bodyPr/>
          <a:lstStyle/>
          <a:p>
            <a:pPr marL="0" indent="0">
              <a:buNone/>
            </a:pPr>
            <a:r>
              <a:rPr lang="en-US" sz="1400" b="1" dirty="0" smtClean="0">
                <a:solidFill>
                  <a:srgbClr val="24495B"/>
                </a:solidFill>
              </a:rPr>
              <a:t>THE NEED</a:t>
            </a:r>
          </a:p>
          <a:p>
            <a:pPr>
              <a:buFont typeface="Arial" panose="020B0604020202020204" pitchFamily="34" charset="0"/>
              <a:buChar char="•"/>
            </a:pPr>
            <a:r>
              <a:rPr lang="en-US" sz="1050" dirty="0" smtClean="0"/>
              <a:t>Quality </a:t>
            </a:r>
            <a:r>
              <a:rPr lang="en-US" sz="1050" dirty="0"/>
              <a:t>medicines surveillance activities were decentralized to regional health offices with no national </a:t>
            </a:r>
            <a:r>
              <a:rPr lang="en-US" sz="1050" dirty="0" smtClean="0"/>
              <a:t>strategy</a:t>
            </a:r>
          </a:p>
          <a:p>
            <a:pPr>
              <a:buFont typeface="Arial" panose="020B0604020202020204" pitchFamily="34" charset="0"/>
              <a:buChar char="•"/>
            </a:pPr>
            <a:r>
              <a:rPr lang="en-US" sz="1050" dirty="0" smtClean="0"/>
              <a:t>Facilities and an overburdened laboratory lacked </a:t>
            </a:r>
            <a:r>
              <a:rPr lang="en-US" sz="1050" dirty="0"/>
              <a:t>the technical and human resources needed to perform quality control in sampled </a:t>
            </a:r>
            <a:r>
              <a:rPr lang="en-US" sz="1050" dirty="0" smtClean="0"/>
              <a:t>medicines</a:t>
            </a:r>
            <a:endParaRPr lang="en-US" sz="1050" dirty="0"/>
          </a:p>
        </p:txBody>
      </p:sp>
      <p:sp>
        <p:nvSpPr>
          <p:cNvPr id="4" name="Slide Number Placeholder 3"/>
          <p:cNvSpPr>
            <a:spLocks noGrp="1"/>
          </p:cNvSpPr>
          <p:nvPr>
            <p:ph type="sldNum" sz="quarter" idx="12"/>
          </p:nvPr>
        </p:nvSpPr>
        <p:spPr/>
        <p:txBody>
          <a:bodyPr/>
          <a:lstStyle/>
          <a:p>
            <a:fld id="{ADDBB064-9261-234C-BC77-2FE0188AE27D}" type="slidenum">
              <a:rPr lang="en-US" smtClean="0">
                <a:solidFill>
                  <a:srgbClr val="1B587C"/>
                </a:solidFill>
              </a:rPr>
              <a:pPr/>
              <a:t>18</a:t>
            </a:fld>
            <a:endParaRPr lang="en-US" dirty="0">
              <a:solidFill>
                <a:srgbClr val="1B587C"/>
              </a:solidFill>
            </a:endParaRPr>
          </a:p>
        </p:txBody>
      </p:sp>
      <p:sp>
        <p:nvSpPr>
          <p:cNvPr id="8" name="Content Placeholder 2"/>
          <p:cNvSpPr txBox="1">
            <a:spLocks/>
          </p:cNvSpPr>
          <p:nvPr/>
        </p:nvSpPr>
        <p:spPr>
          <a:xfrm>
            <a:off x="2813814" y="1278397"/>
            <a:ext cx="3223192" cy="3271279"/>
          </a:xfrm>
          <a:prstGeom prst="rect">
            <a:avLst/>
          </a:prstGeom>
        </p:spPr>
        <p:txBody>
          <a:bodyPr lIns="0" tIns="0" bIns="0"/>
          <a:lstStyle>
            <a:lvl1pPr marL="168275" indent="-168275" algn="l" defTabSz="457200" rtl="0" eaLnBrk="1" latinLnBrk="0" hangingPunct="1">
              <a:spcBef>
                <a:spcPts val="600"/>
              </a:spcBef>
              <a:spcAft>
                <a:spcPts val="0"/>
              </a:spcAft>
              <a:buClr>
                <a:schemeClr val="accent3"/>
              </a:buClr>
              <a:buFont typeface="Arial"/>
              <a:buChar char="•"/>
              <a:defRPr sz="1800" kern="1200">
                <a:solidFill>
                  <a:schemeClr val="tx1"/>
                </a:solidFill>
                <a:latin typeface="+mn-lt"/>
                <a:ea typeface="+mn-ea"/>
                <a:cs typeface="+mn-cs"/>
              </a:defRPr>
            </a:lvl1pPr>
            <a:lvl2pPr marL="346075" indent="-177800" algn="l" defTabSz="457200" rtl="0" eaLnBrk="1" latinLnBrk="0" hangingPunct="1">
              <a:spcBef>
                <a:spcPts val="600"/>
              </a:spcBef>
              <a:spcAft>
                <a:spcPts val="0"/>
              </a:spcAft>
              <a:buClr>
                <a:schemeClr val="accent3"/>
              </a:buClr>
              <a:buSzPct val="100000"/>
              <a:buFont typeface="Lucida Grande"/>
              <a:buChar char="+"/>
              <a:defRPr sz="1600" kern="1200">
                <a:solidFill>
                  <a:schemeClr val="tx1"/>
                </a:solidFill>
                <a:latin typeface="+mn-lt"/>
                <a:ea typeface="+mn-ea"/>
                <a:cs typeface="+mn-cs"/>
              </a:defRPr>
            </a:lvl2pPr>
            <a:lvl3pPr marL="452438" indent="-106363" algn="l" defTabSz="457200" rtl="0" eaLnBrk="1" latinLnBrk="0" hangingPunct="1">
              <a:spcBef>
                <a:spcPts val="600"/>
              </a:spcBef>
              <a:spcAft>
                <a:spcPts val="0"/>
              </a:spcAft>
              <a:buClr>
                <a:schemeClr val="accent3"/>
              </a:buClr>
              <a:buFont typeface="Arial"/>
              <a:buChar char="•"/>
              <a:defRPr sz="1400" kern="1200">
                <a:solidFill>
                  <a:schemeClr val="tx1"/>
                </a:solidFill>
                <a:latin typeface="+mn-lt"/>
                <a:ea typeface="+mn-ea"/>
                <a:cs typeface="+mn-cs"/>
              </a:defRPr>
            </a:lvl3pPr>
            <a:lvl4pPr marL="630238" indent="-177800" algn="l" defTabSz="457200" rtl="0" eaLnBrk="1" latinLnBrk="0" hangingPunct="1">
              <a:spcBef>
                <a:spcPts val="600"/>
              </a:spcBef>
              <a:spcAft>
                <a:spcPts val="0"/>
              </a:spcAft>
              <a:buClr>
                <a:schemeClr val="accent3"/>
              </a:buClr>
              <a:buFont typeface="Lucida Grande"/>
              <a:buChar char="+"/>
              <a:defRPr sz="1200" kern="1200">
                <a:solidFill>
                  <a:schemeClr val="tx1"/>
                </a:solidFill>
                <a:latin typeface="+mn-lt"/>
                <a:ea typeface="+mn-ea"/>
                <a:cs typeface="+mn-cs"/>
              </a:defRPr>
            </a:lvl4pPr>
            <a:lvl5pPr marL="746125" indent="-115888" algn="l" defTabSz="457200" rtl="0" eaLnBrk="1" latinLnBrk="0" hangingPunct="1">
              <a:spcBef>
                <a:spcPts val="600"/>
              </a:spcBef>
              <a:spcAft>
                <a:spcPts val="0"/>
              </a:spcAft>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1B587C"/>
              </a:buClr>
              <a:buFont typeface="Arial"/>
              <a:buNone/>
            </a:pPr>
            <a:r>
              <a:rPr lang="en-US" sz="1400" b="1" dirty="0" smtClean="0">
                <a:solidFill>
                  <a:srgbClr val="24495B"/>
                </a:solidFill>
              </a:rPr>
              <a:t>THE INTERVENTION</a:t>
            </a:r>
          </a:p>
          <a:p>
            <a:pPr>
              <a:buClr>
                <a:srgbClr val="1B587C"/>
              </a:buClr>
            </a:pPr>
            <a:r>
              <a:rPr lang="en-US" sz="1050" dirty="0" smtClean="0">
                <a:solidFill>
                  <a:prstClr val="black"/>
                </a:solidFill>
              </a:rPr>
              <a:t>Level </a:t>
            </a:r>
            <a:r>
              <a:rPr lang="en-US" sz="1050" dirty="0">
                <a:solidFill>
                  <a:prstClr val="black"/>
                </a:solidFill>
              </a:rPr>
              <a:t>1 and Level 2 tests </a:t>
            </a:r>
            <a:r>
              <a:rPr lang="en-US" sz="1050" dirty="0" smtClean="0">
                <a:solidFill>
                  <a:prstClr val="black"/>
                </a:solidFill>
              </a:rPr>
              <a:t>were performed </a:t>
            </a:r>
            <a:r>
              <a:rPr lang="en-US" sz="1050" dirty="0">
                <a:solidFill>
                  <a:prstClr val="black"/>
                </a:solidFill>
              </a:rPr>
              <a:t>in the field and allow for a reduction in samples that need </a:t>
            </a:r>
            <a:r>
              <a:rPr lang="en-US" sz="1050" dirty="0" smtClean="0">
                <a:solidFill>
                  <a:prstClr val="black"/>
                </a:solidFill>
              </a:rPr>
              <a:t>analysis</a:t>
            </a:r>
          </a:p>
          <a:p>
            <a:pPr>
              <a:buClr>
                <a:srgbClr val="1B587C"/>
              </a:buClr>
            </a:pPr>
            <a:r>
              <a:rPr lang="en-US" sz="1050" dirty="0">
                <a:solidFill>
                  <a:prstClr val="black"/>
                </a:solidFill>
              </a:rPr>
              <a:t>USP developed a Three-Level Approach system that allows for rapid and cost effective analysis of medicines</a:t>
            </a:r>
          </a:p>
          <a:p>
            <a:pPr>
              <a:buClr>
                <a:srgbClr val="1B587C"/>
              </a:buClr>
            </a:pPr>
            <a:endParaRPr lang="en-US" sz="1050" dirty="0">
              <a:solidFill>
                <a:prstClr val="black"/>
              </a:solidFill>
            </a:endParaRPr>
          </a:p>
        </p:txBody>
      </p:sp>
      <p:sp>
        <p:nvSpPr>
          <p:cNvPr id="9" name="Content Placeholder 2"/>
          <p:cNvSpPr txBox="1">
            <a:spLocks/>
          </p:cNvSpPr>
          <p:nvPr/>
        </p:nvSpPr>
        <p:spPr>
          <a:xfrm>
            <a:off x="6165227" y="1278397"/>
            <a:ext cx="2708243" cy="3271279"/>
          </a:xfrm>
          <a:prstGeom prst="rect">
            <a:avLst/>
          </a:prstGeom>
        </p:spPr>
        <p:txBody>
          <a:bodyPr lIns="0" tIns="0" bIns="0"/>
          <a:lstStyle>
            <a:lvl1pPr marL="168275" indent="-168275" algn="l" defTabSz="457200" rtl="0" eaLnBrk="1" latinLnBrk="0" hangingPunct="1">
              <a:spcBef>
                <a:spcPts val="600"/>
              </a:spcBef>
              <a:spcAft>
                <a:spcPts val="0"/>
              </a:spcAft>
              <a:buClr>
                <a:schemeClr val="accent3"/>
              </a:buClr>
              <a:buFont typeface="Arial"/>
              <a:buChar char="•"/>
              <a:defRPr sz="1800" kern="1200">
                <a:solidFill>
                  <a:schemeClr val="tx1"/>
                </a:solidFill>
                <a:latin typeface="+mn-lt"/>
                <a:ea typeface="+mn-ea"/>
                <a:cs typeface="+mn-cs"/>
              </a:defRPr>
            </a:lvl1pPr>
            <a:lvl2pPr marL="346075" indent="-177800" algn="l" defTabSz="457200" rtl="0" eaLnBrk="1" latinLnBrk="0" hangingPunct="1">
              <a:spcBef>
                <a:spcPts val="600"/>
              </a:spcBef>
              <a:spcAft>
                <a:spcPts val="0"/>
              </a:spcAft>
              <a:buClr>
                <a:schemeClr val="accent3"/>
              </a:buClr>
              <a:buSzPct val="100000"/>
              <a:buFont typeface="Lucida Grande"/>
              <a:buChar char="+"/>
              <a:defRPr sz="1600" kern="1200">
                <a:solidFill>
                  <a:schemeClr val="tx1"/>
                </a:solidFill>
                <a:latin typeface="+mn-lt"/>
                <a:ea typeface="+mn-ea"/>
                <a:cs typeface="+mn-cs"/>
              </a:defRPr>
            </a:lvl2pPr>
            <a:lvl3pPr marL="452438" indent="-106363" algn="l" defTabSz="457200" rtl="0" eaLnBrk="1" latinLnBrk="0" hangingPunct="1">
              <a:spcBef>
                <a:spcPts val="600"/>
              </a:spcBef>
              <a:spcAft>
                <a:spcPts val="0"/>
              </a:spcAft>
              <a:buClr>
                <a:schemeClr val="accent3"/>
              </a:buClr>
              <a:buFont typeface="Arial"/>
              <a:buChar char="•"/>
              <a:defRPr sz="1400" kern="1200">
                <a:solidFill>
                  <a:schemeClr val="tx1"/>
                </a:solidFill>
                <a:latin typeface="+mn-lt"/>
                <a:ea typeface="+mn-ea"/>
                <a:cs typeface="+mn-cs"/>
              </a:defRPr>
            </a:lvl3pPr>
            <a:lvl4pPr marL="630238" indent="-177800" algn="l" defTabSz="457200" rtl="0" eaLnBrk="1" latinLnBrk="0" hangingPunct="1">
              <a:spcBef>
                <a:spcPts val="600"/>
              </a:spcBef>
              <a:spcAft>
                <a:spcPts val="0"/>
              </a:spcAft>
              <a:buClr>
                <a:schemeClr val="accent3"/>
              </a:buClr>
              <a:buFont typeface="Lucida Grande"/>
              <a:buChar char="+"/>
              <a:defRPr sz="1200" kern="1200">
                <a:solidFill>
                  <a:schemeClr val="tx1"/>
                </a:solidFill>
                <a:latin typeface="+mn-lt"/>
                <a:ea typeface="+mn-ea"/>
                <a:cs typeface="+mn-cs"/>
              </a:defRPr>
            </a:lvl4pPr>
            <a:lvl5pPr marL="746125" indent="-115888" algn="l" defTabSz="457200" rtl="0" eaLnBrk="1" latinLnBrk="0" hangingPunct="1">
              <a:spcBef>
                <a:spcPts val="600"/>
              </a:spcBef>
              <a:spcAft>
                <a:spcPts val="0"/>
              </a:spcAft>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1B587C"/>
              </a:buClr>
              <a:buFont typeface="Arial"/>
              <a:buNone/>
            </a:pPr>
            <a:r>
              <a:rPr lang="en-US" sz="1400" b="1" dirty="0" smtClean="0">
                <a:solidFill>
                  <a:srgbClr val="24495B"/>
                </a:solidFill>
              </a:rPr>
              <a:t>THE IMPACT</a:t>
            </a:r>
          </a:p>
          <a:p>
            <a:pPr>
              <a:buClr>
                <a:srgbClr val="1B587C"/>
              </a:buClr>
            </a:pPr>
            <a:r>
              <a:rPr lang="en-US" sz="1050" dirty="0" smtClean="0">
                <a:solidFill>
                  <a:prstClr val="black"/>
                </a:solidFill>
              </a:rPr>
              <a:t>Regional </a:t>
            </a:r>
            <a:r>
              <a:rPr lang="en-US" sz="1050" dirty="0">
                <a:solidFill>
                  <a:prstClr val="black"/>
                </a:solidFill>
              </a:rPr>
              <a:t>health offices </a:t>
            </a:r>
            <a:r>
              <a:rPr lang="en-US" sz="1050" dirty="0" smtClean="0">
                <a:solidFill>
                  <a:prstClr val="black"/>
                </a:solidFill>
              </a:rPr>
              <a:t>were able </a:t>
            </a:r>
            <a:r>
              <a:rPr lang="en-US" sz="1050" dirty="0">
                <a:solidFill>
                  <a:prstClr val="black"/>
                </a:solidFill>
              </a:rPr>
              <a:t>to perform simple tests locally</a:t>
            </a:r>
          </a:p>
          <a:p>
            <a:pPr>
              <a:buClr>
                <a:srgbClr val="1B587C"/>
              </a:buClr>
            </a:pPr>
            <a:r>
              <a:rPr lang="en-US" sz="1050" dirty="0" smtClean="0">
                <a:solidFill>
                  <a:prstClr val="black"/>
                </a:solidFill>
              </a:rPr>
              <a:t>The cost </a:t>
            </a:r>
            <a:r>
              <a:rPr lang="en-US" sz="1050" dirty="0">
                <a:solidFill>
                  <a:prstClr val="black"/>
                </a:solidFill>
              </a:rPr>
              <a:t>and time </a:t>
            </a:r>
            <a:r>
              <a:rPr lang="en-US" sz="1050" dirty="0" smtClean="0">
                <a:solidFill>
                  <a:prstClr val="black"/>
                </a:solidFill>
              </a:rPr>
              <a:t>to </a:t>
            </a:r>
            <a:r>
              <a:rPr lang="en-US" sz="1050" dirty="0">
                <a:solidFill>
                  <a:prstClr val="black"/>
                </a:solidFill>
              </a:rPr>
              <a:t>get testing </a:t>
            </a:r>
            <a:r>
              <a:rPr lang="en-US" sz="1050" dirty="0" smtClean="0">
                <a:solidFill>
                  <a:prstClr val="black"/>
                </a:solidFill>
              </a:rPr>
              <a:t>results was reduced</a:t>
            </a:r>
            <a:endParaRPr lang="en-US" sz="1050" dirty="0">
              <a:solidFill>
                <a:prstClr val="black"/>
              </a:solidFill>
            </a:endParaRPr>
          </a:p>
          <a:p>
            <a:pPr>
              <a:buClr>
                <a:srgbClr val="1B587C"/>
              </a:buClr>
            </a:pPr>
            <a:r>
              <a:rPr lang="en-US" sz="1050" dirty="0" smtClean="0">
                <a:solidFill>
                  <a:prstClr val="black"/>
                </a:solidFill>
              </a:rPr>
              <a:t>The backlog </a:t>
            </a:r>
            <a:r>
              <a:rPr lang="en-US" sz="1050" dirty="0">
                <a:solidFill>
                  <a:prstClr val="black"/>
                </a:solidFill>
              </a:rPr>
              <a:t>of medicines </a:t>
            </a:r>
            <a:r>
              <a:rPr lang="en-US" sz="1050" dirty="0" smtClean="0">
                <a:solidFill>
                  <a:prstClr val="black"/>
                </a:solidFill>
              </a:rPr>
              <a:t>requiring analysis </a:t>
            </a:r>
            <a:r>
              <a:rPr lang="en-US" sz="1050" dirty="0">
                <a:solidFill>
                  <a:prstClr val="black"/>
                </a:solidFill>
              </a:rPr>
              <a:t>from </a:t>
            </a:r>
            <a:r>
              <a:rPr lang="en-US" sz="1050" dirty="0" smtClean="0">
                <a:solidFill>
                  <a:prstClr val="black"/>
                </a:solidFill>
              </a:rPr>
              <a:t>a national lab were </a:t>
            </a:r>
            <a:r>
              <a:rPr lang="en-US" sz="1050" dirty="0">
                <a:solidFill>
                  <a:prstClr val="black"/>
                </a:solidFill>
              </a:rPr>
              <a:t>greatly reduced</a:t>
            </a:r>
          </a:p>
          <a:p>
            <a:pPr>
              <a:buClr>
                <a:srgbClr val="1B587C"/>
              </a:buClr>
            </a:pPr>
            <a:r>
              <a:rPr lang="en-US" sz="1050" dirty="0" smtClean="0">
                <a:solidFill>
                  <a:prstClr val="black"/>
                </a:solidFill>
              </a:rPr>
              <a:t>This Three-Level </a:t>
            </a:r>
            <a:r>
              <a:rPr lang="en-US" sz="1050" dirty="0">
                <a:solidFill>
                  <a:prstClr val="black"/>
                </a:solidFill>
              </a:rPr>
              <a:t>Approach </a:t>
            </a:r>
            <a:r>
              <a:rPr lang="en-US" sz="1050" dirty="0" smtClean="0">
                <a:solidFill>
                  <a:prstClr val="black"/>
                </a:solidFill>
              </a:rPr>
              <a:t>was adopted </a:t>
            </a:r>
            <a:r>
              <a:rPr lang="en-US" sz="1050" dirty="0">
                <a:solidFill>
                  <a:prstClr val="black"/>
                </a:solidFill>
              </a:rPr>
              <a:t>in Colombia, </a:t>
            </a:r>
            <a:r>
              <a:rPr lang="en-US" sz="1050" dirty="0" smtClean="0">
                <a:solidFill>
                  <a:prstClr val="black"/>
                </a:solidFill>
              </a:rPr>
              <a:t>Ecuador, </a:t>
            </a:r>
            <a:r>
              <a:rPr lang="en-US" sz="1050" dirty="0">
                <a:solidFill>
                  <a:prstClr val="black"/>
                </a:solidFill>
              </a:rPr>
              <a:t>and Peru</a:t>
            </a:r>
          </a:p>
        </p:txBody>
      </p:sp>
      <p:cxnSp>
        <p:nvCxnSpPr>
          <p:cNvPr id="12" name="Straight Connector 11"/>
          <p:cNvCxnSpPr/>
          <p:nvPr/>
        </p:nvCxnSpPr>
        <p:spPr>
          <a:xfrm>
            <a:off x="6049932" y="1278398"/>
            <a:ext cx="0" cy="2878739"/>
          </a:xfrm>
          <a:prstGeom prst="line">
            <a:avLst/>
          </a:prstGeom>
          <a:ln w="38100">
            <a:solidFill>
              <a:srgbClr val="D7AA23"/>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12465" y="1278398"/>
            <a:ext cx="0" cy="2878739"/>
          </a:xfrm>
          <a:prstGeom prst="line">
            <a:avLst/>
          </a:prstGeom>
          <a:ln w="38100">
            <a:solidFill>
              <a:srgbClr val="D7AA23"/>
            </a:solidFill>
          </a:ln>
          <a:effectLst/>
        </p:spPr>
        <p:style>
          <a:lnRef idx="2">
            <a:schemeClr val="accent1"/>
          </a:lnRef>
          <a:fillRef idx="0">
            <a:schemeClr val="accent1"/>
          </a:fillRef>
          <a:effectRef idx="1">
            <a:schemeClr val="accent1"/>
          </a:effectRef>
          <a:fontRef idx="minor">
            <a:schemeClr val="tx1"/>
          </a:fontRef>
        </p:style>
      </p:cxnSp>
      <p:sp>
        <p:nvSpPr>
          <p:cNvPr id="29" name="Shape 2621"/>
          <p:cNvSpPr/>
          <p:nvPr/>
        </p:nvSpPr>
        <p:spPr>
          <a:xfrm>
            <a:off x="2959987" y="2754899"/>
            <a:ext cx="500132" cy="318266"/>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accent3"/>
          </a:solidFill>
          <a:ln w="12700">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 name="Shape 2546"/>
          <p:cNvSpPr/>
          <p:nvPr/>
        </p:nvSpPr>
        <p:spPr>
          <a:xfrm>
            <a:off x="2953150" y="3256917"/>
            <a:ext cx="439512" cy="359602"/>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accent3"/>
          </a:solidFill>
          <a:ln w="12700">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 name="Shape 2751"/>
          <p:cNvSpPr/>
          <p:nvPr/>
        </p:nvSpPr>
        <p:spPr>
          <a:xfrm>
            <a:off x="3036646" y="3864354"/>
            <a:ext cx="272520" cy="428248"/>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chemeClr val="accent3"/>
          </a:solidFill>
          <a:ln w="12700">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 name="Content Placeholder 2"/>
          <p:cNvSpPr txBox="1">
            <a:spLocks/>
          </p:cNvSpPr>
          <p:nvPr/>
        </p:nvSpPr>
        <p:spPr>
          <a:xfrm>
            <a:off x="3581012" y="2774336"/>
            <a:ext cx="2158910" cy="3271279"/>
          </a:xfrm>
          <a:prstGeom prst="rect">
            <a:avLst/>
          </a:prstGeom>
        </p:spPr>
        <p:txBody>
          <a:bodyPr lIns="0" tIns="0" bIns="0"/>
          <a:lstStyle>
            <a:lvl1pPr marL="168275" indent="-168275" algn="l" defTabSz="457200" rtl="0" eaLnBrk="1" latinLnBrk="0" hangingPunct="1">
              <a:spcBef>
                <a:spcPts val="600"/>
              </a:spcBef>
              <a:spcAft>
                <a:spcPts val="0"/>
              </a:spcAft>
              <a:buClr>
                <a:schemeClr val="accent3"/>
              </a:buClr>
              <a:buFont typeface="Arial"/>
              <a:buChar char="•"/>
              <a:defRPr sz="1800" kern="1200">
                <a:solidFill>
                  <a:schemeClr val="tx1"/>
                </a:solidFill>
                <a:latin typeface="+mn-lt"/>
                <a:ea typeface="+mn-ea"/>
                <a:cs typeface="+mn-cs"/>
              </a:defRPr>
            </a:lvl1pPr>
            <a:lvl2pPr marL="346075" indent="-177800" algn="l" defTabSz="457200" rtl="0" eaLnBrk="1" latinLnBrk="0" hangingPunct="1">
              <a:spcBef>
                <a:spcPts val="600"/>
              </a:spcBef>
              <a:spcAft>
                <a:spcPts val="0"/>
              </a:spcAft>
              <a:buClr>
                <a:schemeClr val="accent3"/>
              </a:buClr>
              <a:buSzPct val="100000"/>
              <a:buFont typeface="Lucida Grande"/>
              <a:buChar char="+"/>
              <a:defRPr sz="1600" kern="1200">
                <a:solidFill>
                  <a:schemeClr val="tx1"/>
                </a:solidFill>
                <a:latin typeface="+mn-lt"/>
                <a:ea typeface="+mn-ea"/>
                <a:cs typeface="+mn-cs"/>
              </a:defRPr>
            </a:lvl2pPr>
            <a:lvl3pPr marL="452438" indent="-106363" algn="l" defTabSz="457200" rtl="0" eaLnBrk="1" latinLnBrk="0" hangingPunct="1">
              <a:spcBef>
                <a:spcPts val="600"/>
              </a:spcBef>
              <a:spcAft>
                <a:spcPts val="0"/>
              </a:spcAft>
              <a:buClr>
                <a:schemeClr val="accent3"/>
              </a:buClr>
              <a:buFont typeface="Arial"/>
              <a:buChar char="•"/>
              <a:defRPr sz="1400" kern="1200">
                <a:solidFill>
                  <a:schemeClr val="tx1"/>
                </a:solidFill>
                <a:latin typeface="+mn-lt"/>
                <a:ea typeface="+mn-ea"/>
                <a:cs typeface="+mn-cs"/>
              </a:defRPr>
            </a:lvl3pPr>
            <a:lvl4pPr marL="630238" indent="-177800" algn="l" defTabSz="457200" rtl="0" eaLnBrk="1" latinLnBrk="0" hangingPunct="1">
              <a:spcBef>
                <a:spcPts val="600"/>
              </a:spcBef>
              <a:spcAft>
                <a:spcPts val="0"/>
              </a:spcAft>
              <a:buClr>
                <a:schemeClr val="accent3"/>
              </a:buClr>
              <a:buFont typeface="Lucida Grande"/>
              <a:buChar char="+"/>
              <a:defRPr sz="1200" kern="1200">
                <a:solidFill>
                  <a:schemeClr val="tx1"/>
                </a:solidFill>
                <a:latin typeface="+mn-lt"/>
                <a:ea typeface="+mn-ea"/>
                <a:cs typeface="+mn-cs"/>
              </a:defRPr>
            </a:lvl4pPr>
            <a:lvl5pPr marL="746125" indent="-115888" algn="l" defTabSz="457200" rtl="0" eaLnBrk="1" latinLnBrk="0" hangingPunct="1">
              <a:spcBef>
                <a:spcPts val="600"/>
              </a:spcBef>
              <a:spcAft>
                <a:spcPts val="0"/>
              </a:spcAft>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1050" b="1" dirty="0" smtClean="0">
                <a:solidFill>
                  <a:schemeClr val="accent3"/>
                </a:solidFill>
              </a:rPr>
              <a:t>Level </a:t>
            </a:r>
            <a:r>
              <a:rPr lang="en-US" sz="1050" b="1" dirty="0">
                <a:solidFill>
                  <a:schemeClr val="accent3"/>
                </a:solidFill>
              </a:rPr>
              <a:t>1: </a:t>
            </a:r>
            <a:r>
              <a:rPr lang="en-US" sz="1050" dirty="0" smtClean="0"/>
              <a:t/>
            </a:r>
            <a:br>
              <a:rPr lang="en-US" sz="1050" dirty="0" smtClean="0"/>
            </a:br>
            <a:r>
              <a:rPr lang="en-US" sz="1050" dirty="0" smtClean="0"/>
              <a:t>physical </a:t>
            </a:r>
            <a:r>
              <a:rPr lang="en-US" sz="1050" dirty="0"/>
              <a:t>and visual </a:t>
            </a:r>
            <a:r>
              <a:rPr lang="en-US" sz="1050" dirty="0" smtClean="0"/>
              <a:t>inspection</a:t>
            </a:r>
            <a:endParaRPr lang="en-US" sz="1050" dirty="0"/>
          </a:p>
          <a:p>
            <a:pPr marL="0" indent="0">
              <a:spcBef>
                <a:spcPts val="1200"/>
              </a:spcBef>
              <a:buNone/>
            </a:pPr>
            <a:r>
              <a:rPr lang="en-US" sz="1050" b="1" dirty="0" smtClean="0">
                <a:solidFill>
                  <a:schemeClr val="accent3"/>
                </a:solidFill>
              </a:rPr>
              <a:t>Level </a:t>
            </a:r>
            <a:r>
              <a:rPr lang="en-US" sz="1050" b="1" dirty="0">
                <a:solidFill>
                  <a:schemeClr val="accent3"/>
                </a:solidFill>
              </a:rPr>
              <a:t>2: </a:t>
            </a:r>
            <a:r>
              <a:rPr lang="en-US" sz="1050" dirty="0" smtClean="0"/>
              <a:t/>
            </a:r>
            <a:br>
              <a:rPr lang="en-US" sz="1050" dirty="0" smtClean="0"/>
            </a:br>
            <a:r>
              <a:rPr lang="en-US" sz="1050" dirty="0" smtClean="0"/>
              <a:t>screening </a:t>
            </a:r>
            <a:r>
              <a:rPr lang="en-US" sz="1050" dirty="0"/>
              <a:t>with simple </a:t>
            </a:r>
            <a:r>
              <a:rPr lang="en-US" sz="1050" dirty="0" smtClean="0"/>
              <a:t/>
            </a:r>
            <a:br>
              <a:rPr lang="en-US" sz="1050" dirty="0" smtClean="0"/>
            </a:br>
            <a:r>
              <a:rPr lang="en-US" sz="1050" dirty="0" smtClean="0"/>
              <a:t>analytical </a:t>
            </a:r>
            <a:r>
              <a:rPr lang="en-US" sz="1050" dirty="0"/>
              <a:t>tests</a:t>
            </a:r>
          </a:p>
          <a:p>
            <a:pPr marL="0" indent="0">
              <a:spcBef>
                <a:spcPts val="1200"/>
              </a:spcBef>
              <a:buNone/>
            </a:pPr>
            <a:r>
              <a:rPr lang="en-US" sz="1050" b="1" dirty="0" smtClean="0">
                <a:solidFill>
                  <a:schemeClr val="accent3"/>
                </a:solidFill>
              </a:rPr>
              <a:t>Level </a:t>
            </a:r>
            <a:r>
              <a:rPr lang="en-US" sz="1050" b="1" dirty="0">
                <a:solidFill>
                  <a:schemeClr val="accent3"/>
                </a:solidFill>
              </a:rPr>
              <a:t>3: </a:t>
            </a:r>
            <a:r>
              <a:rPr lang="en-US" sz="1050" dirty="0" smtClean="0"/>
              <a:t/>
            </a:r>
            <a:br>
              <a:rPr lang="en-US" sz="1050" dirty="0" smtClean="0"/>
            </a:br>
            <a:r>
              <a:rPr lang="en-US" sz="1050" dirty="0" smtClean="0"/>
              <a:t>compendial analysis through </a:t>
            </a:r>
            <a:r>
              <a:rPr lang="en-US" sz="1050" dirty="0"/>
              <a:t>the OMCL (Official Medicines Control Laboratory)</a:t>
            </a:r>
          </a:p>
        </p:txBody>
      </p:sp>
      <p:grpSp>
        <p:nvGrpSpPr>
          <p:cNvPr id="30" name="Group 29"/>
          <p:cNvGrpSpPr/>
          <p:nvPr/>
        </p:nvGrpSpPr>
        <p:grpSpPr>
          <a:xfrm>
            <a:off x="6932348" y="14634"/>
            <a:ext cx="2223527" cy="1110155"/>
            <a:chOff x="5617029" y="3418088"/>
            <a:chExt cx="2223527" cy="1110155"/>
          </a:xfrm>
        </p:grpSpPr>
        <p:pic>
          <p:nvPicPr>
            <p:cNvPr id="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29" y="3418088"/>
              <a:ext cx="2125956" cy="111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7033034" y="3701113"/>
              <a:ext cx="807522" cy="215444"/>
            </a:xfrm>
            <a:prstGeom prst="rect">
              <a:avLst/>
            </a:prstGeom>
            <a:noFill/>
          </p:spPr>
          <p:txBody>
            <a:bodyPr wrap="square" rtlCol="0">
              <a:spAutoFit/>
            </a:bodyPr>
            <a:lstStyle/>
            <a:p>
              <a:r>
                <a:rPr lang="en-US" sz="800" dirty="0" smtClean="0">
                  <a:solidFill>
                    <a:schemeClr val="bg1"/>
                  </a:solidFill>
                </a:rPr>
                <a:t>Surveillance</a:t>
              </a:r>
              <a:endParaRPr lang="en-US" sz="800" dirty="0">
                <a:solidFill>
                  <a:schemeClr val="bg1"/>
                </a:solidFill>
              </a:endParaRPr>
            </a:p>
          </p:txBody>
        </p:sp>
      </p:grpSp>
    </p:spTree>
    <p:extLst>
      <p:ext uri="{BB962C8B-B14F-4D97-AF65-F5344CB8AC3E}">
        <p14:creationId xmlns:p14="http://schemas.microsoft.com/office/powerpoint/2010/main" val="997336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336A34-759B-4CB5-8197-65F754E57A07}" type="slidenum">
              <a:rPr lang="en-US" smtClean="0"/>
              <a:pPr/>
              <a:t>19</a:t>
            </a:fld>
            <a:endParaRPr lang="en-US"/>
          </a:p>
        </p:txBody>
      </p:sp>
      <p:sp>
        <p:nvSpPr>
          <p:cNvPr id="4" name="Title 3"/>
          <p:cNvSpPr>
            <a:spLocks noGrp="1"/>
          </p:cNvSpPr>
          <p:nvPr>
            <p:ph type="title"/>
          </p:nvPr>
        </p:nvSpPr>
        <p:spPr/>
        <p:txBody>
          <a:bodyPr/>
          <a:lstStyle/>
          <a:p>
            <a:r>
              <a:rPr lang="en-US" sz="2400" b="1" dirty="0" smtClean="0">
                <a:solidFill>
                  <a:schemeClr val="tx1">
                    <a:lumMod val="50000"/>
                  </a:schemeClr>
                </a:solidFill>
              </a:rPr>
              <a:t>Laboratory </a:t>
            </a:r>
            <a:r>
              <a:rPr lang="en-US" sz="2400" b="1" dirty="0">
                <a:solidFill>
                  <a:schemeClr val="tx1">
                    <a:lumMod val="50000"/>
                  </a:schemeClr>
                </a:solidFill>
              </a:rPr>
              <a:t>Technical Assistance</a:t>
            </a:r>
          </a:p>
        </p:txBody>
      </p:sp>
      <p:graphicFrame>
        <p:nvGraphicFramePr>
          <p:cNvPr id="6" name="Table 5"/>
          <p:cNvGraphicFramePr>
            <a:graphicFrameLocks noGrp="1"/>
          </p:cNvGraphicFramePr>
          <p:nvPr>
            <p:extLst>
              <p:ext uri="{D42A27DB-BD31-4B8C-83A1-F6EECF244321}">
                <p14:modId xmlns:p14="http://schemas.microsoft.com/office/powerpoint/2010/main" val="1770875988"/>
              </p:ext>
            </p:extLst>
          </p:nvPr>
        </p:nvGraphicFramePr>
        <p:xfrm>
          <a:off x="287655" y="1022667"/>
          <a:ext cx="4053840" cy="2501583"/>
        </p:xfrm>
        <a:graphic>
          <a:graphicData uri="http://schemas.openxmlformats.org/drawingml/2006/table">
            <a:tbl>
              <a:tblPr firstRow="1" firstCol="1" bandRow="1"/>
              <a:tblGrid>
                <a:gridCol w="2026920"/>
                <a:gridCol w="2026920"/>
              </a:tblGrid>
              <a:tr h="1042839">
                <a:tc>
                  <a:txBody>
                    <a:bodyPr/>
                    <a:lstStyle/>
                    <a:p>
                      <a:pPr marL="0" marR="0">
                        <a:spcBef>
                          <a:spcPts val="0"/>
                        </a:spcBef>
                        <a:spcAft>
                          <a:spcPts val="0"/>
                        </a:spcAft>
                      </a:pPr>
                      <a:r>
                        <a:rPr lang="en-US" sz="1600" b="1" dirty="0">
                          <a:effectLst/>
                          <a:latin typeface="Times New Roman"/>
                          <a:ea typeface="Calibri"/>
                        </a:rPr>
                        <a:t>No. of Labs Receiving Assistance from PQM</a:t>
                      </a:r>
                      <a:endParaRPr lang="en-US" sz="16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Times New Roman"/>
                          <a:ea typeface="Calibri"/>
                        </a:rPr>
                        <a:t>ISO Certification/ WHO PQ </a:t>
                      </a:r>
                      <a:r>
                        <a:rPr lang="en-US" sz="1600" dirty="0">
                          <a:effectLst/>
                          <a:latin typeface="Times New Roman"/>
                          <a:ea typeface="Calibri"/>
                        </a:rPr>
                        <a:t>(includes reaccreditation and requalification)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744">
                <a:tc>
                  <a:txBody>
                    <a:bodyPr/>
                    <a:lstStyle/>
                    <a:p>
                      <a:pPr marL="0" marR="0">
                        <a:spcBef>
                          <a:spcPts val="0"/>
                        </a:spcBef>
                        <a:spcAft>
                          <a:spcPts val="0"/>
                        </a:spcAft>
                      </a:pPr>
                      <a:r>
                        <a:rPr lang="en-US" sz="1600">
                          <a:effectLst/>
                          <a:latin typeface="Times New Roman"/>
                          <a:ea typeface="Calibri"/>
                        </a:rPr>
                        <a:t>Total: 61 </a:t>
                      </a:r>
                    </a:p>
                    <a:p>
                      <a:pPr marL="342900" marR="0" lvl="0" indent="-342900">
                        <a:spcBef>
                          <a:spcPts val="0"/>
                        </a:spcBef>
                        <a:spcAft>
                          <a:spcPts val="0"/>
                        </a:spcAft>
                        <a:buFont typeface="Symbol"/>
                        <a:buChar char=""/>
                      </a:pPr>
                      <a:r>
                        <a:rPr lang="en-US" sz="1600">
                          <a:effectLst/>
                          <a:latin typeface="Times New Roman"/>
                          <a:ea typeface="Calibri"/>
                        </a:rPr>
                        <a:t>LAC 2</a:t>
                      </a:r>
                    </a:p>
                    <a:p>
                      <a:pPr marL="342900" marR="0" lvl="0" indent="-342900">
                        <a:spcBef>
                          <a:spcPts val="0"/>
                        </a:spcBef>
                        <a:spcAft>
                          <a:spcPts val="0"/>
                        </a:spcAft>
                        <a:buFont typeface="Symbol"/>
                        <a:buChar char=""/>
                      </a:pPr>
                      <a:r>
                        <a:rPr lang="en-US" sz="1600">
                          <a:effectLst/>
                          <a:latin typeface="Times New Roman"/>
                          <a:ea typeface="Calibri"/>
                        </a:rPr>
                        <a:t>NIS 5</a:t>
                      </a:r>
                    </a:p>
                    <a:p>
                      <a:pPr marL="342900" marR="0" lvl="0" indent="-342900">
                        <a:spcBef>
                          <a:spcPts val="0"/>
                        </a:spcBef>
                        <a:spcAft>
                          <a:spcPts val="0"/>
                        </a:spcAft>
                        <a:buFont typeface="Symbol"/>
                        <a:buChar char=""/>
                      </a:pPr>
                      <a:r>
                        <a:rPr lang="en-US" sz="1600">
                          <a:effectLst/>
                          <a:latin typeface="Times New Roman"/>
                          <a:ea typeface="Calibri"/>
                        </a:rPr>
                        <a:t>Asia 36</a:t>
                      </a:r>
                    </a:p>
                    <a:p>
                      <a:pPr marL="342900" marR="0" lvl="0" indent="-342900">
                        <a:spcBef>
                          <a:spcPts val="0"/>
                        </a:spcBef>
                        <a:spcAft>
                          <a:spcPts val="0"/>
                        </a:spcAft>
                        <a:buFont typeface="Symbol"/>
                        <a:buChar char=""/>
                      </a:pPr>
                      <a:r>
                        <a:rPr lang="en-US" sz="1600">
                          <a:effectLst/>
                          <a:latin typeface="Times New Roman"/>
                          <a:ea typeface="Calibri"/>
                        </a:rPr>
                        <a:t>Africa 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Times New Roman"/>
                          <a:ea typeface="Calibri"/>
                        </a:rPr>
                        <a:t>31</a:t>
                      </a:r>
                    </a:p>
                    <a:p>
                      <a:pPr marL="342900" marR="0" lvl="0" indent="-342900">
                        <a:spcBef>
                          <a:spcPts val="0"/>
                        </a:spcBef>
                        <a:spcAft>
                          <a:spcPts val="0"/>
                        </a:spcAft>
                        <a:buFont typeface="Symbol"/>
                        <a:buChar char=""/>
                      </a:pPr>
                      <a:r>
                        <a:rPr lang="en-US" sz="1600" dirty="0">
                          <a:effectLst/>
                          <a:latin typeface="Times New Roman"/>
                          <a:ea typeface="Calibri"/>
                        </a:rPr>
                        <a:t>WHO PQ (4)</a:t>
                      </a:r>
                    </a:p>
                    <a:p>
                      <a:pPr marL="342900" marR="0" lvl="0" indent="-342900">
                        <a:spcBef>
                          <a:spcPts val="0"/>
                        </a:spcBef>
                        <a:spcAft>
                          <a:spcPts val="0"/>
                        </a:spcAft>
                        <a:buFont typeface="Symbol"/>
                        <a:buChar char=""/>
                      </a:pPr>
                      <a:r>
                        <a:rPr lang="en-US" sz="1600" dirty="0">
                          <a:effectLst/>
                          <a:latin typeface="Times New Roman"/>
                          <a:ea typeface="Calibri"/>
                        </a:rPr>
                        <a:t>ISO Certification (27)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3999017057"/>
              </p:ext>
            </p:extLst>
          </p:nvPr>
        </p:nvGraphicFramePr>
        <p:xfrm>
          <a:off x="4514850" y="876301"/>
          <a:ext cx="4458182" cy="3067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3860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DBB064-9261-234C-BC77-2FE0188AE27D}" type="slidenum">
              <a:rPr lang="en-US" smtClean="0">
                <a:solidFill>
                  <a:schemeClr val="tx1">
                    <a:lumMod val="50000"/>
                    <a:lumOff val="50000"/>
                  </a:schemeClr>
                </a:solidFill>
              </a:rPr>
              <a:pPr/>
              <a:t>2</a:t>
            </a:fld>
            <a:endParaRPr lang="en-US" dirty="0">
              <a:solidFill>
                <a:schemeClr val="tx1">
                  <a:lumMod val="50000"/>
                  <a:lumOff val="50000"/>
                </a:schemeClr>
              </a:solidFill>
            </a:endParaRPr>
          </a:p>
        </p:txBody>
      </p:sp>
      <p:sp>
        <p:nvSpPr>
          <p:cNvPr id="6" name="Footer Placeholder 5"/>
          <p:cNvSpPr>
            <a:spLocks noGrp="1"/>
          </p:cNvSpPr>
          <p:nvPr>
            <p:ph type="ftr" sz="quarter" idx="3"/>
          </p:nvPr>
        </p:nvSpPr>
        <p:spPr/>
        <p:txBody>
          <a:bodyPr/>
          <a:lstStyle/>
          <a:p>
            <a:r>
              <a:rPr lang="en-US" smtClean="0">
                <a:solidFill>
                  <a:schemeClr val="tx1">
                    <a:lumMod val="50000"/>
                    <a:lumOff val="50000"/>
                  </a:schemeClr>
                </a:solidFill>
              </a:rPr>
              <a:t>Global Expertise | Trusted Standards | Improved Health</a:t>
            </a:r>
            <a:endParaRPr lang="en-US" dirty="0">
              <a:solidFill>
                <a:schemeClr val="tx1">
                  <a:lumMod val="50000"/>
                  <a:lumOff val="50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9625" y="500363"/>
            <a:ext cx="7540124" cy="4241672"/>
          </a:xfrm>
          <a:prstGeom prst="rect">
            <a:avLst/>
          </a:prstGeom>
        </p:spPr>
      </p:pic>
    </p:spTree>
    <p:extLst>
      <p:ext uri="{BB962C8B-B14F-4D97-AF65-F5344CB8AC3E}">
        <p14:creationId xmlns:p14="http://schemas.microsoft.com/office/powerpoint/2010/main" val="959535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336A34-759B-4CB5-8197-65F754E57A07}" type="slidenum">
              <a:rPr lang="en-US" smtClean="0"/>
              <a:pPr/>
              <a:t>20</a:t>
            </a:fld>
            <a:endParaRPr lang="en-US"/>
          </a:p>
        </p:txBody>
      </p:sp>
      <p:sp>
        <p:nvSpPr>
          <p:cNvPr id="6" name="Title 5"/>
          <p:cNvSpPr>
            <a:spLocks noGrp="1"/>
          </p:cNvSpPr>
          <p:nvPr>
            <p:ph type="title"/>
          </p:nvPr>
        </p:nvSpPr>
        <p:spPr/>
        <p:txBody>
          <a:bodyPr/>
          <a:lstStyle/>
          <a:p>
            <a:r>
              <a:rPr lang="en-US" dirty="0">
                <a:solidFill>
                  <a:srgbClr val="020406"/>
                </a:solidFill>
              </a:rPr>
              <a:t>NRAs took 332 actions to protect public health – using data generated with support from PQM</a:t>
            </a:r>
            <a:br>
              <a:rPr lang="en-US" dirty="0">
                <a:solidFill>
                  <a:srgbClr val="020406"/>
                </a:solidFill>
              </a:rPr>
            </a:b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457122101"/>
              </p:ext>
            </p:extLst>
          </p:nvPr>
        </p:nvGraphicFramePr>
        <p:xfrm>
          <a:off x="1609724" y="1257300"/>
          <a:ext cx="6048375" cy="3248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2002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9144000" cy="5143941"/>
          </a:xfrm>
          <a:prstGeom prst="rect">
            <a:avLst/>
          </a:prstGeom>
        </p:spPr>
      </p:pic>
      <p:sp>
        <p:nvSpPr>
          <p:cNvPr id="3" name="Title 2"/>
          <p:cNvSpPr>
            <a:spLocks noGrp="1"/>
          </p:cNvSpPr>
          <p:nvPr>
            <p:ph type="title"/>
          </p:nvPr>
        </p:nvSpPr>
        <p:spPr>
          <a:xfrm>
            <a:off x="252937" y="3193975"/>
            <a:ext cx="8591026" cy="857250"/>
          </a:xfrm>
        </p:spPr>
        <p:txBody>
          <a:bodyPr/>
          <a:lstStyle/>
          <a:p>
            <a:pPr algn="l"/>
            <a:r>
              <a:rPr lang="en-US" sz="7200" b="1" dirty="0" smtClean="0"/>
              <a:t>IR2</a:t>
            </a:r>
            <a:br>
              <a:rPr lang="en-US" sz="7200" b="1" dirty="0" smtClean="0"/>
            </a:br>
            <a:r>
              <a:rPr lang="en-US" sz="3300" b="1" dirty="0" smtClean="0"/>
              <a:t>Supply of Quality Assured Priority Medicines Increased</a:t>
            </a:r>
            <a:endParaRPr lang="en-US" sz="3300" dirty="0"/>
          </a:p>
        </p:txBody>
      </p:sp>
      <p:sp>
        <p:nvSpPr>
          <p:cNvPr id="5" name="Slide Number Placeholder 4"/>
          <p:cNvSpPr>
            <a:spLocks noGrp="1"/>
          </p:cNvSpPr>
          <p:nvPr>
            <p:ph type="sldNum" sz="quarter" idx="12"/>
          </p:nvPr>
        </p:nvSpPr>
        <p:spPr/>
        <p:txBody>
          <a:bodyPr/>
          <a:lstStyle/>
          <a:p>
            <a:fld id="{ADDBB064-9261-234C-BC77-2FE0188AE27D}" type="slidenum">
              <a:rPr lang="en-US" smtClean="0"/>
              <a:pPr/>
              <a:t>21</a:t>
            </a:fld>
            <a:endParaRPr lang="en-US" dirty="0"/>
          </a:p>
        </p:txBody>
      </p:sp>
    </p:spTree>
    <p:extLst>
      <p:ext uri="{BB962C8B-B14F-4D97-AF65-F5344CB8AC3E}">
        <p14:creationId xmlns:p14="http://schemas.microsoft.com/office/powerpoint/2010/main" val="1330499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4690871" y="-13716"/>
            <a:ext cx="4453129" cy="5157216"/>
          </a:xfrm>
          <a:prstGeom prst="rect">
            <a:avLst/>
          </a:prstGeom>
        </p:spPr>
      </p:pic>
      <p:sp>
        <p:nvSpPr>
          <p:cNvPr id="13" name="Rectangle 12"/>
          <p:cNvSpPr/>
          <p:nvPr/>
        </p:nvSpPr>
        <p:spPr>
          <a:xfrm>
            <a:off x="4581714" y="0"/>
            <a:ext cx="2459166" cy="5143500"/>
          </a:xfrm>
          <a:prstGeom prst="rect">
            <a:avLst/>
          </a:prstGeom>
          <a:gradFill flip="none" rotWithShape="1">
            <a:gsLst>
              <a:gs pos="8000">
                <a:srgbClr val="013060"/>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808" y="0"/>
            <a:ext cx="4455504" cy="5143500"/>
          </a:xfrm>
          <a:prstGeom prst="rect">
            <a:avLst/>
          </a:prstGeom>
          <a:gradFill flip="none" rotWithShape="1">
            <a:gsLst>
              <a:gs pos="0">
                <a:srgbClr val="013060"/>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5400" b="1" dirty="0"/>
              <a:t/>
            </a:r>
            <a:br>
              <a:rPr lang="en-US" sz="5400" b="1" dirty="0"/>
            </a:br>
            <a:r>
              <a:rPr lang="en-US" b="1" dirty="0"/>
              <a:t>Supply of Quality Assured </a:t>
            </a:r>
            <a:r>
              <a:rPr lang="en-US" b="1" dirty="0" smtClean="0"/>
              <a:t/>
            </a:r>
            <a:br>
              <a:rPr lang="en-US" b="1" dirty="0" smtClean="0"/>
            </a:br>
            <a:r>
              <a:rPr lang="en-US" b="1" dirty="0" smtClean="0"/>
              <a:t>Priority </a:t>
            </a:r>
            <a:r>
              <a:rPr lang="en-US" b="1" dirty="0"/>
              <a:t>Medicines Increased</a:t>
            </a:r>
            <a:endParaRPr lang="en-US" dirty="0"/>
          </a:p>
        </p:txBody>
      </p:sp>
      <p:sp>
        <p:nvSpPr>
          <p:cNvPr id="3" name="Content Placeholder 2"/>
          <p:cNvSpPr>
            <a:spLocks noGrp="1"/>
          </p:cNvSpPr>
          <p:nvPr>
            <p:ph idx="1"/>
          </p:nvPr>
        </p:nvSpPr>
        <p:spPr>
          <a:xfrm>
            <a:off x="244311" y="1622033"/>
            <a:ext cx="5073443" cy="3275410"/>
          </a:xfrm>
        </p:spPr>
        <p:txBody>
          <a:bodyPr/>
          <a:lstStyle/>
          <a:p>
            <a:pPr marL="0" indent="0">
              <a:buNone/>
            </a:pPr>
            <a:r>
              <a:rPr lang="en-US" sz="1600" dirty="0" smtClean="0"/>
              <a:t>IR2 activities increase </a:t>
            </a:r>
            <a:r>
              <a:rPr lang="en-US" sz="1600" dirty="0"/>
              <a:t>the supply </a:t>
            </a:r>
            <a:r>
              <a:rPr lang="en-US" sz="1600" dirty="0" smtClean="0"/>
              <a:t>and access to a steady supply of essential, locally </a:t>
            </a:r>
            <a:r>
              <a:rPr lang="en-US" sz="1600" dirty="0"/>
              <a:t>produced, quality-assured medicines, targeting USAID priority health </a:t>
            </a:r>
            <a:r>
              <a:rPr lang="en-US" sz="1600" dirty="0" smtClean="0"/>
              <a:t>programs.</a:t>
            </a:r>
            <a:br>
              <a:rPr lang="en-US" sz="1600" dirty="0" smtClean="0"/>
            </a:br>
            <a:r>
              <a:rPr lang="en-US" sz="1600" dirty="0" smtClean="0"/>
              <a:t/>
            </a:r>
            <a:br>
              <a:rPr lang="en-US" sz="1600" dirty="0" smtClean="0"/>
            </a:br>
            <a:r>
              <a:rPr lang="en-US" sz="1600" dirty="0" smtClean="0"/>
              <a:t>Our goal is to deliver targeted and customized </a:t>
            </a:r>
            <a:r>
              <a:rPr lang="en-US" sz="1600" dirty="0"/>
              <a:t>technical assistance to local manufacturers to address </a:t>
            </a:r>
            <a:r>
              <a:rPr lang="en-US" sz="1600" dirty="0" smtClean="0"/>
              <a:t>quality-related issues including:</a:t>
            </a:r>
          </a:p>
          <a:p>
            <a:r>
              <a:rPr lang="en-US" sz="1600" dirty="0" smtClean="0"/>
              <a:t>good manufacturing practices</a:t>
            </a:r>
          </a:p>
          <a:p>
            <a:r>
              <a:rPr lang="en-US" sz="1600" dirty="0" smtClean="0"/>
              <a:t>good laboratory practices</a:t>
            </a:r>
          </a:p>
          <a:p>
            <a:r>
              <a:rPr lang="en-US" sz="1600" dirty="0" smtClean="0"/>
              <a:t>good clinical practices</a:t>
            </a:r>
            <a:endParaRPr lang="en-US" sz="1600" dirty="0"/>
          </a:p>
        </p:txBody>
      </p:sp>
      <p:sp>
        <p:nvSpPr>
          <p:cNvPr id="4" name="Slide Number Placeholder 3"/>
          <p:cNvSpPr>
            <a:spLocks noGrp="1"/>
          </p:cNvSpPr>
          <p:nvPr>
            <p:ph type="sldNum" sz="quarter" idx="12"/>
          </p:nvPr>
        </p:nvSpPr>
        <p:spPr/>
        <p:txBody>
          <a:bodyPr/>
          <a:lstStyle/>
          <a:p>
            <a:fld id="{ADDBB064-9261-234C-BC77-2FE0188AE27D}" type="slidenum">
              <a:rPr lang="en-US" smtClean="0"/>
              <a:pPr/>
              <a:t>22</a:t>
            </a:fld>
            <a:endParaRPr lang="en-US" dirty="0"/>
          </a:p>
        </p:txBody>
      </p:sp>
      <p:sp>
        <p:nvSpPr>
          <p:cNvPr id="10" name="Rectangle 9"/>
          <p:cNvSpPr/>
          <p:nvPr/>
        </p:nvSpPr>
        <p:spPr>
          <a:xfrm>
            <a:off x="8077955" y="4376383"/>
            <a:ext cx="982961" cy="707886"/>
          </a:xfrm>
          <a:prstGeom prst="rect">
            <a:avLst/>
          </a:prstGeom>
        </p:spPr>
        <p:txBody>
          <a:bodyPr wrap="none">
            <a:spAutoFit/>
          </a:bodyPr>
          <a:lstStyle/>
          <a:p>
            <a:r>
              <a:rPr lang="en-US" sz="4000" b="1" dirty="0" smtClean="0">
                <a:solidFill>
                  <a:schemeClr val="accent5"/>
                </a:solidFill>
                <a:ea typeface="+mj-ea"/>
                <a:cs typeface="+mj-cs"/>
              </a:rPr>
              <a:t>IR2</a:t>
            </a:r>
            <a:endParaRPr lang="en-US" sz="1200" dirty="0">
              <a:solidFill>
                <a:schemeClr val="accent5"/>
              </a:solidFill>
            </a:endParaRPr>
          </a:p>
        </p:txBody>
      </p:sp>
    </p:spTree>
    <p:extLst>
      <p:ext uri="{BB962C8B-B14F-4D97-AF65-F5344CB8AC3E}">
        <p14:creationId xmlns:p14="http://schemas.microsoft.com/office/powerpoint/2010/main" val="3936069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37078" y="420588"/>
            <a:ext cx="8352284" cy="698764"/>
          </a:xfrm>
          <a:effectLst>
            <a:outerShdw blurRad="393700" algn="ctr" rotWithShape="0">
              <a:prstClr val="black"/>
            </a:outerShdw>
          </a:effectLst>
        </p:spPr>
        <p:txBody>
          <a:bodyPr/>
          <a:lstStyle/>
          <a:p>
            <a:pPr>
              <a:lnSpc>
                <a:spcPts val="3400"/>
              </a:lnSpc>
            </a:pPr>
            <a:r>
              <a:rPr lang="en-US" altLang="zh-CN" sz="3000" dirty="0"/>
              <a:t>Chemistry, </a:t>
            </a:r>
            <a:r>
              <a:rPr lang="en-US" altLang="zh-CN" sz="3000" dirty="0" smtClean="0"/>
              <a:t>Manufacturing &amp; </a:t>
            </a:r>
            <a:r>
              <a:rPr lang="en-US" altLang="zh-CN" sz="3000" dirty="0"/>
              <a:t>Controls (CMCs) </a:t>
            </a:r>
            <a:r>
              <a:rPr lang="en-US" altLang="zh-CN" sz="3000" dirty="0" smtClean="0"/>
              <a:t>&amp; </a:t>
            </a:r>
            <a:r>
              <a:rPr lang="en-US" altLang="zh-CN" sz="3000" dirty="0"/>
              <a:t>Good Manufacturing Practices (GMPs)</a:t>
            </a:r>
            <a:endParaRPr lang="en-US" altLang="zh-CN" sz="3000" dirty="0" smtClean="0"/>
          </a:p>
        </p:txBody>
      </p:sp>
      <p:sp>
        <p:nvSpPr>
          <p:cNvPr id="34819" name="Rectangle 3"/>
          <p:cNvSpPr>
            <a:spLocks noGrp="1" noChangeArrowheads="1"/>
          </p:cNvSpPr>
          <p:nvPr>
            <p:ph sz="quarter" idx="13"/>
          </p:nvPr>
        </p:nvSpPr>
        <p:spPr>
          <a:prstGeom prst="rect">
            <a:avLst/>
          </a:prstGeom>
        </p:spPr>
        <p:txBody>
          <a:bodyPr/>
          <a:lstStyle/>
          <a:p>
            <a:pPr>
              <a:buFont typeface="Wingdings" pitchFamily="2" charset="2"/>
              <a:buNone/>
            </a:pPr>
            <a:endParaRPr lang="zh-CN" altLang="en-US" smtClean="0"/>
          </a:p>
          <a:p>
            <a:pPr>
              <a:buFont typeface="Wingdings" pitchFamily="2" charset="2"/>
              <a:buNone/>
            </a:pPr>
            <a:endParaRPr lang="zh-CN" altLang="en-US" smtClean="0"/>
          </a:p>
        </p:txBody>
      </p:sp>
      <p:sp>
        <p:nvSpPr>
          <p:cNvPr id="2" name="Slide Number Placeholder 1"/>
          <p:cNvSpPr>
            <a:spLocks noGrp="1"/>
          </p:cNvSpPr>
          <p:nvPr>
            <p:ph type="sldNum" sz="quarter" idx="12"/>
          </p:nvPr>
        </p:nvSpPr>
        <p:spPr/>
        <p:txBody>
          <a:bodyPr/>
          <a:lstStyle/>
          <a:p>
            <a:fld id="{9E50570A-DD0D-C441-B117-5356CE3D40C2}" type="slidenum">
              <a:rPr lang="en-US" smtClean="0"/>
              <a:pPr/>
              <a:t>23</a:t>
            </a:fld>
            <a:endParaRPr lang="en-US" dirty="0"/>
          </a:p>
        </p:txBody>
      </p:sp>
    </p:spTree>
    <p:extLst>
      <p:ext uri="{BB962C8B-B14F-4D97-AF65-F5344CB8AC3E}">
        <p14:creationId xmlns:p14="http://schemas.microsoft.com/office/powerpoint/2010/main" val="1170944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sz="2400" dirty="0"/>
              <a:t>Manufacturing Services (CMC/GMP Team)</a:t>
            </a:r>
            <a:endParaRPr lang="en-US" dirty="0"/>
          </a:p>
        </p:txBody>
      </p:sp>
      <p:sp>
        <p:nvSpPr>
          <p:cNvPr id="5" name="Content Placeholder 4"/>
          <p:cNvSpPr>
            <a:spLocks noGrp="1"/>
          </p:cNvSpPr>
          <p:nvPr>
            <p:ph sz="half" idx="2"/>
          </p:nvPr>
        </p:nvSpPr>
        <p:spPr>
          <a:xfrm>
            <a:off x="142409" y="1383017"/>
            <a:ext cx="3874956" cy="3464213"/>
          </a:xfrm>
        </p:spPr>
        <p:txBody>
          <a:bodyPr/>
          <a:lstStyle/>
          <a:p>
            <a:pPr>
              <a:spcBef>
                <a:spcPts val="840"/>
              </a:spcBef>
              <a:buClr>
                <a:srgbClr val="ECE1C6"/>
              </a:buClr>
              <a:buFont typeface="LucidaGrande" charset="0"/>
              <a:buChar char="▸"/>
            </a:pPr>
            <a:r>
              <a:rPr lang="en-US" sz="1000" b="1" dirty="0"/>
              <a:t>Dr. Allan Hong</a:t>
            </a:r>
            <a:r>
              <a:rPr lang="en-US" sz="1000" dirty="0"/>
              <a:t>, Manager GMP </a:t>
            </a:r>
            <a:r>
              <a:rPr lang="en-US" sz="1000" dirty="0" smtClean="0"/>
              <a:t>Team</a:t>
            </a:r>
            <a:br>
              <a:rPr lang="en-US" sz="1000" dirty="0" smtClean="0"/>
            </a:br>
            <a:r>
              <a:rPr lang="en-US" sz="1000" dirty="0" smtClean="0"/>
              <a:t>20+yrs  </a:t>
            </a:r>
            <a:r>
              <a:rPr lang="en-US" sz="1000" dirty="0"/>
              <a:t>API Process </a:t>
            </a:r>
            <a:r>
              <a:rPr lang="en-US" sz="1000" dirty="0" smtClean="0"/>
              <a:t>Dev/Scale-up/Launch</a:t>
            </a:r>
            <a:br>
              <a:rPr lang="en-US" sz="1000" dirty="0" smtClean="0"/>
            </a:br>
            <a:r>
              <a:rPr lang="en-US" sz="1000" dirty="0" smtClean="0"/>
              <a:t>Ph.D</a:t>
            </a:r>
            <a:r>
              <a:rPr lang="en-US" sz="1000" dirty="0"/>
              <a:t>. Chemical Engineering </a:t>
            </a:r>
          </a:p>
          <a:p>
            <a:pPr>
              <a:spcBef>
                <a:spcPts val="840"/>
              </a:spcBef>
              <a:buClr>
                <a:srgbClr val="ECE1C6"/>
              </a:buClr>
              <a:buFont typeface="LucidaGrande" charset="0"/>
              <a:buChar char="▸"/>
            </a:pPr>
            <a:r>
              <a:rPr lang="en-US" sz="1000" b="1" dirty="0"/>
              <a:t>Mr. Edwin Toledo</a:t>
            </a:r>
            <a:r>
              <a:rPr lang="en-US" sz="1000" dirty="0"/>
              <a:t>, Senior GMP </a:t>
            </a:r>
            <a:r>
              <a:rPr lang="en-US" sz="1000" dirty="0" smtClean="0"/>
              <a:t>Specialist</a:t>
            </a:r>
            <a:br>
              <a:rPr lang="en-US" sz="1000" dirty="0" smtClean="0"/>
            </a:br>
            <a:r>
              <a:rPr lang="en-US" sz="1000" dirty="0" smtClean="0"/>
              <a:t>GMP </a:t>
            </a:r>
            <a:r>
              <a:rPr lang="en-US" sz="1000" dirty="0"/>
              <a:t>Inspection, FPP Development and Manufacturing; </a:t>
            </a:r>
            <a:r>
              <a:rPr lang="en-US" sz="1000" dirty="0" smtClean="0"/>
              <a:t/>
            </a:r>
            <a:br>
              <a:rPr lang="en-US" sz="1000" dirty="0" smtClean="0"/>
            </a:br>
            <a:r>
              <a:rPr lang="en-US" sz="1000" dirty="0" smtClean="0"/>
              <a:t>ASQ </a:t>
            </a:r>
            <a:r>
              <a:rPr lang="en-US" sz="1000" dirty="0"/>
              <a:t>Certified; Industry experience</a:t>
            </a:r>
          </a:p>
          <a:p>
            <a:pPr>
              <a:spcBef>
                <a:spcPts val="840"/>
              </a:spcBef>
              <a:buClr>
                <a:srgbClr val="ECE1C6"/>
              </a:buClr>
              <a:buFont typeface="LucidaGrande" charset="0"/>
              <a:buChar char="▸"/>
            </a:pPr>
            <a:r>
              <a:rPr lang="en-US" sz="1000" b="1" dirty="0"/>
              <a:t>Mr. </a:t>
            </a:r>
            <a:r>
              <a:rPr lang="en-US" sz="1000" b="1" dirty="0" err="1"/>
              <a:t>Teferi</a:t>
            </a:r>
            <a:r>
              <a:rPr lang="en-US" sz="1000" b="1" dirty="0"/>
              <a:t> </a:t>
            </a:r>
            <a:r>
              <a:rPr lang="en-US" sz="1000" b="1" dirty="0" err="1"/>
              <a:t>Bedane</a:t>
            </a:r>
            <a:r>
              <a:rPr lang="en-US" sz="1000" dirty="0"/>
              <a:t>, Senior GMP </a:t>
            </a:r>
            <a:r>
              <a:rPr lang="en-US" sz="1000" dirty="0" smtClean="0"/>
              <a:t>Specialist</a:t>
            </a:r>
            <a:br>
              <a:rPr lang="en-US" sz="1000" dirty="0" smtClean="0"/>
            </a:br>
            <a:r>
              <a:rPr lang="en-US" sz="1000" dirty="0" smtClean="0"/>
              <a:t>GMP </a:t>
            </a:r>
            <a:r>
              <a:rPr lang="en-US" sz="1000" dirty="0"/>
              <a:t>Inspection; Dossier Assessment;       </a:t>
            </a:r>
            <a:r>
              <a:rPr lang="en-US" sz="1000" dirty="0" smtClean="0"/>
              <a:t/>
            </a:r>
            <a:br>
              <a:rPr lang="en-US" sz="1000" dirty="0" smtClean="0"/>
            </a:br>
            <a:r>
              <a:rPr lang="en-US" sz="1000" dirty="0" smtClean="0"/>
              <a:t>ASQ </a:t>
            </a:r>
            <a:r>
              <a:rPr lang="en-US" sz="1000" dirty="0"/>
              <a:t>Certified; Former Regulator(Ethiopia)</a:t>
            </a:r>
          </a:p>
          <a:p>
            <a:pPr>
              <a:spcBef>
                <a:spcPts val="840"/>
              </a:spcBef>
              <a:buClr>
                <a:srgbClr val="ECE1C6"/>
              </a:buClr>
              <a:buFont typeface="LucidaGrande" charset="0"/>
              <a:buChar char="▸"/>
            </a:pPr>
            <a:r>
              <a:rPr lang="en-US" sz="1000" b="1" dirty="0"/>
              <a:t>Ms. Jennifer Derry</a:t>
            </a:r>
            <a:r>
              <a:rPr lang="en-US" sz="1000" dirty="0"/>
              <a:t>, GMP </a:t>
            </a:r>
            <a:r>
              <a:rPr lang="en-US" sz="1000" dirty="0" smtClean="0"/>
              <a:t>Specialist</a:t>
            </a:r>
            <a:br>
              <a:rPr lang="en-US" sz="1000" dirty="0" smtClean="0"/>
            </a:br>
            <a:r>
              <a:rPr lang="en-US" sz="1000" dirty="0" smtClean="0"/>
              <a:t>Quality </a:t>
            </a:r>
            <a:r>
              <a:rPr lang="en-US" sz="1000" dirty="0"/>
              <a:t>System Auditing; ASQ Certified; Industry experience</a:t>
            </a:r>
          </a:p>
          <a:p>
            <a:pPr>
              <a:spcBef>
                <a:spcPts val="840"/>
              </a:spcBef>
              <a:buClr>
                <a:srgbClr val="ECE1C6"/>
              </a:buClr>
              <a:buFont typeface="LucidaGrande" charset="0"/>
              <a:buChar char="▸"/>
            </a:pPr>
            <a:r>
              <a:rPr lang="en-US" sz="1000" b="1" dirty="0"/>
              <a:t>Mr. Michael </a:t>
            </a:r>
            <a:r>
              <a:rPr lang="en-US" sz="1000" b="1" dirty="0" err="1"/>
              <a:t>Megargee</a:t>
            </a:r>
            <a:r>
              <a:rPr lang="en-US" sz="1000" dirty="0"/>
              <a:t>, Senior GMP </a:t>
            </a:r>
            <a:r>
              <a:rPr lang="en-US" sz="1000" dirty="0" smtClean="0"/>
              <a:t>Specialist</a:t>
            </a:r>
            <a:br>
              <a:rPr lang="en-US" sz="1000" dirty="0" smtClean="0"/>
            </a:br>
            <a:r>
              <a:rPr lang="en-US" sz="1000" dirty="0" smtClean="0"/>
              <a:t>GMP </a:t>
            </a:r>
            <a:r>
              <a:rPr lang="en-US" sz="1000" dirty="0"/>
              <a:t>Inspections; Validation/Qualification; </a:t>
            </a:r>
            <a:r>
              <a:rPr lang="en-US" sz="1000" dirty="0" smtClean="0"/>
              <a:t/>
            </a:r>
            <a:br>
              <a:rPr lang="en-US" sz="1000" dirty="0" smtClean="0"/>
            </a:br>
            <a:r>
              <a:rPr lang="en-US" sz="1000" dirty="0" smtClean="0"/>
              <a:t>Industry </a:t>
            </a:r>
            <a:r>
              <a:rPr lang="en-US" sz="1000" dirty="0"/>
              <a:t>experience</a:t>
            </a:r>
          </a:p>
          <a:p>
            <a:pPr>
              <a:spcBef>
                <a:spcPts val="840"/>
              </a:spcBef>
              <a:buClr>
                <a:srgbClr val="ECE1C6"/>
              </a:buClr>
              <a:buFont typeface="LucidaGrande" charset="0"/>
              <a:buChar char="▸"/>
            </a:pPr>
            <a:r>
              <a:rPr lang="en-US" sz="1000" b="1" dirty="0"/>
              <a:t>Mr. Gabriel </a:t>
            </a:r>
            <a:r>
              <a:rPr lang="en-US" sz="1000" b="1" dirty="0" err="1"/>
              <a:t>Kaddu</a:t>
            </a:r>
            <a:r>
              <a:rPr lang="en-US" sz="1000" dirty="0"/>
              <a:t>, Senior GMP </a:t>
            </a:r>
            <a:r>
              <a:rPr lang="en-US" sz="1000" dirty="0" smtClean="0"/>
              <a:t>Specialist</a:t>
            </a:r>
            <a:br>
              <a:rPr lang="en-US" sz="1000" dirty="0" smtClean="0"/>
            </a:br>
            <a:r>
              <a:rPr lang="en-US" sz="1000" dirty="0" smtClean="0"/>
              <a:t>GMP </a:t>
            </a:r>
            <a:r>
              <a:rPr lang="en-US" sz="1000" dirty="0"/>
              <a:t>Inspection; WHO Dossier Assessment; </a:t>
            </a:r>
            <a:r>
              <a:rPr lang="en-US" sz="1000" dirty="0" smtClean="0"/>
              <a:t/>
            </a:r>
            <a:br>
              <a:rPr lang="en-US" sz="1000" dirty="0" smtClean="0"/>
            </a:br>
            <a:r>
              <a:rPr lang="en-US" sz="1000" dirty="0" smtClean="0"/>
              <a:t>Former </a:t>
            </a:r>
            <a:r>
              <a:rPr lang="en-US" sz="1000" dirty="0"/>
              <a:t>Regulator(Uganda</a:t>
            </a:r>
            <a:r>
              <a:rPr lang="en-US" sz="1000" dirty="0" smtClean="0"/>
              <a:t>)</a:t>
            </a:r>
            <a:endParaRPr lang="en-US" sz="1000" dirty="0"/>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8000" contrast="16000"/>
                    </a14:imgEffect>
                  </a14:imgLayer>
                </a14:imgProps>
              </a:ext>
              <a:ext uri="{28A0092B-C50C-407E-A947-70E740481C1C}">
                <a14:useLocalDpi xmlns:a14="http://schemas.microsoft.com/office/drawing/2010/main"/>
              </a:ext>
            </a:extLst>
          </a:blip>
          <a:stretch>
            <a:fillRect/>
          </a:stretch>
        </p:blipFill>
        <p:spPr>
          <a:xfrm>
            <a:off x="4289187" y="435005"/>
            <a:ext cx="4655988" cy="3485568"/>
          </a:xfrm>
          <a:prstGeom prst="rect">
            <a:avLst/>
          </a:prstGeom>
          <a:ln>
            <a:noFill/>
          </a:ln>
          <a:effectLst/>
        </p:spPr>
      </p:pic>
      <p:sp>
        <p:nvSpPr>
          <p:cNvPr id="8" name="Slide Number Placeholder 2"/>
          <p:cNvSpPr txBox="1">
            <a:spLocks/>
          </p:cNvSpPr>
          <p:nvPr/>
        </p:nvSpPr>
        <p:spPr>
          <a:xfrm>
            <a:off x="8680367" y="4797683"/>
            <a:ext cx="642445" cy="159544"/>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r>
              <a:rPr lang="en-US" sz="800" dirty="0" smtClean="0"/>
              <a:t> </a:t>
            </a:r>
            <a:fld id="{FACAA118-DCFF-4A4D-B52F-A4212312ABC4}" type="slidenum">
              <a:rPr lang="en-US" sz="800" smtClean="0">
                <a:solidFill>
                  <a:srgbClr val="8D949D"/>
                </a:solidFill>
              </a:rPr>
              <a:pPr>
                <a:defRPr/>
              </a:pPr>
              <a:t>24</a:t>
            </a:fld>
            <a:endParaRPr lang="en-US" sz="800" dirty="0">
              <a:solidFill>
                <a:srgbClr val="8D949D"/>
              </a:solidFill>
            </a:endParaRPr>
          </a:p>
        </p:txBody>
      </p:sp>
      <p:sp>
        <p:nvSpPr>
          <p:cNvPr id="3" name="TextBox 2"/>
          <p:cNvSpPr txBox="1"/>
          <p:nvPr/>
        </p:nvSpPr>
        <p:spPr>
          <a:xfrm>
            <a:off x="4313669" y="3987602"/>
            <a:ext cx="4687921" cy="307777"/>
          </a:xfrm>
          <a:prstGeom prst="rect">
            <a:avLst/>
          </a:prstGeom>
          <a:noFill/>
        </p:spPr>
        <p:txBody>
          <a:bodyPr wrap="square" rtlCol="0">
            <a:spAutoFit/>
          </a:bodyPr>
          <a:lstStyle/>
          <a:p>
            <a:pPr algn="ctr"/>
            <a:r>
              <a:rPr lang="en-US" sz="1400" i="1" dirty="0" smtClean="0">
                <a:solidFill>
                  <a:schemeClr val="accent3"/>
                </a:solidFill>
              </a:rPr>
              <a:t>Over 80+ years of combined experience</a:t>
            </a:r>
            <a:endParaRPr lang="en-US" sz="1400" i="1" dirty="0">
              <a:solidFill>
                <a:schemeClr val="accent3"/>
              </a:solidFill>
            </a:endParaRPr>
          </a:p>
        </p:txBody>
      </p:sp>
      <p:sp>
        <p:nvSpPr>
          <p:cNvPr id="12" name="Rectangle 11"/>
          <p:cNvSpPr/>
          <p:nvPr/>
        </p:nvSpPr>
        <p:spPr>
          <a:xfrm>
            <a:off x="228600" y="1180730"/>
            <a:ext cx="656948" cy="53265"/>
          </a:xfrm>
          <a:prstGeom prst="rect">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99289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63626" y="0"/>
            <a:ext cx="4980374"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idx="1"/>
          </p:nvPr>
        </p:nvSpPr>
        <p:spPr/>
        <p:txBody>
          <a:bodyPr/>
          <a:lstStyle/>
          <a:p>
            <a:r>
              <a:rPr lang="en-US" sz="2400" dirty="0"/>
              <a:t>Technical Assistance </a:t>
            </a:r>
            <a:r>
              <a:rPr lang="en-US" sz="2400" dirty="0" smtClean="0"/>
              <a:t/>
            </a:r>
            <a:br>
              <a:rPr lang="en-US" sz="2400" dirty="0" smtClean="0"/>
            </a:br>
            <a:r>
              <a:rPr lang="en-US" sz="2400" dirty="0" smtClean="0"/>
              <a:t>to </a:t>
            </a:r>
            <a:r>
              <a:rPr lang="en-US" sz="2400" dirty="0"/>
              <a:t>Manufacturers</a:t>
            </a:r>
            <a:endParaRPr lang="en-US" dirty="0"/>
          </a:p>
        </p:txBody>
      </p:sp>
      <p:sp>
        <p:nvSpPr>
          <p:cNvPr id="3" name="Subtitle 2"/>
          <p:cNvSpPr>
            <a:spLocks noGrp="1"/>
          </p:cNvSpPr>
          <p:nvPr>
            <p:ph sz="half" idx="2"/>
          </p:nvPr>
        </p:nvSpPr>
        <p:spPr>
          <a:xfrm>
            <a:off x="142409" y="1225117"/>
            <a:ext cx="3568457" cy="3464213"/>
          </a:xfrm>
        </p:spPr>
        <p:txBody>
          <a:bodyPr/>
          <a:lstStyle/>
          <a:p>
            <a:pPr>
              <a:lnSpc>
                <a:spcPts val="1600"/>
              </a:lnSpc>
              <a:spcBef>
                <a:spcPts val="0"/>
              </a:spcBef>
              <a:spcAft>
                <a:spcPts val="0"/>
              </a:spcAft>
              <a:buClr>
                <a:srgbClr val="ECE1C6"/>
              </a:buClr>
              <a:buFont typeface="LucidaGrande" charset="0"/>
              <a:buChar char="▸"/>
            </a:pPr>
            <a:endParaRPr lang="en-US" altLang="en-US" sz="1400" dirty="0">
              <a:latin typeface="Arial" charset="0"/>
              <a:ea typeface="Arial" charset="0"/>
              <a:cs typeface="Arial" charset="0"/>
            </a:endParaRPr>
          </a:p>
          <a:p>
            <a:pPr>
              <a:lnSpc>
                <a:spcPts val="1600"/>
              </a:lnSpc>
              <a:spcBef>
                <a:spcPts val="0"/>
              </a:spcBef>
              <a:spcAft>
                <a:spcPts val="0"/>
              </a:spcAft>
              <a:buClr>
                <a:srgbClr val="ECE1C6"/>
              </a:buClr>
              <a:buSzPct val="110000"/>
              <a:buFont typeface="LucidaGrande" charset="0"/>
              <a:buChar char="▸"/>
            </a:pPr>
            <a:r>
              <a:rPr lang="en-US" altLang="en-US" sz="1400" dirty="0">
                <a:latin typeface="Arial" charset="0"/>
                <a:ea typeface="Arial" charset="0"/>
                <a:cs typeface="Arial" charset="0"/>
              </a:rPr>
              <a:t>Top-notch GMP </a:t>
            </a:r>
            <a:r>
              <a:rPr lang="en-US" altLang="en-US" sz="1400" dirty="0" smtClean="0">
                <a:latin typeface="Arial" charset="0"/>
                <a:ea typeface="Arial" charset="0"/>
                <a:cs typeface="Arial" charset="0"/>
              </a:rPr>
              <a:t>experts with </a:t>
            </a:r>
            <a:r>
              <a:rPr lang="en-US" altLang="en-US" sz="1400" dirty="0">
                <a:latin typeface="Arial" charset="0"/>
                <a:ea typeface="Arial" charset="0"/>
                <a:cs typeface="Arial" charset="0"/>
              </a:rPr>
              <a:t>EU, </a:t>
            </a:r>
            <a:r>
              <a:rPr lang="en-US" altLang="en-US" sz="1400" dirty="0" smtClean="0">
                <a:latin typeface="Arial" charset="0"/>
                <a:ea typeface="Arial" charset="0"/>
                <a:cs typeface="Arial" charset="0"/>
              </a:rPr>
              <a:t/>
            </a:r>
            <a:br>
              <a:rPr lang="en-US" altLang="en-US" sz="1400" dirty="0" smtClean="0">
                <a:latin typeface="Arial" charset="0"/>
                <a:ea typeface="Arial" charset="0"/>
                <a:cs typeface="Arial" charset="0"/>
              </a:rPr>
            </a:br>
            <a:r>
              <a:rPr lang="en-US" altLang="en-US" sz="1400" dirty="0" smtClean="0">
                <a:latin typeface="Arial" charset="0"/>
                <a:ea typeface="Arial" charset="0"/>
                <a:cs typeface="Arial" charset="0"/>
              </a:rPr>
              <a:t>US FDA</a:t>
            </a:r>
            <a:r>
              <a:rPr lang="en-US" altLang="en-US" sz="1400" dirty="0">
                <a:latin typeface="Arial" charset="0"/>
                <a:ea typeface="Arial" charset="0"/>
                <a:cs typeface="Arial" charset="0"/>
              </a:rPr>
              <a:t>, </a:t>
            </a:r>
            <a:r>
              <a:rPr lang="en-US" altLang="en-US" sz="1400" dirty="0" smtClean="0">
                <a:latin typeface="Arial" charset="0"/>
                <a:ea typeface="Arial" charset="0"/>
                <a:cs typeface="Arial" charset="0"/>
              </a:rPr>
              <a:t>and WHO </a:t>
            </a:r>
            <a:r>
              <a:rPr lang="en-US" altLang="en-US" sz="1400" dirty="0">
                <a:latin typeface="Arial" charset="0"/>
                <a:ea typeface="Arial" charset="0"/>
                <a:cs typeface="Arial" charset="0"/>
              </a:rPr>
              <a:t>PQ experiences</a:t>
            </a:r>
          </a:p>
          <a:p>
            <a:pPr>
              <a:lnSpc>
                <a:spcPts val="1600"/>
              </a:lnSpc>
              <a:spcBef>
                <a:spcPts val="0"/>
              </a:spcBef>
              <a:spcAft>
                <a:spcPts val="0"/>
              </a:spcAft>
              <a:buClr>
                <a:srgbClr val="ECE1C6"/>
              </a:buClr>
              <a:buSzPct val="110000"/>
              <a:buFont typeface="LucidaGrande" charset="0"/>
              <a:buChar char="▸"/>
            </a:pPr>
            <a:endParaRPr lang="en-US" altLang="en-US" sz="1400" dirty="0">
              <a:latin typeface="Arial" charset="0"/>
              <a:ea typeface="Arial" charset="0"/>
              <a:cs typeface="Arial" charset="0"/>
            </a:endParaRPr>
          </a:p>
          <a:p>
            <a:pPr>
              <a:lnSpc>
                <a:spcPts val="1600"/>
              </a:lnSpc>
              <a:spcBef>
                <a:spcPts val="0"/>
              </a:spcBef>
              <a:spcAft>
                <a:spcPts val="0"/>
              </a:spcAft>
              <a:buClr>
                <a:srgbClr val="ECE1C6"/>
              </a:buClr>
              <a:buSzPct val="110000"/>
              <a:buFont typeface="LucidaGrande" charset="0"/>
              <a:buChar char="▸"/>
            </a:pPr>
            <a:r>
              <a:rPr lang="en-US" altLang="en-US" sz="1400" dirty="0">
                <a:latin typeface="Arial" charset="0"/>
                <a:ea typeface="Arial" charset="0"/>
                <a:cs typeface="Arial" charset="0"/>
              </a:rPr>
              <a:t>Extensive </a:t>
            </a:r>
            <a:r>
              <a:rPr lang="en-US" altLang="en-US" sz="1400" dirty="0" smtClean="0">
                <a:latin typeface="Arial" charset="0"/>
                <a:ea typeface="Arial" charset="0"/>
                <a:cs typeface="Arial" charset="0"/>
              </a:rPr>
              <a:t>knowledge of the API and FPP landscape </a:t>
            </a:r>
            <a:r>
              <a:rPr lang="en-US" altLang="en-US" sz="1400" dirty="0">
                <a:latin typeface="Arial" charset="0"/>
                <a:ea typeface="Arial" charset="0"/>
                <a:cs typeface="Arial" charset="0"/>
              </a:rPr>
              <a:t>of the </a:t>
            </a:r>
            <a:r>
              <a:rPr lang="en-US" altLang="en-US" sz="1400" dirty="0" smtClean="0">
                <a:latin typeface="Arial" charset="0"/>
                <a:ea typeface="Arial" charset="0"/>
                <a:cs typeface="Arial" charset="0"/>
              </a:rPr>
              <a:t>global public </a:t>
            </a:r>
            <a:r>
              <a:rPr lang="en-US" altLang="en-US" sz="1400" dirty="0">
                <a:latin typeface="Arial" charset="0"/>
                <a:ea typeface="Arial" charset="0"/>
                <a:cs typeface="Arial" charset="0"/>
              </a:rPr>
              <a:t>health </a:t>
            </a:r>
            <a:r>
              <a:rPr lang="en-US" altLang="en-US" sz="1400" dirty="0" smtClean="0">
                <a:latin typeface="Arial" charset="0"/>
                <a:ea typeface="Arial" charset="0"/>
                <a:cs typeface="Arial" charset="0"/>
              </a:rPr>
              <a:t>market</a:t>
            </a:r>
          </a:p>
          <a:p>
            <a:pPr>
              <a:lnSpc>
                <a:spcPts val="1600"/>
              </a:lnSpc>
              <a:spcBef>
                <a:spcPts val="0"/>
              </a:spcBef>
              <a:spcAft>
                <a:spcPts val="0"/>
              </a:spcAft>
              <a:buClr>
                <a:srgbClr val="ECE1C6"/>
              </a:buClr>
              <a:buSzPct val="110000"/>
              <a:buFont typeface="LucidaGrande" charset="0"/>
              <a:buChar char="▸"/>
            </a:pPr>
            <a:endParaRPr lang="en-US" sz="1400" dirty="0">
              <a:latin typeface="Arial" charset="0"/>
              <a:ea typeface="Arial" charset="0"/>
              <a:cs typeface="Arial" charset="0"/>
            </a:endParaRPr>
          </a:p>
          <a:p>
            <a:pPr>
              <a:lnSpc>
                <a:spcPts val="1600"/>
              </a:lnSpc>
              <a:spcBef>
                <a:spcPts val="0"/>
              </a:spcBef>
              <a:spcAft>
                <a:spcPts val="0"/>
              </a:spcAft>
              <a:buClr>
                <a:srgbClr val="ECE1C6"/>
              </a:buClr>
              <a:buSzPct val="110000"/>
              <a:buFont typeface="LucidaGrande" charset="0"/>
              <a:buChar char="▸"/>
            </a:pPr>
            <a:r>
              <a:rPr lang="en-US" altLang="en-US" sz="1400" dirty="0" smtClean="0">
                <a:latin typeface="Arial" charset="0"/>
                <a:ea typeface="Arial" charset="0"/>
                <a:cs typeface="Arial" charset="0"/>
              </a:rPr>
              <a:t>Strong relationship </a:t>
            </a:r>
            <a:r>
              <a:rPr lang="en-US" altLang="en-US" sz="1400" dirty="0">
                <a:latin typeface="Arial" charset="0"/>
                <a:ea typeface="Arial" charset="0"/>
                <a:cs typeface="Arial" charset="0"/>
              </a:rPr>
              <a:t>with </a:t>
            </a:r>
            <a:r>
              <a:rPr lang="en-US" altLang="en-US" sz="1400" dirty="0" smtClean="0">
                <a:latin typeface="Arial" charset="0"/>
                <a:ea typeface="Arial" charset="0"/>
                <a:cs typeface="Arial" charset="0"/>
              </a:rPr>
              <a:t>manufacturers and CROs</a:t>
            </a:r>
          </a:p>
          <a:p>
            <a:pPr>
              <a:lnSpc>
                <a:spcPts val="1600"/>
              </a:lnSpc>
              <a:spcBef>
                <a:spcPts val="0"/>
              </a:spcBef>
              <a:spcAft>
                <a:spcPts val="0"/>
              </a:spcAft>
              <a:buClr>
                <a:srgbClr val="ECE1C6"/>
              </a:buClr>
              <a:buSzPct val="110000"/>
              <a:buFont typeface="LucidaGrande" charset="0"/>
              <a:buChar char="▸"/>
            </a:pPr>
            <a:endParaRPr lang="en-US" altLang="en-US" sz="1400" dirty="0" smtClean="0">
              <a:latin typeface="Arial" charset="0"/>
              <a:ea typeface="Arial" charset="0"/>
              <a:cs typeface="Arial" charset="0"/>
            </a:endParaRPr>
          </a:p>
          <a:p>
            <a:pPr>
              <a:lnSpc>
                <a:spcPts val="1600"/>
              </a:lnSpc>
              <a:spcBef>
                <a:spcPts val="0"/>
              </a:spcBef>
              <a:spcAft>
                <a:spcPts val="0"/>
              </a:spcAft>
              <a:buClr>
                <a:srgbClr val="ECE1C6"/>
              </a:buClr>
              <a:buSzPct val="110000"/>
              <a:buFont typeface="LucidaGrande" charset="0"/>
              <a:buChar char="▸"/>
            </a:pPr>
            <a:r>
              <a:rPr lang="en-US" altLang="en-US" sz="1400" dirty="0" smtClean="0">
                <a:latin typeface="Arial" charset="0"/>
                <a:ea typeface="Arial" charset="0"/>
                <a:cs typeface="Arial" charset="0"/>
              </a:rPr>
              <a:t>Intense hands-on and results-driven  </a:t>
            </a:r>
            <a:r>
              <a:rPr lang="en-US" altLang="en-US" sz="1400" dirty="0">
                <a:latin typeface="Arial" charset="0"/>
                <a:ea typeface="Arial" charset="0"/>
                <a:cs typeface="Arial" charset="0"/>
              </a:rPr>
              <a:t>technical </a:t>
            </a:r>
            <a:r>
              <a:rPr lang="en-US" altLang="en-US" sz="1400" dirty="0" smtClean="0">
                <a:latin typeface="Arial" charset="0"/>
                <a:ea typeface="Arial" charset="0"/>
                <a:cs typeface="Arial" charset="0"/>
              </a:rPr>
              <a:t>assistance, until product </a:t>
            </a:r>
            <a:br>
              <a:rPr lang="en-US" altLang="en-US" sz="1400" dirty="0" smtClean="0">
                <a:latin typeface="Arial" charset="0"/>
                <a:ea typeface="Arial" charset="0"/>
                <a:cs typeface="Arial" charset="0"/>
              </a:rPr>
            </a:br>
            <a:r>
              <a:rPr lang="en-US" altLang="en-US" sz="1400" dirty="0" smtClean="0">
                <a:latin typeface="Arial" charset="0"/>
                <a:ea typeface="Arial" charset="0"/>
                <a:cs typeface="Arial" charset="0"/>
              </a:rPr>
              <a:t>is approved</a:t>
            </a:r>
            <a:endParaRPr lang="en-US" altLang="en-US" sz="1400" dirty="0">
              <a:latin typeface="Arial" charset="0"/>
              <a:ea typeface="Arial" charset="0"/>
              <a:cs typeface="Arial" charset="0"/>
            </a:endParaRPr>
          </a:p>
        </p:txBody>
      </p:sp>
      <p:sp>
        <p:nvSpPr>
          <p:cNvPr id="9" name="Slide Number Placeholder 7"/>
          <p:cNvSpPr>
            <a:spLocks noGrp="1"/>
          </p:cNvSpPr>
          <p:nvPr>
            <p:ph type="sldNum" sz="quarter" idx="12"/>
          </p:nvPr>
        </p:nvSpPr>
        <p:spPr>
          <a:prstGeom prst="rect">
            <a:avLst/>
          </a:prstGeom>
        </p:spPr>
        <p:txBody>
          <a:bodyPr/>
          <a:lstStyle/>
          <a:p>
            <a:pPr>
              <a:defRPr/>
            </a:pPr>
            <a:fld id="{B7890263-7B66-4BAA-9D48-D7854E7FDC2E}" type="slidenum">
              <a:rPr lang="en-US" smtClean="0"/>
              <a:pPr>
                <a:defRPr/>
              </a:pPr>
              <a:t>25</a:t>
            </a:fld>
            <a:endParaRPr lang="en-US"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21" t="1721" r="1721" b="1721"/>
          <a:stretch/>
        </p:blipFill>
        <p:spPr bwMode="auto">
          <a:xfrm>
            <a:off x="4914331" y="2243072"/>
            <a:ext cx="3479056" cy="23426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4309849" y="364820"/>
            <a:ext cx="4628646" cy="1738350"/>
            <a:chOff x="508575" y="1082560"/>
            <a:chExt cx="7888150" cy="2962502"/>
          </a:xfrm>
        </p:grpSpPr>
        <p:pic>
          <p:nvPicPr>
            <p:cNvPr id="11" name="Picture 3" descr="P:\11 Global Public Health\04 PQM\03 Resources\Photos\ZZZ From 09 Resources folder-look through\For Francine\ET GMP audits Russian mfr-Sept 2009.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997282" y="1082560"/>
              <a:ext cx="3399443" cy="29625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11 Global Public Health\04 PQM\03 Resources\Photos\ZZZ From 09 Resources folder-look through\Asia-Near East\Indo GMP audits May 11\IMG_1722.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08575" y="1098263"/>
              <a:ext cx="4316679" cy="294679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28600" y="1180730"/>
            <a:ext cx="656948" cy="53265"/>
          </a:xfrm>
          <a:prstGeom prst="rect">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626840" y="4816757"/>
            <a:ext cx="0" cy="1420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1020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163626" y="0"/>
            <a:ext cx="4980374"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idx="1"/>
          </p:nvPr>
        </p:nvSpPr>
        <p:spPr>
          <a:xfrm>
            <a:off x="106897" y="274409"/>
            <a:ext cx="3874956" cy="823855"/>
          </a:xfrm>
        </p:spPr>
        <p:txBody>
          <a:bodyPr/>
          <a:lstStyle/>
          <a:p>
            <a:r>
              <a:rPr lang="en-US" sz="2400" dirty="0"/>
              <a:t>Technical Assistance </a:t>
            </a:r>
            <a:r>
              <a:rPr lang="en-US" sz="2400" dirty="0" smtClean="0"/>
              <a:t/>
            </a:r>
            <a:br>
              <a:rPr lang="en-US" sz="2400" dirty="0" smtClean="0"/>
            </a:br>
            <a:r>
              <a:rPr lang="en-US" sz="2400" dirty="0" smtClean="0"/>
              <a:t>to </a:t>
            </a:r>
            <a:r>
              <a:rPr lang="en-US" sz="2400" dirty="0"/>
              <a:t>Manufacturers</a:t>
            </a:r>
            <a:endParaRPr lang="en-US" dirty="0"/>
          </a:p>
        </p:txBody>
      </p:sp>
      <p:sp>
        <p:nvSpPr>
          <p:cNvPr id="3" name="Subtitle 2"/>
          <p:cNvSpPr>
            <a:spLocks noGrp="1"/>
          </p:cNvSpPr>
          <p:nvPr>
            <p:ph sz="half" idx="2"/>
          </p:nvPr>
        </p:nvSpPr>
        <p:spPr>
          <a:xfrm>
            <a:off x="106897" y="1095696"/>
            <a:ext cx="4038974" cy="3464213"/>
          </a:xfrm>
        </p:spPr>
        <p:txBody>
          <a:bodyPr/>
          <a:lstStyle/>
          <a:p>
            <a:pPr marL="0" indent="0">
              <a:spcBef>
                <a:spcPts val="600"/>
              </a:spcBef>
              <a:buNone/>
            </a:pPr>
            <a:r>
              <a:rPr lang="en-US" dirty="0">
                <a:cs typeface="Arial"/>
              </a:rPr>
              <a:t>Provide hands-on training and </a:t>
            </a:r>
            <a:r>
              <a:rPr lang="en-US" dirty="0" smtClean="0">
                <a:cs typeface="Arial"/>
              </a:rPr>
              <a:t/>
            </a:r>
            <a:br>
              <a:rPr lang="en-US" dirty="0" smtClean="0">
                <a:cs typeface="Arial"/>
              </a:rPr>
            </a:br>
            <a:r>
              <a:rPr lang="en-US" dirty="0" smtClean="0">
                <a:cs typeface="Arial"/>
              </a:rPr>
              <a:t>consultation </a:t>
            </a:r>
            <a:r>
              <a:rPr lang="en-US" dirty="0">
                <a:cs typeface="Arial"/>
              </a:rPr>
              <a:t>to </a:t>
            </a:r>
            <a:r>
              <a:rPr lang="en-US" dirty="0" smtClean="0">
                <a:cs typeface="Arial"/>
              </a:rPr>
              <a:t>manufacturers on process/ product </a:t>
            </a:r>
            <a:r>
              <a:rPr lang="en-US" dirty="0">
                <a:cs typeface="Arial"/>
              </a:rPr>
              <a:t>development and manufacturing</a:t>
            </a:r>
            <a:endParaRPr lang="en-US" dirty="0"/>
          </a:p>
          <a:p>
            <a:pPr marL="182880" lvl="1" indent="-182880">
              <a:spcBef>
                <a:spcPts val="600"/>
              </a:spcBef>
              <a:buClr>
                <a:srgbClr val="ECE1C6"/>
              </a:buClr>
              <a:buFont typeface="LucidaGrande" charset="0"/>
              <a:buChar char="▸"/>
            </a:pPr>
            <a:r>
              <a:rPr lang="en-US" sz="1000" dirty="0"/>
              <a:t>Provide guidance on API process development and scale-up </a:t>
            </a:r>
          </a:p>
          <a:p>
            <a:pPr marL="182880" lvl="1" indent="-182880">
              <a:spcBef>
                <a:spcPts val="600"/>
              </a:spcBef>
              <a:buClr>
                <a:srgbClr val="ECE1C6"/>
              </a:buClr>
              <a:buFont typeface="LucidaGrande" charset="0"/>
              <a:buChar char="▸"/>
            </a:pPr>
            <a:r>
              <a:rPr lang="en-US" sz="1000" dirty="0"/>
              <a:t>Provide guidance on drug product development and scale-up</a:t>
            </a:r>
          </a:p>
          <a:p>
            <a:pPr marL="182880" lvl="1" indent="-182880">
              <a:spcBef>
                <a:spcPts val="600"/>
              </a:spcBef>
              <a:buClr>
                <a:srgbClr val="ECE1C6"/>
              </a:buClr>
              <a:buFont typeface="LucidaGrande" charset="0"/>
              <a:buChar char="▸"/>
            </a:pPr>
            <a:r>
              <a:rPr lang="en-US" sz="1000" dirty="0"/>
              <a:t>Troubleshoot API and formulation process </a:t>
            </a:r>
            <a:r>
              <a:rPr lang="en-US" sz="1000" dirty="0" smtClean="0"/>
              <a:t>issues</a:t>
            </a:r>
            <a:endParaRPr lang="en-US" sz="1000" dirty="0"/>
          </a:p>
          <a:p>
            <a:pPr marL="0" lvl="1" indent="0">
              <a:spcBef>
                <a:spcPts val="1400"/>
              </a:spcBef>
              <a:buNone/>
            </a:pPr>
            <a:r>
              <a:rPr lang="en-US" sz="1600" dirty="0" smtClean="0"/>
              <a:t>Support </a:t>
            </a:r>
            <a:r>
              <a:rPr lang="en-US" sz="1600" dirty="0"/>
              <a:t>to product dossier </a:t>
            </a:r>
          </a:p>
          <a:p>
            <a:pPr marL="182880" lvl="1" indent="-182880">
              <a:spcBef>
                <a:spcPts val="600"/>
              </a:spcBef>
              <a:spcAft>
                <a:spcPts val="0"/>
              </a:spcAft>
              <a:buClr>
                <a:srgbClr val="ECE1C6"/>
              </a:buClr>
              <a:buFont typeface="LucidaGrande" charset="0"/>
              <a:buChar char="▸"/>
            </a:pPr>
            <a:r>
              <a:rPr lang="en-US" sz="1000" dirty="0"/>
              <a:t>Assist in the compilation of dossiers according to CTD </a:t>
            </a:r>
            <a:r>
              <a:rPr lang="en-US" sz="1000" dirty="0" smtClean="0"/>
              <a:t>format</a:t>
            </a:r>
            <a:br>
              <a:rPr lang="en-US" sz="1000" dirty="0" smtClean="0"/>
            </a:br>
            <a:r>
              <a:rPr lang="en-US" sz="1000" i="1" dirty="0" smtClean="0">
                <a:sym typeface="Wingdings" panose="05000000000000000000" pitchFamily="2" charset="2"/>
              </a:rPr>
              <a:t> </a:t>
            </a:r>
            <a:r>
              <a:rPr lang="en-US" sz="1000" i="1" dirty="0"/>
              <a:t>CTD Module 3 (Quality) and Module 5 (BE/Clinical</a:t>
            </a:r>
            <a:r>
              <a:rPr lang="en-US" sz="1000" i="1" dirty="0" smtClean="0"/>
              <a:t>)</a:t>
            </a:r>
            <a:endParaRPr lang="en-US" sz="1000" i="1" dirty="0"/>
          </a:p>
          <a:p>
            <a:pPr marL="182880" lvl="1" indent="-182880">
              <a:spcBef>
                <a:spcPts val="600"/>
              </a:spcBef>
              <a:buClr>
                <a:srgbClr val="ECE1C6"/>
              </a:buClr>
              <a:buFont typeface="LucidaGrande" charset="0"/>
              <a:buChar char="▸"/>
            </a:pPr>
            <a:r>
              <a:rPr lang="en-US" sz="1000" dirty="0"/>
              <a:t>Direct critical research to fulfill dossier </a:t>
            </a:r>
            <a:r>
              <a:rPr lang="en-US" sz="1000" dirty="0" smtClean="0"/>
              <a:t>requirements</a:t>
            </a:r>
            <a:endParaRPr lang="en-US" sz="1000" b="1" dirty="0"/>
          </a:p>
          <a:p>
            <a:pPr marL="0" lvl="1" indent="0">
              <a:spcBef>
                <a:spcPts val="1400"/>
              </a:spcBef>
              <a:buNone/>
            </a:pPr>
            <a:r>
              <a:rPr lang="en-US" sz="1600" dirty="0" smtClean="0"/>
              <a:t>Support </a:t>
            </a:r>
            <a:r>
              <a:rPr lang="en-US" sz="1600" dirty="0"/>
              <a:t>to facility GMP/GCP Compliance</a:t>
            </a:r>
          </a:p>
          <a:p>
            <a:pPr marL="182880" lvl="1" indent="-182880">
              <a:spcBef>
                <a:spcPts val="600"/>
              </a:spcBef>
              <a:buClr>
                <a:srgbClr val="ECE1C6"/>
              </a:buClr>
              <a:buFont typeface="LucidaGrande" charset="0"/>
              <a:buChar char="▸"/>
            </a:pPr>
            <a:r>
              <a:rPr lang="en-US" sz="1000" dirty="0"/>
              <a:t>Manufacturers – GMP compliance </a:t>
            </a:r>
          </a:p>
          <a:p>
            <a:pPr marL="182880" lvl="1" indent="-182880">
              <a:spcBef>
                <a:spcPts val="600"/>
              </a:spcBef>
              <a:buClr>
                <a:srgbClr val="ECE1C6"/>
              </a:buClr>
              <a:buFont typeface="LucidaGrande" charset="0"/>
              <a:buChar char="▸"/>
            </a:pPr>
            <a:r>
              <a:rPr lang="en-US" sz="1000" dirty="0"/>
              <a:t>Contract research organization – GCP/GLP compliance </a:t>
            </a:r>
          </a:p>
        </p:txBody>
      </p:sp>
      <p:sp>
        <p:nvSpPr>
          <p:cNvPr id="9" name="Slide Number Placeholder 7"/>
          <p:cNvSpPr>
            <a:spLocks noGrp="1"/>
          </p:cNvSpPr>
          <p:nvPr>
            <p:ph type="sldNum" sz="quarter" idx="12"/>
          </p:nvPr>
        </p:nvSpPr>
        <p:spPr>
          <a:prstGeom prst="rect">
            <a:avLst/>
          </a:prstGeom>
        </p:spPr>
        <p:txBody>
          <a:bodyPr/>
          <a:lstStyle/>
          <a:p>
            <a:pPr>
              <a:defRPr/>
            </a:pPr>
            <a:fld id="{B7890263-7B66-4BAA-9D48-D7854E7FDC2E}" type="slidenum">
              <a:rPr lang="en-US" smtClean="0"/>
              <a:pPr>
                <a:defRPr/>
              </a:pPr>
              <a:t>26</a:t>
            </a:fld>
            <a:endParaRPr lang="en-US" sz="700" dirty="0"/>
          </a:p>
        </p:txBody>
      </p:sp>
      <p:pic>
        <p:nvPicPr>
          <p:cNvPr id="10" name="Picture 9" descr="P:\11 Global Public Health\04 PQM\03 Resources\Photos\Ethiopia 2011 Training and Pre-Audit RIO\Dr. Bill Hirt of ACLASS conducts a pre-audit at PQA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56590" y="373621"/>
            <a:ext cx="4358936" cy="23763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18 Electronic Resource Library\02 Images\04 USP Products and Services\11 RS\Ref-Standards_vials.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00411" y="3047130"/>
            <a:ext cx="3011603" cy="18436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38060" y="2755424"/>
            <a:ext cx="4770428" cy="307777"/>
          </a:xfrm>
          <a:prstGeom prst="rect">
            <a:avLst/>
          </a:prstGeom>
        </p:spPr>
        <p:txBody>
          <a:bodyPr wrap="square">
            <a:spAutoFit/>
          </a:bodyPr>
          <a:lstStyle/>
          <a:p>
            <a:pPr>
              <a:spcAft>
                <a:spcPts val="300"/>
              </a:spcAft>
            </a:pPr>
            <a:r>
              <a:rPr lang="en-US" sz="1400" i="1" dirty="0">
                <a:solidFill>
                  <a:schemeClr val="accent3"/>
                </a:solidFill>
              </a:rPr>
              <a:t>Continuous follow-up and support until product approval</a:t>
            </a:r>
          </a:p>
        </p:txBody>
      </p:sp>
      <p:cxnSp>
        <p:nvCxnSpPr>
          <p:cNvPr id="11" name="Straight Connector 10"/>
          <p:cNvCxnSpPr/>
          <p:nvPr/>
        </p:nvCxnSpPr>
        <p:spPr>
          <a:xfrm>
            <a:off x="8626840" y="4816757"/>
            <a:ext cx="0" cy="1420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8884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69274" y="899267"/>
            <a:ext cx="6977316" cy="3738346"/>
            <a:chOff x="872133" y="530283"/>
            <a:chExt cx="7283039" cy="3902149"/>
          </a:xfrm>
        </p:grpSpPr>
        <p:sp>
          <p:nvSpPr>
            <p:cNvPr id="7" name="Freeform 6"/>
            <p:cNvSpPr/>
            <p:nvPr/>
          </p:nvSpPr>
          <p:spPr>
            <a:xfrm>
              <a:off x="3413051" y="530283"/>
              <a:ext cx="2200940" cy="1180214"/>
            </a:xfrm>
            <a:custGeom>
              <a:avLst/>
              <a:gdLst>
                <a:gd name="connsiteX0" fmla="*/ 1084521 w 2200940"/>
                <a:gd name="connsiteY0" fmla="*/ 0 h 1180214"/>
                <a:gd name="connsiteX1" fmla="*/ 2200940 w 2200940"/>
                <a:gd name="connsiteY1" fmla="*/ 1180214 h 1180214"/>
                <a:gd name="connsiteX2" fmla="*/ 0 w 2200940"/>
                <a:gd name="connsiteY2" fmla="*/ 1180214 h 1180214"/>
                <a:gd name="connsiteX3" fmla="*/ 1084521 w 2200940"/>
                <a:gd name="connsiteY3" fmla="*/ 0 h 1180214"/>
              </a:gdLst>
              <a:ahLst/>
              <a:cxnLst>
                <a:cxn ang="0">
                  <a:pos x="connsiteX0" y="connsiteY0"/>
                </a:cxn>
                <a:cxn ang="0">
                  <a:pos x="connsiteX1" y="connsiteY1"/>
                </a:cxn>
                <a:cxn ang="0">
                  <a:pos x="connsiteX2" y="connsiteY2"/>
                </a:cxn>
                <a:cxn ang="0">
                  <a:pos x="connsiteX3" y="connsiteY3"/>
                </a:cxn>
              </a:cxnLst>
              <a:rect l="l" t="t" r="r" b="b"/>
              <a:pathLst>
                <a:path w="2200940" h="1180214">
                  <a:moveTo>
                    <a:pt x="1084521" y="0"/>
                  </a:moveTo>
                  <a:lnTo>
                    <a:pt x="2200940" y="1180214"/>
                  </a:lnTo>
                  <a:lnTo>
                    <a:pt x="0" y="1180214"/>
                  </a:lnTo>
                  <a:lnTo>
                    <a:pt x="1084521" y="0"/>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5316279" y="3358543"/>
              <a:ext cx="2838893" cy="1073889"/>
            </a:xfrm>
            <a:custGeom>
              <a:avLst/>
              <a:gdLst>
                <a:gd name="connsiteX0" fmla="*/ 2838893 w 2838893"/>
                <a:gd name="connsiteY0" fmla="*/ 1073889 h 1073889"/>
                <a:gd name="connsiteX1" fmla="*/ 0 w 2838893"/>
                <a:gd name="connsiteY1" fmla="*/ 1073889 h 1073889"/>
                <a:gd name="connsiteX2" fmla="*/ 0 w 2838893"/>
                <a:gd name="connsiteY2" fmla="*/ 0 h 1073889"/>
                <a:gd name="connsiteX3" fmla="*/ 1828800 w 2838893"/>
                <a:gd name="connsiteY3" fmla="*/ 0 h 1073889"/>
                <a:gd name="connsiteX4" fmla="*/ 2838893 w 2838893"/>
                <a:gd name="connsiteY4" fmla="*/ 1073889 h 1073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893" h="1073889">
                  <a:moveTo>
                    <a:pt x="2838893" y="1073889"/>
                  </a:moveTo>
                  <a:lnTo>
                    <a:pt x="0" y="1073889"/>
                  </a:lnTo>
                  <a:lnTo>
                    <a:pt x="0" y="0"/>
                  </a:lnTo>
                  <a:lnTo>
                    <a:pt x="1828800" y="0"/>
                  </a:lnTo>
                  <a:lnTo>
                    <a:pt x="2838893" y="1073889"/>
                  </a:lnTo>
                  <a:close/>
                </a:path>
              </a:pathLst>
            </a:custGeom>
            <a:solidFill>
              <a:srgbClr val="4074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flipH="1">
              <a:off x="872133" y="3358543"/>
              <a:ext cx="2838893" cy="1073889"/>
            </a:xfrm>
            <a:custGeom>
              <a:avLst/>
              <a:gdLst>
                <a:gd name="connsiteX0" fmla="*/ 2838893 w 2838893"/>
                <a:gd name="connsiteY0" fmla="*/ 1073889 h 1073889"/>
                <a:gd name="connsiteX1" fmla="*/ 0 w 2838893"/>
                <a:gd name="connsiteY1" fmla="*/ 1073889 h 1073889"/>
                <a:gd name="connsiteX2" fmla="*/ 0 w 2838893"/>
                <a:gd name="connsiteY2" fmla="*/ 0 h 1073889"/>
                <a:gd name="connsiteX3" fmla="*/ 1828800 w 2838893"/>
                <a:gd name="connsiteY3" fmla="*/ 0 h 1073889"/>
                <a:gd name="connsiteX4" fmla="*/ 2838893 w 2838893"/>
                <a:gd name="connsiteY4" fmla="*/ 1073889 h 1073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893" h="1073889">
                  <a:moveTo>
                    <a:pt x="2838893" y="1073889"/>
                  </a:moveTo>
                  <a:lnTo>
                    <a:pt x="0" y="1073889"/>
                  </a:lnTo>
                  <a:lnTo>
                    <a:pt x="0" y="0"/>
                  </a:lnTo>
                  <a:lnTo>
                    <a:pt x="1828800" y="0"/>
                  </a:lnTo>
                  <a:lnTo>
                    <a:pt x="2838893" y="1073889"/>
                  </a:lnTo>
                  <a:close/>
                </a:path>
              </a:pathLst>
            </a:custGeom>
            <a:solidFill>
              <a:srgbClr val="4274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810525" y="3358542"/>
              <a:ext cx="1410433" cy="1073889"/>
            </a:xfrm>
            <a:prstGeom prst="rect">
              <a:avLst/>
            </a:prstGeom>
            <a:solidFill>
              <a:srgbClr val="85A4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1945758" y="1795557"/>
              <a:ext cx="5092995" cy="1477926"/>
            </a:xfrm>
            <a:custGeom>
              <a:avLst/>
              <a:gdLst>
                <a:gd name="connsiteX0" fmla="*/ 0 w 5092995"/>
                <a:gd name="connsiteY0" fmla="*/ 1477926 h 1477926"/>
                <a:gd name="connsiteX1" fmla="*/ 5092995 w 5092995"/>
                <a:gd name="connsiteY1" fmla="*/ 1477926 h 1477926"/>
                <a:gd name="connsiteX2" fmla="*/ 3700130 w 5092995"/>
                <a:gd name="connsiteY2" fmla="*/ 0 h 1477926"/>
                <a:gd name="connsiteX3" fmla="*/ 1371600 w 5092995"/>
                <a:gd name="connsiteY3" fmla="*/ 0 h 1477926"/>
                <a:gd name="connsiteX4" fmla="*/ 0 w 5092995"/>
                <a:gd name="connsiteY4" fmla="*/ 1477926 h 147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995" h="1477926">
                  <a:moveTo>
                    <a:pt x="0" y="1477926"/>
                  </a:moveTo>
                  <a:lnTo>
                    <a:pt x="5092995" y="1477926"/>
                  </a:lnTo>
                  <a:lnTo>
                    <a:pt x="3700130" y="0"/>
                  </a:lnTo>
                  <a:lnTo>
                    <a:pt x="1371600" y="0"/>
                  </a:lnTo>
                  <a:lnTo>
                    <a:pt x="0" y="1477926"/>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itle 3"/>
          <p:cNvSpPr>
            <a:spLocks noGrp="1"/>
          </p:cNvSpPr>
          <p:nvPr>
            <p:ph type="title"/>
          </p:nvPr>
        </p:nvSpPr>
        <p:spPr/>
        <p:txBody>
          <a:bodyPr/>
          <a:lstStyle/>
          <a:p>
            <a:pPr>
              <a:lnSpc>
                <a:spcPts val="3300"/>
              </a:lnSpc>
            </a:pPr>
            <a:r>
              <a:rPr lang="en-US" dirty="0" smtClean="0">
                <a:solidFill>
                  <a:schemeClr val="tx1"/>
                </a:solidFill>
              </a:rPr>
              <a:t>Dossier: Common Technical Document</a:t>
            </a:r>
            <a:r>
              <a:rPr lang="en-US" dirty="0">
                <a:solidFill>
                  <a:schemeClr val="tx1"/>
                </a:solidFill>
              </a:rPr>
              <a:t> </a:t>
            </a:r>
            <a:r>
              <a:rPr lang="en-US" dirty="0" smtClean="0">
                <a:solidFill>
                  <a:schemeClr val="tx1"/>
                </a:solidFill>
              </a:rPr>
              <a:t>Format</a:t>
            </a:r>
            <a:endParaRPr lang="en-US" dirty="0">
              <a:solidFill>
                <a:schemeClr val="tx1"/>
              </a:solidFill>
            </a:endParaRPr>
          </a:p>
        </p:txBody>
      </p:sp>
      <p:sp>
        <p:nvSpPr>
          <p:cNvPr id="22" name="Left Brace 21"/>
          <p:cNvSpPr/>
          <p:nvPr/>
        </p:nvSpPr>
        <p:spPr>
          <a:xfrm rot="8169874">
            <a:off x="5148797" y="614569"/>
            <a:ext cx="173498" cy="1533112"/>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8169874">
            <a:off x="6942635" y="1553449"/>
            <a:ext cx="187562" cy="3434449"/>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Left Brace 25"/>
          <p:cNvSpPr/>
          <p:nvPr/>
        </p:nvSpPr>
        <p:spPr>
          <a:xfrm rot="13389452" flipH="1">
            <a:off x="2527069" y="1770281"/>
            <a:ext cx="175859" cy="1899233"/>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176753" y="649210"/>
            <a:ext cx="3046032" cy="338554"/>
          </a:xfrm>
          <a:prstGeom prst="rect">
            <a:avLst/>
          </a:prstGeom>
          <a:noFill/>
        </p:spPr>
        <p:txBody>
          <a:bodyPr wrap="square" rtlCol="0">
            <a:spAutoFit/>
          </a:bodyPr>
          <a:lstStyle/>
          <a:p>
            <a:r>
              <a:rPr lang="en-US" sz="1600" i="1" dirty="0" smtClean="0">
                <a:solidFill>
                  <a:schemeClr val="tx1">
                    <a:lumMod val="50000"/>
                  </a:schemeClr>
                </a:solidFill>
              </a:rPr>
              <a:t>Multisource (generic) products</a:t>
            </a:r>
            <a:endParaRPr lang="en-US" sz="1600" i="1" dirty="0">
              <a:solidFill>
                <a:schemeClr val="tx1">
                  <a:lumMod val="50000"/>
                </a:schemeClr>
              </a:solidFill>
            </a:endParaRPr>
          </a:p>
        </p:txBody>
      </p:sp>
      <p:sp>
        <p:nvSpPr>
          <p:cNvPr id="28" name="TextBox 27"/>
          <p:cNvSpPr txBox="1"/>
          <p:nvPr/>
        </p:nvSpPr>
        <p:spPr>
          <a:xfrm>
            <a:off x="5355860" y="995154"/>
            <a:ext cx="1073934" cy="523220"/>
          </a:xfrm>
          <a:prstGeom prst="rect">
            <a:avLst/>
          </a:prstGeom>
          <a:noFill/>
        </p:spPr>
        <p:txBody>
          <a:bodyPr wrap="square" rtlCol="0">
            <a:spAutoFit/>
          </a:bodyPr>
          <a:lstStyle/>
          <a:p>
            <a:r>
              <a:rPr lang="en-US" sz="1400" dirty="0" smtClean="0"/>
              <a:t>Not </a:t>
            </a:r>
            <a:r>
              <a:rPr lang="en-US" sz="1400" smtClean="0"/>
              <a:t>part </a:t>
            </a:r>
          </a:p>
          <a:p>
            <a:r>
              <a:rPr lang="en-US" sz="1400" dirty="0" smtClean="0"/>
              <a:t>of the CTD</a:t>
            </a:r>
            <a:endParaRPr lang="en-US" sz="1400" dirty="0"/>
          </a:p>
        </p:txBody>
      </p:sp>
      <p:sp>
        <p:nvSpPr>
          <p:cNvPr id="29" name="TextBox 28"/>
          <p:cNvSpPr txBox="1"/>
          <p:nvPr/>
        </p:nvSpPr>
        <p:spPr>
          <a:xfrm>
            <a:off x="7111070" y="2926930"/>
            <a:ext cx="1069555" cy="307777"/>
          </a:xfrm>
          <a:prstGeom prst="rect">
            <a:avLst/>
          </a:prstGeom>
          <a:noFill/>
        </p:spPr>
        <p:txBody>
          <a:bodyPr wrap="square" rtlCol="0">
            <a:spAutoFit/>
          </a:bodyPr>
          <a:lstStyle/>
          <a:p>
            <a:r>
              <a:rPr lang="en-US" sz="1400" smtClean="0"/>
              <a:t>The CTD</a:t>
            </a:r>
            <a:endParaRPr lang="en-US" sz="1400" dirty="0"/>
          </a:p>
        </p:txBody>
      </p:sp>
      <p:sp>
        <p:nvSpPr>
          <p:cNvPr id="30" name="TextBox 29"/>
          <p:cNvSpPr txBox="1"/>
          <p:nvPr/>
        </p:nvSpPr>
        <p:spPr>
          <a:xfrm>
            <a:off x="1679400" y="2351973"/>
            <a:ext cx="935598" cy="307777"/>
          </a:xfrm>
          <a:prstGeom prst="rect">
            <a:avLst/>
          </a:prstGeom>
          <a:noFill/>
        </p:spPr>
        <p:txBody>
          <a:bodyPr wrap="square" rtlCol="0">
            <a:spAutoFit/>
          </a:bodyPr>
          <a:lstStyle/>
          <a:p>
            <a:r>
              <a:rPr lang="en-US" sz="1400" smtClean="0"/>
              <a:t>Module 2</a:t>
            </a:r>
            <a:endParaRPr lang="en-US" sz="1400" dirty="0"/>
          </a:p>
        </p:txBody>
      </p:sp>
      <p:sp>
        <p:nvSpPr>
          <p:cNvPr id="31" name="TextBox 30"/>
          <p:cNvSpPr txBox="1"/>
          <p:nvPr/>
        </p:nvSpPr>
        <p:spPr>
          <a:xfrm>
            <a:off x="3902366" y="1203895"/>
            <a:ext cx="1286540" cy="830997"/>
          </a:xfrm>
          <a:prstGeom prst="rect">
            <a:avLst/>
          </a:prstGeom>
          <a:noFill/>
        </p:spPr>
        <p:txBody>
          <a:bodyPr wrap="square" rtlCol="0">
            <a:spAutoFit/>
          </a:bodyPr>
          <a:lstStyle/>
          <a:p>
            <a:pPr algn="ctr">
              <a:lnSpc>
                <a:spcPts val="1400"/>
              </a:lnSpc>
            </a:pPr>
            <a:r>
              <a:rPr lang="en-US" sz="1200" dirty="0" smtClean="0"/>
              <a:t>Regional administrative information </a:t>
            </a:r>
            <a:r>
              <a:rPr lang="en-US" sz="1200" b="1" dirty="0" smtClean="0"/>
              <a:t>Module 1</a:t>
            </a:r>
            <a:endParaRPr lang="en-US" sz="1200" b="1" dirty="0"/>
          </a:p>
        </p:txBody>
      </p:sp>
      <p:sp>
        <p:nvSpPr>
          <p:cNvPr id="32" name="TextBox 31"/>
          <p:cNvSpPr txBox="1"/>
          <p:nvPr/>
        </p:nvSpPr>
        <p:spPr>
          <a:xfrm>
            <a:off x="3912216" y="3815779"/>
            <a:ext cx="1286540" cy="630942"/>
          </a:xfrm>
          <a:prstGeom prst="rect">
            <a:avLst/>
          </a:prstGeom>
          <a:noFill/>
        </p:spPr>
        <p:txBody>
          <a:bodyPr wrap="square" rtlCol="0">
            <a:spAutoFit/>
          </a:bodyPr>
          <a:lstStyle/>
          <a:p>
            <a:pPr algn="ctr">
              <a:lnSpc>
                <a:spcPts val="1400"/>
              </a:lnSpc>
            </a:pPr>
            <a:r>
              <a:rPr lang="en-US" sz="1200" smtClean="0">
                <a:solidFill>
                  <a:schemeClr val="bg1"/>
                </a:solidFill>
              </a:rPr>
              <a:t>Non-clinical study reports</a:t>
            </a:r>
          </a:p>
          <a:p>
            <a:pPr algn="ctr">
              <a:lnSpc>
                <a:spcPts val="1400"/>
              </a:lnSpc>
            </a:pPr>
            <a:r>
              <a:rPr lang="en-US" sz="1200" b="1" smtClean="0">
                <a:solidFill>
                  <a:schemeClr val="bg1"/>
                </a:solidFill>
              </a:rPr>
              <a:t>Module </a:t>
            </a:r>
            <a:r>
              <a:rPr lang="en-US" sz="1200" b="1" dirty="0" smtClean="0">
                <a:solidFill>
                  <a:schemeClr val="bg1"/>
                </a:solidFill>
              </a:rPr>
              <a:t>4</a:t>
            </a:r>
            <a:endParaRPr lang="en-US" sz="1200" b="1" dirty="0">
              <a:solidFill>
                <a:schemeClr val="bg1"/>
              </a:solidFill>
            </a:endParaRPr>
          </a:p>
        </p:txBody>
      </p:sp>
      <p:sp>
        <p:nvSpPr>
          <p:cNvPr id="33" name="TextBox 32"/>
          <p:cNvSpPr txBox="1"/>
          <p:nvPr/>
        </p:nvSpPr>
        <p:spPr>
          <a:xfrm>
            <a:off x="2274213" y="3843222"/>
            <a:ext cx="1286540" cy="451406"/>
          </a:xfrm>
          <a:prstGeom prst="rect">
            <a:avLst/>
          </a:prstGeom>
          <a:noFill/>
        </p:spPr>
        <p:txBody>
          <a:bodyPr wrap="square" rtlCol="0">
            <a:spAutoFit/>
          </a:bodyPr>
          <a:lstStyle/>
          <a:p>
            <a:pPr>
              <a:lnSpc>
                <a:spcPts val="1400"/>
              </a:lnSpc>
            </a:pPr>
            <a:r>
              <a:rPr lang="en-US" sz="1200" b="1" smtClean="0">
                <a:solidFill>
                  <a:srgbClr val="ECE1C6"/>
                </a:solidFill>
              </a:rPr>
              <a:t>Quality</a:t>
            </a:r>
            <a:endParaRPr lang="en-US" sz="1200" b="1" dirty="0" smtClean="0">
              <a:solidFill>
                <a:srgbClr val="ECE1C6"/>
              </a:solidFill>
            </a:endParaRPr>
          </a:p>
          <a:p>
            <a:pPr>
              <a:lnSpc>
                <a:spcPts val="1400"/>
              </a:lnSpc>
            </a:pPr>
            <a:r>
              <a:rPr lang="en-US" sz="1200" b="1" dirty="0" smtClean="0">
                <a:solidFill>
                  <a:srgbClr val="ECE1C6"/>
                </a:solidFill>
              </a:rPr>
              <a:t>Module 3</a:t>
            </a:r>
            <a:endParaRPr lang="en-US" sz="1200" b="1" dirty="0">
              <a:solidFill>
                <a:srgbClr val="ECE1C6"/>
              </a:solidFill>
            </a:endParaRPr>
          </a:p>
        </p:txBody>
      </p:sp>
      <p:sp>
        <p:nvSpPr>
          <p:cNvPr id="34" name="TextBox 33"/>
          <p:cNvSpPr txBox="1"/>
          <p:nvPr/>
        </p:nvSpPr>
        <p:spPr>
          <a:xfrm>
            <a:off x="5737835" y="3815779"/>
            <a:ext cx="1286540" cy="630942"/>
          </a:xfrm>
          <a:prstGeom prst="rect">
            <a:avLst/>
          </a:prstGeom>
          <a:noFill/>
        </p:spPr>
        <p:txBody>
          <a:bodyPr wrap="square" rtlCol="0">
            <a:spAutoFit/>
          </a:bodyPr>
          <a:lstStyle/>
          <a:p>
            <a:pPr algn="ctr">
              <a:lnSpc>
                <a:spcPts val="1400"/>
              </a:lnSpc>
            </a:pPr>
            <a:r>
              <a:rPr lang="en-US" sz="1200" b="1" smtClean="0">
                <a:solidFill>
                  <a:schemeClr val="accent5"/>
                </a:solidFill>
              </a:rPr>
              <a:t>Clinical study reports</a:t>
            </a:r>
            <a:endParaRPr lang="en-US" sz="1200" b="1" dirty="0" smtClean="0">
              <a:solidFill>
                <a:schemeClr val="accent5"/>
              </a:solidFill>
            </a:endParaRPr>
          </a:p>
          <a:p>
            <a:pPr algn="ctr">
              <a:lnSpc>
                <a:spcPts val="1400"/>
              </a:lnSpc>
            </a:pPr>
            <a:r>
              <a:rPr lang="en-US" sz="1200" b="1" dirty="0" smtClean="0">
                <a:solidFill>
                  <a:schemeClr val="accent5"/>
                </a:solidFill>
              </a:rPr>
              <a:t>Module 5</a:t>
            </a:r>
            <a:endParaRPr lang="en-US" sz="1200" b="1" dirty="0">
              <a:solidFill>
                <a:schemeClr val="accent5"/>
              </a:solidFill>
            </a:endParaRPr>
          </a:p>
        </p:txBody>
      </p:sp>
      <p:cxnSp>
        <p:nvCxnSpPr>
          <p:cNvPr id="24" name="Straight Connector 23"/>
          <p:cNvCxnSpPr/>
          <p:nvPr/>
        </p:nvCxnSpPr>
        <p:spPr>
          <a:xfrm flipV="1">
            <a:off x="3831530" y="2111428"/>
            <a:ext cx="0" cy="149737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5271255" y="2111428"/>
            <a:ext cx="0" cy="149737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831530" y="2860117"/>
            <a:ext cx="26088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901037" y="2266877"/>
            <a:ext cx="1286540" cy="451406"/>
          </a:xfrm>
          <a:prstGeom prst="rect">
            <a:avLst/>
          </a:prstGeom>
          <a:noFill/>
        </p:spPr>
        <p:txBody>
          <a:bodyPr wrap="square" rtlCol="0">
            <a:spAutoFit/>
          </a:bodyPr>
          <a:lstStyle/>
          <a:p>
            <a:pPr algn="ctr">
              <a:lnSpc>
                <a:spcPts val="1400"/>
              </a:lnSpc>
            </a:pPr>
            <a:r>
              <a:rPr lang="en-US" sz="1200" smtClean="0">
                <a:solidFill>
                  <a:schemeClr val="bg1"/>
                </a:solidFill>
              </a:rPr>
              <a:t>Non-clinical overview</a:t>
            </a:r>
            <a:endParaRPr lang="en-US" sz="1200" dirty="0" smtClean="0">
              <a:solidFill>
                <a:schemeClr val="bg1"/>
              </a:solidFill>
            </a:endParaRPr>
          </a:p>
        </p:txBody>
      </p:sp>
      <p:sp>
        <p:nvSpPr>
          <p:cNvPr id="44" name="TextBox 43"/>
          <p:cNvSpPr txBox="1"/>
          <p:nvPr/>
        </p:nvSpPr>
        <p:spPr>
          <a:xfrm>
            <a:off x="3901037" y="2977105"/>
            <a:ext cx="1286540" cy="451406"/>
          </a:xfrm>
          <a:prstGeom prst="rect">
            <a:avLst/>
          </a:prstGeom>
          <a:noFill/>
        </p:spPr>
        <p:txBody>
          <a:bodyPr wrap="square" rtlCol="0">
            <a:spAutoFit/>
          </a:bodyPr>
          <a:lstStyle/>
          <a:p>
            <a:pPr algn="ctr">
              <a:lnSpc>
                <a:spcPts val="1400"/>
              </a:lnSpc>
            </a:pPr>
            <a:r>
              <a:rPr lang="en-US" sz="1200" dirty="0" smtClean="0">
                <a:solidFill>
                  <a:schemeClr val="bg1"/>
                </a:solidFill>
              </a:rPr>
              <a:t>Non-clinical summary</a:t>
            </a:r>
          </a:p>
        </p:txBody>
      </p:sp>
      <p:sp>
        <p:nvSpPr>
          <p:cNvPr id="45" name="TextBox 44"/>
          <p:cNvSpPr txBox="1"/>
          <p:nvPr/>
        </p:nvSpPr>
        <p:spPr>
          <a:xfrm>
            <a:off x="5515866" y="2977105"/>
            <a:ext cx="871915" cy="451406"/>
          </a:xfrm>
          <a:prstGeom prst="rect">
            <a:avLst/>
          </a:prstGeom>
          <a:noFill/>
        </p:spPr>
        <p:txBody>
          <a:bodyPr wrap="square" rtlCol="0">
            <a:spAutoFit/>
          </a:bodyPr>
          <a:lstStyle/>
          <a:p>
            <a:pPr>
              <a:lnSpc>
                <a:spcPts val="1400"/>
              </a:lnSpc>
            </a:pPr>
            <a:r>
              <a:rPr lang="en-US" sz="1200" b="1" dirty="0">
                <a:solidFill>
                  <a:schemeClr val="accent5"/>
                </a:solidFill>
              </a:rPr>
              <a:t>C</a:t>
            </a:r>
            <a:r>
              <a:rPr lang="en-US" sz="1200" b="1" dirty="0" smtClean="0">
                <a:solidFill>
                  <a:schemeClr val="accent5"/>
                </a:solidFill>
              </a:rPr>
              <a:t>linical summary</a:t>
            </a:r>
          </a:p>
        </p:txBody>
      </p:sp>
      <p:sp>
        <p:nvSpPr>
          <p:cNvPr id="46" name="TextBox 45"/>
          <p:cNvSpPr txBox="1"/>
          <p:nvPr/>
        </p:nvSpPr>
        <p:spPr>
          <a:xfrm>
            <a:off x="5311465" y="2398067"/>
            <a:ext cx="970818" cy="451406"/>
          </a:xfrm>
          <a:prstGeom prst="rect">
            <a:avLst/>
          </a:prstGeom>
          <a:noFill/>
        </p:spPr>
        <p:txBody>
          <a:bodyPr wrap="square" rtlCol="0">
            <a:spAutoFit/>
          </a:bodyPr>
          <a:lstStyle/>
          <a:p>
            <a:pPr>
              <a:lnSpc>
                <a:spcPts val="1400"/>
              </a:lnSpc>
            </a:pPr>
            <a:r>
              <a:rPr lang="en-US" sz="1200" b="1" dirty="0" smtClean="0">
                <a:solidFill>
                  <a:schemeClr val="accent5"/>
                </a:solidFill>
              </a:rPr>
              <a:t>Clinical</a:t>
            </a:r>
          </a:p>
          <a:p>
            <a:pPr>
              <a:lnSpc>
                <a:spcPts val="1400"/>
              </a:lnSpc>
            </a:pPr>
            <a:r>
              <a:rPr lang="en-US" sz="1200" b="1" dirty="0" smtClean="0">
                <a:solidFill>
                  <a:schemeClr val="accent5"/>
                </a:solidFill>
              </a:rPr>
              <a:t>Overview</a:t>
            </a:r>
          </a:p>
        </p:txBody>
      </p:sp>
      <p:sp>
        <p:nvSpPr>
          <p:cNvPr id="47" name="TextBox 46"/>
          <p:cNvSpPr txBox="1"/>
          <p:nvPr/>
        </p:nvSpPr>
        <p:spPr>
          <a:xfrm>
            <a:off x="2923267" y="2563846"/>
            <a:ext cx="871915" cy="630942"/>
          </a:xfrm>
          <a:prstGeom prst="rect">
            <a:avLst/>
          </a:prstGeom>
          <a:noFill/>
        </p:spPr>
        <p:txBody>
          <a:bodyPr wrap="square" rtlCol="0">
            <a:spAutoFit/>
          </a:bodyPr>
          <a:lstStyle/>
          <a:p>
            <a:pPr algn="r">
              <a:lnSpc>
                <a:spcPts val="1400"/>
              </a:lnSpc>
            </a:pPr>
            <a:r>
              <a:rPr lang="en-US" sz="1200" b="1" dirty="0" smtClean="0">
                <a:solidFill>
                  <a:srgbClr val="ECE1C6"/>
                </a:solidFill>
              </a:rPr>
              <a:t>Quality overall</a:t>
            </a:r>
          </a:p>
          <a:p>
            <a:pPr algn="r">
              <a:lnSpc>
                <a:spcPts val="1400"/>
              </a:lnSpc>
            </a:pPr>
            <a:r>
              <a:rPr lang="en-US" sz="1200" b="1" dirty="0" smtClean="0">
                <a:solidFill>
                  <a:srgbClr val="ECE1C6"/>
                </a:solidFill>
              </a:rPr>
              <a:t>summary</a:t>
            </a:r>
          </a:p>
        </p:txBody>
      </p:sp>
      <p:sp>
        <p:nvSpPr>
          <p:cNvPr id="48" name="TextBox 47"/>
          <p:cNvSpPr txBox="1"/>
          <p:nvPr/>
        </p:nvSpPr>
        <p:spPr>
          <a:xfrm>
            <a:off x="436130" y="1261864"/>
            <a:ext cx="1733492" cy="338554"/>
          </a:xfrm>
          <a:prstGeom prst="rect">
            <a:avLst/>
          </a:prstGeom>
          <a:noFill/>
          <a:ln w="50800">
            <a:noFill/>
            <a:tailEnd type="triangle" w="lg" len="lg"/>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smtClean="0">
                <a:solidFill>
                  <a:schemeClr val="tx1">
                    <a:lumMod val="50000"/>
                  </a:schemeClr>
                </a:solidFill>
              </a:rPr>
              <a:t>CMC/</a:t>
            </a:r>
            <a:r>
              <a:rPr lang="en-US" sz="1600" b="1" dirty="0" err="1" smtClean="0">
                <a:solidFill>
                  <a:schemeClr val="tx1">
                    <a:lumMod val="50000"/>
                  </a:schemeClr>
                </a:solidFill>
              </a:rPr>
              <a:t>cGMPs</a:t>
            </a:r>
            <a:r>
              <a:rPr lang="en-US" sz="1600" b="1" dirty="0" smtClean="0">
                <a:solidFill>
                  <a:schemeClr val="tx1">
                    <a:lumMod val="50000"/>
                  </a:schemeClr>
                </a:solidFill>
              </a:rPr>
              <a:t> </a:t>
            </a:r>
          </a:p>
        </p:txBody>
      </p:sp>
      <p:sp>
        <p:nvSpPr>
          <p:cNvPr id="49" name="TextBox 48"/>
          <p:cNvSpPr txBox="1"/>
          <p:nvPr/>
        </p:nvSpPr>
        <p:spPr>
          <a:xfrm>
            <a:off x="436130" y="1705612"/>
            <a:ext cx="1733492" cy="338554"/>
          </a:xfrm>
          <a:prstGeom prst="rect">
            <a:avLst/>
          </a:prstGeom>
          <a:noFill/>
          <a:ln w="50800">
            <a:noFill/>
            <a:tailEnd type="triangle" w="lg" len="lg"/>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solidFill>
                  <a:schemeClr val="tx1">
                    <a:lumMod val="50000"/>
                  </a:schemeClr>
                </a:solidFill>
              </a:rPr>
              <a:t>BA/BE</a:t>
            </a:r>
          </a:p>
        </p:txBody>
      </p:sp>
      <p:sp>
        <p:nvSpPr>
          <p:cNvPr id="41" name="Oval 40"/>
          <p:cNvSpPr/>
          <p:nvPr/>
        </p:nvSpPr>
        <p:spPr>
          <a:xfrm>
            <a:off x="241500" y="1322008"/>
            <a:ext cx="214414" cy="214414"/>
          </a:xfrm>
          <a:prstGeom prst="ellipse">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241500" y="1788255"/>
            <a:ext cx="214414" cy="214414"/>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a:spLocks noChangeAspect="1"/>
          </p:cNvSpPr>
          <p:nvPr/>
        </p:nvSpPr>
        <p:spPr>
          <a:xfrm>
            <a:off x="5397667" y="2246455"/>
            <a:ext cx="137160" cy="13716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a:spLocks noChangeAspect="1"/>
          </p:cNvSpPr>
          <p:nvPr/>
        </p:nvSpPr>
        <p:spPr>
          <a:xfrm>
            <a:off x="5397667" y="3056556"/>
            <a:ext cx="137160" cy="13716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a:spLocks noChangeAspect="1"/>
          </p:cNvSpPr>
          <p:nvPr/>
        </p:nvSpPr>
        <p:spPr>
          <a:xfrm>
            <a:off x="3577726" y="2404034"/>
            <a:ext cx="137160" cy="137160"/>
          </a:xfrm>
          <a:prstGeom prst="ellipse">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a:spLocks noChangeAspect="1"/>
          </p:cNvSpPr>
          <p:nvPr/>
        </p:nvSpPr>
        <p:spPr>
          <a:xfrm>
            <a:off x="2147199" y="3914419"/>
            <a:ext cx="137160" cy="137160"/>
          </a:xfrm>
          <a:prstGeom prst="ellipse">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260354" y="1070570"/>
            <a:ext cx="273737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9E50570A-DD0D-C441-B117-5356CE3D40C2}" type="slidenum">
              <a:rPr lang="en-US" smtClean="0"/>
              <a:pPr/>
              <a:t>27</a:t>
            </a:fld>
            <a:endParaRPr lang="en-US" dirty="0"/>
          </a:p>
        </p:txBody>
      </p:sp>
    </p:spTree>
    <p:extLst>
      <p:ext uri="{BB962C8B-B14F-4D97-AF65-F5344CB8AC3E}">
        <p14:creationId xmlns:p14="http://schemas.microsoft.com/office/powerpoint/2010/main" val="48501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765447" y="1335875"/>
            <a:ext cx="3806553" cy="1677880"/>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4400" b="1" dirty="0">
                <a:solidFill>
                  <a:schemeClr val="bg1"/>
                </a:solidFill>
                <a:cs typeface="Arial" charset="0"/>
              </a:rPr>
              <a:t>CMC</a:t>
            </a:r>
          </a:p>
          <a:p>
            <a:pPr algn="ctr" eaLnBrk="1" hangingPunct="1">
              <a:spcBef>
                <a:spcPct val="50000"/>
              </a:spcBef>
            </a:pPr>
            <a:r>
              <a:rPr lang="en-US" sz="1400" dirty="0" smtClean="0">
                <a:solidFill>
                  <a:schemeClr val="bg1"/>
                </a:solidFill>
                <a:cs typeface="Arial" charset="0"/>
              </a:rPr>
              <a:t>Product-specific,</a:t>
            </a:r>
            <a:r>
              <a:rPr lang="en-US" sz="1400" dirty="0">
                <a:solidFill>
                  <a:schemeClr val="bg1"/>
                </a:solidFill>
                <a:cs typeface="Arial" charset="0"/>
              </a:rPr>
              <a:t/>
            </a:r>
            <a:br>
              <a:rPr lang="en-US" sz="1400" dirty="0">
                <a:solidFill>
                  <a:schemeClr val="bg1"/>
                </a:solidFill>
                <a:cs typeface="Arial" charset="0"/>
              </a:rPr>
            </a:br>
            <a:r>
              <a:rPr lang="en-US" sz="1400" dirty="0" smtClean="0">
                <a:solidFill>
                  <a:schemeClr val="bg1"/>
                </a:solidFill>
                <a:cs typeface="Arial" charset="0"/>
              </a:rPr>
              <a:t>API </a:t>
            </a:r>
            <a:r>
              <a:rPr lang="en-US" sz="1400" dirty="0">
                <a:solidFill>
                  <a:schemeClr val="bg1"/>
                </a:solidFill>
                <a:cs typeface="Arial" charset="0"/>
              </a:rPr>
              <a:t>and </a:t>
            </a:r>
            <a:r>
              <a:rPr lang="en-US" sz="1400" dirty="0" smtClean="0">
                <a:solidFill>
                  <a:schemeClr val="bg1"/>
                </a:solidFill>
                <a:cs typeface="Arial" charset="0"/>
              </a:rPr>
              <a:t>FPP Development</a:t>
            </a:r>
            <a:r>
              <a:rPr lang="en-US" sz="1400" dirty="0">
                <a:solidFill>
                  <a:schemeClr val="bg1"/>
                </a:solidFill>
                <a:cs typeface="Arial" charset="0"/>
              </a:rPr>
              <a:t>/ </a:t>
            </a:r>
            <a:r>
              <a:rPr lang="en-US" sz="1400" dirty="0" smtClean="0">
                <a:solidFill>
                  <a:schemeClr val="bg1"/>
                </a:solidFill>
                <a:cs typeface="Arial" charset="0"/>
              </a:rPr>
              <a:t>Manufacturing</a:t>
            </a:r>
            <a:br>
              <a:rPr lang="en-US" sz="1400" dirty="0" smtClean="0">
                <a:solidFill>
                  <a:schemeClr val="bg1"/>
                </a:solidFill>
                <a:cs typeface="Arial" charset="0"/>
              </a:rPr>
            </a:br>
            <a:r>
              <a:rPr lang="en-US" sz="1400" dirty="0" smtClean="0">
                <a:solidFill>
                  <a:schemeClr val="bg1"/>
                </a:solidFill>
                <a:cs typeface="Arial" charset="0"/>
              </a:rPr>
              <a:t>(Product/Process Understanding)</a:t>
            </a:r>
            <a:endParaRPr lang="en-US" sz="1400" dirty="0">
              <a:solidFill>
                <a:schemeClr val="bg1"/>
              </a:solidFill>
              <a:cs typeface="Arial" charset="0"/>
            </a:endParaRPr>
          </a:p>
        </p:txBody>
      </p:sp>
      <p:sp>
        <p:nvSpPr>
          <p:cNvPr id="4" name="Title 3"/>
          <p:cNvSpPr>
            <a:spLocks noGrp="1"/>
          </p:cNvSpPr>
          <p:nvPr>
            <p:ph type="title"/>
          </p:nvPr>
        </p:nvSpPr>
        <p:spPr/>
        <p:txBody>
          <a:bodyPr/>
          <a:lstStyle/>
          <a:p>
            <a:pPr>
              <a:lnSpc>
                <a:spcPts val="3000"/>
              </a:lnSpc>
            </a:pPr>
            <a:r>
              <a:rPr lang="en-US" dirty="0" smtClean="0"/>
              <a:t>CTD Module 3 (Quality): CMC/</a:t>
            </a:r>
            <a:r>
              <a:rPr lang="en-US" dirty="0" err="1" smtClean="0"/>
              <a:t>cGMPs</a:t>
            </a:r>
            <a:r>
              <a:rPr lang="en-US" dirty="0" smtClean="0"/>
              <a:t> </a:t>
            </a:r>
            <a:endParaRPr lang="en-US" dirty="0"/>
          </a:p>
        </p:txBody>
      </p:sp>
      <p:sp>
        <p:nvSpPr>
          <p:cNvPr id="12" name="Rectangle 11"/>
          <p:cNvSpPr>
            <a:spLocks noChangeAspect="1"/>
          </p:cNvSpPr>
          <p:nvPr/>
        </p:nvSpPr>
        <p:spPr>
          <a:xfrm>
            <a:off x="4771495" y="1335875"/>
            <a:ext cx="3648723" cy="1677880"/>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4400" b="1" dirty="0" err="1">
                <a:solidFill>
                  <a:schemeClr val="bg1"/>
                </a:solidFill>
                <a:cs typeface="Arial" charset="0"/>
              </a:rPr>
              <a:t>cGMPs</a:t>
            </a:r>
            <a:endParaRPr lang="en-US" sz="4400" b="1" dirty="0">
              <a:solidFill>
                <a:schemeClr val="bg1"/>
              </a:solidFill>
              <a:cs typeface="Arial" charset="0"/>
            </a:endParaRPr>
          </a:p>
          <a:p>
            <a:pPr algn="ctr" eaLnBrk="1" hangingPunct="1">
              <a:spcBef>
                <a:spcPct val="50000"/>
              </a:spcBef>
            </a:pPr>
            <a:r>
              <a:rPr lang="en-US" sz="1400" dirty="0" smtClean="0">
                <a:solidFill>
                  <a:schemeClr val="bg1"/>
                </a:solidFill>
                <a:cs typeface="Arial" charset="0"/>
              </a:rPr>
              <a:t>Facility-oriented / </a:t>
            </a:r>
            <a:r>
              <a:rPr lang="en-US" sz="1400" dirty="0">
                <a:solidFill>
                  <a:schemeClr val="bg1"/>
                </a:solidFill>
                <a:cs typeface="Arial" charset="0"/>
              </a:rPr>
              <a:t>Overall </a:t>
            </a:r>
            <a:r>
              <a:rPr lang="en-US" sz="1400" dirty="0" smtClean="0">
                <a:solidFill>
                  <a:schemeClr val="bg1"/>
                </a:solidFill>
                <a:cs typeface="Arial" charset="0"/>
              </a:rPr>
              <a:t>operations</a:t>
            </a:r>
            <a:r>
              <a:rPr lang="en-US" sz="1400" dirty="0">
                <a:solidFill>
                  <a:schemeClr val="bg1"/>
                </a:solidFill>
                <a:cs typeface="Arial" charset="0"/>
              </a:rPr>
              <a:t/>
            </a:r>
            <a:br>
              <a:rPr lang="en-US" sz="1400" dirty="0">
                <a:solidFill>
                  <a:schemeClr val="bg1"/>
                </a:solidFill>
                <a:cs typeface="Arial" charset="0"/>
              </a:rPr>
            </a:br>
            <a:r>
              <a:rPr lang="en-US" sz="1400" dirty="0" smtClean="0">
                <a:solidFill>
                  <a:schemeClr val="bg1"/>
                </a:solidFill>
                <a:cs typeface="Arial" charset="0"/>
              </a:rPr>
              <a:t>Quality systems</a:t>
            </a:r>
            <a:endParaRPr lang="en-US" sz="1400" dirty="0">
              <a:solidFill>
                <a:schemeClr val="bg1"/>
              </a:solidFill>
              <a:cs typeface="Arial" charset="0"/>
            </a:endParaRPr>
          </a:p>
        </p:txBody>
      </p:sp>
      <p:sp>
        <p:nvSpPr>
          <p:cNvPr id="10" name="Rectangle 9"/>
          <p:cNvSpPr/>
          <p:nvPr/>
        </p:nvSpPr>
        <p:spPr>
          <a:xfrm>
            <a:off x="861144" y="3823199"/>
            <a:ext cx="7654771" cy="585417"/>
          </a:xfrm>
          <a:prstGeom prst="rect">
            <a:avLst/>
          </a:prstGeom>
          <a:noFill/>
        </p:spPr>
        <p:txBody>
          <a:bodyPr wrap="square">
            <a:spAutoFit/>
          </a:bodyPr>
          <a:lstStyle/>
          <a:p>
            <a:pPr algn="ctr">
              <a:spcBef>
                <a:spcPts val="0"/>
              </a:spcBef>
              <a:defRPr/>
            </a:pPr>
            <a:r>
              <a:rPr lang="en-US" b="1" i="1" dirty="0">
                <a:solidFill>
                  <a:schemeClr val="bg1"/>
                </a:solidFill>
                <a:cs typeface="Arial" charset="0"/>
              </a:rPr>
              <a:t>CMC and GMP compliance may overlap </a:t>
            </a:r>
          </a:p>
          <a:p>
            <a:pPr algn="ctr">
              <a:spcBef>
                <a:spcPts val="0"/>
              </a:spcBef>
              <a:defRPr/>
            </a:pPr>
            <a:r>
              <a:rPr lang="en-US" b="1" i="1" dirty="0">
                <a:solidFill>
                  <a:schemeClr val="bg1"/>
                </a:solidFill>
                <a:cs typeface="Arial" charset="0"/>
              </a:rPr>
              <a:t>but they are not the </a:t>
            </a:r>
            <a:r>
              <a:rPr lang="en-US" b="1" i="1" dirty="0" smtClean="0">
                <a:solidFill>
                  <a:schemeClr val="bg1"/>
                </a:solidFill>
                <a:cs typeface="Arial" charset="0"/>
              </a:rPr>
              <a:t>same</a:t>
            </a:r>
            <a:endParaRPr lang="en-US" b="1" i="1" dirty="0">
              <a:solidFill>
                <a:schemeClr val="bg1"/>
              </a:solidFill>
              <a:cs typeface="Arial" charset="0"/>
            </a:endParaRPr>
          </a:p>
        </p:txBody>
      </p:sp>
      <p:sp>
        <p:nvSpPr>
          <p:cNvPr id="13" name="Rectangle 12"/>
          <p:cNvSpPr/>
          <p:nvPr/>
        </p:nvSpPr>
        <p:spPr>
          <a:xfrm rot="10800000">
            <a:off x="2806168" y="3391644"/>
            <a:ext cx="3888121" cy="45719"/>
          </a:xfrm>
          <a:prstGeom prst="rect">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iangle 14"/>
          <p:cNvSpPr/>
          <p:nvPr/>
        </p:nvSpPr>
        <p:spPr>
          <a:xfrm>
            <a:off x="6561532" y="3119990"/>
            <a:ext cx="222981" cy="128737"/>
          </a:xfrm>
          <a:prstGeom prst="triangle">
            <a:avLst>
              <a:gd name="adj" fmla="val 51315"/>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10800000">
            <a:off x="6645591" y="3241740"/>
            <a:ext cx="54864" cy="160792"/>
          </a:xfrm>
          <a:prstGeom prst="rect">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10800000">
            <a:off x="2804319" y="3252530"/>
            <a:ext cx="54864" cy="160792"/>
          </a:xfrm>
          <a:prstGeom prst="rect">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10800000">
            <a:off x="4659458" y="3391644"/>
            <a:ext cx="45719" cy="367758"/>
          </a:xfrm>
          <a:prstGeom prst="rect">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riangle 18"/>
          <p:cNvSpPr/>
          <p:nvPr/>
        </p:nvSpPr>
        <p:spPr>
          <a:xfrm>
            <a:off x="2720259" y="3119990"/>
            <a:ext cx="222981" cy="128737"/>
          </a:xfrm>
          <a:prstGeom prst="triangle">
            <a:avLst>
              <a:gd name="adj" fmla="val 51315"/>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10800000">
            <a:off x="4462757" y="3727503"/>
            <a:ext cx="457200" cy="45719"/>
          </a:xfrm>
          <a:prstGeom prst="rect">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E50570A-DD0D-C441-B117-5356CE3D40C2}" type="slidenum">
              <a:rPr lang="en-US" smtClean="0"/>
              <a:pPr/>
              <a:t>28</a:t>
            </a:fld>
            <a:endParaRPr lang="en-US" dirty="0"/>
          </a:p>
        </p:txBody>
      </p:sp>
    </p:spTree>
    <p:extLst>
      <p:ext uri="{BB962C8B-B14F-4D97-AF65-F5344CB8AC3E}">
        <p14:creationId xmlns:p14="http://schemas.microsoft.com/office/powerpoint/2010/main" val="913134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2.22222E-6 L 0.07083 0.00069 " pathEditMode="relative" rAng="0" ptsTypes="AA">
                                      <p:cBhvr>
                                        <p:cTn id="6" dur="2000" fill="hold"/>
                                        <p:tgtEl>
                                          <p:spTgt spid="2"/>
                                        </p:tgtEl>
                                        <p:attrNameLst>
                                          <p:attrName>ppt_x</p:attrName>
                                          <p:attrName>ppt_y</p:attrName>
                                        </p:attrNameLst>
                                      </p:cBhvr>
                                      <p:rCtr x="3542" y="23"/>
                                    </p:animMotion>
                                  </p:childTnLst>
                                </p:cTn>
                              </p:par>
                              <p:par>
                                <p:cTn id="7" presetID="42" presetClass="path" presetSubtype="0" accel="50000" decel="50000" fill="hold" grpId="0" nodeType="withEffect">
                                  <p:stCondLst>
                                    <p:cond delay="0"/>
                                  </p:stCondLst>
                                  <p:childTnLst>
                                    <p:animMotion origin="layout" path="M 0 2.22222E-6 L -0.07083 0.00069 " pathEditMode="relative" rAng="0" ptsTypes="AA">
                                      <p:cBhvr>
                                        <p:cTn id="8" dur="2000" fill="hold"/>
                                        <p:tgtEl>
                                          <p:spTgt spid="12"/>
                                        </p:tgtEl>
                                        <p:attrNameLst>
                                          <p:attrName>ppt_x</p:attrName>
                                          <p:attrName>ppt_y</p:attrName>
                                        </p:attrNameLst>
                                      </p:cBhvr>
                                      <p:rCtr x="-354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63626" y="0"/>
            <a:ext cx="4980374"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115775" y="274409"/>
            <a:ext cx="3874956" cy="823855"/>
          </a:xfrm>
        </p:spPr>
        <p:txBody>
          <a:bodyPr/>
          <a:lstStyle/>
          <a:p>
            <a:r>
              <a:rPr lang="en-US" sz="2400"/>
              <a:t>CTD Module 5 (Clinical): BA/BE Studies</a:t>
            </a:r>
            <a:endParaRPr lang="en-US"/>
          </a:p>
        </p:txBody>
      </p:sp>
      <p:sp>
        <p:nvSpPr>
          <p:cNvPr id="3" name="Content Placeholder 2"/>
          <p:cNvSpPr>
            <a:spLocks noGrp="1"/>
          </p:cNvSpPr>
          <p:nvPr>
            <p:ph sz="half" idx="2"/>
          </p:nvPr>
        </p:nvSpPr>
        <p:spPr>
          <a:xfrm>
            <a:off x="115776" y="1410073"/>
            <a:ext cx="3852978" cy="3589147"/>
          </a:xfrm>
        </p:spPr>
        <p:txBody>
          <a:bodyPr/>
          <a:lstStyle/>
          <a:p>
            <a:pPr>
              <a:spcBef>
                <a:spcPts val="1200"/>
              </a:spcBef>
              <a:buClr>
                <a:srgbClr val="ECE1C6"/>
              </a:buClr>
              <a:buFont typeface="LucidaGrande" charset="0"/>
              <a:buChar char="▸"/>
            </a:pPr>
            <a:r>
              <a:rPr lang="en-US" sz="1400" dirty="0"/>
              <a:t>High cost of BE studies and surge </a:t>
            </a:r>
            <a:r>
              <a:rPr lang="en-US" sz="1400" dirty="0" smtClean="0"/>
              <a:t>in </a:t>
            </a:r>
            <a:r>
              <a:rPr lang="en-US" sz="1400" dirty="0"/>
              <a:t>notice of concern make this a key area of </a:t>
            </a:r>
            <a:r>
              <a:rPr lang="en-US" sz="1400" dirty="0" smtClean="0"/>
              <a:t>need</a:t>
            </a:r>
            <a:endParaRPr lang="en-US" sz="1400" dirty="0"/>
          </a:p>
          <a:p>
            <a:pPr>
              <a:spcBef>
                <a:spcPts val="1200"/>
              </a:spcBef>
              <a:buClr>
                <a:srgbClr val="ECE1C6"/>
              </a:buClr>
              <a:buFont typeface="LucidaGrande" charset="0"/>
              <a:buChar char="▸"/>
            </a:pPr>
            <a:r>
              <a:rPr lang="en-US" altLang="zh-CN" sz="1400" dirty="0"/>
              <a:t>PQM provides </a:t>
            </a:r>
            <a:r>
              <a:rPr lang="en-US" sz="1400" dirty="0"/>
              <a:t>technical support</a:t>
            </a:r>
            <a:r>
              <a:rPr lang="en-US" altLang="zh-CN" sz="1400" dirty="0"/>
              <a:t> to regulators and </a:t>
            </a:r>
            <a:r>
              <a:rPr lang="en-US" sz="1400" dirty="0"/>
              <a:t>CROs to conduct BA/BE studies, according to GCPs and </a:t>
            </a:r>
            <a:r>
              <a:rPr lang="en-US" sz="1400" dirty="0" smtClean="0"/>
              <a:t>GLPs</a:t>
            </a:r>
          </a:p>
          <a:p>
            <a:pPr>
              <a:spcBef>
                <a:spcPts val="1200"/>
              </a:spcBef>
              <a:buClr>
                <a:srgbClr val="ECE1C6"/>
              </a:buClr>
              <a:buFont typeface="LucidaGrande" charset="0"/>
              <a:buChar char="▸"/>
            </a:pPr>
            <a:r>
              <a:rPr lang="en-US" sz="1400" dirty="0"/>
              <a:t>Training of regulators and CROs </a:t>
            </a:r>
          </a:p>
          <a:p>
            <a:pPr marL="411480" lvl="1" indent="-182880">
              <a:spcBef>
                <a:spcPts val="936"/>
              </a:spcBef>
              <a:buClr>
                <a:srgbClr val="ECE1C6"/>
              </a:buClr>
              <a:buSzPct val="80000"/>
              <a:buFont typeface="LucidaGrande" charset="0"/>
              <a:buChar char="▸"/>
            </a:pPr>
            <a:r>
              <a:rPr lang="en-US" sz="1000" dirty="0"/>
              <a:t>BA/BE guidance and </a:t>
            </a:r>
            <a:r>
              <a:rPr lang="en-US" sz="1000" dirty="0" smtClean="0"/>
              <a:t>procedures</a:t>
            </a:r>
            <a:endParaRPr lang="en-US" sz="1000" dirty="0"/>
          </a:p>
          <a:p>
            <a:pPr marL="411480" lvl="1" indent="-182880">
              <a:spcBef>
                <a:spcPts val="936"/>
              </a:spcBef>
              <a:buClr>
                <a:srgbClr val="ECE1C6"/>
              </a:buClr>
              <a:buSzPct val="80000"/>
              <a:buFont typeface="LucidaGrande" charset="0"/>
              <a:buChar char="▸"/>
            </a:pPr>
            <a:r>
              <a:rPr lang="en-US" sz="1000" dirty="0"/>
              <a:t>GCP Support - Protocol development, </a:t>
            </a:r>
            <a:r>
              <a:rPr lang="en-US" sz="1000" dirty="0" smtClean="0"/>
              <a:t/>
            </a:r>
            <a:br>
              <a:rPr lang="en-US" sz="1000" dirty="0" smtClean="0"/>
            </a:br>
            <a:r>
              <a:rPr lang="en-US" sz="1000" dirty="0" smtClean="0"/>
              <a:t>study </a:t>
            </a:r>
            <a:r>
              <a:rPr lang="en-US" sz="1000" dirty="0"/>
              <a:t>c</a:t>
            </a:r>
            <a:r>
              <a:rPr lang="en-US" altLang="en-US" sz="1000" dirty="0"/>
              <a:t>onduct, monitoring, termination, QMS audit, PK/Stats analysis, reporting and documentation </a:t>
            </a:r>
          </a:p>
          <a:p>
            <a:pPr marL="411480" lvl="1" indent="-182880">
              <a:spcBef>
                <a:spcPts val="936"/>
              </a:spcBef>
              <a:buClr>
                <a:srgbClr val="ECE1C6"/>
              </a:buClr>
              <a:buSzPct val="80000"/>
              <a:buFont typeface="LucidaGrande" charset="0"/>
              <a:buChar char="▸"/>
            </a:pPr>
            <a:r>
              <a:rPr lang="en-US" sz="1000" dirty="0"/>
              <a:t>GLPs (ISO/IEC 15189,17034)</a:t>
            </a:r>
          </a:p>
          <a:p>
            <a:pPr>
              <a:spcBef>
                <a:spcPts val="0"/>
              </a:spcBef>
              <a:spcAft>
                <a:spcPts val="300"/>
              </a:spcAft>
              <a:buClr>
                <a:srgbClr val="ECE1C6"/>
              </a:buClr>
              <a:buFont typeface="LucidaGrande" charset="0"/>
              <a:buChar char="▸"/>
            </a:pPr>
            <a:endParaRPr lang="en-US" sz="1400" dirty="0"/>
          </a:p>
          <a:p>
            <a:pPr>
              <a:buClr>
                <a:srgbClr val="ECE1C6"/>
              </a:buClr>
              <a:buFont typeface="LucidaGrande" charset="0"/>
              <a:buChar char="▸"/>
            </a:pPr>
            <a:endParaRPr lang="en-US" sz="1400" dirty="0"/>
          </a:p>
        </p:txBody>
      </p:sp>
      <p:sp>
        <p:nvSpPr>
          <p:cNvPr id="5" name="Slide Number Placeholder 4"/>
          <p:cNvSpPr>
            <a:spLocks noGrp="1"/>
          </p:cNvSpPr>
          <p:nvPr>
            <p:ph type="sldNum" sz="quarter" idx="12"/>
          </p:nvPr>
        </p:nvSpPr>
        <p:spPr/>
        <p:txBody>
          <a:bodyPr/>
          <a:lstStyle/>
          <a:p>
            <a:fld id="{9E50570A-DD0D-C441-B117-5356CE3D40C2}" type="slidenum">
              <a:rPr lang="en-US" smtClean="0"/>
              <a:pPr/>
              <a:t>29</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15962" y="1047754"/>
            <a:ext cx="4331810" cy="3394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758943" y="1372869"/>
            <a:ext cx="1762092" cy="307777"/>
          </a:xfrm>
          <a:prstGeom prst="rect">
            <a:avLst/>
          </a:prstGeom>
          <a:noFill/>
        </p:spPr>
        <p:txBody>
          <a:bodyPr wrap="square" rtlCol="0">
            <a:spAutoFit/>
          </a:bodyPr>
          <a:lstStyle/>
          <a:p>
            <a:r>
              <a:rPr lang="en-US" sz="1400" b="1" dirty="0" smtClean="0">
                <a:solidFill>
                  <a:srgbClr val="0000FF"/>
                </a:solidFill>
              </a:rPr>
              <a:t> Reference (R)</a:t>
            </a:r>
            <a:endParaRPr lang="en-US" sz="1400" b="1" dirty="0">
              <a:solidFill>
                <a:srgbClr val="0000FF"/>
              </a:solidFill>
            </a:endParaRPr>
          </a:p>
        </p:txBody>
      </p:sp>
      <p:sp>
        <p:nvSpPr>
          <p:cNvPr id="8" name="TextBox 7"/>
          <p:cNvSpPr txBox="1"/>
          <p:nvPr/>
        </p:nvSpPr>
        <p:spPr>
          <a:xfrm>
            <a:off x="6848641" y="2728400"/>
            <a:ext cx="1219762" cy="307777"/>
          </a:xfrm>
          <a:prstGeom prst="rect">
            <a:avLst/>
          </a:prstGeom>
          <a:noFill/>
        </p:spPr>
        <p:txBody>
          <a:bodyPr wrap="square" rtlCol="0">
            <a:spAutoFit/>
          </a:bodyPr>
          <a:lstStyle/>
          <a:p>
            <a:r>
              <a:rPr lang="en-US" sz="1400" b="1" dirty="0" smtClean="0">
                <a:solidFill>
                  <a:srgbClr val="C00000"/>
                </a:solidFill>
              </a:rPr>
              <a:t> Test (T) </a:t>
            </a:r>
            <a:endParaRPr lang="en-US" sz="1400" b="1" dirty="0">
              <a:solidFill>
                <a:srgbClr val="C00000"/>
              </a:solidFill>
            </a:endParaRPr>
          </a:p>
        </p:txBody>
      </p:sp>
      <p:sp>
        <p:nvSpPr>
          <p:cNvPr id="11" name="Rectangle 10"/>
          <p:cNvSpPr/>
          <p:nvPr/>
        </p:nvSpPr>
        <p:spPr>
          <a:xfrm>
            <a:off x="228600" y="1198486"/>
            <a:ext cx="656948" cy="53265"/>
          </a:xfrm>
          <a:prstGeom prst="rect">
            <a:avLst/>
          </a:prstGeom>
          <a:solidFill>
            <a:srgbClr val="ECE1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626840" y="4816757"/>
            <a:ext cx="0" cy="1420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9680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4520608" y="3284496"/>
            <a:ext cx="1462106" cy="6207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7268333" y="3284496"/>
            <a:ext cx="1441049" cy="62073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1719328" y="3284496"/>
            <a:ext cx="1616654" cy="3981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118129" y="1178506"/>
            <a:ext cx="2014805" cy="7962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5890411" y="1178506"/>
            <a:ext cx="1978039" cy="79629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16" name="Rectangle 21515"/>
          <p:cNvSpPr/>
          <p:nvPr/>
        </p:nvSpPr>
        <p:spPr>
          <a:xfrm>
            <a:off x="334530" y="1178506"/>
            <a:ext cx="2151490" cy="7962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0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5E2636E-77D7-4355-B78D-AF80C9D50C9C}" type="slidenum">
              <a:rPr lang="en-US" altLang="en-US" smtClean="0">
                <a:solidFill>
                  <a:srgbClr val="8D949D"/>
                </a:solidFill>
                <a:ea typeface="MS PGothic" pitchFamily="34" charset="-128"/>
              </a:rPr>
              <a:pPr/>
              <a:t>3</a:t>
            </a:fld>
            <a:endParaRPr lang="en-US" altLang="en-US" smtClean="0">
              <a:solidFill>
                <a:srgbClr val="8D949D"/>
              </a:solidFill>
              <a:ea typeface="MS PGothic" pitchFamily="34" charset="-128"/>
            </a:endParaRPr>
          </a:p>
        </p:txBody>
      </p:sp>
      <p:sp>
        <p:nvSpPr>
          <p:cNvPr id="15" name="Title 4"/>
          <p:cNvSpPr txBox="1">
            <a:spLocks/>
          </p:cNvSpPr>
          <p:nvPr/>
        </p:nvSpPr>
        <p:spPr>
          <a:xfrm>
            <a:off x="158662" y="145734"/>
            <a:ext cx="8782392" cy="413954"/>
          </a:xfrm>
          <a:prstGeom prst="rect">
            <a:avLst/>
          </a:prstGeom>
        </p:spPr>
        <p:txBody>
          <a:bodyPr vert="horz" lIns="101882" tIns="50941" rIns="101882" bIns="50941" rtlCol="0" anchor="t">
            <a:noAutofit/>
          </a:bodyPr>
          <a:lstStyle>
            <a:lvl1pPr algn="l" defTabSz="337129" rtl="0" eaLnBrk="1" latinLnBrk="0" hangingPunct="1">
              <a:spcBef>
                <a:spcPct val="0"/>
              </a:spcBef>
              <a:buNone/>
              <a:defRPr sz="2800" kern="1200">
                <a:solidFill>
                  <a:srgbClr val="42748E"/>
                </a:solidFill>
                <a:latin typeface="+mj-lt"/>
                <a:ea typeface="+mj-ea"/>
                <a:cs typeface="+mj-cs"/>
              </a:defRPr>
            </a:lvl1pPr>
          </a:lstStyle>
          <a:p>
            <a:pPr>
              <a:defRPr/>
            </a:pPr>
            <a:r>
              <a:rPr lang="en-US" dirty="0" smtClean="0">
                <a:solidFill>
                  <a:schemeClr val="tx1"/>
                </a:solidFill>
              </a:rPr>
              <a:t>USP–USAID Cooperative Agreements</a:t>
            </a:r>
            <a:endParaRPr lang="en-US" dirty="0">
              <a:solidFill>
                <a:schemeClr val="tx1"/>
              </a:solidFill>
            </a:endParaRPr>
          </a:p>
        </p:txBody>
      </p:sp>
      <p:sp>
        <p:nvSpPr>
          <p:cNvPr id="11" name="Rectangle 10"/>
          <p:cNvSpPr/>
          <p:nvPr/>
        </p:nvSpPr>
        <p:spPr>
          <a:xfrm>
            <a:off x="1724418" y="2325159"/>
            <a:ext cx="1389888" cy="471829"/>
          </a:xfrm>
          <a:prstGeom prst="rect">
            <a:avLst/>
          </a:prstGeom>
          <a:solidFill>
            <a:schemeClr val="accent3">
              <a:alpha val="5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34530" y="2325159"/>
            <a:ext cx="1389888" cy="471829"/>
          </a:xfrm>
          <a:prstGeom prst="rect">
            <a:avLst/>
          </a:prstGeom>
          <a:solidFill>
            <a:schemeClr val="accent3">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120187" y="2325159"/>
            <a:ext cx="1389888" cy="471829"/>
          </a:xfrm>
          <a:prstGeom prst="rect">
            <a:avLst/>
          </a:prstGeom>
          <a:solidFill>
            <a:schemeClr val="accent3">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08017" y="2325159"/>
            <a:ext cx="1389888" cy="471829"/>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890411" y="2325159"/>
            <a:ext cx="1388326" cy="471829"/>
          </a:xfrm>
          <a:prstGeom prst="rect">
            <a:avLst/>
          </a:prstGeom>
          <a:solidFill>
            <a:schemeClr val="accent3">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263277" y="2325159"/>
            <a:ext cx="1340281" cy="47182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riangle 19"/>
          <p:cNvSpPr/>
          <p:nvPr/>
        </p:nvSpPr>
        <p:spPr>
          <a:xfrm rot="5400000">
            <a:off x="8303224" y="2316508"/>
            <a:ext cx="802676" cy="489132"/>
          </a:xfrm>
          <a:prstGeom prst="triangle">
            <a:avLst>
              <a:gd name="adj" fmla="val 513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247392" y="2472120"/>
            <a:ext cx="187666" cy="1876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623805" y="2472120"/>
            <a:ext cx="187666" cy="1876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022119" y="2472120"/>
            <a:ext cx="187666" cy="1876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425853" y="2472120"/>
            <a:ext cx="187666" cy="1876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797104" y="2472120"/>
            <a:ext cx="187666" cy="18766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179103" y="2472120"/>
            <a:ext cx="187666" cy="18766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65285" y="1178506"/>
            <a:ext cx="2113241" cy="738664"/>
          </a:xfrm>
          <a:prstGeom prst="rect">
            <a:avLst/>
          </a:prstGeom>
        </p:spPr>
        <p:txBody>
          <a:bodyPr wrap="square">
            <a:spAutoFit/>
          </a:bodyPr>
          <a:lstStyle/>
          <a:p>
            <a:pPr lvl="0"/>
            <a:r>
              <a:rPr lang="en-US" sz="1400" dirty="0"/>
              <a:t>Rational Pharmaceutical Management (RPM)  </a:t>
            </a:r>
            <a:r>
              <a:rPr lang="en-US" sz="1400" dirty="0" smtClean="0"/>
              <a:t>Worldwide</a:t>
            </a:r>
            <a:endParaRPr lang="en-US" sz="1400" dirty="0"/>
          </a:p>
        </p:txBody>
      </p:sp>
      <p:sp>
        <p:nvSpPr>
          <p:cNvPr id="7" name="Rectangle 6"/>
          <p:cNvSpPr/>
          <p:nvPr/>
        </p:nvSpPr>
        <p:spPr>
          <a:xfrm>
            <a:off x="1740690" y="3316215"/>
            <a:ext cx="1723926" cy="307777"/>
          </a:xfrm>
          <a:prstGeom prst="rect">
            <a:avLst/>
          </a:prstGeom>
        </p:spPr>
        <p:txBody>
          <a:bodyPr wrap="square">
            <a:spAutoFit/>
          </a:bodyPr>
          <a:lstStyle/>
          <a:p>
            <a:pPr lvl="0"/>
            <a:r>
              <a:rPr lang="en-US" sz="1400" dirty="0"/>
              <a:t>RPM </a:t>
            </a:r>
            <a:r>
              <a:rPr lang="en-US" sz="1400" dirty="0" smtClean="0"/>
              <a:t>Russia/NIS</a:t>
            </a:r>
            <a:endParaRPr lang="en-US" sz="1400" b="1" dirty="0"/>
          </a:p>
        </p:txBody>
      </p:sp>
      <p:sp>
        <p:nvSpPr>
          <p:cNvPr id="8" name="Rectangle 7"/>
          <p:cNvSpPr/>
          <p:nvPr/>
        </p:nvSpPr>
        <p:spPr>
          <a:xfrm>
            <a:off x="3114306" y="1178506"/>
            <a:ext cx="2147819" cy="738664"/>
          </a:xfrm>
          <a:prstGeom prst="rect">
            <a:avLst/>
          </a:prstGeom>
        </p:spPr>
        <p:txBody>
          <a:bodyPr wrap="square">
            <a:spAutoFit/>
          </a:bodyPr>
          <a:lstStyle/>
          <a:p>
            <a:pPr lvl="0"/>
            <a:r>
              <a:rPr lang="en-US" sz="1400" dirty="0"/>
              <a:t>USP Drug Quality and Information Program </a:t>
            </a:r>
            <a:r>
              <a:rPr lang="en-US" sz="1400" dirty="0" smtClean="0"/>
              <a:t>(</a:t>
            </a:r>
            <a:r>
              <a:rPr lang="en-US" sz="1400" dirty="0"/>
              <a:t>USP DQI</a:t>
            </a:r>
            <a:r>
              <a:rPr lang="en-US" sz="1400" dirty="0" smtClean="0"/>
              <a:t>)</a:t>
            </a:r>
            <a:endParaRPr lang="en-US" sz="1400" dirty="0"/>
          </a:p>
        </p:txBody>
      </p:sp>
      <p:sp>
        <p:nvSpPr>
          <p:cNvPr id="21504" name="Rectangle 21503"/>
          <p:cNvSpPr/>
          <p:nvPr/>
        </p:nvSpPr>
        <p:spPr>
          <a:xfrm>
            <a:off x="4532699" y="3316215"/>
            <a:ext cx="1340523" cy="307777"/>
          </a:xfrm>
          <a:prstGeom prst="rect">
            <a:avLst/>
          </a:prstGeom>
        </p:spPr>
        <p:txBody>
          <a:bodyPr wrap="square">
            <a:spAutoFit/>
          </a:bodyPr>
          <a:lstStyle/>
          <a:p>
            <a:pPr lvl="0"/>
            <a:r>
              <a:rPr lang="en-US" sz="1400" dirty="0"/>
              <a:t>DQI </a:t>
            </a:r>
            <a:r>
              <a:rPr lang="en-US" sz="1400" dirty="0" smtClean="0"/>
              <a:t>Extended</a:t>
            </a:r>
          </a:p>
        </p:txBody>
      </p:sp>
      <p:sp>
        <p:nvSpPr>
          <p:cNvPr id="21505" name="Rectangle 21504"/>
          <p:cNvSpPr/>
          <p:nvPr/>
        </p:nvSpPr>
        <p:spPr>
          <a:xfrm>
            <a:off x="5897905" y="1178506"/>
            <a:ext cx="1893200" cy="523220"/>
          </a:xfrm>
          <a:prstGeom prst="rect">
            <a:avLst/>
          </a:prstGeom>
        </p:spPr>
        <p:txBody>
          <a:bodyPr wrap="square">
            <a:spAutoFit/>
          </a:bodyPr>
          <a:lstStyle/>
          <a:p>
            <a:pPr lvl="0"/>
            <a:r>
              <a:rPr lang="en-US" sz="1400" dirty="0">
                <a:solidFill>
                  <a:schemeClr val="bg1"/>
                </a:solidFill>
              </a:rPr>
              <a:t>Promoting the Quality of Medicines (PQM</a:t>
            </a:r>
            <a:r>
              <a:rPr lang="en-US" sz="1400" dirty="0" smtClean="0">
                <a:solidFill>
                  <a:schemeClr val="bg1"/>
                </a:solidFill>
              </a:rPr>
              <a:t>)</a:t>
            </a:r>
          </a:p>
        </p:txBody>
      </p:sp>
      <p:sp>
        <p:nvSpPr>
          <p:cNvPr id="21506" name="Rectangle 21505"/>
          <p:cNvSpPr/>
          <p:nvPr/>
        </p:nvSpPr>
        <p:spPr>
          <a:xfrm>
            <a:off x="7278401" y="3316215"/>
            <a:ext cx="1430981" cy="307777"/>
          </a:xfrm>
          <a:prstGeom prst="rect">
            <a:avLst/>
          </a:prstGeom>
        </p:spPr>
        <p:txBody>
          <a:bodyPr wrap="square">
            <a:spAutoFit/>
          </a:bodyPr>
          <a:lstStyle/>
          <a:p>
            <a:pPr lvl="0"/>
            <a:r>
              <a:rPr lang="en-US" sz="1400" dirty="0">
                <a:solidFill>
                  <a:schemeClr val="bg1"/>
                </a:solidFill>
              </a:rPr>
              <a:t>PQM </a:t>
            </a:r>
            <a:r>
              <a:rPr lang="en-US" sz="1400" dirty="0" smtClean="0">
                <a:solidFill>
                  <a:schemeClr val="bg1"/>
                </a:solidFill>
              </a:rPr>
              <a:t>Extended</a:t>
            </a:r>
          </a:p>
        </p:txBody>
      </p:sp>
      <p:sp>
        <p:nvSpPr>
          <p:cNvPr id="21507" name="Rectangle 21506"/>
          <p:cNvSpPr/>
          <p:nvPr/>
        </p:nvSpPr>
        <p:spPr>
          <a:xfrm>
            <a:off x="387848" y="2402473"/>
            <a:ext cx="1079142" cy="307777"/>
          </a:xfrm>
          <a:prstGeom prst="rect">
            <a:avLst/>
          </a:prstGeom>
        </p:spPr>
        <p:txBody>
          <a:bodyPr wrap="none">
            <a:spAutoFit/>
          </a:bodyPr>
          <a:lstStyle/>
          <a:p>
            <a:pPr lvl="0"/>
            <a:r>
              <a:rPr lang="en-US" sz="1400" b="1" dirty="0">
                <a:solidFill>
                  <a:schemeClr val="bg1"/>
                </a:solidFill>
              </a:rPr>
              <a:t>1992–2000</a:t>
            </a:r>
          </a:p>
        </p:txBody>
      </p:sp>
      <p:sp>
        <p:nvSpPr>
          <p:cNvPr id="54" name="Rectangle 53"/>
          <p:cNvSpPr/>
          <p:nvPr/>
        </p:nvSpPr>
        <p:spPr>
          <a:xfrm>
            <a:off x="1771628" y="2402473"/>
            <a:ext cx="1079142" cy="307777"/>
          </a:xfrm>
          <a:prstGeom prst="rect">
            <a:avLst/>
          </a:prstGeom>
        </p:spPr>
        <p:txBody>
          <a:bodyPr wrap="none">
            <a:spAutoFit/>
          </a:bodyPr>
          <a:lstStyle/>
          <a:p>
            <a:pPr lvl="0"/>
            <a:r>
              <a:rPr lang="en-US" sz="1400" b="1">
                <a:solidFill>
                  <a:schemeClr val="bg1"/>
                </a:solidFill>
              </a:rPr>
              <a:t>1993–2000</a:t>
            </a:r>
            <a:endParaRPr lang="en-US" sz="1400" b="1" dirty="0">
              <a:solidFill>
                <a:schemeClr val="bg1"/>
              </a:solidFill>
            </a:endParaRPr>
          </a:p>
        </p:txBody>
      </p:sp>
      <p:sp>
        <p:nvSpPr>
          <p:cNvPr id="55" name="Rectangle 54"/>
          <p:cNvSpPr/>
          <p:nvPr/>
        </p:nvSpPr>
        <p:spPr>
          <a:xfrm>
            <a:off x="3179163" y="2402473"/>
            <a:ext cx="1079142" cy="307777"/>
          </a:xfrm>
          <a:prstGeom prst="rect">
            <a:avLst/>
          </a:prstGeom>
        </p:spPr>
        <p:txBody>
          <a:bodyPr wrap="none">
            <a:spAutoFit/>
          </a:bodyPr>
          <a:lstStyle/>
          <a:p>
            <a:pPr lvl="0"/>
            <a:r>
              <a:rPr lang="en-US" sz="1400" b="1" dirty="0">
                <a:solidFill>
                  <a:schemeClr val="bg1"/>
                </a:solidFill>
              </a:rPr>
              <a:t>2000–2005</a:t>
            </a:r>
          </a:p>
        </p:txBody>
      </p:sp>
      <p:sp>
        <p:nvSpPr>
          <p:cNvPr id="56" name="Rectangle 55"/>
          <p:cNvSpPr/>
          <p:nvPr/>
        </p:nvSpPr>
        <p:spPr>
          <a:xfrm>
            <a:off x="4596699" y="2402473"/>
            <a:ext cx="1079142" cy="307777"/>
          </a:xfrm>
          <a:prstGeom prst="rect">
            <a:avLst/>
          </a:prstGeom>
        </p:spPr>
        <p:txBody>
          <a:bodyPr wrap="none">
            <a:spAutoFit/>
          </a:bodyPr>
          <a:lstStyle/>
          <a:p>
            <a:pPr lvl="0"/>
            <a:r>
              <a:rPr lang="en-US" sz="1400" b="1" dirty="0">
                <a:solidFill>
                  <a:schemeClr val="bg1"/>
                </a:solidFill>
              </a:rPr>
              <a:t>2005–2010</a:t>
            </a:r>
          </a:p>
        </p:txBody>
      </p:sp>
      <p:sp>
        <p:nvSpPr>
          <p:cNvPr id="58" name="Rectangle 57"/>
          <p:cNvSpPr/>
          <p:nvPr/>
        </p:nvSpPr>
        <p:spPr>
          <a:xfrm>
            <a:off x="5982714" y="2402473"/>
            <a:ext cx="1079142" cy="307777"/>
          </a:xfrm>
          <a:prstGeom prst="rect">
            <a:avLst/>
          </a:prstGeom>
        </p:spPr>
        <p:txBody>
          <a:bodyPr wrap="none">
            <a:spAutoFit/>
          </a:bodyPr>
          <a:lstStyle/>
          <a:p>
            <a:pPr lvl="0"/>
            <a:r>
              <a:rPr lang="en-US" sz="1400" b="1" dirty="0">
                <a:solidFill>
                  <a:srgbClr val="ECE1C6"/>
                </a:solidFill>
              </a:rPr>
              <a:t>2009–2014</a:t>
            </a:r>
          </a:p>
        </p:txBody>
      </p:sp>
      <p:sp>
        <p:nvSpPr>
          <p:cNvPr id="59" name="Rectangle 58"/>
          <p:cNvSpPr/>
          <p:nvPr/>
        </p:nvSpPr>
        <p:spPr>
          <a:xfrm>
            <a:off x="7377469" y="2402473"/>
            <a:ext cx="1079142" cy="307777"/>
          </a:xfrm>
          <a:prstGeom prst="rect">
            <a:avLst/>
          </a:prstGeom>
        </p:spPr>
        <p:txBody>
          <a:bodyPr wrap="none">
            <a:spAutoFit/>
          </a:bodyPr>
          <a:lstStyle/>
          <a:p>
            <a:pPr lvl="0"/>
            <a:r>
              <a:rPr lang="en-US" sz="1400" b="1" dirty="0">
                <a:solidFill>
                  <a:srgbClr val="ECE1C6"/>
                </a:solidFill>
              </a:rPr>
              <a:t>2014-2019</a:t>
            </a:r>
          </a:p>
        </p:txBody>
      </p:sp>
      <p:cxnSp>
        <p:nvCxnSpPr>
          <p:cNvPr id="21510" name="Straight Connector 21509"/>
          <p:cNvCxnSpPr>
            <a:stCxn id="45" idx="0"/>
          </p:cNvCxnSpPr>
          <p:nvPr/>
        </p:nvCxnSpPr>
        <p:spPr>
          <a:xfrm flipV="1">
            <a:off x="3115952" y="1178506"/>
            <a:ext cx="0" cy="1293614"/>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5890411" y="1178506"/>
            <a:ext cx="0" cy="1293614"/>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338990" y="1178506"/>
            <a:ext cx="0" cy="1293614"/>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1712968" y="2528048"/>
            <a:ext cx="0" cy="1154593"/>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4507446" y="2528048"/>
            <a:ext cx="0" cy="1377182"/>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263277" y="2528048"/>
            <a:ext cx="0" cy="1377182"/>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3357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2729" y="750628"/>
            <a:ext cx="2538990" cy="910548"/>
          </a:xfrm>
          <a:prstGeom prst="rect">
            <a:avLst/>
          </a:prstGeom>
          <a:solidFill>
            <a:srgbClr val="85A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28" name="Rectangle 27"/>
          <p:cNvSpPr/>
          <p:nvPr/>
        </p:nvSpPr>
        <p:spPr>
          <a:xfrm>
            <a:off x="3235398" y="750628"/>
            <a:ext cx="2609271" cy="910548"/>
          </a:xfrm>
          <a:prstGeom prst="rect">
            <a:avLst/>
          </a:prstGeom>
          <a:solidFill>
            <a:srgbClr val="85A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29" name="Rectangle 28"/>
          <p:cNvSpPr/>
          <p:nvPr/>
        </p:nvSpPr>
        <p:spPr>
          <a:xfrm>
            <a:off x="6208348" y="750628"/>
            <a:ext cx="2618224" cy="910548"/>
          </a:xfrm>
          <a:prstGeom prst="rect">
            <a:avLst/>
          </a:prstGeom>
          <a:solidFill>
            <a:srgbClr val="85A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30" name="Rectangle 29"/>
          <p:cNvSpPr/>
          <p:nvPr/>
        </p:nvSpPr>
        <p:spPr>
          <a:xfrm>
            <a:off x="332729" y="2001509"/>
            <a:ext cx="2538990" cy="910429"/>
          </a:xfrm>
          <a:prstGeom prst="rect">
            <a:avLst/>
          </a:prstGeom>
          <a:solidFill>
            <a:srgbClr val="85A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31" name="Rectangle 30"/>
          <p:cNvSpPr/>
          <p:nvPr/>
        </p:nvSpPr>
        <p:spPr>
          <a:xfrm>
            <a:off x="3235398" y="2001509"/>
            <a:ext cx="2609271" cy="910429"/>
          </a:xfrm>
          <a:prstGeom prst="rect">
            <a:avLst/>
          </a:prstGeom>
          <a:solidFill>
            <a:srgbClr val="85A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32" name="Rectangle 31"/>
          <p:cNvSpPr/>
          <p:nvPr/>
        </p:nvSpPr>
        <p:spPr>
          <a:xfrm>
            <a:off x="6208348" y="2001509"/>
            <a:ext cx="2618224" cy="910429"/>
          </a:xfrm>
          <a:prstGeom prst="rect">
            <a:avLst/>
          </a:prstGeom>
          <a:solidFill>
            <a:srgbClr val="85A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8" name="Slide Number Placeholder 7"/>
          <p:cNvSpPr>
            <a:spLocks noGrp="1"/>
          </p:cNvSpPr>
          <p:nvPr>
            <p:ph type="sldNum" sz="quarter" idx="12"/>
          </p:nvPr>
        </p:nvSpPr>
        <p:spPr/>
        <p:txBody>
          <a:bodyPr/>
          <a:lstStyle/>
          <a:p>
            <a:pPr>
              <a:defRPr/>
            </a:pPr>
            <a:fld id="{0DD4C1BA-A2D7-444C-B0D7-EC46799AB542}" type="slidenum">
              <a:rPr lang="en-US" smtClean="0">
                <a:solidFill>
                  <a:srgbClr val="FEFFFF"/>
                </a:solidFill>
              </a:rPr>
              <a:pPr>
                <a:defRPr/>
              </a:pPr>
              <a:t>30</a:t>
            </a:fld>
            <a:endParaRPr lang="en-US" dirty="0">
              <a:solidFill>
                <a:srgbClr val="FEFFFF"/>
              </a:solidFill>
            </a:endParaRPr>
          </a:p>
        </p:txBody>
      </p:sp>
      <p:sp>
        <p:nvSpPr>
          <p:cNvPr id="1843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GB" altLang="en-US" dirty="0" smtClean="0">
                <a:latin typeface="Arial" charset="0"/>
                <a:cs typeface="Arial" charset="0"/>
              </a:rPr>
              <a:t>GMP Technical Assistance Activities</a:t>
            </a:r>
          </a:p>
        </p:txBody>
      </p:sp>
      <p:sp>
        <p:nvSpPr>
          <p:cNvPr id="18437" name="Text Box 12"/>
          <p:cNvSpPr txBox="1">
            <a:spLocks noChangeArrowheads="1"/>
          </p:cNvSpPr>
          <p:nvPr/>
        </p:nvSpPr>
        <p:spPr bwMode="auto">
          <a:xfrm>
            <a:off x="115365" y="2952123"/>
            <a:ext cx="8623672" cy="1692771"/>
          </a:xfrm>
          <a:prstGeom prst="rect">
            <a:avLst/>
          </a:prstGeom>
          <a:noFill/>
          <a:ln w="60325" cap="rnd" cmpd="thickThin">
            <a:noFill/>
            <a:miter lim="800000"/>
            <a:headEnd/>
            <a:tailEnd/>
          </a:ln>
          <a:extLst>
            <a:ext uri="{909E8E84-426E-40DD-AFC4-6F175D3DCCD1}">
              <a14:hiddenFill xmlns:a14="http://schemas.microsoft.com/office/drawing/2010/main">
                <a:solidFill>
                  <a:srgbClr val="FFFFFF"/>
                </a:solidFill>
              </a14:hiddenFill>
            </a:ext>
          </a:extLst>
        </p:spPr>
        <p:txBody>
          <a:bodyPr wrap="square" lIns="182880" tIns="137160" rIns="182880" bIns="137160">
            <a:spAutoFit/>
          </a:bodyPr>
          <a:lstStyle>
            <a:lvl1pPr marL="285750" indent="-285750"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408141" fontAlgn="auto">
              <a:spcBef>
                <a:spcPts val="0"/>
              </a:spcBef>
              <a:spcAft>
                <a:spcPts val="1200"/>
              </a:spcAft>
              <a:buClr>
                <a:srgbClr val="ECE1C6"/>
              </a:buClr>
              <a:buFont typeface="LucidaGrande" charset="0"/>
              <a:buChar char="▸"/>
            </a:pPr>
            <a:r>
              <a:rPr lang="en-US" altLang="en-US" sz="1200" dirty="0">
                <a:solidFill>
                  <a:srgbClr val="FEFFFF"/>
                </a:solidFill>
              </a:rPr>
              <a:t>Medicine regulatory authorities and manufacturers are trained in all aspect of dossier and </a:t>
            </a:r>
            <a:r>
              <a:rPr lang="en-US" altLang="en-US" sz="1200" dirty="0" err="1">
                <a:solidFill>
                  <a:srgbClr val="FEFFFF"/>
                </a:solidFill>
              </a:rPr>
              <a:t>cGMPs</a:t>
            </a:r>
            <a:r>
              <a:rPr lang="en-US" altLang="en-US" sz="1200" dirty="0">
                <a:solidFill>
                  <a:srgbClr val="FEFFFF"/>
                </a:solidFill>
              </a:rPr>
              <a:t> as depicted above.  </a:t>
            </a:r>
          </a:p>
          <a:p>
            <a:pPr defTabSz="408141" fontAlgn="auto">
              <a:spcBef>
                <a:spcPts val="0"/>
              </a:spcBef>
              <a:spcAft>
                <a:spcPts val="1200"/>
              </a:spcAft>
              <a:buClr>
                <a:srgbClr val="ECE1C6"/>
              </a:buClr>
              <a:buFont typeface="LucidaGrande" charset="0"/>
              <a:buChar char="▸"/>
            </a:pPr>
            <a:r>
              <a:rPr lang="en-US" altLang="en-US" sz="1200" dirty="0">
                <a:solidFill>
                  <a:srgbClr val="FEFFFF"/>
                </a:solidFill>
              </a:rPr>
              <a:t>PQM t</a:t>
            </a:r>
            <a:r>
              <a:rPr lang="en-US" altLang="en-US" sz="1200" dirty="0" smtClean="0">
                <a:solidFill>
                  <a:srgbClr val="FEFFFF"/>
                </a:solidFill>
              </a:rPr>
              <a:t>echnical </a:t>
            </a:r>
            <a:r>
              <a:rPr lang="en-US" altLang="en-US" sz="1200" dirty="0">
                <a:solidFill>
                  <a:srgbClr val="FEFFFF"/>
                </a:solidFill>
              </a:rPr>
              <a:t>a</a:t>
            </a:r>
            <a:r>
              <a:rPr lang="en-US" altLang="en-US" sz="1200" dirty="0" smtClean="0">
                <a:solidFill>
                  <a:srgbClr val="FEFFFF"/>
                </a:solidFill>
              </a:rPr>
              <a:t>ssistance assists </a:t>
            </a:r>
            <a:r>
              <a:rPr lang="en-US" altLang="en-US" sz="1200" dirty="0">
                <a:solidFill>
                  <a:srgbClr val="FEFFFF"/>
                </a:solidFill>
              </a:rPr>
              <a:t>pharmaceutical manufacturers particularly in low to middle income countries toward regulatory compliance for stringent markets such as the United States, </a:t>
            </a:r>
            <a:r>
              <a:rPr lang="en-US" altLang="en-US" sz="1200" dirty="0" smtClean="0">
                <a:solidFill>
                  <a:srgbClr val="FEFFFF"/>
                </a:solidFill>
              </a:rPr>
              <a:t>Europe, </a:t>
            </a:r>
            <a:r>
              <a:rPr lang="en-US" altLang="en-US" sz="1200" dirty="0">
                <a:solidFill>
                  <a:srgbClr val="FEFFFF"/>
                </a:solidFill>
              </a:rPr>
              <a:t>and the WHO </a:t>
            </a:r>
            <a:r>
              <a:rPr lang="en-US" altLang="en-US" sz="1200" dirty="0" smtClean="0">
                <a:solidFill>
                  <a:srgbClr val="FEFFFF"/>
                </a:solidFill>
              </a:rPr>
              <a:t>Prequalification </a:t>
            </a:r>
            <a:r>
              <a:rPr lang="en-US" altLang="en-US" sz="1200" dirty="0">
                <a:solidFill>
                  <a:srgbClr val="FEFFFF"/>
                </a:solidFill>
              </a:rPr>
              <a:t>program</a:t>
            </a:r>
            <a:r>
              <a:rPr lang="en-US" altLang="en-US" sz="1200" dirty="0" smtClean="0">
                <a:solidFill>
                  <a:srgbClr val="FEFFFF"/>
                </a:solidFill>
              </a:rPr>
              <a:t>.</a:t>
            </a:r>
            <a:endParaRPr lang="en-US" altLang="en-US" sz="1200" dirty="0">
              <a:solidFill>
                <a:srgbClr val="FEFFFF"/>
              </a:solidFill>
            </a:endParaRPr>
          </a:p>
          <a:p>
            <a:pPr defTabSz="408141" fontAlgn="auto">
              <a:spcBef>
                <a:spcPts val="0"/>
              </a:spcBef>
              <a:spcAft>
                <a:spcPts val="1200"/>
              </a:spcAft>
              <a:buClr>
                <a:srgbClr val="ECE1C6"/>
              </a:buClr>
              <a:buFont typeface="LucidaGrande" charset="0"/>
              <a:buChar char="▸"/>
            </a:pPr>
            <a:r>
              <a:rPr lang="en-US" altLang="en-US" sz="1200" dirty="0">
                <a:solidFill>
                  <a:srgbClr val="FEFFFF"/>
                </a:solidFill>
              </a:rPr>
              <a:t>By obtaining the approval of a stringent regulatory authority, quality-assured high-priority medicines become available to the public health market. </a:t>
            </a:r>
            <a:endParaRPr lang="en-US" altLang="en-US" sz="1200" dirty="0">
              <a:solidFill>
                <a:srgbClr val="FEFFFF"/>
              </a:solidFill>
              <a:latin typeface="Tahoma" pitchFamily="34" charset="0"/>
              <a:cs typeface="Tahoma" pitchFamily="34" charset="0"/>
            </a:endParaRPr>
          </a:p>
        </p:txBody>
      </p:sp>
      <p:sp>
        <p:nvSpPr>
          <p:cNvPr id="14" name="Text Box 6"/>
          <p:cNvSpPr txBox="1">
            <a:spLocks noChangeArrowheads="1"/>
          </p:cNvSpPr>
          <p:nvPr/>
        </p:nvSpPr>
        <p:spPr bwMode="auto">
          <a:xfrm>
            <a:off x="406755" y="841754"/>
            <a:ext cx="2286000" cy="723035"/>
          </a:xfrm>
          <a:prstGeom prst="rect">
            <a:avLst/>
          </a:prstGeom>
          <a:noFill/>
          <a:ln>
            <a:headEnd/>
            <a:tailEnd/>
          </a:ln>
          <a:effectLst/>
        </p:spPr>
        <p:style>
          <a:lnRef idx="0">
            <a:schemeClr val="accent6"/>
          </a:lnRef>
          <a:fillRef idx="3">
            <a:schemeClr val="accent6"/>
          </a:fillRef>
          <a:effectRef idx="3">
            <a:schemeClr val="accent6"/>
          </a:effectRef>
          <a:fontRef idx="minor">
            <a:schemeClr val="lt1"/>
          </a:fontRef>
        </p:style>
        <p:txBody>
          <a:bodyPr anchor="t"/>
          <a:lstStyle/>
          <a:p>
            <a:pPr defTabSz="408141" fontAlgn="auto">
              <a:spcBef>
                <a:spcPts val="0"/>
              </a:spcBef>
              <a:spcAft>
                <a:spcPts val="0"/>
              </a:spcAft>
              <a:defRPr/>
            </a:pPr>
            <a:r>
              <a:rPr lang="en-US" sz="1200" b="1" dirty="0" smtClean="0">
                <a:ln w="10160">
                  <a:noFill/>
                  <a:prstDash val="solid"/>
                </a:ln>
                <a:solidFill>
                  <a:srgbClr val="FEFFFF"/>
                </a:solidFill>
                <a:ea typeface="Arial" charset="0"/>
                <a:cs typeface="Arial" charset="0"/>
              </a:rPr>
              <a:t>Manufacturers </a:t>
            </a:r>
            <a:r>
              <a:rPr lang="en-US" sz="1200" b="1" dirty="0">
                <a:ln w="10160">
                  <a:noFill/>
                  <a:prstDash val="solid"/>
                </a:ln>
                <a:solidFill>
                  <a:srgbClr val="FEFFFF"/>
                </a:solidFill>
                <a:ea typeface="Arial" charset="0"/>
                <a:cs typeface="Arial" charset="0"/>
              </a:rPr>
              <a:t>identified through workshops, request by manufacturer or PQM partners</a:t>
            </a:r>
          </a:p>
        </p:txBody>
      </p:sp>
      <p:sp>
        <p:nvSpPr>
          <p:cNvPr id="15" name="Text Box 8"/>
          <p:cNvSpPr txBox="1">
            <a:spLocks noChangeArrowheads="1"/>
          </p:cNvSpPr>
          <p:nvPr/>
        </p:nvSpPr>
        <p:spPr bwMode="auto">
          <a:xfrm>
            <a:off x="6274238" y="816354"/>
            <a:ext cx="2542128" cy="723035"/>
          </a:xfrm>
          <a:prstGeom prst="rect">
            <a:avLst/>
          </a:prstGeom>
          <a:noFill/>
          <a:ln>
            <a:headEnd/>
            <a:tailEnd/>
          </a:ln>
          <a:effectLst/>
        </p:spPr>
        <p:style>
          <a:lnRef idx="0">
            <a:schemeClr val="accent6"/>
          </a:lnRef>
          <a:fillRef idx="3">
            <a:schemeClr val="accent6"/>
          </a:fillRef>
          <a:effectRef idx="3">
            <a:schemeClr val="accent6"/>
          </a:effectRef>
          <a:fontRef idx="minor">
            <a:schemeClr val="lt1"/>
          </a:fontRef>
        </p:style>
        <p:txBody>
          <a:bodyPr anchor="t"/>
          <a:lstStyle/>
          <a:p>
            <a:pPr defTabSz="408141" fontAlgn="auto">
              <a:spcBef>
                <a:spcPts val="0"/>
              </a:spcBef>
              <a:spcAft>
                <a:spcPts val="0"/>
              </a:spcAft>
              <a:defRPr/>
            </a:pPr>
            <a:r>
              <a:rPr lang="en-US" sz="1200" b="1" dirty="0">
                <a:ln w="10160">
                  <a:noFill/>
                  <a:prstDash val="solid"/>
                </a:ln>
                <a:solidFill>
                  <a:srgbClr val="FEFFFF"/>
                </a:solidFill>
                <a:ea typeface="Arial" charset="0"/>
                <a:cs typeface="Arial" charset="0"/>
              </a:rPr>
              <a:t>PQM issues full assessment report and work with manufacturer to develop an effective CAPA plan </a:t>
            </a:r>
          </a:p>
        </p:txBody>
      </p:sp>
      <p:sp>
        <p:nvSpPr>
          <p:cNvPr id="16" name="Text Box 9"/>
          <p:cNvSpPr txBox="1">
            <a:spLocks noChangeArrowheads="1"/>
          </p:cNvSpPr>
          <p:nvPr/>
        </p:nvSpPr>
        <p:spPr bwMode="auto">
          <a:xfrm>
            <a:off x="3289593" y="2156545"/>
            <a:ext cx="2362200" cy="680894"/>
          </a:xfrm>
          <a:prstGeom prst="rect">
            <a:avLst/>
          </a:prstGeom>
          <a:noFill/>
          <a:ln>
            <a:headEnd/>
            <a:tailEnd/>
          </a:ln>
          <a:effectLst/>
        </p:spPr>
        <p:style>
          <a:lnRef idx="0">
            <a:schemeClr val="accent6"/>
          </a:lnRef>
          <a:fillRef idx="3">
            <a:schemeClr val="accent6"/>
          </a:fillRef>
          <a:effectRef idx="3">
            <a:schemeClr val="accent6"/>
          </a:effectRef>
          <a:fontRef idx="minor">
            <a:schemeClr val="lt1"/>
          </a:fontRef>
        </p:style>
        <p:txBody>
          <a:bodyPr anchor="t"/>
          <a:lstStyle/>
          <a:p>
            <a:pPr defTabSz="408141" fontAlgn="auto">
              <a:spcBef>
                <a:spcPts val="0"/>
              </a:spcBef>
              <a:spcAft>
                <a:spcPts val="0"/>
              </a:spcAft>
              <a:defRPr/>
            </a:pPr>
            <a:r>
              <a:rPr lang="en-US" sz="1200" b="1" dirty="0" smtClean="0">
                <a:ln w="10160">
                  <a:noFill/>
                  <a:prstDash val="solid"/>
                </a:ln>
                <a:solidFill>
                  <a:srgbClr val="FEFFFF"/>
                </a:solidFill>
                <a:ea typeface="Arial" charset="0"/>
                <a:cs typeface="Arial" charset="0"/>
              </a:rPr>
              <a:t>PQM </a:t>
            </a:r>
            <a:r>
              <a:rPr lang="en-US" sz="1200" b="1" dirty="0">
                <a:ln w="10160">
                  <a:noFill/>
                  <a:prstDash val="solid"/>
                </a:ln>
                <a:solidFill>
                  <a:srgbClr val="FEFFFF"/>
                </a:solidFill>
                <a:ea typeface="Arial" charset="0"/>
                <a:cs typeface="Arial" charset="0"/>
              </a:rPr>
              <a:t>conducts mock audit and verify dossier prior to regulatory submission</a:t>
            </a:r>
          </a:p>
        </p:txBody>
      </p:sp>
      <p:sp>
        <p:nvSpPr>
          <p:cNvPr id="21" name="Text Box 9"/>
          <p:cNvSpPr txBox="1">
            <a:spLocks noChangeArrowheads="1"/>
          </p:cNvSpPr>
          <p:nvPr/>
        </p:nvSpPr>
        <p:spPr bwMode="auto">
          <a:xfrm>
            <a:off x="406755" y="2138073"/>
            <a:ext cx="2258149" cy="699366"/>
          </a:xfrm>
          <a:prstGeom prst="rect">
            <a:avLst/>
          </a:prstGeom>
          <a:noFill/>
          <a:ln>
            <a:headEnd/>
            <a:tailEnd/>
          </a:ln>
          <a:effectLst/>
        </p:spPr>
        <p:style>
          <a:lnRef idx="0">
            <a:schemeClr val="accent6"/>
          </a:lnRef>
          <a:fillRef idx="3">
            <a:schemeClr val="accent6"/>
          </a:fillRef>
          <a:effectRef idx="3">
            <a:schemeClr val="accent6"/>
          </a:effectRef>
          <a:fontRef idx="minor">
            <a:schemeClr val="lt1"/>
          </a:fontRef>
        </p:style>
        <p:txBody>
          <a:bodyPr anchor="t"/>
          <a:lstStyle/>
          <a:p>
            <a:pPr defTabSz="408141" fontAlgn="auto">
              <a:spcBef>
                <a:spcPts val="0"/>
              </a:spcBef>
              <a:spcAft>
                <a:spcPts val="0"/>
              </a:spcAft>
              <a:defRPr/>
            </a:pPr>
            <a:r>
              <a:rPr lang="en-US" sz="1200" b="1" dirty="0" smtClean="0">
                <a:ln w="10160">
                  <a:noFill/>
                  <a:prstDash val="solid"/>
                </a:ln>
                <a:solidFill>
                  <a:srgbClr val="FEFFFF"/>
                </a:solidFill>
                <a:ea typeface="Arial" charset="0"/>
                <a:cs typeface="Arial" charset="0"/>
              </a:rPr>
              <a:t>PQM </a:t>
            </a:r>
            <a:r>
              <a:rPr lang="en-US" sz="1200" b="1" dirty="0">
                <a:ln w="10160">
                  <a:noFill/>
                  <a:prstDash val="solid"/>
                </a:ln>
                <a:solidFill>
                  <a:srgbClr val="FEFFFF"/>
                </a:solidFill>
                <a:ea typeface="Arial" charset="0"/>
                <a:cs typeface="Arial" charset="0"/>
              </a:rPr>
              <a:t>assists with queries and CAPA implementation until product is approved </a:t>
            </a:r>
          </a:p>
        </p:txBody>
      </p:sp>
      <p:sp>
        <p:nvSpPr>
          <p:cNvPr id="23" name="Text Box 8"/>
          <p:cNvSpPr txBox="1">
            <a:spLocks noChangeArrowheads="1"/>
          </p:cNvSpPr>
          <p:nvPr/>
        </p:nvSpPr>
        <p:spPr bwMode="auto">
          <a:xfrm>
            <a:off x="6259225" y="2150575"/>
            <a:ext cx="2219840" cy="752498"/>
          </a:xfrm>
          <a:prstGeom prst="rect">
            <a:avLst/>
          </a:prstGeom>
          <a:noFill/>
          <a:ln>
            <a:headEnd/>
            <a:tailEnd/>
          </a:ln>
          <a:effectLst/>
        </p:spPr>
        <p:style>
          <a:lnRef idx="0">
            <a:schemeClr val="accent6"/>
          </a:lnRef>
          <a:fillRef idx="3">
            <a:schemeClr val="accent6"/>
          </a:fillRef>
          <a:effectRef idx="3">
            <a:schemeClr val="accent6"/>
          </a:effectRef>
          <a:fontRef idx="minor">
            <a:schemeClr val="lt1"/>
          </a:fontRef>
        </p:style>
        <p:txBody>
          <a:bodyPr anchor="t"/>
          <a:lstStyle/>
          <a:p>
            <a:pPr defTabSz="408141" fontAlgn="auto">
              <a:spcBef>
                <a:spcPts val="0"/>
              </a:spcBef>
              <a:spcAft>
                <a:spcPts val="0"/>
              </a:spcAft>
              <a:defRPr/>
            </a:pPr>
            <a:r>
              <a:rPr lang="en-US" sz="1200" b="1" dirty="0">
                <a:ln w="10160">
                  <a:noFill/>
                  <a:prstDash val="solid"/>
                </a:ln>
                <a:solidFill>
                  <a:srgbClr val="FEFFFF"/>
                </a:solidFill>
                <a:ea typeface="Arial" charset="0"/>
                <a:cs typeface="Arial" charset="0"/>
              </a:rPr>
              <a:t>PQM assists the manufacturer to develop, compile and review dossier</a:t>
            </a:r>
          </a:p>
        </p:txBody>
      </p:sp>
      <p:sp>
        <p:nvSpPr>
          <p:cNvPr id="24" name="Text Box 8"/>
          <p:cNvSpPr txBox="1">
            <a:spLocks noChangeArrowheads="1"/>
          </p:cNvSpPr>
          <p:nvPr/>
        </p:nvSpPr>
        <p:spPr bwMode="auto">
          <a:xfrm>
            <a:off x="3308057" y="802959"/>
            <a:ext cx="2529320" cy="881693"/>
          </a:xfrm>
          <a:prstGeom prst="rect">
            <a:avLst/>
          </a:prstGeom>
          <a:noFill/>
          <a:ln>
            <a:headEnd/>
            <a:tailEnd/>
          </a:ln>
          <a:effectLst/>
        </p:spPr>
        <p:style>
          <a:lnRef idx="0">
            <a:schemeClr val="accent6"/>
          </a:lnRef>
          <a:fillRef idx="3">
            <a:schemeClr val="accent6"/>
          </a:fillRef>
          <a:effectRef idx="3">
            <a:schemeClr val="accent6"/>
          </a:effectRef>
          <a:fontRef idx="minor">
            <a:schemeClr val="lt1"/>
          </a:fontRef>
        </p:style>
        <p:txBody>
          <a:bodyPr anchor="t"/>
          <a:lstStyle/>
          <a:p>
            <a:pPr defTabSz="408141" fontAlgn="auto">
              <a:spcBef>
                <a:spcPts val="0"/>
              </a:spcBef>
              <a:spcAft>
                <a:spcPts val="0"/>
              </a:spcAft>
              <a:defRPr/>
            </a:pPr>
            <a:r>
              <a:rPr lang="en-US" sz="1200" b="1" dirty="0">
                <a:ln w="10160">
                  <a:noFill/>
                  <a:prstDash val="solid"/>
                </a:ln>
                <a:solidFill>
                  <a:srgbClr val="FEFFFF"/>
                </a:solidFill>
                <a:ea typeface="Arial" charset="0"/>
                <a:cs typeface="Arial" charset="0"/>
              </a:rPr>
              <a:t>PQM performs on-site </a:t>
            </a:r>
          </a:p>
          <a:p>
            <a:pPr defTabSz="408141" fontAlgn="auto">
              <a:spcBef>
                <a:spcPts val="0"/>
              </a:spcBef>
              <a:spcAft>
                <a:spcPts val="0"/>
              </a:spcAft>
              <a:defRPr/>
            </a:pPr>
            <a:r>
              <a:rPr lang="en-US" sz="1200" b="1" dirty="0">
                <a:ln w="10160">
                  <a:noFill/>
                  <a:prstDash val="solid"/>
                </a:ln>
                <a:solidFill>
                  <a:srgbClr val="FEFFFF"/>
                </a:solidFill>
                <a:ea typeface="Arial" charset="0"/>
                <a:cs typeface="Arial" charset="0"/>
              </a:rPr>
              <a:t>gap analysis of the manufacturer </a:t>
            </a:r>
          </a:p>
          <a:p>
            <a:pPr defTabSz="408141" fontAlgn="auto">
              <a:spcBef>
                <a:spcPts val="0"/>
              </a:spcBef>
              <a:spcAft>
                <a:spcPts val="0"/>
              </a:spcAft>
              <a:defRPr/>
            </a:pPr>
            <a:r>
              <a:rPr lang="en-US" sz="1200" b="1" dirty="0">
                <a:ln w="10160">
                  <a:noFill/>
                  <a:prstDash val="solid"/>
                </a:ln>
                <a:solidFill>
                  <a:srgbClr val="FEFFFF"/>
                </a:solidFill>
                <a:ea typeface="Arial" charset="0"/>
                <a:cs typeface="Arial" charset="0"/>
              </a:rPr>
              <a:t>(GMPs and Dossier)</a:t>
            </a:r>
          </a:p>
        </p:txBody>
      </p:sp>
      <p:sp>
        <p:nvSpPr>
          <p:cNvPr id="33" name="Triangle 32"/>
          <p:cNvSpPr/>
          <p:nvPr/>
        </p:nvSpPr>
        <p:spPr>
          <a:xfrm rot="5400000">
            <a:off x="2860487" y="1104816"/>
            <a:ext cx="371330" cy="214388"/>
          </a:xfrm>
          <a:prstGeom prst="triangle">
            <a:avLst>
              <a:gd name="adj" fmla="val 51315"/>
            </a:avLst>
          </a:prstGeom>
          <a:solidFill>
            <a:srgbClr val="D8AA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34" name="Triangle 33"/>
          <p:cNvSpPr/>
          <p:nvPr/>
        </p:nvSpPr>
        <p:spPr>
          <a:xfrm rot="5400000">
            <a:off x="5851635" y="1104817"/>
            <a:ext cx="371330" cy="214388"/>
          </a:xfrm>
          <a:prstGeom prst="triangle">
            <a:avLst>
              <a:gd name="adj" fmla="val 51315"/>
            </a:avLst>
          </a:prstGeom>
          <a:solidFill>
            <a:srgbClr val="D8AA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35" name="Triangle 34"/>
          <p:cNvSpPr/>
          <p:nvPr/>
        </p:nvSpPr>
        <p:spPr>
          <a:xfrm rot="16200000">
            <a:off x="2865964" y="2369125"/>
            <a:ext cx="371340" cy="214392"/>
          </a:xfrm>
          <a:prstGeom prst="triangle">
            <a:avLst>
              <a:gd name="adj" fmla="val 51315"/>
            </a:avLst>
          </a:prstGeom>
          <a:solidFill>
            <a:srgbClr val="D8AA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36" name="Triangle 35"/>
          <p:cNvSpPr/>
          <p:nvPr/>
        </p:nvSpPr>
        <p:spPr>
          <a:xfrm rot="16200000">
            <a:off x="5838060" y="2369126"/>
            <a:ext cx="371340" cy="214392"/>
          </a:xfrm>
          <a:prstGeom prst="triangle">
            <a:avLst>
              <a:gd name="adj" fmla="val 51315"/>
            </a:avLst>
          </a:prstGeom>
          <a:solidFill>
            <a:srgbClr val="D8AA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
        <p:nvSpPr>
          <p:cNvPr id="37" name="Triangle 36"/>
          <p:cNvSpPr/>
          <p:nvPr/>
        </p:nvSpPr>
        <p:spPr>
          <a:xfrm rot="10800000">
            <a:off x="7331647" y="1716357"/>
            <a:ext cx="371330" cy="214388"/>
          </a:xfrm>
          <a:prstGeom prst="triangle">
            <a:avLst>
              <a:gd name="adj" fmla="val 51315"/>
            </a:avLst>
          </a:prstGeom>
          <a:solidFill>
            <a:srgbClr val="D8AA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41" eaLnBrk="1" fontAlgn="auto" hangingPunct="1">
              <a:spcBef>
                <a:spcPts val="0"/>
              </a:spcBef>
              <a:spcAft>
                <a:spcPts val="0"/>
              </a:spcAft>
            </a:pPr>
            <a:endParaRPr lang="en-US" sz="1602">
              <a:solidFill>
                <a:srgbClr val="FEFFFF"/>
              </a:solidFill>
            </a:endParaRPr>
          </a:p>
        </p:txBody>
      </p:sp>
    </p:spTree>
    <p:extLst>
      <p:ext uri="{BB962C8B-B14F-4D97-AF65-F5344CB8AC3E}">
        <p14:creationId xmlns:p14="http://schemas.microsoft.com/office/powerpoint/2010/main" val="1089654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32237"/>
            <a:ext cx="9144000" cy="1311263"/>
          </a:xfrm>
          <a:prstGeom prst="rect">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Connector 64"/>
          <p:cNvCxnSpPr/>
          <p:nvPr/>
        </p:nvCxnSpPr>
        <p:spPr>
          <a:xfrm flipH="1">
            <a:off x="4459524" y="1188063"/>
            <a:ext cx="1" cy="137160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4820746" y="1673148"/>
            <a:ext cx="1" cy="82296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5159930" y="1982669"/>
            <a:ext cx="1" cy="54864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445798" y="1850575"/>
            <a:ext cx="1" cy="638577"/>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1964049" y="1478930"/>
            <a:ext cx="1" cy="100584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6463166" y="1487457"/>
            <a:ext cx="1" cy="100584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481893" y="2187091"/>
            <a:ext cx="1" cy="30746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pPr>
              <a:defRPr/>
            </a:pPr>
            <a:fld id="{60ED31F0-5D8A-484A-825A-17BF411EF610}" type="slidenum">
              <a:rPr lang="en-US" smtClean="0">
                <a:solidFill>
                  <a:schemeClr val="bg1"/>
                </a:solidFill>
              </a:rPr>
              <a:pPr>
                <a:defRPr/>
              </a:pPr>
              <a:t>31</a:t>
            </a:fld>
            <a:endParaRPr lang="en-US" dirty="0">
              <a:solidFill>
                <a:schemeClr val="bg1"/>
              </a:solidFill>
            </a:endParaRPr>
          </a:p>
        </p:txBody>
      </p:sp>
      <p:sp>
        <p:nvSpPr>
          <p:cNvPr id="7170" name="Rectangle 2"/>
          <p:cNvSpPr>
            <a:spLocks noGrp="1" noChangeArrowheads="1"/>
          </p:cNvSpPr>
          <p:nvPr>
            <p:ph type="title"/>
          </p:nvPr>
        </p:nvSpPr>
        <p:spPr/>
        <p:txBody>
          <a:bodyPr/>
          <a:lstStyle/>
          <a:p>
            <a:r>
              <a:rPr lang="en-GB" dirty="0" smtClean="0">
                <a:solidFill>
                  <a:schemeClr val="tx1"/>
                </a:solidFill>
              </a:rPr>
              <a:t>Timeline Towards WHO Prequalification</a:t>
            </a:r>
          </a:p>
        </p:txBody>
      </p:sp>
      <p:sp>
        <p:nvSpPr>
          <p:cNvPr id="7" name="Rectangle 6"/>
          <p:cNvSpPr/>
          <p:nvPr/>
        </p:nvSpPr>
        <p:spPr>
          <a:xfrm>
            <a:off x="267128" y="3905460"/>
            <a:ext cx="8553335" cy="707886"/>
          </a:xfrm>
          <a:prstGeom prst="rect">
            <a:avLst/>
          </a:prstGeom>
        </p:spPr>
        <p:txBody>
          <a:bodyPr wrap="square">
            <a:spAutoFit/>
          </a:bodyPr>
          <a:lstStyle/>
          <a:p>
            <a:pPr>
              <a:lnSpc>
                <a:spcPts val="1600"/>
              </a:lnSpc>
              <a:spcBef>
                <a:spcPts val="0"/>
              </a:spcBef>
              <a:spcAft>
                <a:spcPts val="0"/>
              </a:spcAft>
            </a:pPr>
            <a:r>
              <a:rPr lang="en-US" sz="1400" dirty="0">
                <a:solidFill>
                  <a:schemeClr val="bg1"/>
                </a:solidFill>
              </a:rPr>
              <a:t>For </a:t>
            </a:r>
            <a:r>
              <a:rPr lang="en-US" sz="1400" dirty="0" smtClean="0">
                <a:solidFill>
                  <a:schemeClr val="bg1"/>
                </a:solidFill>
              </a:rPr>
              <a:t>manufacturers experienced </a:t>
            </a:r>
            <a:r>
              <a:rPr lang="en-US" sz="1400" dirty="0">
                <a:solidFill>
                  <a:schemeClr val="bg1"/>
                </a:solidFill>
              </a:rPr>
              <a:t>with the process of submitting a product dossier to a Stringent Regulatory Authority (SRA), the timeline for WHO PQ is estimated to be </a:t>
            </a:r>
            <a:r>
              <a:rPr lang="en-US" sz="1400" dirty="0" smtClean="0">
                <a:solidFill>
                  <a:schemeClr val="bg1"/>
                </a:solidFill>
              </a:rPr>
              <a:t>18 - 24 </a:t>
            </a:r>
            <a:r>
              <a:rPr lang="en-US" sz="1400" dirty="0">
                <a:solidFill>
                  <a:schemeClr val="bg1"/>
                </a:solidFill>
              </a:rPr>
              <a:t>months. </a:t>
            </a:r>
            <a:endParaRPr lang="en-US" sz="1400" dirty="0" smtClean="0">
              <a:solidFill>
                <a:schemeClr val="bg1"/>
              </a:solidFill>
            </a:endParaRPr>
          </a:p>
          <a:p>
            <a:pPr>
              <a:lnSpc>
                <a:spcPts val="1600"/>
              </a:lnSpc>
              <a:spcBef>
                <a:spcPts val="0"/>
              </a:spcBef>
              <a:spcAft>
                <a:spcPts val="0"/>
              </a:spcAft>
            </a:pPr>
            <a:r>
              <a:rPr lang="en-US" sz="1400" dirty="0" smtClean="0">
                <a:solidFill>
                  <a:schemeClr val="bg1"/>
                </a:solidFill>
              </a:rPr>
              <a:t>For </a:t>
            </a:r>
            <a:r>
              <a:rPr lang="en-US" sz="1400" dirty="0">
                <a:solidFill>
                  <a:schemeClr val="bg1"/>
                </a:solidFill>
              </a:rPr>
              <a:t>the majority of inexperienced companies, it can take up to 36 months.</a:t>
            </a:r>
          </a:p>
        </p:txBody>
      </p:sp>
      <p:sp>
        <p:nvSpPr>
          <p:cNvPr id="5" name="TextBox 4"/>
          <p:cNvSpPr txBox="1"/>
          <p:nvPr/>
        </p:nvSpPr>
        <p:spPr>
          <a:xfrm>
            <a:off x="395160" y="818236"/>
            <a:ext cx="1785161" cy="246221"/>
          </a:xfrm>
          <a:prstGeom prst="rect">
            <a:avLst/>
          </a:prstGeom>
          <a:noFill/>
        </p:spPr>
        <p:txBody>
          <a:bodyPr wrap="square" rtlCol="0">
            <a:spAutoFit/>
          </a:bodyPr>
          <a:lstStyle/>
          <a:p>
            <a:pPr algn="ctr"/>
            <a:r>
              <a:rPr lang="en-US" sz="1000" dirty="0" smtClean="0"/>
              <a:t>Technical Questionnaire</a:t>
            </a:r>
            <a:endParaRPr lang="en-US" sz="1000" dirty="0"/>
          </a:p>
        </p:txBody>
      </p:sp>
      <p:sp>
        <p:nvSpPr>
          <p:cNvPr id="21" name="TextBox 20"/>
          <p:cNvSpPr txBox="1"/>
          <p:nvPr/>
        </p:nvSpPr>
        <p:spPr>
          <a:xfrm>
            <a:off x="498202" y="1327141"/>
            <a:ext cx="799813" cy="400110"/>
          </a:xfrm>
          <a:prstGeom prst="rect">
            <a:avLst/>
          </a:prstGeom>
          <a:noFill/>
        </p:spPr>
        <p:txBody>
          <a:bodyPr wrap="square" rtlCol="0">
            <a:spAutoFit/>
          </a:bodyPr>
          <a:lstStyle/>
          <a:p>
            <a:pPr algn="ctr"/>
            <a:r>
              <a:rPr lang="en-US" sz="1000" smtClean="0"/>
              <a:t>Business Contact</a:t>
            </a:r>
            <a:endParaRPr lang="en-US" sz="1000" dirty="0"/>
          </a:p>
        </p:txBody>
      </p:sp>
      <p:sp>
        <p:nvSpPr>
          <p:cNvPr id="22" name="TextBox 21"/>
          <p:cNvSpPr txBox="1"/>
          <p:nvPr/>
        </p:nvSpPr>
        <p:spPr>
          <a:xfrm>
            <a:off x="1892" y="1858766"/>
            <a:ext cx="948605" cy="400110"/>
          </a:xfrm>
          <a:prstGeom prst="rect">
            <a:avLst/>
          </a:prstGeom>
          <a:noFill/>
        </p:spPr>
        <p:txBody>
          <a:bodyPr wrap="square" rtlCol="0">
            <a:spAutoFit/>
          </a:bodyPr>
          <a:lstStyle/>
          <a:p>
            <a:pPr algn="r"/>
            <a:r>
              <a:rPr lang="en-US" sz="1000" smtClean="0"/>
              <a:t>Market Intelligence</a:t>
            </a:r>
            <a:endParaRPr lang="en-US" sz="1000" dirty="0"/>
          </a:p>
        </p:txBody>
      </p:sp>
      <p:sp>
        <p:nvSpPr>
          <p:cNvPr id="23" name="TextBox 22"/>
          <p:cNvSpPr txBox="1"/>
          <p:nvPr/>
        </p:nvSpPr>
        <p:spPr>
          <a:xfrm>
            <a:off x="1351371" y="1073942"/>
            <a:ext cx="1184578" cy="400110"/>
          </a:xfrm>
          <a:prstGeom prst="rect">
            <a:avLst/>
          </a:prstGeom>
          <a:noFill/>
        </p:spPr>
        <p:txBody>
          <a:bodyPr wrap="square" rtlCol="0">
            <a:spAutoFit/>
          </a:bodyPr>
          <a:lstStyle/>
          <a:p>
            <a:pPr algn="ctr"/>
            <a:r>
              <a:rPr lang="en-US" sz="1000" dirty="0" smtClean="0"/>
              <a:t>Initial GMP </a:t>
            </a:r>
            <a:br>
              <a:rPr lang="en-US" sz="1000" dirty="0" smtClean="0"/>
            </a:br>
            <a:r>
              <a:rPr lang="en-US" sz="1000" dirty="0" smtClean="0"/>
              <a:t>Gap Assessment</a:t>
            </a:r>
            <a:endParaRPr lang="en-US" sz="1000" dirty="0"/>
          </a:p>
        </p:txBody>
      </p:sp>
      <p:sp>
        <p:nvSpPr>
          <p:cNvPr id="24" name="TextBox 23"/>
          <p:cNvSpPr txBox="1"/>
          <p:nvPr/>
        </p:nvSpPr>
        <p:spPr>
          <a:xfrm>
            <a:off x="1902564" y="1477501"/>
            <a:ext cx="1184578" cy="400110"/>
          </a:xfrm>
          <a:prstGeom prst="rect">
            <a:avLst/>
          </a:prstGeom>
          <a:noFill/>
        </p:spPr>
        <p:txBody>
          <a:bodyPr wrap="square" rtlCol="0">
            <a:spAutoFit/>
          </a:bodyPr>
          <a:lstStyle/>
          <a:p>
            <a:pPr algn="ctr"/>
            <a:r>
              <a:rPr lang="en-US" sz="1000" dirty="0" smtClean="0"/>
              <a:t>Registration Batches</a:t>
            </a:r>
            <a:endParaRPr lang="en-US" sz="1000" dirty="0"/>
          </a:p>
        </p:txBody>
      </p:sp>
      <p:sp>
        <p:nvSpPr>
          <p:cNvPr id="25" name="TextBox 24"/>
          <p:cNvSpPr txBox="1"/>
          <p:nvPr/>
        </p:nvSpPr>
        <p:spPr>
          <a:xfrm>
            <a:off x="3648804" y="1556580"/>
            <a:ext cx="837562" cy="400110"/>
          </a:xfrm>
          <a:prstGeom prst="rect">
            <a:avLst/>
          </a:prstGeom>
          <a:noFill/>
        </p:spPr>
        <p:txBody>
          <a:bodyPr wrap="square" rtlCol="0">
            <a:spAutoFit/>
          </a:bodyPr>
          <a:lstStyle/>
          <a:p>
            <a:pPr algn="ctr"/>
            <a:r>
              <a:rPr lang="en-US" sz="1000" smtClean="0"/>
              <a:t>Dossier Submission</a:t>
            </a:r>
            <a:endParaRPr lang="en-US" sz="1000" dirty="0"/>
          </a:p>
        </p:txBody>
      </p:sp>
      <p:sp>
        <p:nvSpPr>
          <p:cNvPr id="26" name="TextBox 25"/>
          <p:cNvSpPr txBox="1"/>
          <p:nvPr/>
        </p:nvSpPr>
        <p:spPr>
          <a:xfrm>
            <a:off x="3698239" y="789595"/>
            <a:ext cx="1563628" cy="400110"/>
          </a:xfrm>
          <a:prstGeom prst="rect">
            <a:avLst/>
          </a:prstGeom>
          <a:noFill/>
        </p:spPr>
        <p:txBody>
          <a:bodyPr wrap="square" rtlCol="0">
            <a:spAutoFit/>
          </a:bodyPr>
          <a:lstStyle/>
          <a:p>
            <a:pPr algn="ctr"/>
            <a:r>
              <a:rPr lang="en-US" sz="1000" b="1" dirty="0" smtClean="0">
                <a:solidFill>
                  <a:schemeClr val="accent2"/>
                </a:solidFill>
              </a:rPr>
              <a:t>Milestone 1</a:t>
            </a:r>
          </a:p>
          <a:p>
            <a:pPr algn="ctr"/>
            <a:r>
              <a:rPr lang="en-US" sz="1000" dirty="0" smtClean="0"/>
              <a:t>Dossier Acceptance</a:t>
            </a:r>
            <a:endParaRPr lang="en-US" sz="1000" dirty="0"/>
          </a:p>
        </p:txBody>
      </p:sp>
      <p:sp>
        <p:nvSpPr>
          <p:cNvPr id="27" name="TextBox 26"/>
          <p:cNvSpPr txBox="1"/>
          <p:nvPr/>
        </p:nvSpPr>
        <p:spPr>
          <a:xfrm>
            <a:off x="5665911" y="1101789"/>
            <a:ext cx="1615794" cy="400110"/>
          </a:xfrm>
          <a:prstGeom prst="rect">
            <a:avLst/>
          </a:prstGeom>
          <a:noFill/>
        </p:spPr>
        <p:txBody>
          <a:bodyPr wrap="square" rtlCol="0">
            <a:spAutoFit/>
          </a:bodyPr>
          <a:lstStyle/>
          <a:p>
            <a:pPr algn="ctr"/>
            <a:r>
              <a:rPr lang="en-US" sz="1000" b="1" dirty="0" smtClean="0">
                <a:solidFill>
                  <a:schemeClr val="accent2"/>
                </a:solidFill>
              </a:rPr>
              <a:t>Milestone 2</a:t>
            </a:r>
          </a:p>
          <a:p>
            <a:pPr algn="ctr"/>
            <a:r>
              <a:rPr lang="en-US" sz="1000" dirty="0" smtClean="0"/>
              <a:t>WHO PQ Site Approval</a:t>
            </a:r>
            <a:endParaRPr lang="en-US" sz="1000" dirty="0"/>
          </a:p>
        </p:txBody>
      </p:sp>
      <p:sp>
        <p:nvSpPr>
          <p:cNvPr id="28" name="TextBox 27"/>
          <p:cNvSpPr txBox="1"/>
          <p:nvPr/>
        </p:nvSpPr>
        <p:spPr>
          <a:xfrm>
            <a:off x="4303649" y="1263048"/>
            <a:ext cx="1050827" cy="400110"/>
          </a:xfrm>
          <a:prstGeom prst="rect">
            <a:avLst/>
          </a:prstGeom>
          <a:noFill/>
        </p:spPr>
        <p:txBody>
          <a:bodyPr wrap="square" rtlCol="0">
            <a:spAutoFit/>
          </a:bodyPr>
          <a:lstStyle/>
          <a:p>
            <a:pPr algn="ctr"/>
            <a:r>
              <a:rPr lang="en-US" sz="1000" dirty="0" smtClean="0"/>
              <a:t>PQM </a:t>
            </a:r>
            <a:r>
              <a:rPr lang="en-US" sz="1000" smtClean="0"/>
              <a:t>Mock Audit</a:t>
            </a:r>
            <a:endParaRPr lang="en-US" sz="1000" dirty="0"/>
          </a:p>
        </p:txBody>
      </p:sp>
      <p:sp>
        <p:nvSpPr>
          <p:cNvPr id="29" name="TextBox 28"/>
          <p:cNvSpPr txBox="1"/>
          <p:nvPr/>
        </p:nvSpPr>
        <p:spPr>
          <a:xfrm>
            <a:off x="4638411" y="1625366"/>
            <a:ext cx="1050827" cy="400110"/>
          </a:xfrm>
          <a:prstGeom prst="rect">
            <a:avLst/>
          </a:prstGeom>
          <a:noFill/>
        </p:spPr>
        <p:txBody>
          <a:bodyPr wrap="square" rtlCol="0">
            <a:spAutoFit/>
          </a:bodyPr>
          <a:lstStyle/>
          <a:p>
            <a:pPr algn="ctr"/>
            <a:r>
              <a:rPr lang="en-US" sz="1000" dirty="0" smtClean="0"/>
              <a:t>WHO Inspection</a:t>
            </a:r>
            <a:endParaRPr lang="en-US" sz="1000" dirty="0"/>
          </a:p>
        </p:txBody>
      </p:sp>
      <p:sp>
        <p:nvSpPr>
          <p:cNvPr id="30" name="TextBox 29"/>
          <p:cNvSpPr txBox="1"/>
          <p:nvPr/>
        </p:nvSpPr>
        <p:spPr>
          <a:xfrm>
            <a:off x="4866940" y="1997842"/>
            <a:ext cx="2244104" cy="261610"/>
          </a:xfrm>
          <a:prstGeom prst="rect">
            <a:avLst/>
          </a:prstGeom>
          <a:noFill/>
        </p:spPr>
        <p:txBody>
          <a:bodyPr wrap="square" rtlCol="0">
            <a:spAutoFit/>
          </a:bodyPr>
          <a:lstStyle/>
          <a:p>
            <a:pPr algn="ctr"/>
            <a:r>
              <a:rPr lang="en-US" sz="1100" b="1" dirty="0" smtClean="0"/>
              <a:t>TA on Dossier Inquiries</a:t>
            </a:r>
            <a:endParaRPr lang="en-US" sz="1100" b="1" dirty="0"/>
          </a:p>
        </p:txBody>
      </p:sp>
      <p:sp>
        <p:nvSpPr>
          <p:cNvPr id="31" name="TextBox 30"/>
          <p:cNvSpPr txBox="1"/>
          <p:nvPr/>
        </p:nvSpPr>
        <p:spPr>
          <a:xfrm>
            <a:off x="7606927" y="954007"/>
            <a:ext cx="1050827" cy="553998"/>
          </a:xfrm>
          <a:prstGeom prst="rect">
            <a:avLst/>
          </a:prstGeom>
          <a:noFill/>
        </p:spPr>
        <p:txBody>
          <a:bodyPr wrap="square" rtlCol="0">
            <a:spAutoFit/>
          </a:bodyPr>
          <a:lstStyle/>
          <a:p>
            <a:pPr algn="ctr"/>
            <a:r>
              <a:rPr lang="en-US" sz="1000" b="1" dirty="0" smtClean="0">
                <a:solidFill>
                  <a:schemeClr val="accent2"/>
                </a:solidFill>
              </a:rPr>
              <a:t>Milestone 4</a:t>
            </a:r>
          </a:p>
          <a:p>
            <a:pPr algn="ctr"/>
            <a:r>
              <a:rPr lang="en-US" sz="1000" dirty="0" smtClean="0"/>
              <a:t>Full WHO Prequalification</a:t>
            </a:r>
            <a:endParaRPr lang="en-US" sz="1000" dirty="0"/>
          </a:p>
        </p:txBody>
      </p:sp>
      <p:sp>
        <p:nvSpPr>
          <p:cNvPr id="32" name="TextBox 31"/>
          <p:cNvSpPr txBox="1"/>
          <p:nvPr/>
        </p:nvSpPr>
        <p:spPr>
          <a:xfrm>
            <a:off x="2281523" y="1971563"/>
            <a:ext cx="1181556" cy="261610"/>
          </a:xfrm>
          <a:prstGeom prst="rect">
            <a:avLst/>
          </a:prstGeom>
          <a:noFill/>
        </p:spPr>
        <p:txBody>
          <a:bodyPr wrap="square" rtlCol="0">
            <a:spAutoFit/>
          </a:bodyPr>
          <a:lstStyle/>
          <a:p>
            <a:pPr algn="ctr"/>
            <a:r>
              <a:rPr lang="en-US" sz="1100" b="1" dirty="0" smtClean="0"/>
              <a:t>Dossier TA</a:t>
            </a:r>
            <a:endParaRPr lang="en-US" sz="1100" b="1" dirty="0"/>
          </a:p>
        </p:txBody>
      </p:sp>
      <p:sp>
        <p:nvSpPr>
          <p:cNvPr id="33" name="TextBox 32"/>
          <p:cNvSpPr txBox="1"/>
          <p:nvPr/>
        </p:nvSpPr>
        <p:spPr>
          <a:xfrm>
            <a:off x="6890137" y="1624245"/>
            <a:ext cx="1201214" cy="553998"/>
          </a:xfrm>
          <a:prstGeom prst="rect">
            <a:avLst/>
          </a:prstGeom>
          <a:noFill/>
        </p:spPr>
        <p:txBody>
          <a:bodyPr wrap="square" rtlCol="0">
            <a:spAutoFit/>
          </a:bodyPr>
          <a:lstStyle/>
          <a:p>
            <a:pPr algn="ctr"/>
            <a:r>
              <a:rPr lang="en-US" sz="1000" b="1" dirty="0" smtClean="0">
                <a:solidFill>
                  <a:schemeClr val="accent2"/>
                </a:solidFill>
              </a:rPr>
              <a:t>Milestone 3</a:t>
            </a:r>
          </a:p>
          <a:p>
            <a:pPr algn="ctr"/>
            <a:r>
              <a:rPr lang="en-US" sz="1000" dirty="0" smtClean="0"/>
              <a:t>WHO PQ Dossier Approval</a:t>
            </a:r>
            <a:endParaRPr lang="en-US" sz="1000" dirty="0"/>
          </a:p>
        </p:txBody>
      </p:sp>
      <p:sp>
        <p:nvSpPr>
          <p:cNvPr id="39" name="TextBox 38"/>
          <p:cNvSpPr txBox="1"/>
          <p:nvPr/>
        </p:nvSpPr>
        <p:spPr>
          <a:xfrm>
            <a:off x="1784274" y="3127772"/>
            <a:ext cx="618010" cy="400110"/>
          </a:xfrm>
          <a:prstGeom prst="rect">
            <a:avLst/>
          </a:prstGeom>
          <a:noFill/>
        </p:spPr>
        <p:txBody>
          <a:bodyPr wrap="square" rtlCol="0">
            <a:spAutoFit/>
          </a:bodyPr>
          <a:lstStyle/>
          <a:p>
            <a:pPr algn="ctr"/>
            <a:r>
              <a:rPr lang="en-US" sz="1000" smtClean="0"/>
              <a:t>Tech Dev TA</a:t>
            </a:r>
            <a:endParaRPr lang="en-US" sz="1000" dirty="0"/>
          </a:p>
        </p:txBody>
      </p:sp>
      <p:sp>
        <p:nvSpPr>
          <p:cNvPr id="40" name="TextBox 39"/>
          <p:cNvSpPr txBox="1"/>
          <p:nvPr/>
        </p:nvSpPr>
        <p:spPr>
          <a:xfrm>
            <a:off x="2838662" y="3079955"/>
            <a:ext cx="967175" cy="261610"/>
          </a:xfrm>
          <a:prstGeom prst="rect">
            <a:avLst/>
          </a:prstGeom>
          <a:noFill/>
        </p:spPr>
        <p:txBody>
          <a:bodyPr wrap="square" rtlCol="0">
            <a:spAutoFit/>
          </a:bodyPr>
          <a:lstStyle/>
          <a:p>
            <a:pPr algn="ctr"/>
            <a:r>
              <a:rPr lang="en-US" sz="1100" b="1" smtClean="0"/>
              <a:t>BE Study</a:t>
            </a:r>
            <a:endParaRPr lang="en-US" sz="1100" b="1" dirty="0"/>
          </a:p>
        </p:txBody>
      </p:sp>
      <p:sp>
        <p:nvSpPr>
          <p:cNvPr id="41" name="TextBox 40"/>
          <p:cNvSpPr txBox="1"/>
          <p:nvPr/>
        </p:nvSpPr>
        <p:spPr>
          <a:xfrm>
            <a:off x="5016025" y="3097113"/>
            <a:ext cx="1558958" cy="430887"/>
          </a:xfrm>
          <a:prstGeom prst="rect">
            <a:avLst/>
          </a:prstGeom>
          <a:noFill/>
        </p:spPr>
        <p:txBody>
          <a:bodyPr wrap="square" rtlCol="0">
            <a:spAutoFit/>
          </a:bodyPr>
          <a:lstStyle/>
          <a:p>
            <a:pPr algn="ctr"/>
            <a:r>
              <a:rPr lang="en-US" sz="1100" b="1" dirty="0" smtClean="0"/>
              <a:t>TA on WHO Inspection CAPA</a:t>
            </a:r>
            <a:endParaRPr lang="en-US" sz="1100" b="1" dirty="0"/>
          </a:p>
        </p:txBody>
      </p:sp>
      <p:sp>
        <p:nvSpPr>
          <p:cNvPr id="42" name="TextBox 41"/>
          <p:cNvSpPr txBox="1"/>
          <p:nvPr/>
        </p:nvSpPr>
        <p:spPr>
          <a:xfrm>
            <a:off x="3345264" y="3465252"/>
            <a:ext cx="994400" cy="246221"/>
          </a:xfrm>
          <a:prstGeom prst="rect">
            <a:avLst/>
          </a:prstGeom>
          <a:noFill/>
        </p:spPr>
        <p:txBody>
          <a:bodyPr wrap="square" rtlCol="0">
            <a:spAutoFit/>
          </a:bodyPr>
          <a:lstStyle/>
          <a:p>
            <a:pPr algn="ctr"/>
            <a:r>
              <a:rPr lang="en-US" sz="1000" dirty="0" smtClean="0"/>
              <a:t>Scale Up TA</a:t>
            </a:r>
            <a:endParaRPr lang="en-US" sz="1000" dirty="0"/>
          </a:p>
        </p:txBody>
      </p:sp>
      <p:grpSp>
        <p:nvGrpSpPr>
          <p:cNvPr id="43" name="Group 42"/>
          <p:cNvGrpSpPr/>
          <p:nvPr/>
        </p:nvGrpSpPr>
        <p:grpSpPr>
          <a:xfrm>
            <a:off x="674388" y="2494559"/>
            <a:ext cx="8146075" cy="325027"/>
            <a:chOff x="698050" y="-271798"/>
            <a:chExt cx="8288787" cy="330721"/>
          </a:xfrm>
        </p:grpSpPr>
        <p:sp>
          <p:nvSpPr>
            <p:cNvPr id="44" name="Rectangle 43"/>
            <p:cNvSpPr/>
            <p:nvPr/>
          </p:nvSpPr>
          <p:spPr>
            <a:xfrm>
              <a:off x="777226" y="-271798"/>
              <a:ext cx="2021893" cy="330721"/>
            </a:xfrm>
            <a:prstGeom prst="rect">
              <a:avLst/>
            </a:prstGeom>
            <a:solidFill>
              <a:schemeClr val="accent3">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799119" y="-271798"/>
              <a:ext cx="2020824" cy="330721"/>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817096" y="-271798"/>
              <a:ext cx="2020824" cy="330721"/>
            </a:xfrm>
            <a:prstGeom prst="rect">
              <a:avLst/>
            </a:prstGeom>
            <a:solidFill>
              <a:schemeClr val="accent3">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828493" y="-271798"/>
              <a:ext cx="2020824" cy="330721"/>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721111" y="-271798"/>
              <a:ext cx="265726" cy="328037"/>
            </a:xfrm>
            <a:prstGeom prst="ellipse">
              <a:avLst/>
            </a:prstGeom>
            <a:solidFill>
              <a:srgbClr val="1A35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98050" y="-271798"/>
              <a:ext cx="174515" cy="328037"/>
            </a:xfrm>
            <a:prstGeom prst="ellipse">
              <a:avLst/>
            </a:prstGeom>
            <a:solidFill>
              <a:srgbClr val="445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2711861" y="-271798"/>
              <a:ext cx="174515" cy="328037"/>
            </a:xfrm>
            <a:prstGeom prst="ellipse">
              <a:avLst/>
            </a:prstGeom>
            <a:solidFill>
              <a:srgbClr val="7581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720411" y="-271798"/>
              <a:ext cx="174515" cy="328037"/>
            </a:xfrm>
            <a:prstGeom prst="ellipse">
              <a:avLst/>
            </a:prstGeom>
            <a:solidFill>
              <a:srgbClr val="445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746497" y="-271798"/>
              <a:ext cx="174515" cy="328037"/>
            </a:xfrm>
            <a:prstGeom prst="ellipse">
              <a:avLst/>
            </a:prstGeom>
            <a:solidFill>
              <a:srgbClr val="334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Right Brace 52"/>
          <p:cNvSpPr/>
          <p:nvPr/>
        </p:nvSpPr>
        <p:spPr>
          <a:xfrm rot="16200000">
            <a:off x="5851850" y="858871"/>
            <a:ext cx="256871" cy="3019366"/>
          </a:xfrm>
          <a:prstGeom prst="rightBrace">
            <a:avLst>
              <a:gd name="adj1" fmla="val 65066"/>
              <a:gd name="adj2" fmla="val 50000"/>
            </a:avLst>
          </a:prstGeom>
          <a:ln w="28575">
            <a:solidFill>
              <a:srgbClr val="D8AA2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Right Brace 53"/>
          <p:cNvSpPr/>
          <p:nvPr/>
        </p:nvSpPr>
        <p:spPr>
          <a:xfrm rot="16200000">
            <a:off x="2696550" y="1238622"/>
            <a:ext cx="256871" cy="2259863"/>
          </a:xfrm>
          <a:prstGeom prst="rightBrace">
            <a:avLst>
              <a:gd name="adj1" fmla="val 65066"/>
              <a:gd name="adj2" fmla="val 50000"/>
            </a:avLst>
          </a:prstGeom>
          <a:ln w="28575">
            <a:solidFill>
              <a:srgbClr val="D8AA2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Right Brace 54"/>
          <p:cNvSpPr/>
          <p:nvPr/>
        </p:nvSpPr>
        <p:spPr>
          <a:xfrm rot="5400000">
            <a:off x="5645947" y="2319806"/>
            <a:ext cx="277349" cy="1290618"/>
          </a:xfrm>
          <a:prstGeom prst="rightBrace">
            <a:avLst>
              <a:gd name="adj1" fmla="val 65066"/>
              <a:gd name="adj2" fmla="val 50000"/>
            </a:avLst>
          </a:prstGeom>
          <a:ln w="28575">
            <a:solidFill>
              <a:srgbClr val="D8AA2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Right Brace 55"/>
          <p:cNvSpPr/>
          <p:nvPr/>
        </p:nvSpPr>
        <p:spPr>
          <a:xfrm rot="5400000">
            <a:off x="3174983" y="2469120"/>
            <a:ext cx="277346" cy="977240"/>
          </a:xfrm>
          <a:prstGeom prst="rightBrace">
            <a:avLst>
              <a:gd name="adj1" fmla="val 65066"/>
              <a:gd name="adj2" fmla="val 50000"/>
            </a:avLst>
          </a:prstGeom>
          <a:ln w="28575">
            <a:solidFill>
              <a:srgbClr val="D8AA2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H="1">
            <a:off x="8132340" y="1508005"/>
            <a:ext cx="1" cy="100584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4145085" y="1940512"/>
            <a:ext cx="1" cy="54864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1264529" y="1042869"/>
            <a:ext cx="1" cy="146304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940197" y="1682007"/>
            <a:ext cx="1" cy="82296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70887" y="2250509"/>
            <a:ext cx="1" cy="27432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7175" name="Freeform 7174"/>
          <p:cNvSpPr/>
          <p:nvPr/>
        </p:nvSpPr>
        <p:spPr>
          <a:xfrm>
            <a:off x="2493759" y="2814309"/>
            <a:ext cx="2639506" cy="565608"/>
          </a:xfrm>
          <a:custGeom>
            <a:avLst/>
            <a:gdLst>
              <a:gd name="connsiteX0" fmla="*/ 2639506 w 2639506"/>
              <a:gd name="connsiteY0" fmla="*/ 18853 h 565608"/>
              <a:gd name="connsiteX1" fmla="*/ 2639506 w 2639506"/>
              <a:gd name="connsiteY1" fmla="*/ 565608 h 565608"/>
              <a:gd name="connsiteX2" fmla="*/ 0 w 2639506"/>
              <a:gd name="connsiteY2" fmla="*/ 565608 h 565608"/>
              <a:gd name="connsiteX3" fmla="*/ 0 w 2639506"/>
              <a:gd name="connsiteY3" fmla="*/ 0 h 565608"/>
              <a:gd name="connsiteX4" fmla="*/ 0 w 2639506"/>
              <a:gd name="connsiteY4" fmla="*/ 0 h 5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506" h="565608">
                <a:moveTo>
                  <a:pt x="2639506" y="18853"/>
                </a:moveTo>
                <a:lnTo>
                  <a:pt x="2639506" y="565608"/>
                </a:lnTo>
                <a:lnTo>
                  <a:pt x="0" y="565608"/>
                </a:lnTo>
                <a:lnTo>
                  <a:pt x="0" y="0"/>
                </a:lnTo>
                <a:lnTo>
                  <a:pt x="0" y="0"/>
                </a:lnTo>
              </a:path>
            </a:pathLst>
          </a:custGeom>
          <a:noFill/>
          <a:ln w="28575">
            <a:solidFill>
              <a:srgbClr val="85A4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78"/>
          <p:cNvSpPr/>
          <p:nvPr/>
        </p:nvSpPr>
        <p:spPr>
          <a:xfrm>
            <a:off x="1676695" y="2804317"/>
            <a:ext cx="818307" cy="241917"/>
          </a:xfrm>
          <a:custGeom>
            <a:avLst/>
            <a:gdLst>
              <a:gd name="connsiteX0" fmla="*/ 2639506 w 2639506"/>
              <a:gd name="connsiteY0" fmla="*/ 18853 h 565608"/>
              <a:gd name="connsiteX1" fmla="*/ 2639506 w 2639506"/>
              <a:gd name="connsiteY1" fmla="*/ 565608 h 565608"/>
              <a:gd name="connsiteX2" fmla="*/ 0 w 2639506"/>
              <a:gd name="connsiteY2" fmla="*/ 565608 h 565608"/>
              <a:gd name="connsiteX3" fmla="*/ 0 w 2639506"/>
              <a:gd name="connsiteY3" fmla="*/ 0 h 565608"/>
              <a:gd name="connsiteX4" fmla="*/ 0 w 2639506"/>
              <a:gd name="connsiteY4" fmla="*/ 0 h 5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506" h="565608">
                <a:moveTo>
                  <a:pt x="2639506" y="18853"/>
                </a:moveTo>
                <a:lnTo>
                  <a:pt x="2639506" y="565608"/>
                </a:lnTo>
                <a:lnTo>
                  <a:pt x="0" y="565608"/>
                </a:lnTo>
                <a:lnTo>
                  <a:pt x="0" y="0"/>
                </a:lnTo>
                <a:lnTo>
                  <a:pt x="0" y="0"/>
                </a:lnTo>
              </a:path>
            </a:pathLst>
          </a:custGeom>
          <a:noFill/>
          <a:ln w="28575">
            <a:solidFill>
              <a:srgbClr val="85A4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32139" y="2542651"/>
            <a:ext cx="977839" cy="246221"/>
          </a:xfrm>
          <a:prstGeom prst="rect">
            <a:avLst/>
          </a:prstGeom>
          <a:noFill/>
        </p:spPr>
        <p:txBody>
          <a:bodyPr wrap="square" rtlCol="0">
            <a:spAutoFit/>
          </a:bodyPr>
          <a:lstStyle/>
          <a:p>
            <a:pPr algn="ctr"/>
            <a:r>
              <a:rPr lang="en-US" sz="1000" b="1" smtClean="0">
                <a:solidFill>
                  <a:schemeClr val="bg2"/>
                </a:solidFill>
              </a:rPr>
              <a:t>1/1/2016</a:t>
            </a:r>
            <a:endParaRPr lang="en-US" sz="1000" b="1" dirty="0">
              <a:solidFill>
                <a:schemeClr val="bg2"/>
              </a:solidFill>
            </a:endParaRPr>
          </a:p>
        </p:txBody>
      </p:sp>
      <p:sp>
        <p:nvSpPr>
          <p:cNvPr id="35" name="TextBox 34"/>
          <p:cNvSpPr txBox="1"/>
          <p:nvPr/>
        </p:nvSpPr>
        <p:spPr>
          <a:xfrm>
            <a:off x="7942968" y="2510224"/>
            <a:ext cx="977839" cy="246221"/>
          </a:xfrm>
          <a:prstGeom prst="rect">
            <a:avLst/>
          </a:prstGeom>
          <a:noFill/>
        </p:spPr>
        <p:txBody>
          <a:bodyPr wrap="square" rtlCol="0">
            <a:spAutoFit/>
          </a:bodyPr>
          <a:lstStyle/>
          <a:p>
            <a:pPr algn="ctr"/>
            <a:r>
              <a:rPr lang="en-US" sz="1000" b="1" smtClean="0">
                <a:solidFill>
                  <a:schemeClr val="bg2"/>
                </a:solidFill>
              </a:rPr>
              <a:t>12/31/2019</a:t>
            </a:r>
            <a:endParaRPr lang="en-US" sz="1000" b="1" dirty="0">
              <a:solidFill>
                <a:schemeClr val="bg2"/>
              </a:solidFill>
            </a:endParaRPr>
          </a:p>
        </p:txBody>
      </p:sp>
      <p:sp>
        <p:nvSpPr>
          <p:cNvPr id="36" name="TextBox 35"/>
          <p:cNvSpPr txBox="1"/>
          <p:nvPr/>
        </p:nvSpPr>
        <p:spPr>
          <a:xfrm>
            <a:off x="6202374" y="2519239"/>
            <a:ext cx="977839" cy="246221"/>
          </a:xfrm>
          <a:prstGeom prst="rect">
            <a:avLst/>
          </a:prstGeom>
          <a:noFill/>
        </p:spPr>
        <p:txBody>
          <a:bodyPr wrap="square" rtlCol="0">
            <a:spAutoFit/>
          </a:bodyPr>
          <a:lstStyle/>
          <a:p>
            <a:pPr algn="ctr"/>
            <a:r>
              <a:rPr lang="en-US" sz="1000" b="1" dirty="0" smtClean="0">
                <a:solidFill>
                  <a:schemeClr val="bg2"/>
                </a:solidFill>
              </a:rPr>
              <a:t>1/1/2019</a:t>
            </a:r>
            <a:endParaRPr lang="en-US" sz="1000" b="1" dirty="0">
              <a:solidFill>
                <a:schemeClr val="bg2"/>
              </a:solidFill>
            </a:endParaRPr>
          </a:p>
        </p:txBody>
      </p:sp>
      <p:sp>
        <p:nvSpPr>
          <p:cNvPr id="37" name="TextBox 36"/>
          <p:cNvSpPr txBox="1"/>
          <p:nvPr/>
        </p:nvSpPr>
        <p:spPr>
          <a:xfrm>
            <a:off x="4340142" y="2519239"/>
            <a:ext cx="977839" cy="246221"/>
          </a:xfrm>
          <a:prstGeom prst="rect">
            <a:avLst/>
          </a:prstGeom>
          <a:noFill/>
        </p:spPr>
        <p:txBody>
          <a:bodyPr wrap="square" rtlCol="0">
            <a:spAutoFit/>
          </a:bodyPr>
          <a:lstStyle/>
          <a:p>
            <a:pPr algn="ctr"/>
            <a:r>
              <a:rPr lang="en-US" sz="1000" b="1" smtClean="0">
                <a:solidFill>
                  <a:schemeClr val="bg2"/>
                </a:solidFill>
              </a:rPr>
              <a:t>1/1/2018</a:t>
            </a:r>
            <a:endParaRPr lang="en-US" sz="1000" b="1" dirty="0">
              <a:solidFill>
                <a:schemeClr val="bg2"/>
              </a:solidFill>
            </a:endParaRPr>
          </a:p>
        </p:txBody>
      </p:sp>
      <p:sp>
        <p:nvSpPr>
          <p:cNvPr id="38" name="TextBox 37"/>
          <p:cNvSpPr txBox="1"/>
          <p:nvPr/>
        </p:nvSpPr>
        <p:spPr>
          <a:xfrm>
            <a:off x="2322857" y="2531775"/>
            <a:ext cx="977839" cy="246221"/>
          </a:xfrm>
          <a:prstGeom prst="rect">
            <a:avLst/>
          </a:prstGeom>
          <a:noFill/>
        </p:spPr>
        <p:txBody>
          <a:bodyPr wrap="square" rtlCol="0">
            <a:spAutoFit/>
          </a:bodyPr>
          <a:lstStyle/>
          <a:p>
            <a:pPr algn="ctr"/>
            <a:r>
              <a:rPr lang="en-US" sz="1000" b="1" smtClean="0">
                <a:solidFill>
                  <a:schemeClr val="bg2"/>
                </a:solidFill>
              </a:rPr>
              <a:t>1/1/2017</a:t>
            </a:r>
            <a:endParaRPr lang="en-US" sz="1000" b="1" dirty="0">
              <a:solidFill>
                <a:schemeClr val="bg2"/>
              </a:solidFill>
            </a:endParaRPr>
          </a:p>
        </p:txBody>
      </p:sp>
      <p:cxnSp>
        <p:nvCxnSpPr>
          <p:cNvPr id="83" name="Straight Connector 82"/>
          <p:cNvCxnSpPr/>
          <p:nvPr/>
        </p:nvCxnSpPr>
        <p:spPr>
          <a:xfrm flipH="1">
            <a:off x="3839169" y="3384319"/>
            <a:ext cx="1" cy="9144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096886" y="3044300"/>
            <a:ext cx="1" cy="9144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8626840" y="4816757"/>
            <a:ext cx="0" cy="1420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1" name="Picture 6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4143375"/>
            <a:ext cx="2950506" cy="1009268"/>
          </a:xfrm>
          <a:prstGeom prst="rect">
            <a:avLst/>
          </a:prstGeom>
        </p:spPr>
      </p:pic>
    </p:spTree>
    <p:extLst>
      <p:ext uri="{BB962C8B-B14F-4D97-AF65-F5344CB8AC3E}">
        <p14:creationId xmlns:p14="http://schemas.microsoft.com/office/powerpoint/2010/main" val="834030546"/>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le 3"/>
          <p:cNvSpPr>
            <a:spLocks noGrp="1"/>
          </p:cNvSpPr>
          <p:nvPr>
            <p:ph type="title"/>
          </p:nvPr>
        </p:nvSpPr>
        <p:spPr>
          <a:xfrm>
            <a:off x="166736" y="190856"/>
            <a:ext cx="8977264" cy="413954"/>
          </a:xfrm>
        </p:spPr>
        <p:txBody>
          <a:bodyPr/>
          <a:lstStyle/>
          <a:p>
            <a:r>
              <a:rPr lang="en-US" sz="2000" dirty="0" smtClean="0">
                <a:solidFill>
                  <a:schemeClr val="bg1"/>
                </a:solidFill>
              </a:rPr>
              <a:t>USP PQM Portfolio ─ Current </a:t>
            </a:r>
            <a:r>
              <a:rPr lang="en-US" sz="2000" dirty="0">
                <a:solidFill>
                  <a:schemeClr val="bg1"/>
                </a:solidFill>
              </a:rPr>
              <a:t>USAID </a:t>
            </a:r>
            <a:r>
              <a:rPr lang="en-US" sz="2000" dirty="0" smtClean="0">
                <a:solidFill>
                  <a:schemeClr val="bg1"/>
                </a:solidFill>
              </a:rPr>
              <a:t>Priority Medicines By Disease Program</a:t>
            </a:r>
            <a:endParaRPr lang="en-US" sz="20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808009336"/>
              </p:ext>
            </p:extLst>
          </p:nvPr>
        </p:nvGraphicFramePr>
        <p:xfrm>
          <a:off x="228600" y="703709"/>
          <a:ext cx="8763000" cy="4200129"/>
        </p:xfrm>
        <a:graphic>
          <a:graphicData uri="http://schemas.openxmlformats.org/drawingml/2006/table">
            <a:tbl>
              <a:tblPr firstRow="1" firstCol="1" bandRow="1">
                <a:tableStyleId>{5C22544A-7EE6-4342-B048-85BDC9FD1C3A}</a:tableStyleId>
              </a:tblPr>
              <a:tblGrid>
                <a:gridCol w="2895600"/>
                <a:gridCol w="3283974"/>
                <a:gridCol w="2583426"/>
              </a:tblGrid>
              <a:tr h="247561">
                <a:tc>
                  <a:txBody>
                    <a:bodyPr/>
                    <a:lstStyle/>
                    <a:p>
                      <a:pPr marL="0" marR="0">
                        <a:lnSpc>
                          <a:spcPct val="115000"/>
                        </a:lnSpc>
                        <a:spcBef>
                          <a:spcPts val="0"/>
                        </a:spcBef>
                        <a:spcAft>
                          <a:spcPts val="0"/>
                        </a:spcAft>
                      </a:pPr>
                      <a:r>
                        <a:rPr lang="en-US" sz="1200" dirty="0" smtClean="0">
                          <a:solidFill>
                            <a:schemeClr val="tx1"/>
                          </a:solidFill>
                          <a:effectLst/>
                        </a:rPr>
                        <a:t>  Tuberculosis</a:t>
                      </a:r>
                      <a:endParaRPr lang="en-US" sz="1200" dirty="0">
                        <a:solidFill>
                          <a:schemeClr val="tx1"/>
                        </a:solidFill>
                        <a:effectLst/>
                        <a:latin typeface="Calibri"/>
                        <a:ea typeface="Calibri"/>
                        <a:cs typeface="Times New Roman"/>
                      </a:endParaRPr>
                    </a:p>
                  </a:txBody>
                  <a:tcPr marL="41283" marR="41283" marT="0" marB="0" anchor="ctr">
                    <a:lnR w="6350" cap="flat" cmpd="sng" algn="ctr">
                      <a:solidFill>
                        <a:schemeClr val="tx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dirty="0" smtClean="0">
                          <a:solidFill>
                            <a:schemeClr val="tx1"/>
                          </a:solidFill>
                          <a:effectLst/>
                        </a:rPr>
                        <a:t>  Maternal</a:t>
                      </a:r>
                      <a:r>
                        <a:rPr lang="en-US" sz="1200" dirty="0">
                          <a:solidFill>
                            <a:schemeClr val="tx1"/>
                          </a:solidFill>
                          <a:effectLst/>
                        </a:rPr>
                        <a:t>, Newborn, </a:t>
                      </a:r>
                      <a:r>
                        <a:rPr lang="en-US" sz="1200" dirty="0" smtClean="0">
                          <a:solidFill>
                            <a:schemeClr val="tx1"/>
                          </a:solidFill>
                          <a:effectLst/>
                        </a:rPr>
                        <a:t>Child </a:t>
                      </a:r>
                      <a:r>
                        <a:rPr lang="en-US" sz="1200" dirty="0">
                          <a:solidFill>
                            <a:schemeClr val="tx1"/>
                          </a:solidFill>
                          <a:effectLst/>
                        </a:rPr>
                        <a:t>Health </a:t>
                      </a:r>
                      <a:endParaRPr lang="en-US" sz="1200" dirty="0">
                        <a:solidFill>
                          <a:schemeClr val="tx1"/>
                        </a:solidFill>
                        <a:effectLst/>
                        <a:latin typeface="Calibri"/>
                        <a:ea typeface="Calibri"/>
                        <a:cs typeface="Times New Roman"/>
                      </a:endParaRPr>
                    </a:p>
                  </a:txBody>
                  <a:tcPr marL="41283" marR="4128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dirty="0" smtClean="0">
                          <a:solidFill>
                            <a:schemeClr val="tx1"/>
                          </a:solidFill>
                          <a:effectLst/>
                        </a:rPr>
                        <a:t>  Neglected </a:t>
                      </a:r>
                      <a:r>
                        <a:rPr lang="en-US" sz="1200" dirty="0">
                          <a:solidFill>
                            <a:schemeClr val="tx1"/>
                          </a:solidFill>
                          <a:effectLst/>
                        </a:rPr>
                        <a:t>Tropical Disease </a:t>
                      </a:r>
                      <a:endParaRPr lang="en-US" sz="1200" dirty="0">
                        <a:solidFill>
                          <a:schemeClr val="tx1"/>
                        </a:solidFill>
                        <a:effectLst/>
                        <a:latin typeface="Calibri"/>
                        <a:ea typeface="Calibri"/>
                        <a:cs typeface="Times New Roman"/>
                      </a:endParaRPr>
                    </a:p>
                  </a:txBody>
                  <a:tcPr marL="41283" marR="41283" marT="0" marB="0" anchor="ctr">
                    <a:lnL w="6350" cap="flat" cmpd="sng" algn="ctr">
                      <a:solidFill>
                        <a:schemeClr val="tx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chemeClr val="bg1"/>
                    </a:solidFill>
                  </a:tcPr>
                </a:tc>
              </a:tr>
              <a:tr h="3952568">
                <a:tc>
                  <a:txBody>
                    <a:bodyPr/>
                    <a:lstStyle/>
                    <a:p>
                      <a:pPr marL="91440" marR="0" indent="0">
                        <a:lnSpc>
                          <a:spcPct val="115000"/>
                        </a:lnSpc>
                        <a:spcBef>
                          <a:spcPts val="0"/>
                        </a:spcBef>
                        <a:spcAft>
                          <a:spcPts val="0"/>
                        </a:spcAft>
                      </a:pPr>
                      <a:r>
                        <a:rPr lang="en-US" sz="900" b="0" u="none" strike="noStrike" dirty="0">
                          <a:solidFill>
                            <a:schemeClr val="bg1"/>
                          </a:solidFill>
                          <a:effectLst/>
                        </a:rPr>
                        <a:t> </a:t>
                      </a:r>
                      <a:endParaRPr lang="en-US" sz="900" b="0" u="none" strike="noStrike" dirty="0" smtClean="0">
                        <a:solidFill>
                          <a:schemeClr val="bg1"/>
                        </a:solidFill>
                        <a:effectLst/>
                      </a:endParaRPr>
                    </a:p>
                    <a:p>
                      <a:pPr marL="91440" marR="0" indent="0">
                        <a:lnSpc>
                          <a:spcPct val="115000"/>
                        </a:lnSpc>
                        <a:spcBef>
                          <a:spcPts val="0"/>
                        </a:spcBef>
                        <a:spcAft>
                          <a:spcPts val="0"/>
                        </a:spcAft>
                      </a:pPr>
                      <a:r>
                        <a:rPr lang="en-US" sz="1000" b="1" u="sng" dirty="0" smtClean="0">
                          <a:solidFill>
                            <a:srgbClr val="ECE1C6"/>
                          </a:solidFill>
                          <a:effectLst/>
                        </a:rPr>
                        <a:t>High </a:t>
                      </a:r>
                      <a:r>
                        <a:rPr lang="en-US" sz="1000" b="1" u="sng" dirty="0">
                          <a:solidFill>
                            <a:srgbClr val="ECE1C6"/>
                          </a:solidFill>
                          <a:effectLst/>
                        </a:rPr>
                        <a:t>Priority</a:t>
                      </a:r>
                      <a:r>
                        <a:rPr lang="en-US" sz="1000" b="1" dirty="0">
                          <a:solidFill>
                            <a:srgbClr val="ECE1C6"/>
                          </a:solidFill>
                          <a:effectLst/>
                        </a:rPr>
                        <a:t>: </a:t>
                      </a:r>
                      <a:endParaRPr lang="en-US" sz="1000" b="1" dirty="0" smtClean="0">
                        <a:solidFill>
                          <a:srgbClr val="ECE1C6"/>
                        </a:solidFill>
                        <a:effectLst/>
                      </a:endParaRPr>
                    </a:p>
                    <a:p>
                      <a:pPr marL="262890" marR="0" lvl="0" indent="-171450">
                        <a:lnSpc>
                          <a:spcPct val="115000"/>
                        </a:lnSpc>
                        <a:spcBef>
                          <a:spcPts val="0"/>
                        </a:spcBef>
                        <a:spcAft>
                          <a:spcPts val="0"/>
                        </a:spcAft>
                        <a:buClr>
                          <a:srgbClr val="ECE1C6"/>
                        </a:buClr>
                        <a:buFont typeface="LucidaGrande" charset="0"/>
                        <a:buChar char="▸"/>
                      </a:pPr>
                      <a:r>
                        <a:rPr lang="en-US" sz="900" b="0" dirty="0" smtClean="0">
                          <a:solidFill>
                            <a:schemeClr val="bg1"/>
                          </a:solidFill>
                          <a:effectLst/>
                        </a:rPr>
                        <a:t>Kanamycin Sulfate API, </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Clofazimine</a:t>
                      </a:r>
                      <a:r>
                        <a:rPr lang="en-US" sz="900" b="0" dirty="0" smtClean="0">
                          <a:solidFill>
                            <a:schemeClr val="bg1"/>
                          </a:solidFill>
                          <a:effectLst/>
                        </a:rPr>
                        <a:t> </a:t>
                      </a:r>
                      <a:r>
                        <a:rPr lang="en-US" sz="900" b="0" dirty="0">
                          <a:solidFill>
                            <a:schemeClr val="bg1"/>
                          </a:solidFill>
                          <a:effectLst/>
                        </a:rPr>
                        <a:t>API, </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Clofazimine</a:t>
                      </a:r>
                      <a:r>
                        <a:rPr lang="en-US" sz="900" b="0" dirty="0" smtClean="0">
                          <a:solidFill>
                            <a:schemeClr val="bg1"/>
                          </a:solidFill>
                          <a:effectLst/>
                        </a:rPr>
                        <a:t> </a:t>
                      </a:r>
                      <a:r>
                        <a:rPr lang="en-US" sz="900" b="0" dirty="0">
                          <a:solidFill>
                            <a:schemeClr val="bg1"/>
                          </a:solidFill>
                          <a:effectLst/>
                        </a:rPr>
                        <a:t>100mg capsules</a:t>
                      </a:r>
                    </a:p>
                    <a:p>
                      <a:pPr marL="262890" marR="0" lvl="0" indent="-171450">
                        <a:lnSpc>
                          <a:spcPct val="115000"/>
                        </a:lnSpc>
                        <a:spcBef>
                          <a:spcPts val="0"/>
                        </a:spcBef>
                        <a:spcAft>
                          <a:spcPts val="0"/>
                        </a:spcAft>
                        <a:buClr>
                          <a:srgbClr val="ECE1C6"/>
                        </a:buClr>
                        <a:buFont typeface="LucidaGrande" charset="0"/>
                        <a:buChar char="▸"/>
                      </a:pPr>
                      <a:r>
                        <a:rPr lang="en-US" sz="900" b="0" dirty="0" smtClean="0">
                          <a:solidFill>
                            <a:schemeClr val="bg1"/>
                          </a:solidFill>
                          <a:effectLst/>
                        </a:rPr>
                        <a:t>Linezolid </a:t>
                      </a:r>
                      <a:r>
                        <a:rPr lang="en-US" sz="900" b="0" dirty="0">
                          <a:solidFill>
                            <a:schemeClr val="bg1"/>
                          </a:solidFill>
                          <a:effectLst/>
                        </a:rPr>
                        <a:t>API, </a:t>
                      </a:r>
                    </a:p>
                    <a:p>
                      <a:pPr marL="262890" marR="0" lvl="0" indent="-171450">
                        <a:lnSpc>
                          <a:spcPct val="115000"/>
                        </a:lnSpc>
                        <a:spcBef>
                          <a:spcPts val="0"/>
                        </a:spcBef>
                        <a:spcAft>
                          <a:spcPts val="0"/>
                        </a:spcAft>
                        <a:buClr>
                          <a:srgbClr val="ECE1C6"/>
                        </a:buClr>
                        <a:buFont typeface="LucidaGrande" charset="0"/>
                        <a:buChar char="▸"/>
                      </a:pPr>
                      <a:r>
                        <a:rPr lang="en-US" sz="900" b="0" dirty="0" smtClean="0">
                          <a:solidFill>
                            <a:schemeClr val="bg1"/>
                          </a:solidFill>
                          <a:effectLst/>
                        </a:rPr>
                        <a:t>Linezolid </a:t>
                      </a:r>
                      <a:r>
                        <a:rPr lang="en-US" sz="900" b="0" dirty="0">
                          <a:solidFill>
                            <a:schemeClr val="bg1"/>
                          </a:solidFill>
                          <a:effectLst/>
                        </a:rPr>
                        <a:t>600 mg coated </a:t>
                      </a:r>
                      <a:r>
                        <a:rPr lang="en-US" sz="900" b="0" dirty="0" smtClean="0">
                          <a:solidFill>
                            <a:schemeClr val="bg1"/>
                          </a:solidFill>
                          <a:effectLst/>
                        </a:rPr>
                        <a:t>(</a:t>
                      </a:r>
                      <a:r>
                        <a:rPr lang="en-US" sz="900" b="0" dirty="0">
                          <a:solidFill>
                            <a:schemeClr val="bg1"/>
                          </a:solidFill>
                          <a:effectLst/>
                        </a:rPr>
                        <a:t>scored)</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Gatifloxacin</a:t>
                      </a:r>
                      <a:r>
                        <a:rPr lang="en-US" sz="900" b="0" dirty="0" smtClean="0">
                          <a:solidFill>
                            <a:schemeClr val="bg1"/>
                          </a:solidFill>
                          <a:effectLst/>
                        </a:rPr>
                        <a:t> </a:t>
                      </a:r>
                      <a:r>
                        <a:rPr lang="en-US" sz="900" b="0" dirty="0">
                          <a:solidFill>
                            <a:schemeClr val="bg1"/>
                          </a:solidFill>
                          <a:effectLst/>
                        </a:rPr>
                        <a:t>API, </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Gatifloxacin</a:t>
                      </a:r>
                      <a:r>
                        <a:rPr lang="en-US" sz="900" b="0" dirty="0" smtClean="0">
                          <a:solidFill>
                            <a:schemeClr val="bg1"/>
                          </a:solidFill>
                          <a:effectLst/>
                        </a:rPr>
                        <a:t> </a:t>
                      </a:r>
                      <a:r>
                        <a:rPr lang="en-US" sz="900" b="0" dirty="0">
                          <a:solidFill>
                            <a:schemeClr val="bg1"/>
                          </a:solidFill>
                          <a:effectLst/>
                        </a:rPr>
                        <a:t>200mg Tablet</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Gatifloxacin</a:t>
                      </a:r>
                      <a:r>
                        <a:rPr lang="en-US" sz="900" b="0" dirty="0" smtClean="0">
                          <a:solidFill>
                            <a:schemeClr val="bg1"/>
                          </a:solidFill>
                          <a:effectLst/>
                        </a:rPr>
                        <a:t> </a:t>
                      </a:r>
                      <a:r>
                        <a:rPr lang="en-US" sz="900" b="0" dirty="0">
                          <a:solidFill>
                            <a:schemeClr val="bg1"/>
                          </a:solidFill>
                          <a:effectLst/>
                        </a:rPr>
                        <a:t>400mg Tablet</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Moxifloxacin</a:t>
                      </a:r>
                      <a:r>
                        <a:rPr lang="en-US" sz="900" b="0" dirty="0" smtClean="0">
                          <a:solidFill>
                            <a:schemeClr val="bg1"/>
                          </a:solidFill>
                          <a:effectLst/>
                        </a:rPr>
                        <a:t> </a:t>
                      </a:r>
                      <a:r>
                        <a:rPr lang="en-US" sz="900" b="0" dirty="0">
                          <a:solidFill>
                            <a:schemeClr val="bg1"/>
                          </a:solidFill>
                          <a:effectLst/>
                        </a:rPr>
                        <a:t>API</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Rifapentine</a:t>
                      </a:r>
                      <a:r>
                        <a:rPr lang="en-US" sz="900" b="0" dirty="0" smtClean="0">
                          <a:solidFill>
                            <a:schemeClr val="bg1"/>
                          </a:solidFill>
                          <a:effectLst/>
                        </a:rPr>
                        <a:t> </a:t>
                      </a:r>
                      <a:endParaRPr lang="en-US" sz="900" b="0" dirty="0">
                        <a:solidFill>
                          <a:schemeClr val="bg1"/>
                        </a:solidFill>
                        <a:effectLst/>
                      </a:endParaRPr>
                    </a:p>
                    <a:p>
                      <a:pPr marL="262890" marR="0" lvl="0" indent="-171450">
                        <a:lnSpc>
                          <a:spcPct val="115000"/>
                        </a:lnSpc>
                        <a:spcBef>
                          <a:spcPts val="0"/>
                        </a:spcBef>
                        <a:spcAft>
                          <a:spcPts val="0"/>
                        </a:spcAft>
                        <a:buClr>
                          <a:srgbClr val="ECE1C6"/>
                        </a:buClr>
                        <a:buFont typeface="LucidaGrande" charset="0"/>
                        <a:buChar char="▸"/>
                      </a:pPr>
                      <a:r>
                        <a:rPr lang="en-US" sz="900" b="0" dirty="0" smtClean="0">
                          <a:solidFill>
                            <a:schemeClr val="bg1"/>
                          </a:solidFill>
                          <a:effectLst/>
                        </a:rPr>
                        <a:t>FDC </a:t>
                      </a:r>
                      <a:r>
                        <a:rPr lang="en-US" sz="900" b="0" dirty="0">
                          <a:solidFill>
                            <a:schemeClr val="bg1"/>
                          </a:solidFill>
                          <a:effectLst/>
                        </a:rPr>
                        <a:t>(</a:t>
                      </a:r>
                      <a:r>
                        <a:rPr lang="en-US" sz="900" b="0" dirty="0" err="1">
                          <a:solidFill>
                            <a:schemeClr val="bg1"/>
                          </a:solidFill>
                          <a:effectLst/>
                        </a:rPr>
                        <a:t>Rifapentine</a:t>
                      </a:r>
                      <a:r>
                        <a:rPr lang="en-US" sz="900" b="0" dirty="0">
                          <a:solidFill>
                            <a:schemeClr val="bg1"/>
                          </a:solidFill>
                          <a:effectLst/>
                        </a:rPr>
                        <a:t> with </a:t>
                      </a:r>
                      <a:r>
                        <a:rPr lang="en-US" sz="900" b="0" dirty="0" smtClean="0">
                          <a:solidFill>
                            <a:schemeClr val="bg1"/>
                          </a:solidFill>
                          <a:effectLst/>
                        </a:rPr>
                        <a:t>INH)</a:t>
                      </a:r>
                      <a:r>
                        <a:rPr lang="en-US" sz="900" b="0" baseline="0" dirty="0" smtClean="0">
                          <a:solidFill>
                            <a:schemeClr val="bg1"/>
                          </a:solidFill>
                          <a:effectLst/>
                        </a:rPr>
                        <a:t> </a:t>
                      </a:r>
                      <a:r>
                        <a:rPr lang="en-US" sz="900" b="0" dirty="0" smtClean="0">
                          <a:solidFill>
                            <a:schemeClr val="bg1"/>
                          </a:solidFill>
                          <a:effectLst/>
                        </a:rPr>
                        <a:t>Pediatric first line            </a:t>
                      </a:r>
                      <a:r>
                        <a:rPr lang="en-US" sz="900" b="0" baseline="0" dirty="0" smtClean="0">
                          <a:solidFill>
                            <a:schemeClr val="bg1"/>
                          </a:solidFill>
                          <a:effectLst/>
                        </a:rPr>
                        <a:t>  </a:t>
                      </a:r>
                    </a:p>
                    <a:p>
                      <a:pPr marL="91440" marR="0" lvl="0" indent="0">
                        <a:lnSpc>
                          <a:spcPct val="115000"/>
                        </a:lnSpc>
                        <a:spcBef>
                          <a:spcPts val="0"/>
                        </a:spcBef>
                        <a:spcAft>
                          <a:spcPts val="0"/>
                        </a:spcAft>
                        <a:buFont typeface="Symbol"/>
                        <a:buNone/>
                      </a:pPr>
                      <a:r>
                        <a:rPr lang="en-US" sz="900" b="0" baseline="0" dirty="0" smtClean="0">
                          <a:solidFill>
                            <a:schemeClr val="bg1"/>
                          </a:solidFill>
                          <a:effectLst/>
                        </a:rPr>
                        <a:t>     </a:t>
                      </a:r>
                      <a:r>
                        <a:rPr lang="en-US" sz="900" b="0" dirty="0" smtClean="0">
                          <a:solidFill>
                            <a:schemeClr val="bg1"/>
                          </a:solidFill>
                          <a:effectLst/>
                        </a:rPr>
                        <a:t>fixed-dosed combination (preferably dispersible </a:t>
                      </a:r>
                      <a:br>
                        <a:rPr lang="en-US" sz="900" b="0" dirty="0" smtClean="0">
                          <a:solidFill>
                            <a:schemeClr val="bg1"/>
                          </a:solidFill>
                          <a:effectLst/>
                        </a:rPr>
                      </a:br>
                      <a:r>
                        <a:rPr lang="en-US" sz="900" b="0" dirty="0" smtClean="0">
                          <a:solidFill>
                            <a:schemeClr val="bg1"/>
                          </a:solidFill>
                          <a:effectLst/>
                        </a:rPr>
                        <a:t>     or crushable tablets): </a:t>
                      </a:r>
                    </a:p>
                    <a:p>
                      <a:pPr marL="393192" marR="0" lvl="1" indent="-182880">
                        <a:lnSpc>
                          <a:spcPct val="115000"/>
                        </a:lnSpc>
                        <a:spcBef>
                          <a:spcPts val="0"/>
                        </a:spcBef>
                        <a:spcAft>
                          <a:spcPts val="0"/>
                        </a:spcAft>
                        <a:buClr>
                          <a:srgbClr val="ECE1C6"/>
                        </a:buClr>
                        <a:buFont typeface="LucidaGrande" charset="0"/>
                        <a:buChar char="▸"/>
                      </a:pPr>
                      <a:r>
                        <a:rPr lang="en-US" sz="900" b="0" dirty="0" smtClean="0">
                          <a:solidFill>
                            <a:schemeClr val="bg1"/>
                          </a:solidFill>
                          <a:effectLst/>
                        </a:rPr>
                        <a:t>Rifampicin(R</a:t>
                      </a:r>
                      <a:r>
                        <a:rPr lang="en-US" sz="900" b="0" dirty="0">
                          <a:solidFill>
                            <a:schemeClr val="bg1"/>
                          </a:solidFill>
                          <a:effectLst/>
                        </a:rPr>
                        <a:t>) 75 mg/ Isoniazid 50mg / Pyrazinamide 150mg </a:t>
                      </a:r>
                    </a:p>
                    <a:p>
                      <a:pPr marL="393192" marR="0" lvl="1" indent="-182880">
                        <a:lnSpc>
                          <a:spcPct val="115000"/>
                        </a:lnSpc>
                        <a:spcBef>
                          <a:spcPts val="0"/>
                        </a:spcBef>
                        <a:spcAft>
                          <a:spcPts val="0"/>
                        </a:spcAft>
                        <a:buClr>
                          <a:srgbClr val="ECE1C6"/>
                        </a:buClr>
                        <a:buFont typeface="LucidaGrande" charset="0"/>
                        <a:buChar char="▸"/>
                      </a:pPr>
                      <a:r>
                        <a:rPr lang="en-US" sz="900" b="0" dirty="0">
                          <a:solidFill>
                            <a:schemeClr val="bg1"/>
                          </a:solidFill>
                          <a:effectLst/>
                        </a:rPr>
                        <a:t>Rifampicin(R) 75 mg/ </a:t>
                      </a:r>
                      <a:r>
                        <a:rPr lang="en-US" sz="900" b="0" dirty="0" smtClean="0">
                          <a:solidFill>
                            <a:schemeClr val="bg1"/>
                          </a:solidFill>
                          <a:effectLst/>
                        </a:rPr>
                        <a:t>Isoniazid </a:t>
                      </a:r>
                      <a:r>
                        <a:rPr lang="en-US" sz="900" b="0" dirty="0">
                          <a:solidFill>
                            <a:schemeClr val="bg1"/>
                          </a:solidFill>
                          <a:effectLst/>
                        </a:rPr>
                        <a:t>50mg </a:t>
                      </a:r>
                      <a:endParaRPr lang="en-US" sz="1000" b="1" u="sng" dirty="0" smtClean="0">
                        <a:solidFill>
                          <a:schemeClr val="bg1"/>
                        </a:solidFill>
                        <a:effectLst/>
                      </a:endParaRPr>
                    </a:p>
                    <a:p>
                      <a:pPr marL="91440" marR="0" indent="0">
                        <a:lnSpc>
                          <a:spcPct val="115000"/>
                        </a:lnSpc>
                        <a:spcBef>
                          <a:spcPts val="600"/>
                        </a:spcBef>
                        <a:spcAft>
                          <a:spcPts val="0"/>
                        </a:spcAft>
                      </a:pPr>
                      <a:r>
                        <a:rPr lang="en-US" sz="1000" b="1" u="sng" dirty="0" smtClean="0">
                          <a:solidFill>
                            <a:srgbClr val="ECE1C6"/>
                          </a:solidFill>
                          <a:effectLst/>
                        </a:rPr>
                        <a:t>Medium Priority</a:t>
                      </a:r>
                      <a:endParaRPr lang="en-US" sz="1000" b="1" dirty="0" smtClean="0">
                        <a:solidFill>
                          <a:srgbClr val="ECE1C6"/>
                        </a:solidFill>
                        <a:effectLst/>
                      </a:endParaRP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Capreomycin</a:t>
                      </a:r>
                      <a:r>
                        <a:rPr lang="en-US" sz="900" b="0" dirty="0" smtClean="0">
                          <a:solidFill>
                            <a:schemeClr val="bg1"/>
                          </a:solidFill>
                          <a:effectLst/>
                        </a:rPr>
                        <a:t> API</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Terizidone</a:t>
                      </a:r>
                      <a:r>
                        <a:rPr lang="en-US" sz="900" b="0" dirty="0" smtClean="0">
                          <a:solidFill>
                            <a:schemeClr val="bg1"/>
                          </a:solidFill>
                          <a:effectLst/>
                        </a:rPr>
                        <a:t> </a:t>
                      </a:r>
                      <a:r>
                        <a:rPr lang="en-US" sz="900" b="0" dirty="0">
                          <a:solidFill>
                            <a:schemeClr val="bg1"/>
                          </a:solidFill>
                          <a:effectLst/>
                        </a:rPr>
                        <a:t>API</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Terizidone</a:t>
                      </a:r>
                      <a:r>
                        <a:rPr lang="en-US" sz="900" b="0" dirty="0">
                          <a:solidFill>
                            <a:schemeClr val="bg1"/>
                          </a:solidFill>
                          <a:effectLst/>
                        </a:rPr>
                        <a:t>, tablet/capsule 250 mg</a:t>
                      </a:r>
                    </a:p>
                    <a:p>
                      <a:pPr marL="262890" marR="0" lvl="0" indent="-171450">
                        <a:lnSpc>
                          <a:spcPct val="115000"/>
                        </a:lnSpc>
                        <a:spcBef>
                          <a:spcPts val="0"/>
                        </a:spcBef>
                        <a:spcAft>
                          <a:spcPts val="0"/>
                        </a:spcAft>
                        <a:buClr>
                          <a:srgbClr val="ECE1C6"/>
                        </a:buClr>
                        <a:buFont typeface="LucidaGrande" charset="0"/>
                        <a:buChar char="▸"/>
                      </a:pPr>
                      <a:r>
                        <a:rPr lang="en-US" sz="900" b="0" dirty="0" err="1" smtClean="0">
                          <a:solidFill>
                            <a:schemeClr val="bg1"/>
                          </a:solidFill>
                          <a:effectLst/>
                        </a:rPr>
                        <a:t>Terizidone</a:t>
                      </a:r>
                      <a:r>
                        <a:rPr lang="en-US" sz="900" b="0" dirty="0">
                          <a:solidFill>
                            <a:schemeClr val="bg1"/>
                          </a:solidFill>
                          <a:effectLst/>
                        </a:rPr>
                        <a:t>, tablet/capsule 300 mg</a:t>
                      </a:r>
                    </a:p>
                    <a:p>
                      <a:pPr marL="262890" marR="0" lvl="0" indent="-171450">
                        <a:lnSpc>
                          <a:spcPct val="115000"/>
                        </a:lnSpc>
                        <a:spcBef>
                          <a:spcPts val="0"/>
                        </a:spcBef>
                        <a:spcAft>
                          <a:spcPts val="0"/>
                        </a:spcAft>
                        <a:buClr>
                          <a:srgbClr val="ECE1C6"/>
                        </a:buClr>
                        <a:buFont typeface="LucidaGrande" charset="0"/>
                        <a:buChar char="▸"/>
                      </a:pPr>
                      <a:r>
                        <a:rPr lang="en-US" sz="900" b="0" dirty="0" smtClean="0">
                          <a:solidFill>
                            <a:schemeClr val="bg1"/>
                          </a:solidFill>
                          <a:effectLst/>
                        </a:rPr>
                        <a:t>Rifampicin API</a:t>
                      </a:r>
                      <a:endParaRPr lang="en-US" sz="900" dirty="0">
                        <a:solidFill>
                          <a:schemeClr val="bg1"/>
                        </a:solidFill>
                        <a:effectLst/>
                        <a:latin typeface="Calibri"/>
                        <a:ea typeface="Calibri"/>
                        <a:cs typeface="Times New Roman"/>
                      </a:endParaRPr>
                    </a:p>
                  </a:txBody>
                  <a:tcPr marL="41283" marR="41283"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000" b="1" u="sng" dirty="0" smtClean="0">
                        <a:solidFill>
                          <a:schemeClr val="bg1"/>
                        </a:solidFill>
                        <a:effectLst/>
                      </a:endParaRPr>
                    </a:p>
                    <a:p>
                      <a:pPr marL="274320" marR="0" indent="-182880">
                        <a:lnSpc>
                          <a:spcPct val="115000"/>
                        </a:lnSpc>
                        <a:spcBef>
                          <a:spcPts val="0"/>
                        </a:spcBef>
                        <a:spcAft>
                          <a:spcPts val="0"/>
                        </a:spcAft>
                      </a:pPr>
                      <a:r>
                        <a:rPr lang="en-US" sz="1000" b="1" u="sng" dirty="0" smtClean="0">
                          <a:solidFill>
                            <a:srgbClr val="ECE1C6"/>
                          </a:solidFill>
                          <a:effectLst/>
                        </a:rPr>
                        <a:t>High Priority</a:t>
                      </a:r>
                      <a:r>
                        <a:rPr lang="en-US" sz="1000" b="1" dirty="0" smtClean="0">
                          <a:solidFill>
                            <a:srgbClr val="ECE1C6"/>
                          </a:solidFill>
                          <a:effectLst/>
                        </a:rPr>
                        <a:t>: </a:t>
                      </a:r>
                    </a:p>
                    <a:p>
                      <a:pPr marL="274320" marR="0" lvl="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 Amoxicillin 250 mg scored  DT </a:t>
                      </a:r>
                    </a:p>
                    <a:p>
                      <a:pPr marL="274320" marR="0" lvl="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 7.1% Chlorhexidine </a:t>
                      </a:r>
                      <a:r>
                        <a:rPr lang="en-US" sz="900" dirty="0" err="1" smtClean="0">
                          <a:solidFill>
                            <a:schemeClr val="bg1"/>
                          </a:solidFill>
                          <a:effectLst/>
                        </a:rPr>
                        <a:t>digluconate</a:t>
                      </a:r>
                      <a:r>
                        <a:rPr lang="en-US" sz="900" dirty="0" smtClean="0">
                          <a:solidFill>
                            <a:schemeClr val="bg1"/>
                          </a:solidFill>
                          <a:effectLst/>
                        </a:rPr>
                        <a:t> (4%) gel </a:t>
                      </a:r>
                    </a:p>
                    <a:p>
                      <a:pPr marL="274320" marR="0" lvl="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 7.1% Chlorhexidine </a:t>
                      </a:r>
                      <a:r>
                        <a:rPr lang="en-US" sz="900" dirty="0" err="1" smtClean="0">
                          <a:solidFill>
                            <a:schemeClr val="bg1"/>
                          </a:solidFill>
                          <a:effectLst/>
                        </a:rPr>
                        <a:t>digluconate</a:t>
                      </a:r>
                      <a:r>
                        <a:rPr lang="en-US" sz="900" dirty="0" smtClean="0">
                          <a:solidFill>
                            <a:schemeClr val="bg1"/>
                          </a:solidFill>
                          <a:effectLst/>
                        </a:rPr>
                        <a:t> (4%) sol</a:t>
                      </a:r>
                    </a:p>
                    <a:p>
                      <a:pPr marL="274320" marR="0" indent="-182880">
                        <a:lnSpc>
                          <a:spcPct val="115000"/>
                        </a:lnSpc>
                        <a:spcBef>
                          <a:spcPts val="800"/>
                        </a:spcBef>
                        <a:spcAft>
                          <a:spcPts val="0"/>
                        </a:spcAft>
                      </a:pPr>
                      <a:r>
                        <a:rPr lang="en-US" sz="1000" b="1" u="sng" dirty="0" smtClean="0">
                          <a:solidFill>
                            <a:srgbClr val="ECE1C6"/>
                          </a:solidFill>
                          <a:effectLst/>
                        </a:rPr>
                        <a:t>Medium Priority</a:t>
                      </a:r>
                      <a:r>
                        <a:rPr lang="en-US" sz="1000" b="1" dirty="0" smtClean="0">
                          <a:solidFill>
                            <a:srgbClr val="ECE1C6"/>
                          </a:solidFill>
                          <a:effectLst/>
                        </a:rPr>
                        <a:t>: </a:t>
                      </a:r>
                    </a:p>
                    <a:p>
                      <a:pPr marL="274320" marR="0" lvl="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 Magnesium sulfate injection</a:t>
                      </a:r>
                    </a:p>
                    <a:p>
                      <a:pPr marL="274320" marR="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 500 mg/ml, in 2-ml and 10 ml ampoule  </a:t>
                      </a:r>
                    </a:p>
                    <a:p>
                      <a:pPr marL="274320" marR="0" lvl="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 Gentamicin injection 10mg/ml</a:t>
                      </a:r>
                      <a:r>
                        <a:rPr lang="en-US" sz="900" baseline="0" dirty="0" smtClean="0">
                          <a:solidFill>
                            <a:schemeClr val="bg1"/>
                          </a:solidFill>
                          <a:effectLst/>
                        </a:rPr>
                        <a:t> and </a:t>
                      </a:r>
                      <a:r>
                        <a:rPr lang="en-US" sz="900" dirty="0" smtClean="0">
                          <a:solidFill>
                            <a:schemeClr val="bg1"/>
                          </a:solidFill>
                          <a:effectLst/>
                        </a:rPr>
                        <a:t>40 mg/ml,</a:t>
                      </a:r>
                      <a:r>
                        <a:rPr lang="en-US" sz="900" baseline="0" dirty="0" smtClean="0">
                          <a:solidFill>
                            <a:schemeClr val="bg1"/>
                          </a:solidFill>
                          <a:effectLst/>
                        </a:rPr>
                        <a:t> </a:t>
                      </a:r>
                      <a:br>
                        <a:rPr lang="en-US" sz="900" baseline="0" dirty="0" smtClean="0">
                          <a:solidFill>
                            <a:schemeClr val="bg1"/>
                          </a:solidFill>
                          <a:effectLst/>
                        </a:rPr>
                      </a:br>
                      <a:r>
                        <a:rPr lang="en-US" sz="900" baseline="0" dirty="0" smtClean="0">
                          <a:solidFill>
                            <a:schemeClr val="bg1"/>
                          </a:solidFill>
                          <a:effectLst/>
                        </a:rPr>
                        <a:t> </a:t>
                      </a:r>
                      <a:r>
                        <a:rPr lang="en-US" sz="900" dirty="0" smtClean="0">
                          <a:solidFill>
                            <a:schemeClr val="bg1"/>
                          </a:solidFill>
                          <a:effectLst/>
                        </a:rPr>
                        <a:t>in 2-ml vial</a:t>
                      </a:r>
                    </a:p>
                    <a:p>
                      <a:pPr marL="274320" marR="0" indent="-182880">
                        <a:lnSpc>
                          <a:spcPct val="115000"/>
                        </a:lnSpc>
                        <a:spcBef>
                          <a:spcPts val="800"/>
                        </a:spcBef>
                        <a:spcAft>
                          <a:spcPts val="0"/>
                        </a:spcAft>
                      </a:pPr>
                      <a:r>
                        <a:rPr lang="en-US" sz="1000" b="1" u="sng" dirty="0" smtClean="0">
                          <a:solidFill>
                            <a:srgbClr val="ECE1C6"/>
                          </a:solidFill>
                          <a:effectLst/>
                        </a:rPr>
                        <a:t>Medium - low Priority</a:t>
                      </a:r>
                      <a:r>
                        <a:rPr lang="en-US" sz="1000" b="1" dirty="0" smtClean="0">
                          <a:solidFill>
                            <a:srgbClr val="ECE1C6"/>
                          </a:solidFill>
                          <a:effectLst/>
                        </a:rPr>
                        <a:t>: </a:t>
                      </a:r>
                    </a:p>
                    <a:p>
                      <a:pPr marL="274320" marR="0" lvl="0" indent="-182880">
                        <a:lnSpc>
                          <a:spcPct val="115000"/>
                        </a:lnSpc>
                        <a:spcBef>
                          <a:spcPts val="0"/>
                        </a:spcBef>
                        <a:spcAft>
                          <a:spcPts val="0"/>
                        </a:spcAft>
                        <a:buClr>
                          <a:schemeClr val="bg2"/>
                        </a:buClr>
                        <a:buFont typeface="LucidaGrande" charset="0"/>
                        <a:buChar char="▸"/>
                      </a:pPr>
                      <a:r>
                        <a:rPr lang="en-US" sz="900" dirty="0" smtClean="0">
                          <a:solidFill>
                            <a:schemeClr val="bg1"/>
                          </a:solidFill>
                          <a:effectLst/>
                        </a:rPr>
                        <a:t>Oxytocin, injection 10 IU, 1-ml</a:t>
                      </a:r>
                    </a:p>
                    <a:p>
                      <a:pPr marL="274320" marR="0" indent="-182880">
                        <a:lnSpc>
                          <a:spcPct val="115000"/>
                        </a:lnSpc>
                        <a:spcBef>
                          <a:spcPts val="800"/>
                        </a:spcBef>
                        <a:spcAft>
                          <a:spcPts val="0"/>
                        </a:spcAft>
                      </a:pPr>
                      <a:r>
                        <a:rPr lang="en-US" sz="1000" b="1" u="sng" dirty="0" smtClean="0">
                          <a:solidFill>
                            <a:srgbClr val="ECE1C6"/>
                          </a:solidFill>
                          <a:effectLst/>
                        </a:rPr>
                        <a:t>Low Priority</a:t>
                      </a:r>
                      <a:r>
                        <a:rPr lang="en-US" sz="1000" b="1" dirty="0" smtClean="0">
                          <a:solidFill>
                            <a:srgbClr val="ECE1C6"/>
                          </a:solidFill>
                          <a:effectLst/>
                        </a:rPr>
                        <a:t>: </a:t>
                      </a:r>
                    </a:p>
                    <a:p>
                      <a:pPr marL="274320" marR="0" lvl="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Misoprostol 200-ug tablet</a:t>
                      </a:r>
                    </a:p>
                    <a:p>
                      <a:pPr marL="274320" marR="0" lvl="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Betamethasone injection 5.7 mg/ml (betamethasone sodium phosphate 3.9 mg/ml solution, or betamethasone acetate 3 mg aqueous suspension)</a:t>
                      </a:r>
                    </a:p>
                    <a:p>
                      <a:pPr marL="274320" marR="0" lvl="0" indent="-182880">
                        <a:lnSpc>
                          <a:spcPct val="115000"/>
                        </a:lnSpc>
                        <a:spcBef>
                          <a:spcPts val="0"/>
                        </a:spcBef>
                        <a:spcAft>
                          <a:spcPts val="0"/>
                        </a:spcAft>
                        <a:buClr>
                          <a:srgbClr val="ECE1C6"/>
                        </a:buClr>
                        <a:buFont typeface="LucidaGrande" charset="0"/>
                        <a:buChar char="▸"/>
                      </a:pPr>
                      <a:r>
                        <a:rPr lang="en-US" sz="900" dirty="0" smtClean="0">
                          <a:solidFill>
                            <a:schemeClr val="bg1"/>
                          </a:solidFill>
                          <a:effectLst/>
                        </a:rPr>
                        <a:t>Dexamethasone</a:t>
                      </a:r>
                      <a:r>
                        <a:rPr lang="en-US" sz="900" baseline="0" dirty="0" smtClean="0">
                          <a:solidFill>
                            <a:schemeClr val="bg1"/>
                          </a:solidFill>
                          <a:effectLst/>
                        </a:rPr>
                        <a:t> </a:t>
                      </a:r>
                      <a:r>
                        <a:rPr lang="en-US" sz="900" dirty="0" smtClean="0">
                          <a:solidFill>
                            <a:schemeClr val="bg1"/>
                          </a:solidFill>
                          <a:effectLst/>
                        </a:rPr>
                        <a:t>injection 4</a:t>
                      </a:r>
                      <a:r>
                        <a:rPr lang="en-US" sz="900" baseline="0" dirty="0" smtClean="0">
                          <a:solidFill>
                            <a:schemeClr val="bg1"/>
                          </a:solidFill>
                          <a:effectLst/>
                        </a:rPr>
                        <a:t> </a:t>
                      </a:r>
                      <a:r>
                        <a:rPr lang="en-US" sz="900" dirty="0" smtClean="0">
                          <a:solidFill>
                            <a:schemeClr val="bg1"/>
                          </a:solidFill>
                          <a:effectLst/>
                        </a:rPr>
                        <a:t>mg injection (4</a:t>
                      </a:r>
                      <a:r>
                        <a:rPr lang="en-US" sz="900" baseline="0" dirty="0" smtClean="0">
                          <a:solidFill>
                            <a:schemeClr val="bg1"/>
                          </a:solidFill>
                          <a:effectLst/>
                        </a:rPr>
                        <a:t> </a:t>
                      </a:r>
                      <a:r>
                        <a:rPr lang="en-US" sz="900" dirty="0" smtClean="0">
                          <a:solidFill>
                            <a:schemeClr val="bg1"/>
                          </a:solidFill>
                          <a:effectLst/>
                        </a:rPr>
                        <a:t>mg dexamethasone</a:t>
                      </a:r>
                      <a:r>
                        <a:rPr lang="en-US" sz="900" baseline="0" dirty="0" smtClean="0">
                          <a:solidFill>
                            <a:schemeClr val="bg1"/>
                          </a:solidFill>
                          <a:effectLst/>
                        </a:rPr>
                        <a:t> </a:t>
                      </a:r>
                      <a:r>
                        <a:rPr lang="en-US" sz="900" dirty="0" smtClean="0">
                          <a:solidFill>
                            <a:schemeClr val="bg1"/>
                          </a:solidFill>
                          <a:effectLst/>
                        </a:rPr>
                        <a:t>disodium phosphate in 1-ml ampoule)</a:t>
                      </a:r>
                      <a:endParaRPr lang="en-US" sz="900" dirty="0">
                        <a:solidFill>
                          <a:schemeClr val="bg1"/>
                        </a:solidFill>
                        <a:effectLst/>
                        <a:latin typeface="Calibri"/>
                        <a:ea typeface="Calibri"/>
                        <a:cs typeface="Times New Roman"/>
                      </a:endParaRPr>
                    </a:p>
                  </a:txBody>
                  <a:tcPr marL="41283" marR="41283"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900" u="none" strike="noStrike" dirty="0">
                          <a:solidFill>
                            <a:schemeClr val="bg1"/>
                          </a:solidFill>
                          <a:effectLst/>
                        </a:rPr>
                        <a:t> </a:t>
                      </a:r>
                      <a:endParaRPr lang="en-US" sz="900" u="none" strike="noStrike" dirty="0" smtClean="0">
                        <a:solidFill>
                          <a:schemeClr val="bg1"/>
                        </a:solidFill>
                        <a:effectLst/>
                      </a:endParaRPr>
                    </a:p>
                    <a:p>
                      <a:pPr marL="91440" marR="0">
                        <a:lnSpc>
                          <a:spcPct val="115000"/>
                        </a:lnSpc>
                        <a:spcBef>
                          <a:spcPts val="0"/>
                        </a:spcBef>
                        <a:spcAft>
                          <a:spcPts val="0"/>
                        </a:spcAft>
                      </a:pPr>
                      <a:r>
                        <a:rPr lang="en-US" sz="1000" b="1" u="sng" dirty="0" smtClean="0">
                          <a:solidFill>
                            <a:srgbClr val="ECE1C6"/>
                          </a:solidFill>
                          <a:effectLst/>
                        </a:rPr>
                        <a:t>High </a:t>
                      </a:r>
                      <a:r>
                        <a:rPr lang="en-US" sz="1000" b="1" u="sng" dirty="0">
                          <a:solidFill>
                            <a:srgbClr val="ECE1C6"/>
                          </a:solidFill>
                          <a:effectLst/>
                        </a:rPr>
                        <a:t>Priority</a:t>
                      </a:r>
                      <a:r>
                        <a:rPr lang="en-US" sz="1000" b="1" dirty="0">
                          <a:solidFill>
                            <a:srgbClr val="ECE1C6"/>
                          </a:solidFill>
                          <a:effectLst/>
                        </a:rPr>
                        <a:t>: </a:t>
                      </a:r>
                    </a:p>
                    <a:p>
                      <a:pPr marL="274320" marR="0" lvl="0" indent="-177800">
                        <a:lnSpc>
                          <a:spcPct val="115000"/>
                        </a:lnSpc>
                        <a:spcBef>
                          <a:spcPts val="0"/>
                        </a:spcBef>
                        <a:spcAft>
                          <a:spcPts val="0"/>
                        </a:spcAft>
                        <a:buClr>
                          <a:srgbClr val="ECE1C6"/>
                        </a:buClr>
                        <a:buFont typeface="LucidaGrande" charset="0"/>
                        <a:buChar char="▸"/>
                      </a:pPr>
                      <a:r>
                        <a:rPr lang="en-US" sz="900" dirty="0" err="1">
                          <a:solidFill>
                            <a:schemeClr val="bg1"/>
                          </a:solidFill>
                          <a:effectLst/>
                        </a:rPr>
                        <a:t>Praziquantel</a:t>
                      </a:r>
                      <a:r>
                        <a:rPr lang="en-US" sz="900" dirty="0">
                          <a:solidFill>
                            <a:schemeClr val="bg1"/>
                          </a:solidFill>
                          <a:effectLst/>
                        </a:rPr>
                        <a:t> API</a:t>
                      </a:r>
                    </a:p>
                    <a:p>
                      <a:pPr marL="274320" marR="0" lvl="0" indent="-177800">
                        <a:lnSpc>
                          <a:spcPct val="115000"/>
                        </a:lnSpc>
                        <a:spcBef>
                          <a:spcPts val="0"/>
                        </a:spcBef>
                        <a:spcAft>
                          <a:spcPts val="0"/>
                        </a:spcAft>
                        <a:buClr>
                          <a:srgbClr val="ECE1C6"/>
                        </a:buClr>
                        <a:buFont typeface="LucidaGrande" charset="0"/>
                        <a:buChar char="▸"/>
                      </a:pPr>
                      <a:r>
                        <a:rPr lang="en-US" sz="900" dirty="0" err="1">
                          <a:solidFill>
                            <a:schemeClr val="bg1"/>
                          </a:solidFill>
                          <a:effectLst/>
                        </a:rPr>
                        <a:t>Praziquantel</a:t>
                      </a:r>
                      <a:r>
                        <a:rPr lang="en-US" sz="900" dirty="0">
                          <a:solidFill>
                            <a:schemeClr val="bg1"/>
                          </a:solidFill>
                          <a:effectLst/>
                        </a:rPr>
                        <a:t> 600mg </a:t>
                      </a:r>
                      <a:r>
                        <a:rPr lang="en-US" sz="900" dirty="0" smtClean="0">
                          <a:solidFill>
                            <a:schemeClr val="bg1"/>
                          </a:solidFill>
                          <a:effectLst/>
                        </a:rPr>
                        <a:t>Tablet</a:t>
                      </a:r>
                      <a:endParaRPr lang="en-US" sz="900" u="sng" dirty="0" smtClean="0">
                        <a:solidFill>
                          <a:schemeClr val="bg1"/>
                        </a:solidFill>
                        <a:effectLst/>
                      </a:endParaRPr>
                    </a:p>
                    <a:p>
                      <a:pPr marL="91440" marR="0">
                        <a:lnSpc>
                          <a:spcPct val="115000"/>
                        </a:lnSpc>
                        <a:spcBef>
                          <a:spcPts val="800"/>
                        </a:spcBef>
                        <a:spcAft>
                          <a:spcPts val="0"/>
                        </a:spcAft>
                      </a:pPr>
                      <a:r>
                        <a:rPr lang="en-US" sz="1000" b="1" u="sng" dirty="0" smtClean="0">
                          <a:solidFill>
                            <a:srgbClr val="ECE1C6"/>
                          </a:solidFill>
                          <a:effectLst/>
                        </a:rPr>
                        <a:t>Medium </a:t>
                      </a:r>
                      <a:r>
                        <a:rPr lang="en-US" sz="1000" b="1" u="sng" dirty="0">
                          <a:solidFill>
                            <a:srgbClr val="ECE1C6"/>
                          </a:solidFill>
                          <a:effectLst/>
                        </a:rPr>
                        <a:t>Priority</a:t>
                      </a:r>
                      <a:r>
                        <a:rPr lang="en-US" sz="1000" b="1" dirty="0">
                          <a:solidFill>
                            <a:srgbClr val="ECE1C6"/>
                          </a:solidFill>
                          <a:effectLst/>
                        </a:rPr>
                        <a:t>: </a:t>
                      </a:r>
                    </a:p>
                    <a:p>
                      <a:pPr marL="274320" marR="0" lvl="0" indent="-177800">
                        <a:lnSpc>
                          <a:spcPct val="115000"/>
                        </a:lnSpc>
                        <a:spcBef>
                          <a:spcPts val="0"/>
                        </a:spcBef>
                        <a:spcAft>
                          <a:spcPts val="0"/>
                        </a:spcAft>
                        <a:buClr>
                          <a:srgbClr val="ECE1C6"/>
                        </a:buClr>
                        <a:buFont typeface="LucidaGrande" charset="0"/>
                        <a:buChar char="▸"/>
                      </a:pPr>
                      <a:r>
                        <a:rPr lang="en-US" sz="900" dirty="0" err="1">
                          <a:solidFill>
                            <a:schemeClr val="bg1"/>
                          </a:solidFill>
                          <a:effectLst/>
                        </a:rPr>
                        <a:t>Mebendazole</a:t>
                      </a:r>
                      <a:r>
                        <a:rPr lang="en-US" sz="900" dirty="0">
                          <a:solidFill>
                            <a:schemeClr val="bg1"/>
                          </a:solidFill>
                          <a:effectLst/>
                        </a:rPr>
                        <a:t> API</a:t>
                      </a:r>
                    </a:p>
                    <a:p>
                      <a:pPr marL="274320" marR="0" lvl="0" indent="-171450">
                        <a:lnSpc>
                          <a:spcPct val="115000"/>
                        </a:lnSpc>
                        <a:spcBef>
                          <a:spcPts val="0"/>
                        </a:spcBef>
                        <a:spcAft>
                          <a:spcPts val="0"/>
                        </a:spcAft>
                        <a:buClr>
                          <a:srgbClr val="ECE1C6"/>
                        </a:buClr>
                        <a:buFont typeface="LucidaGrande" charset="0"/>
                        <a:buChar char="▸"/>
                      </a:pPr>
                      <a:r>
                        <a:rPr lang="en-US" sz="900" dirty="0" err="1" smtClean="0">
                          <a:solidFill>
                            <a:schemeClr val="bg1"/>
                          </a:solidFill>
                          <a:effectLst/>
                        </a:rPr>
                        <a:t>Mebendazole</a:t>
                      </a:r>
                      <a:r>
                        <a:rPr lang="en-US" sz="900" dirty="0" smtClean="0">
                          <a:solidFill>
                            <a:schemeClr val="bg1"/>
                          </a:solidFill>
                          <a:effectLst/>
                        </a:rPr>
                        <a:t> </a:t>
                      </a:r>
                      <a:r>
                        <a:rPr lang="en-US" sz="900" dirty="0">
                          <a:solidFill>
                            <a:schemeClr val="bg1"/>
                          </a:solidFill>
                          <a:effectLst/>
                        </a:rPr>
                        <a:t>500mg </a:t>
                      </a:r>
                      <a:r>
                        <a:rPr lang="en-US" sz="900" dirty="0" err="1" smtClean="0">
                          <a:solidFill>
                            <a:schemeClr val="bg1"/>
                          </a:solidFill>
                          <a:effectLst/>
                        </a:rPr>
                        <a:t>tabet</a:t>
                      </a:r>
                      <a:r>
                        <a:rPr lang="en-US" sz="900" baseline="0" dirty="0" smtClean="0">
                          <a:solidFill>
                            <a:schemeClr val="bg1"/>
                          </a:solidFill>
                          <a:effectLst/>
                        </a:rPr>
                        <a:t> </a:t>
                      </a:r>
                      <a:r>
                        <a:rPr lang="en-US" sz="900" dirty="0" smtClean="0">
                          <a:solidFill>
                            <a:schemeClr val="bg1"/>
                          </a:solidFill>
                          <a:effectLst/>
                        </a:rPr>
                        <a:t>(chewable*) </a:t>
                      </a:r>
                    </a:p>
                    <a:p>
                      <a:pPr marL="274320" marR="0" lvl="0" indent="-177800">
                        <a:lnSpc>
                          <a:spcPct val="115000"/>
                        </a:lnSpc>
                        <a:spcBef>
                          <a:spcPts val="0"/>
                        </a:spcBef>
                        <a:spcAft>
                          <a:spcPts val="0"/>
                        </a:spcAft>
                        <a:buClr>
                          <a:srgbClr val="ECE1C6"/>
                        </a:buClr>
                        <a:buFont typeface="LucidaGrande" charset="0"/>
                        <a:buChar char="▸"/>
                      </a:pPr>
                      <a:r>
                        <a:rPr lang="en-US" sz="900" dirty="0" err="1" smtClean="0">
                          <a:solidFill>
                            <a:schemeClr val="bg1"/>
                          </a:solidFill>
                          <a:effectLst/>
                        </a:rPr>
                        <a:t>Albendazole</a:t>
                      </a:r>
                      <a:r>
                        <a:rPr lang="en-US" sz="900" dirty="0" smtClean="0">
                          <a:solidFill>
                            <a:schemeClr val="bg1"/>
                          </a:solidFill>
                          <a:effectLst/>
                        </a:rPr>
                        <a:t> </a:t>
                      </a:r>
                      <a:r>
                        <a:rPr lang="en-US" sz="900" dirty="0">
                          <a:solidFill>
                            <a:schemeClr val="bg1"/>
                          </a:solidFill>
                          <a:effectLst/>
                        </a:rPr>
                        <a:t>API</a:t>
                      </a:r>
                    </a:p>
                    <a:p>
                      <a:pPr marL="274320" marR="0" lvl="0" indent="-177800">
                        <a:lnSpc>
                          <a:spcPct val="115000"/>
                        </a:lnSpc>
                        <a:spcBef>
                          <a:spcPts val="0"/>
                        </a:spcBef>
                        <a:spcAft>
                          <a:spcPts val="0"/>
                        </a:spcAft>
                        <a:buClr>
                          <a:srgbClr val="ECE1C6"/>
                        </a:buClr>
                        <a:buFont typeface="LucidaGrande" charset="0"/>
                        <a:buChar char="▸"/>
                      </a:pPr>
                      <a:r>
                        <a:rPr lang="en-US" sz="900" dirty="0" err="1">
                          <a:solidFill>
                            <a:schemeClr val="bg1"/>
                          </a:solidFill>
                          <a:effectLst/>
                        </a:rPr>
                        <a:t>Albendazole</a:t>
                      </a:r>
                      <a:r>
                        <a:rPr lang="en-US" sz="900" dirty="0">
                          <a:solidFill>
                            <a:schemeClr val="bg1"/>
                          </a:solidFill>
                          <a:effectLst/>
                        </a:rPr>
                        <a:t> 400mg tablet (chewable*, preferably scored)</a:t>
                      </a:r>
                    </a:p>
                    <a:p>
                      <a:pPr marL="0" marR="0">
                        <a:lnSpc>
                          <a:spcPct val="115000"/>
                        </a:lnSpc>
                        <a:spcBef>
                          <a:spcPts val="0"/>
                        </a:spcBef>
                        <a:spcAft>
                          <a:spcPts val="0"/>
                        </a:spcAft>
                      </a:pPr>
                      <a:r>
                        <a:rPr lang="en-US" sz="900" dirty="0">
                          <a:solidFill>
                            <a:schemeClr val="bg1"/>
                          </a:solidFill>
                          <a:effectLst/>
                        </a:rPr>
                        <a:t> </a:t>
                      </a:r>
                    </a:p>
                    <a:p>
                      <a:pPr marL="0" marR="0">
                        <a:lnSpc>
                          <a:spcPct val="115000"/>
                        </a:lnSpc>
                        <a:spcBef>
                          <a:spcPts val="0"/>
                        </a:spcBef>
                        <a:spcAft>
                          <a:spcPts val="0"/>
                        </a:spcAft>
                      </a:pPr>
                      <a:r>
                        <a:rPr lang="en-US" sz="900" dirty="0">
                          <a:solidFill>
                            <a:schemeClr val="bg1"/>
                          </a:solidFill>
                          <a:effectLst/>
                        </a:rPr>
                        <a:t> </a:t>
                      </a:r>
                      <a:endParaRPr lang="en-US" sz="900" dirty="0">
                        <a:solidFill>
                          <a:schemeClr val="bg1"/>
                        </a:solidFill>
                        <a:effectLst/>
                        <a:latin typeface="Calibri"/>
                        <a:ea typeface="Calibri"/>
                        <a:cs typeface="Times New Roman"/>
                      </a:endParaRPr>
                    </a:p>
                  </a:txBody>
                  <a:tcPr marL="41283" marR="41283"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r>
            </a:tbl>
          </a:graphicData>
        </a:graphic>
      </p:graphicFrame>
      <p:sp>
        <p:nvSpPr>
          <p:cNvPr id="8" name="Slide Number Placeholder 7"/>
          <p:cNvSpPr>
            <a:spLocks noGrp="1"/>
          </p:cNvSpPr>
          <p:nvPr>
            <p:ph type="sldNum" sz="quarter" idx="12"/>
          </p:nvPr>
        </p:nvSpPr>
        <p:spPr>
          <a:xfrm>
            <a:off x="8626840" y="4896553"/>
            <a:ext cx="322288" cy="216967"/>
          </a:xfrm>
        </p:spPr>
        <p:txBody>
          <a:bodyPr/>
          <a:lstStyle/>
          <a:p>
            <a:fld id="{9E50570A-DD0D-C441-B117-5356CE3D40C2}" type="slidenum">
              <a:rPr lang="en-US" smtClean="0"/>
              <a:pPr/>
              <a:t>32</a:t>
            </a:fld>
            <a:endParaRPr lang="en-US" dirty="0"/>
          </a:p>
        </p:txBody>
      </p:sp>
    </p:spTree>
    <p:extLst>
      <p:ext uri="{BB962C8B-B14F-4D97-AF65-F5344CB8AC3E}">
        <p14:creationId xmlns:p14="http://schemas.microsoft.com/office/powerpoint/2010/main" val="3832527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382" y="157745"/>
            <a:ext cx="7720943" cy="921998"/>
          </a:xfrm>
        </p:spPr>
        <p:txBody>
          <a:bodyPr/>
          <a:lstStyle/>
          <a:p>
            <a:r>
              <a:rPr lang="en-US" dirty="0" smtClean="0"/>
              <a:t>Cycloserine Case Study </a:t>
            </a:r>
            <a:br>
              <a:rPr lang="en-US" dirty="0" smtClean="0"/>
            </a:br>
            <a:r>
              <a:rPr lang="en-US" sz="2000" i="1" dirty="0" smtClean="0"/>
              <a:t>Increasing access through cost reduction </a:t>
            </a:r>
            <a:br>
              <a:rPr lang="en-US" sz="2000" i="1" dirty="0" smtClean="0"/>
            </a:br>
            <a:r>
              <a:rPr lang="en-US" sz="2000" i="1" dirty="0" smtClean="0"/>
              <a:t>and enhanced supply</a:t>
            </a:r>
            <a:endParaRPr lang="en-US" sz="2000" i="1" dirty="0"/>
          </a:p>
        </p:txBody>
      </p:sp>
      <p:sp>
        <p:nvSpPr>
          <p:cNvPr id="4" name="Slide Number Placeholder 3"/>
          <p:cNvSpPr>
            <a:spLocks noGrp="1"/>
          </p:cNvSpPr>
          <p:nvPr>
            <p:ph type="sldNum" sz="quarter" idx="12"/>
          </p:nvPr>
        </p:nvSpPr>
        <p:spPr/>
        <p:txBody>
          <a:bodyPr/>
          <a:lstStyle/>
          <a:p>
            <a:fld id="{ADDBB064-9261-234C-BC77-2FE0188AE27D}" type="slidenum">
              <a:rPr lang="en-US" smtClean="0"/>
              <a:pPr/>
              <a:t>33</a:t>
            </a:fld>
            <a:endParaRPr lang="en-US" dirty="0"/>
          </a:p>
        </p:txBody>
      </p:sp>
      <p:cxnSp>
        <p:nvCxnSpPr>
          <p:cNvPr id="11" name="Straight Connector 10"/>
          <p:cNvCxnSpPr/>
          <p:nvPr/>
        </p:nvCxnSpPr>
        <p:spPr>
          <a:xfrm>
            <a:off x="2193685" y="1285357"/>
            <a:ext cx="0" cy="2920665"/>
          </a:xfrm>
          <a:prstGeom prst="line">
            <a:avLst/>
          </a:prstGeom>
          <a:ln w="38100">
            <a:solidFill>
              <a:srgbClr val="D7AA2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37005" y="1285357"/>
            <a:ext cx="0" cy="2920665"/>
          </a:xfrm>
          <a:prstGeom prst="line">
            <a:avLst/>
          </a:prstGeom>
          <a:ln w="38100">
            <a:solidFill>
              <a:srgbClr val="D7AA23"/>
            </a:solidFill>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6751144" y="157744"/>
            <a:ext cx="2054402" cy="1072790"/>
            <a:chOff x="8039595" y="3039039"/>
            <a:chExt cx="2054402" cy="1072790"/>
          </a:xfrm>
        </p:grpSpPr>
        <p:pic>
          <p:nvPicPr>
            <p:cNvPr id="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595" y="3039039"/>
              <a:ext cx="2054402" cy="107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8780634" y="3275588"/>
              <a:ext cx="807522" cy="246221"/>
            </a:xfrm>
            <a:prstGeom prst="rect">
              <a:avLst/>
            </a:prstGeom>
            <a:noFill/>
          </p:spPr>
          <p:txBody>
            <a:bodyPr wrap="square" rtlCol="0">
              <a:spAutoFit/>
            </a:bodyPr>
            <a:lstStyle/>
            <a:p>
              <a:r>
                <a:rPr lang="en-US" sz="1000" dirty="0" smtClean="0">
                  <a:solidFill>
                    <a:schemeClr val="bg1"/>
                  </a:solidFill>
                </a:rPr>
                <a:t>Supply</a:t>
              </a:r>
              <a:endParaRPr lang="en-US" sz="1000" dirty="0">
                <a:solidFill>
                  <a:schemeClr val="bg1"/>
                </a:solidFill>
              </a:endParaRPr>
            </a:p>
          </p:txBody>
        </p:sp>
      </p:grpSp>
      <p:sp>
        <p:nvSpPr>
          <p:cNvPr id="14" name="Content Placeholder 2"/>
          <p:cNvSpPr>
            <a:spLocks noGrp="1"/>
          </p:cNvSpPr>
          <p:nvPr>
            <p:ph idx="1"/>
          </p:nvPr>
        </p:nvSpPr>
        <p:spPr>
          <a:xfrm>
            <a:off x="367404" y="1285357"/>
            <a:ext cx="1716215" cy="3271279"/>
          </a:xfrm>
        </p:spPr>
        <p:txBody>
          <a:bodyPr/>
          <a:lstStyle/>
          <a:p>
            <a:pPr marL="0" indent="0">
              <a:buNone/>
            </a:pPr>
            <a:r>
              <a:rPr lang="en-US" sz="1400" b="1" dirty="0" smtClean="0">
                <a:solidFill>
                  <a:srgbClr val="24495B"/>
                </a:solidFill>
              </a:rPr>
              <a:t>THE NEED</a:t>
            </a:r>
          </a:p>
          <a:p>
            <a:r>
              <a:rPr lang="en-US" sz="1050" dirty="0"/>
              <a:t>A</a:t>
            </a:r>
            <a:r>
              <a:rPr lang="en-US" sz="1050" dirty="0" smtClean="0"/>
              <a:t> </a:t>
            </a:r>
            <a:r>
              <a:rPr lang="en-US" sz="1050" dirty="0"/>
              <a:t>global supply of </a:t>
            </a:r>
            <a:r>
              <a:rPr lang="en-US" sz="1050" dirty="0" smtClean="0"/>
              <a:t>quality assured </a:t>
            </a:r>
            <a:r>
              <a:rPr lang="en-US" sz="1050" dirty="0" err="1"/>
              <a:t>c</a:t>
            </a:r>
            <a:r>
              <a:rPr lang="en-US" sz="1050" dirty="0" err="1" smtClean="0"/>
              <a:t>ycloserine</a:t>
            </a:r>
            <a:r>
              <a:rPr lang="en-US" sz="1050" dirty="0" smtClean="0"/>
              <a:t> – a </a:t>
            </a:r>
            <a:r>
              <a:rPr lang="en-US" sz="1050" dirty="0"/>
              <a:t>medicine for multi-drug resistant </a:t>
            </a:r>
            <a:r>
              <a:rPr lang="en-US" sz="1050" dirty="0" smtClean="0"/>
              <a:t>Tuberculosis</a:t>
            </a:r>
            <a:endParaRPr lang="en-US" sz="1050" dirty="0"/>
          </a:p>
          <a:p>
            <a:r>
              <a:rPr lang="en-US" sz="1050" dirty="0" smtClean="0"/>
              <a:t>Access to an  affordable</a:t>
            </a:r>
            <a:r>
              <a:rPr lang="en-US" sz="1050" dirty="0"/>
              <a:t>, quality assured </a:t>
            </a:r>
            <a:r>
              <a:rPr lang="en-US" sz="1050" dirty="0" smtClean="0"/>
              <a:t>product, as manufactured by Dong-A Pharmaceuticals (Korea)</a:t>
            </a:r>
            <a:endParaRPr lang="en-US" sz="1050" dirty="0"/>
          </a:p>
        </p:txBody>
      </p:sp>
      <p:sp>
        <p:nvSpPr>
          <p:cNvPr id="15" name="Content Placeholder 2"/>
          <p:cNvSpPr txBox="1">
            <a:spLocks/>
          </p:cNvSpPr>
          <p:nvPr/>
        </p:nvSpPr>
        <p:spPr>
          <a:xfrm>
            <a:off x="2431571" y="1285357"/>
            <a:ext cx="3385029" cy="3271279"/>
          </a:xfrm>
          <a:prstGeom prst="rect">
            <a:avLst/>
          </a:prstGeom>
        </p:spPr>
        <p:txBody>
          <a:bodyPr lIns="0" tIns="0" bIns="0"/>
          <a:lstStyle>
            <a:lvl1pPr marL="168275" indent="-168275" algn="l" defTabSz="457200" rtl="0" eaLnBrk="1" latinLnBrk="0" hangingPunct="1">
              <a:spcBef>
                <a:spcPts val="600"/>
              </a:spcBef>
              <a:spcAft>
                <a:spcPts val="0"/>
              </a:spcAft>
              <a:buClr>
                <a:schemeClr val="accent3"/>
              </a:buClr>
              <a:buFont typeface="Arial"/>
              <a:buChar char="•"/>
              <a:defRPr sz="1800" kern="1200">
                <a:solidFill>
                  <a:schemeClr val="tx1"/>
                </a:solidFill>
                <a:latin typeface="+mn-lt"/>
                <a:ea typeface="+mn-ea"/>
                <a:cs typeface="+mn-cs"/>
              </a:defRPr>
            </a:lvl1pPr>
            <a:lvl2pPr marL="346075" indent="-177800" algn="l" defTabSz="457200" rtl="0" eaLnBrk="1" latinLnBrk="0" hangingPunct="1">
              <a:spcBef>
                <a:spcPts val="600"/>
              </a:spcBef>
              <a:spcAft>
                <a:spcPts val="0"/>
              </a:spcAft>
              <a:buClr>
                <a:schemeClr val="accent3"/>
              </a:buClr>
              <a:buSzPct val="100000"/>
              <a:buFont typeface="Lucida Grande"/>
              <a:buChar char="+"/>
              <a:defRPr sz="1600" kern="1200">
                <a:solidFill>
                  <a:schemeClr val="tx1"/>
                </a:solidFill>
                <a:latin typeface="+mn-lt"/>
                <a:ea typeface="+mn-ea"/>
                <a:cs typeface="+mn-cs"/>
              </a:defRPr>
            </a:lvl2pPr>
            <a:lvl3pPr marL="452438" indent="-106363" algn="l" defTabSz="457200" rtl="0" eaLnBrk="1" latinLnBrk="0" hangingPunct="1">
              <a:spcBef>
                <a:spcPts val="600"/>
              </a:spcBef>
              <a:spcAft>
                <a:spcPts val="0"/>
              </a:spcAft>
              <a:buClr>
                <a:schemeClr val="accent3"/>
              </a:buClr>
              <a:buFont typeface="Arial"/>
              <a:buChar char="•"/>
              <a:defRPr sz="1400" kern="1200">
                <a:solidFill>
                  <a:schemeClr val="tx1"/>
                </a:solidFill>
                <a:latin typeface="+mn-lt"/>
                <a:ea typeface="+mn-ea"/>
                <a:cs typeface="+mn-cs"/>
              </a:defRPr>
            </a:lvl3pPr>
            <a:lvl4pPr marL="630238" indent="-177800" algn="l" defTabSz="457200" rtl="0" eaLnBrk="1" latinLnBrk="0" hangingPunct="1">
              <a:spcBef>
                <a:spcPts val="600"/>
              </a:spcBef>
              <a:spcAft>
                <a:spcPts val="0"/>
              </a:spcAft>
              <a:buClr>
                <a:schemeClr val="accent3"/>
              </a:buClr>
              <a:buFont typeface="Lucida Grande"/>
              <a:buChar char="+"/>
              <a:defRPr sz="1200" kern="1200">
                <a:solidFill>
                  <a:schemeClr val="tx1"/>
                </a:solidFill>
                <a:latin typeface="+mn-lt"/>
                <a:ea typeface="+mn-ea"/>
                <a:cs typeface="+mn-cs"/>
              </a:defRPr>
            </a:lvl4pPr>
            <a:lvl5pPr marL="746125" indent="-115888" algn="l" defTabSz="457200" rtl="0" eaLnBrk="1" latinLnBrk="0" hangingPunct="1">
              <a:spcBef>
                <a:spcPts val="600"/>
              </a:spcBef>
              <a:spcAft>
                <a:spcPts val="0"/>
              </a:spcAft>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smtClean="0">
                <a:solidFill>
                  <a:srgbClr val="24495B"/>
                </a:solidFill>
              </a:rPr>
              <a:t>THE INTERVENTION</a:t>
            </a:r>
          </a:p>
          <a:p>
            <a:pPr marL="0" indent="0">
              <a:buNone/>
            </a:pPr>
            <a:r>
              <a:rPr lang="en-US" sz="1100" b="1" i="1" dirty="0" smtClean="0"/>
              <a:t>Policies </a:t>
            </a:r>
            <a:r>
              <a:rPr lang="en-US" sz="1100" b="1" i="1" dirty="0"/>
              <a:t>and Procedures:</a:t>
            </a:r>
          </a:p>
          <a:p>
            <a:r>
              <a:rPr lang="en-US" sz="1050" dirty="0" smtClean="0"/>
              <a:t>Standard Operation Procedures (SOP) </a:t>
            </a:r>
            <a:r>
              <a:rPr lang="en-US" sz="1050" dirty="0"/>
              <a:t>Development</a:t>
            </a:r>
          </a:p>
          <a:p>
            <a:r>
              <a:rPr lang="en-US" sz="1050" dirty="0" smtClean="0"/>
              <a:t>QMS design and </a:t>
            </a:r>
            <a:r>
              <a:rPr lang="en-US" sz="1050" dirty="0"/>
              <a:t>implementation</a:t>
            </a:r>
          </a:p>
          <a:p>
            <a:pPr marL="0" indent="0">
              <a:buNone/>
            </a:pPr>
            <a:r>
              <a:rPr lang="en-US" sz="1100" b="1" i="1" dirty="0"/>
              <a:t>Technical </a:t>
            </a:r>
            <a:r>
              <a:rPr lang="en-US" sz="1100" b="1" i="1" dirty="0" smtClean="0"/>
              <a:t>Expertise:</a:t>
            </a:r>
            <a:endParaRPr lang="en-US" sz="1100" b="1" i="1" dirty="0"/>
          </a:p>
          <a:p>
            <a:r>
              <a:rPr lang="en-US" sz="1050" dirty="0"/>
              <a:t>Formulation guidance</a:t>
            </a:r>
          </a:p>
          <a:p>
            <a:r>
              <a:rPr lang="en-US" sz="1050" dirty="0" smtClean="0"/>
              <a:t>Good Manufacturing Practices (GMP) assistance</a:t>
            </a:r>
            <a:br>
              <a:rPr lang="en-US" sz="1050" dirty="0" smtClean="0"/>
            </a:br>
            <a:r>
              <a:rPr lang="en-US" sz="1050" dirty="0" smtClean="0"/>
              <a:t>to </a:t>
            </a:r>
            <a:r>
              <a:rPr lang="en-US" sz="1050" dirty="0"/>
              <a:t>improve quality </a:t>
            </a:r>
            <a:r>
              <a:rPr lang="en-US" sz="1050" dirty="0" smtClean="0"/>
              <a:t>systems</a:t>
            </a:r>
            <a:endParaRPr lang="en-US" sz="1200" i="1" dirty="0"/>
          </a:p>
          <a:p>
            <a:pPr marL="0" indent="0">
              <a:buNone/>
            </a:pPr>
            <a:r>
              <a:rPr lang="en-US" sz="1100" b="1" i="1" dirty="0" smtClean="0"/>
              <a:t>WHO </a:t>
            </a:r>
            <a:r>
              <a:rPr lang="en-US" sz="1100" b="1" i="1" dirty="0"/>
              <a:t>Prequalification (PQ) Support</a:t>
            </a:r>
          </a:p>
          <a:p>
            <a:r>
              <a:rPr lang="en-US" sz="1050" dirty="0"/>
              <a:t>Trainings, mock </a:t>
            </a:r>
            <a:r>
              <a:rPr lang="en-US" sz="1050" dirty="0" smtClean="0"/>
              <a:t>audits </a:t>
            </a:r>
            <a:r>
              <a:rPr lang="en-US" sz="1050" dirty="0"/>
              <a:t>and WHO </a:t>
            </a:r>
            <a:r>
              <a:rPr lang="en-US" sz="1050" dirty="0" smtClean="0"/>
              <a:t>Prequalification </a:t>
            </a:r>
            <a:r>
              <a:rPr lang="en-US" sz="1050" dirty="0"/>
              <a:t>process facilitation</a:t>
            </a:r>
          </a:p>
        </p:txBody>
      </p:sp>
      <p:sp>
        <p:nvSpPr>
          <p:cNvPr id="16" name="Content Placeholder 2"/>
          <p:cNvSpPr txBox="1">
            <a:spLocks/>
          </p:cNvSpPr>
          <p:nvPr/>
        </p:nvSpPr>
        <p:spPr>
          <a:xfrm>
            <a:off x="6152291" y="1285357"/>
            <a:ext cx="2511873" cy="3271279"/>
          </a:xfrm>
          <a:prstGeom prst="rect">
            <a:avLst/>
          </a:prstGeom>
        </p:spPr>
        <p:txBody>
          <a:bodyPr lIns="0" tIns="0" bIns="0"/>
          <a:lstStyle>
            <a:lvl1pPr marL="168275" indent="-168275" algn="l" defTabSz="457200" rtl="0" eaLnBrk="1" latinLnBrk="0" hangingPunct="1">
              <a:spcBef>
                <a:spcPts val="600"/>
              </a:spcBef>
              <a:spcAft>
                <a:spcPts val="0"/>
              </a:spcAft>
              <a:buClr>
                <a:schemeClr val="accent3"/>
              </a:buClr>
              <a:buFont typeface="Arial"/>
              <a:buChar char="•"/>
              <a:defRPr sz="1800" kern="1200">
                <a:solidFill>
                  <a:schemeClr val="tx1"/>
                </a:solidFill>
                <a:latin typeface="+mn-lt"/>
                <a:ea typeface="+mn-ea"/>
                <a:cs typeface="+mn-cs"/>
              </a:defRPr>
            </a:lvl1pPr>
            <a:lvl2pPr marL="346075" indent="-177800" algn="l" defTabSz="457200" rtl="0" eaLnBrk="1" latinLnBrk="0" hangingPunct="1">
              <a:spcBef>
                <a:spcPts val="600"/>
              </a:spcBef>
              <a:spcAft>
                <a:spcPts val="0"/>
              </a:spcAft>
              <a:buClr>
                <a:schemeClr val="accent3"/>
              </a:buClr>
              <a:buSzPct val="100000"/>
              <a:buFont typeface="Lucida Grande"/>
              <a:buChar char="+"/>
              <a:defRPr sz="1600" kern="1200">
                <a:solidFill>
                  <a:schemeClr val="tx1"/>
                </a:solidFill>
                <a:latin typeface="+mn-lt"/>
                <a:ea typeface="+mn-ea"/>
                <a:cs typeface="+mn-cs"/>
              </a:defRPr>
            </a:lvl2pPr>
            <a:lvl3pPr marL="452438" indent="-106363" algn="l" defTabSz="457200" rtl="0" eaLnBrk="1" latinLnBrk="0" hangingPunct="1">
              <a:spcBef>
                <a:spcPts val="600"/>
              </a:spcBef>
              <a:spcAft>
                <a:spcPts val="0"/>
              </a:spcAft>
              <a:buClr>
                <a:schemeClr val="accent3"/>
              </a:buClr>
              <a:buFont typeface="Arial"/>
              <a:buChar char="•"/>
              <a:defRPr sz="1400" kern="1200">
                <a:solidFill>
                  <a:schemeClr val="tx1"/>
                </a:solidFill>
                <a:latin typeface="+mn-lt"/>
                <a:ea typeface="+mn-ea"/>
                <a:cs typeface="+mn-cs"/>
              </a:defRPr>
            </a:lvl3pPr>
            <a:lvl4pPr marL="630238" indent="-177800" algn="l" defTabSz="457200" rtl="0" eaLnBrk="1" latinLnBrk="0" hangingPunct="1">
              <a:spcBef>
                <a:spcPts val="600"/>
              </a:spcBef>
              <a:spcAft>
                <a:spcPts val="0"/>
              </a:spcAft>
              <a:buClr>
                <a:schemeClr val="accent3"/>
              </a:buClr>
              <a:buFont typeface="Lucida Grande"/>
              <a:buChar char="+"/>
              <a:defRPr sz="1200" kern="1200">
                <a:solidFill>
                  <a:schemeClr val="tx1"/>
                </a:solidFill>
                <a:latin typeface="+mn-lt"/>
                <a:ea typeface="+mn-ea"/>
                <a:cs typeface="+mn-cs"/>
              </a:defRPr>
            </a:lvl4pPr>
            <a:lvl5pPr marL="746125" indent="-115888" algn="l" defTabSz="457200" rtl="0" eaLnBrk="1" latinLnBrk="0" hangingPunct="1">
              <a:spcBef>
                <a:spcPts val="600"/>
              </a:spcBef>
              <a:spcAft>
                <a:spcPts val="0"/>
              </a:spcAft>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b="1" dirty="0" smtClean="0">
                <a:solidFill>
                  <a:srgbClr val="24495B"/>
                </a:solidFill>
              </a:rPr>
              <a:t>THE IMPACT</a:t>
            </a:r>
          </a:p>
          <a:p>
            <a:r>
              <a:rPr lang="en-US" sz="1050" dirty="0" smtClean="0"/>
              <a:t>WHO PQ led to a 30% price decrease for the product</a:t>
            </a:r>
            <a:r>
              <a:rPr lang="en-US" sz="1050" dirty="0"/>
              <a:t>, </a:t>
            </a:r>
            <a:r>
              <a:rPr lang="en-US" sz="1050" dirty="0" err="1"/>
              <a:t>c</a:t>
            </a:r>
            <a:r>
              <a:rPr lang="en-US" sz="1050" dirty="0" err="1" smtClean="0"/>
              <a:t>ycloserine</a:t>
            </a:r>
            <a:r>
              <a:rPr lang="en-US" sz="1050" dirty="0" smtClean="0"/>
              <a:t> </a:t>
            </a:r>
          </a:p>
          <a:p>
            <a:r>
              <a:rPr lang="en-US" sz="1050" dirty="0" smtClean="0"/>
              <a:t>More than 100,000,000 quality-assured units sold since PQ</a:t>
            </a:r>
            <a:endParaRPr lang="en-US" sz="1050" b="1" dirty="0">
              <a:solidFill>
                <a:srgbClr val="FF0000"/>
              </a:solidFill>
            </a:endParaRPr>
          </a:p>
          <a:p>
            <a:r>
              <a:rPr lang="en-US" sz="1050" dirty="0"/>
              <a:t>PQM </a:t>
            </a:r>
            <a:r>
              <a:rPr lang="en-US" altLang="en-US" sz="1050" dirty="0" smtClean="0"/>
              <a:t>worked </a:t>
            </a:r>
            <a:r>
              <a:rPr lang="en-US" altLang="en-US" sz="1050" dirty="0"/>
              <a:t>with Dong-A to develop a product </a:t>
            </a:r>
            <a:r>
              <a:rPr lang="en-US" altLang="en-US" sz="1050" dirty="0" smtClean="0"/>
              <a:t>and active pharmaceutical </a:t>
            </a:r>
            <a:r>
              <a:rPr lang="en-US" altLang="en-US" sz="1050" dirty="0"/>
              <a:t>ingredients (API) formulation for </a:t>
            </a:r>
            <a:r>
              <a:rPr lang="en-US" altLang="en-US" sz="1050" dirty="0" err="1"/>
              <a:t>clofazimine</a:t>
            </a:r>
            <a:r>
              <a:rPr lang="en-US" altLang="en-US" sz="1050" dirty="0"/>
              <a:t>, a new WHO-recommended </a:t>
            </a:r>
            <a:r>
              <a:rPr lang="en-US" altLang="en-US" sz="1050" dirty="0" smtClean="0"/>
              <a:t>short-term, 9-month, </a:t>
            </a:r>
            <a:r>
              <a:rPr lang="en-US" altLang="en-US" sz="1050" dirty="0"/>
              <a:t>regiment for </a:t>
            </a:r>
            <a:r>
              <a:rPr lang="en-US" altLang="en-US" sz="1050" dirty="0" smtClean="0"/>
              <a:t>multi-drug-resistant </a:t>
            </a:r>
            <a:r>
              <a:rPr lang="en-US" altLang="en-US" sz="1050" dirty="0"/>
              <a:t>tuberculosis </a:t>
            </a:r>
            <a:r>
              <a:rPr lang="en-US" altLang="en-US" sz="1050" dirty="0" smtClean="0"/>
              <a:t>(MDR-TB)</a:t>
            </a:r>
            <a:endParaRPr lang="en-US" altLang="en-US" sz="1050" dirty="0"/>
          </a:p>
          <a:p>
            <a:r>
              <a:rPr lang="en-US" sz="1050" dirty="0" smtClean="0"/>
              <a:t>The </a:t>
            </a:r>
            <a:r>
              <a:rPr lang="en-US" sz="1050" dirty="0"/>
              <a:t>trust built between PQM and Dong-A </a:t>
            </a:r>
            <a:r>
              <a:rPr lang="en-US" sz="1050" dirty="0" smtClean="0"/>
              <a:t>led </a:t>
            </a:r>
            <a:r>
              <a:rPr lang="en-US" sz="1050" dirty="0"/>
              <a:t>the company’s leadership </a:t>
            </a:r>
            <a:r>
              <a:rPr lang="en-US" sz="1050" dirty="0" smtClean="0"/>
              <a:t>to integrate public </a:t>
            </a:r>
            <a:r>
              <a:rPr lang="en-US" sz="1050" dirty="0"/>
              <a:t>health into its </a:t>
            </a:r>
            <a:r>
              <a:rPr lang="en-US" sz="1050" dirty="0" smtClean="0"/>
              <a:t>mission</a:t>
            </a:r>
            <a:r>
              <a:rPr lang="en-US" sz="1050" dirty="0"/>
              <a:t>, with a focus on market-shaping versus profit margins</a:t>
            </a:r>
            <a:endParaRPr lang="en-US" altLang="en-US" sz="1050" dirty="0">
              <a:ea typeface="MS PGothic" pitchFamily="34" charset="-128"/>
            </a:endParaRPr>
          </a:p>
        </p:txBody>
      </p:sp>
    </p:spTree>
    <p:extLst>
      <p:ext uri="{BB962C8B-B14F-4D97-AF65-F5344CB8AC3E}">
        <p14:creationId xmlns:p14="http://schemas.microsoft.com/office/powerpoint/2010/main" val="24012025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4141160" y="148856"/>
            <a:ext cx="4899323" cy="4942105"/>
          </a:xfrm>
        </p:spPr>
        <p:txBody>
          <a:bodyPr/>
          <a:lstStyle/>
          <a:p>
            <a:pPr marL="0" indent="0">
              <a:buNone/>
            </a:pPr>
            <a:r>
              <a:rPr lang="en-US" b="1" dirty="0" smtClean="0">
                <a:solidFill>
                  <a:schemeClr val="bg2"/>
                </a:solidFill>
              </a:rPr>
              <a:t>Partnering with Stakeholders to improve Ethiopian manufacturers GMP compliance</a:t>
            </a:r>
            <a:br>
              <a:rPr lang="en-US" b="1" dirty="0" smtClean="0">
                <a:solidFill>
                  <a:schemeClr val="bg2"/>
                </a:solidFill>
              </a:rPr>
            </a:br>
            <a:r>
              <a:rPr lang="en-US" b="1" dirty="0" smtClean="0">
                <a:solidFill>
                  <a:schemeClr val="bg2"/>
                </a:solidFill>
              </a:rPr>
              <a:t/>
            </a:r>
            <a:br>
              <a:rPr lang="en-US" b="1" dirty="0" smtClean="0">
                <a:solidFill>
                  <a:schemeClr val="bg2"/>
                </a:solidFill>
              </a:rPr>
            </a:br>
            <a:r>
              <a:rPr lang="en-US" sz="1100" dirty="0"/>
              <a:t>Improving access to quality medicines through local production is a key goal of the Ethiopia Health Sector Transformation plan. </a:t>
            </a:r>
            <a:r>
              <a:rPr lang="en-US" sz="1100" dirty="0" smtClean="0"/>
              <a:t>Interventions </a:t>
            </a:r>
            <a:r>
              <a:rPr lang="en-US" sz="1100" dirty="0"/>
              <a:t>addressing local production are built on the </a:t>
            </a:r>
            <a:r>
              <a:rPr lang="en-US" sz="1100" dirty="0" smtClean="0"/>
              <a:t>good manufacturing practices (GMP) </a:t>
            </a:r>
            <a:r>
              <a:rPr lang="en-US" sz="1100" dirty="0"/>
              <a:t>roadmap developed by PQM in 2013. </a:t>
            </a:r>
            <a:r>
              <a:rPr lang="en-US" sz="1100" dirty="0" smtClean="0">
                <a:solidFill>
                  <a:srgbClr val="FF0000"/>
                </a:solidFill>
              </a:rPr>
              <a:t/>
            </a:r>
            <a:br>
              <a:rPr lang="en-US" sz="1100" dirty="0" smtClean="0">
                <a:solidFill>
                  <a:srgbClr val="FF0000"/>
                </a:solidFill>
              </a:rPr>
            </a:br>
            <a:endParaRPr lang="en-US" sz="1100" dirty="0" smtClean="0">
              <a:solidFill>
                <a:srgbClr val="FF0000"/>
              </a:solidFill>
            </a:endParaRPr>
          </a:p>
          <a:p>
            <a:r>
              <a:rPr lang="en-US" sz="1100" dirty="0" smtClean="0"/>
              <a:t>In collaboration with WHO and the United Nations Industrial Development Organization (UNIDO), PQM conducted the second round of manufacturer assessments as part of the roadmap and prepared a consolidated assessment report on the good manufacturing practice status of local pharmaceutical manufacturers.</a:t>
            </a:r>
          </a:p>
          <a:p>
            <a:endParaRPr lang="en-US" sz="1100" dirty="0" smtClean="0"/>
          </a:p>
          <a:p>
            <a:r>
              <a:rPr lang="en-US" sz="1100" dirty="0" err="1"/>
              <a:t>Cadilla</a:t>
            </a:r>
            <a:r>
              <a:rPr lang="en-US" sz="1100" dirty="0"/>
              <a:t> Pharma continues to show significant GMP improvements and is expecting to undergo a WHO PQ audit for ethambutol tablets in Q3. PQM continues to support this local manufacturer.</a:t>
            </a:r>
          </a:p>
        </p:txBody>
      </p:sp>
      <p:sp>
        <p:nvSpPr>
          <p:cNvPr id="4" name="Text Placeholder 3"/>
          <p:cNvSpPr>
            <a:spLocks noGrp="1"/>
          </p:cNvSpPr>
          <p:nvPr>
            <p:ph type="body" sz="quarter" idx="15"/>
          </p:nvPr>
        </p:nvSpPr>
        <p:spPr>
          <a:xfrm>
            <a:off x="252935" y="1319278"/>
            <a:ext cx="3599397" cy="2221364"/>
          </a:xfrm>
        </p:spPr>
        <p:txBody>
          <a:bodyPr/>
          <a:lstStyle/>
          <a:p>
            <a:r>
              <a:rPr lang="en-US" sz="4800" dirty="0" smtClean="0"/>
              <a:t>Ethiopia</a:t>
            </a:r>
          </a:p>
          <a:p>
            <a:endParaRPr lang="en-US" sz="1400" dirty="0"/>
          </a:p>
        </p:txBody>
      </p:sp>
      <p:sp>
        <p:nvSpPr>
          <p:cNvPr id="5" name="Slide Number Placeholder 4"/>
          <p:cNvSpPr>
            <a:spLocks noGrp="1"/>
          </p:cNvSpPr>
          <p:nvPr>
            <p:ph type="sldNum" sz="quarter" idx="12"/>
          </p:nvPr>
        </p:nvSpPr>
        <p:spPr/>
        <p:txBody>
          <a:bodyPr/>
          <a:lstStyle/>
          <a:p>
            <a:fld id="{ADDBB064-9261-234C-BC77-2FE0188AE27D}" type="slidenum">
              <a:rPr lang="en-US" smtClean="0"/>
              <a:pPr/>
              <a:t>34</a:t>
            </a:fld>
            <a:endParaRPr lang="en-US" dirty="0"/>
          </a:p>
        </p:txBody>
      </p:sp>
      <p:sp>
        <p:nvSpPr>
          <p:cNvPr id="8" name="Rectangle 7"/>
          <p:cNvSpPr/>
          <p:nvPr/>
        </p:nvSpPr>
        <p:spPr>
          <a:xfrm>
            <a:off x="8077955" y="4376383"/>
            <a:ext cx="982961" cy="707886"/>
          </a:xfrm>
          <a:prstGeom prst="rect">
            <a:avLst/>
          </a:prstGeom>
        </p:spPr>
        <p:txBody>
          <a:bodyPr wrap="none">
            <a:spAutoFit/>
          </a:bodyPr>
          <a:lstStyle/>
          <a:p>
            <a:r>
              <a:rPr lang="en-US" sz="4000" b="1" dirty="0" smtClean="0">
                <a:solidFill>
                  <a:srgbClr val="013060"/>
                </a:solidFill>
                <a:ea typeface="+mj-ea"/>
                <a:cs typeface="+mj-cs"/>
              </a:rPr>
              <a:t>IR2</a:t>
            </a:r>
            <a:endParaRPr lang="en-US" sz="1200" dirty="0">
              <a:solidFill>
                <a:srgbClr val="013060"/>
              </a:solidFill>
            </a:endParaRPr>
          </a:p>
        </p:txBody>
      </p:sp>
      <p:pic>
        <p:nvPicPr>
          <p:cNvPr id="1026" name="Picture 2" descr="C:\Users\Karlee.Nicklas\Downloads\iStock_000027450544_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4085" t="7358" b="27902"/>
          <a:stretch/>
        </p:blipFill>
        <p:spPr bwMode="auto">
          <a:xfrm>
            <a:off x="-16934" y="2373846"/>
            <a:ext cx="3987800" cy="200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614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4141160" y="148856"/>
            <a:ext cx="4899323" cy="4942105"/>
          </a:xfrm>
        </p:spPr>
        <p:txBody>
          <a:bodyPr/>
          <a:lstStyle/>
          <a:p>
            <a:pPr marL="0" indent="0">
              <a:buNone/>
            </a:pPr>
            <a:r>
              <a:rPr lang="en-US" b="1" dirty="0">
                <a:solidFill>
                  <a:schemeClr val="bg2"/>
                </a:solidFill>
              </a:rPr>
              <a:t>E</a:t>
            </a:r>
            <a:r>
              <a:rPr lang="en-US" b="1" dirty="0" smtClean="0">
                <a:solidFill>
                  <a:schemeClr val="bg2"/>
                </a:solidFill>
              </a:rPr>
              <a:t>xpanding locally </a:t>
            </a:r>
            <a:r>
              <a:rPr lang="en-US" b="1" dirty="0">
                <a:solidFill>
                  <a:schemeClr val="bg2"/>
                </a:solidFill>
              </a:rPr>
              <a:t>m</a:t>
            </a:r>
            <a:r>
              <a:rPr lang="en-US" b="1" dirty="0" smtClean="0">
                <a:solidFill>
                  <a:schemeClr val="bg2"/>
                </a:solidFill>
              </a:rPr>
              <a:t>anufactured </a:t>
            </a:r>
            <a:r>
              <a:rPr lang="en-US" b="1" dirty="0">
                <a:solidFill>
                  <a:schemeClr val="bg2"/>
                </a:solidFill>
              </a:rPr>
              <a:t>q</a:t>
            </a:r>
            <a:r>
              <a:rPr lang="en-US" b="1" dirty="0" smtClean="0">
                <a:solidFill>
                  <a:schemeClr val="bg2"/>
                </a:solidFill>
              </a:rPr>
              <a:t>uality medicines for newborns</a:t>
            </a:r>
            <a:br>
              <a:rPr lang="en-US" b="1" dirty="0" smtClean="0">
                <a:solidFill>
                  <a:schemeClr val="bg2"/>
                </a:solidFill>
              </a:rPr>
            </a:br>
            <a:r>
              <a:rPr lang="en-US" b="1" dirty="0" smtClean="0">
                <a:solidFill>
                  <a:schemeClr val="bg2"/>
                </a:solidFill>
              </a:rPr>
              <a:t/>
            </a:r>
            <a:br>
              <a:rPr lang="en-US" b="1" dirty="0" smtClean="0">
                <a:solidFill>
                  <a:schemeClr val="bg2"/>
                </a:solidFill>
              </a:rPr>
            </a:br>
            <a:r>
              <a:rPr lang="en-US" b="1" dirty="0" smtClean="0">
                <a:solidFill>
                  <a:schemeClr val="bg2"/>
                </a:solidFill>
              </a:rPr>
              <a:t/>
            </a:r>
            <a:br>
              <a:rPr lang="en-US" b="1" dirty="0" smtClean="0">
                <a:solidFill>
                  <a:schemeClr val="bg2"/>
                </a:solidFill>
              </a:rPr>
            </a:br>
            <a:r>
              <a:rPr lang="en-US" sz="1100" dirty="0" smtClean="0"/>
              <a:t>In </a:t>
            </a:r>
            <a:r>
              <a:rPr lang="en-US" sz="1100" dirty="0"/>
              <a:t>Pakistan, thousands of newborn children die each year from umbilical cord infections, preventable by quality-assured chlorhexidine (CHX) gel products.</a:t>
            </a:r>
          </a:p>
          <a:p>
            <a:pPr marL="0" indent="0">
              <a:buNone/>
            </a:pPr>
            <a:r>
              <a:rPr lang="en-US" sz="1100" dirty="0"/>
              <a:t> </a:t>
            </a:r>
          </a:p>
          <a:p>
            <a:r>
              <a:rPr lang="en-US" sz="1100" dirty="0"/>
              <a:t>To help improve the availability of quality-assured CHX, PQM provided technical </a:t>
            </a:r>
            <a:r>
              <a:rPr lang="en-US" sz="1100" dirty="0" smtClean="0"/>
              <a:t>assistance to </a:t>
            </a:r>
            <a:r>
              <a:rPr lang="en-US" sz="1100" dirty="0"/>
              <a:t>local manufacturers to improve and attain current good manufacturing practices for CHX 7.1% gel</a:t>
            </a:r>
            <a:r>
              <a:rPr lang="en-US" sz="1100" dirty="0" smtClean="0"/>
              <a:t>.</a:t>
            </a:r>
            <a:endParaRPr lang="en-US" sz="1100" dirty="0"/>
          </a:p>
          <a:p>
            <a:r>
              <a:rPr lang="en-US" sz="1100" dirty="0"/>
              <a:t>As a result of this support, two products were approved for registration by the Drug Registration Board, marking the first time local CHX received government authorization for production.</a:t>
            </a:r>
          </a:p>
          <a:p>
            <a:pPr marL="0" indent="0">
              <a:buNone/>
            </a:pPr>
            <a:endParaRPr lang="en-US" sz="1100" b="1" dirty="0"/>
          </a:p>
          <a:p>
            <a:pPr marL="0" indent="0">
              <a:buNone/>
            </a:pPr>
            <a:r>
              <a:rPr lang="en-US" sz="1100" b="1" dirty="0"/>
              <a:t>The start of sales by two local manufacturers will result not only in </a:t>
            </a:r>
            <a:r>
              <a:rPr lang="en-US" sz="1100" b="1" dirty="0" smtClean="0"/>
              <a:t>use of quality-assured, locally produced CHX in Pakistan, </a:t>
            </a:r>
            <a:r>
              <a:rPr lang="en-US" sz="1100" b="1" dirty="0"/>
              <a:t>but also allow for potential exports to other </a:t>
            </a:r>
            <a:r>
              <a:rPr lang="en-US" sz="1100" b="1" dirty="0" smtClean="0"/>
              <a:t>countries </a:t>
            </a:r>
            <a:r>
              <a:rPr lang="en-US" sz="1100" b="1" dirty="0"/>
              <a:t>that also need quality-assured CHX 7.1% </a:t>
            </a:r>
            <a:r>
              <a:rPr lang="en-US" sz="1100" b="1" dirty="0" smtClean="0"/>
              <a:t>gel. This is a notable accomplishment in helping to combat </a:t>
            </a:r>
            <a:r>
              <a:rPr lang="en-US" sz="1100" b="1" dirty="0"/>
              <a:t>infections and infant mortality. </a:t>
            </a:r>
          </a:p>
        </p:txBody>
      </p:sp>
      <p:sp>
        <p:nvSpPr>
          <p:cNvPr id="4" name="Text Placeholder 3"/>
          <p:cNvSpPr>
            <a:spLocks noGrp="1"/>
          </p:cNvSpPr>
          <p:nvPr>
            <p:ph type="body" sz="quarter" idx="15"/>
          </p:nvPr>
        </p:nvSpPr>
        <p:spPr>
          <a:xfrm>
            <a:off x="252935" y="1319278"/>
            <a:ext cx="3599397" cy="2221364"/>
          </a:xfrm>
        </p:spPr>
        <p:txBody>
          <a:bodyPr/>
          <a:lstStyle/>
          <a:p>
            <a:r>
              <a:rPr lang="en-US" sz="4800" dirty="0" smtClean="0"/>
              <a:t>Pakistan</a:t>
            </a:r>
          </a:p>
          <a:p>
            <a:endParaRPr lang="en-US" sz="1400" dirty="0"/>
          </a:p>
        </p:txBody>
      </p:sp>
      <p:sp>
        <p:nvSpPr>
          <p:cNvPr id="5" name="Slide Number Placeholder 4"/>
          <p:cNvSpPr>
            <a:spLocks noGrp="1"/>
          </p:cNvSpPr>
          <p:nvPr>
            <p:ph type="sldNum" sz="quarter" idx="12"/>
          </p:nvPr>
        </p:nvSpPr>
        <p:spPr/>
        <p:txBody>
          <a:bodyPr/>
          <a:lstStyle/>
          <a:p>
            <a:fld id="{ADDBB064-9261-234C-BC77-2FE0188AE27D}" type="slidenum">
              <a:rPr lang="en-US" smtClean="0"/>
              <a:pPr/>
              <a:t>35</a:t>
            </a:fld>
            <a:endParaRPr lang="en-US" dirty="0"/>
          </a:p>
        </p:txBody>
      </p:sp>
      <p:sp>
        <p:nvSpPr>
          <p:cNvPr id="8" name="Rectangle 7"/>
          <p:cNvSpPr/>
          <p:nvPr/>
        </p:nvSpPr>
        <p:spPr>
          <a:xfrm>
            <a:off x="8077955" y="4376383"/>
            <a:ext cx="982961" cy="707886"/>
          </a:xfrm>
          <a:prstGeom prst="rect">
            <a:avLst/>
          </a:prstGeom>
        </p:spPr>
        <p:txBody>
          <a:bodyPr wrap="none">
            <a:spAutoFit/>
          </a:bodyPr>
          <a:lstStyle/>
          <a:p>
            <a:r>
              <a:rPr lang="en-US" sz="4000" b="1" smtClean="0">
                <a:solidFill>
                  <a:srgbClr val="013060"/>
                </a:solidFill>
                <a:ea typeface="+mj-ea"/>
                <a:cs typeface="+mj-cs"/>
              </a:rPr>
              <a:t>IR2</a:t>
            </a:r>
            <a:endParaRPr lang="en-US" sz="1200" dirty="0">
              <a:solidFill>
                <a:srgbClr val="013060"/>
              </a:solidFill>
            </a:endParaRPr>
          </a:p>
        </p:txBody>
      </p:sp>
      <p:pic>
        <p:nvPicPr>
          <p:cNvPr id="10" name="Picture 2" descr="http://www.pakparenting.com/wp-content/uploads/2015/04/Myths-About-Breastfeeding-in-Pakistan1.jpg"/>
          <p:cNvPicPr>
            <a:picLocks noChangeAspect="1" noChangeArrowheads="1"/>
          </p:cNvPicPr>
          <p:nvPr/>
        </p:nvPicPr>
        <p:blipFill rotWithShape="1">
          <a:blip r:embed="rId3">
            <a:extLst>
              <a:ext uri="{28A0092B-C50C-407E-A947-70E740481C1C}">
                <a14:useLocalDpi xmlns:a14="http://schemas.microsoft.com/office/drawing/2010/main" val="0"/>
              </a:ext>
            </a:extLst>
          </a:blip>
          <a:srcRect l="14785" t="23086" r="2348" b="14476"/>
          <a:stretch/>
        </p:blipFill>
        <p:spPr bwMode="auto">
          <a:xfrm>
            <a:off x="2" y="2194560"/>
            <a:ext cx="3968498" cy="199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004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74486" y="784568"/>
            <a:ext cx="3949840" cy="3796299"/>
          </a:xfrm>
        </p:spPr>
        <p:txBody>
          <a:bodyPr/>
          <a:lstStyle/>
          <a:p>
            <a:pPr lvl="1">
              <a:lnSpc>
                <a:spcPct val="114000"/>
              </a:lnSpc>
            </a:pPr>
            <a:r>
              <a:rPr lang="en-US" sz="2400" dirty="0" smtClean="0">
                <a:solidFill>
                  <a:srgbClr val="020406"/>
                </a:solidFill>
              </a:rPr>
              <a:t>PQM  provided technical assistance to </a:t>
            </a:r>
            <a:r>
              <a:rPr lang="en-US" sz="2400" b="1" dirty="0" smtClean="0">
                <a:solidFill>
                  <a:srgbClr val="020406"/>
                </a:solidFill>
              </a:rPr>
              <a:t>62 </a:t>
            </a:r>
            <a:r>
              <a:rPr lang="en-US" sz="2400" b="1" dirty="0">
                <a:solidFill>
                  <a:srgbClr val="020406"/>
                </a:solidFill>
              </a:rPr>
              <a:t>manufacturers </a:t>
            </a:r>
            <a:r>
              <a:rPr lang="en-US" sz="2400" dirty="0">
                <a:solidFill>
                  <a:srgbClr val="020406"/>
                </a:solidFill>
              </a:rPr>
              <a:t>of priority medicines </a:t>
            </a:r>
            <a:r>
              <a:rPr lang="en-US" sz="2400" dirty="0" smtClean="0">
                <a:solidFill>
                  <a:srgbClr val="020406"/>
                </a:solidFill>
              </a:rPr>
              <a:t>(anti-malarial, anti-TB, MNCH, and NTD products) </a:t>
            </a:r>
            <a:r>
              <a:rPr lang="en-US" sz="2400" dirty="0">
                <a:solidFill>
                  <a:srgbClr val="020406"/>
                </a:solidFill>
              </a:rPr>
              <a:t>in </a:t>
            </a:r>
            <a:r>
              <a:rPr lang="en-US" sz="2400" b="1" dirty="0">
                <a:solidFill>
                  <a:srgbClr val="020406"/>
                </a:solidFill>
              </a:rPr>
              <a:t>11 </a:t>
            </a:r>
            <a:r>
              <a:rPr lang="en-US" sz="2400" b="1" dirty="0" smtClean="0">
                <a:solidFill>
                  <a:srgbClr val="020406"/>
                </a:solidFill>
              </a:rPr>
              <a:t>countries</a:t>
            </a:r>
            <a:endParaRPr lang="en-US" sz="2400" dirty="0">
              <a:solidFill>
                <a:srgbClr val="020406"/>
              </a:solidFill>
            </a:endParaRPr>
          </a:p>
        </p:txBody>
      </p:sp>
      <p:sp>
        <p:nvSpPr>
          <p:cNvPr id="2" name="Slide Number Placeholder 1"/>
          <p:cNvSpPr>
            <a:spLocks noGrp="1"/>
          </p:cNvSpPr>
          <p:nvPr>
            <p:ph type="sldNum" sz="quarter" idx="12"/>
          </p:nvPr>
        </p:nvSpPr>
        <p:spPr/>
        <p:txBody>
          <a:bodyPr/>
          <a:lstStyle/>
          <a:p>
            <a:fld id="{67336A34-759B-4CB5-8197-65F754E57A07}" type="slidenum">
              <a:rPr lang="en-US" smtClean="0"/>
              <a:pPr/>
              <a:t>36</a:t>
            </a:fld>
            <a:endParaRPr lang="en-US" dirty="0"/>
          </a:p>
        </p:txBody>
      </p:sp>
      <p:sp>
        <p:nvSpPr>
          <p:cNvPr id="4" name="Title 3"/>
          <p:cNvSpPr>
            <a:spLocks noGrp="1"/>
          </p:cNvSpPr>
          <p:nvPr>
            <p:ph type="title"/>
          </p:nvPr>
        </p:nvSpPr>
        <p:spPr/>
        <p:txBody>
          <a:bodyPr/>
          <a:lstStyle/>
          <a:p>
            <a:r>
              <a:rPr lang="en-US" b="1" dirty="0">
                <a:solidFill>
                  <a:schemeClr val="tx1">
                    <a:lumMod val="50000"/>
                  </a:schemeClr>
                </a:solidFill>
              </a:rPr>
              <a:t>Support to Manufacturers </a:t>
            </a:r>
          </a:p>
        </p:txBody>
      </p:sp>
      <p:graphicFrame>
        <p:nvGraphicFramePr>
          <p:cNvPr id="5" name="Chart 4"/>
          <p:cNvGraphicFramePr>
            <a:graphicFrameLocks/>
          </p:cNvGraphicFramePr>
          <p:nvPr>
            <p:extLst>
              <p:ext uri="{D42A27DB-BD31-4B8C-83A1-F6EECF244321}">
                <p14:modId xmlns:p14="http://schemas.microsoft.com/office/powerpoint/2010/main" val="2934249044"/>
              </p:ext>
            </p:extLst>
          </p:nvPr>
        </p:nvGraphicFramePr>
        <p:xfrm>
          <a:off x="3790950" y="685800"/>
          <a:ext cx="5153507" cy="3790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791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71576"/>
            <a:ext cx="6662316" cy="294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a:xfrm>
            <a:off x="8626840" y="4782253"/>
            <a:ext cx="322288" cy="21696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336A34-759B-4CB5-8197-65F754E57A07}" type="slidenum">
              <a:rPr lang="en-US" sz="800" smtClean="0"/>
              <a:pPr/>
              <a:t>37</a:t>
            </a:fld>
            <a:endParaRPr lang="en-US" sz="800" dirty="0"/>
          </a:p>
        </p:txBody>
      </p:sp>
    </p:spTree>
    <p:extLst>
      <p:ext uri="{BB962C8B-B14F-4D97-AF65-F5344CB8AC3E}">
        <p14:creationId xmlns:p14="http://schemas.microsoft.com/office/powerpoint/2010/main" val="12910629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9144000" cy="5143941"/>
          </a:xfrm>
          <a:prstGeom prst="rect">
            <a:avLst/>
          </a:prstGeom>
        </p:spPr>
      </p:pic>
      <p:sp>
        <p:nvSpPr>
          <p:cNvPr id="3" name="Title 2"/>
          <p:cNvSpPr>
            <a:spLocks noGrp="1"/>
          </p:cNvSpPr>
          <p:nvPr>
            <p:ph type="title"/>
          </p:nvPr>
        </p:nvSpPr>
        <p:spPr>
          <a:xfrm>
            <a:off x="252937" y="3211136"/>
            <a:ext cx="8591026" cy="857250"/>
          </a:xfrm>
        </p:spPr>
        <p:txBody>
          <a:bodyPr/>
          <a:lstStyle/>
          <a:p>
            <a:pPr algn="l"/>
            <a:r>
              <a:rPr lang="en-US" sz="7200" b="1" dirty="0" smtClean="0"/>
              <a:t>IR3</a:t>
            </a:r>
            <a:br>
              <a:rPr lang="en-US" sz="7200" b="1" dirty="0" smtClean="0"/>
            </a:br>
            <a:r>
              <a:rPr lang="en-US" sz="3300" b="1" dirty="0" smtClean="0"/>
              <a:t>Utilization of Medical Product Quality Information for Decision-Making Increased</a:t>
            </a:r>
            <a:endParaRPr lang="en-US" sz="3300" dirty="0"/>
          </a:p>
        </p:txBody>
      </p:sp>
      <p:sp>
        <p:nvSpPr>
          <p:cNvPr id="5" name="Slide Number Placeholder 4"/>
          <p:cNvSpPr>
            <a:spLocks noGrp="1"/>
          </p:cNvSpPr>
          <p:nvPr>
            <p:ph type="sldNum" sz="quarter" idx="12"/>
          </p:nvPr>
        </p:nvSpPr>
        <p:spPr/>
        <p:txBody>
          <a:bodyPr/>
          <a:lstStyle/>
          <a:p>
            <a:fld id="{ADDBB064-9261-234C-BC77-2FE0188AE27D}" type="slidenum">
              <a:rPr lang="en-US" smtClean="0"/>
              <a:pPr/>
              <a:t>38</a:t>
            </a:fld>
            <a:endParaRPr lang="en-US" dirty="0"/>
          </a:p>
        </p:txBody>
      </p:sp>
    </p:spTree>
    <p:extLst>
      <p:ext uri="{BB962C8B-B14F-4D97-AF65-F5344CB8AC3E}">
        <p14:creationId xmlns:p14="http://schemas.microsoft.com/office/powerpoint/2010/main" val="3923426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24693"/>
          <a:stretch/>
        </p:blipFill>
        <p:spPr>
          <a:xfrm>
            <a:off x="2633241" y="0"/>
            <a:ext cx="6510759" cy="5143500"/>
          </a:xfrm>
          <a:prstGeom prst="rect">
            <a:avLst/>
          </a:prstGeom>
        </p:spPr>
      </p:pic>
      <p:sp>
        <p:nvSpPr>
          <p:cNvPr id="12" name="Rectangle 11"/>
          <p:cNvSpPr/>
          <p:nvPr/>
        </p:nvSpPr>
        <p:spPr>
          <a:xfrm>
            <a:off x="2598172" y="0"/>
            <a:ext cx="6454388" cy="5143500"/>
          </a:xfrm>
          <a:prstGeom prst="rect">
            <a:avLst/>
          </a:prstGeom>
          <a:gradFill flip="none" rotWithShape="1">
            <a:gsLst>
              <a:gs pos="28000">
                <a:srgbClr val="013060"/>
              </a:gs>
              <a:gs pos="78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DDBB064-9261-234C-BC77-2FE0188AE27D}" type="slidenum">
              <a:rPr lang="en-US" smtClean="0"/>
              <a:pPr/>
              <a:t>39</a:t>
            </a:fld>
            <a:endParaRPr lang="en-US" dirty="0"/>
          </a:p>
        </p:txBody>
      </p:sp>
      <p:sp>
        <p:nvSpPr>
          <p:cNvPr id="2" name="Title 1"/>
          <p:cNvSpPr>
            <a:spLocks noGrp="1"/>
          </p:cNvSpPr>
          <p:nvPr>
            <p:ph type="title"/>
          </p:nvPr>
        </p:nvSpPr>
        <p:spPr>
          <a:xfrm>
            <a:off x="252937" y="706902"/>
            <a:ext cx="8229600" cy="857250"/>
          </a:xfrm>
        </p:spPr>
        <p:txBody>
          <a:bodyPr/>
          <a:lstStyle/>
          <a:p>
            <a:r>
              <a:rPr lang="en-US" b="1" dirty="0" smtClean="0"/>
              <a:t>Utilization </a:t>
            </a:r>
            <a:r>
              <a:rPr lang="en-US" b="1" dirty="0"/>
              <a:t>of Medical </a:t>
            </a:r>
            <a:r>
              <a:rPr lang="en-US" b="1"/>
              <a:t>Product </a:t>
            </a:r>
            <a:r>
              <a:rPr lang="en-US" b="1" smtClean="0"/>
              <a:t/>
            </a:r>
            <a:br>
              <a:rPr lang="en-US" b="1" smtClean="0"/>
            </a:br>
            <a:r>
              <a:rPr lang="en-US" b="1" smtClean="0"/>
              <a:t>Quality </a:t>
            </a:r>
            <a:r>
              <a:rPr lang="en-US" b="1" dirty="0"/>
              <a:t>Information </a:t>
            </a:r>
            <a:r>
              <a:rPr lang="en-US" b="1" smtClean="0"/>
              <a:t>for </a:t>
            </a:r>
            <a:br>
              <a:rPr lang="en-US" b="1" smtClean="0"/>
            </a:br>
            <a:r>
              <a:rPr lang="en-US" b="1" smtClean="0"/>
              <a:t>Decision-Making </a:t>
            </a:r>
            <a:r>
              <a:rPr lang="en-US" b="1" dirty="0"/>
              <a:t>Increased</a:t>
            </a:r>
            <a:endParaRPr lang="en-US" dirty="0"/>
          </a:p>
        </p:txBody>
      </p:sp>
      <p:sp>
        <p:nvSpPr>
          <p:cNvPr id="3" name="Content Placeholder 2"/>
          <p:cNvSpPr>
            <a:spLocks noGrp="1"/>
          </p:cNvSpPr>
          <p:nvPr>
            <p:ph idx="1"/>
          </p:nvPr>
        </p:nvSpPr>
        <p:spPr>
          <a:xfrm>
            <a:off x="252938" y="1678628"/>
            <a:ext cx="5613024" cy="3275410"/>
          </a:xfrm>
        </p:spPr>
        <p:txBody>
          <a:bodyPr/>
          <a:lstStyle/>
          <a:p>
            <a:pPr marL="0" indent="0">
              <a:buNone/>
            </a:pPr>
            <a:r>
              <a:rPr lang="en-US" sz="1600" dirty="0" smtClean="0"/>
              <a:t>Through IR3, PQM serves as </a:t>
            </a:r>
            <a:r>
              <a:rPr lang="en-US" sz="1600" dirty="0"/>
              <a:t>a global technical leader in medicines quality assurance and an advocate for medicines quality in collaboration with a number of </a:t>
            </a:r>
            <a:r>
              <a:rPr lang="en-US" sz="1600" dirty="0" smtClean="0"/>
              <a:t>partners. We harness technical expertise, scientific knowledge and decades of on-the-ground experience to:</a:t>
            </a:r>
          </a:p>
          <a:p>
            <a:r>
              <a:rPr lang="en-US" sz="1600" dirty="0" smtClean="0"/>
              <a:t>provide thought leadership in quality assurance</a:t>
            </a:r>
          </a:p>
          <a:p>
            <a:r>
              <a:rPr lang="en-US" sz="1600" dirty="0" smtClean="0"/>
              <a:t>develop and disseminate innovative and efficient quality testing techniques and approaches </a:t>
            </a:r>
          </a:p>
          <a:p>
            <a:r>
              <a:rPr lang="en-US" sz="1600" dirty="0" smtClean="0"/>
              <a:t>advocate for the promotion of quality medicines and the eradication of falsified and substandard products</a:t>
            </a:r>
            <a:endParaRPr lang="en-US" sz="1600" dirty="0"/>
          </a:p>
        </p:txBody>
      </p:sp>
      <p:sp>
        <p:nvSpPr>
          <p:cNvPr id="13" name="Rectangle 12"/>
          <p:cNvSpPr/>
          <p:nvPr/>
        </p:nvSpPr>
        <p:spPr>
          <a:xfrm>
            <a:off x="8077955" y="4376383"/>
            <a:ext cx="982961" cy="707886"/>
          </a:xfrm>
          <a:prstGeom prst="rect">
            <a:avLst/>
          </a:prstGeom>
        </p:spPr>
        <p:txBody>
          <a:bodyPr wrap="none">
            <a:spAutoFit/>
          </a:bodyPr>
          <a:lstStyle/>
          <a:p>
            <a:r>
              <a:rPr lang="en-US" sz="4000" b="1" smtClean="0">
                <a:solidFill>
                  <a:schemeClr val="accent5"/>
                </a:solidFill>
                <a:ea typeface="+mj-ea"/>
                <a:cs typeface="+mj-cs"/>
              </a:rPr>
              <a:t>IR3</a:t>
            </a:r>
            <a:endParaRPr lang="en-US" sz="1200" dirty="0">
              <a:solidFill>
                <a:schemeClr val="accent5"/>
              </a:solidFill>
            </a:endParaRPr>
          </a:p>
        </p:txBody>
      </p:sp>
    </p:spTree>
    <p:extLst>
      <p:ext uri="{BB962C8B-B14F-4D97-AF65-F5344CB8AC3E}">
        <p14:creationId xmlns:p14="http://schemas.microsoft.com/office/powerpoint/2010/main" val="3422581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1442"/>
            <a:ext cx="9144000" cy="4728119"/>
          </a:xfrm>
          <a:prstGeom prst="rect">
            <a:avLst/>
          </a:prstGeom>
        </p:spPr>
      </p:pic>
      <p:sp>
        <p:nvSpPr>
          <p:cNvPr id="3" name="Title 2"/>
          <p:cNvSpPr>
            <a:spLocks noGrp="1"/>
          </p:cNvSpPr>
          <p:nvPr>
            <p:ph type="title"/>
          </p:nvPr>
        </p:nvSpPr>
        <p:spPr/>
        <p:txBody>
          <a:bodyPr/>
          <a:lstStyle/>
          <a:p>
            <a:r>
              <a:rPr lang="en-US" dirty="0" smtClean="0"/>
              <a:t>Global Footprint</a:t>
            </a:r>
            <a:endParaRPr lang="en-US" dirty="0"/>
          </a:p>
        </p:txBody>
      </p:sp>
      <p:sp>
        <p:nvSpPr>
          <p:cNvPr id="6" name="Slide Number Placeholder 1"/>
          <p:cNvSpPr>
            <a:spLocks noGrp="1"/>
          </p:cNvSpPr>
          <p:nvPr>
            <p:ph type="sldNum" sz="quarter" idx="12"/>
          </p:nvPr>
        </p:nvSpPr>
        <p:spPr>
          <a:xfrm>
            <a:off x="8626840" y="4782253"/>
            <a:ext cx="322288" cy="216967"/>
          </a:xfrm>
        </p:spPr>
        <p:txBody>
          <a:bodyPr/>
          <a:lstStyle/>
          <a:p>
            <a:r>
              <a:rPr lang="en-US" dirty="0">
                <a:solidFill>
                  <a:srgbClr val="294660">
                    <a:tint val="75000"/>
                  </a:srgbClr>
                </a:solidFill>
              </a:rPr>
              <a:t>4</a:t>
            </a:r>
          </a:p>
        </p:txBody>
      </p:sp>
      <p:sp>
        <p:nvSpPr>
          <p:cNvPr id="10" name="TextBox 9"/>
          <p:cNvSpPr txBox="1"/>
          <p:nvPr/>
        </p:nvSpPr>
        <p:spPr>
          <a:xfrm>
            <a:off x="502970" y="4216454"/>
            <a:ext cx="2019993" cy="707886"/>
          </a:xfrm>
          <a:prstGeom prst="rect">
            <a:avLst/>
          </a:prstGeom>
          <a:noFill/>
        </p:spPr>
        <p:txBody>
          <a:bodyPr wrap="square" rtlCol="0">
            <a:spAutoFit/>
          </a:bodyPr>
          <a:lstStyle/>
          <a:p>
            <a:r>
              <a:rPr lang="en-US" sz="800" dirty="0" smtClean="0">
                <a:solidFill>
                  <a:srgbClr val="000000"/>
                </a:solidFill>
              </a:rPr>
              <a:t>Country with </a:t>
            </a:r>
            <a:r>
              <a:rPr lang="en-US" sz="800" b="1" dirty="0" smtClean="0">
                <a:solidFill>
                  <a:srgbClr val="000000"/>
                </a:solidFill>
              </a:rPr>
              <a:t>current</a:t>
            </a:r>
            <a:r>
              <a:rPr lang="en-US" sz="800" dirty="0" smtClean="0">
                <a:solidFill>
                  <a:srgbClr val="000000"/>
                </a:solidFill>
              </a:rPr>
              <a:t> </a:t>
            </a:r>
            <a:br>
              <a:rPr lang="en-US" sz="800" dirty="0" smtClean="0">
                <a:solidFill>
                  <a:srgbClr val="000000"/>
                </a:solidFill>
              </a:rPr>
            </a:br>
            <a:r>
              <a:rPr lang="en-US" sz="800" dirty="0" smtClean="0">
                <a:solidFill>
                  <a:srgbClr val="000000"/>
                </a:solidFill>
              </a:rPr>
              <a:t>PQM program activities</a:t>
            </a:r>
          </a:p>
          <a:p>
            <a:endParaRPr lang="en-US" sz="800" dirty="0">
              <a:solidFill>
                <a:srgbClr val="000000"/>
              </a:solidFill>
            </a:endParaRPr>
          </a:p>
          <a:p>
            <a:r>
              <a:rPr lang="en-US" sz="800" dirty="0" smtClean="0">
                <a:solidFill>
                  <a:srgbClr val="000000"/>
                </a:solidFill>
              </a:rPr>
              <a:t>Country with </a:t>
            </a:r>
            <a:r>
              <a:rPr lang="en-US" sz="800" b="1" dirty="0" smtClean="0">
                <a:solidFill>
                  <a:srgbClr val="000000"/>
                </a:solidFill>
              </a:rPr>
              <a:t>previous</a:t>
            </a:r>
            <a:r>
              <a:rPr lang="en-US" sz="800" dirty="0" smtClean="0">
                <a:solidFill>
                  <a:srgbClr val="000000"/>
                </a:solidFill>
              </a:rPr>
              <a:t> </a:t>
            </a:r>
            <a:br>
              <a:rPr lang="en-US" sz="800" dirty="0" smtClean="0">
                <a:solidFill>
                  <a:srgbClr val="000000"/>
                </a:solidFill>
              </a:rPr>
            </a:br>
            <a:r>
              <a:rPr lang="en-US" sz="800" dirty="0" smtClean="0">
                <a:solidFill>
                  <a:srgbClr val="000000"/>
                </a:solidFill>
              </a:rPr>
              <a:t>PQM program activities</a:t>
            </a:r>
            <a:endParaRPr lang="en-US" sz="800" dirty="0">
              <a:solidFill>
                <a:srgbClr val="000000"/>
              </a:solidFill>
            </a:endParaRPr>
          </a:p>
        </p:txBody>
      </p:sp>
      <p:sp>
        <p:nvSpPr>
          <p:cNvPr id="12" name="Rectangle 11"/>
          <p:cNvSpPr/>
          <p:nvPr/>
        </p:nvSpPr>
        <p:spPr>
          <a:xfrm>
            <a:off x="261735" y="4256547"/>
            <a:ext cx="232714" cy="222459"/>
          </a:xfrm>
          <a:prstGeom prst="rect">
            <a:avLst/>
          </a:prstGeom>
          <a:solidFill>
            <a:srgbClr val="4D8D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3213" y="4654389"/>
            <a:ext cx="232714" cy="222443"/>
          </a:xfrm>
          <a:prstGeom prst="rect">
            <a:avLst/>
          </a:prstGeom>
          <a:solidFill>
            <a:srgbClr val="EFC7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250591" y="4570397"/>
            <a:ext cx="1363056" cy="0"/>
          </a:xfrm>
          <a:prstGeom prst="line">
            <a:avLst/>
          </a:prstGeom>
          <a:ln w="635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8626840" y="4816757"/>
            <a:ext cx="0" cy="1420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13499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4851400"/>
            <a:ext cx="533400" cy="158750"/>
          </a:xfrm>
          <a:prstGeom prst="rect">
            <a:avLst/>
          </a:prstGeom>
        </p:spPr>
        <p:txBody>
          <a:bodyPr/>
          <a:lstStyle/>
          <a:p>
            <a:fld id="{67336A34-759B-4CB5-8197-65F754E57A07}" type="slidenum">
              <a:rPr lang="en-US" sz="800" smtClean="0"/>
              <a:pPr/>
              <a:t>40</a:t>
            </a:fld>
            <a:endParaRPr lang="en-US" sz="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28700"/>
            <a:ext cx="47244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28700"/>
            <a:ext cx="358775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599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2" y="523875"/>
            <a:ext cx="8915399" cy="1778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52726"/>
            <a:ext cx="8534400" cy="125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9E50570A-DD0D-C441-B117-5356CE3D40C2}" type="slidenum">
              <a:rPr lang="en-US" smtClean="0"/>
              <a:pPr/>
              <a:t>41</a:t>
            </a:fld>
            <a:endParaRPr lang="en-US" dirty="0"/>
          </a:p>
        </p:txBody>
      </p:sp>
    </p:spTree>
    <p:extLst>
      <p:ext uri="{BB962C8B-B14F-4D97-AF65-F5344CB8AC3E}">
        <p14:creationId xmlns:p14="http://schemas.microsoft.com/office/powerpoint/2010/main" val="2109022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Collaborating with WHO on the Rapid Alert System </a:t>
            </a:r>
            <a:endParaRPr lang="en-US" dirty="0"/>
          </a:p>
        </p:txBody>
      </p:sp>
      <p:sp>
        <p:nvSpPr>
          <p:cNvPr id="2" name="Slide Number Placeholder 1"/>
          <p:cNvSpPr>
            <a:spLocks noGrp="1"/>
          </p:cNvSpPr>
          <p:nvPr>
            <p:ph type="sldNum" sz="quarter" idx="4294967295"/>
          </p:nvPr>
        </p:nvSpPr>
        <p:spPr>
          <a:xfrm>
            <a:off x="8686800" y="4848225"/>
            <a:ext cx="533400" cy="158750"/>
          </a:xfrm>
          <a:prstGeom prst="rect">
            <a:avLst/>
          </a:prstGeom>
        </p:spPr>
        <p:txBody>
          <a:bodyPr/>
          <a:lstStyle/>
          <a:p>
            <a:fld id="{67336A34-759B-4CB5-8197-65F754E57A07}" type="slidenum">
              <a:rPr lang="en-US" sz="800" smtClean="0"/>
              <a:pPr/>
              <a:t>42</a:t>
            </a:fld>
            <a:endParaRPr lang="en-US" sz="800" dirty="0"/>
          </a:p>
        </p:txBody>
      </p:sp>
      <p:pic>
        <p:nvPicPr>
          <p:cNvPr id="10242" name="Picture 2" descr="C:\Users\JIN\Documents\PQM meetings\Ukraine slides\BACKDROP-SSFF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717550"/>
            <a:ext cx="8258175" cy="434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02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b="62384"/>
          <a:stretch/>
        </p:blipFill>
        <p:spPr bwMode="auto">
          <a:xfrm>
            <a:off x="180975" y="1390650"/>
            <a:ext cx="8774113"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294967295"/>
          </p:nvPr>
        </p:nvSpPr>
        <p:spPr>
          <a:xfrm>
            <a:off x="8660607" y="4781550"/>
            <a:ext cx="322262" cy="217488"/>
          </a:xfrm>
          <a:prstGeom prst="rect">
            <a:avLst/>
          </a:prstGeom>
        </p:spPr>
        <p:txBody>
          <a:bodyPr/>
          <a:lstStyle/>
          <a:p>
            <a:fld id="{67336A34-759B-4CB5-8197-65F754E57A07}" type="slidenum">
              <a:rPr lang="en-US" sz="800" smtClean="0"/>
              <a:pPr/>
              <a:t>43</a:t>
            </a:fld>
            <a:endParaRPr lang="en-US" sz="8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570"/>
          <a:stretch/>
        </p:blipFill>
        <p:spPr bwMode="auto">
          <a:xfrm>
            <a:off x="428625" y="2343150"/>
            <a:ext cx="8020532" cy="155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260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638357"/>
            <a:ext cx="9144000" cy="4505145"/>
          </a:xfrm>
          <a:prstGeom prst="rect">
            <a:avLst/>
          </a:prstGeom>
        </p:spPr>
      </p:pic>
      <p:sp>
        <p:nvSpPr>
          <p:cNvPr id="14" name="Rectangle 13"/>
          <p:cNvSpPr/>
          <p:nvPr/>
        </p:nvSpPr>
        <p:spPr>
          <a:xfrm>
            <a:off x="0" y="584414"/>
            <a:ext cx="9144000" cy="4565530"/>
          </a:xfrm>
          <a:prstGeom prst="rect">
            <a:avLst/>
          </a:prstGeom>
          <a:gradFill>
            <a:gsLst>
              <a:gs pos="0">
                <a:schemeClr val="bg1">
                  <a:alpha val="60000"/>
                </a:schemeClr>
              </a:gs>
              <a:gs pos="100000">
                <a:schemeClr val="bg1">
                  <a:lumMod val="0"/>
                  <a:lumOff val="10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p:nvSpPr>
        <p:spPr>
          <a:xfrm>
            <a:off x="4692809" y="1140042"/>
            <a:ext cx="4111928" cy="3297076"/>
          </a:xfrm>
          <a:prstGeom prst="rect">
            <a:avLst/>
          </a:prstGeom>
          <a:solidFill>
            <a:srgbClr val="2449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1401808" y="125295"/>
            <a:ext cx="7299753" cy="870738"/>
          </a:xfrm>
        </p:spPr>
        <p:txBody>
          <a:bodyPr/>
          <a:lstStyle/>
          <a:p>
            <a:r>
              <a:rPr lang="en-US" dirty="0" smtClean="0"/>
              <a:t>Research and Innovation</a:t>
            </a:r>
            <a:br>
              <a:rPr lang="en-US" dirty="0" smtClean="0"/>
            </a:br>
            <a:r>
              <a:rPr lang="en-US" sz="2000" i="1" dirty="0" smtClean="0"/>
              <a:t>Data for decision making and advocacy</a:t>
            </a:r>
            <a:r>
              <a:rPr lang="en-US" dirty="0" smtClean="0"/>
              <a:t/>
            </a:r>
            <a:br>
              <a:rPr lang="en-US" dirty="0" smtClean="0"/>
            </a:br>
            <a:endParaRPr lang="en-US" sz="1400" dirty="0"/>
          </a:p>
        </p:txBody>
      </p:sp>
      <p:sp>
        <p:nvSpPr>
          <p:cNvPr id="4" name="Slide Number Placeholder 3"/>
          <p:cNvSpPr>
            <a:spLocks noGrp="1"/>
          </p:cNvSpPr>
          <p:nvPr>
            <p:ph type="sldNum" sz="quarter" idx="12"/>
          </p:nvPr>
        </p:nvSpPr>
        <p:spPr/>
        <p:txBody>
          <a:bodyPr/>
          <a:lstStyle/>
          <a:p>
            <a:fld id="{ADDBB064-9261-234C-BC77-2FE0188AE27D}" type="slidenum">
              <a:rPr lang="en-US" smtClean="0">
                <a:solidFill>
                  <a:schemeClr val="tx1"/>
                </a:solidFill>
              </a:rPr>
              <a:pPr/>
              <a:t>44</a:t>
            </a:fld>
            <a:endParaRPr lang="en-US" dirty="0">
              <a:solidFill>
                <a:schemeClr val="tx1"/>
              </a:solidFill>
            </a:endParaRPr>
          </a:p>
        </p:txBody>
      </p:sp>
      <p:sp>
        <p:nvSpPr>
          <p:cNvPr id="7" name="TextBox 6"/>
          <p:cNvSpPr txBox="1"/>
          <p:nvPr/>
        </p:nvSpPr>
        <p:spPr>
          <a:xfrm>
            <a:off x="386962" y="1216788"/>
            <a:ext cx="3836635" cy="3416320"/>
          </a:xfrm>
          <a:prstGeom prst="rect">
            <a:avLst/>
          </a:prstGeom>
          <a:noFill/>
        </p:spPr>
        <p:txBody>
          <a:bodyPr wrap="square" rtlCol="0">
            <a:spAutoFit/>
          </a:bodyPr>
          <a:lstStyle/>
          <a:p>
            <a:endParaRPr lang="en-US" dirty="0" smtClean="0">
              <a:solidFill>
                <a:srgbClr val="24495B"/>
              </a:solidFill>
            </a:endParaRPr>
          </a:p>
          <a:p>
            <a:r>
              <a:rPr lang="en-US" dirty="0" smtClean="0">
                <a:solidFill>
                  <a:srgbClr val="24495B"/>
                </a:solidFill>
              </a:rPr>
              <a:t>USP </a:t>
            </a:r>
            <a:r>
              <a:rPr lang="en-US" dirty="0">
                <a:solidFill>
                  <a:srgbClr val="24495B"/>
                </a:solidFill>
              </a:rPr>
              <a:t>facilitates </a:t>
            </a:r>
            <a:r>
              <a:rPr lang="en-US" b="1" dirty="0">
                <a:solidFill>
                  <a:srgbClr val="24495B"/>
                </a:solidFill>
              </a:rPr>
              <a:t>collaboration between partners and advocates </a:t>
            </a:r>
            <a:r>
              <a:rPr lang="en-US" dirty="0">
                <a:solidFill>
                  <a:srgbClr val="24495B"/>
                </a:solidFill>
              </a:rPr>
              <a:t>for increased commitments to medicines quality. Drawing on 200 years of experience, USP </a:t>
            </a:r>
            <a:r>
              <a:rPr lang="en-US" b="1" dirty="0">
                <a:solidFill>
                  <a:srgbClr val="24495B"/>
                </a:solidFill>
              </a:rPr>
              <a:t>leverages its expertise to promote standards and best practices</a:t>
            </a:r>
            <a:r>
              <a:rPr lang="en-US" dirty="0">
                <a:solidFill>
                  <a:srgbClr val="24495B"/>
                </a:solidFill>
              </a:rPr>
              <a:t>, providing data for decision-making through research and surveillance activities.</a:t>
            </a:r>
          </a:p>
          <a:p>
            <a:endParaRPr lang="en-US" dirty="0">
              <a:solidFill>
                <a:srgbClr val="24495B"/>
              </a:solidFill>
            </a:endParaRPr>
          </a:p>
        </p:txBody>
      </p:sp>
      <p:sp>
        <p:nvSpPr>
          <p:cNvPr id="8" name="TextBox 7"/>
          <p:cNvSpPr txBox="1"/>
          <p:nvPr/>
        </p:nvSpPr>
        <p:spPr>
          <a:xfrm>
            <a:off x="5935291" y="1490844"/>
            <a:ext cx="2515862" cy="830997"/>
          </a:xfrm>
          <a:prstGeom prst="rect">
            <a:avLst/>
          </a:prstGeom>
          <a:noFill/>
        </p:spPr>
        <p:txBody>
          <a:bodyPr wrap="square" rtlCol="0">
            <a:spAutoFit/>
          </a:bodyPr>
          <a:lstStyle/>
          <a:p>
            <a:r>
              <a:rPr lang="en-US" sz="1600" b="1" dirty="0">
                <a:solidFill>
                  <a:schemeClr val="bg1"/>
                </a:solidFill>
              </a:rPr>
              <a:t>Medicines Quality Database (MQDB)</a:t>
            </a:r>
          </a:p>
          <a:p>
            <a:r>
              <a:rPr lang="en-US" sz="1600" b="1" dirty="0" smtClean="0">
                <a:solidFill>
                  <a:schemeClr val="bg1"/>
                </a:solidFill>
              </a:rPr>
              <a:t> </a:t>
            </a:r>
            <a:endParaRPr lang="en-US" sz="1600" b="1" dirty="0">
              <a:solidFill>
                <a:schemeClr val="bg1"/>
              </a:solidFill>
            </a:endParaRPr>
          </a:p>
        </p:txBody>
      </p:sp>
      <p:sp>
        <p:nvSpPr>
          <p:cNvPr id="17" name="TextBox 16"/>
          <p:cNvSpPr txBox="1"/>
          <p:nvPr/>
        </p:nvSpPr>
        <p:spPr>
          <a:xfrm>
            <a:off x="5900703" y="2429254"/>
            <a:ext cx="2515862" cy="1077218"/>
          </a:xfrm>
          <a:prstGeom prst="rect">
            <a:avLst/>
          </a:prstGeom>
          <a:noFill/>
        </p:spPr>
        <p:txBody>
          <a:bodyPr wrap="square" rtlCol="0">
            <a:spAutoFit/>
          </a:bodyPr>
          <a:lstStyle/>
          <a:p>
            <a:r>
              <a:rPr lang="en-US" sz="1600" b="1" dirty="0" smtClean="0">
                <a:solidFill>
                  <a:schemeClr val="bg1"/>
                </a:solidFill>
              </a:rPr>
              <a:t>Medicines Quality &amp; Antimicrobial Resistance Study </a:t>
            </a:r>
          </a:p>
          <a:p>
            <a:r>
              <a:rPr lang="en-US" sz="1600" b="1" dirty="0" smtClean="0">
                <a:solidFill>
                  <a:schemeClr val="bg1"/>
                </a:solidFill>
              </a:rPr>
              <a:t> </a:t>
            </a:r>
            <a:endParaRPr lang="en-US" sz="1600" b="1" dirty="0">
              <a:solidFill>
                <a:schemeClr val="bg1"/>
              </a:solidFill>
            </a:endParaRPr>
          </a:p>
        </p:txBody>
      </p:sp>
      <p:cxnSp>
        <p:nvCxnSpPr>
          <p:cNvPr id="10" name="Straight Connector 9"/>
          <p:cNvCxnSpPr/>
          <p:nvPr/>
        </p:nvCxnSpPr>
        <p:spPr>
          <a:xfrm>
            <a:off x="4944737" y="2298829"/>
            <a:ext cx="354517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861944" y="3684600"/>
            <a:ext cx="2807043" cy="584775"/>
          </a:xfrm>
          <a:prstGeom prst="rect">
            <a:avLst/>
          </a:prstGeom>
          <a:noFill/>
        </p:spPr>
        <p:txBody>
          <a:bodyPr wrap="square" rtlCol="0">
            <a:spAutoFit/>
          </a:bodyPr>
          <a:lstStyle/>
          <a:p>
            <a:r>
              <a:rPr lang="en-US" sz="1600" b="1" dirty="0" smtClean="0">
                <a:solidFill>
                  <a:schemeClr val="bg1"/>
                </a:solidFill>
              </a:rPr>
              <a:t>Research on the value of quality</a:t>
            </a:r>
            <a:endParaRPr lang="en-US" sz="1600" b="1" dirty="0">
              <a:solidFill>
                <a:schemeClr val="bg1"/>
              </a:solidFill>
            </a:endParaRPr>
          </a:p>
        </p:txBody>
      </p:sp>
      <p:cxnSp>
        <p:nvCxnSpPr>
          <p:cNvPr id="24" name="Straight Connector 23"/>
          <p:cNvCxnSpPr/>
          <p:nvPr/>
        </p:nvCxnSpPr>
        <p:spPr>
          <a:xfrm>
            <a:off x="4961665" y="3348731"/>
            <a:ext cx="354517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944737" y="1418393"/>
            <a:ext cx="728133" cy="728133"/>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24495B"/>
                </a:solidFill>
              </a:rPr>
              <a:t>1</a:t>
            </a:r>
            <a:endParaRPr lang="en-US" sz="2000" b="1" dirty="0">
              <a:solidFill>
                <a:srgbClr val="24495B"/>
              </a:solidFill>
            </a:endParaRPr>
          </a:p>
        </p:txBody>
      </p:sp>
      <p:sp>
        <p:nvSpPr>
          <p:cNvPr id="26" name="Oval 25"/>
          <p:cNvSpPr/>
          <p:nvPr/>
        </p:nvSpPr>
        <p:spPr>
          <a:xfrm>
            <a:off x="4961665" y="2472208"/>
            <a:ext cx="728133" cy="728133"/>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24495B"/>
                </a:solidFill>
              </a:rPr>
              <a:t>2</a:t>
            </a:r>
            <a:endParaRPr lang="en-US" sz="2000" b="1" dirty="0">
              <a:solidFill>
                <a:srgbClr val="24495B"/>
              </a:solidFill>
            </a:endParaRPr>
          </a:p>
        </p:txBody>
      </p:sp>
      <p:sp>
        <p:nvSpPr>
          <p:cNvPr id="27" name="Oval 26"/>
          <p:cNvSpPr/>
          <p:nvPr/>
        </p:nvSpPr>
        <p:spPr>
          <a:xfrm>
            <a:off x="4961665" y="3489810"/>
            <a:ext cx="728133" cy="728133"/>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24495B"/>
                </a:solidFill>
              </a:rPr>
              <a:t>3</a:t>
            </a:r>
            <a:endParaRPr lang="en-US" sz="2000" b="1" dirty="0">
              <a:solidFill>
                <a:srgbClr val="24495B"/>
              </a:solidFill>
            </a:endParaRPr>
          </a:p>
        </p:txBody>
      </p:sp>
    </p:spTree>
    <p:extLst>
      <p:ext uri="{BB962C8B-B14F-4D97-AF65-F5344CB8AC3E}">
        <p14:creationId xmlns:p14="http://schemas.microsoft.com/office/powerpoint/2010/main" val="35872484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DBB064-9261-234C-BC77-2FE0188AE27D}" type="slidenum">
              <a:rPr lang="en-US" smtClean="0">
                <a:solidFill>
                  <a:schemeClr val="accent5"/>
                </a:solidFill>
              </a:rPr>
              <a:pPr/>
              <a:t>45</a:t>
            </a:fld>
            <a:endParaRPr lang="en-US" dirty="0">
              <a:solidFill>
                <a:schemeClr val="accent5"/>
              </a:solidFill>
            </a:endParaRPr>
          </a:p>
        </p:txBody>
      </p:sp>
      <p:sp>
        <p:nvSpPr>
          <p:cNvPr id="11" name="Title 1"/>
          <p:cNvSpPr>
            <a:spLocks noGrp="1"/>
          </p:cNvSpPr>
          <p:nvPr>
            <p:ph type="title"/>
          </p:nvPr>
        </p:nvSpPr>
        <p:spPr>
          <a:xfrm>
            <a:off x="1300340" y="601880"/>
            <a:ext cx="7301441" cy="483977"/>
          </a:xfrm>
        </p:spPr>
        <p:txBody>
          <a:bodyPr/>
          <a:lstStyle/>
          <a:p>
            <a:r>
              <a:rPr lang="en-US" dirty="0" smtClean="0"/>
              <a:t/>
            </a:r>
            <a:br>
              <a:rPr lang="en-US" dirty="0" smtClean="0"/>
            </a:br>
            <a:r>
              <a:rPr lang="en-US" dirty="0" smtClean="0"/>
              <a:t>Partnerships for Workforce Development – Key to Sustainability</a:t>
            </a:r>
            <a:endParaRPr lang="en-US" dirty="0"/>
          </a:p>
        </p:txBody>
      </p:sp>
      <p:sp>
        <p:nvSpPr>
          <p:cNvPr id="12" name="Shape 701"/>
          <p:cNvSpPr/>
          <p:nvPr/>
        </p:nvSpPr>
        <p:spPr>
          <a:xfrm>
            <a:off x="1609100" y="1602411"/>
            <a:ext cx="2336195" cy="2336804"/>
          </a:xfrm>
          <a:prstGeom prst="ellipse">
            <a:avLst/>
          </a:prstGeom>
          <a:solidFill>
            <a:srgbClr val="24495B"/>
          </a:solidFill>
          <a:ln w="12700">
            <a:solidFill>
              <a:srgbClr val="24495B"/>
            </a:solidFill>
            <a:miter lim="400000"/>
          </a:ln>
        </p:spPr>
        <p:txBody>
          <a:bodyPr lIns="60927" tIns="60927" rIns="60927" bIns="60927" anchor="ctr"/>
          <a:lstStyle/>
          <a:p>
            <a:pPr algn="ctr" defTabSz="1218581">
              <a:defRPr>
                <a:solidFill>
                  <a:srgbClr val="FFFFFF"/>
                </a:solidFill>
              </a:defRPr>
            </a:pPr>
            <a:endParaRPr sz="2400">
              <a:solidFill>
                <a:schemeClr val="accent5"/>
              </a:solidFill>
              <a:latin typeface="Always Montefiore"/>
            </a:endParaRPr>
          </a:p>
        </p:txBody>
      </p:sp>
      <p:sp>
        <p:nvSpPr>
          <p:cNvPr id="13" name="Shape 706"/>
          <p:cNvSpPr/>
          <p:nvPr/>
        </p:nvSpPr>
        <p:spPr>
          <a:xfrm flipH="1">
            <a:off x="1485285" y="3546399"/>
            <a:ext cx="247630" cy="250146"/>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14" name="Shape 707"/>
          <p:cNvSpPr/>
          <p:nvPr/>
        </p:nvSpPr>
        <p:spPr>
          <a:xfrm flipH="1">
            <a:off x="291577" y="3787020"/>
            <a:ext cx="1193712" cy="9529"/>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15" name="Shape 710"/>
          <p:cNvSpPr/>
          <p:nvPr/>
        </p:nvSpPr>
        <p:spPr>
          <a:xfrm flipH="1">
            <a:off x="279047" y="2733600"/>
            <a:ext cx="1187397" cy="0"/>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16" name="Shape 713"/>
          <p:cNvSpPr/>
          <p:nvPr/>
        </p:nvSpPr>
        <p:spPr>
          <a:xfrm>
            <a:off x="1520216" y="1616000"/>
            <a:ext cx="252967" cy="283977"/>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17" name="Shape 714"/>
          <p:cNvSpPr/>
          <p:nvPr/>
        </p:nvSpPr>
        <p:spPr>
          <a:xfrm flipH="1">
            <a:off x="291577" y="1616001"/>
            <a:ext cx="1228634" cy="0"/>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19" name="Shape 723"/>
          <p:cNvSpPr/>
          <p:nvPr/>
        </p:nvSpPr>
        <p:spPr>
          <a:xfrm>
            <a:off x="5471712" y="1605126"/>
            <a:ext cx="2336195" cy="2336804"/>
          </a:xfrm>
          <a:prstGeom prst="ellipse">
            <a:avLst/>
          </a:prstGeom>
          <a:solidFill>
            <a:srgbClr val="D7AA23">
              <a:alpha val="84000"/>
            </a:srgbClr>
          </a:solidFill>
          <a:ln w="12700">
            <a:noFill/>
            <a:miter lim="400000"/>
          </a:ln>
        </p:spPr>
        <p:txBody>
          <a:bodyPr lIns="60927" tIns="60927" rIns="60927" bIns="60927" anchor="ctr"/>
          <a:lstStyle/>
          <a:p>
            <a:pPr algn="ctr" defTabSz="1218581">
              <a:defRPr>
                <a:solidFill>
                  <a:srgbClr val="FFFFFF"/>
                </a:solidFill>
              </a:defRPr>
            </a:pPr>
            <a:endParaRPr sz="2400">
              <a:solidFill>
                <a:schemeClr val="accent5"/>
              </a:solidFill>
              <a:latin typeface="Always Montefiore"/>
            </a:endParaRPr>
          </a:p>
        </p:txBody>
      </p:sp>
      <p:sp>
        <p:nvSpPr>
          <p:cNvPr id="20" name="Shape 753"/>
          <p:cNvSpPr/>
          <p:nvPr/>
        </p:nvSpPr>
        <p:spPr>
          <a:xfrm flipH="1">
            <a:off x="7738401" y="1825550"/>
            <a:ext cx="203159" cy="287187"/>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21" name="Shape 754"/>
          <p:cNvSpPr/>
          <p:nvPr/>
        </p:nvSpPr>
        <p:spPr>
          <a:xfrm flipH="1">
            <a:off x="7941552" y="1825552"/>
            <a:ext cx="929398" cy="0"/>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22" name="Shape 759"/>
          <p:cNvSpPr/>
          <p:nvPr/>
        </p:nvSpPr>
        <p:spPr>
          <a:xfrm flipH="1" flipV="1">
            <a:off x="7951985" y="3543777"/>
            <a:ext cx="918973" cy="2622"/>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23" name="Shape 760"/>
          <p:cNvSpPr/>
          <p:nvPr/>
        </p:nvSpPr>
        <p:spPr>
          <a:xfrm>
            <a:off x="7748827" y="3331132"/>
            <a:ext cx="203150" cy="203203"/>
          </a:xfrm>
          <a:prstGeom prst="line">
            <a:avLst/>
          </a:prstGeom>
          <a:ln w="19050">
            <a:solidFill>
              <a:srgbClr val="D7AA23"/>
            </a:solidFill>
          </a:ln>
        </p:spPr>
        <p:txBody>
          <a:bodyPr lIns="34273" tIns="34273" rIns="34273" bIns="34273"/>
          <a:lstStyle/>
          <a:p>
            <a:pPr defTabSz="1218581"/>
            <a:endParaRPr sz="2400">
              <a:solidFill>
                <a:schemeClr val="accent5"/>
              </a:solidFill>
              <a:latin typeface="Always Montefiore"/>
            </a:endParaRPr>
          </a:p>
        </p:txBody>
      </p:sp>
      <p:sp>
        <p:nvSpPr>
          <p:cNvPr id="24" name="TextBox 23"/>
          <p:cNvSpPr txBox="1"/>
          <p:nvPr/>
        </p:nvSpPr>
        <p:spPr>
          <a:xfrm>
            <a:off x="1911043" y="2436432"/>
            <a:ext cx="1515064" cy="830997"/>
          </a:xfrm>
          <a:prstGeom prst="rect">
            <a:avLst/>
          </a:prstGeom>
          <a:noFill/>
        </p:spPr>
        <p:txBody>
          <a:bodyPr wrap="square" rtlCol="0">
            <a:spAutoFit/>
          </a:bodyPr>
          <a:lstStyle/>
          <a:p>
            <a:pPr algn="ctr"/>
            <a:r>
              <a:rPr lang="en-US" sz="1600" b="1" dirty="0" smtClean="0">
                <a:solidFill>
                  <a:schemeClr val="accent5"/>
                </a:solidFill>
              </a:rPr>
              <a:t>Academic Institutions	</a:t>
            </a:r>
            <a:endParaRPr lang="en-US" sz="1600" b="1" dirty="0">
              <a:solidFill>
                <a:schemeClr val="accent5"/>
              </a:solidFill>
            </a:endParaRPr>
          </a:p>
        </p:txBody>
      </p:sp>
      <p:sp>
        <p:nvSpPr>
          <p:cNvPr id="25" name="TextBox 24"/>
          <p:cNvSpPr txBox="1"/>
          <p:nvPr/>
        </p:nvSpPr>
        <p:spPr>
          <a:xfrm>
            <a:off x="5818894" y="2471993"/>
            <a:ext cx="1774098" cy="338554"/>
          </a:xfrm>
          <a:prstGeom prst="rect">
            <a:avLst/>
          </a:prstGeom>
          <a:noFill/>
        </p:spPr>
        <p:txBody>
          <a:bodyPr wrap="square" rtlCol="0">
            <a:spAutoFit/>
          </a:bodyPr>
          <a:lstStyle/>
          <a:p>
            <a:pPr algn="ctr"/>
            <a:r>
              <a:rPr lang="en-US" sz="1600" b="1" dirty="0" smtClean="0">
                <a:solidFill>
                  <a:schemeClr val="accent5"/>
                </a:solidFill>
              </a:rPr>
              <a:t>Industry</a:t>
            </a:r>
          </a:p>
        </p:txBody>
      </p:sp>
      <p:sp>
        <p:nvSpPr>
          <p:cNvPr id="27" name="TextBox 26"/>
          <p:cNvSpPr txBox="1"/>
          <p:nvPr/>
        </p:nvSpPr>
        <p:spPr>
          <a:xfrm>
            <a:off x="232241" y="1174239"/>
            <a:ext cx="1540934" cy="430887"/>
          </a:xfrm>
          <a:prstGeom prst="rect">
            <a:avLst/>
          </a:prstGeom>
          <a:noFill/>
        </p:spPr>
        <p:txBody>
          <a:bodyPr wrap="square" rtlCol="0">
            <a:spAutoFit/>
          </a:bodyPr>
          <a:lstStyle/>
          <a:p>
            <a:r>
              <a:rPr lang="en-US" sz="1100" b="1" dirty="0" smtClean="0">
                <a:solidFill>
                  <a:schemeClr val="accent5"/>
                </a:solidFill>
              </a:rPr>
              <a:t>Curriculum</a:t>
            </a:r>
          </a:p>
          <a:p>
            <a:r>
              <a:rPr lang="en-US" sz="1100" b="1" dirty="0" smtClean="0">
                <a:solidFill>
                  <a:schemeClr val="accent5"/>
                </a:solidFill>
              </a:rPr>
              <a:t>Development</a:t>
            </a:r>
            <a:endParaRPr lang="en-US" sz="1100" b="1" dirty="0">
              <a:solidFill>
                <a:schemeClr val="accent5"/>
              </a:solidFill>
            </a:endParaRPr>
          </a:p>
        </p:txBody>
      </p:sp>
      <p:sp>
        <p:nvSpPr>
          <p:cNvPr id="28" name="TextBox 27"/>
          <p:cNvSpPr txBox="1"/>
          <p:nvPr/>
        </p:nvSpPr>
        <p:spPr>
          <a:xfrm>
            <a:off x="232241" y="2309603"/>
            <a:ext cx="1540934" cy="430887"/>
          </a:xfrm>
          <a:prstGeom prst="rect">
            <a:avLst/>
          </a:prstGeom>
          <a:noFill/>
        </p:spPr>
        <p:txBody>
          <a:bodyPr wrap="square" rtlCol="0">
            <a:spAutoFit/>
          </a:bodyPr>
          <a:lstStyle/>
          <a:p>
            <a:r>
              <a:rPr lang="en-US" sz="1100" b="1" dirty="0" smtClean="0">
                <a:solidFill>
                  <a:schemeClr val="accent5"/>
                </a:solidFill>
              </a:rPr>
              <a:t>Joint Capacity Building Training</a:t>
            </a:r>
            <a:endParaRPr lang="en-US" sz="1100" b="1" dirty="0">
              <a:solidFill>
                <a:schemeClr val="accent5"/>
              </a:solidFill>
            </a:endParaRPr>
          </a:p>
        </p:txBody>
      </p:sp>
      <p:sp>
        <p:nvSpPr>
          <p:cNvPr id="29" name="TextBox 28"/>
          <p:cNvSpPr txBox="1"/>
          <p:nvPr/>
        </p:nvSpPr>
        <p:spPr>
          <a:xfrm>
            <a:off x="232241" y="3516433"/>
            <a:ext cx="1540934" cy="261610"/>
          </a:xfrm>
          <a:prstGeom prst="rect">
            <a:avLst/>
          </a:prstGeom>
          <a:noFill/>
        </p:spPr>
        <p:txBody>
          <a:bodyPr wrap="square" rtlCol="0">
            <a:spAutoFit/>
          </a:bodyPr>
          <a:lstStyle/>
          <a:p>
            <a:r>
              <a:rPr lang="en-US" sz="1100" b="1" dirty="0" smtClean="0">
                <a:solidFill>
                  <a:schemeClr val="accent5"/>
                </a:solidFill>
              </a:rPr>
              <a:t>Internships</a:t>
            </a:r>
            <a:endParaRPr lang="en-US" sz="1100" b="1" dirty="0">
              <a:solidFill>
                <a:schemeClr val="accent5"/>
              </a:solidFill>
            </a:endParaRPr>
          </a:p>
        </p:txBody>
      </p:sp>
      <p:sp>
        <p:nvSpPr>
          <p:cNvPr id="30" name="TextBox 29"/>
          <p:cNvSpPr txBox="1"/>
          <p:nvPr/>
        </p:nvSpPr>
        <p:spPr>
          <a:xfrm>
            <a:off x="7831314" y="1394662"/>
            <a:ext cx="1540934" cy="415498"/>
          </a:xfrm>
          <a:prstGeom prst="rect">
            <a:avLst/>
          </a:prstGeom>
          <a:noFill/>
        </p:spPr>
        <p:txBody>
          <a:bodyPr wrap="square" rtlCol="0">
            <a:spAutoFit/>
          </a:bodyPr>
          <a:lstStyle/>
          <a:p>
            <a:r>
              <a:rPr lang="en-US" sz="1050" b="1" dirty="0" smtClean="0">
                <a:solidFill>
                  <a:schemeClr val="accent5"/>
                </a:solidFill>
              </a:rPr>
              <a:t>Joint Drug </a:t>
            </a:r>
          </a:p>
          <a:p>
            <a:r>
              <a:rPr lang="en-US" sz="1050" b="1" dirty="0" smtClean="0">
                <a:solidFill>
                  <a:schemeClr val="accent5"/>
                </a:solidFill>
              </a:rPr>
              <a:t>Quality Research</a:t>
            </a:r>
            <a:endParaRPr lang="en-US" sz="1050" b="1" dirty="0">
              <a:solidFill>
                <a:schemeClr val="accent5"/>
              </a:solidFill>
            </a:endParaRPr>
          </a:p>
        </p:txBody>
      </p:sp>
      <p:sp>
        <p:nvSpPr>
          <p:cNvPr id="31" name="TextBox 30"/>
          <p:cNvSpPr txBox="1"/>
          <p:nvPr/>
        </p:nvSpPr>
        <p:spPr>
          <a:xfrm>
            <a:off x="7875802" y="3123428"/>
            <a:ext cx="1540934" cy="430887"/>
          </a:xfrm>
          <a:prstGeom prst="rect">
            <a:avLst/>
          </a:prstGeom>
          <a:noFill/>
        </p:spPr>
        <p:txBody>
          <a:bodyPr wrap="square" rtlCol="0">
            <a:spAutoFit/>
          </a:bodyPr>
          <a:lstStyle/>
          <a:p>
            <a:r>
              <a:rPr lang="en-US" sz="1100" b="1" dirty="0" smtClean="0">
                <a:solidFill>
                  <a:schemeClr val="accent5"/>
                </a:solidFill>
              </a:rPr>
              <a:t>Technology</a:t>
            </a:r>
          </a:p>
          <a:p>
            <a:r>
              <a:rPr lang="en-US" sz="1100" b="1" dirty="0" smtClean="0">
                <a:solidFill>
                  <a:schemeClr val="accent5"/>
                </a:solidFill>
              </a:rPr>
              <a:t>Transfer</a:t>
            </a:r>
            <a:endParaRPr lang="en-US" sz="1100" b="1" dirty="0">
              <a:solidFill>
                <a:schemeClr val="accent5"/>
              </a:solidFill>
            </a:endParaRPr>
          </a:p>
        </p:txBody>
      </p:sp>
      <p:sp>
        <p:nvSpPr>
          <p:cNvPr id="18" name="Shape 722"/>
          <p:cNvSpPr/>
          <p:nvPr/>
        </p:nvSpPr>
        <p:spPr>
          <a:xfrm>
            <a:off x="3507233" y="1616002"/>
            <a:ext cx="2336198" cy="2336804"/>
          </a:xfrm>
          <a:prstGeom prst="ellipse">
            <a:avLst/>
          </a:prstGeom>
          <a:solidFill>
            <a:schemeClr val="bg1">
              <a:alpha val="90000"/>
            </a:schemeClr>
          </a:solidFill>
          <a:ln w="38100">
            <a:noFill/>
            <a:miter lim="400000"/>
          </a:ln>
        </p:spPr>
        <p:txBody>
          <a:bodyPr lIns="60927" tIns="60927" rIns="60927" bIns="60927" anchor="ctr"/>
          <a:lstStyle/>
          <a:p>
            <a:pPr algn="ctr" defTabSz="1218581">
              <a:defRPr>
                <a:solidFill>
                  <a:srgbClr val="FFFFFF"/>
                </a:solidFill>
              </a:defRPr>
            </a:pPr>
            <a:endParaRPr sz="2400">
              <a:solidFill>
                <a:schemeClr val="accent5"/>
              </a:solidFill>
              <a:latin typeface="Always Montefiore"/>
            </a:endParaRPr>
          </a:p>
        </p:txBody>
      </p:sp>
      <p:sp>
        <p:nvSpPr>
          <p:cNvPr id="2" name="TextBox 1"/>
          <p:cNvSpPr txBox="1"/>
          <p:nvPr/>
        </p:nvSpPr>
        <p:spPr>
          <a:xfrm>
            <a:off x="3813985" y="2330017"/>
            <a:ext cx="1722693" cy="1200329"/>
          </a:xfrm>
          <a:prstGeom prst="rect">
            <a:avLst/>
          </a:prstGeom>
          <a:noFill/>
        </p:spPr>
        <p:txBody>
          <a:bodyPr wrap="square" rtlCol="0">
            <a:spAutoFit/>
          </a:bodyPr>
          <a:lstStyle/>
          <a:p>
            <a:pPr algn="ctr"/>
            <a:r>
              <a:rPr lang="en-US" b="1" dirty="0" smtClean="0">
                <a:solidFill>
                  <a:schemeClr val="accent5"/>
                </a:solidFill>
              </a:rPr>
              <a:t>Knowledge </a:t>
            </a:r>
            <a:r>
              <a:rPr lang="en-US" b="1" dirty="0">
                <a:solidFill>
                  <a:schemeClr val="accent5"/>
                </a:solidFill>
              </a:rPr>
              <a:t>and </a:t>
            </a:r>
            <a:r>
              <a:rPr lang="en-US" b="1" dirty="0" smtClean="0">
                <a:solidFill>
                  <a:schemeClr val="accent5"/>
                </a:solidFill>
              </a:rPr>
              <a:t>expertise sharing </a:t>
            </a:r>
            <a:endParaRPr lang="en-US" b="1" dirty="0">
              <a:solidFill>
                <a:schemeClr val="accent5"/>
              </a:solidFill>
            </a:endParaRPr>
          </a:p>
          <a:p>
            <a:pPr algn="ctr"/>
            <a:endParaRPr lang="en-US" dirty="0">
              <a:solidFill>
                <a:schemeClr val="accent5"/>
              </a:solidFill>
            </a:endParaRPr>
          </a:p>
        </p:txBody>
      </p:sp>
    </p:spTree>
    <p:extLst>
      <p:ext uri="{BB962C8B-B14F-4D97-AF65-F5344CB8AC3E}">
        <p14:creationId xmlns:p14="http://schemas.microsoft.com/office/powerpoint/2010/main" val="11622939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DBB064-9261-234C-BC77-2FE0188AE27D}" type="slidenum">
              <a:rPr lang="en-US" smtClean="0">
                <a:solidFill>
                  <a:schemeClr val="accent5"/>
                </a:solidFill>
              </a:rPr>
              <a:pPr/>
              <a:t>46</a:t>
            </a:fld>
            <a:endParaRPr lang="en-US" dirty="0">
              <a:solidFill>
                <a:schemeClr val="accent5"/>
              </a:solidFill>
            </a:endParaRPr>
          </a:p>
        </p:txBody>
      </p:sp>
      <p:sp>
        <p:nvSpPr>
          <p:cNvPr id="11" name="Title 1"/>
          <p:cNvSpPr>
            <a:spLocks noGrp="1"/>
          </p:cNvSpPr>
          <p:nvPr>
            <p:ph type="title"/>
          </p:nvPr>
        </p:nvSpPr>
        <p:spPr>
          <a:xfrm>
            <a:off x="1324090" y="137160"/>
            <a:ext cx="7618029" cy="635921"/>
          </a:xfrm>
        </p:spPr>
        <p:txBody>
          <a:bodyPr/>
          <a:lstStyle/>
          <a:p>
            <a:r>
              <a:rPr lang="en-US" dirty="0" smtClean="0"/>
              <a:t>Academic Collaborations</a:t>
            </a:r>
            <a:br>
              <a:rPr lang="en-US" dirty="0" smtClean="0"/>
            </a:br>
            <a:r>
              <a:rPr lang="en-US" sz="2000" i="1" dirty="0" smtClean="0"/>
              <a:t>Supporting workforce development</a:t>
            </a:r>
            <a:endParaRPr lang="en-US" sz="2000" i="1" dirty="0"/>
          </a:p>
        </p:txBody>
      </p:sp>
      <p:sp>
        <p:nvSpPr>
          <p:cNvPr id="32" name="Content Placeholder 2"/>
          <p:cNvSpPr>
            <a:spLocks noGrp="1"/>
          </p:cNvSpPr>
          <p:nvPr>
            <p:ph idx="1"/>
          </p:nvPr>
        </p:nvSpPr>
        <p:spPr>
          <a:xfrm>
            <a:off x="3440582" y="1138811"/>
            <a:ext cx="2133796" cy="262071"/>
          </a:xfrm>
        </p:spPr>
        <p:txBody>
          <a:bodyPr/>
          <a:lstStyle/>
          <a:p>
            <a:pPr marL="0" indent="0">
              <a:buNone/>
            </a:pPr>
            <a:r>
              <a:rPr lang="en-US" sz="1400" b="1" dirty="0" smtClean="0"/>
              <a:t>Examples include: </a:t>
            </a:r>
          </a:p>
        </p:txBody>
      </p:sp>
      <p:sp>
        <p:nvSpPr>
          <p:cNvPr id="33" name="TextBox 32"/>
          <p:cNvSpPr txBox="1"/>
          <p:nvPr/>
        </p:nvSpPr>
        <p:spPr>
          <a:xfrm>
            <a:off x="361240" y="1152615"/>
            <a:ext cx="2995353" cy="301621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en-US" sz="2000" b="1" dirty="0" smtClean="0">
              <a:solidFill>
                <a:schemeClr val="accent5"/>
              </a:solidFill>
            </a:endParaRPr>
          </a:p>
          <a:p>
            <a:pPr algn="ctr"/>
            <a:r>
              <a:rPr lang="en-US" b="1" dirty="0" smtClean="0">
                <a:solidFill>
                  <a:schemeClr val="accent5"/>
                </a:solidFill>
              </a:rPr>
              <a:t>PQM collaborates </a:t>
            </a:r>
            <a:r>
              <a:rPr lang="en-US" b="1" dirty="0">
                <a:solidFill>
                  <a:schemeClr val="accent5"/>
                </a:solidFill>
              </a:rPr>
              <a:t>with academic institutions to strengthen quality assurance education curricula to prepare the next generation of pharmaceutical  and regulatory professionals</a:t>
            </a:r>
            <a:r>
              <a:rPr lang="en-US" sz="2000" b="1" dirty="0" smtClean="0">
                <a:solidFill>
                  <a:schemeClr val="accent5"/>
                </a:solidFill>
              </a:rPr>
              <a:t>.</a:t>
            </a:r>
          </a:p>
          <a:p>
            <a:r>
              <a:rPr lang="en-US" sz="1200" b="1" dirty="0">
                <a:solidFill>
                  <a:schemeClr val="accent5"/>
                </a:solidFill>
              </a:rPr>
              <a:t/>
            </a:r>
            <a:br>
              <a:rPr lang="en-US" sz="1200" b="1" dirty="0">
                <a:solidFill>
                  <a:schemeClr val="accent5"/>
                </a:solidFill>
              </a:rPr>
            </a:br>
            <a:endParaRPr lang="en-US" sz="1200" dirty="0">
              <a:solidFill>
                <a:schemeClr val="accent5"/>
              </a:solidFill>
            </a:endParaRPr>
          </a:p>
        </p:txBody>
      </p:sp>
      <p:sp>
        <p:nvSpPr>
          <p:cNvPr id="34" name="Content Placeholder 5"/>
          <p:cNvSpPr txBox="1">
            <a:spLocks/>
          </p:cNvSpPr>
          <p:nvPr/>
        </p:nvSpPr>
        <p:spPr>
          <a:xfrm>
            <a:off x="3375457" y="1424431"/>
            <a:ext cx="5566662" cy="2297056"/>
          </a:xfrm>
          <a:prstGeom prst="rect">
            <a:avLst/>
          </a:prstGeom>
        </p:spPr>
        <p:txBody>
          <a:bodyPr lIns="0" tIns="0" bIns="0"/>
          <a:lstStyle>
            <a:lvl1pPr indent="0">
              <a:spcBef>
                <a:spcPts val="600"/>
              </a:spcBef>
              <a:spcAft>
                <a:spcPts val="0"/>
              </a:spcAft>
              <a:buClr>
                <a:schemeClr val="accent3"/>
              </a:buClr>
              <a:buFont typeface="Arial"/>
              <a:buNone/>
              <a:defRPr sz="1400" i="1">
                <a:solidFill>
                  <a:schemeClr val="accent3"/>
                </a:solidFill>
              </a:defRPr>
            </a:lvl1pPr>
            <a:lvl2pPr marL="346075" indent="-177800">
              <a:spcBef>
                <a:spcPts val="600"/>
              </a:spcBef>
              <a:spcAft>
                <a:spcPts val="0"/>
              </a:spcAft>
              <a:buClr>
                <a:schemeClr val="accent3"/>
              </a:buClr>
              <a:buSzPct val="100000"/>
              <a:buFont typeface="Lucida Grande"/>
              <a:buChar char="+"/>
              <a:defRPr sz="1600"/>
            </a:lvl2pPr>
            <a:lvl3pPr marL="452438" indent="-106363">
              <a:spcBef>
                <a:spcPts val="600"/>
              </a:spcBef>
              <a:spcAft>
                <a:spcPts val="0"/>
              </a:spcAft>
              <a:buClr>
                <a:schemeClr val="accent3"/>
              </a:buClr>
              <a:buFont typeface="Arial"/>
              <a:buChar char="•"/>
              <a:defRPr sz="1400"/>
            </a:lvl3pPr>
            <a:lvl4pPr marL="630238" indent="-177800">
              <a:spcBef>
                <a:spcPts val="600"/>
              </a:spcBef>
              <a:spcAft>
                <a:spcPts val="0"/>
              </a:spcAft>
              <a:buClr>
                <a:schemeClr val="accent3"/>
              </a:buClr>
              <a:buFont typeface="Lucida Grande"/>
              <a:buChar char="+"/>
              <a:defRPr sz="1200"/>
            </a:lvl4pPr>
            <a:lvl5pPr marL="746125" indent="-115888">
              <a:spcBef>
                <a:spcPts val="600"/>
              </a:spcBef>
              <a:spcAft>
                <a:spcPts val="0"/>
              </a:spcAft>
              <a:buClr>
                <a:schemeClr val="accent3"/>
              </a:buClr>
              <a:buFont typeface="Arial"/>
              <a:buChar char="•"/>
              <a:defRPr sz="12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1" algn="just">
              <a:spcAft>
                <a:spcPts val="1200"/>
              </a:spcAft>
              <a:buClr>
                <a:schemeClr val="bg1"/>
              </a:buClr>
            </a:pPr>
            <a:r>
              <a:rPr lang="en-US" altLang="en-US" sz="1400" dirty="0" smtClean="0">
                <a:solidFill>
                  <a:schemeClr val="accent5"/>
                </a:solidFill>
              </a:rPr>
              <a:t>PQM Nigeria </a:t>
            </a:r>
            <a:r>
              <a:rPr lang="en-US" altLang="en-US" sz="1400" dirty="0">
                <a:solidFill>
                  <a:schemeClr val="accent5"/>
                </a:solidFill>
              </a:rPr>
              <a:t>developed</a:t>
            </a:r>
            <a:r>
              <a:rPr lang="en-US" sz="1400" dirty="0">
                <a:solidFill>
                  <a:schemeClr val="accent5"/>
                </a:solidFill>
              </a:rPr>
              <a:t> pharmaceutical quality assurance curricula for inclusion in undergraduate and postgraduate diplomas at institutions across Nigeria </a:t>
            </a:r>
            <a:r>
              <a:rPr lang="en-US" altLang="en-US" sz="1400" dirty="0">
                <a:solidFill>
                  <a:schemeClr val="accent5"/>
                </a:solidFill>
              </a:rPr>
              <a:t>and is developing content for e-Learning academy in </a:t>
            </a:r>
            <a:r>
              <a:rPr lang="en-US" altLang="en-US" sz="1400" dirty="0" smtClean="0">
                <a:solidFill>
                  <a:schemeClr val="accent5"/>
                </a:solidFill>
              </a:rPr>
              <a:t>Nigeria</a:t>
            </a:r>
            <a:endParaRPr lang="en-US" altLang="en-US" sz="1400" dirty="0">
              <a:solidFill>
                <a:schemeClr val="accent5"/>
              </a:solidFill>
            </a:endParaRPr>
          </a:p>
          <a:p>
            <a:pPr lvl="1" algn="just">
              <a:spcAft>
                <a:spcPts val="1200"/>
              </a:spcAft>
              <a:buClr>
                <a:schemeClr val="bg1"/>
              </a:buClr>
            </a:pPr>
            <a:r>
              <a:rPr lang="en-US" sz="1400" dirty="0" smtClean="0">
                <a:solidFill>
                  <a:schemeClr val="accent5"/>
                </a:solidFill>
              </a:rPr>
              <a:t>PQM Ethiopia </a:t>
            </a:r>
            <a:r>
              <a:rPr lang="en-US" sz="1400" dirty="0">
                <a:solidFill>
                  <a:schemeClr val="accent5"/>
                </a:solidFill>
              </a:rPr>
              <a:t>supported development and launch a masters program in regulatory </a:t>
            </a:r>
            <a:r>
              <a:rPr lang="en-US" sz="1400" dirty="0" smtClean="0">
                <a:solidFill>
                  <a:schemeClr val="accent5"/>
                </a:solidFill>
              </a:rPr>
              <a:t>affairs</a:t>
            </a:r>
          </a:p>
          <a:p>
            <a:pPr lvl="1" algn="just">
              <a:buClr>
                <a:schemeClr val="bg1"/>
              </a:buClr>
            </a:pPr>
            <a:r>
              <a:rPr lang="en-US" altLang="en-US" sz="1400" dirty="0" smtClean="0">
                <a:solidFill>
                  <a:schemeClr val="accent5"/>
                </a:solidFill>
              </a:rPr>
              <a:t>PQM Cambodia supported two universities to improve academic programs in medicines regulation and QA</a:t>
            </a:r>
            <a:endParaRPr lang="en-US" altLang="en-US" sz="1400" dirty="0">
              <a:solidFill>
                <a:schemeClr val="accent5"/>
              </a:solidFill>
            </a:endParaRPr>
          </a:p>
        </p:txBody>
      </p:sp>
    </p:spTree>
    <p:extLst>
      <p:ext uri="{BB962C8B-B14F-4D97-AF65-F5344CB8AC3E}">
        <p14:creationId xmlns:p14="http://schemas.microsoft.com/office/powerpoint/2010/main" val="621196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466"/>
            <a:ext cx="9144000" cy="5143941"/>
          </a:xfrm>
          <a:prstGeom prst="rect">
            <a:avLst/>
          </a:prstGeom>
        </p:spPr>
      </p:pic>
      <p:sp>
        <p:nvSpPr>
          <p:cNvPr id="3" name="Title 2"/>
          <p:cNvSpPr>
            <a:spLocks noGrp="1"/>
          </p:cNvSpPr>
          <p:nvPr>
            <p:ph type="title"/>
          </p:nvPr>
        </p:nvSpPr>
        <p:spPr>
          <a:xfrm>
            <a:off x="252937" y="2804642"/>
            <a:ext cx="8591026" cy="857250"/>
          </a:xfrm>
        </p:spPr>
        <p:txBody>
          <a:bodyPr/>
          <a:lstStyle/>
          <a:p>
            <a:pPr algn="l"/>
            <a:r>
              <a:rPr lang="en-US" sz="4400" b="1" dirty="0" smtClean="0"/>
              <a:t>Highlight of selected Tools</a:t>
            </a:r>
            <a:br>
              <a:rPr lang="en-US" sz="4400" b="1" dirty="0" smtClean="0"/>
            </a:br>
            <a:r>
              <a:rPr lang="en-US" sz="4400" b="1" dirty="0" smtClean="0"/>
              <a:t>MQDB, MedvigiL1</a:t>
            </a:r>
            <a:endParaRPr lang="en-US" sz="4400" b="1" dirty="0"/>
          </a:p>
        </p:txBody>
      </p:sp>
      <p:sp>
        <p:nvSpPr>
          <p:cNvPr id="5" name="Slide Number Placeholder 4"/>
          <p:cNvSpPr>
            <a:spLocks noGrp="1"/>
          </p:cNvSpPr>
          <p:nvPr>
            <p:ph type="sldNum" sz="quarter" idx="12"/>
          </p:nvPr>
        </p:nvSpPr>
        <p:spPr/>
        <p:txBody>
          <a:bodyPr/>
          <a:lstStyle/>
          <a:p>
            <a:fld id="{ADDBB064-9261-234C-BC77-2FE0188AE27D}" type="slidenum">
              <a:rPr lang="en-US" smtClean="0"/>
              <a:pPr/>
              <a:t>47</a:t>
            </a:fld>
            <a:endParaRPr lang="en-US" dirty="0"/>
          </a:p>
        </p:txBody>
      </p:sp>
    </p:spTree>
    <p:extLst>
      <p:ext uri="{BB962C8B-B14F-4D97-AF65-F5344CB8AC3E}">
        <p14:creationId xmlns:p14="http://schemas.microsoft.com/office/powerpoint/2010/main" val="30568754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4" name="TextBox 3"/>
          <p:cNvSpPr txBox="1"/>
          <p:nvPr/>
        </p:nvSpPr>
        <p:spPr>
          <a:xfrm>
            <a:off x="628648" y="764292"/>
            <a:ext cx="4175051" cy="4455066"/>
          </a:xfrm>
          <a:prstGeom prst="rect">
            <a:avLst/>
          </a:prstGeom>
          <a:noFill/>
        </p:spPr>
        <p:txBody>
          <a:bodyPr wrap="square" rtlCol="0">
            <a:spAutoFit/>
          </a:bodyPr>
          <a:lstStyle/>
          <a:p>
            <a:pPr defTabSz="457200"/>
            <a:r>
              <a:rPr lang="en-US" sz="1050" b="1" dirty="0" smtClean="0">
                <a:solidFill>
                  <a:srgbClr val="013060"/>
                </a:solidFill>
              </a:rPr>
              <a:t>ALS </a:t>
            </a:r>
            <a:r>
              <a:rPr lang="en-US" sz="1050" dirty="0" smtClean="0">
                <a:solidFill>
                  <a:srgbClr val="013060"/>
                </a:solidFill>
              </a:rPr>
              <a:t>– Analytical laboratory </a:t>
            </a:r>
            <a:r>
              <a:rPr lang="en-US" sz="1050" dirty="0">
                <a:solidFill>
                  <a:srgbClr val="013060"/>
                </a:solidFill>
              </a:rPr>
              <a:t>s</a:t>
            </a:r>
            <a:r>
              <a:rPr lang="en-US" sz="1050" dirty="0" smtClean="0">
                <a:solidFill>
                  <a:srgbClr val="013060"/>
                </a:solidFill>
              </a:rPr>
              <a:t>ervices</a:t>
            </a:r>
          </a:p>
          <a:p>
            <a:pPr defTabSz="457200"/>
            <a:r>
              <a:rPr lang="en-US" sz="1050" b="1" dirty="0" smtClean="0">
                <a:solidFill>
                  <a:srgbClr val="013060"/>
                </a:solidFill>
              </a:rPr>
              <a:t>API</a:t>
            </a:r>
            <a:r>
              <a:rPr lang="en-US" sz="1050" dirty="0" smtClean="0">
                <a:solidFill>
                  <a:srgbClr val="013060"/>
                </a:solidFill>
              </a:rPr>
              <a:t> </a:t>
            </a:r>
            <a:r>
              <a:rPr lang="en-US" sz="1050" dirty="0">
                <a:solidFill>
                  <a:srgbClr val="013060"/>
                </a:solidFill>
              </a:rPr>
              <a:t>– Active pharmaceutical </a:t>
            </a:r>
            <a:r>
              <a:rPr lang="en-US" sz="1050" dirty="0" smtClean="0">
                <a:solidFill>
                  <a:srgbClr val="013060"/>
                </a:solidFill>
              </a:rPr>
              <a:t>ingredient</a:t>
            </a:r>
          </a:p>
          <a:p>
            <a:pPr defTabSz="457200"/>
            <a:r>
              <a:rPr lang="en-US" sz="1050" b="1" dirty="0" smtClean="0">
                <a:solidFill>
                  <a:srgbClr val="013060"/>
                </a:solidFill>
              </a:rPr>
              <a:t>BA/BE</a:t>
            </a:r>
            <a:r>
              <a:rPr lang="en-US" sz="1050" dirty="0" smtClean="0">
                <a:solidFill>
                  <a:srgbClr val="013060"/>
                </a:solidFill>
              </a:rPr>
              <a:t> – Bioavailability/bioequivalence</a:t>
            </a:r>
            <a:endParaRPr lang="en-US" sz="1050" dirty="0">
              <a:solidFill>
                <a:srgbClr val="013060"/>
              </a:solidFill>
            </a:endParaRPr>
          </a:p>
          <a:p>
            <a:r>
              <a:rPr lang="en-US" sz="1050" b="1" dirty="0" smtClean="0"/>
              <a:t>CAPA</a:t>
            </a:r>
            <a:r>
              <a:rPr lang="en-US" sz="1050" b="1" dirty="0">
                <a:solidFill>
                  <a:srgbClr val="013060"/>
                </a:solidFill>
              </a:rPr>
              <a:t> </a:t>
            </a:r>
            <a:r>
              <a:rPr lang="en-US" sz="1050" dirty="0">
                <a:solidFill>
                  <a:srgbClr val="013060"/>
                </a:solidFill>
              </a:rPr>
              <a:t>– </a:t>
            </a:r>
            <a:r>
              <a:rPr lang="en-US" sz="1050" dirty="0" smtClean="0"/>
              <a:t>Corrective and </a:t>
            </a:r>
            <a:r>
              <a:rPr lang="en-US" sz="1050" dirty="0"/>
              <a:t>p</a:t>
            </a:r>
            <a:r>
              <a:rPr lang="en-US" sz="1050" dirty="0" smtClean="0"/>
              <a:t>reventive </a:t>
            </a:r>
            <a:r>
              <a:rPr lang="en-US" sz="1050" dirty="0"/>
              <a:t>a</a:t>
            </a:r>
            <a:r>
              <a:rPr lang="en-US" sz="1050" dirty="0" smtClean="0"/>
              <a:t>ction</a:t>
            </a:r>
            <a:endParaRPr lang="en-US" sz="1050" b="1" dirty="0" smtClean="0">
              <a:solidFill>
                <a:srgbClr val="013060"/>
              </a:solidFill>
            </a:endParaRPr>
          </a:p>
          <a:p>
            <a:r>
              <a:rPr lang="en-US" sz="1050" b="1" dirty="0" smtClean="0">
                <a:solidFill>
                  <a:srgbClr val="013060"/>
                </a:solidFill>
              </a:rPr>
              <a:t>CHX</a:t>
            </a:r>
            <a:r>
              <a:rPr lang="en-US" sz="1050" dirty="0" smtClean="0">
                <a:solidFill>
                  <a:srgbClr val="013060"/>
                </a:solidFill>
              </a:rPr>
              <a:t> </a:t>
            </a:r>
            <a:r>
              <a:rPr lang="en-US" sz="1050" dirty="0">
                <a:solidFill>
                  <a:srgbClr val="013060"/>
                </a:solidFill>
              </a:rPr>
              <a:t>– </a:t>
            </a:r>
            <a:r>
              <a:rPr lang="en-US" sz="1050" dirty="0" smtClean="0">
                <a:solidFill>
                  <a:srgbClr val="013060"/>
                </a:solidFill>
              </a:rPr>
              <a:t>Chlorhexidine</a:t>
            </a:r>
          </a:p>
          <a:p>
            <a:r>
              <a:rPr lang="en-US" sz="1050" b="1" dirty="0" smtClean="0">
                <a:solidFill>
                  <a:srgbClr val="013060"/>
                </a:solidFill>
              </a:rPr>
              <a:t>CMC </a:t>
            </a:r>
            <a:r>
              <a:rPr lang="en-US" sz="1050" dirty="0" smtClean="0">
                <a:solidFill>
                  <a:srgbClr val="013060"/>
                </a:solidFill>
              </a:rPr>
              <a:t>– </a:t>
            </a:r>
            <a:r>
              <a:rPr lang="en-US" altLang="zh-CN" sz="1050" dirty="0" smtClean="0"/>
              <a:t>Chemistry</a:t>
            </a:r>
            <a:r>
              <a:rPr lang="en-US" altLang="zh-CN" sz="1050" dirty="0"/>
              <a:t>, </a:t>
            </a:r>
            <a:r>
              <a:rPr lang="en-US" altLang="zh-CN" sz="1050" dirty="0" smtClean="0"/>
              <a:t>manufacturing, and controls </a:t>
            </a:r>
            <a:endParaRPr lang="en-US" sz="1050" dirty="0" smtClean="0">
              <a:solidFill>
                <a:srgbClr val="013060"/>
              </a:solidFill>
            </a:endParaRPr>
          </a:p>
          <a:p>
            <a:r>
              <a:rPr lang="en-US" sz="1050" b="1" dirty="0" smtClean="0">
                <a:solidFill>
                  <a:srgbClr val="013060"/>
                </a:solidFill>
              </a:rPr>
              <a:t>CRO</a:t>
            </a:r>
            <a:r>
              <a:rPr lang="en-US" sz="1050" dirty="0" smtClean="0">
                <a:solidFill>
                  <a:srgbClr val="013060"/>
                </a:solidFill>
              </a:rPr>
              <a:t> – Clinical research organization</a:t>
            </a:r>
            <a:endParaRPr lang="en-US" sz="1050" dirty="0">
              <a:solidFill>
                <a:srgbClr val="013060"/>
              </a:solidFill>
            </a:endParaRPr>
          </a:p>
          <a:p>
            <a:pPr defTabSz="457200"/>
            <a:r>
              <a:rPr lang="en-US" sz="1050" b="1" dirty="0" smtClean="0">
                <a:solidFill>
                  <a:srgbClr val="013060"/>
                </a:solidFill>
              </a:rPr>
              <a:t>FDA</a:t>
            </a:r>
            <a:r>
              <a:rPr lang="en-US" sz="1050" dirty="0" smtClean="0">
                <a:solidFill>
                  <a:srgbClr val="013060"/>
                </a:solidFill>
              </a:rPr>
              <a:t> </a:t>
            </a:r>
            <a:r>
              <a:rPr lang="en-US" sz="1050" dirty="0">
                <a:solidFill>
                  <a:srgbClr val="013060"/>
                </a:solidFill>
              </a:rPr>
              <a:t>– Food and d</a:t>
            </a:r>
            <a:r>
              <a:rPr lang="en-US" sz="1050" dirty="0" smtClean="0">
                <a:solidFill>
                  <a:srgbClr val="013060"/>
                </a:solidFill>
              </a:rPr>
              <a:t>rug authority</a:t>
            </a:r>
            <a:endParaRPr lang="en-US" sz="1050" dirty="0">
              <a:solidFill>
                <a:srgbClr val="013060"/>
              </a:solidFill>
            </a:endParaRPr>
          </a:p>
          <a:p>
            <a:pPr defTabSz="457200"/>
            <a:r>
              <a:rPr lang="en-US" sz="1050" b="1" dirty="0">
                <a:solidFill>
                  <a:srgbClr val="013060"/>
                </a:solidFill>
              </a:rPr>
              <a:t>FPP</a:t>
            </a:r>
            <a:r>
              <a:rPr lang="en-US" sz="1050" dirty="0">
                <a:solidFill>
                  <a:srgbClr val="013060"/>
                </a:solidFill>
              </a:rPr>
              <a:t> – Finished pharmaceutical product</a:t>
            </a:r>
          </a:p>
          <a:p>
            <a:r>
              <a:rPr lang="en-US" sz="1050" b="1" dirty="0" smtClean="0">
                <a:solidFill>
                  <a:srgbClr val="013060"/>
                </a:solidFill>
              </a:rPr>
              <a:t>GCP</a:t>
            </a:r>
            <a:r>
              <a:rPr lang="en-US" sz="1050" dirty="0" smtClean="0">
                <a:solidFill>
                  <a:srgbClr val="013060"/>
                </a:solidFill>
              </a:rPr>
              <a:t> </a:t>
            </a:r>
            <a:r>
              <a:rPr lang="en-US" sz="1050" dirty="0">
                <a:solidFill>
                  <a:srgbClr val="013060"/>
                </a:solidFill>
              </a:rPr>
              <a:t>– Good </a:t>
            </a:r>
            <a:r>
              <a:rPr lang="en-US" sz="1050" dirty="0" smtClean="0">
                <a:solidFill>
                  <a:srgbClr val="013060"/>
                </a:solidFill>
              </a:rPr>
              <a:t>clinical practices</a:t>
            </a:r>
            <a:endParaRPr lang="en-US" sz="1050" b="1" dirty="0" smtClean="0">
              <a:solidFill>
                <a:srgbClr val="013060"/>
              </a:solidFill>
            </a:endParaRPr>
          </a:p>
          <a:p>
            <a:r>
              <a:rPr lang="en-US" sz="1050" b="1" dirty="0" smtClean="0">
                <a:solidFill>
                  <a:srgbClr val="013060"/>
                </a:solidFill>
              </a:rPr>
              <a:t>GLP</a:t>
            </a:r>
            <a:r>
              <a:rPr lang="en-US" sz="1050" dirty="0" smtClean="0">
                <a:solidFill>
                  <a:srgbClr val="013060"/>
                </a:solidFill>
              </a:rPr>
              <a:t> </a:t>
            </a:r>
            <a:r>
              <a:rPr lang="en-US" sz="1050" dirty="0">
                <a:solidFill>
                  <a:srgbClr val="013060"/>
                </a:solidFill>
              </a:rPr>
              <a:t>– Good </a:t>
            </a:r>
            <a:r>
              <a:rPr lang="en-US" sz="1050" dirty="0" smtClean="0">
                <a:solidFill>
                  <a:srgbClr val="013060"/>
                </a:solidFill>
              </a:rPr>
              <a:t>laboratory practices</a:t>
            </a:r>
            <a:endParaRPr lang="en-US" sz="1050" b="1" dirty="0" smtClean="0">
              <a:solidFill>
                <a:srgbClr val="013060"/>
              </a:solidFill>
            </a:endParaRPr>
          </a:p>
          <a:p>
            <a:pPr defTabSz="457200"/>
            <a:r>
              <a:rPr lang="en-US" sz="1050" b="1" dirty="0" smtClean="0">
                <a:solidFill>
                  <a:srgbClr val="013060"/>
                </a:solidFill>
              </a:rPr>
              <a:t>GMP</a:t>
            </a:r>
            <a:r>
              <a:rPr lang="en-US" sz="1050" dirty="0" smtClean="0">
                <a:solidFill>
                  <a:srgbClr val="013060"/>
                </a:solidFill>
              </a:rPr>
              <a:t> </a:t>
            </a:r>
            <a:r>
              <a:rPr lang="en-US" sz="1050" dirty="0">
                <a:solidFill>
                  <a:srgbClr val="013060"/>
                </a:solidFill>
              </a:rPr>
              <a:t>– Good manufacturing </a:t>
            </a:r>
            <a:r>
              <a:rPr lang="en-US" sz="1050" dirty="0" smtClean="0">
                <a:solidFill>
                  <a:srgbClr val="013060"/>
                </a:solidFill>
              </a:rPr>
              <a:t>practices</a:t>
            </a:r>
          </a:p>
          <a:p>
            <a:pPr defTabSz="457200"/>
            <a:r>
              <a:rPr lang="en-US" sz="1050" b="1" dirty="0" smtClean="0">
                <a:solidFill>
                  <a:srgbClr val="013060"/>
                </a:solidFill>
              </a:rPr>
              <a:t>MNCH</a:t>
            </a:r>
            <a:r>
              <a:rPr lang="en-US" sz="1050" dirty="0" smtClean="0">
                <a:solidFill>
                  <a:srgbClr val="013060"/>
                </a:solidFill>
              </a:rPr>
              <a:t> – Maternal, newborn, and child health</a:t>
            </a:r>
          </a:p>
          <a:p>
            <a:r>
              <a:rPr lang="en-US" sz="1050" b="1" dirty="0">
                <a:solidFill>
                  <a:srgbClr val="013060"/>
                </a:solidFill>
              </a:rPr>
              <a:t>MOH</a:t>
            </a:r>
            <a:r>
              <a:rPr lang="en-US" sz="1050" dirty="0">
                <a:solidFill>
                  <a:srgbClr val="013060"/>
                </a:solidFill>
              </a:rPr>
              <a:t> – Ministry of Health</a:t>
            </a:r>
          </a:p>
          <a:p>
            <a:r>
              <a:rPr lang="en-US" sz="1050" b="1" dirty="0" smtClean="0">
                <a:solidFill>
                  <a:srgbClr val="013060"/>
                </a:solidFill>
              </a:rPr>
              <a:t>MRA</a:t>
            </a:r>
            <a:r>
              <a:rPr lang="en-US" sz="1050" dirty="0" smtClean="0">
                <a:solidFill>
                  <a:srgbClr val="013060"/>
                </a:solidFill>
              </a:rPr>
              <a:t> </a:t>
            </a:r>
            <a:r>
              <a:rPr lang="en-US" sz="1050" dirty="0">
                <a:solidFill>
                  <a:srgbClr val="013060"/>
                </a:solidFill>
              </a:rPr>
              <a:t>– Medicines R</a:t>
            </a:r>
            <a:r>
              <a:rPr lang="en-US" sz="1050" dirty="0" smtClean="0">
                <a:solidFill>
                  <a:srgbClr val="013060"/>
                </a:solidFill>
              </a:rPr>
              <a:t>egulatory </a:t>
            </a:r>
            <a:r>
              <a:rPr lang="en-US" sz="1050" dirty="0">
                <a:solidFill>
                  <a:srgbClr val="013060"/>
                </a:solidFill>
              </a:rPr>
              <a:t>A</a:t>
            </a:r>
            <a:r>
              <a:rPr lang="en-US" sz="1050" dirty="0" smtClean="0">
                <a:solidFill>
                  <a:srgbClr val="013060"/>
                </a:solidFill>
              </a:rPr>
              <a:t>uthority</a:t>
            </a:r>
            <a:endParaRPr lang="en-US" sz="1050" b="1" dirty="0">
              <a:solidFill>
                <a:srgbClr val="013060"/>
              </a:solidFill>
            </a:endParaRPr>
          </a:p>
          <a:p>
            <a:r>
              <a:rPr lang="en-US" sz="1050" b="1" dirty="0" smtClean="0">
                <a:solidFill>
                  <a:srgbClr val="013060"/>
                </a:solidFill>
              </a:rPr>
              <a:t>NQCL</a:t>
            </a:r>
            <a:r>
              <a:rPr lang="en-US" sz="1050" dirty="0" smtClean="0">
                <a:solidFill>
                  <a:srgbClr val="013060"/>
                </a:solidFill>
              </a:rPr>
              <a:t> </a:t>
            </a:r>
            <a:r>
              <a:rPr lang="en-US" sz="1050" dirty="0">
                <a:solidFill>
                  <a:srgbClr val="013060"/>
                </a:solidFill>
              </a:rPr>
              <a:t>– National quality control </a:t>
            </a:r>
            <a:r>
              <a:rPr lang="en-US" sz="1050" dirty="0" smtClean="0">
                <a:solidFill>
                  <a:srgbClr val="013060"/>
                </a:solidFill>
              </a:rPr>
              <a:t>laboratory</a:t>
            </a:r>
          </a:p>
          <a:p>
            <a:r>
              <a:rPr lang="en-US" sz="1050" b="1" dirty="0" smtClean="0">
                <a:solidFill>
                  <a:srgbClr val="013060"/>
                </a:solidFill>
              </a:rPr>
              <a:t>NTD </a:t>
            </a:r>
            <a:r>
              <a:rPr lang="en-US" sz="1050" dirty="0" smtClean="0">
                <a:solidFill>
                  <a:srgbClr val="013060"/>
                </a:solidFill>
              </a:rPr>
              <a:t>– Neglected tropical </a:t>
            </a:r>
            <a:r>
              <a:rPr lang="en-US" sz="1050" dirty="0">
                <a:solidFill>
                  <a:srgbClr val="013060"/>
                </a:solidFill>
              </a:rPr>
              <a:t>d</a:t>
            </a:r>
            <a:r>
              <a:rPr lang="en-US" sz="1050" dirty="0" smtClean="0">
                <a:solidFill>
                  <a:srgbClr val="013060"/>
                </a:solidFill>
              </a:rPr>
              <a:t>iseases</a:t>
            </a:r>
          </a:p>
          <a:p>
            <a:r>
              <a:rPr lang="en-US" sz="1050" b="1" dirty="0" smtClean="0">
                <a:solidFill>
                  <a:srgbClr val="013060"/>
                </a:solidFill>
              </a:rPr>
              <a:t>PMS</a:t>
            </a:r>
            <a:r>
              <a:rPr lang="en-US" sz="1050" dirty="0" smtClean="0">
                <a:solidFill>
                  <a:srgbClr val="013060"/>
                </a:solidFill>
              </a:rPr>
              <a:t> – Post-marketing surveillance</a:t>
            </a:r>
          </a:p>
          <a:p>
            <a:r>
              <a:rPr lang="en-US" sz="1050" b="1" dirty="0" smtClean="0">
                <a:solidFill>
                  <a:srgbClr val="013060"/>
                </a:solidFill>
              </a:rPr>
              <a:t>PQM</a:t>
            </a:r>
            <a:r>
              <a:rPr lang="en-US" sz="1050" dirty="0" smtClean="0">
                <a:solidFill>
                  <a:srgbClr val="013060"/>
                </a:solidFill>
              </a:rPr>
              <a:t> – Promoting the Quality of Medicines program</a:t>
            </a:r>
            <a:endParaRPr lang="en-US" sz="1050" dirty="0">
              <a:solidFill>
                <a:srgbClr val="013060"/>
              </a:solidFill>
            </a:endParaRPr>
          </a:p>
          <a:p>
            <a:r>
              <a:rPr lang="en-US" sz="1050" b="1" dirty="0">
                <a:solidFill>
                  <a:srgbClr val="013060"/>
                </a:solidFill>
              </a:rPr>
              <a:t>QA/QC</a:t>
            </a:r>
            <a:r>
              <a:rPr lang="en-US" sz="1050" dirty="0">
                <a:solidFill>
                  <a:srgbClr val="013060"/>
                </a:solidFill>
              </a:rPr>
              <a:t> – Quality assurance/quality </a:t>
            </a:r>
            <a:r>
              <a:rPr lang="en-US" sz="1050" dirty="0" smtClean="0">
                <a:solidFill>
                  <a:srgbClr val="013060"/>
                </a:solidFill>
              </a:rPr>
              <a:t>control</a:t>
            </a:r>
            <a:br>
              <a:rPr lang="en-US" sz="1050" dirty="0" smtClean="0">
                <a:solidFill>
                  <a:srgbClr val="013060"/>
                </a:solidFill>
              </a:rPr>
            </a:br>
            <a:r>
              <a:rPr lang="en-US" sz="1050" b="1" dirty="0" smtClean="0">
                <a:solidFill>
                  <a:srgbClr val="013060"/>
                </a:solidFill>
              </a:rPr>
              <a:t>QMS</a:t>
            </a:r>
            <a:r>
              <a:rPr lang="en-US" sz="1050" dirty="0" smtClean="0">
                <a:solidFill>
                  <a:srgbClr val="013060"/>
                </a:solidFill>
              </a:rPr>
              <a:t> – Quality management </a:t>
            </a:r>
            <a:r>
              <a:rPr lang="en-US" sz="1050" dirty="0">
                <a:solidFill>
                  <a:srgbClr val="013060"/>
                </a:solidFill>
              </a:rPr>
              <a:t>s</a:t>
            </a:r>
            <a:r>
              <a:rPr lang="en-US" sz="1050" dirty="0" smtClean="0">
                <a:solidFill>
                  <a:srgbClr val="013060"/>
                </a:solidFill>
              </a:rPr>
              <a:t>ystems</a:t>
            </a:r>
            <a:endParaRPr lang="en-US" sz="1050" dirty="0">
              <a:solidFill>
                <a:srgbClr val="013060"/>
              </a:solidFill>
            </a:endParaRPr>
          </a:p>
          <a:p>
            <a:r>
              <a:rPr lang="en-US" sz="1050" b="1" dirty="0">
                <a:solidFill>
                  <a:srgbClr val="013060"/>
                </a:solidFill>
              </a:rPr>
              <a:t>TB</a:t>
            </a:r>
            <a:r>
              <a:rPr lang="en-US" sz="1050" dirty="0">
                <a:solidFill>
                  <a:srgbClr val="013060"/>
                </a:solidFill>
              </a:rPr>
              <a:t> – </a:t>
            </a:r>
            <a:r>
              <a:rPr lang="en-US" sz="1050" dirty="0" smtClean="0">
                <a:solidFill>
                  <a:srgbClr val="013060"/>
                </a:solidFill>
              </a:rPr>
              <a:t>Tuberculosis</a:t>
            </a:r>
          </a:p>
          <a:p>
            <a:r>
              <a:rPr lang="en-US" sz="1050" b="1" dirty="0" smtClean="0">
                <a:solidFill>
                  <a:srgbClr val="013060"/>
                </a:solidFill>
              </a:rPr>
              <a:t>USAID</a:t>
            </a:r>
            <a:r>
              <a:rPr lang="en-US" sz="1050" dirty="0" smtClean="0">
                <a:solidFill>
                  <a:srgbClr val="013060"/>
                </a:solidFill>
              </a:rPr>
              <a:t> – United States Agency for International Development</a:t>
            </a:r>
            <a:endParaRPr lang="en-US" sz="1050" dirty="0">
              <a:solidFill>
                <a:srgbClr val="013060"/>
              </a:solidFill>
            </a:endParaRPr>
          </a:p>
          <a:p>
            <a:r>
              <a:rPr lang="en-US" sz="1050" b="1" dirty="0" smtClean="0">
                <a:solidFill>
                  <a:srgbClr val="013060"/>
                </a:solidFill>
              </a:rPr>
              <a:t>USP </a:t>
            </a:r>
            <a:r>
              <a:rPr lang="en-US" sz="1050" dirty="0">
                <a:solidFill>
                  <a:srgbClr val="013060"/>
                </a:solidFill>
              </a:rPr>
              <a:t>– U.S. Pharmacopeial Convention </a:t>
            </a:r>
            <a:endParaRPr lang="en-US" sz="1050" dirty="0" smtClean="0">
              <a:solidFill>
                <a:srgbClr val="013060"/>
              </a:solidFill>
            </a:endParaRPr>
          </a:p>
          <a:p>
            <a:r>
              <a:rPr lang="en-US" sz="1050" b="1" dirty="0" smtClean="0">
                <a:solidFill>
                  <a:srgbClr val="013060"/>
                </a:solidFill>
              </a:rPr>
              <a:t>WHO</a:t>
            </a:r>
            <a:r>
              <a:rPr lang="en-US" sz="1050" dirty="0" smtClean="0">
                <a:solidFill>
                  <a:srgbClr val="013060"/>
                </a:solidFill>
              </a:rPr>
              <a:t> – World Health Organization</a:t>
            </a:r>
          </a:p>
          <a:p>
            <a:r>
              <a:rPr lang="en-US" sz="1050" b="1" dirty="0" smtClean="0">
                <a:solidFill>
                  <a:srgbClr val="013060"/>
                </a:solidFill>
              </a:rPr>
              <a:t>WHO </a:t>
            </a:r>
            <a:r>
              <a:rPr lang="en-US" sz="1050" b="1" dirty="0">
                <a:solidFill>
                  <a:srgbClr val="013060"/>
                </a:solidFill>
              </a:rPr>
              <a:t>PQ </a:t>
            </a:r>
            <a:r>
              <a:rPr lang="en-US" sz="1050" dirty="0">
                <a:solidFill>
                  <a:srgbClr val="013060"/>
                </a:solidFill>
              </a:rPr>
              <a:t>– World Health Organization Prequalification</a:t>
            </a:r>
          </a:p>
          <a:p>
            <a:endParaRPr lang="en-US" sz="1050" dirty="0">
              <a:solidFill>
                <a:srgbClr val="013060"/>
              </a:solidFill>
            </a:endParaRPr>
          </a:p>
        </p:txBody>
      </p:sp>
      <p:sp>
        <p:nvSpPr>
          <p:cNvPr id="8" name="Title 2"/>
          <p:cNvSpPr>
            <a:spLocks noGrp="1"/>
          </p:cNvSpPr>
          <p:nvPr>
            <p:ph type="title"/>
          </p:nvPr>
        </p:nvSpPr>
        <p:spPr>
          <a:xfrm>
            <a:off x="252937" y="386733"/>
            <a:ext cx="8229600" cy="434175"/>
          </a:xfrm>
        </p:spPr>
        <p:txBody>
          <a:bodyPr/>
          <a:lstStyle/>
          <a:p>
            <a:r>
              <a:rPr lang="en-US" sz="4000" b="1" dirty="0" smtClean="0">
                <a:solidFill>
                  <a:srgbClr val="013060"/>
                </a:solidFill>
              </a:rPr>
              <a:t>Acronyms</a:t>
            </a:r>
            <a:endParaRPr lang="en-US" sz="4000" b="1" dirty="0">
              <a:solidFill>
                <a:srgbClr val="013060"/>
              </a:solidFill>
            </a:endParaRPr>
          </a:p>
        </p:txBody>
      </p:sp>
      <p:sp>
        <p:nvSpPr>
          <p:cNvPr id="2" name="Slide Number Placeholder 1"/>
          <p:cNvSpPr>
            <a:spLocks noGrp="1"/>
          </p:cNvSpPr>
          <p:nvPr>
            <p:ph type="sldNum" sz="quarter" idx="10"/>
          </p:nvPr>
        </p:nvSpPr>
        <p:spPr>
          <a:xfrm>
            <a:off x="8439632" y="4767263"/>
            <a:ext cx="533400" cy="159544"/>
          </a:xfrm>
        </p:spPr>
        <p:txBody>
          <a:bodyPr/>
          <a:lstStyle/>
          <a:p>
            <a:fld id="{67336A34-759B-4CB5-8197-65F754E57A07}" type="slidenum">
              <a:rPr lang="en-US" sz="800" smtClean="0">
                <a:solidFill>
                  <a:srgbClr val="294660">
                    <a:tint val="75000"/>
                  </a:srgbClr>
                </a:solidFill>
              </a:rPr>
              <a:pPr/>
              <a:t>48</a:t>
            </a:fld>
            <a:endParaRPr lang="en-US" sz="800" dirty="0">
              <a:solidFill>
                <a:srgbClr val="294660">
                  <a:tint val="75000"/>
                </a:srgbClr>
              </a:solidFill>
            </a:endParaRPr>
          </a:p>
        </p:txBody>
      </p:sp>
    </p:spTree>
    <p:extLst>
      <p:ext uri="{BB962C8B-B14F-4D97-AF65-F5344CB8AC3E}">
        <p14:creationId xmlns:p14="http://schemas.microsoft.com/office/powerpoint/2010/main" val="225818081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3" name="Title 2"/>
          <p:cNvSpPr>
            <a:spLocks noGrp="1"/>
          </p:cNvSpPr>
          <p:nvPr>
            <p:ph type="ctrTitle"/>
          </p:nvPr>
        </p:nvSpPr>
        <p:spPr>
          <a:xfrm>
            <a:off x="1828799" y="1597819"/>
            <a:ext cx="4019551" cy="1102519"/>
          </a:xfrm>
        </p:spPr>
        <p:txBody>
          <a:bodyPr/>
          <a:lstStyle/>
          <a:p>
            <a:r>
              <a:rPr lang="en-US" b="1" dirty="0" smtClean="0">
                <a:solidFill>
                  <a:schemeClr val="bg2"/>
                </a:solidFill>
              </a:rPr>
              <a:t>Questions</a:t>
            </a:r>
            <a:endParaRPr lang="en-US" b="1" dirty="0">
              <a:solidFill>
                <a:schemeClr val="bg2"/>
              </a:solidFill>
            </a:endParaRPr>
          </a:p>
        </p:txBody>
      </p:sp>
      <p:sp>
        <p:nvSpPr>
          <p:cNvPr id="4" name="Subtitle 3"/>
          <p:cNvSpPr>
            <a:spLocks noGrp="1"/>
          </p:cNvSpPr>
          <p:nvPr>
            <p:ph type="subTitle" idx="1"/>
          </p:nvPr>
        </p:nvSpPr>
        <p:spPr>
          <a:xfrm>
            <a:off x="1828799" y="2914650"/>
            <a:ext cx="6400800" cy="1314450"/>
          </a:xfrm>
        </p:spPr>
        <p:txBody>
          <a:bodyPr/>
          <a:lstStyle/>
          <a:p>
            <a:r>
              <a:rPr lang="en-US" dirty="0" smtClean="0"/>
              <a:t>Please send questions to jin@usp.org</a:t>
            </a:r>
            <a:endParaRPr lang="en-US" dirty="0"/>
          </a:p>
        </p:txBody>
      </p:sp>
    </p:spTree>
    <p:extLst>
      <p:ext uri="{BB962C8B-B14F-4D97-AF65-F5344CB8AC3E}">
        <p14:creationId xmlns:p14="http://schemas.microsoft.com/office/powerpoint/2010/main" val="1728319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3261334" y="1699260"/>
            <a:ext cx="0" cy="148257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225324" y="1708404"/>
            <a:ext cx="0" cy="114258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549897" y="1859519"/>
            <a:ext cx="2491028" cy="1838302"/>
          </a:xfrm>
          <a:prstGeom prst="rect">
            <a:avLst/>
          </a:prstGeom>
          <a:solidFill>
            <a:schemeClr val="accent5">
              <a:lumMod val="95000"/>
            </a:schemeClr>
          </a:solidFill>
          <a:ln>
            <a:solidFill>
              <a:schemeClr val="accent5">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19303" y="1859520"/>
            <a:ext cx="2464301" cy="2224800"/>
          </a:xfrm>
          <a:prstGeom prst="rect">
            <a:avLst/>
          </a:prstGeom>
          <a:solidFill>
            <a:schemeClr val="accent5">
              <a:lumMod val="95000"/>
            </a:schemeClr>
          </a:solidFill>
          <a:ln>
            <a:solidFill>
              <a:schemeClr val="accent5">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520374" y="1859520"/>
            <a:ext cx="2491028" cy="1322317"/>
          </a:xfrm>
          <a:prstGeom prst="rect">
            <a:avLst/>
          </a:prstGeom>
          <a:solidFill>
            <a:schemeClr val="accent5">
              <a:lumMod val="95000"/>
            </a:schemeClr>
          </a:solidFill>
          <a:ln>
            <a:solidFill>
              <a:schemeClr val="accent5">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4588" y="1924747"/>
            <a:ext cx="2413416" cy="1572833"/>
          </a:xfrm>
          <a:ln>
            <a:noFill/>
          </a:ln>
        </p:spPr>
        <p:txBody>
          <a:bodyPr/>
          <a:lstStyle/>
          <a:p>
            <a:pPr marL="0" indent="0">
              <a:buNone/>
            </a:pPr>
            <a:r>
              <a:rPr lang="en-US" sz="900" b="1" dirty="0">
                <a:solidFill>
                  <a:schemeClr val="bg2"/>
                </a:solidFill>
              </a:rPr>
              <a:t>IR 1.1 </a:t>
            </a:r>
            <a:r>
              <a:rPr lang="en-US" sz="900" dirty="0">
                <a:solidFill>
                  <a:schemeClr val="bg2"/>
                </a:solidFill>
              </a:rPr>
              <a:t>Quality </a:t>
            </a:r>
            <a:r>
              <a:rPr lang="en-US" sz="900" dirty="0" smtClean="0">
                <a:solidFill>
                  <a:schemeClr val="bg2"/>
                </a:solidFill>
              </a:rPr>
              <a:t>assurance </a:t>
            </a:r>
            <a:r>
              <a:rPr lang="en-US" sz="900" dirty="0">
                <a:solidFill>
                  <a:schemeClr val="bg2"/>
                </a:solidFill>
              </a:rPr>
              <a:t>policies, legislation, guidelines and procedures improved </a:t>
            </a:r>
          </a:p>
          <a:p>
            <a:pPr marL="0" indent="0">
              <a:buNone/>
            </a:pPr>
            <a:r>
              <a:rPr lang="en-US" sz="900" b="1" dirty="0">
                <a:solidFill>
                  <a:schemeClr val="bg2"/>
                </a:solidFill>
              </a:rPr>
              <a:t>IR 1.2 </a:t>
            </a:r>
            <a:r>
              <a:rPr lang="en-US" sz="900" dirty="0">
                <a:solidFill>
                  <a:schemeClr val="bg2"/>
                </a:solidFill>
              </a:rPr>
              <a:t>Registration, inspection and licensing functions of medicine regulatory agencies sustainably </a:t>
            </a:r>
            <a:r>
              <a:rPr lang="en-US" sz="900" dirty="0" smtClean="0">
                <a:solidFill>
                  <a:schemeClr val="bg2"/>
                </a:solidFill>
              </a:rPr>
              <a:t>improved (pre-market</a:t>
            </a:r>
            <a:r>
              <a:rPr lang="en-US" sz="900" dirty="0">
                <a:solidFill>
                  <a:schemeClr val="bg2"/>
                </a:solidFill>
              </a:rPr>
              <a:t>)</a:t>
            </a:r>
          </a:p>
          <a:p>
            <a:pPr marL="0" indent="0">
              <a:buNone/>
            </a:pPr>
            <a:r>
              <a:rPr lang="en-US" sz="900" b="1" dirty="0">
                <a:solidFill>
                  <a:schemeClr val="bg2"/>
                </a:solidFill>
              </a:rPr>
              <a:t>IR 1.3 </a:t>
            </a:r>
            <a:r>
              <a:rPr lang="en-US" sz="900" dirty="0">
                <a:solidFill>
                  <a:schemeClr val="bg2"/>
                </a:solidFill>
              </a:rPr>
              <a:t>Standard of practices at national quality control laboratories sustainably improved </a:t>
            </a:r>
          </a:p>
          <a:p>
            <a:pPr marL="0" indent="0">
              <a:buNone/>
            </a:pPr>
            <a:r>
              <a:rPr lang="en-US" sz="900" b="1" dirty="0">
                <a:solidFill>
                  <a:schemeClr val="bg2"/>
                </a:solidFill>
              </a:rPr>
              <a:t>IR 1.4 </a:t>
            </a:r>
            <a:r>
              <a:rPr lang="en-US" sz="900" dirty="0">
                <a:solidFill>
                  <a:schemeClr val="bg2"/>
                </a:solidFill>
              </a:rPr>
              <a:t>Institutional capacity for regulatory workforce sustainably improved </a:t>
            </a:r>
          </a:p>
          <a:p>
            <a:pPr marL="0" indent="0">
              <a:buNone/>
            </a:pPr>
            <a:r>
              <a:rPr lang="en-US" sz="900" b="1" dirty="0">
                <a:solidFill>
                  <a:schemeClr val="bg2"/>
                </a:solidFill>
              </a:rPr>
              <a:t>IR 1.5 </a:t>
            </a:r>
            <a:r>
              <a:rPr lang="en-US" sz="900" dirty="0">
                <a:solidFill>
                  <a:schemeClr val="bg2"/>
                </a:solidFill>
              </a:rPr>
              <a:t>Capacity for post-marketing surveillance of medical products </a:t>
            </a:r>
            <a:br>
              <a:rPr lang="en-US" sz="900" dirty="0">
                <a:solidFill>
                  <a:schemeClr val="bg2"/>
                </a:solidFill>
              </a:rPr>
            </a:br>
            <a:r>
              <a:rPr lang="en-US" sz="900" dirty="0">
                <a:solidFill>
                  <a:schemeClr val="bg2"/>
                </a:solidFill>
              </a:rPr>
              <a:t>sustainably improved </a:t>
            </a:r>
          </a:p>
        </p:txBody>
      </p:sp>
      <p:sp>
        <p:nvSpPr>
          <p:cNvPr id="4" name="Content Placeholder 3"/>
          <p:cNvSpPr>
            <a:spLocks noGrp="1"/>
          </p:cNvSpPr>
          <p:nvPr>
            <p:ph idx="13"/>
          </p:nvPr>
        </p:nvSpPr>
        <p:spPr>
          <a:xfrm>
            <a:off x="3616212" y="1924747"/>
            <a:ext cx="2446313" cy="2958100"/>
          </a:xfrm>
        </p:spPr>
        <p:txBody>
          <a:bodyPr/>
          <a:lstStyle/>
          <a:p>
            <a:pPr marL="0" indent="0">
              <a:buNone/>
            </a:pPr>
            <a:r>
              <a:rPr lang="en-US" sz="900" b="1" dirty="0">
                <a:solidFill>
                  <a:schemeClr val="bg2"/>
                </a:solidFill>
              </a:rPr>
              <a:t>IR 2.1 </a:t>
            </a:r>
            <a:r>
              <a:rPr lang="en-US" sz="900" dirty="0">
                <a:solidFill>
                  <a:schemeClr val="bg2"/>
                </a:solidFill>
              </a:rPr>
              <a:t>Quality assured priority medicines produced locally increased</a:t>
            </a:r>
          </a:p>
          <a:p>
            <a:pPr marL="0" indent="0">
              <a:buNone/>
            </a:pPr>
            <a:r>
              <a:rPr lang="en-US" sz="900" b="1" dirty="0">
                <a:solidFill>
                  <a:schemeClr val="bg2"/>
                </a:solidFill>
              </a:rPr>
              <a:t>IR 2.2 </a:t>
            </a:r>
            <a:r>
              <a:rPr lang="en-US" sz="900" dirty="0">
                <a:solidFill>
                  <a:schemeClr val="bg2"/>
                </a:solidFill>
              </a:rPr>
              <a:t>Quality assured priority medicines produced globally increased</a:t>
            </a:r>
          </a:p>
          <a:p>
            <a:pPr marL="0" indent="0">
              <a:buNone/>
            </a:pPr>
            <a:r>
              <a:rPr lang="en-US" sz="900" b="1" dirty="0">
                <a:solidFill>
                  <a:schemeClr val="bg2"/>
                </a:solidFill>
              </a:rPr>
              <a:t>IR 2.3 </a:t>
            </a:r>
            <a:r>
              <a:rPr lang="en-US" sz="900" dirty="0" smtClean="0">
                <a:solidFill>
                  <a:schemeClr val="bg2"/>
                </a:solidFill>
              </a:rPr>
              <a:t>Clinical research organization compliance </a:t>
            </a:r>
            <a:r>
              <a:rPr lang="en-US" sz="900" dirty="0">
                <a:solidFill>
                  <a:schemeClr val="bg2"/>
                </a:solidFill>
              </a:rPr>
              <a:t>with </a:t>
            </a:r>
            <a:r>
              <a:rPr lang="en-US" sz="900" dirty="0" smtClean="0">
                <a:solidFill>
                  <a:schemeClr val="bg2"/>
                </a:solidFill>
              </a:rPr>
              <a:t>good </a:t>
            </a:r>
            <a:r>
              <a:rPr lang="en-US" sz="900" dirty="0">
                <a:solidFill>
                  <a:schemeClr val="bg2"/>
                </a:solidFill>
              </a:rPr>
              <a:t>c</a:t>
            </a:r>
            <a:r>
              <a:rPr lang="en-US" sz="900" dirty="0" smtClean="0">
                <a:solidFill>
                  <a:schemeClr val="bg2"/>
                </a:solidFill>
              </a:rPr>
              <a:t>linical </a:t>
            </a:r>
            <a:r>
              <a:rPr lang="en-US" sz="900" dirty="0">
                <a:solidFill>
                  <a:schemeClr val="bg2"/>
                </a:solidFill>
              </a:rPr>
              <a:t>practices and </a:t>
            </a:r>
            <a:r>
              <a:rPr lang="en-US" sz="900" dirty="0" smtClean="0">
                <a:solidFill>
                  <a:schemeClr val="bg2"/>
                </a:solidFill>
              </a:rPr>
              <a:t>good </a:t>
            </a:r>
            <a:r>
              <a:rPr lang="en-US" sz="900" dirty="0">
                <a:solidFill>
                  <a:schemeClr val="bg2"/>
                </a:solidFill>
              </a:rPr>
              <a:t>l</a:t>
            </a:r>
            <a:r>
              <a:rPr lang="en-US" sz="900" dirty="0" smtClean="0">
                <a:solidFill>
                  <a:schemeClr val="bg2"/>
                </a:solidFill>
              </a:rPr>
              <a:t>aboratory </a:t>
            </a:r>
            <a:r>
              <a:rPr lang="en-US" sz="900" dirty="0">
                <a:solidFill>
                  <a:schemeClr val="bg2"/>
                </a:solidFill>
              </a:rPr>
              <a:t>practices increased</a:t>
            </a:r>
          </a:p>
          <a:p>
            <a:pPr marL="0" indent="0">
              <a:buNone/>
            </a:pPr>
            <a:r>
              <a:rPr lang="en-US" sz="900" b="1" dirty="0">
                <a:solidFill>
                  <a:schemeClr val="bg2"/>
                </a:solidFill>
              </a:rPr>
              <a:t>IR 2.4 </a:t>
            </a:r>
            <a:r>
              <a:rPr lang="en-US" sz="900" dirty="0">
                <a:solidFill>
                  <a:schemeClr val="bg2"/>
                </a:solidFill>
              </a:rPr>
              <a:t>Sources of quality assured </a:t>
            </a:r>
            <a:r>
              <a:rPr lang="en-US" sz="900" dirty="0" smtClean="0">
                <a:solidFill>
                  <a:schemeClr val="bg2"/>
                </a:solidFill>
              </a:rPr>
              <a:t>active pharmaceutical ingredients and finished pharmaceutical products diversified </a:t>
            </a:r>
            <a:r>
              <a:rPr lang="en-US" sz="900" dirty="0">
                <a:solidFill>
                  <a:schemeClr val="bg2"/>
                </a:solidFill>
              </a:rPr>
              <a:t>and supply secured </a:t>
            </a:r>
          </a:p>
        </p:txBody>
      </p:sp>
      <p:sp>
        <p:nvSpPr>
          <p:cNvPr id="5" name="Slide Number Placeholder 4"/>
          <p:cNvSpPr>
            <a:spLocks noGrp="1"/>
          </p:cNvSpPr>
          <p:nvPr>
            <p:ph type="sldNum" sz="quarter" idx="12"/>
          </p:nvPr>
        </p:nvSpPr>
        <p:spPr>
          <a:xfrm>
            <a:off x="8657038" y="4745925"/>
            <a:ext cx="359651" cy="273844"/>
          </a:xfrm>
        </p:spPr>
        <p:txBody>
          <a:bodyPr/>
          <a:lstStyle/>
          <a:p>
            <a:fld id="{ADDBB064-9261-234C-BC77-2FE0188AE27D}" type="slidenum">
              <a:rPr lang="en-US" smtClean="0"/>
              <a:pPr/>
              <a:t>5</a:t>
            </a:fld>
            <a:endParaRPr lang="en-US" dirty="0"/>
          </a:p>
        </p:txBody>
      </p:sp>
      <p:sp>
        <p:nvSpPr>
          <p:cNvPr id="9" name="Content Placeholder 2"/>
          <p:cNvSpPr txBox="1">
            <a:spLocks/>
          </p:cNvSpPr>
          <p:nvPr/>
        </p:nvSpPr>
        <p:spPr>
          <a:xfrm>
            <a:off x="310758" y="822692"/>
            <a:ext cx="8700644" cy="338554"/>
          </a:xfrm>
          <a:prstGeom prst="rect">
            <a:avLst/>
          </a:prstGeom>
          <a:solidFill>
            <a:schemeClr val="accent5">
              <a:lumMod val="50000"/>
            </a:schemeClr>
          </a:solidFill>
        </p:spPr>
        <p:txBody>
          <a:bodyPr wrap="square" lIns="91440" tIns="91440" bIns="91440">
            <a:spAutoFit/>
          </a:bodyPr>
          <a:lstStyle>
            <a:lvl1pPr marL="168275" indent="-168275" algn="l" defTabSz="457200" rtl="0" eaLnBrk="1" latinLnBrk="0" hangingPunct="1">
              <a:spcBef>
                <a:spcPts val="600"/>
              </a:spcBef>
              <a:spcAft>
                <a:spcPts val="0"/>
              </a:spcAft>
              <a:buClr>
                <a:schemeClr val="bg2"/>
              </a:buClr>
              <a:buFont typeface="Arial"/>
              <a:buChar char="•"/>
              <a:defRPr sz="1800" kern="1200">
                <a:solidFill>
                  <a:schemeClr val="accent5">
                    <a:lumMod val="50000"/>
                  </a:schemeClr>
                </a:solidFill>
                <a:latin typeface="+mn-lt"/>
                <a:ea typeface="+mn-ea"/>
                <a:cs typeface="+mn-cs"/>
              </a:defRPr>
            </a:lvl1pPr>
            <a:lvl2pPr marL="346075" indent="-177800" algn="l" defTabSz="457200" rtl="0" eaLnBrk="1" latinLnBrk="0" hangingPunct="1">
              <a:spcBef>
                <a:spcPts val="600"/>
              </a:spcBef>
              <a:spcAft>
                <a:spcPts val="0"/>
              </a:spcAft>
              <a:buClr>
                <a:schemeClr val="bg2"/>
              </a:buClr>
              <a:buSzPct val="100000"/>
              <a:buFont typeface="Lucida Grande"/>
              <a:buChar char="+"/>
              <a:defRPr sz="1600" kern="1200">
                <a:solidFill>
                  <a:schemeClr val="accent5">
                    <a:lumMod val="50000"/>
                  </a:schemeClr>
                </a:solidFill>
                <a:latin typeface="+mn-lt"/>
                <a:ea typeface="+mn-ea"/>
                <a:cs typeface="+mn-cs"/>
              </a:defRPr>
            </a:lvl2pPr>
            <a:lvl3pPr marL="452438" indent="-106363" algn="l" defTabSz="457200" rtl="0" eaLnBrk="1" latinLnBrk="0" hangingPunct="1">
              <a:spcBef>
                <a:spcPts val="600"/>
              </a:spcBef>
              <a:spcAft>
                <a:spcPts val="0"/>
              </a:spcAft>
              <a:buClr>
                <a:schemeClr val="bg2"/>
              </a:buClr>
              <a:buFont typeface="Arial"/>
              <a:buChar char="•"/>
              <a:defRPr sz="1400" kern="1200">
                <a:solidFill>
                  <a:schemeClr val="accent5">
                    <a:lumMod val="50000"/>
                  </a:schemeClr>
                </a:solidFill>
                <a:latin typeface="+mn-lt"/>
                <a:ea typeface="+mn-ea"/>
                <a:cs typeface="+mn-cs"/>
              </a:defRPr>
            </a:lvl3pPr>
            <a:lvl4pPr marL="630238" indent="-177800" algn="l" defTabSz="457200" rtl="0" eaLnBrk="1" latinLnBrk="0" hangingPunct="1">
              <a:spcBef>
                <a:spcPts val="600"/>
              </a:spcBef>
              <a:spcAft>
                <a:spcPts val="0"/>
              </a:spcAft>
              <a:buClr>
                <a:schemeClr val="bg2"/>
              </a:buClr>
              <a:buFont typeface="Lucida Grande"/>
              <a:buChar char="+"/>
              <a:defRPr sz="1200" kern="1200">
                <a:solidFill>
                  <a:schemeClr val="accent5">
                    <a:lumMod val="50000"/>
                  </a:schemeClr>
                </a:solidFill>
                <a:latin typeface="+mn-lt"/>
                <a:ea typeface="+mn-ea"/>
                <a:cs typeface="+mn-cs"/>
              </a:defRPr>
            </a:lvl4pPr>
            <a:lvl5pPr marL="746125" indent="-115888" algn="l" defTabSz="457200" rtl="0" eaLnBrk="1" latinLnBrk="0" hangingPunct="1">
              <a:spcBef>
                <a:spcPts val="600"/>
              </a:spcBef>
              <a:spcAft>
                <a:spcPts val="0"/>
              </a:spcAft>
              <a:buClr>
                <a:schemeClr val="bg2"/>
              </a:buClr>
              <a:buFont typeface="Arial"/>
              <a:buChar char="•"/>
              <a:defRPr sz="12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1000" b="1" dirty="0">
                <a:solidFill>
                  <a:schemeClr val="bg1"/>
                </a:solidFill>
              </a:rPr>
              <a:t>PQM Goal: </a:t>
            </a:r>
            <a:r>
              <a:rPr lang="en-US" sz="1000" b="1" dirty="0">
                <a:solidFill>
                  <a:schemeClr val="accent5"/>
                </a:solidFill>
              </a:rPr>
              <a:t>Quality assurance systems strengthened to sustainably </a:t>
            </a:r>
            <a:r>
              <a:rPr lang="en-US" sz="1000" b="1" dirty="0" smtClean="0">
                <a:solidFill>
                  <a:schemeClr val="accent5"/>
                </a:solidFill>
              </a:rPr>
              <a:t>ensure </a:t>
            </a:r>
            <a:r>
              <a:rPr lang="en-US" sz="1000" b="1" dirty="0">
                <a:solidFill>
                  <a:schemeClr val="accent5"/>
                </a:solidFill>
              </a:rPr>
              <a:t>quality and safety of medical </a:t>
            </a:r>
            <a:r>
              <a:rPr lang="en-US" sz="1000" b="1" dirty="0" smtClean="0">
                <a:solidFill>
                  <a:schemeClr val="accent5"/>
                </a:solidFill>
              </a:rPr>
              <a:t>products and </a:t>
            </a:r>
            <a:r>
              <a:rPr lang="en-US" sz="1000" b="1" dirty="0">
                <a:solidFill>
                  <a:schemeClr val="accent5"/>
                </a:solidFill>
              </a:rPr>
              <a:t>protect public </a:t>
            </a:r>
            <a:r>
              <a:rPr lang="en-US" sz="1000" b="1" dirty="0" smtClean="0">
                <a:solidFill>
                  <a:schemeClr val="accent5"/>
                </a:solidFill>
              </a:rPr>
              <a:t>health</a:t>
            </a:r>
            <a:endParaRPr lang="en-US" sz="1000" b="1" dirty="0">
              <a:solidFill>
                <a:schemeClr val="accent5"/>
              </a:solidFill>
            </a:endParaRPr>
          </a:p>
        </p:txBody>
      </p:sp>
      <p:sp>
        <p:nvSpPr>
          <p:cNvPr id="11" name="Content Placeholder 3"/>
          <p:cNvSpPr txBox="1">
            <a:spLocks/>
          </p:cNvSpPr>
          <p:nvPr/>
        </p:nvSpPr>
        <p:spPr>
          <a:xfrm>
            <a:off x="6586689" y="1924747"/>
            <a:ext cx="2446313" cy="2958100"/>
          </a:xfrm>
          <a:prstGeom prst="rect">
            <a:avLst/>
          </a:prstGeom>
          <a:ln>
            <a:noFill/>
          </a:ln>
        </p:spPr>
        <p:txBody>
          <a:bodyPr lIns="0" tIns="0" bIns="0"/>
          <a:lstStyle>
            <a:lvl1pPr marL="168275" indent="-168275" algn="l" defTabSz="457200" rtl="0" eaLnBrk="1" latinLnBrk="0" hangingPunct="1">
              <a:spcBef>
                <a:spcPts val="600"/>
              </a:spcBef>
              <a:spcAft>
                <a:spcPts val="0"/>
              </a:spcAft>
              <a:buClr>
                <a:schemeClr val="bg2"/>
              </a:buClr>
              <a:buFont typeface="Arial"/>
              <a:buChar char="•"/>
              <a:defRPr sz="1800" kern="1200">
                <a:solidFill>
                  <a:schemeClr val="accent5">
                    <a:lumMod val="50000"/>
                  </a:schemeClr>
                </a:solidFill>
                <a:latin typeface="+mn-lt"/>
                <a:ea typeface="+mn-ea"/>
                <a:cs typeface="+mn-cs"/>
              </a:defRPr>
            </a:lvl1pPr>
            <a:lvl2pPr marL="346075" indent="-177800" algn="l" defTabSz="457200" rtl="0" eaLnBrk="1" latinLnBrk="0" hangingPunct="1">
              <a:spcBef>
                <a:spcPts val="600"/>
              </a:spcBef>
              <a:spcAft>
                <a:spcPts val="0"/>
              </a:spcAft>
              <a:buClr>
                <a:schemeClr val="bg2"/>
              </a:buClr>
              <a:buSzPct val="100000"/>
              <a:buFont typeface="Lucida Grande"/>
              <a:buChar char="+"/>
              <a:defRPr sz="1600" kern="1200">
                <a:solidFill>
                  <a:schemeClr val="accent5">
                    <a:lumMod val="50000"/>
                  </a:schemeClr>
                </a:solidFill>
                <a:latin typeface="+mn-lt"/>
                <a:ea typeface="+mn-ea"/>
                <a:cs typeface="+mn-cs"/>
              </a:defRPr>
            </a:lvl2pPr>
            <a:lvl3pPr marL="452438" indent="-106363" algn="l" defTabSz="457200" rtl="0" eaLnBrk="1" latinLnBrk="0" hangingPunct="1">
              <a:spcBef>
                <a:spcPts val="600"/>
              </a:spcBef>
              <a:spcAft>
                <a:spcPts val="0"/>
              </a:spcAft>
              <a:buClr>
                <a:schemeClr val="bg2"/>
              </a:buClr>
              <a:buFont typeface="Arial"/>
              <a:buChar char="•"/>
              <a:defRPr sz="1400" kern="1200">
                <a:solidFill>
                  <a:schemeClr val="accent5">
                    <a:lumMod val="50000"/>
                  </a:schemeClr>
                </a:solidFill>
                <a:latin typeface="+mn-lt"/>
                <a:ea typeface="+mn-ea"/>
                <a:cs typeface="+mn-cs"/>
              </a:defRPr>
            </a:lvl3pPr>
            <a:lvl4pPr marL="630238" indent="-177800" algn="l" defTabSz="457200" rtl="0" eaLnBrk="1" latinLnBrk="0" hangingPunct="1">
              <a:spcBef>
                <a:spcPts val="600"/>
              </a:spcBef>
              <a:spcAft>
                <a:spcPts val="0"/>
              </a:spcAft>
              <a:buClr>
                <a:schemeClr val="bg2"/>
              </a:buClr>
              <a:buFont typeface="Lucida Grande"/>
              <a:buChar char="+"/>
              <a:defRPr sz="1200" kern="1200">
                <a:solidFill>
                  <a:schemeClr val="accent5">
                    <a:lumMod val="50000"/>
                  </a:schemeClr>
                </a:solidFill>
                <a:latin typeface="+mn-lt"/>
                <a:ea typeface="+mn-ea"/>
                <a:cs typeface="+mn-cs"/>
              </a:defRPr>
            </a:lvl4pPr>
            <a:lvl5pPr marL="746125" indent="-115888" algn="l" defTabSz="457200" rtl="0" eaLnBrk="1" latinLnBrk="0" hangingPunct="1">
              <a:spcBef>
                <a:spcPts val="600"/>
              </a:spcBef>
              <a:spcAft>
                <a:spcPts val="0"/>
              </a:spcAft>
              <a:buClr>
                <a:schemeClr val="bg2"/>
              </a:buClr>
              <a:buFont typeface="Arial"/>
              <a:buChar char="•"/>
              <a:defRPr sz="12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900" b="1" dirty="0">
                <a:solidFill>
                  <a:schemeClr val="bg2"/>
                </a:solidFill>
              </a:rPr>
              <a:t>IR 3.1 </a:t>
            </a:r>
            <a:r>
              <a:rPr lang="en-US" sz="900" dirty="0">
                <a:solidFill>
                  <a:schemeClr val="bg2"/>
                </a:solidFill>
              </a:rPr>
              <a:t>Availability of information related to quality of medical products increased</a:t>
            </a:r>
          </a:p>
          <a:p>
            <a:pPr marL="0" indent="0">
              <a:buNone/>
            </a:pPr>
            <a:r>
              <a:rPr lang="en-US" sz="900" b="1" dirty="0">
                <a:solidFill>
                  <a:schemeClr val="bg2"/>
                </a:solidFill>
              </a:rPr>
              <a:t>IR 3.2 </a:t>
            </a:r>
            <a:r>
              <a:rPr lang="en-US" sz="900" dirty="0">
                <a:solidFill>
                  <a:schemeClr val="bg2"/>
                </a:solidFill>
              </a:rPr>
              <a:t>Enforcement actions against falsified, substandard and unapproved medical products increased</a:t>
            </a:r>
          </a:p>
          <a:p>
            <a:pPr marL="0" indent="0">
              <a:buNone/>
            </a:pPr>
            <a:r>
              <a:rPr lang="en-US" sz="900" b="1" dirty="0">
                <a:solidFill>
                  <a:schemeClr val="bg2"/>
                </a:solidFill>
              </a:rPr>
              <a:t>IR 3.3 </a:t>
            </a:r>
            <a:r>
              <a:rPr lang="en-US" sz="900" dirty="0">
                <a:solidFill>
                  <a:schemeClr val="bg2"/>
                </a:solidFill>
              </a:rPr>
              <a:t>Information on quality assurance of medical products used for advocacy increased </a:t>
            </a:r>
          </a:p>
        </p:txBody>
      </p:sp>
      <p:sp>
        <p:nvSpPr>
          <p:cNvPr id="12" name="Content Placeholder 2"/>
          <p:cNvSpPr txBox="1">
            <a:spLocks/>
          </p:cNvSpPr>
          <p:nvPr/>
        </p:nvSpPr>
        <p:spPr>
          <a:xfrm>
            <a:off x="310537" y="1276479"/>
            <a:ext cx="2773067" cy="492443"/>
          </a:xfrm>
          <a:prstGeom prst="rect">
            <a:avLst/>
          </a:prstGeom>
          <a:solidFill>
            <a:schemeClr val="bg2"/>
          </a:solidFill>
        </p:spPr>
        <p:txBody>
          <a:bodyPr wrap="square" lIns="91440" tIns="91440" bIns="91440">
            <a:spAutoFit/>
          </a:bodyPr>
          <a:lstStyle>
            <a:lvl1pPr marL="168275" indent="-168275" algn="l" defTabSz="457200" rtl="0" eaLnBrk="1" latinLnBrk="0" hangingPunct="1">
              <a:spcBef>
                <a:spcPts val="600"/>
              </a:spcBef>
              <a:spcAft>
                <a:spcPts val="0"/>
              </a:spcAft>
              <a:buClr>
                <a:schemeClr val="bg2"/>
              </a:buClr>
              <a:buFont typeface="Arial"/>
              <a:buChar char="•"/>
              <a:defRPr sz="1800" kern="1200">
                <a:solidFill>
                  <a:schemeClr val="accent5">
                    <a:lumMod val="50000"/>
                  </a:schemeClr>
                </a:solidFill>
                <a:latin typeface="+mn-lt"/>
                <a:ea typeface="+mn-ea"/>
                <a:cs typeface="+mn-cs"/>
              </a:defRPr>
            </a:lvl1pPr>
            <a:lvl2pPr marL="346075" indent="-177800" algn="l" defTabSz="457200" rtl="0" eaLnBrk="1" latinLnBrk="0" hangingPunct="1">
              <a:spcBef>
                <a:spcPts val="600"/>
              </a:spcBef>
              <a:spcAft>
                <a:spcPts val="0"/>
              </a:spcAft>
              <a:buClr>
                <a:schemeClr val="bg2"/>
              </a:buClr>
              <a:buSzPct val="100000"/>
              <a:buFont typeface="Lucida Grande"/>
              <a:buChar char="+"/>
              <a:defRPr sz="1600" kern="1200">
                <a:solidFill>
                  <a:schemeClr val="accent5">
                    <a:lumMod val="50000"/>
                  </a:schemeClr>
                </a:solidFill>
                <a:latin typeface="+mn-lt"/>
                <a:ea typeface="+mn-ea"/>
                <a:cs typeface="+mn-cs"/>
              </a:defRPr>
            </a:lvl2pPr>
            <a:lvl3pPr marL="452438" indent="-106363" algn="l" defTabSz="457200" rtl="0" eaLnBrk="1" latinLnBrk="0" hangingPunct="1">
              <a:spcBef>
                <a:spcPts val="600"/>
              </a:spcBef>
              <a:spcAft>
                <a:spcPts val="0"/>
              </a:spcAft>
              <a:buClr>
                <a:schemeClr val="bg2"/>
              </a:buClr>
              <a:buFont typeface="Arial"/>
              <a:buChar char="•"/>
              <a:defRPr sz="1400" kern="1200">
                <a:solidFill>
                  <a:schemeClr val="accent5">
                    <a:lumMod val="50000"/>
                  </a:schemeClr>
                </a:solidFill>
                <a:latin typeface="+mn-lt"/>
                <a:ea typeface="+mn-ea"/>
                <a:cs typeface="+mn-cs"/>
              </a:defRPr>
            </a:lvl3pPr>
            <a:lvl4pPr marL="630238" indent="-177800" algn="l" defTabSz="457200" rtl="0" eaLnBrk="1" latinLnBrk="0" hangingPunct="1">
              <a:spcBef>
                <a:spcPts val="600"/>
              </a:spcBef>
              <a:spcAft>
                <a:spcPts val="0"/>
              </a:spcAft>
              <a:buClr>
                <a:schemeClr val="bg2"/>
              </a:buClr>
              <a:buFont typeface="Lucida Grande"/>
              <a:buChar char="+"/>
              <a:defRPr sz="1200" kern="1200">
                <a:solidFill>
                  <a:schemeClr val="accent5">
                    <a:lumMod val="50000"/>
                  </a:schemeClr>
                </a:solidFill>
                <a:latin typeface="+mn-lt"/>
                <a:ea typeface="+mn-ea"/>
                <a:cs typeface="+mn-cs"/>
              </a:defRPr>
            </a:lvl4pPr>
            <a:lvl5pPr marL="746125" indent="-115888" algn="l" defTabSz="457200" rtl="0" eaLnBrk="1" latinLnBrk="0" hangingPunct="1">
              <a:spcBef>
                <a:spcPts val="600"/>
              </a:spcBef>
              <a:spcAft>
                <a:spcPts val="0"/>
              </a:spcAft>
              <a:buClr>
                <a:schemeClr val="bg2"/>
              </a:buClr>
              <a:buFont typeface="Arial"/>
              <a:buChar char="•"/>
              <a:defRPr sz="12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1000" b="1" dirty="0">
                <a:solidFill>
                  <a:schemeClr val="accent5"/>
                </a:solidFill>
              </a:rPr>
              <a:t>IR1: Medical products quality </a:t>
            </a:r>
            <a:r>
              <a:rPr lang="en-US" sz="1000" b="1" dirty="0" smtClean="0">
                <a:solidFill>
                  <a:schemeClr val="accent5"/>
                </a:solidFill>
              </a:rPr>
              <a:t/>
            </a:r>
            <a:br>
              <a:rPr lang="en-US" sz="1000" b="1" dirty="0" smtClean="0">
                <a:solidFill>
                  <a:schemeClr val="accent5"/>
                </a:solidFill>
              </a:rPr>
            </a:br>
            <a:r>
              <a:rPr lang="en-US" sz="1000" b="1" dirty="0" smtClean="0">
                <a:solidFill>
                  <a:schemeClr val="accent5"/>
                </a:solidFill>
              </a:rPr>
              <a:t>assurance </a:t>
            </a:r>
            <a:r>
              <a:rPr lang="en-US" sz="1000" b="1" dirty="0">
                <a:solidFill>
                  <a:schemeClr val="accent5"/>
                </a:solidFill>
              </a:rPr>
              <a:t>systems strengthened</a:t>
            </a:r>
          </a:p>
        </p:txBody>
      </p:sp>
      <p:sp>
        <p:nvSpPr>
          <p:cNvPr id="13" name="Content Placeholder 2"/>
          <p:cNvSpPr txBox="1">
            <a:spLocks/>
          </p:cNvSpPr>
          <p:nvPr/>
        </p:nvSpPr>
        <p:spPr>
          <a:xfrm>
            <a:off x="3243600" y="1276479"/>
            <a:ext cx="2797325" cy="492443"/>
          </a:xfrm>
          <a:prstGeom prst="rect">
            <a:avLst/>
          </a:prstGeom>
          <a:solidFill>
            <a:schemeClr val="bg2"/>
          </a:solidFill>
        </p:spPr>
        <p:txBody>
          <a:bodyPr wrap="square" lIns="91440" tIns="91440" bIns="91440">
            <a:spAutoFit/>
          </a:bodyPr>
          <a:lstStyle>
            <a:lvl1pPr marL="168275" indent="-168275" algn="l" defTabSz="457200" rtl="0" eaLnBrk="1" latinLnBrk="0" hangingPunct="1">
              <a:spcBef>
                <a:spcPts val="600"/>
              </a:spcBef>
              <a:spcAft>
                <a:spcPts val="0"/>
              </a:spcAft>
              <a:buClr>
                <a:schemeClr val="bg2"/>
              </a:buClr>
              <a:buFont typeface="Arial"/>
              <a:buChar char="•"/>
              <a:defRPr sz="1800" kern="1200">
                <a:solidFill>
                  <a:schemeClr val="accent5">
                    <a:lumMod val="50000"/>
                  </a:schemeClr>
                </a:solidFill>
                <a:latin typeface="+mn-lt"/>
                <a:ea typeface="+mn-ea"/>
                <a:cs typeface="+mn-cs"/>
              </a:defRPr>
            </a:lvl1pPr>
            <a:lvl2pPr marL="346075" indent="-177800" algn="l" defTabSz="457200" rtl="0" eaLnBrk="1" latinLnBrk="0" hangingPunct="1">
              <a:spcBef>
                <a:spcPts val="600"/>
              </a:spcBef>
              <a:spcAft>
                <a:spcPts val="0"/>
              </a:spcAft>
              <a:buClr>
                <a:schemeClr val="bg2"/>
              </a:buClr>
              <a:buSzPct val="100000"/>
              <a:buFont typeface="Lucida Grande"/>
              <a:buChar char="+"/>
              <a:defRPr sz="1600" kern="1200">
                <a:solidFill>
                  <a:schemeClr val="accent5">
                    <a:lumMod val="50000"/>
                  </a:schemeClr>
                </a:solidFill>
                <a:latin typeface="+mn-lt"/>
                <a:ea typeface="+mn-ea"/>
                <a:cs typeface="+mn-cs"/>
              </a:defRPr>
            </a:lvl2pPr>
            <a:lvl3pPr marL="452438" indent="-106363" algn="l" defTabSz="457200" rtl="0" eaLnBrk="1" latinLnBrk="0" hangingPunct="1">
              <a:spcBef>
                <a:spcPts val="600"/>
              </a:spcBef>
              <a:spcAft>
                <a:spcPts val="0"/>
              </a:spcAft>
              <a:buClr>
                <a:schemeClr val="bg2"/>
              </a:buClr>
              <a:buFont typeface="Arial"/>
              <a:buChar char="•"/>
              <a:defRPr sz="1400" kern="1200">
                <a:solidFill>
                  <a:schemeClr val="accent5">
                    <a:lumMod val="50000"/>
                  </a:schemeClr>
                </a:solidFill>
                <a:latin typeface="+mn-lt"/>
                <a:ea typeface="+mn-ea"/>
                <a:cs typeface="+mn-cs"/>
              </a:defRPr>
            </a:lvl3pPr>
            <a:lvl4pPr marL="630238" indent="-177800" algn="l" defTabSz="457200" rtl="0" eaLnBrk="1" latinLnBrk="0" hangingPunct="1">
              <a:spcBef>
                <a:spcPts val="600"/>
              </a:spcBef>
              <a:spcAft>
                <a:spcPts val="0"/>
              </a:spcAft>
              <a:buClr>
                <a:schemeClr val="bg2"/>
              </a:buClr>
              <a:buFont typeface="Lucida Grande"/>
              <a:buChar char="+"/>
              <a:defRPr sz="1200" kern="1200">
                <a:solidFill>
                  <a:schemeClr val="accent5">
                    <a:lumMod val="50000"/>
                  </a:schemeClr>
                </a:solidFill>
                <a:latin typeface="+mn-lt"/>
                <a:ea typeface="+mn-ea"/>
                <a:cs typeface="+mn-cs"/>
              </a:defRPr>
            </a:lvl4pPr>
            <a:lvl5pPr marL="746125" indent="-115888" algn="l" defTabSz="457200" rtl="0" eaLnBrk="1" latinLnBrk="0" hangingPunct="1">
              <a:spcBef>
                <a:spcPts val="600"/>
              </a:spcBef>
              <a:spcAft>
                <a:spcPts val="0"/>
              </a:spcAft>
              <a:buClr>
                <a:schemeClr val="bg2"/>
              </a:buClr>
              <a:buFont typeface="Arial"/>
              <a:buChar char="•"/>
              <a:defRPr sz="12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1000" b="1" dirty="0">
                <a:solidFill>
                  <a:schemeClr val="accent5"/>
                </a:solidFill>
              </a:rPr>
              <a:t>IR2: Supply of quality assured </a:t>
            </a:r>
            <a:r>
              <a:rPr lang="en-US" sz="1000" b="1" dirty="0" smtClean="0">
                <a:solidFill>
                  <a:schemeClr val="accent5"/>
                </a:solidFill>
              </a:rPr>
              <a:t/>
            </a:r>
            <a:br>
              <a:rPr lang="en-US" sz="1000" b="1" dirty="0" smtClean="0">
                <a:solidFill>
                  <a:schemeClr val="accent5"/>
                </a:solidFill>
              </a:rPr>
            </a:br>
            <a:r>
              <a:rPr lang="en-US" sz="1000" b="1" dirty="0" smtClean="0">
                <a:solidFill>
                  <a:schemeClr val="accent5"/>
                </a:solidFill>
              </a:rPr>
              <a:t>priority </a:t>
            </a:r>
            <a:r>
              <a:rPr lang="en-US" sz="1000" b="1" dirty="0">
                <a:solidFill>
                  <a:schemeClr val="accent5"/>
                </a:solidFill>
              </a:rPr>
              <a:t>medicines increased</a:t>
            </a:r>
          </a:p>
        </p:txBody>
      </p:sp>
      <p:sp>
        <p:nvSpPr>
          <p:cNvPr id="14" name="Content Placeholder 2"/>
          <p:cNvSpPr txBox="1">
            <a:spLocks/>
          </p:cNvSpPr>
          <p:nvPr/>
        </p:nvSpPr>
        <p:spPr>
          <a:xfrm>
            <a:off x="6212654" y="1276479"/>
            <a:ext cx="2798748" cy="492443"/>
          </a:xfrm>
          <a:prstGeom prst="rect">
            <a:avLst/>
          </a:prstGeom>
          <a:solidFill>
            <a:schemeClr val="bg2"/>
          </a:solidFill>
        </p:spPr>
        <p:txBody>
          <a:bodyPr wrap="square" lIns="91440" tIns="91440" bIns="91440">
            <a:spAutoFit/>
          </a:bodyPr>
          <a:lstStyle>
            <a:lvl1pPr marL="168275" indent="-168275" algn="l" defTabSz="457200" rtl="0" eaLnBrk="1" latinLnBrk="0" hangingPunct="1">
              <a:spcBef>
                <a:spcPts val="600"/>
              </a:spcBef>
              <a:spcAft>
                <a:spcPts val="0"/>
              </a:spcAft>
              <a:buClr>
                <a:schemeClr val="bg2"/>
              </a:buClr>
              <a:buFont typeface="Arial"/>
              <a:buChar char="•"/>
              <a:defRPr sz="1800" kern="1200">
                <a:solidFill>
                  <a:schemeClr val="accent5">
                    <a:lumMod val="50000"/>
                  </a:schemeClr>
                </a:solidFill>
                <a:latin typeface="+mn-lt"/>
                <a:ea typeface="+mn-ea"/>
                <a:cs typeface="+mn-cs"/>
              </a:defRPr>
            </a:lvl1pPr>
            <a:lvl2pPr marL="346075" indent="-177800" algn="l" defTabSz="457200" rtl="0" eaLnBrk="1" latinLnBrk="0" hangingPunct="1">
              <a:spcBef>
                <a:spcPts val="600"/>
              </a:spcBef>
              <a:spcAft>
                <a:spcPts val="0"/>
              </a:spcAft>
              <a:buClr>
                <a:schemeClr val="bg2"/>
              </a:buClr>
              <a:buSzPct val="100000"/>
              <a:buFont typeface="Lucida Grande"/>
              <a:buChar char="+"/>
              <a:defRPr sz="1600" kern="1200">
                <a:solidFill>
                  <a:schemeClr val="accent5">
                    <a:lumMod val="50000"/>
                  </a:schemeClr>
                </a:solidFill>
                <a:latin typeface="+mn-lt"/>
                <a:ea typeface="+mn-ea"/>
                <a:cs typeface="+mn-cs"/>
              </a:defRPr>
            </a:lvl2pPr>
            <a:lvl3pPr marL="452438" indent="-106363" algn="l" defTabSz="457200" rtl="0" eaLnBrk="1" latinLnBrk="0" hangingPunct="1">
              <a:spcBef>
                <a:spcPts val="600"/>
              </a:spcBef>
              <a:spcAft>
                <a:spcPts val="0"/>
              </a:spcAft>
              <a:buClr>
                <a:schemeClr val="bg2"/>
              </a:buClr>
              <a:buFont typeface="Arial"/>
              <a:buChar char="•"/>
              <a:defRPr sz="1400" kern="1200">
                <a:solidFill>
                  <a:schemeClr val="accent5">
                    <a:lumMod val="50000"/>
                  </a:schemeClr>
                </a:solidFill>
                <a:latin typeface="+mn-lt"/>
                <a:ea typeface="+mn-ea"/>
                <a:cs typeface="+mn-cs"/>
              </a:defRPr>
            </a:lvl3pPr>
            <a:lvl4pPr marL="630238" indent="-177800" algn="l" defTabSz="457200" rtl="0" eaLnBrk="1" latinLnBrk="0" hangingPunct="1">
              <a:spcBef>
                <a:spcPts val="600"/>
              </a:spcBef>
              <a:spcAft>
                <a:spcPts val="0"/>
              </a:spcAft>
              <a:buClr>
                <a:schemeClr val="bg2"/>
              </a:buClr>
              <a:buFont typeface="Lucida Grande"/>
              <a:buChar char="+"/>
              <a:defRPr sz="1200" kern="1200">
                <a:solidFill>
                  <a:schemeClr val="accent5">
                    <a:lumMod val="50000"/>
                  </a:schemeClr>
                </a:solidFill>
                <a:latin typeface="+mn-lt"/>
                <a:ea typeface="+mn-ea"/>
                <a:cs typeface="+mn-cs"/>
              </a:defRPr>
            </a:lvl4pPr>
            <a:lvl5pPr marL="746125" indent="-115888" algn="l" defTabSz="457200" rtl="0" eaLnBrk="1" latinLnBrk="0" hangingPunct="1">
              <a:spcBef>
                <a:spcPts val="600"/>
              </a:spcBef>
              <a:spcAft>
                <a:spcPts val="0"/>
              </a:spcAft>
              <a:buClr>
                <a:schemeClr val="bg2"/>
              </a:buClr>
              <a:buFont typeface="Arial"/>
              <a:buChar char="•"/>
              <a:defRPr sz="12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1000" b="1" dirty="0">
                <a:solidFill>
                  <a:schemeClr val="accent5"/>
                </a:solidFill>
              </a:rPr>
              <a:t>IR3: Utilization of medical product quality information for decision-making increased</a:t>
            </a:r>
          </a:p>
        </p:txBody>
      </p:sp>
      <p:cxnSp>
        <p:nvCxnSpPr>
          <p:cNvPr id="16" name="Straight Connector 15"/>
          <p:cNvCxnSpPr/>
          <p:nvPr/>
        </p:nvCxnSpPr>
        <p:spPr>
          <a:xfrm>
            <a:off x="322860" y="1768922"/>
            <a:ext cx="0" cy="19288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10537" y="3697821"/>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10537" y="3318998"/>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310537" y="2829141"/>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10537" y="2339284"/>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10537" y="1999649"/>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3249011" y="3181838"/>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3249011" y="2685450"/>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3249011" y="2339284"/>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3249011" y="1999649"/>
            <a:ext cx="308766"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222375" y="2836956"/>
            <a:ext cx="297999"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6228725" y="2339284"/>
            <a:ext cx="291649"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6235075" y="1999649"/>
            <a:ext cx="285299" cy="0"/>
          </a:xfrm>
          <a:prstGeom prst="line">
            <a:avLst/>
          </a:prstGeom>
          <a:ln>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09687" y="3318998"/>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309687" y="2829141"/>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09687" y="2338230"/>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309687" y="1999649"/>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11608" y="2338230"/>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6211608" y="1999649"/>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309687" y="3697821"/>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3241131" y="1999649"/>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3261334" y="2339284"/>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3249011" y="2678549"/>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3252964" y="3181838"/>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6211608" y="2829141"/>
            <a:ext cx="308766" cy="0"/>
          </a:xfrm>
          <a:prstGeom prst="line">
            <a:avLst/>
          </a:prstGeom>
          <a:ln>
            <a:gradFill>
              <a:gsLst>
                <a:gs pos="0">
                  <a:schemeClr val="bg1"/>
                </a:gs>
                <a:gs pos="100000">
                  <a:schemeClr val="bg2"/>
                </a:gs>
              </a:gsLst>
              <a:lin ang="10800000" scaled="0"/>
            </a:gradFill>
            <a:head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1573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3" name="Title 2"/>
          <p:cNvSpPr>
            <a:spLocks noGrp="1"/>
          </p:cNvSpPr>
          <p:nvPr>
            <p:ph type="ctrTitle"/>
          </p:nvPr>
        </p:nvSpPr>
        <p:spPr>
          <a:xfrm>
            <a:off x="1828799" y="1597819"/>
            <a:ext cx="4019551" cy="1102519"/>
          </a:xfrm>
        </p:spPr>
        <p:txBody>
          <a:bodyPr/>
          <a:lstStyle/>
          <a:p>
            <a:r>
              <a:rPr lang="en-US" b="1" dirty="0" smtClean="0">
                <a:solidFill>
                  <a:schemeClr val="bg2"/>
                </a:solidFill>
              </a:rPr>
              <a:t>Thank You</a:t>
            </a:r>
            <a:endParaRPr lang="en-US" b="1" dirty="0">
              <a:solidFill>
                <a:schemeClr val="bg2"/>
              </a:solidFill>
            </a:endParaRPr>
          </a:p>
        </p:txBody>
      </p:sp>
      <p:sp>
        <p:nvSpPr>
          <p:cNvPr id="6" name="Rectangle 5"/>
          <p:cNvSpPr/>
          <p:nvPr/>
        </p:nvSpPr>
        <p:spPr>
          <a:xfrm>
            <a:off x="1200149" y="4417963"/>
            <a:ext cx="4886325" cy="646331"/>
          </a:xfrm>
          <a:prstGeom prst="rect">
            <a:avLst/>
          </a:prstGeom>
        </p:spPr>
        <p:txBody>
          <a:bodyPr wrap="square">
            <a:spAutoFit/>
          </a:bodyPr>
          <a:lstStyle/>
          <a:p>
            <a:r>
              <a:rPr lang="en-US" sz="900" dirty="0">
                <a:solidFill>
                  <a:schemeClr val="accent5">
                    <a:lumMod val="50000"/>
                  </a:schemeClr>
                </a:solidFill>
              </a:rPr>
              <a:t>This document is made possible by the generous support of the American people through the United States Agency for International </a:t>
            </a:r>
            <a:r>
              <a:rPr lang="en-US" sz="900" dirty="0" smtClean="0">
                <a:solidFill>
                  <a:schemeClr val="accent5">
                    <a:lumMod val="50000"/>
                  </a:schemeClr>
                </a:solidFill>
              </a:rPr>
              <a:t>Development (USAID). </a:t>
            </a:r>
            <a:r>
              <a:rPr lang="en-US" sz="900" dirty="0">
                <a:solidFill>
                  <a:schemeClr val="accent5">
                    <a:lumMod val="50000"/>
                  </a:schemeClr>
                </a:solidFill>
              </a:rPr>
              <a:t>The contents are the responsibility of the Promoting the Quality of Medicines program and do not necessarily reflect the views of USAID or the United States government.</a:t>
            </a:r>
          </a:p>
        </p:txBody>
      </p:sp>
    </p:spTree>
    <p:extLst>
      <p:ext uri="{BB962C8B-B14F-4D97-AF65-F5344CB8AC3E}">
        <p14:creationId xmlns:p14="http://schemas.microsoft.com/office/powerpoint/2010/main" val="3546578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 Same Side Corner Rectangle 56"/>
          <p:cNvSpPr/>
          <p:nvPr/>
        </p:nvSpPr>
        <p:spPr>
          <a:xfrm rot="10800000">
            <a:off x="7113357" y="2011613"/>
            <a:ext cx="1635838" cy="2285905"/>
          </a:xfrm>
          <a:prstGeom prst="round2SameRect">
            <a:avLst>
              <a:gd name="adj1" fmla="val 7268"/>
              <a:gd name="adj2" fmla="val 0"/>
            </a:avLst>
          </a:prstGeom>
          <a:solidFill>
            <a:srgbClr val="E1E6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1" name="Rounded Rectangle 50"/>
          <p:cNvSpPr/>
          <p:nvPr/>
        </p:nvSpPr>
        <p:spPr>
          <a:xfrm>
            <a:off x="233347" y="3251140"/>
            <a:ext cx="4193279" cy="1046376"/>
          </a:xfrm>
          <a:prstGeom prst="roundRect">
            <a:avLst>
              <a:gd name="adj" fmla="val 12308"/>
            </a:avLst>
          </a:prstGeom>
          <a:solidFill>
            <a:srgbClr val="3147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endParaRPr lang="en-US" sz="1400" dirty="0" smtClean="0">
              <a:solidFill>
                <a:prstClr val="white"/>
              </a:solidFill>
              <a:latin typeface="Arial" charset="0"/>
            </a:endParaRPr>
          </a:p>
          <a:p>
            <a:pPr algn="ctr" defTabSz="914400"/>
            <a:endParaRPr lang="en-US" sz="1400" dirty="0" smtClean="0">
              <a:solidFill>
                <a:prstClr val="white"/>
              </a:solidFill>
              <a:latin typeface="Arial" charset="0"/>
            </a:endParaRPr>
          </a:p>
          <a:p>
            <a:pPr algn="ctr" defTabSz="914400"/>
            <a:endParaRPr lang="en-US" sz="800" dirty="0" smtClean="0">
              <a:solidFill>
                <a:prstClr val="white"/>
              </a:solidFill>
              <a:latin typeface="Arial" charset="0"/>
            </a:endParaRPr>
          </a:p>
          <a:p>
            <a:pPr algn="ctr" defTabSz="914400"/>
            <a:r>
              <a:rPr lang="en-US" sz="1400" dirty="0" smtClean="0">
                <a:solidFill>
                  <a:prstClr val="white"/>
                </a:solidFill>
                <a:latin typeface="Arial" charset="0"/>
              </a:rPr>
              <a:t>Adoption </a:t>
            </a:r>
            <a:r>
              <a:rPr lang="en-US" sz="1400" dirty="0">
                <a:solidFill>
                  <a:prstClr val="white"/>
                </a:solidFill>
                <a:latin typeface="Arial" charset="0"/>
              </a:rPr>
              <a:t>of International Standards</a:t>
            </a:r>
          </a:p>
          <a:p>
            <a:pPr algn="ctr" defTabSz="914400"/>
            <a:endParaRPr lang="en-US" sz="1400" dirty="0">
              <a:solidFill>
                <a:prstClr val="white"/>
              </a:solidFill>
              <a:latin typeface="Arial" charset="0"/>
            </a:endParaRPr>
          </a:p>
        </p:txBody>
      </p:sp>
      <p:sp>
        <p:nvSpPr>
          <p:cNvPr id="52" name="TextBox 51"/>
          <p:cNvSpPr txBox="1"/>
          <p:nvPr/>
        </p:nvSpPr>
        <p:spPr>
          <a:xfrm>
            <a:off x="1782847" y="3430364"/>
            <a:ext cx="1108918" cy="307777"/>
          </a:xfrm>
          <a:prstGeom prst="rect">
            <a:avLst/>
          </a:prstGeom>
          <a:solidFill>
            <a:srgbClr val="DDB426"/>
          </a:solidFill>
        </p:spPr>
        <p:txBody>
          <a:bodyPr wrap="square" rtlCol="0">
            <a:spAutoFit/>
          </a:bodyPr>
          <a:lstStyle/>
          <a:p>
            <a:pPr algn="ctr" defTabSz="914400"/>
            <a:r>
              <a:rPr lang="en-US" sz="1400" b="1" dirty="0" smtClean="0">
                <a:solidFill>
                  <a:prstClr val="white"/>
                </a:solidFill>
                <a:latin typeface="Arial" charset="0"/>
              </a:rPr>
              <a:t>Standards</a:t>
            </a:r>
            <a:endParaRPr lang="en-US" sz="1400" b="1" dirty="0">
              <a:solidFill>
                <a:prstClr val="white"/>
              </a:solidFill>
              <a:latin typeface="Arial" charset="0"/>
            </a:endParaRPr>
          </a:p>
        </p:txBody>
      </p:sp>
      <p:sp>
        <p:nvSpPr>
          <p:cNvPr id="19" name="Rounded Rectangle 18"/>
          <p:cNvSpPr/>
          <p:nvPr/>
        </p:nvSpPr>
        <p:spPr>
          <a:xfrm>
            <a:off x="233347" y="1047750"/>
            <a:ext cx="4193279" cy="1447800"/>
          </a:xfrm>
          <a:prstGeom prst="roundRect">
            <a:avLst>
              <a:gd name="adj" fmla="val 12308"/>
            </a:avLst>
          </a:prstGeom>
          <a:solidFill>
            <a:srgbClr val="3147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US" sz="1400" dirty="0" smtClean="0">
                <a:solidFill>
                  <a:prstClr val="white"/>
                </a:solidFill>
                <a:latin typeface="Arial" charset="0"/>
              </a:rPr>
              <a:t>Risk-based Regulation </a:t>
            </a:r>
            <a:r>
              <a:rPr lang="en-US" sz="1400" dirty="0">
                <a:solidFill>
                  <a:srgbClr val="D7AB23"/>
                </a:solidFill>
                <a:latin typeface="Arial" charset="0"/>
              </a:rPr>
              <a:t>|</a:t>
            </a:r>
            <a:r>
              <a:rPr lang="en-US" sz="1400" dirty="0">
                <a:solidFill>
                  <a:prstClr val="white"/>
                </a:solidFill>
                <a:latin typeface="Arial" charset="0"/>
              </a:rPr>
              <a:t> </a:t>
            </a:r>
            <a:r>
              <a:rPr lang="en-US" sz="1400" dirty="0" smtClean="0">
                <a:solidFill>
                  <a:prstClr val="white"/>
                </a:solidFill>
                <a:latin typeface="Arial" charset="0"/>
              </a:rPr>
              <a:t>Quality </a:t>
            </a:r>
            <a:r>
              <a:rPr lang="en-US" sz="1400" dirty="0">
                <a:solidFill>
                  <a:prstClr val="white"/>
                </a:solidFill>
                <a:latin typeface="Arial" charset="0"/>
              </a:rPr>
              <a:t>Manufacturing  </a:t>
            </a:r>
          </a:p>
        </p:txBody>
      </p:sp>
      <p:sp>
        <p:nvSpPr>
          <p:cNvPr id="2" name="Title 1"/>
          <p:cNvSpPr>
            <a:spLocks noGrp="1"/>
          </p:cNvSpPr>
          <p:nvPr>
            <p:ph type="title"/>
          </p:nvPr>
        </p:nvSpPr>
        <p:spPr/>
        <p:txBody>
          <a:bodyPr anchor="t">
            <a:noAutofit/>
          </a:bodyPr>
          <a:lstStyle/>
          <a:p>
            <a:pPr>
              <a:tabLst>
                <a:tab pos="1141402" algn="l"/>
              </a:tabLst>
            </a:pPr>
            <a:r>
              <a:rPr lang="en-US" sz="2300" b="1" dirty="0">
                <a:solidFill>
                  <a:srgbClr val="294760"/>
                </a:solidFill>
                <a:ea typeface="Arial" charset="0"/>
                <a:cs typeface="Arial" charset="0"/>
              </a:rPr>
              <a:t>Medicine Quality </a:t>
            </a:r>
            <a:r>
              <a:rPr lang="en-US" sz="2300" b="1" dirty="0" smtClean="0">
                <a:solidFill>
                  <a:srgbClr val="294760"/>
                </a:solidFill>
                <a:ea typeface="Arial" charset="0"/>
                <a:cs typeface="Arial" charset="0"/>
              </a:rPr>
              <a:t>Assurance Framework</a:t>
            </a:r>
            <a:endParaRPr lang="en-US" sz="2300" b="1" dirty="0">
              <a:solidFill>
                <a:srgbClr val="294760"/>
              </a:solidFill>
              <a:ea typeface="Arial" charset="0"/>
              <a:cs typeface="Arial" charset="0"/>
            </a:endParaRPr>
          </a:p>
        </p:txBody>
      </p:sp>
      <p:sp>
        <p:nvSpPr>
          <p:cNvPr id="4" name="Slide Number Placeholder 3"/>
          <p:cNvSpPr>
            <a:spLocks noGrp="1"/>
          </p:cNvSpPr>
          <p:nvPr>
            <p:ph type="sldNum" sz="quarter" idx="4294967295"/>
          </p:nvPr>
        </p:nvSpPr>
        <p:spPr>
          <a:xfrm>
            <a:off x="8684458" y="4803775"/>
            <a:ext cx="358775" cy="274638"/>
          </a:xfrm>
          <a:prstGeom prst="rect">
            <a:avLst/>
          </a:prstGeom>
        </p:spPr>
        <p:txBody>
          <a:bodyPr/>
          <a:lstStyle/>
          <a:p>
            <a:fld id="{ADDBB064-9261-234C-BC77-2FE0188AE27D}" type="slidenum">
              <a:rPr lang="en-US" sz="800" smtClean="0">
                <a:solidFill>
                  <a:prstClr val="black">
                    <a:lumMod val="50000"/>
                    <a:lumOff val="50000"/>
                  </a:prstClr>
                </a:solidFill>
              </a:rPr>
              <a:pPr/>
              <a:t>6</a:t>
            </a:fld>
            <a:endParaRPr lang="en-US" sz="800" dirty="0">
              <a:solidFill>
                <a:prstClr val="black">
                  <a:lumMod val="50000"/>
                  <a:lumOff val="50000"/>
                </a:prstClr>
              </a:solidFill>
            </a:endParaRPr>
          </a:p>
        </p:txBody>
      </p:sp>
      <p:sp>
        <p:nvSpPr>
          <p:cNvPr id="23" name="TextBox 22"/>
          <p:cNvSpPr txBox="1"/>
          <p:nvPr/>
        </p:nvSpPr>
        <p:spPr>
          <a:xfrm>
            <a:off x="7116522" y="1960221"/>
            <a:ext cx="1631436" cy="1794381"/>
          </a:xfrm>
          <a:prstGeom prst="rect">
            <a:avLst/>
          </a:prstGeom>
          <a:noFill/>
        </p:spPr>
        <p:txBody>
          <a:bodyPr wrap="square" lIns="45720" rtlCol="0">
            <a:noAutofit/>
          </a:bodyPr>
          <a:lstStyle/>
          <a:p>
            <a:pPr marL="120649" indent="-120649" defTabSz="914400">
              <a:spcAft>
                <a:spcPts val="600"/>
              </a:spcAft>
              <a:buFont typeface="Arial" charset="0"/>
              <a:buChar char="•"/>
            </a:pPr>
            <a:endParaRPr lang="en-US" sz="1100" dirty="0" smtClean="0">
              <a:solidFill>
                <a:srgbClr val="294760"/>
              </a:solidFill>
              <a:latin typeface="Arial" charset="0"/>
            </a:endParaRPr>
          </a:p>
          <a:p>
            <a:pPr marL="120649" indent="-120649" defTabSz="914400">
              <a:spcAft>
                <a:spcPts val="600"/>
              </a:spcAft>
              <a:buFont typeface="Arial" charset="0"/>
              <a:buChar char="•"/>
            </a:pPr>
            <a:r>
              <a:rPr lang="en-US" sz="1100" dirty="0" smtClean="0">
                <a:solidFill>
                  <a:srgbClr val="294760"/>
                </a:solidFill>
                <a:latin typeface="Arial" charset="0"/>
              </a:rPr>
              <a:t>Financial waste mitigated</a:t>
            </a:r>
          </a:p>
          <a:p>
            <a:pPr marL="120649" indent="-120649" defTabSz="914400">
              <a:spcAft>
                <a:spcPts val="600"/>
              </a:spcAft>
              <a:buFont typeface="Arial" charset="0"/>
              <a:buChar char="•"/>
            </a:pPr>
            <a:r>
              <a:rPr lang="en-US" sz="1100" dirty="0" smtClean="0">
                <a:solidFill>
                  <a:srgbClr val="294760"/>
                </a:solidFill>
                <a:latin typeface="Arial" charset="0"/>
              </a:rPr>
              <a:t>Morbidity/mortality decreased</a:t>
            </a:r>
          </a:p>
          <a:p>
            <a:pPr marL="120649" indent="-120649" defTabSz="914400">
              <a:spcAft>
                <a:spcPts val="600"/>
              </a:spcAft>
              <a:buFont typeface="Arial" charset="0"/>
              <a:buChar char="•"/>
            </a:pPr>
            <a:r>
              <a:rPr lang="en-US" sz="1100" dirty="0" smtClean="0">
                <a:solidFill>
                  <a:srgbClr val="294760"/>
                </a:solidFill>
                <a:latin typeface="Arial" charset="0"/>
              </a:rPr>
              <a:t>Drug resistance reduced</a:t>
            </a:r>
          </a:p>
          <a:p>
            <a:pPr marL="120649" indent="-120649" defTabSz="914400">
              <a:spcAft>
                <a:spcPts val="600"/>
              </a:spcAft>
              <a:buFont typeface="Arial" charset="0"/>
              <a:buChar char="•"/>
            </a:pPr>
            <a:r>
              <a:rPr lang="en-US" sz="1100" dirty="0" smtClean="0">
                <a:solidFill>
                  <a:srgbClr val="294760"/>
                </a:solidFill>
                <a:latin typeface="Arial" charset="0"/>
              </a:rPr>
              <a:t>Confidence in health system increased</a:t>
            </a:r>
          </a:p>
          <a:p>
            <a:pPr marL="120649" indent="-120649" defTabSz="914400">
              <a:spcAft>
                <a:spcPts val="600"/>
              </a:spcAft>
              <a:buFont typeface="Arial" charset="0"/>
              <a:buChar char="•"/>
            </a:pPr>
            <a:r>
              <a:rPr lang="en-US" sz="1100" dirty="0" smtClean="0">
                <a:solidFill>
                  <a:srgbClr val="294760"/>
                </a:solidFill>
                <a:latin typeface="Arial" charset="0"/>
              </a:rPr>
              <a:t>Health system efficiency enhanced </a:t>
            </a:r>
            <a:endParaRPr lang="en-US" sz="1100" dirty="0">
              <a:solidFill>
                <a:srgbClr val="294760"/>
              </a:solidFill>
              <a:latin typeface="Arial" charset="0"/>
            </a:endParaRPr>
          </a:p>
        </p:txBody>
      </p:sp>
      <p:sp>
        <p:nvSpPr>
          <p:cNvPr id="17" name="TextBox 16"/>
          <p:cNvSpPr txBox="1"/>
          <p:nvPr/>
        </p:nvSpPr>
        <p:spPr>
          <a:xfrm>
            <a:off x="1063655" y="1417304"/>
            <a:ext cx="2384396" cy="307777"/>
          </a:xfrm>
          <a:prstGeom prst="rect">
            <a:avLst/>
          </a:prstGeom>
          <a:solidFill>
            <a:srgbClr val="8CA2B1"/>
          </a:solidFill>
        </p:spPr>
        <p:txBody>
          <a:bodyPr wrap="square" rtlCol="0">
            <a:spAutoFit/>
          </a:bodyPr>
          <a:lstStyle/>
          <a:p>
            <a:pPr algn="ctr" defTabSz="914400"/>
            <a:r>
              <a:rPr lang="en-US" sz="1400" b="1" dirty="0" smtClean="0">
                <a:solidFill>
                  <a:prstClr val="white"/>
                </a:solidFill>
                <a:latin typeface="Arial" charset="0"/>
              </a:rPr>
              <a:t>Systems</a:t>
            </a:r>
            <a:endParaRPr lang="en-US" sz="1400" b="1" dirty="0">
              <a:solidFill>
                <a:prstClr val="white"/>
              </a:solidFill>
              <a:latin typeface="Arial" charset="0"/>
            </a:endParaRPr>
          </a:p>
        </p:txBody>
      </p:sp>
      <p:sp>
        <p:nvSpPr>
          <p:cNvPr id="18" name="TextBox 17"/>
          <p:cNvSpPr txBox="1"/>
          <p:nvPr/>
        </p:nvSpPr>
        <p:spPr>
          <a:xfrm>
            <a:off x="1722358" y="1949877"/>
            <a:ext cx="1169407" cy="461665"/>
          </a:xfrm>
          <a:prstGeom prst="rect">
            <a:avLst/>
          </a:prstGeom>
          <a:solidFill>
            <a:srgbClr val="8CA2B1"/>
          </a:solidFill>
        </p:spPr>
        <p:txBody>
          <a:bodyPr wrap="square" rtlCol="0">
            <a:spAutoFit/>
          </a:bodyPr>
          <a:lstStyle/>
          <a:p>
            <a:pPr algn="ctr" defTabSz="914400"/>
            <a:r>
              <a:rPr lang="en-US" sz="1200" b="1" dirty="0" smtClean="0">
                <a:solidFill>
                  <a:prstClr val="white"/>
                </a:solidFill>
                <a:latin typeface="Arial" charset="0"/>
              </a:rPr>
              <a:t>Processes</a:t>
            </a:r>
          </a:p>
          <a:p>
            <a:pPr algn="ctr" defTabSz="914400"/>
            <a:endParaRPr lang="en-US" sz="1200" b="1" dirty="0">
              <a:solidFill>
                <a:prstClr val="white"/>
              </a:solidFill>
              <a:latin typeface="Arial" charset="0"/>
            </a:endParaRPr>
          </a:p>
        </p:txBody>
      </p:sp>
      <p:sp>
        <p:nvSpPr>
          <p:cNvPr id="39" name="TextBox 38"/>
          <p:cNvSpPr txBox="1"/>
          <p:nvPr/>
        </p:nvSpPr>
        <p:spPr>
          <a:xfrm>
            <a:off x="3078500" y="1959402"/>
            <a:ext cx="1117179" cy="461665"/>
          </a:xfrm>
          <a:prstGeom prst="rect">
            <a:avLst/>
          </a:prstGeom>
          <a:solidFill>
            <a:srgbClr val="8CA2B1"/>
          </a:solidFill>
        </p:spPr>
        <p:txBody>
          <a:bodyPr wrap="square" rtlCol="0">
            <a:spAutoFit/>
          </a:bodyPr>
          <a:lstStyle/>
          <a:p>
            <a:pPr algn="ctr" defTabSz="914400"/>
            <a:r>
              <a:rPr lang="en-US" sz="1200" b="1" dirty="0" smtClean="0">
                <a:solidFill>
                  <a:prstClr val="white"/>
                </a:solidFill>
                <a:latin typeface="Arial" charset="0"/>
              </a:rPr>
              <a:t>Structures</a:t>
            </a:r>
          </a:p>
          <a:p>
            <a:pPr algn="ctr" defTabSz="914400"/>
            <a:endParaRPr lang="en-US" sz="1200" b="1" dirty="0">
              <a:solidFill>
                <a:prstClr val="white"/>
              </a:solidFill>
              <a:latin typeface="Arial" charset="0"/>
            </a:endParaRPr>
          </a:p>
        </p:txBody>
      </p:sp>
      <p:sp>
        <p:nvSpPr>
          <p:cNvPr id="7" name="Plus 6"/>
          <p:cNvSpPr/>
          <p:nvPr/>
        </p:nvSpPr>
        <p:spPr>
          <a:xfrm>
            <a:off x="2891765" y="2019556"/>
            <a:ext cx="186735" cy="225794"/>
          </a:xfrm>
          <a:prstGeom prst="mathPlus">
            <a:avLst/>
          </a:prstGeom>
          <a:solidFill>
            <a:srgbClr val="D6D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Rectangle 10"/>
          <p:cNvSpPr/>
          <p:nvPr/>
        </p:nvSpPr>
        <p:spPr>
          <a:xfrm rot="2700000">
            <a:off x="7813057" y="1897314"/>
            <a:ext cx="228600" cy="228600"/>
          </a:xfrm>
          <a:prstGeom prst="rect">
            <a:avLst/>
          </a:prstGeom>
          <a:solidFill>
            <a:srgbClr val="294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29" name="Straight Arrow Connector 28"/>
          <p:cNvCxnSpPr/>
          <p:nvPr/>
        </p:nvCxnSpPr>
        <p:spPr>
          <a:xfrm>
            <a:off x="6581624" y="2820764"/>
            <a:ext cx="535477" cy="0"/>
          </a:xfrm>
          <a:prstGeom prst="straightConnector1">
            <a:avLst/>
          </a:prstGeom>
          <a:ln w="120650">
            <a:solidFill>
              <a:srgbClr val="DDB42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4602501" y="2825722"/>
            <a:ext cx="496183" cy="0"/>
          </a:xfrm>
          <a:prstGeom prst="straightConnector1">
            <a:avLst/>
          </a:prstGeom>
          <a:ln w="120650">
            <a:solidFill>
              <a:srgbClr val="DDB42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583447" y="1959402"/>
            <a:ext cx="0" cy="1775762"/>
          </a:xfrm>
          <a:prstGeom prst="line">
            <a:avLst/>
          </a:prstGeom>
          <a:ln w="120650">
            <a:solidFill>
              <a:srgbClr val="DDB42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4427872" y="3735164"/>
            <a:ext cx="215900" cy="0"/>
          </a:xfrm>
          <a:prstGeom prst="line">
            <a:avLst/>
          </a:prstGeom>
          <a:ln w="120650">
            <a:solidFill>
              <a:srgbClr val="DDB426"/>
            </a:solidFill>
          </a:ln>
        </p:spPr>
        <p:style>
          <a:lnRef idx="1">
            <a:schemeClr val="accent1"/>
          </a:lnRef>
          <a:fillRef idx="0">
            <a:schemeClr val="accent1"/>
          </a:fillRef>
          <a:effectRef idx="0">
            <a:schemeClr val="accent1"/>
          </a:effectRef>
          <a:fontRef idx="minor">
            <a:schemeClr val="tx1"/>
          </a:fontRef>
        </p:style>
      </p:cxnSp>
      <p:sp>
        <p:nvSpPr>
          <p:cNvPr id="15" name="Round Same Side Corner Rectangle 14"/>
          <p:cNvSpPr/>
          <p:nvPr/>
        </p:nvSpPr>
        <p:spPr>
          <a:xfrm rot="10800000">
            <a:off x="5098681" y="2011611"/>
            <a:ext cx="1637416" cy="2285905"/>
          </a:xfrm>
          <a:prstGeom prst="round2SameRect">
            <a:avLst>
              <a:gd name="adj1" fmla="val 7268"/>
              <a:gd name="adj2" fmla="val 0"/>
            </a:avLst>
          </a:prstGeom>
          <a:solidFill>
            <a:srgbClr val="E1E6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TextBox 23"/>
          <p:cNvSpPr txBox="1"/>
          <p:nvPr/>
        </p:nvSpPr>
        <p:spPr>
          <a:xfrm>
            <a:off x="5099727" y="1885950"/>
            <a:ext cx="1622366" cy="1965670"/>
          </a:xfrm>
          <a:prstGeom prst="rect">
            <a:avLst/>
          </a:prstGeom>
          <a:noFill/>
        </p:spPr>
        <p:txBody>
          <a:bodyPr wrap="square" lIns="45720" rtlCol="0">
            <a:noAutofit/>
          </a:bodyPr>
          <a:lstStyle/>
          <a:p>
            <a:pPr marL="120649" indent="-120649" defTabSz="914400">
              <a:spcAft>
                <a:spcPts val="600"/>
              </a:spcAft>
              <a:buFont typeface="Arial" charset="0"/>
              <a:buChar char="•"/>
            </a:pPr>
            <a:endParaRPr lang="en-US" sz="1100" dirty="0">
              <a:solidFill>
                <a:srgbClr val="294760"/>
              </a:solidFill>
              <a:latin typeface="Arial" charset="0"/>
            </a:endParaRPr>
          </a:p>
          <a:p>
            <a:pPr marL="120649" indent="-120649" defTabSz="914400">
              <a:spcAft>
                <a:spcPts val="600"/>
              </a:spcAft>
              <a:buFont typeface="Arial" charset="0"/>
              <a:buChar char="•"/>
            </a:pPr>
            <a:r>
              <a:rPr lang="en-US" sz="1100" dirty="0">
                <a:solidFill>
                  <a:srgbClr val="294760"/>
                </a:solidFill>
                <a:latin typeface="Arial" charset="0"/>
              </a:rPr>
              <a:t>Supply of safe, effective, quality-assured </a:t>
            </a:r>
            <a:r>
              <a:rPr lang="en-US" sz="1100" dirty="0" smtClean="0">
                <a:solidFill>
                  <a:srgbClr val="294760"/>
                </a:solidFill>
                <a:latin typeface="Arial" charset="0"/>
              </a:rPr>
              <a:t>medical products improved</a:t>
            </a:r>
            <a:endParaRPr lang="en-US" sz="1100" dirty="0">
              <a:solidFill>
                <a:srgbClr val="294760"/>
              </a:solidFill>
              <a:latin typeface="Arial" charset="0"/>
            </a:endParaRPr>
          </a:p>
          <a:p>
            <a:pPr marL="120649" indent="-120649" defTabSz="914400">
              <a:spcAft>
                <a:spcPts val="600"/>
              </a:spcAft>
              <a:buFont typeface="Arial" charset="0"/>
              <a:buChar char="•"/>
            </a:pPr>
            <a:r>
              <a:rPr lang="en-US" sz="1100" dirty="0" smtClean="0">
                <a:solidFill>
                  <a:srgbClr val="294760"/>
                </a:solidFill>
                <a:latin typeface="Arial" charset="0"/>
              </a:rPr>
              <a:t>Patients protected from substandard </a:t>
            </a:r>
            <a:r>
              <a:rPr lang="en-US" sz="1100" dirty="0">
                <a:solidFill>
                  <a:srgbClr val="294760"/>
                </a:solidFill>
                <a:latin typeface="Arial" charset="0"/>
              </a:rPr>
              <a:t>and falsified </a:t>
            </a:r>
            <a:r>
              <a:rPr lang="en-US" sz="1100" dirty="0" smtClean="0">
                <a:solidFill>
                  <a:srgbClr val="294760"/>
                </a:solidFill>
                <a:latin typeface="Arial" charset="0"/>
              </a:rPr>
              <a:t>medical products</a:t>
            </a:r>
          </a:p>
          <a:p>
            <a:pPr marL="120649" indent="-120649" defTabSz="914400">
              <a:spcAft>
                <a:spcPts val="600"/>
              </a:spcAft>
              <a:buFont typeface="Arial" charset="0"/>
              <a:buChar char="•"/>
            </a:pPr>
            <a:r>
              <a:rPr lang="en-US" sz="1100" dirty="0" smtClean="0">
                <a:solidFill>
                  <a:srgbClr val="294760"/>
                </a:solidFill>
                <a:latin typeface="Arial" charset="0"/>
              </a:rPr>
              <a:t>Evidence-based decision making increased</a:t>
            </a:r>
            <a:endParaRPr lang="en-US" sz="1100" dirty="0">
              <a:solidFill>
                <a:srgbClr val="294760"/>
              </a:solidFill>
              <a:latin typeface="Arial" charset="0"/>
            </a:endParaRPr>
          </a:p>
        </p:txBody>
      </p:sp>
      <p:sp>
        <p:nvSpPr>
          <p:cNvPr id="9" name="Round Same Side Corner Rectangle 8"/>
          <p:cNvSpPr/>
          <p:nvPr/>
        </p:nvSpPr>
        <p:spPr>
          <a:xfrm>
            <a:off x="5101482" y="1417304"/>
            <a:ext cx="1632844" cy="594309"/>
          </a:xfrm>
          <a:prstGeom prst="round2SameRect">
            <a:avLst/>
          </a:prstGeom>
          <a:solidFill>
            <a:srgbClr val="314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smtClean="0">
                <a:solidFill>
                  <a:prstClr val="white"/>
                </a:solidFill>
                <a:latin typeface="Arial" charset="0"/>
              </a:rPr>
              <a:t>Outcomes</a:t>
            </a:r>
            <a:endParaRPr lang="en-US" sz="1400" b="1" dirty="0">
              <a:solidFill>
                <a:prstClr val="white"/>
              </a:solidFill>
              <a:latin typeface="Arial" charset="0"/>
            </a:endParaRPr>
          </a:p>
        </p:txBody>
      </p:sp>
      <p:sp>
        <p:nvSpPr>
          <p:cNvPr id="56" name="Rectangle 55"/>
          <p:cNvSpPr/>
          <p:nvPr/>
        </p:nvSpPr>
        <p:spPr>
          <a:xfrm rot="2700000">
            <a:off x="5773756" y="1897312"/>
            <a:ext cx="228600" cy="228600"/>
          </a:xfrm>
          <a:prstGeom prst="rect">
            <a:avLst/>
          </a:prstGeom>
          <a:solidFill>
            <a:srgbClr val="294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33" name="Straight Connector 32"/>
          <p:cNvCxnSpPr/>
          <p:nvPr/>
        </p:nvCxnSpPr>
        <p:spPr>
          <a:xfrm flipH="1">
            <a:off x="4427872" y="1932439"/>
            <a:ext cx="215900" cy="0"/>
          </a:xfrm>
          <a:prstGeom prst="line">
            <a:avLst/>
          </a:prstGeom>
          <a:ln w="120650">
            <a:solidFill>
              <a:srgbClr val="DDB426"/>
            </a:solidFill>
          </a:ln>
        </p:spPr>
        <p:style>
          <a:lnRef idx="1">
            <a:schemeClr val="accent1"/>
          </a:lnRef>
          <a:fillRef idx="0">
            <a:schemeClr val="accent1"/>
          </a:fillRef>
          <a:effectRef idx="0">
            <a:schemeClr val="accent1"/>
          </a:effectRef>
          <a:fontRef idx="minor">
            <a:schemeClr val="tx1"/>
          </a:fontRef>
        </p:style>
      </p:cxnSp>
      <p:sp>
        <p:nvSpPr>
          <p:cNvPr id="55" name="Round Same Side Corner Rectangle 54"/>
          <p:cNvSpPr/>
          <p:nvPr/>
        </p:nvSpPr>
        <p:spPr>
          <a:xfrm>
            <a:off x="7113361" y="1417304"/>
            <a:ext cx="1634601" cy="594309"/>
          </a:xfrm>
          <a:prstGeom prst="round2SameRect">
            <a:avLst/>
          </a:prstGeom>
          <a:solidFill>
            <a:srgbClr val="314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prstClr val="white"/>
                </a:solidFill>
                <a:latin typeface="Arial" charset="0"/>
              </a:rPr>
              <a:t>Public Health Impact</a:t>
            </a:r>
          </a:p>
        </p:txBody>
      </p:sp>
      <p:grpSp>
        <p:nvGrpSpPr>
          <p:cNvPr id="35" name="Group 34"/>
          <p:cNvGrpSpPr/>
          <p:nvPr/>
        </p:nvGrpSpPr>
        <p:grpSpPr>
          <a:xfrm>
            <a:off x="1022879" y="2631183"/>
            <a:ext cx="2614210" cy="523380"/>
            <a:chOff x="1623346" y="3138734"/>
            <a:chExt cx="1101575" cy="1052580"/>
          </a:xfrm>
        </p:grpSpPr>
        <p:sp>
          <p:nvSpPr>
            <p:cNvPr id="36" name="Arc 35"/>
            <p:cNvSpPr/>
            <p:nvPr/>
          </p:nvSpPr>
          <p:spPr>
            <a:xfrm>
              <a:off x="1625875" y="3138734"/>
              <a:ext cx="1099046" cy="1052580"/>
            </a:xfrm>
            <a:prstGeom prst="arc">
              <a:avLst>
                <a:gd name="adj1" fmla="val 10485498"/>
                <a:gd name="adj2" fmla="val 16796312"/>
              </a:avLst>
            </a:prstGeom>
            <a:ln w="79375">
              <a:solidFill>
                <a:srgbClr val="D7AA23"/>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dirty="0">
                <a:solidFill>
                  <a:prstClr val="black"/>
                </a:solidFill>
                <a:latin typeface="Arial" charset="0"/>
              </a:endParaRPr>
            </a:p>
          </p:txBody>
        </p:sp>
        <p:sp>
          <p:nvSpPr>
            <p:cNvPr id="37" name="Arc 36"/>
            <p:cNvSpPr/>
            <p:nvPr/>
          </p:nvSpPr>
          <p:spPr>
            <a:xfrm>
              <a:off x="1623346" y="3138734"/>
              <a:ext cx="1099046" cy="1052580"/>
            </a:xfrm>
            <a:prstGeom prst="arc">
              <a:avLst>
                <a:gd name="adj1" fmla="val 17114946"/>
                <a:gd name="adj2" fmla="val 1110834"/>
              </a:avLst>
            </a:prstGeom>
            <a:ln w="79375">
              <a:solidFill>
                <a:srgbClr val="D7AA23"/>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dirty="0">
                <a:solidFill>
                  <a:prstClr val="black"/>
                </a:solidFill>
                <a:latin typeface="Arial" charset="0"/>
              </a:endParaRPr>
            </a:p>
          </p:txBody>
        </p:sp>
        <p:sp>
          <p:nvSpPr>
            <p:cNvPr id="38" name="Arc 37"/>
            <p:cNvSpPr/>
            <p:nvPr/>
          </p:nvSpPr>
          <p:spPr>
            <a:xfrm>
              <a:off x="1623346" y="3138734"/>
              <a:ext cx="1099046" cy="1052580"/>
            </a:xfrm>
            <a:prstGeom prst="arc">
              <a:avLst>
                <a:gd name="adj1" fmla="val 1232785"/>
                <a:gd name="adj2" fmla="val 10380720"/>
              </a:avLst>
            </a:prstGeom>
            <a:ln w="79375">
              <a:solidFill>
                <a:srgbClr val="D7AA23"/>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dirty="0">
                <a:solidFill>
                  <a:prstClr val="black"/>
                </a:solidFill>
                <a:latin typeface="Arial" charset="0"/>
              </a:endParaRPr>
            </a:p>
          </p:txBody>
        </p:sp>
      </p:grpSp>
      <p:sp>
        <p:nvSpPr>
          <p:cNvPr id="3" name="Equal 2"/>
          <p:cNvSpPr/>
          <p:nvPr/>
        </p:nvSpPr>
        <p:spPr>
          <a:xfrm>
            <a:off x="1970701" y="1734035"/>
            <a:ext cx="543900" cy="189312"/>
          </a:xfrm>
          <a:prstGeom prst="mathEqual">
            <a:avLst/>
          </a:prstGeom>
          <a:solidFill>
            <a:srgbClr val="D6D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TextBox 29"/>
          <p:cNvSpPr txBox="1"/>
          <p:nvPr/>
        </p:nvSpPr>
        <p:spPr>
          <a:xfrm>
            <a:off x="368330" y="1917255"/>
            <a:ext cx="1115568" cy="461665"/>
          </a:xfrm>
          <a:prstGeom prst="rect">
            <a:avLst/>
          </a:prstGeom>
          <a:solidFill>
            <a:srgbClr val="8CA2B1"/>
          </a:solidFill>
        </p:spPr>
        <p:txBody>
          <a:bodyPr wrap="square" rtlCol="0">
            <a:spAutoFit/>
          </a:bodyPr>
          <a:lstStyle/>
          <a:p>
            <a:pPr algn="ctr" defTabSz="914400"/>
            <a:r>
              <a:rPr lang="en-US" sz="1200" b="1" dirty="0" smtClean="0">
                <a:solidFill>
                  <a:prstClr val="white"/>
                </a:solidFill>
                <a:latin typeface="Arial" charset="0"/>
              </a:rPr>
              <a:t>Legal frameworks</a:t>
            </a:r>
            <a:endParaRPr lang="en-US" sz="1200" b="1" dirty="0">
              <a:solidFill>
                <a:prstClr val="white"/>
              </a:solidFill>
              <a:latin typeface="Arial" charset="0"/>
            </a:endParaRPr>
          </a:p>
        </p:txBody>
      </p:sp>
      <p:sp>
        <p:nvSpPr>
          <p:cNvPr id="31" name="Plus 30"/>
          <p:cNvSpPr/>
          <p:nvPr/>
        </p:nvSpPr>
        <p:spPr>
          <a:xfrm>
            <a:off x="1496568" y="2035192"/>
            <a:ext cx="186735" cy="225794"/>
          </a:xfrm>
          <a:prstGeom prst="mathPlus">
            <a:avLst/>
          </a:prstGeom>
          <a:solidFill>
            <a:srgbClr val="D6D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808738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556"/>
            <a:ext cx="9144000" cy="4671637"/>
          </a:xfrm>
          <a:prstGeom prst="rect">
            <a:avLst/>
          </a:prstGeom>
        </p:spPr>
      </p:pic>
      <p:sp>
        <p:nvSpPr>
          <p:cNvPr id="7" name="Rectangle 6"/>
          <p:cNvSpPr/>
          <p:nvPr/>
        </p:nvSpPr>
        <p:spPr>
          <a:xfrm>
            <a:off x="1390649" y="962025"/>
            <a:ext cx="6343651" cy="3619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50000"/>
                  </a:schemeClr>
                </a:solidFill>
              </a:rPr>
              <a:t>Building systems for quality-assured medical </a:t>
            </a:r>
            <a:r>
              <a:rPr lang="en-US" b="1" dirty="0" smtClean="0">
                <a:solidFill>
                  <a:schemeClr val="tx1">
                    <a:lumMod val="50000"/>
                  </a:schemeClr>
                </a:solidFill>
              </a:rPr>
              <a:t>products</a:t>
            </a:r>
            <a:endParaRPr lang="en-US" b="1" dirty="0">
              <a:solidFill>
                <a:schemeClr val="tx1">
                  <a:lumMod val="50000"/>
                </a:schemeClr>
              </a:solidFill>
            </a:endParaRPr>
          </a:p>
        </p:txBody>
      </p:sp>
    </p:spTree>
    <p:extLst>
      <p:ext uri="{BB962C8B-B14F-4D97-AF65-F5344CB8AC3E}">
        <p14:creationId xmlns:p14="http://schemas.microsoft.com/office/powerpoint/2010/main" val="352596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44000" cy="5143941"/>
          </a:xfrm>
          <a:prstGeom prst="rect">
            <a:avLst/>
          </a:prstGeom>
        </p:spPr>
      </p:pic>
      <p:sp>
        <p:nvSpPr>
          <p:cNvPr id="3" name="Title 2"/>
          <p:cNvSpPr>
            <a:spLocks noGrp="1"/>
          </p:cNvSpPr>
          <p:nvPr>
            <p:ph type="title"/>
          </p:nvPr>
        </p:nvSpPr>
        <p:spPr>
          <a:xfrm>
            <a:off x="252937" y="3193976"/>
            <a:ext cx="8591026" cy="857250"/>
          </a:xfrm>
        </p:spPr>
        <p:txBody>
          <a:bodyPr/>
          <a:lstStyle/>
          <a:p>
            <a:pPr algn="l"/>
            <a:r>
              <a:rPr lang="en-US" sz="7200" b="1" dirty="0" smtClean="0"/>
              <a:t>IR1</a:t>
            </a:r>
            <a:br>
              <a:rPr lang="en-US" sz="7200" b="1" dirty="0" smtClean="0"/>
            </a:br>
            <a:r>
              <a:rPr lang="en-US" sz="3300" b="1" dirty="0" smtClean="0"/>
              <a:t>Medical </a:t>
            </a:r>
            <a:r>
              <a:rPr lang="en-US" sz="3300" b="1" dirty="0"/>
              <a:t>Products Quality Assurance Systems Strengthened</a:t>
            </a:r>
            <a:endParaRPr lang="en-US" sz="3300" dirty="0"/>
          </a:p>
        </p:txBody>
      </p:sp>
      <p:sp>
        <p:nvSpPr>
          <p:cNvPr id="5" name="Slide Number Placeholder 4"/>
          <p:cNvSpPr>
            <a:spLocks noGrp="1"/>
          </p:cNvSpPr>
          <p:nvPr>
            <p:ph type="sldNum" sz="quarter" idx="12"/>
          </p:nvPr>
        </p:nvSpPr>
        <p:spPr/>
        <p:txBody>
          <a:bodyPr/>
          <a:lstStyle/>
          <a:p>
            <a:fld id="{ADDBB064-9261-234C-BC77-2FE0188AE27D}" type="slidenum">
              <a:rPr lang="en-US" smtClean="0"/>
              <a:pPr/>
              <a:t>8</a:t>
            </a:fld>
            <a:endParaRPr lang="en-US" dirty="0"/>
          </a:p>
        </p:txBody>
      </p:sp>
    </p:spTree>
    <p:extLst>
      <p:ext uri="{BB962C8B-B14F-4D97-AF65-F5344CB8AC3E}">
        <p14:creationId xmlns:p14="http://schemas.microsoft.com/office/powerpoint/2010/main" val="9573426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96636" y="3638760"/>
            <a:ext cx="8154633" cy="908606"/>
          </a:xfrm>
          <a:prstGeom prst="rect">
            <a:avLst/>
          </a:prstGeom>
          <a:solidFill>
            <a:schemeClr val="tx1">
              <a:lumMod val="20000"/>
              <a:lumOff val="80000"/>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3179649" y="2501296"/>
            <a:ext cx="45719" cy="3307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2012238" y="2501296"/>
            <a:ext cx="45719" cy="3307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5499731" y="2501296"/>
            <a:ext cx="45719" cy="3307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4332320" y="2501296"/>
            <a:ext cx="45719" cy="3307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7797581" y="2501296"/>
            <a:ext cx="45719" cy="3307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6630170" y="2501296"/>
            <a:ext cx="45719" cy="3307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193480" y="2150129"/>
            <a:ext cx="1216384" cy="1426176"/>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1" name="Rectangle 50"/>
          <p:cNvSpPr/>
          <p:nvPr/>
        </p:nvSpPr>
        <p:spPr>
          <a:xfrm>
            <a:off x="1488096" y="2756398"/>
            <a:ext cx="1050034" cy="819907"/>
          </a:xfrm>
          <a:prstGeom prst="rect">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2641664" y="2756398"/>
            <a:ext cx="1050034" cy="819907"/>
          </a:xfrm>
          <a:prstGeom prst="rect">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3808993" y="2756398"/>
            <a:ext cx="1050034" cy="819907"/>
          </a:xfrm>
          <a:prstGeom prst="rect">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962351" y="2756398"/>
            <a:ext cx="1050034" cy="819907"/>
          </a:xfrm>
          <a:prstGeom prst="rect">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115709" y="2756398"/>
            <a:ext cx="1050034" cy="819907"/>
          </a:xfrm>
          <a:prstGeom prst="rect">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488094" y="2150129"/>
            <a:ext cx="6854627" cy="390631"/>
          </a:xfrm>
          <a:prstGeom prst="rect">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488094" y="838088"/>
            <a:ext cx="6854627" cy="8215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lide Number Placeholder 7"/>
          <p:cNvSpPr>
            <a:spLocks noGrp="1"/>
          </p:cNvSpPr>
          <p:nvPr>
            <p:ph type="sldNum" sz="quarter" idx="12"/>
          </p:nvPr>
        </p:nvSpPr>
        <p:spPr>
          <a:xfrm>
            <a:off x="8626840" y="4810909"/>
            <a:ext cx="322288" cy="216967"/>
          </a:xfrm>
        </p:spPr>
        <p:txBody>
          <a:bodyPr/>
          <a:lstStyle/>
          <a:p>
            <a:pPr>
              <a:defRPr/>
            </a:pPr>
            <a:fld id="{B7890263-7B66-4BAA-9D48-D7854E7FDC2E}" type="slidenum">
              <a:rPr lang="en-US" sz="700" smtClean="0"/>
              <a:pPr>
                <a:defRPr/>
              </a:pPr>
              <a:t>9</a:t>
            </a:fld>
            <a:endParaRPr lang="en-US" sz="700" dirty="0"/>
          </a:p>
        </p:txBody>
      </p:sp>
      <p:sp>
        <p:nvSpPr>
          <p:cNvPr id="7" name="TextBox 6"/>
          <p:cNvSpPr txBox="1"/>
          <p:nvPr/>
        </p:nvSpPr>
        <p:spPr>
          <a:xfrm>
            <a:off x="2427866" y="879442"/>
            <a:ext cx="2438955" cy="307777"/>
          </a:xfrm>
          <a:prstGeom prst="rect">
            <a:avLst/>
          </a:prstGeom>
          <a:noFill/>
        </p:spPr>
        <p:txBody>
          <a:bodyPr wrap="square" rtlCol="0">
            <a:spAutoFit/>
          </a:bodyPr>
          <a:lstStyle/>
          <a:p>
            <a:pPr algn="r"/>
            <a:r>
              <a:rPr lang="en-US" sz="1400" b="1" smtClean="0">
                <a:solidFill>
                  <a:schemeClr val="bg1"/>
                </a:solidFill>
              </a:rPr>
              <a:t>Administrative Elements</a:t>
            </a:r>
            <a:endParaRPr lang="en-US" sz="1400" b="1">
              <a:solidFill>
                <a:schemeClr val="bg1"/>
              </a:solidFill>
            </a:endParaRPr>
          </a:p>
        </p:txBody>
      </p:sp>
      <p:sp>
        <p:nvSpPr>
          <p:cNvPr id="30" name="TextBox 29"/>
          <p:cNvSpPr txBox="1"/>
          <p:nvPr/>
        </p:nvSpPr>
        <p:spPr>
          <a:xfrm>
            <a:off x="4852773" y="879442"/>
            <a:ext cx="2958862" cy="707886"/>
          </a:xfrm>
          <a:prstGeom prst="rect">
            <a:avLst/>
          </a:prstGeom>
          <a:noFill/>
        </p:spPr>
        <p:txBody>
          <a:bodyPr wrap="square" rtlCol="0">
            <a:spAutoFit/>
          </a:bodyPr>
          <a:lstStyle/>
          <a:p>
            <a:pPr marL="228600" indent="-228600">
              <a:buClr>
                <a:srgbClr val="ECE1C6"/>
              </a:buClr>
              <a:buFont typeface="LucidaGrande" charset="0"/>
              <a:buChar char="▸"/>
            </a:pPr>
            <a:r>
              <a:rPr lang="en-US" sz="1000" dirty="0" smtClean="0">
                <a:solidFill>
                  <a:srgbClr val="D8AA21"/>
                </a:solidFill>
              </a:rPr>
              <a:t>Policy, legislation, regulations</a:t>
            </a:r>
          </a:p>
          <a:p>
            <a:pPr marL="228600" indent="-228600">
              <a:buClr>
                <a:srgbClr val="ECE1C6"/>
              </a:buClr>
              <a:buFont typeface="LucidaGrande" charset="0"/>
              <a:buChar char="▸"/>
            </a:pPr>
            <a:r>
              <a:rPr lang="en-US" sz="1000" dirty="0" smtClean="0">
                <a:solidFill>
                  <a:srgbClr val="D8AA21"/>
                </a:solidFill>
              </a:rPr>
              <a:t>Human Resources</a:t>
            </a:r>
          </a:p>
          <a:p>
            <a:pPr marL="228600" indent="-228600">
              <a:buClr>
                <a:srgbClr val="ECE1C6"/>
              </a:buClr>
              <a:buFont typeface="LucidaGrande" charset="0"/>
              <a:buChar char="▸"/>
            </a:pPr>
            <a:r>
              <a:rPr lang="en-US" sz="1000" dirty="0" smtClean="0">
                <a:solidFill>
                  <a:schemeClr val="bg2"/>
                </a:solidFill>
              </a:rPr>
              <a:t>Finance</a:t>
            </a:r>
          </a:p>
          <a:p>
            <a:pPr marL="228600" indent="-228600">
              <a:buClr>
                <a:srgbClr val="ECE1C6"/>
              </a:buClr>
              <a:buFont typeface="LucidaGrande" charset="0"/>
              <a:buChar char="▸"/>
            </a:pPr>
            <a:r>
              <a:rPr lang="en-US" sz="1000" dirty="0" smtClean="0">
                <a:solidFill>
                  <a:schemeClr val="bg2"/>
                </a:solidFill>
              </a:rPr>
              <a:t>Infrastructure</a:t>
            </a:r>
            <a:endParaRPr lang="en-US" sz="1000" dirty="0">
              <a:solidFill>
                <a:schemeClr val="bg2"/>
              </a:solidFill>
            </a:endParaRPr>
          </a:p>
        </p:txBody>
      </p:sp>
      <p:sp>
        <p:nvSpPr>
          <p:cNvPr id="32" name="Title 2"/>
          <p:cNvSpPr txBox="1">
            <a:spLocks/>
          </p:cNvSpPr>
          <p:nvPr/>
        </p:nvSpPr>
        <p:spPr>
          <a:xfrm>
            <a:off x="171108" y="215653"/>
            <a:ext cx="8782392" cy="413954"/>
          </a:xfrm>
          <a:prstGeom prst="rect">
            <a:avLst/>
          </a:prstGeom>
        </p:spPr>
        <p:txBody>
          <a:bodyPr vert="horz" lIns="101882" tIns="50941" rIns="101882" bIns="50941" rtlCol="0" anchor="ctr">
            <a:noAutofit/>
          </a:bodyPr>
          <a:lstStyle>
            <a:lvl1pPr algn="ctr" defTabSz="337129" rtl="0" eaLnBrk="1" latinLnBrk="0" hangingPunct="1">
              <a:spcBef>
                <a:spcPct val="0"/>
              </a:spcBef>
              <a:buNone/>
              <a:defRPr sz="3243" kern="1200">
                <a:solidFill>
                  <a:schemeClr val="tx1"/>
                </a:solidFill>
                <a:latin typeface="+mj-lt"/>
                <a:ea typeface="+mj-ea"/>
                <a:cs typeface="+mj-cs"/>
              </a:defRPr>
            </a:lvl1pPr>
          </a:lstStyle>
          <a:p>
            <a:pPr algn="l"/>
            <a:r>
              <a:rPr lang="en-US" altLang="en-US" sz="2800" dirty="0">
                <a:cs typeface="Arial" charset="0"/>
              </a:rPr>
              <a:t>Regulatory </a:t>
            </a:r>
            <a:r>
              <a:rPr lang="en-US" altLang="en-US" sz="2800" dirty="0" smtClean="0">
                <a:cs typeface="Arial" charset="0"/>
              </a:rPr>
              <a:t>System </a:t>
            </a:r>
            <a:r>
              <a:rPr lang="en-US" altLang="en-US" sz="2800" dirty="0">
                <a:cs typeface="Arial" charset="0"/>
              </a:rPr>
              <a:t>Strengthening (RSS)</a:t>
            </a:r>
            <a:endParaRPr lang="en-US" sz="2800" dirty="0"/>
          </a:p>
        </p:txBody>
      </p:sp>
      <p:sp>
        <p:nvSpPr>
          <p:cNvPr id="33" name="TextBox 32"/>
          <p:cNvSpPr txBox="1"/>
          <p:nvPr/>
        </p:nvSpPr>
        <p:spPr>
          <a:xfrm>
            <a:off x="1488094" y="1702884"/>
            <a:ext cx="6854627" cy="400110"/>
          </a:xfrm>
          <a:prstGeom prst="rect">
            <a:avLst/>
          </a:prstGeom>
          <a:solidFill>
            <a:schemeClr val="accent5">
              <a:lumMod val="85000"/>
            </a:schemeClr>
          </a:solidFill>
        </p:spPr>
        <p:txBody>
          <a:bodyPr wrap="square">
            <a:spAutoFit/>
          </a:bodyPr>
          <a:lstStyle/>
          <a:p>
            <a:pPr algn="ctr">
              <a:defRPr/>
            </a:pPr>
            <a:r>
              <a:rPr lang="en-US" sz="1000" b="1" dirty="0" smtClean="0">
                <a:solidFill>
                  <a:schemeClr val="bg1">
                    <a:lumMod val="75000"/>
                  </a:schemeClr>
                </a:solidFill>
                <a:latin typeface="Arial" charset="0"/>
                <a:ea typeface="Arial" charset="0"/>
                <a:cs typeface="Arial" charset="0"/>
              </a:rPr>
              <a:t>New Legislation/Regulations, or Revise/reform existing regulations, policies as requested</a:t>
            </a:r>
            <a:endParaRPr lang="en-US" sz="1000" b="1" dirty="0">
              <a:solidFill>
                <a:schemeClr val="bg1">
                  <a:lumMod val="75000"/>
                </a:schemeClr>
              </a:solidFill>
              <a:latin typeface="Arial" charset="0"/>
              <a:ea typeface="Arial" charset="0"/>
              <a:cs typeface="Arial" charset="0"/>
            </a:endParaRPr>
          </a:p>
          <a:p>
            <a:pPr algn="ctr">
              <a:defRPr/>
            </a:pPr>
            <a:r>
              <a:rPr lang="en-US" sz="1000" b="1" dirty="0" smtClean="0">
                <a:solidFill>
                  <a:schemeClr val="bg1">
                    <a:lumMod val="75000"/>
                  </a:schemeClr>
                </a:solidFill>
                <a:latin typeface="Arial" charset="0"/>
                <a:ea typeface="Arial" charset="0"/>
                <a:cs typeface="Arial" charset="0"/>
              </a:rPr>
              <a:t>Establish NRA or Strengthen regulatory workforce (define structure,  competencies)</a:t>
            </a:r>
            <a:endParaRPr lang="en-US" sz="1000" b="1" dirty="0">
              <a:solidFill>
                <a:schemeClr val="bg1">
                  <a:lumMod val="75000"/>
                </a:schemeClr>
              </a:solidFill>
              <a:latin typeface="Arial" charset="0"/>
              <a:ea typeface="Arial" charset="0"/>
              <a:cs typeface="Arial" charset="0"/>
            </a:endParaRPr>
          </a:p>
        </p:txBody>
      </p:sp>
      <p:sp>
        <p:nvSpPr>
          <p:cNvPr id="34" name="Rectangle 33"/>
          <p:cNvSpPr/>
          <p:nvPr/>
        </p:nvSpPr>
        <p:spPr>
          <a:xfrm>
            <a:off x="4952317" y="2828219"/>
            <a:ext cx="1148036" cy="553998"/>
          </a:xfrm>
          <a:prstGeom prst="rect">
            <a:avLst/>
          </a:prstGeom>
        </p:spPr>
        <p:txBody>
          <a:bodyPr wrap="square">
            <a:spAutoFit/>
          </a:bodyPr>
          <a:lstStyle/>
          <a:p>
            <a:pPr>
              <a:defRPr/>
            </a:pPr>
            <a:r>
              <a:rPr lang="en-US" sz="1000" b="1" dirty="0">
                <a:solidFill>
                  <a:schemeClr val="bg1"/>
                </a:solidFill>
                <a:ea typeface="MS PGothic" pitchFamily="34" charset="-128"/>
              </a:rPr>
              <a:t>Quality control </a:t>
            </a:r>
            <a:r>
              <a:rPr lang="en-US" sz="1000" b="1" dirty="0" smtClean="0">
                <a:solidFill>
                  <a:schemeClr val="bg1"/>
                </a:solidFill>
                <a:ea typeface="MS PGothic" pitchFamily="34" charset="-128"/>
              </a:rPr>
              <a:t>of </a:t>
            </a:r>
            <a:r>
              <a:rPr lang="en-US" sz="1000" b="1" dirty="0">
                <a:solidFill>
                  <a:schemeClr val="bg1"/>
                </a:solidFill>
                <a:ea typeface="MS PGothic" pitchFamily="34" charset="-128"/>
              </a:rPr>
              <a:t>labs &amp; QC </a:t>
            </a:r>
          </a:p>
          <a:p>
            <a:pPr>
              <a:defRPr/>
            </a:pPr>
            <a:r>
              <a:rPr lang="en-US" sz="1000" b="1" dirty="0">
                <a:solidFill>
                  <a:schemeClr val="bg1"/>
                </a:solidFill>
                <a:ea typeface="MS PGothic" pitchFamily="34" charset="-128"/>
              </a:rPr>
              <a:t>of products</a:t>
            </a:r>
          </a:p>
        </p:txBody>
      </p:sp>
      <p:sp>
        <p:nvSpPr>
          <p:cNvPr id="36" name="TextBox 35"/>
          <p:cNvSpPr txBox="1"/>
          <p:nvPr/>
        </p:nvSpPr>
        <p:spPr>
          <a:xfrm>
            <a:off x="253179" y="2197264"/>
            <a:ext cx="1150237" cy="1323439"/>
          </a:xfrm>
          <a:prstGeom prst="rect">
            <a:avLst/>
          </a:prstGeom>
          <a:noFill/>
        </p:spPr>
        <p:txBody>
          <a:bodyPr wrap="square">
            <a:spAutoFit/>
          </a:bodyPr>
          <a:lstStyle/>
          <a:p>
            <a:pPr>
              <a:spcAft>
                <a:spcPts val="600"/>
              </a:spcAft>
              <a:defRPr/>
            </a:pPr>
            <a:r>
              <a:rPr lang="en-US" sz="1000" b="1" dirty="0" smtClean="0">
                <a:solidFill>
                  <a:schemeClr val="bg1"/>
                </a:solidFill>
                <a:latin typeface="Arial" charset="0"/>
                <a:ea typeface="Arial" charset="0"/>
                <a:cs typeface="Arial" charset="0"/>
              </a:rPr>
              <a:t>Technical Elements</a:t>
            </a:r>
            <a:endParaRPr lang="en-US" sz="1000" b="1" dirty="0">
              <a:solidFill>
                <a:schemeClr val="bg1"/>
              </a:solidFill>
              <a:latin typeface="Arial" charset="0"/>
              <a:ea typeface="Arial" charset="0"/>
              <a:cs typeface="Arial" charset="0"/>
            </a:endParaRPr>
          </a:p>
          <a:p>
            <a:pPr marL="171450" indent="-171450">
              <a:spcAft>
                <a:spcPts val="600"/>
              </a:spcAft>
              <a:buClr>
                <a:srgbClr val="ECE1C6"/>
              </a:buClr>
              <a:buFont typeface="LucidaGrande" charset="0"/>
              <a:buChar char="▸"/>
              <a:defRPr/>
            </a:pPr>
            <a:r>
              <a:rPr lang="en-US" sz="1000" dirty="0" smtClean="0">
                <a:solidFill>
                  <a:schemeClr val="bg1"/>
                </a:solidFill>
                <a:latin typeface="Arial" charset="0"/>
                <a:ea typeface="Arial" charset="0"/>
                <a:cs typeface="Arial" charset="0"/>
              </a:rPr>
              <a:t>Standards</a:t>
            </a:r>
          </a:p>
          <a:p>
            <a:pPr marL="171450" indent="-171450">
              <a:spcAft>
                <a:spcPts val="600"/>
              </a:spcAft>
              <a:buClr>
                <a:srgbClr val="ECE1C6"/>
              </a:buClr>
              <a:buFont typeface="LucidaGrande" charset="0"/>
              <a:buChar char="▸"/>
              <a:defRPr/>
            </a:pPr>
            <a:r>
              <a:rPr lang="en-US" sz="1000" dirty="0" smtClean="0">
                <a:solidFill>
                  <a:schemeClr val="bg1"/>
                </a:solidFill>
                <a:latin typeface="Arial" charset="0"/>
                <a:ea typeface="Arial" charset="0"/>
                <a:cs typeface="Arial" charset="0"/>
              </a:rPr>
              <a:t>Specifications</a:t>
            </a:r>
          </a:p>
          <a:p>
            <a:pPr marL="171450" indent="-171450">
              <a:spcAft>
                <a:spcPts val="600"/>
              </a:spcAft>
              <a:buClr>
                <a:srgbClr val="ECE1C6"/>
              </a:buClr>
              <a:buFont typeface="LucidaGrande" charset="0"/>
              <a:buChar char="▸"/>
              <a:defRPr/>
            </a:pPr>
            <a:r>
              <a:rPr lang="en-US" sz="1000" dirty="0" smtClean="0">
                <a:solidFill>
                  <a:schemeClr val="bg1"/>
                </a:solidFill>
                <a:latin typeface="Arial" charset="0"/>
                <a:ea typeface="Arial" charset="0"/>
                <a:cs typeface="Arial" charset="0"/>
              </a:rPr>
              <a:t>Guidelines</a:t>
            </a:r>
          </a:p>
          <a:p>
            <a:pPr marL="171450" indent="-171450">
              <a:spcAft>
                <a:spcPts val="600"/>
              </a:spcAft>
              <a:buClr>
                <a:srgbClr val="ECE1C6"/>
              </a:buClr>
              <a:buFont typeface="LucidaGrande" charset="0"/>
              <a:buChar char="▸"/>
              <a:defRPr/>
            </a:pPr>
            <a:r>
              <a:rPr lang="en-US" sz="1000" dirty="0" smtClean="0">
                <a:solidFill>
                  <a:schemeClr val="bg1"/>
                </a:solidFill>
                <a:latin typeface="Arial" charset="0"/>
                <a:ea typeface="Arial" charset="0"/>
                <a:cs typeface="Arial" charset="0"/>
              </a:rPr>
              <a:t>Procedures</a:t>
            </a:r>
            <a:endParaRPr lang="en-US" sz="1000" dirty="0">
              <a:solidFill>
                <a:schemeClr val="bg1"/>
              </a:solidFill>
              <a:latin typeface="Arial" charset="0"/>
              <a:ea typeface="Arial" charset="0"/>
              <a:cs typeface="Arial" charset="0"/>
            </a:endParaRPr>
          </a:p>
        </p:txBody>
      </p:sp>
      <p:sp>
        <p:nvSpPr>
          <p:cNvPr id="37" name="TextBox 36"/>
          <p:cNvSpPr txBox="1"/>
          <p:nvPr/>
        </p:nvSpPr>
        <p:spPr>
          <a:xfrm>
            <a:off x="1518874" y="2811080"/>
            <a:ext cx="1272618" cy="707886"/>
          </a:xfrm>
          <a:prstGeom prst="rect">
            <a:avLst/>
          </a:prstGeom>
          <a:noFill/>
        </p:spPr>
        <p:txBody>
          <a:bodyPr wrap="square" rtlCol="0">
            <a:spAutoFit/>
          </a:bodyPr>
          <a:lstStyle/>
          <a:p>
            <a:pPr>
              <a:spcAft>
                <a:spcPts val="600"/>
              </a:spcAft>
              <a:defRPr/>
            </a:pPr>
            <a:r>
              <a:rPr lang="en-US" sz="1000" b="1" dirty="0" smtClean="0">
                <a:solidFill>
                  <a:schemeClr val="bg1"/>
                </a:solidFill>
                <a:latin typeface="Arial" charset="0"/>
                <a:ea typeface="Arial" charset="0"/>
                <a:cs typeface="Arial" charset="0"/>
              </a:rPr>
              <a:t>Licensing</a:t>
            </a:r>
            <a:br>
              <a:rPr lang="en-US" sz="1000" b="1" dirty="0" smtClean="0">
                <a:solidFill>
                  <a:schemeClr val="bg1"/>
                </a:solidFill>
                <a:latin typeface="Arial" charset="0"/>
                <a:ea typeface="Arial" charset="0"/>
                <a:cs typeface="Arial" charset="0"/>
              </a:rPr>
            </a:br>
            <a:r>
              <a:rPr lang="en-US" sz="1000" b="1" dirty="0" smtClean="0">
                <a:solidFill>
                  <a:schemeClr val="bg1"/>
                </a:solidFill>
                <a:latin typeface="Arial" charset="0"/>
                <a:ea typeface="Arial" charset="0"/>
                <a:cs typeface="Arial" charset="0"/>
              </a:rPr>
              <a:t>of </a:t>
            </a:r>
            <a:r>
              <a:rPr lang="en-US" sz="1000" b="1" dirty="0">
                <a:solidFill>
                  <a:schemeClr val="bg1"/>
                </a:solidFill>
                <a:latin typeface="Arial" charset="0"/>
                <a:ea typeface="Arial" charset="0"/>
                <a:cs typeface="Arial" charset="0"/>
              </a:rPr>
              <a:t>premises, practices </a:t>
            </a:r>
            <a:r>
              <a:rPr lang="en-US" sz="1000" b="1" dirty="0" smtClean="0">
                <a:solidFill>
                  <a:schemeClr val="bg1"/>
                </a:solidFill>
                <a:latin typeface="Arial" charset="0"/>
                <a:ea typeface="Arial" charset="0"/>
                <a:cs typeface="Arial" charset="0"/>
              </a:rPr>
              <a:t/>
            </a:r>
            <a:br>
              <a:rPr lang="en-US" sz="1000" b="1" dirty="0" smtClean="0">
                <a:solidFill>
                  <a:schemeClr val="bg1"/>
                </a:solidFill>
                <a:latin typeface="Arial" charset="0"/>
                <a:ea typeface="Arial" charset="0"/>
                <a:cs typeface="Arial" charset="0"/>
              </a:rPr>
            </a:br>
            <a:r>
              <a:rPr lang="en-US" sz="1000" b="1" dirty="0" smtClean="0">
                <a:solidFill>
                  <a:schemeClr val="bg1"/>
                </a:solidFill>
                <a:latin typeface="Arial" charset="0"/>
                <a:ea typeface="Arial" charset="0"/>
                <a:cs typeface="Arial" charset="0"/>
              </a:rPr>
              <a:t>&amp; </a:t>
            </a:r>
            <a:r>
              <a:rPr lang="en-US" sz="1000" b="1" dirty="0">
                <a:solidFill>
                  <a:schemeClr val="bg1"/>
                </a:solidFill>
                <a:latin typeface="Arial" charset="0"/>
                <a:ea typeface="Arial" charset="0"/>
                <a:cs typeface="Arial" charset="0"/>
              </a:rPr>
              <a:t>persons</a:t>
            </a:r>
          </a:p>
        </p:txBody>
      </p:sp>
      <p:sp>
        <p:nvSpPr>
          <p:cNvPr id="38" name="TextBox 37"/>
          <p:cNvSpPr txBox="1"/>
          <p:nvPr/>
        </p:nvSpPr>
        <p:spPr>
          <a:xfrm>
            <a:off x="2654515" y="2811080"/>
            <a:ext cx="1146193" cy="553998"/>
          </a:xfrm>
          <a:prstGeom prst="rect">
            <a:avLst/>
          </a:prstGeom>
          <a:noFill/>
        </p:spPr>
        <p:txBody>
          <a:bodyPr wrap="square" rtlCol="0">
            <a:spAutoFit/>
          </a:bodyPr>
          <a:lstStyle/>
          <a:p>
            <a:pPr>
              <a:spcAft>
                <a:spcPts val="600"/>
              </a:spcAft>
              <a:defRPr/>
            </a:pPr>
            <a:r>
              <a:rPr lang="en-US" sz="1000" b="1" dirty="0">
                <a:solidFill>
                  <a:schemeClr val="bg1"/>
                </a:solidFill>
                <a:latin typeface="Arial" charset="0"/>
                <a:ea typeface="Arial" charset="0"/>
                <a:cs typeface="Arial" charset="0"/>
              </a:rPr>
              <a:t>Inspection of manufacturers </a:t>
            </a:r>
            <a:r>
              <a:rPr lang="en-US" sz="1000" b="1" dirty="0" smtClean="0">
                <a:solidFill>
                  <a:schemeClr val="bg1"/>
                </a:solidFill>
                <a:latin typeface="Arial" charset="0"/>
                <a:ea typeface="Arial" charset="0"/>
                <a:cs typeface="Arial" charset="0"/>
              </a:rPr>
              <a:t/>
            </a:r>
            <a:br>
              <a:rPr lang="en-US" sz="1000" b="1" dirty="0" smtClean="0">
                <a:solidFill>
                  <a:schemeClr val="bg1"/>
                </a:solidFill>
                <a:latin typeface="Arial" charset="0"/>
                <a:ea typeface="Arial" charset="0"/>
                <a:cs typeface="Arial" charset="0"/>
              </a:rPr>
            </a:br>
            <a:r>
              <a:rPr lang="en-US" sz="1000" b="1" dirty="0" smtClean="0">
                <a:solidFill>
                  <a:schemeClr val="bg1"/>
                </a:solidFill>
                <a:latin typeface="Arial" charset="0"/>
                <a:ea typeface="Arial" charset="0"/>
                <a:cs typeface="Arial" charset="0"/>
              </a:rPr>
              <a:t>&amp; </a:t>
            </a:r>
            <a:r>
              <a:rPr lang="en-US" sz="1000" b="1" dirty="0">
                <a:solidFill>
                  <a:schemeClr val="bg1"/>
                </a:solidFill>
                <a:latin typeface="Arial" charset="0"/>
                <a:ea typeface="Arial" charset="0"/>
                <a:cs typeface="Arial" charset="0"/>
              </a:rPr>
              <a:t>distributors</a:t>
            </a:r>
          </a:p>
        </p:txBody>
      </p:sp>
      <p:sp>
        <p:nvSpPr>
          <p:cNvPr id="39" name="TextBox 38"/>
          <p:cNvSpPr txBox="1"/>
          <p:nvPr/>
        </p:nvSpPr>
        <p:spPr>
          <a:xfrm>
            <a:off x="3833506" y="2811080"/>
            <a:ext cx="1063836" cy="553998"/>
          </a:xfrm>
          <a:prstGeom prst="rect">
            <a:avLst/>
          </a:prstGeom>
          <a:noFill/>
        </p:spPr>
        <p:txBody>
          <a:bodyPr wrap="square" rtlCol="0">
            <a:spAutoFit/>
          </a:bodyPr>
          <a:lstStyle/>
          <a:p>
            <a:pPr>
              <a:spcAft>
                <a:spcPts val="600"/>
              </a:spcAft>
              <a:defRPr/>
            </a:pPr>
            <a:r>
              <a:rPr lang="en-US" sz="1000" b="1" dirty="0" smtClean="0">
                <a:solidFill>
                  <a:schemeClr val="bg1"/>
                </a:solidFill>
                <a:latin typeface="Arial" charset="0"/>
                <a:ea typeface="Arial" charset="0"/>
                <a:cs typeface="Arial" charset="0"/>
              </a:rPr>
              <a:t>Product assessment </a:t>
            </a:r>
            <a:br>
              <a:rPr lang="en-US" sz="1000" b="1" dirty="0" smtClean="0">
                <a:solidFill>
                  <a:schemeClr val="bg1"/>
                </a:solidFill>
                <a:latin typeface="Arial" charset="0"/>
                <a:ea typeface="Arial" charset="0"/>
                <a:cs typeface="Arial" charset="0"/>
              </a:rPr>
            </a:br>
            <a:r>
              <a:rPr lang="en-US" sz="1000" b="1" dirty="0" smtClean="0">
                <a:solidFill>
                  <a:schemeClr val="bg1"/>
                </a:solidFill>
                <a:latin typeface="Arial" charset="0"/>
                <a:ea typeface="Arial" charset="0"/>
                <a:cs typeface="Arial" charset="0"/>
              </a:rPr>
              <a:t>&amp; registration</a:t>
            </a:r>
            <a:endParaRPr lang="en-US" sz="1000" b="1" dirty="0">
              <a:solidFill>
                <a:schemeClr val="bg1"/>
              </a:solidFill>
              <a:latin typeface="Arial" charset="0"/>
              <a:ea typeface="Arial" charset="0"/>
              <a:cs typeface="Arial" charset="0"/>
            </a:endParaRPr>
          </a:p>
        </p:txBody>
      </p:sp>
      <p:sp>
        <p:nvSpPr>
          <p:cNvPr id="40" name="Rectangle 39"/>
          <p:cNvSpPr/>
          <p:nvPr/>
        </p:nvSpPr>
        <p:spPr>
          <a:xfrm>
            <a:off x="6101985" y="2828219"/>
            <a:ext cx="1197658" cy="553998"/>
          </a:xfrm>
          <a:prstGeom prst="rect">
            <a:avLst/>
          </a:prstGeom>
        </p:spPr>
        <p:txBody>
          <a:bodyPr wrap="square">
            <a:spAutoFit/>
          </a:bodyPr>
          <a:lstStyle/>
          <a:p>
            <a:pPr>
              <a:defRPr/>
            </a:pPr>
            <a:r>
              <a:rPr lang="en-US" sz="1000" b="1" dirty="0" smtClean="0">
                <a:solidFill>
                  <a:schemeClr val="bg1"/>
                </a:solidFill>
                <a:ea typeface="MS PGothic" pitchFamily="34" charset="-128"/>
              </a:rPr>
              <a:t>Control of drug promotion &amp; advertising</a:t>
            </a:r>
            <a:endParaRPr lang="en-US" sz="1000" b="1" dirty="0">
              <a:solidFill>
                <a:schemeClr val="bg1"/>
              </a:solidFill>
              <a:ea typeface="MS PGothic" pitchFamily="34" charset="-128"/>
            </a:endParaRPr>
          </a:p>
        </p:txBody>
      </p:sp>
      <p:sp>
        <p:nvSpPr>
          <p:cNvPr id="42" name="Rectangle 41"/>
          <p:cNvSpPr/>
          <p:nvPr/>
        </p:nvSpPr>
        <p:spPr>
          <a:xfrm rot="16200000">
            <a:off x="7969366" y="2574637"/>
            <a:ext cx="1887933" cy="646331"/>
          </a:xfrm>
          <a:prstGeom prst="rect">
            <a:avLst/>
          </a:prstGeom>
        </p:spPr>
        <p:txBody>
          <a:bodyPr wrap="square">
            <a:spAutoFit/>
          </a:bodyPr>
          <a:lstStyle/>
          <a:p>
            <a:pPr algn="ctr">
              <a:defRPr/>
            </a:pPr>
            <a:r>
              <a:rPr lang="en-US" sz="1200" b="1" dirty="0" smtClean="0">
                <a:latin typeface="Arial" charset="0"/>
                <a:ea typeface="Arial" charset="0"/>
                <a:cs typeface="Arial" charset="0"/>
              </a:rPr>
              <a:t>IRIMS – Content / </a:t>
            </a:r>
          </a:p>
          <a:p>
            <a:pPr algn="ctr">
              <a:defRPr/>
            </a:pPr>
            <a:r>
              <a:rPr lang="en-US" sz="1200" b="1" dirty="0" smtClean="0">
                <a:latin typeface="Arial" charset="0"/>
                <a:ea typeface="Arial" charset="0"/>
                <a:cs typeface="Arial" charset="0"/>
              </a:rPr>
              <a:t>Guidelines / Standards</a:t>
            </a:r>
            <a:endParaRPr lang="en-US" sz="1200" b="1" dirty="0">
              <a:latin typeface="Arial" charset="0"/>
              <a:ea typeface="Arial" charset="0"/>
              <a:cs typeface="Arial" charset="0"/>
            </a:endParaRPr>
          </a:p>
          <a:p>
            <a:pPr algn="ctr">
              <a:defRPr/>
            </a:pPr>
            <a:endParaRPr lang="en-US" sz="1200" b="1" dirty="0">
              <a:latin typeface="Arial" charset="0"/>
              <a:ea typeface="Arial" charset="0"/>
              <a:cs typeface="Arial" charset="0"/>
            </a:endParaRPr>
          </a:p>
        </p:txBody>
      </p:sp>
      <p:sp>
        <p:nvSpPr>
          <p:cNvPr id="44" name="TextBox 43"/>
          <p:cNvSpPr txBox="1"/>
          <p:nvPr/>
        </p:nvSpPr>
        <p:spPr>
          <a:xfrm>
            <a:off x="2866908" y="2186438"/>
            <a:ext cx="4010840" cy="307777"/>
          </a:xfrm>
          <a:prstGeom prst="rect">
            <a:avLst/>
          </a:prstGeom>
          <a:noFill/>
        </p:spPr>
        <p:txBody>
          <a:bodyPr wrap="square" rtlCol="0">
            <a:spAutoFit/>
          </a:bodyPr>
          <a:lstStyle/>
          <a:p>
            <a:pPr algn="ctr"/>
            <a:r>
              <a:rPr lang="en-US" sz="1400" b="1" dirty="0" smtClean="0">
                <a:solidFill>
                  <a:schemeClr val="bg1"/>
                </a:solidFill>
              </a:rPr>
              <a:t>Regulatory Functions</a:t>
            </a:r>
            <a:endParaRPr lang="en-US" sz="1400" b="1" dirty="0">
              <a:solidFill>
                <a:schemeClr val="bg1"/>
              </a:solidFill>
            </a:endParaRPr>
          </a:p>
        </p:txBody>
      </p:sp>
      <p:sp>
        <p:nvSpPr>
          <p:cNvPr id="46" name="TextBox 45"/>
          <p:cNvSpPr txBox="1"/>
          <p:nvPr/>
        </p:nvSpPr>
        <p:spPr>
          <a:xfrm>
            <a:off x="3317091" y="3648879"/>
            <a:ext cx="1128959" cy="861774"/>
          </a:xfrm>
          <a:prstGeom prst="rect">
            <a:avLst/>
          </a:prstGeom>
          <a:noFill/>
        </p:spPr>
        <p:txBody>
          <a:bodyPr wrap="square">
            <a:spAutoFit/>
          </a:bodyPr>
          <a:lstStyle/>
          <a:p>
            <a:pPr>
              <a:lnSpc>
                <a:spcPts val="1200"/>
              </a:lnSpc>
              <a:defRPr/>
            </a:pPr>
            <a:r>
              <a:rPr lang="en-US" sz="1000" dirty="0" smtClean="0">
                <a:solidFill>
                  <a:schemeClr val="accent4"/>
                </a:solidFill>
                <a:latin typeface="Arial" charset="0"/>
                <a:ea typeface="Arial" charset="0"/>
                <a:cs typeface="Arial" charset="0"/>
              </a:rPr>
              <a:t>Build </a:t>
            </a:r>
            <a:r>
              <a:rPr lang="en-US" sz="1000" dirty="0">
                <a:solidFill>
                  <a:schemeClr val="accent4"/>
                </a:solidFill>
                <a:latin typeface="Arial" charset="0"/>
                <a:ea typeface="Arial" charset="0"/>
                <a:cs typeface="Arial" charset="0"/>
              </a:rPr>
              <a:t>c</a:t>
            </a:r>
            <a:r>
              <a:rPr lang="en-US" sz="1000" dirty="0" smtClean="0">
                <a:solidFill>
                  <a:schemeClr val="accent4"/>
                </a:solidFill>
                <a:latin typeface="Arial" charset="0"/>
                <a:ea typeface="Arial" charset="0"/>
                <a:cs typeface="Arial" charset="0"/>
              </a:rPr>
              <a:t>apacity </a:t>
            </a:r>
            <a:br>
              <a:rPr lang="en-US" sz="1000" dirty="0" smtClean="0">
                <a:solidFill>
                  <a:schemeClr val="accent4"/>
                </a:solidFill>
                <a:latin typeface="Arial" charset="0"/>
                <a:ea typeface="Arial" charset="0"/>
                <a:cs typeface="Arial" charset="0"/>
              </a:rPr>
            </a:br>
            <a:r>
              <a:rPr lang="en-US" sz="1000" dirty="0" smtClean="0">
                <a:solidFill>
                  <a:schemeClr val="accent4"/>
                </a:solidFill>
                <a:latin typeface="Arial" charset="0"/>
                <a:ea typeface="Arial" charset="0"/>
                <a:cs typeface="Arial" charset="0"/>
              </a:rPr>
              <a:t>of inspectorates</a:t>
            </a:r>
            <a:r>
              <a:rPr lang="en-US" sz="1000" dirty="0">
                <a:solidFill>
                  <a:schemeClr val="accent4"/>
                </a:solidFill>
                <a:latin typeface="Arial" charset="0"/>
                <a:ea typeface="Arial" charset="0"/>
                <a:cs typeface="Arial" charset="0"/>
              </a:rPr>
              <a:t> </a:t>
            </a:r>
            <a:r>
              <a:rPr lang="en-US" sz="1000" dirty="0" smtClean="0">
                <a:solidFill>
                  <a:schemeClr val="accent4"/>
                </a:solidFill>
                <a:latin typeface="Arial" charset="0"/>
                <a:ea typeface="Arial" charset="0"/>
                <a:cs typeface="Arial" charset="0"/>
              </a:rPr>
              <a:t>GMPs</a:t>
            </a:r>
            <a:r>
              <a:rPr lang="en-US" sz="1000" dirty="0">
                <a:solidFill>
                  <a:schemeClr val="accent4"/>
                </a:solidFill>
                <a:latin typeface="Arial" charset="0"/>
                <a:ea typeface="Arial" charset="0"/>
                <a:cs typeface="Arial" charset="0"/>
              </a:rPr>
              <a:t>, </a:t>
            </a:r>
            <a:r>
              <a:rPr lang="en-US" sz="1000" dirty="0" smtClean="0">
                <a:solidFill>
                  <a:schemeClr val="accent4"/>
                </a:solidFill>
                <a:latin typeface="Arial" charset="0"/>
                <a:ea typeface="Arial" charset="0"/>
                <a:cs typeface="Arial" charset="0"/>
              </a:rPr>
              <a:t>GDPs, </a:t>
            </a:r>
            <a:br>
              <a:rPr lang="en-US" sz="1000" dirty="0" smtClean="0">
                <a:solidFill>
                  <a:schemeClr val="accent4"/>
                </a:solidFill>
                <a:latin typeface="Arial" charset="0"/>
                <a:ea typeface="Arial" charset="0"/>
                <a:cs typeface="Arial" charset="0"/>
              </a:rPr>
            </a:br>
            <a:r>
              <a:rPr lang="en-US" sz="1000" dirty="0" smtClean="0">
                <a:solidFill>
                  <a:schemeClr val="accent4"/>
                </a:solidFill>
                <a:latin typeface="Arial" charset="0"/>
                <a:ea typeface="Arial" charset="0"/>
                <a:cs typeface="Arial" charset="0"/>
              </a:rPr>
              <a:t>GSP, GCPs Inspections </a:t>
            </a:r>
            <a:endParaRPr lang="en-US" sz="1000" dirty="0">
              <a:solidFill>
                <a:schemeClr val="accent4"/>
              </a:solidFill>
              <a:latin typeface="Arial" charset="0"/>
              <a:ea typeface="Arial" charset="0"/>
              <a:cs typeface="Arial" charset="0"/>
            </a:endParaRPr>
          </a:p>
        </p:txBody>
      </p:sp>
      <p:sp>
        <p:nvSpPr>
          <p:cNvPr id="47" name="TextBox 46"/>
          <p:cNvSpPr txBox="1"/>
          <p:nvPr/>
        </p:nvSpPr>
        <p:spPr>
          <a:xfrm>
            <a:off x="4471144" y="3676165"/>
            <a:ext cx="1132032" cy="553998"/>
          </a:xfrm>
          <a:prstGeom prst="rect">
            <a:avLst/>
          </a:prstGeom>
          <a:noFill/>
        </p:spPr>
        <p:txBody>
          <a:bodyPr wrap="square">
            <a:spAutoFit/>
          </a:bodyPr>
          <a:lstStyle/>
          <a:p>
            <a:pPr>
              <a:lnSpc>
                <a:spcPts val="1200"/>
              </a:lnSpc>
              <a:defRPr/>
            </a:pPr>
            <a:r>
              <a:rPr lang="en-US" sz="1000" dirty="0">
                <a:solidFill>
                  <a:srgbClr val="C00000"/>
                </a:solidFill>
                <a:latin typeface="Arial" charset="0"/>
                <a:ea typeface="Arial" charset="0"/>
                <a:cs typeface="Arial" charset="0"/>
              </a:rPr>
              <a:t>Training </a:t>
            </a:r>
            <a:r>
              <a:rPr lang="en-US" sz="1000" smtClean="0">
                <a:solidFill>
                  <a:srgbClr val="C00000"/>
                </a:solidFill>
                <a:latin typeface="Arial" charset="0"/>
                <a:ea typeface="Arial" charset="0"/>
                <a:cs typeface="Arial" charset="0"/>
              </a:rPr>
              <a:t>in </a:t>
            </a:r>
            <a:br>
              <a:rPr lang="en-US" sz="1000" smtClean="0">
                <a:solidFill>
                  <a:srgbClr val="C00000"/>
                </a:solidFill>
                <a:latin typeface="Arial" charset="0"/>
                <a:ea typeface="Arial" charset="0"/>
                <a:cs typeface="Arial" charset="0"/>
              </a:rPr>
            </a:br>
            <a:r>
              <a:rPr lang="en-US" sz="1000" smtClean="0">
                <a:solidFill>
                  <a:srgbClr val="C00000"/>
                </a:solidFill>
                <a:latin typeface="Arial" charset="0"/>
                <a:ea typeface="Arial" charset="0"/>
                <a:cs typeface="Arial" charset="0"/>
              </a:rPr>
              <a:t>Good </a:t>
            </a:r>
            <a:r>
              <a:rPr lang="en-US" sz="1000" dirty="0">
                <a:solidFill>
                  <a:srgbClr val="C00000"/>
                </a:solidFill>
                <a:latin typeface="Arial" charset="0"/>
                <a:ea typeface="Arial" charset="0"/>
                <a:cs typeface="Arial" charset="0"/>
              </a:rPr>
              <a:t>d</a:t>
            </a:r>
            <a:r>
              <a:rPr lang="en-US" sz="1000" dirty="0" smtClean="0">
                <a:solidFill>
                  <a:srgbClr val="C00000"/>
                </a:solidFill>
                <a:latin typeface="Arial" charset="0"/>
                <a:ea typeface="Arial" charset="0"/>
                <a:cs typeface="Arial" charset="0"/>
              </a:rPr>
              <a:t>ossier </a:t>
            </a:r>
            <a:r>
              <a:rPr lang="en-US" sz="1000" dirty="0">
                <a:solidFill>
                  <a:srgbClr val="C00000"/>
                </a:solidFill>
                <a:latin typeface="Arial" charset="0"/>
                <a:ea typeface="Arial" charset="0"/>
                <a:cs typeface="Arial" charset="0"/>
              </a:rPr>
              <a:t>r</a:t>
            </a:r>
            <a:r>
              <a:rPr lang="en-US" sz="1000" dirty="0" smtClean="0">
                <a:solidFill>
                  <a:srgbClr val="C00000"/>
                </a:solidFill>
                <a:latin typeface="Arial" charset="0"/>
                <a:ea typeface="Arial" charset="0"/>
                <a:cs typeface="Arial" charset="0"/>
              </a:rPr>
              <a:t>eview practices</a:t>
            </a:r>
          </a:p>
        </p:txBody>
      </p:sp>
      <p:sp>
        <p:nvSpPr>
          <p:cNvPr id="48" name="TextBox 47"/>
          <p:cNvSpPr txBox="1"/>
          <p:nvPr/>
        </p:nvSpPr>
        <p:spPr>
          <a:xfrm>
            <a:off x="1392928" y="3647688"/>
            <a:ext cx="1864415" cy="707886"/>
          </a:xfrm>
          <a:prstGeom prst="rect">
            <a:avLst/>
          </a:prstGeom>
          <a:noFill/>
        </p:spPr>
        <p:txBody>
          <a:bodyPr wrap="square">
            <a:spAutoFit/>
          </a:bodyPr>
          <a:lstStyle/>
          <a:p>
            <a:pPr>
              <a:lnSpc>
                <a:spcPts val="1200"/>
              </a:lnSpc>
              <a:defRPr/>
            </a:pPr>
            <a:r>
              <a:rPr lang="en-US" sz="1000" dirty="0">
                <a:solidFill>
                  <a:srgbClr val="C00000"/>
                </a:solidFill>
                <a:latin typeface="Arial" charset="0"/>
                <a:ea typeface="Arial" charset="0"/>
                <a:cs typeface="Arial" charset="0"/>
              </a:rPr>
              <a:t>Support GMP Licensing </a:t>
            </a:r>
            <a:r>
              <a:rPr lang="en-US" sz="1000" dirty="0" smtClean="0">
                <a:solidFill>
                  <a:srgbClr val="C00000"/>
                </a:solidFill>
                <a:latin typeface="Arial" charset="0"/>
                <a:ea typeface="Arial" charset="0"/>
                <a:cs typeface="Arial" charset="0"/>
              </a:rPr>
              <a:t/>
            </a:r>
            <a:br>
              <a:rPr lang="en-US" sz="1000" dirty="0" smtClean="0">
                <a:solidFill>
                  <a:srgbClr val="C00000"/>
                </a:solidFill>
                <a:latin typeface="Arial" charset="0"/>
                <a:ea typeface="Arial" charset="0"/>
                <a:cs typeface="Arial" charset="0"/>
              </a:rPr>
            </a:br>
            <a:r>
              <a:rPr lang="en-US" sz="1000" dirty="0" smtClean="0">
                <a:solidFill>
                  <a:srgbClr val="C00000"/>
                </a:solidFill>
                <a:latin typeface="Arial" charset="0"/>
                <a:ea typeface="Arial" charset="0"/>
                <a:cs typeface="Arial" charset="0"/>
              </a:rPr>
              <a:t>of manufacturers, distributors, warehouse and </a:t>
            </a:r>
            <a:r>
              <a:rPr lang="en-US" sz="1000" dirty="0">
                <a:solidFill>
                  <a:srgbClr val="C00000"/>
                </a:solidFill>
                <a:latin typeface="Arial" charset="0"/>
                <a:ea typeface="Arial" charset="0"/>
                <a:cs typeface="Arial" charset="0"/>
              </a:rPr>
              <a:t>other pharmaceutical premises</a:t>
            </a:r>
          </a:p>
        </p:txBody>
      </p:sp>
      <p:sp>
        <p:nvSpPr>
          <p:cNvPr id="49" name="TextBox 48"/>
          <p:cNvSpPr txBox="1"/>
          <p:nvPr/>
        </p:nvSpPr>
        <p:spPr>
          <a:xfrm>
            <a:off x="5620446" y="3676164"/>
            <a:ext cx="1472004" cy="861774"/>
          </a:xfrm>
          <a:prstGeom prst="rect">
            <a:avLst/>
          </a:prstGeom>
          <a:noFill/>
        </p:spPr>
        <p:txBody>
          <a:bodyPr wrap="square">
            <a:spAutoFit/>
          </a:bodyPr>
          <a:lstStyle/>
          <a:p>
            <a:pPr>
              <a:lnSpc>
                <a:spcPts val="1200"/>
              </a:lnSpc>
              <a:spcAft>
                <a:spcPts val="600"/>
              </a:spcAft>
              <a:defRPr/>
            </a:pPr>
            <a:r>
              <a:rPr lang="en-US" sz="1000" dirty="0">
                <a:latin typeface="Arial" charset="0"/>
                <a:ea typeface="Arial" charset="0"/>
                <a:cs typeface="Arial" charset="0"/>
              </a:rPr>
              <a:t>Training in </a:t>
            </a:r>
            <a:r>
              <a:rPr lang="en-US" sz="1000" dirty="0" smtClean="0">
                <a:latin typeface="Arial" charset="0"/>
                <a:ea typeface="Arial" charset="0"/>
                <a:cs typeface="Arial" charset="0"/>
              </a:rPr>
              <a:t>QMS, </a:t>
            </a:r>
            <a:br>
              <a:rPr lang="en-US" sz="1000" dirty="0" smtClean="0">
                <a:latin typeface="Arial" charset="0"/>
                <a:ea typeface="Arial" charset="0"/>
                <a:cs typeface="Arial" charset="0"/>
              </a:rPr>
            </a:br>
            <a:r>
              <a:rPr lang="en-US" sz="1000" dirty="0" smtClean="0">
                <a:latin typeface="Arial" charset="0"/>
                <a:ea typeface="Arial" charset="0"/>
                <a:cs typeface="Arial" charset="0"/>
              </a:rPr>
              <a:t>GLPs</a:t>
            </a:r>
            <a:r>
              <a:rPr lang="en-US" sz="1000" dirty="0">
                <a:latin typeface="Arial" charset="0"/>
                <a:ea typeface="Arial" charset="0"/>
                <a:cs typeface="Arial" charset="0"/>
              </a:rPr>
              <a:t>, </a:t>
            </a:r>
            <a:r>
              <a:rPr lang="en-US" sz="1000" dirty="0" smtClean="0">
                <a:latin typeface="Arial" charset="0"/>
                <a:ea typeface="Arial" charset="0"/>
                <a:cs typeface="Arial" charset="0"/>
              </a:rPr>
              <a:t>GDPs, Testing, </a:t>
            </a:r>
            <a:br>
              <a:rPr lang="en-US" sz="1000" dirty="0" smtClean="0">
                <a:latin typeface="Arial" charset="0"/>
                <a:ea typeface="Arial" charset="0"/>
                <a:cs typeface="Arial" charset="0"/>
              </a:rPr>
            </a:br>
            <a:r>
              <a:rPr lang="en-US" sz="1000" dirty="0" smtClean="0">
                <a:latin typeface="Arial" charset="0"/>
                <a:ea typeface="Arial" charset="0"/>
                <a:cs typeface="Arial" charset="0"/>
              </a:rPr>
              <a:t>etc. toward </a:t>
            </a:r>
            <a:r>
              <a:rPr lang="en-US" sz="1000" dirty="0">
                <a:latin typeface="Arial" charset="0"/>
                <a:ea typeface="Arial" charset="0"/>
                <a:cs typeface="Arial" charset="0"/>
              </a:rPr>
              <a:t>WHO PQ </a:t>
            </a:r>
            <a:r>
              <a:rPr lang="en-US" sz="1000" dirty="0" smtClean="0">
                <a:latin typeface="Arial" charset="0"/>
                <a:ea typeface="Arial" charset="0"/>
                <a:cs typeface="Arial" charset="0"/>
              </a:rPr>
              <a:t>ISO17025. </a:t>
            </a:r>
            <a:r>
              <a:rPr lang="en-US" sz="1000" b="1" dirty="0" smtClean="0">
                <a:latin typeface="Arial" charset="0"/>
                <a:ea typeface="Arial" charset="0"/>
                <a:cs typeface="Arial" charset="0"/>
              </a:rPr>
              <a:t>Training </a:t>
            </a:r>
            <a:r>
              <a:rPr lang="en-US" sz="1000" b="1" dirty="0">
                <a:latin typeface="Arial" charset="0"/>
                <a:ea typeface="Arial" charset="0"/>
                <a:cs typeface="Arial" charset="0"/>
              </a:rPr>
              <a:t>in laboratory </a:t>
            </a:r>
            <a:r>
              <a:rPr lang="en-US" sz="1000" b="1" dirty="0" smtClean="0">
                <a:latin typeface="Arial" charset="0"/>
                <a:ea typeface="Arial" charset="0"/>
                <a:cs typeface="Arial" charset="0"/>
              </a:rPr>
              <a:t>audits</a:t>
            </a:r>
            <a:endParaRPr lang="en-US" sz="1000" b="1" dirty="0">
              <a:latin typeface="Arial" charset="0"/>
              <a:ea typeface="Arial" charset="0"/>
              <a:cs typeface="Arial" charset="0"/>
            </a:endParaRPr>
          </a:p>
        </p:txBody>
      </p:sp>
      <p:sp>
        <p:nvSpPr>
          <p:cNvPr id="50" name="TextBox 49"/>
          <p:cNvSpPr txBox="1"/>
          <p:nvPr/>
        </p:nvSpPr>
        <p:spPr>
          <a:xfrm>
            <a:off x="7146430" y="3657114"/>
            <a:ext cx="1511525" cy="861774"/>
          </a:xfrm>
          <a:prstGeom prst="rect">
            <a:avLst/>
          </a:prstGeom>
          <a:noFill/>
        </p:spPr>
        <p:txBody>
          <a:bodyPr wrap="square">
            <a:spAutoFit/>
          </a:bodyPr>
          <a:lstStyle/>
          <a:p>
            <a:pPr>
              <a:lnSpc>
                <a:spcPts val="1200"/>
              </a:lnSpc>
              <a:spcAft>
                <a:spcPts val="600"/>
              </a:spcAft>
              <a:defRPr/>
            </a:pPr>
            <a:r>
              <a:rPr lang="en-US" sz="1000" dirty="0">
                <a:solidFill>
                  <a:schemeClr val="accent4"/>
                </a:solidFill>
                <a:latin typeface="Arial" charset="0"/>
                <a:ea typeface="Arial" charset="0"/>
                <a:cs typeface="Arial" charset="0"/>
              </a:rPr>
              <a:t>Help develop PMS </a:t>
            </a:r>
            <a:r>
              <a:rPr lang="en-US" sz="1000" dirty="0" smtClean="0">
                <a:solidFill>
                  <a:schemeClr val="accent4"/>
                </a:solidFill>
                <a:latin typeface="Arial" charset="0"/>
                <a:ea typeface="Arial" charset="0"/>
                <a:cs typeface="Arial" charset="0"/>
              </a:rPr>
              <a:t>program (strategy, guidelines</a:t>
            </a:r>
            <a:r>
              <a:rPr lang="en-US" sz="1000" dirty="0">
                <a:solidFill>
                  <a:schemeClr val="accent4"/>
                </a:solidFill>
                <a:latin typeface="Arial" charset="0"/>
                <a:ea typeface="Arial" charset="0"/>
                <a:cs typeface="Arial" charset="0"/>
              </a:rPr>
              <a:t>, </a:t>
            </a:r>
            <a:r>
              <a:rPr lang="en-US" sz="1000" dirty="0" smtClean="0">
                <a:solidFill>
                  <a:schemeClr val="accent4"/>
                </a:solidFill>
                <a:latin typeface="Arial" charset="0"/>
                <a:ea typeface="Arial" charset="0"/>
                <a:cs typeface="Arial" charset="0"/>
              </a:rPr>
              <a:t>and protocol). </a:t>
            </a:r>
            <a:br>
              <a:rPr lang="en-US" sz="1000" dirty="0" smtClean="0">
                <a:solidFill>
                  <a:schemeClr val="accent4"/>
                </a:solidFill>
                <a:latin typeface="Arial" charset="0"/>
                <a:ea typeface="Arial" charset="0"/>
                <a:cs typeface="Arial" charset="0"/>
              </a:rPr>
            </a:br>
            <a:r>
              <a:rPr lang="en-US" sz="1000" b="1" dirty="0" smtClean="0">
                <a:solidFill>
                  <a:schemeClr val="accent4"/>
                </a:solidFill>
                <a:latin typeface="Arial" charset="0"/>
                <a:ea typeface="Arial" charset="0"/>
                <a:cs typeface="Arial" charset="0"/>
              </a:rPr>
              <a:t>Help train on PMS </a:t>
            </a:r>
          </a:p>
        </p:txBody>
      </p:sp>
      <p:sp>
        <p:nvSpPr>
          <p:cNvPr id="56" name="Rectangle 55"/>
          <p:cNvSpPr/>
          <p:nvPr/>
        </p:nvSpPr>
        <p:spPr>
          <a:xfrm>
            <a:off x="7247617" y="2756398"/>
            <a:ext cx="1103651" cy="819907"/>
          </a:xfrm>
          <a:prstGeom prst="rect">
            <a:avLst/>
          </a:prstGeom>
          <a:solidFill>
            <a:srgbClr val="427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257044" y="2828218"/>
            <a:ext cx="1040607" cy="400110"/>
          </a:xfrm>
          <a:prstGeom prst="rect">
            <a:avLst/>
          </a:prstGeom>
        </p:spPr>
        <p:txBody>
          <a:bodyPr wrap="square">
            <a:spAutoFit/>
          </a:bodyPr>
          <a:lstStyle/>
          <a:p>
            <a:pPr>
              <a:defRPr/>
            </a:pPr>
            <a:r>
              <a:rPr lang="en-US" sz="1000" b="1" dirty="0" smtClean="0">
                <a:solidFill>
                  <a:schemeClr val="bg1"/>
                </a:solidFill>
                <a:ea typeface="MS PGothic" pitchFamily="34" charset="-128"/>
              </a:rPr>
              <a:t>PMS (Quality) </a:t>
            </a:r>
          </a:p>
          <a:p>
            <a:pPr>
              <a:defRPr/>
            </a:pPr>
            <a:r>
              <a:rPr lang="en-US" sz="1000" b="1" dirty="0" smtClean="0">
                <a:solidFill>
                  <a:schemeClr val="bg1"/>
                </a:solidFill>
                <a:ea typeface="MS PGothic" pitchFamily="34" charset="-128"/>
              </a:rPr>
              <a:t>&amp; PMS (PV )</a:t>
            </a:r>
            <a:endParaRPr lang="en-US" sz="1000" b="1" dirty="0">
              <a:solidFill>
                <a:schemeClr val="bg1"/>
              </a:solidFill>
              <a:ea typeface="MS PGothic" pitchFamily="34" charset="-128"/>
            </a:endParaRPr>
          </a:p>
        </p:txBody>
      </p:sp>
      <p:cxnSp>
        <p:nvCxnSpPr>
          <p:cNvPr id="57" name="Straight Connector 56"/>
          <p:cNvCxnSpPr/>
          <p:nvPr/>
        </p:nvCxnSpPr>
        <p:spPr>
          <a:xfrm>
            <a:off x="3269129" y="3754117"/>
            <a:ext cx="0" cy="753028"/>
          </a:xfrm>
          <a:prstGeom prst="line">
            <a:avLst/>
          </a:prstGeom>
          <a:ln w="15875"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440886" y="3754117"/>
            <a:ext cx="0" cy="753028"/>
          </a:xfrm>
          <a:prstGeom prst="line">
            <a:avLst/>
          </a:prstGeom>
          <a:ln w="15875"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604034" y="3754117"/>
            <a:ext cx="0" cy="753028"/>
          </a:xfrm>
          <a:prstGeom prst="line">
            <a:avLst/>
          </a:prstGeom>
          <a:ln w="15875"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113232" y="3754117"/>
            <a:ext cx="0" cy="753028"/>
          </a:xfrm>
          <a:prstGeom prst="line">
            <a:avLst/>
          </a:prstGeom>
          <a:ln w="15875"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59469" y="3646331"/>
            <a:ext cx="971817" cy="707886"/>
          </a:xfrm>
          <a:prstGeom prst="rect">
            <a:avLst/>
          </a:prstGeom>
          <a:noFill/>
        </p:spPr>
        <p:txBody>
          <a:bodyPr wrap="square" rtlCol="0">
            <a:spAutoFit/>
          </a:bodyPr>
          <a:lstStyle/>
          <a:p>
            <a:pPr>
              <a:lnSpc>
                <a:spcPts val="1200"/>
              </a:lnSpc>
            </a:pPr>
            <a:r>
              <a:rPr lang="en-US" sz="1000" b="1" smtClean="0">
                <a:solidFill>
                  <a:srgbClr val="C00000"/>
                </a:solidFill>
              </a:rPr>
              <a:t>Red Text </a:t>
            </a:r>
            <a:r>
              <a:rPr lang="en-US" sz="1000" b="1" dirty="0" smtClean="0">
                <a:solidFill>
                  <a:srgbClr val="C00000"/>
                </a:solidFill>
              </a:rPr>
              <a:t/>
            </a:r>
            <a:br>
              <a:rPr lang="en-US" sz="1000" b="1" dirty="0" smtClean="0">
                <a:solidFill>
                  <a:srgbClr val="C00000"/>
                </a:solidFill>
              </a:rPr>
            </a:br>
            <a:r>
              <a:rPr lang="en-US" sz="1000" b="1" dirty="0" smtClean="0">
                <a:solidFill>
                  <a:srgbClr val="C00000"/>
                </a:solidFill>
              </a:rPr>
              <a:t>Show </a:t>
            </a:r>
            <a:r>
              <a:rPr lang="en-US" sz="1000" b="1" smtClean="0">
                <a:solidFill>
                  <a:srgbClr val="C00000"/>
                </a:solidFill>
              </a:rPr>
              <a:t>areas </a:t>
            </a:r>
            <a:br>
              <a:rPr lang="en-US" sz="1000" b="1" smtClean="0">
                <a:solidFill>
                  <a:srgbClr val="C00000"/>
                </a:solidFill>
              </a:rPr>
            </a:br>
            <a:r>
              <a:rPr lang="en-US" sz="1000" b="1" smtClean="0">
                <a:solidFill>
                  <a:srgbClr val="C00000"/>
                </a:solidFill>
              </a:rPr>
              <a:t>of </a:t>
            </a:r>
            <a:r>
              <a:rPr lang="en-US" sz="1000" b="1" dirty="0" smtClean="0">
                <a:solidFill>
                  <a:srgbClr val="C00000"/>
                </a:solidFill>
              </a:rPr>
              <a:t>PQM core competency</a:t>
            </a:r>
            <a:endParaRPr lang="en-US" sz="1000" b="1" dirty="0">
              <a:solidFill>
                <a:srgbClr val="C00000"/>
              </a:solidFill>
            </a:endParaRPr>
          </a:p>
        </p:txBody>
      </p:sp>
      <p:sp>
        <p:nvSpPr>
          <p:cNvPr id="16384" name="Right Brace 16383"/>
          <p:cNvSpPr/>
          <p:nvPr/>
        </p:nvSpPr>
        <p:spPr>
          <a:xfrm>
            <a:off x="8342721" y="2165069"/>
            <a:ext cx="256871" cy="1392382"/>
          </a:xfrm>
          <a:prstGeom prst="rightBrace">
            <a:avLst>
              <a:gd name="adj1" fmla="val 65066"/>
              <a:gd name="adj2" fmla="val 50000"/>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Right Brace 74"/>
          <p:cNvSpPr/>
          <p:nvPr/>
        </p:nvSpPr>
        <p:spPr>
          <a:xfrm flipH="1">
            <a:off x="1240712" y="3695287"/>
            <a:ext cx="156479" cy="640076"/>
          </a:xfrm>
          <a:prstGeom prst="rightBrace">
            <a:avLst>
              <a:gd name="adj1" fmla="val 65066"/>
              <a:gd name="adj2" fmla="val 50000"/>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1">
                  <a:lumMod val="75000"/>
                </a:schemeClr>
              </a:solidFill>
            </a:endParaRPr>
          </a:p>
        </p:txBody>
      </p:sp>
    </p:spTree>
    <p:extLst>
      <p:ext uri="{BB962C8B-B14F-4D97-AF65-F5344CB8AC3E}">
        <p14:creationId xmlns:p14="http://schemas.microsoft.com/office/powerpoint/2010/main" val="1716071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QM">
      <a:dk1>
        <a:srgbClr val="294660"/>
      </a:dk1>
      <a:lt1>
        <a:srgbClr val="DEB408"/>
      </a:lt1>
      <a:dk2>
        <a:srgbClr val="7BB1D3"/>
      </a:dk2>
      <a:lt2>
        <a:srgbClr val="6C272A"/>
      </a:lt2>
      <a:accent1>
        <a:srgbClr val="FCECA6"/>
      </a:accent1>
      <a:accent2>
        <a:srgbClr val="6F9880"/>
      </a:accent2>
      <a:accent3>
        <a:srgbClr val="8474A0"/>
      </a:accent3>
      <a:accent4>
        <a:srgbClr val="1A6887"/>
      </a:accent4>
      <a:accent5>
        <a:srgbClr val="FFFFFF"/>
      </a:accent5>
      <a:accent6>
        <a:srgbClr val="BC7000"/>
      </a:accent6>
      <a:hlink>
        <a:srgbClr val="316A6D"/>
      </a:hlink>
      <a:folHlink>
        <a:srgbClr val="603B0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6 PQM Template_2016-065">
  <a:themeElements>
    <a:clrScheme name="2013 Palette">
      <a:dk1>
        <a:srgbClr val="294660"/>
      </a:dk1>
      <a:lt1>
        <a:srgbClr val="DEB408"/>
      </a:lt1>
      <a:dk2>
        <a:srgbClr val="7BB1D3"/>
      </a:dk2>
      <a:lt2>
        <a:srgbClr val="6C272A"/>
      </a:lt2>
      <a:accent1>
        <a:srgbClr val="FCECA6"/>
      </a:accent1>
      <a:accent2>
        <a:srgbClr val="6F9880"/>
      </a:accent2>
      <a:accent3>
        <a:srgbClr val="8474A0"/>
      </a:accent3>
      <a:accent4>
        <a:srgbClr val="1A6887"/>
      </a:accent4>
      <a:accent5>
        <a:srgbClr val="FFFFFF"/>
      </a:accent5>
      <a:accent6>
        <a:srgbClr val="BC7000"/>
      </a:accent6>
      <a:hlink>
        <a:srgbClr val="316A6D"/>
      </a:hlink>
      <a:folHlink>
        <a:srgbClr val="603B04"/>
      </a:folHlink>
    </a:clrScheme>
    <a:fontScheme name="Arial Font Famil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13001</TotalTime>
  <Words>2954</Words>
  <Application>Microsoft Office PowerPoint</Application>
  <PresentationFormat>On-screen Show (16:9)</PresentationFormat>
  <Paragraphs>642</Paragraphs>
  <Slides>50</Slides>
  <Notes>23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50</vt:i4>
      </vt:variant>
    </vt:vector>
  </HeadingPairs>
  <TitlesOfParts>
    <vt:vector size="68" baseType="lpstr">
      <vt:lpstr>MS PGothic</vt:lpstr>
      <vt:lpstr>MS PGothic</vt:lpstr>
      <vt:lpstr>黑体</vt:lpstr>
      <vt:lpstr>.AppleSystemUIFont</vt:lpstr>
      <vt:lpstr>Always Montefiore</vt:lpstr>
      <vt:lpstr>Arial</vt:lpstr>
      <vt:lpstr>Calibri</vt:lpstr>
      <vt:lpstr>Gill Sans</vt:lpstr>
      <vt:lpstr>Lucida Grande</vt:lpstr>
      <vt:lpstr>LucidaGrande</vt:lpstr>
      <vt:lpstr>Symbol</vt:lpstr>
      <vt:lpstr>Tahoma</vt:lpstr>
      <vt:lpstr>Times New Roman</vt:lpstr>
      <vt:lpstr>Verdana</vt:lpstr>
      <vt:lpstr>Wingdings</vt:lpstr>
      <vt:lpstr>Wingdings 3</vt:lpstr>
      <vt:lpstr>Office Theme</vt:lpstr>
      <vt:lpstr>2016 PQM Template_2016-065</vt:lpstr>
      <vt:lpstr>Promoting the Quality of Medicines (PQM)</vt:lpstr>
      <vt:lpstr>PowerPoint Presentation</vt:lpstr>
      <vt:lpstr>PowerPoint Presentation</vt:lpstr>
      <vt:lpstr>Global Footprint</vt:lpstr>
      <vt:lpstr>PowerPoint Presentation</vt:lpstr>
      <vt:lpstr>Medicine Quality Assurance Framework</vt:lpstr>
      <vt:lpstr>PowerPoint Presentation</vt:lpstr>
      <vt:lpstr>IR1 Medical Products Quality Assurance Systems Strengthened</vt:lpstr>
      <vt:lpstr>PowerPoint Presentation</vt:lpstr>
      <vt:lpstr>Liberia Case Study  Developing a strong regulatory system from  the ground up</vt:lpstr>
      <vt:lpstr>Strengthening Quality Assurance and Regulatory Workforce</vt:lpstr>
      <vt:lpstr>Laboratory Quality Management Services </vt:lpstr>
      <vt:lpstr>PowerPoint Presentation</vt:lpstr>
      <vt:lpstr>PQM Analytical Laboratory Services</vt:lpstr>
      <vt:lpstr>PowerPoint Presentation</vt:lpstr>
      <vt:lpstr>PowerPoint Presentation</vt:lpstr>
      <vt:lpstr>PowerPoint Presentation</vt:lpstr>
      <vt:lpstr>Peru Case Study Using a risk-based approach to promote  sustainability and increase efficiency</vt:lpstr>
      <vt:lpstr>Laboratory Technical Assistance</vt:lpstr>
      <vt:lpstr>NRAs took 332 actions to protect public health – using data generated with support from PQM </vt:lpstr>
      <vt:lpstr>IR2 Supply of Quality Assured Priority Medicines Increased</vt:lpstr>
      <vt:lpstr> Supply of Quality Assured  Priority Medicines Increased</vt:lpstr>
      <vt:lpstr>Chemistry, Manufacturing &amp; Controls (CMCs) &amp; Good Manufacturing Practices (GMPs)</vt:lpstr>
      <vt:lpstr>PowerPoint Presentation</vt:lpstr>
      <vt:lpstr>PowerPoint Presentation</vt:lpstr>
      <vt:lpstr>PowerPoint Presentation</vt:lpstr>
      <vt:lpstr>Dossier: Common Technical Document Format</vt:lpstr>
      <vt:lpstr>CTD Module 3 (Quality): CMC/cGMPs </vt:lpstr>
      <vt:lpstr>PowerPoint Presentation</vt:lpstr>
      <vt:lpstr>GMP Technical Assistance Activities</vt:lpstr>
      <vt:lpstr>Timeline Towards WHO Prequalification</vt:lpstr>
      <vt:lpstr>USP PQM Portfolio ─ Current USAID Priority Medicines By Disease Program</vt:lpstr>
      <vt:lpstr>Cycloserine Case Study  Increasing access through cost reduction  and enhanced supply</vt:lpstr>
      <vt:lpstr>PowerPoint Presentation</vt:lpstr>
      <vt:lpstr>PowerPoint Presentation</vt:lpstr>
      <vt:lpstr>Support to Manufacturers </vt:lpstr>
      <vt:lpstr>PowerPoint Presentation</vt:lpstr>
      <vt:lpstr>IR3 Utilization of Medical Product Quality Information for Decision-Making Increased</vt:lpstr>
      <vt:lpstr>Utilization of Medical Product  Quality Information for  Decision-Making Increased</vt:lpstr>
      <vt:lpstr>PowerPoint Presentation</vt:lpstr>
      <vt:lpstr>PowerPoint Presentation</vt:lpstr>
      <vt:lpstr>Collaborating with WHO on the Rapid Alert System </vt:lpstr>
      <vt:lpstr>PowerPoint Presentation</vt:lpstr>
      <vt:lpstr>Research and Innovation Data for decision making and advocacy </vt:lpstr>
      <vt:lpstr> Partnerships for Workforce Development – Key to Sustainability</vt:lpstr>
      <vt:lpstr>Academic Collaborations Supporting workforce development</vt:lpstr>
      <vt:lpstr>Highlight of selected Tools MQDB, MedvigiL1</vt:lpstr>
      <vt:lpstr>Acronyms</vt:lpstr>
      <vt:lpstr>Questions</vt:lpstr>
      <vt:lpstr>Thank You</vt:lpstr>
    </vt:vector>
  </TitlesOfParts>
  <Company>Powell 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Crane</dc:creator>
  <cp:lastModifiedBy>Pieciak, Rachel C.</cp:lastModifiedBy>
  <cp:revision>583</cp:revision>
  <cp:lastPrinted>2017-05-09T21:16:52Z</cp:lastPrinted>
  <dcterms:created xsi:type="dcterms:W3CDTF">2015-01-28T19:35:49Z</dcterms:created>
  <dcterms:modified xsi:type="dcterms:W3CDTF">2017-06-26T16:43:06Z</dcterms:modified>
</cp:coreProperties>
</file>