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7" r:id="rId1"/>
  </p:sldMasterIdLst>
  <p:notesMasterIdLst>
    <p:notesMasterId r:id="rId11"/>
  </p:notesMasterIdLst>
  <p:handoutMasterIdLst>
    <p:handoutMasterId r:id="rId12"/>
  </p:handoutMasterIdLst>
  <p:sldIdLst>
    <p:sldId id="331" r:id="rId2"/>
    <p:sldId id="890" r:id="rId3"/>
    <p:sldId id="892" r:id="rId4"/>
    <p:sldId id="888" r:id="rId5"/>
    <p:sldId id="889" r:id="rId6"/>
    <p:sldId id="891" r:id="rId7"/>
    <p:sldId id="884" r:id="rId8"/>
    <p:sldId id="894" r:id="rId9"/>
    <p:sldId id="895"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A3F"/>
    <a:srgbClr val="666633"/>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46" autoAdjust="0"/>
    <p:restoredTop sz="95878" autoAdjust="0"/>
  </p:normalViewPr>
  <p:slideViewPr>
    <p:cSldViewPr snapToGrid="0" snapToObjects="1">
      <p:cViewPr varScale="1">
        <p:scale>
          <a:sx n="41" d="100"/>
          <a:sy n="41" d="100"/>
        </p:scale>
        <p:origin x="1205" y="38"/>
      </p:cViewPr>
      <p:guideLst>
        <p:guide orient="horz" pos="2160"/>
        <p:guide pos="2880"/>
      </p:guideLst>
    </p:cSldViewPr>
  </p:slideViewPr>
  <p:notesTextViewPr>
    <p:cViewPr>
      <p:scale>
        <a:sx n="3" d="2"/>
        <a:sy n="3" d="2"/>
      </p:scale>
      <p:origin x="0" y="0"/>
    </p:cViewPr>
  </p:notesTextViewPr>
  <p:sorterViewPr>
    <p:cViewPr varScale="1">
      <p:scale>
        <a:sx n="1" d="1"/>
        <a:sy n="1" d="1"/>
      </p:scale>
      <p:origin x="0" y="-89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6" rIns="93170" bIns="46586" rtlCol="0"/>
          <a:lstStyle>
            <a:lvl1pPr algn="r">
              <a:defRPr sz="1200"/>
            </a:lvl1pPr>
          </a:lstStyle>
          <a:p>
            <a:fld id="{33DD6E71-6090-4883-B6DD-B01D3F55CE49}" type="datetimeFigureOut">
              <a:rPr lang="en-US" smtClean="0"/>
              <a:t>11/24/2017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6" rIns="93170" bIns="46586" rtlCol="0" anchor="b"/>
          <a:lstStyle>
            <a:lvl1pPr algn="r">
              <a:defRPr sz="1200"/>
            </a:lvl1pPr>
          </a:lstStyle>
          <a:p>
            <a:fld id="{532479C8-4327-4F69-BF05-F013EAF2471B}" type="slidenum">
              <a:rPr lang="en-US" smtClean="0"/>
              <a:t>‹#›</a:t>
            </a:fld>
            <a:endParaRPr lang="en-US" dirty="0"/>
          </a:p>
        </p:txBody>
      </p:sp>
    </p:spTree>
    <p:extLst>
      <p:ext uri="{BB962C8B-B14F-4D97-AF65-F5344CB8AC3E}">
        <p14:creationId xmlns:p14="http://schemas.microsoft.com/office/powerpoint/2010/main" val="290020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E02E0BCF-A863-5B4E-8C7E-16C46CA4CC95}" type="datetimeFigureOut">
              <a:rPr lang="en-US" smtClean="0"/>
              <a:t>11/24/2017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0100E2C8-C556-5540-B541-0EDD875CC4BB}" type="slidenum">
              <a:rPr lang="en-US" smtClean="0"/>
              <a:t>‹#›</a:t>
            </a:fld>
            <a:endParaRPr lang="en-US" dirty="0"/>
          </a:p>
        </p:txBody>
      </p:sp>
    </p:spTree>
    <p:extLst>
      <p:ext uri="{BB962C8B-B14F-4D97-AF65-F5344CB8AC3E}">
        <p14:creationId xmlns:p14="http://schemas.microsoft.com/office/powerpoint/2010/main" val="2264530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00E2C8-C556-5540-B541-0EDD875CC4BB}" type="slidenum">
              <a:rPr lang="en-US" smtClean="0"/>
              <a:t>1</a:t>
            </a:fld>
            <a:endParaRPr lang="en-US" dirty="0"/>
          </a:p>
        </p:txBody>
      </p:sp>
    </p:spTree>
    <p:extLst>
      <p:ext uri="{BB962C8B-B14F-4D97-AF65-F5344CB8AC3E}">
        <p14:creationId xmlns:p14="http://schemas.microsoft.com/office/powerpoint/2010/main" val="385033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AC764F-A2ED-4D06-9F5D-D820B82C5F4C}" type="datetime1">
              <a:rPr lang="en-US" smtClean="0"/>
              <a:t>11/24/2017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409335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25EA3-AA5D-4CE1-926E-5DE9ACE2CB42}" type="datetime1">
              <a:rPr lang="en-US" smtClean="0"/>
              <a:t>11/24/2017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99443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19469-E65C-4740-89CB-6B8AE3C36FCC}" type="datetime1">
              <a:rPr lang="en-US" smtClean="0"/>
              <a:t>11/24/2017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68269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D97D1F6-5A9B-4F04-9E4C-AA6F790BB842}" type="datetime1">
              <a:rPr lang="en-US" smtClean="0"/>
              <a:t>11/24/2017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445266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542E1-1CA6-43E5-82B2-5F56EB78E4E1}" type="datetime1">
              <a:rPr lang="en-US" smtClean="0"/>
              <a:t>11/24/2017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65550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42FDB-BB77-40C8-8A25-1EDFAFF65311}" type="datetime1">
              <a:rPr lang="en-US" smtClean="0"/>
              <a:t>11/24/2017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21798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3231C-7270-4D06-B8C0-8B89086A9216}" type="datetime1">
              <a:rPr lang="en-US" smtClean="0"/>
              <a:t>11/24/2017</a:t>
            </a:fld>
            <a:endParaRPr lang="en-US" dirty="0"/>
          </a:p>
        </p:txBody>
      </p:sp>
      <p:sp>
        <p:nvSpPr>
          <p:cNvPr id="8" name="Footer Placeholder 7"/>
          <p:cNvSpPr>
            <a:spLocks noGrp="1"/>
          </p:cNvSpPr>
          <p:nvPr>
            <p:ph type="ftr" sz="quarter" idx="11"/>
          </p:nvPr>
        </p:nvSpPr>
        <p:spPr/>
        <p:txBody>
          <a:bodyPr/>
          <a:lstStyle/>
          <a:p>
            <a:r>
              <a:rPr lang="en-US" smtClean="0"/>
              <a:t>QM222 Fall 2017 Section A1</a:t>
            </a:r>
            <a:endParaRPr lang="en-US" dirty="0"/>
          </a:p>
        </p:txBody>
      </p:sp>
      <p:sp>
        <p:nvSpPr>
          <p:cNvPr id="9" name="Slide Number Placeholder 8"/>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4389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F9F92-F0D6-4D32-8932-218A2752AD16}" type="datetime1">
              <a:rPr lang="en-US" smtClean="0"/>
              <a:t>11/24/2017</a:t>
            </a:fld>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69722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F8B43-8D20-4F53-975C-92C1205C29C7}" type="datetime1">
              <a:rPr lang="en-US" smtClean="0"/>
              <a:t>11/24/2017</a:t>
            </a:fld>
            <a:endParaRPr lang="en-US" dirty="0"/>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4" name="Slide Number Placeholder 3"/>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245861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1C095-5786-408F-A128-BB9D28759B4D}" type="datetime1">
              <a:rPr lang="en-US" smtClean="0"/>
              <a:t>11/24/2017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34696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452BC-6BF9-4EBB-BBBB-56EF6E647B17}" type="datetime1">
              <a:rPr lang="en-US" smtClean="0"/>
              <a:t>11/24/2017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16664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83C668-1803-49CF-88C4-D7C0169CE653}" type="datetime1">
              <a:rPr lang="en-US" smtClean="0"/>
              <a:t>11/24/2017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QM222 Fall 2017 Section A1</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B4A00-984E-4949-B0C7-1370322C939D}" type="slidenum">
              <a:rPr lang="en-US" smtClean="0"/>
              <a:t>‹#›</a:t>
            </a:fld>
            <a:endParaRPr lang="en-US" dirty="0"/>
          </a:p>
        </p:txBody>
      </p:sp>
    </p:spTree>
    <p:extLst>
      <p:ext uri="{BB962C8B-B14F-4D97-AF65-F5344CB8AC3E}">
        <p14:creationId xmlns:p14="http://schemas.microsoft.com/office/powerpoint/2010/main" val="3261465238"/>
      </p:ext>
    </p:extLst>
  </p:cSld>
  <p:clrMap bg1="lt1" tx1="dk1" bg2="lt2" tx2="dk2" accent1="accent1" accent2="accent2" accent3="accent3" accent4="accent4" accent5="accent5" accent6="accent6" hlink="hlink" folHlink="folHlink"/>
  <p:sldLayoutIdLst>
    <p:sldLayoutId id="2147484608" r:id="rId1"/>
    <p:sldLayoutId id="2147484609" r:id="rId2"/>
    <p:sldLayoutId id="2147484610" r:id="rId3"/>
    <p:sldLayoutId id="2147484611" r:id="rId4"/>
    <p:sldLayoutId id="2147484612" r:id="rId5"/>
    <p:sldLayoutId id="2147484613" r:id="rId6"/>
    <p:sldLayoutId id="2147484614" r:id="rId7"/>
    <p:sldLayoutId id="2147484615" r:id="rId8"/>
    <p:sldLayoutId id="2147484616" r:id="rId9"/>
    <p:sldLayoutId id="2147484617" r:id="rId10"/>
    <p:sldLayoutId id="214748461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262" y="914400"/>
            <a:ext cx="8464138" cy="2921330"/>
          </a:xfrm>
        </p:spPr>
        <p:txBody>
          <a:bodyPr>
            <a:normAutofit/>
          </a:bodyPr>
          <a:lstStyle/>
          <a:p>
            <a:r>
              <a:rPr lang="en-US" sz="3600" b="1" dirty="0"/>
              <a:t>QM222 A1</a:t>
            </a:r>
            <a:br>
              <a:rPr lang="en-US" sz="3600" b="1" dirty="0"/>
            </a:br>
            <a:r>
              <a:rPr lang="en-US" sz="3600" b="1" dirty="0"/>
              <a:t>Nov</a:t>
            </a:r>
            <a:r>
              <a:rPr lang="en-US" sz="3600" b="1" dirty="0" smtClean="0"/>
              <a:t>. 27</a:t>
            </a:r>
            <a:br>
              <a:rPr lang="en-US" sz="3600" b="1" dirty="0" smtClean="0"/>
            </a:br>
            <a:r>
              <a:rPr lang="en-US" sz="3600" b="1" dirty="0" smtClean="0"/>
              <a:t>More tips on writing your projects</a:t>
            </a:r>
            <a:endParaRPr lang="en-US" sz="3600"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53988"/>
            <a:ext cx="37338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1</a:t>
            </a:fld>
            <a:endParaRPr lang="en-US" dirty="0"/>
          </a:p>
        </p:txBody>
      </p:sp>
    </p:spTree>
    <p:extLst>
      <p:ext uri="{BB962C8B-B14F-4D97-AF65-F5344CB8AC3E}">
        <p14:creationId xmlns:p14="http://schemas.microsoft.com/office/powerpoint/2010/main" val="340211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Nov. 10 notes: How </a:t>
            </a:r>
            <a:r>
              <a:rPr lang="en-US" dirty="0" smtClean="0"/>
              <a:t>important is each variable?</a:t>
            </a:r>
            <a:endParaRPr lang="en-US" dirty="0"/>
          </a:p>
        </p:txBody>
      </p:sp>
      <p:sp>
        <p:nvSpPr>
          <p:cNvPr id="3" name="Content Placeholder 2"/>
          <p:cNvSpPr>
            <a:spLocks noGrp="1"/>
          </p:cNvSpPr>
          <p:nvPr>
            <p:ph idx="1"/>
          </p:nvPr>
        </p:nvSpPr>
        <p:spPr>
          <a:xfrm>
            <a:off x="628650" y="1573946"/>
            <a:ext cx="7886700" cy="4899148"/>
          </a:xfrm>
        </p:spPr>
        <p:txBody>
          <a:bodyPr>
            <a:normAutofit/>
          </a:bodyPr>
          <a:lstStyle/>
          <a:p>
            <a:r>
              <a:rPr lang="en-US" dirty="0" smtClean="0"/>
              <a:t>The t-stat tells you if the impact of the variable might be  zero, i.e. if it is statistically significant.</a:t>
            </a:r>
          </a:p>
          <a:p>
            <a:r>
              <a:rPr lang="en-US" dirty="0" smtClean="0"/>
              <a:t>How can you tell how much each variable contributes to explaining the variation in Y?  In other words, is the variable practically  important? Does it make a meaningful difference. </a:t>
            </a:r>
          </a:p>
          <a:p>
            <a:r>
              <a:rPr lang="en-US" dirty="0" smtClean="0"/>
              <a:t>I can suggest two ways you can do this. </a:t>
            </a:r>
          </a:p>
          <a:p>
            <a:pPr marL="457200" indent="-457200">
              <a:buAutoNum type="arabicPeriod"/>
            </a:pPr>
            <a:r>
              <a:rPr lang="en-US" dirty="0" smtClean="0"/>
              <a:t>In terms of fit: Using your best regression, drop that variable and see how much the adjusted R-squared changes.</a:t>
            </a:r>
          </a:p>
          <a:p>
            <a:pPr marL="0" indent="0">
              <a:buNone/>
            </a:pPr>
            <a:r>
              <a:rPr lang="en-US" dirty="0" smtClean="0"/>
              <a:t>THIS IS PARTICULARLY USEFUL FOR SETS OF DUMMIES!</a:t>
            </a:r>
          </a:p>
          <a:p>
            <a:pPr marL="457200" indent="-457200">
              <a:buFont typeface="+mj-lt"/>
              <a:buAutoNum type="arabicPeriod" startAt="2"/>
            </a:pPr>
            <a:r>
              <a:rPr lang="en-US" dirty="0" smtClean="0"/>
              <a:t>For each variable, multiply </a:t>
            </a:r>
            <a:r>
              <a:rPr lang="en-US" dirty="0" err="1" smtClean="0"/>
              <a:t>coef</a:t>
            </a:r>
            <a:r>
              <a:rPr lang="en-US" dirty="0" smtClean="0"/>
              <a:t> * (max X – min X), where the maximum X is the maximum in your sample (same for min).   </a:t>
            </a:r>
          </a:p>
          <a:p>
            <a:pPr lvl="1"/>
            <a:r>
              <a:rPr lang="en-US" dirty="0" smtClean="0"/>
              <a:t>This is the largest change in Y that this variable can be responsible for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QM222 Fall 2016 Section D1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a:t>
            </a:fld>
            <a:endParaRPr lang="en-US" dirty="0"/>
          </a:p>
        </p:txBody>
      </p:sp>
    </p:spTree>
    <p:extLst>
      <p:ext uri="{BB962C8B-B14F-4D97-AF65-F5344CB8AC3E}">
        <p14:creationId xmlns:p14="http://schemas.microsoft.com/office/powerpoint/2010/main" val="202939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smtClean="0"/>
              <a:t>important is each variable?</a:t>
            </a:r>
            <a:endParaRPr lang="en-US" dirty="0"/>
          </a:p>
        </p:txBody>
      </p:sp>
      <p:sp>
        <p:nvSpPr>
          <p:cNvPr id="3" name="Content Placeholder 2"/>
          <p:cNvSpPr>
            <a:spLocks noGrp="1"/>
          </p:cNvSpPr>
          <p:nvPr>
            <p:ph idx="1"/>
          </p:nvPr>
        </p:nvSpPr>
        <p:spPr>
          <a:xfrm>
            <a:off x="628650" y="1573946"/>
            <a:ext cx="7886700" cy="4899148"/>
          </a:xfrm>
        </p:spPr>
        <p:txBody>
          <a:bodyPr>
            <a:normAutofit/>
          </a:bodyPr>
          <a:lstStyle/>
          <a:p>
            <a:pPr marL="0" indent="0">
              <a:buNone/>
            </a:pPr>
            <a:r>
              <a:rPr lang="en-US" dirty="0" smtClean="0"/>
              <a:t>3. For (2- category) dummy variables, explain their coefficient in the context of the average….  i.e. If the coefficient is 200, how much is this compared to the mean of Y?</a:t>
            </a:r>
          </a:p>
          <a:p>
            <a:pPr marL="0" indent="0">
              <a:buNone/>
            </a:pPr>
            <a:endParaRPr lang="en-US" dirty="0"/>
          </a:p>
          <a:p>
            <a:pPr marL="0" indent="0">
              <a:buNone/>
            </a:pPr>
            <a:r>
              <a:rPr lang="en-US" dirty="0" smtClean="0"/>
              <a:t>4. For multiple category dummies, each coefficient is </a:t>
            </a:r>
            <a:r>
              <a:rPr lang="en-US" b="1" dirty="0" smtClean="0"/>
              <a:t>relative to the excluded reference category.</a:t>
            </a:r>
          </a:p>
          <a:p>
            <a:pPr marL="0" indent="0">
              <a:buNone/>
            </a:pPr>
            <a:endParaRPr lang="en-US" b="1" dirty="0"/>
          </a:p>
          <a:p>
            <a:pPr marL="0" indent="0">
              <a:buNone/>
            </a:pPr>
            <a:endParaRPr lang="en-US" b="1" dirty="0" smtClean="0"/>
          </a:p>
          <a:p>
            <a:pPr marL="0" indent="0">
              <a:buNone/>
            </a:pPr>
            <a:r>
              <a:rPr lang="en-US" dirty="0" smtClean="0"/>
              <a:t>More generally, as </a:t>
            </a:r>
            <a:r>
              <a:rPr lang="en-US" dirty="0"/>
              <a:t>you discuss your results, make sure it is clear what the coefficient tells us, whether it is a dummy or numerical variable.</a:t>
            </a:r>
          </a:p>
          <a:p>
            <a:pPr marL="0" indent="0">
              <a:buNone/>
            </a:pPr>
            <a:endParaRPr lang="en-US" b="1"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QM222 Fall 2016 Section D1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3</a:t>
            </a:fld>
            <a:endParaRPr lang="en-US" dirty="0"/>
          </a:p>
        </p:txBody>
      </p:sp>
    </p:spTree>
    <p:extLst>
      <p:ext uri="{BB962C8B-B14F-4D97-AF65-F5344CB8AC3E}">
        <p14:creationId xmlns:p14="http://schemas.microsoft.com/office/powerpoint/2010/main" val="173842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7803"/>
            <a:ext cx="7886700" cy="1325563"/>
          </a:xfrm>
        </p:spPr>
        <p:txBody>
          <a:bodyPr/>
          <a:lstStyle/>
          <a:p>
            <a:r>
              <a:rPr lang="en-US" dirty="0" smtClean="0"/>
              <a:t>Some additional tips</a:t>
            </a:r>
            <a:endParaRPr lang="en-US" dirty="0"/>
          </a:p>
        </p:txBody>
      </p:sp>
      <p:sp>
        <p:nvSpPr>
          <p:cNvPr id="3" name="Content Placeholder 2"/>
          <p:cNvSpPr>
            <a:spLocks noGrp="1"/>
          </p:cNvSpPr>
          <p:nvPr>
            <p:ph idx="1"/>
          </p:nvPr>
        </p:nvSpPr>
        <p:spPr>
          <a:xfrm>
            <a:off x="628650" y="1653366"/>
            <a:ext cx="7886700" cy="4523597"/>
          </a:xfrm>
        </p:spPr>
        <p:txBody>
          <a:bodyPr>
            <a:normAutofit/>
          </a:bodyPr>
          <a:lstStyle/>
          <a:p>
            <a:r>
              <a:rPr lang="en-US" dirty="0" smtClean="0"/>
              <a:t>Your readers will be helped by knowing some key summary statistics of your variables – especially your dependent and key explanatory variable. </a:t>
            </a:r>
          </a:p>
          <a:p>
            <a:r>
              <a:rPr lang="en-US" dirty="0" smtClean="0"/>
              <a:t>Do not use terms t-stat or adjusted R-squared.  Instead, say things like:  This regression explains 50% of the variation in Cigarette consumption”, or, “We are more than 99% certain that spending has an impact on total points scored.”</a:t>
            </a:r>
          </a:p>
          <a:p>
            <a:r>
              <a:rPr lang="en-US" dirty="0" smtClean="0"/>
              <a:t>Cite any fact your bring that is not from your own analysis.  To do this, in the test write (author, year) such as (US Bureau of the Census, 2012) and then put the actual citation in references at the paper’s end.</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4</a:t>
            </a:fld>
            <a:endParaRPr lang="en-US" dirty="0"/>
          </a:p>
        </p:txBody>
      </p:sp>
    </p:spTree>
    <p:extLst>
      <p:ext uri="{BB962C8B-B14F-4D97-AF65-F5344CB8AC3E}">
        <p14:creationId xmlns:p14="http://schemas.microsoft.com/office/powerpoint/2010/main" val="100899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additional tips</a:t>
            </a:r>
          </a:p>
        </p:txBody>
      </p:sp>
      <p:sp>
        <p:nvSpPr>
          <p:cNvPr id="3" name="Content Placeholder 2"/>
          <p:cNvSpPr>
            <a:spLocks noGrp="1"/>
          </p:cNvSpPr>
          <p:nvPr>
            <p:ph idx="1"/>
          </p:nvPr>
        </p:nvSpPr>
        <p:spPr/>
        <p:txBody>
          <a:bodyPr>
            <a:normAutofit/>
          </a:bodyPr>
          <a:lstStyle/>
          <a:p>
            <a:r>
              <a:rPr lang="en-US" dirty="0" smtClean="0"/>
              <a:t>Many projects would benefit by having a section called somethings like “background” that introduces the background to the issue and the key summary statistics.</a:t>
            </a:r>
          </a:p>
          <a:p>
            <a:r>
              <a:rPr lang="en-US" dirty="0" smtClean="0"/>
              <a:t>Many projects would benefit by dividing the results into several sections to tell your story step by step.</a:t>
            </a:r>
          </a:p>
          <a:p>
            <a:r>
              <a:rPr lang="en-US" dirty="0" smtClean="0"/>
              <a:t>Label every graph and table e.g. Exhibit 1 (or Table 1), as well as giving it a descriptive title.</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5</a:t>
            </a:fld>
            <a:endParaRPr lang="en-US" dirty="0"/>
          </a:p>
        </p:txBody>
      </p:sp>
    </p:spTree>
    <p:extLst>
      <p:ext uri="{BB962C8B-B14F-4D97-AF65-F5344CB8AC3E}">
        <p14:creationId xmlns:p14="http://schemas.microsoft.com/office/powerpoint/2010/main" val="22184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additional tips</a:t>
            </a:r>
          </a:p>
        </p:txBody>
      </p:sp>
      <p:sp>
        <p:nvSpPr>
          <p:cNvPr id="3" name="Content Placeholder 2"/>
          <p:cNvSpPr>
            <a:spLocks noGrp="1"/>
          </p:cNvSpPr>
          <p:nvPr>
            <p:ph idx="1"/>
          </p:nvPr>
        </p:nvSpPr>
        <p:spPr/>
        <p:txBody>
          <a:bodyPr/>
          <a:lstStyle/>
          <a:p>
            <a:r>
              <a:rPr lang="en-US" dirty="0"/>
              <a:t>If your dependent variable is a dummy, explain how to interpret the coefficient (as percentage point differences in Y). … You might also add that since the average Y is __%, the percentage change in Y is around ____ times the coefficient. g. if average  Y is .5, the average percentage change is twice the coefficient. (Then continue to make this percentage point/percentage differentiation when talking about results.)</a:t>
            </a:r>
          </a:p>
          <a:p>
            <a:r>
              <a:rPr lang="en-US" dirty="0" smtClean="0"/>
              <a:t>DO NOT focus on getting a high adjusted R-squared.  Focus only on getting the least biased measure of the impact of a variable.</a:t>
            </a:r>
          </a:p>
          <a:p>
            <a:r>
              <a:rPr lang="en-US" dirty="0" smtClean="0"/>
              <a:t>We should know who the client is upfront!</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6</a:t>
            </a:fld>
            <a:endParaRPr lang="en-US" dirty="0"/>
          </a:p>
        </p:txBody>
      </p:sp>
    </p:spTree>
    <p:extLst>
      <p:ext uri="{BB962C8B-B14F-4D97-AF65-F5344CB8AC3E}">
        <p14:creationId xmlns:p14="http://schemas.microsoft.com/office/powerpoint/2010/main" val="1930434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6456"/>
            <a:ext cx="7886700" cy="674321"/>
          </a:xfrm>
        </p:spPr>
        <p:txBody>
          <a:bodyPr>
            <a:normAutofit fontScale="90000"/>
          </a:bodyPr>
          <a:lstStyle/>
          <a:p>
            <a:r>
              <a:rPr lang="en-US" dirty="0"/>
              <a:t>Do NOT put regressions in text but in </a:t>
            </a:r>
            <a:r>
              <a:rPr lang="en-US" dirty="0" smtClean="0"/>
              <a:t>a regression table.</a:t>
            </a:r>
            <a:endParaRPr lang="en-US" dirty="0"/>
          </a:p>
        </p:txBody>
      </p:sp>
      <p:sp>
        <p:nvSpPr>
          <p:cNvPr id="3" name="Content Placeholder 2"/>
          <p:cNvSpPr>
            <a:spLocks noGrp="1"/>
          </p:cNvSpPr>
          <p:nvPr>
            <p:ph idx="1"/>
          </p:nvPr>
        </p:nvSpPr>
        <p:spPr>
          <a:xfrm>
            <a:off x="429845" y="1222347"/>
            <a:ext cx="2266463" cy="4954616"/>
          </a:xfrm>
        </p:spPr>
        <p:txBody>
          <a:bodyPr>
            <a:normAutofit/>
          </a:bodyPr>
          <a:lstStyle/>
          <a:p>
            <a:r>
              <a:rPr lang="en-US" dirty="0" smtClean="0"/>
              <a:t>Column for each regression</a:t>
            </a:r>
          </a:p>
          <a:p>
            <a:r>
              <a:rPr lang="en-US" dirty="0" smtClean="0"/>
              <a:t>2 lines for each variable: one for coefficient and one for standard error or t-stat</a:t>
            </a:r>
          </a:p>
          <a:p>
            <a:r>
              <a:rPr lang="en-US" dirty="0" smtClean="0"/>
              <a:t>Asterisks for significance, #</a:t>
            </a:r>
            <a:r>
              <a:rPr lang="en-US" dirty="0" err="1" smtClean="0"/>
              <a:t>obs</a:t>
            </a:r>
            <a:r>
              <a:rPr lang="en-US" dirty="0" smtClean="0"/>
              <a:t>, </a:t>
            </a:r>
            <a:r>
              <a:rPr lang="en-US" dirty="0" err="1" smtClean="0"/>
              <a:t>Adj</a:t>
            </a:r>
            <a:r>
              <a:rPr lang="en-US" dirty="0" smtClean="0"/>
              <a:t> </a:t>
            </a:r>
            <a:r>
              <a:rPr lang="en-US" dirty="0" err="1" smtClean="0"/>
              <a:t>Rsq</a:t>
            </a:r>
            <a:r>
              <a:rPr lang="en-US" dirty="0" smtClean="0"/>
              <a:t>, </a:t>
            </a:r>
          </a:p>
          <a:p>
            <a:r>
              <a:rPr lang="en-US" dirty="0" smtClean="0"/>
              <a:t>Footnotes that include if se or t-stat, what excluded categories are</a:t>
            </a:r>
          </a:p>
        </p:txBody>
      </p:sp>
      <p:sp>
        <p:nvSpPr>
          <p:cNvPr id="4" name="Footer Placeholder 3"/>
          <p:cNvSpPr>
            <a:spLocks noGrp="1"/>
          </p:cNvSpPr>
          <p:nvPr>
            <p:ph type="ftr" sz="quarter" idx="11"/>
          </p:nvPr>
        </p:nvSpPr>
        <p:spPr/>
        <p:txBody>
          <a:bodyPr/>
          <a:lstStyle/>
          <a:p>
            <a:r>
              <a:rPr lang="en-US" smtClean="0"/>
              <a:t>QM222 Fall 2017 Section Sections E1 &amp; H1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81124260"/>
              </p:ext>
            </p:extLst>
          </p:nvPr>
        </p:nvGraphicFramePr>
        <p:xfrm>
          <a:off x="2880628" y="850777"/>
          <a:ext cx="5908809" cy="6008767"/>
        </p:xfrm>
        <a:graphic>
          <a:graphicData uri="http://schemas.openxmlformats.org/drawingml/2006/table">
            <a:tbl>
              <a:tblPr firstRow="1" firstCol="1" bandRow="1">
                <a:tableStyleId>{5C22544A-7EE6-4342-B048-85BDC9FD1C3A}</a:tableStyleId>
              </a:tblPr>
              <a:tblGrid>
                <a:gridCol w="1481037"/>
                <a:gridCol w="864671"/>
                <a:gridCol w="786450"/>
                <a:gridCol w="786450"/>
                <a:gridCol w="850651"/>
                <a:gridCol w="1139550"/>
              </a:tblGrid>
              <a:tr h="273060">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364645">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Medals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Medals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Medals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dirty="0">
                          <a:effectLst/>
                        </a:rPr>
                        <a:t>Medals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dirty="0">
                          <a:effectLst/>
                        </a:rPr>
                        <a:t>Has </a:t>
                      </a:r>
                      <a:r>
                        <a:rPr lang="en-US" sz="1400" dirty="0" smtClean="0">
                          <a:effectLst/>
                        </a:rPr>
                        <a:t>Medals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546119">
                <a:tc>
                  <a:txBody>
                    <a:bodyPr/>
                    <a:lstStyle/>
                    <a:p>
                      <a:pPr marL="0" marR="0">
                        <a:lnSpc>
                          <a:spcPct val="115000"/>
                        </a:lnSpc>
                        <a:spcBef>
                          <a:spcPts val="0"/>
                        </a:spcBef>
                        <a:spcAft>
                          <a:spcPts val="0"/>
                        </a:spcAft>
                      </a:pPr>
                      <a:r>
                        <a:rPr lang="en-US" sz="1400" dirty="0">
                          <a:effectLst/>
                        </a:rPr>
                        <a:t> </a:t>
                      </a:r>
                      <a:r>
                        <a:rPr lang="en-US" sz="1400" dirty="0" smtClean="0">
                          <a:effectLst/>
                        </a:rPr>
                        <a:t>(standard errors in parentheses)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Civil unrest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a:t>
                      </a:r>
                      <a:r>
                        <a:rPr lang="en-US" sz="1400" dirty="0" smtClean="0">
                          <a:effectLst/>
                        </a:rPr>
                        <a:t>6.463***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1.480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0.358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0.578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-0.026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(2.534)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(2.290)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(2.271)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(2.275)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(0.058)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GDP</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1.394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0.002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-0.025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0.087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(0.108)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(0.355)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(0.355)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(0.009)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dirty="0">
                          <a:effectLst/>
                        </a:rPr>
                        <a:t>GDP squared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smtClean="0">
                          <a:effectLst/>
                        </a:rPr>
                        <a:t>0.061***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smtClean="0">
                          <a:effectLst/>
                        </a:rPr>
                        <a:t>0.064***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-0.0025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(0.015)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(0.000)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Olympic year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-0.071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smtClean="0">
                          <a:effectLst/>
                        </a:rPr>
                        <a:t>0.0024**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(0.052)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(0.001)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dirty="0">
                          <a:effectLst/>
                        </a:rPr>
                        <a:t>Intercept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smtClean="0">
                          <a:effectLst/>
                        </a:rPr>
                        <a:t>9.542***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a:t>
                      </a:r>
                      <a:r>
                        <a:rPr lang="en-US" sz="1400" dirty="0" smtClean="0">
                          <a:effectLst/>
                        </a:rPr>
                        <a:t>2.850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1.686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141.641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a:t>
                      </a:r>
                      <a:r>
                        <a:rPr lang="en-US" sz="1400" dirty="0" smtClean="0">
                          <a:effectLst/>
                        </a:rPr>
                        <a:t>4.664*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364645">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(0.888)</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(1.236)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(1.642)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(102.517)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(2.612)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73060">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160050">
                <a:tc>
                  <a:txBody>
                    <a:bodyPr/>
                    <a:lstStyle/>
                    <a:p>
                      <a:pPr marL="0" marR="0">
                        <a:lnSpc>
                          <a:spcPct val="115000"/>
                        </a:lnSpc>
                        <a:spcBef>
                          <a:spcPts val="0"/>
                        </a:spcBef>
                        <a:spcAft>
                          <a:spcPts val="0"/>
                        </a:spcAft>
                      </a:pPr>
                      <a:r>
                        <a:rPr lang="en-US" sz="1400">
                          <a:effectLst/>
                        </a:rPr>
                        <a:t># observations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637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637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637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637</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637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r h="222663">
                <a:tc>
                  <a:txBody>
                    <a:bodyPr/>
                    <a:lstStyle/>
                    <a:p>
                      <a:pPr marL="0" marR="0">
                        <a:lnSpc>
                          <a:spcPct val="115000"/>
                        </a:lnSpc>
                        <a:spcBef>
                          <a:spcPts val="0"/>
                        </a:spcBef>
                        <a:spcAft>
                          <a:spcPts val="0"/>
                        </a:spcAft>
                      </a:pPr>
                      <a:r>
                        <a:rPr lang="en-US" sz="1400" dirty="0">
                          <a:effectLst/>
                        </a:rPr>
                        <a:t>Adjusted R-squared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0.0106</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0.2512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0.2739</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a:effectLst/>
                        </a:rPr>
                        <a:t>0.2751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c>
                  <a:txBody>
                    <a:bodyPr/>
                    <a:lstStyle/>
                    <a:p>
                      <a:pPr marL="0" marR="0" algn="r">
                        <a:lnSpc>
                          <a:spcPct val="115000"/>
                        </a:lnSpc>
                        <a:spcBef>
                          <a:spcPts val="0"/>
                        </a:spcBef>
                        <a:spcAft>
                          <a:spcPts val="0"/>
                        </a:spcAft>
                      </a:pPr>
                      <a:r>
                        <a:rPr lang="en-US" sz="1400" dirty="0">
                          <a:effectLst/>
                        </a:rPr>
                        <a:t>0.2646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nchor="b"/>
                </a:tc>
              </a:tr>
            </a:tbl>
          </a:graphicData>
        </a:graphic>
      </p:graphicFrame>
      <p:sp>
        <p:nvSpPr>
          <p:cNvPr id="7" name="Rectangle 1"/>
          <p:cNvSpPr>
            <a:spLocks noChangeArrowheads="1"/>
          </p:cNvSpPr>
          <p:nvPr/>
        </p:nvSpPr>
        <p:spPr bwMode="auto">
          <a:xfrm>
            <a:off x="2557463" y="1869559"/>
            <a:ext cx="6463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7276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additional </a:t>
            </a:r>
            <a:r>
              <a:rPr lang="en-US" dirty="0" smtClean="0"/>
              <a:t>tips: On Quadratics</a:t>
            </a:r>
            <a:endParaRPr lang="en-US" dirty="0"/>
          </a:p>
        </p:txBody>
      </p:sp>
      <p:sp>
        <p:nvSpPr>
          <p:cNvPr id="3" name="Content Placeholder 2"/>
          <p:cNvSpPr>
            <a:spLocks noGrp="1"/>
          </p:cNvSpPr>
          <p:nvPr>
            <p:ph idx="1"/>
          </p:nvPr>
        </p:nvSpPr>
        <p:spPr>
          <a:xfrm>
            <a:off x="628650" y="1324948"/>
            <a:ext cx="7886700" cy="5396528"/>
          </a:xfrm>
        </p:spPr>
        <p:txBody>
          <a:bodyPr>
            <a:normAutofit lnSpcReduction="10000"/>
          </a:bodyPr>
          <a:lstStyle/>
          <a:p>
            <a:pPr lvl="0" fontAlgn="base"/>
            <a:r>
              <a:rPr lang="en-US" dirty="0"/>
              <a:t>Quadratics: When you have a linear and a squared variable, you cannot interpret the linear term’s coefficient only as its effect (for instance age squared.) </a:t>
            </a:r>
            <a:endParaRPr lang="en-US" dirty="0" smtClean="0"/>
          </a:p>
          <a:p>
            <a:pPr lvl="0" fontAlgn="base"/>
            <a:r>
              <a:rPr lang="en-US" dirty="0" smtClean="0"/>
              <a:t>Instead</a:t>
            </a:r>
            <a:r>
              <a:rPr lang="en-US" dirty="0"/>
              <a:t>, both the linear and quadratic terms must be combined to figure out the effect</a:t>
            </a:r>
            <a:r>
              <a:rPr lang="en-US" dirty="0" smtClean="0"/>
              <a:t>.</a:t>
            </a:r>
          </a:p>
          <a:p>
            <a:pPr lvl="0" fontAlgn="base"/>
            <a:r>
              <a:rPr lang="en-US" dirty="0"/>
              <a:t>  In general, if the quadratic is    b X + a X</a:t>
            </a:r>
            <a:r>
              <a:rPr lang="en-US" baseline="30000" dirty="0"/>
              <a:t>2</a:t>
            </a:r>
            <a:r>
              <a:rPr lang="en-US" dirty="0"/>
              <a:t>  , the best way to calculate the effect of a change in X is to do the derivative (or slope) which is b + 2*a*X.   As you see, the slope depends on the specific value of X (e.g. age) you are at.  </a:t>
            </a:r>
            <a:endParaRPr lang="en-US" dirty="0" smtClean="0"/>
          </a:p>
          <a:p>
            <a:pPr lvl="0" fontAlgn="base"/>
            <a:r>
              <a:rPr lang="en-US" dirty="0" smtClean="0"/>
              <a:t>Moreover</a:t>
            </a:r>
            <a:r>
              <a:rPr lang="en-US" dirty="0"/>
              <a:t>, you cannot use the t-stats of the two different terms to measure the significance of the impact of the variable – let’s say age.  Instead, you need to measure the joint significance at a specific age, let’s say the age of 30. To do this, after the regression, type </a:t>
            </a:r>
            <a:r>
              <a:rPr lang="en-US" b="1" dirty="0" err="1"/>
              <a:t>lincom</a:t>
            </a:r>
            <a:r>
              <a:rPr lang="en-US" b="1" dirty="0"/>
              <a:t> </a:t>
            </a:r>
            <a:r>
              <a:rPr lang="en-US" b="1" dirty="0" err="1"/>
              <a:t>age+agesq</a:t>
            </a:r>
            <a:r>
              <a:rPr lang="en-US" b="1" dirty="0"/>
              <a:t>*2*30</a:t>
            </a:r>
            <a:r>
              <a:rPr lang="en-US" dirty="0"/>
              <a:t> (which is the slope at the age of 30</a:t>
            </a:r>
            <a:r>
              <a:rPr lang="en-US" dirty="0" smtClean="0"/>
              <a:t>).</a:t>
            </a:r>
          </a:p>
          <a:p>
            <a:pPr lvl="0" fontAlgn="base"/>
            <a:r>
              <a:rPr lang="en-US" dirty="0" smtClean="0"/>
              <a:t>Or you can test if together they add explanatory power (are significant): </a:t>
            </a:r>
            <a:r>
              <a:rPr lang="en-US" b="1" dirty="0" smtClean="0"/>
              <a:t>test age </a:t>
            </a:r>
            <a:r>
              <a:rPr lang="en-US" b="1" dirty="0" err="1" smtClean="0"/>
              <a:t>agesq</a:t>
            </a:r>
            <a:endParaRPr lang="en-US" b="1"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8</a:t>
            </a:fld>
            <a:endParaRPr lang="en-US" dirty="0"/>
          </a:p>
        </p:txBody>
      </p:sp>
    </p:spTree>
    <p:extLst>
      <p:ext uri="{BB962C8B-B14F-4D97-AF65-F5344CB8AC3E}">
        <p14:creationId xmlns:p14="http://schemas.microsoft.com/office/powerpoint/2010/main" val="398971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additional </a:t>
            </a:r>
            <a:r>
              <a:rPr lang="en-US" dirty="0" smtClean="0"/>
              <a:t>tips: On Quadratics</a:t>
            </a:r>
            <a:endParaRPr lang="en-US" dirty="0"/>
          </a:p>
        </p:txBody>
      </p:sp>
      <p:sp>
        <p:nvSpPr>
          <p:cNvPr id="3" name="Content Placeholder 2"/>
          <p:cNvSpPr>
            <a:spLocks noGrp="1"/>
          </p:cNvSpPr>
          <p:nvPr>
            <p:ph idx="1"/>
          </p:nvPr>
        </p:nvSpPr>
        <p:spPr/>
        <p:txBody>
          <a:bodyPr>
            <a:normAutofit/>
          </a:bodyPr>
          <a:lstStyle/>
          <a:p>
            <a:pPr lvl="0" fontAlgn="base"/>
            <a:r>
              <a:rPr lang="en-US" dirty="0" smtClean="0"/>
              <a:t>A good </a:t>
            </a:r>
            <a:r>
              <a:rPr lang="en-US" dirty="0"/>
              <a:t>way to illustrate the quadratic is to draw a graph so you can see the shape of the relationship.  Use the range of X’s (e.g. age) in your sample.   </a:t>
            </a:r>
            <a:endParaRPr lang="en-US" dirty="0" smtClean="0"/>
          </a:p>
          <a:p>
            <a:pPr lvl="0" fontAlgn="base"/>
            <a:r>
              <a:rPr lang="en-US" dirty="0" smtClean="0"/>
              <a:t>But </a:t>
            </a:r>
            <a:r>
              <a:rPr lang="en-US" dirty="0"/>
              <a:t>many of you are confused about the Y-axis since we are only including the contribution of these two terms (to Y).  I have a way to solve this.  Let’s consider the variable age and assume that the youngest people in your dataset are 18. </a:t>
            </a:r>
            <a:endParaRPr lang="en-US" dirty="0" smtClean="0"/>
          </a:p>
          <a:p>
            <a:pPr lvl="0" fontAlgn="base"/>
            <a:r>
              <a:rPr lang="en-US" dirty="0" smtClean="0"/>
              <a:t>Start </a:t>
            </a:r>
            <a:r>
              <a:rPr lang="en-US" dirty="0"/>
              <a:t>the Y value at the average Y of 18 year olds in your sample.  Let’s say that the Y value at age 18 is 100.  Then, make the rest of the curve change from there (by adding 100 to all predicted effects of age at the different ages.)</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9</a:t>
            </a:fld>
            <a:endParaRPr lang="en-US" dirty="0"/>
          </a:p>
        </p:txBody>
      </p:sp>
    </p:spTree>
    <p:extLst>
      <p:ext uri="{BB962C8B-B14F-4D97-AF65-F5344CB8AC3E}">
        <p14:creationId xmlns:p14="http://schemas.microsoft.com/office/powerpoint/2010/main" val="382772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41014</TotalTime>
  <Words>817</Words>
  <Application>Microsoft Office PowerPoint</Application>
  <PresentationFormat>On-screen Show (4:3)</PresentationFormat>
  <Paragraphs>176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QM222 A1 Nov. 27 More tips on writing your projects</vt:lpstr>
      <vt:lpstr>From Nov. 10 notes: How important is each variable?</vt:lpstr>
      <vt:lpstr>How important is each variable?</vt:lpstr>
      <vt:lpstr>Some additional tips</vt:lpstr>
      <vt:lpstr>Some additional tips</vt:lpstr>
      <vt:lpstr>Some additional tips</vt:lpstr>
      <vt:lpstr>Do NOT put regressions in text but in a regression table.</vt:lpstr>
      <vt:lpstr>Some additional tips: On Quadratics</vt:lpstr>
      <vt:lpstr>Some additional tips: On Quadratics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 slides</dc:title>
  <dc:creator>skahn@bu.edu</dc:creator>
  <cp:lastModifiedBy>Shulamit Kahn</cp:lastModifiedBy>
  <cp:revision>612</cp:revision>
  <cp:lastPrinted>2017-11-10T14:56:28Z</cp:lastPrinted>
  <dcterms:created xsi:type="dcterms:W3CDTF">2012-04-21T03:14:22Z</dcterms:created>
  <dcterms:modified xsi:type="dcterms:W3CDTF">2017-11-27T14:57:47Z</dcterms:modified>
</cp:coreProperties>
</file>