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607" r:id="rId1"/>
  </p:sldMasterIdLst>
  <p:notesMasterIdLst>
    <p:notesMasterId r:id="rId16"/>
  </p:notesMasterIdLst>
  <p:handoutMasterIdLst>
    <p:handoutMasterId r:id="rId17"/>
  </p:handoutMasterIdLst>
  <p:sldIdLst>
    <p:sldId id="331" r:id="rId2"/>
    <p:sldId id="957" r:id="rId3"/>
    <p:sldId id="954" r:id="rId4"/>
    <p:sldId id="931" r:id="rId5"/>
    <p:sldId id="958" r:id="rId6"/>
    <p:sldId id="959" r:id="rId7"/>
    <p:sldId id="960" r:id="rId8"/>
    <p:sldId id="961" r:id="rId9"/>
    <p:sldId id="962" r:id="rId10"/>
    <p:sldId id="963" r:id="rId11"/>
    <p:sldId id="964" r:id="rId12"/>
    <p:sldId id="967" r:id="rId13"/>
    <p:sldId id="966" r:id="rId14"/>
    <p:sldId id="965" r:id="rId1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3B97"/>
    <a:srgbClr val="FF3A3F"/>
    <a:srgbClr val="996633"/>
    <a:srgbClr val="66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47" autoAdjust="0"/>
    <p:restoredTop sz="95878" autoAdjust="0"/>
  </p:normalViewPr>
  <p:slideViewPr>
    <p:cSldViewPr snapToGrid="0" snapToObjects="1">
      <p:cViewPr varScale="1">
        <p:scale>
          <a:sx n="54" d="100"/>
          <a:sy n="54" d="100"/>
        </p:scale>
        <p:origin x="1104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1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r">
              <a:defRPr sz="1200"/>
            </a:lvl1pPr>
          </a:lstStyle>
          <a:p>
            <a:fld id="{33DD6E71-6090-4883-B6DD-B01D3F55CE49}" type="datetimeFigureOut">
              <a:rPr lang="en-US" smtClean="0"/>
              <a:t>11/15/2017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r">
              <a:defRPr sz="1200"/>
            </a:lvl1pPr>
          </a:lstStyle>
          <a:p>
            <a:fld id="{532479C8-4327-4F69-BF05-F013EAF24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207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r">
              <a:defRPr sz="1200"/>
            </a:lvl1pPr>
          </a:lstStyle>
          <a:p>
            <a:fld id="{E02E0BCF-A863-5B4E-8C7E-16C46CA4CC95}" type="datetimeFigureOut">
              <a:rPr lang="en-US" smtClean="0"/>
              <a:t>11/15/2017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0" tIns="46586" rIns="93170" bIns="465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0" tIns="46586" rIns="93170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r">
              <a:defRPr sz="1200"/>
            </a:lvl1pPr>
          </a:lstStyle>
          <a:p>
            <a:fld id="{0100E2C8-C556-5540-B541-0EDD875CC4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530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339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Day 3 - Technical Track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Session V: Regression Discontinuity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DD8B0-E177-4E65-8F2D-82E69205FCE1}" type="slidenum">
              <a:rPr lang="en-US"/>
              <a:pPr/>
              <a:t>6</a:t>
            </a:fld>
            <a:endParaRPr lang="en-US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02123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Day 3 - Technical Track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Session V: Regression Discontinuity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AC0CF2-2DA3-43EA-AC5D-990F1CE67701}" type="slidenum">
              <a:rPr lang="en-US"/>
              <a:pPr/>
              <a:t>8</a:t>
            </a:fld>
            <a:endParaRPr lang="en-US"/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0271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878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184F0-397B-4658-9490-3CF9CAC88643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357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0DE8A-3A92-4E81-A606-DBD263CAC2EC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433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0DCAB-7356-4548-A4CC-4185F541D97D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697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1 Rectángulo"/>
          <p:cNvSpPr/>
          <p:nvPr/>
        </p:nvSpPr>
        <p:spPr>
          <a:xfrm>
            <a:off x="7786710" y="6072206"/>
            <a:ext cx="1357290" cy="78579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" name="2 Rectángulo"/>
          <p:cNvSpPr/>
          <p:nvPr/>
        </p:nvSpPr>
        <p:spPr>
          <a:xfrm>
            <a:off x="0" y="5829301"/>
            <a:ext cx="9144000" cy="10429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1239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B736-7482-4974-A58A-E50946D1FB40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2" descr="boston_univ_cmyk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42" y="6270626"/>
            <a:ext cx="1014413" cy="45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5266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F63A-9B1A-4A00-8E77-09552B01EAA1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504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91A0F-60AE-493E-ACA3-1D54C47D6323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984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D5B90-938B-4C75-B368-6FD45E4195BA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896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7D54-61D4-45BC-9434-CA6D8D447999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228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62419-E856-44A8-800C-CE86F4309C71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615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998C-F40F-4358-AA5A-53E754CED991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96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87605-F1EC-4F46-AA66-98C326418E36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642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274DE-FCE0-40B7-8964-20E56269B65F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46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08" r:id="rId1"/>
    <p:sldLayoutId id="2147484609" r:id="rId2"/>
    <p:sldLayoutId id="2147484610" r:id="rId3"/>
    <p:sldLayoutId id="2147484611" r:id="rId4"/>
    <p:sldLayoutId id="2147484612" r:id="rId5"/>
    <p:sldLayoutId id="2147484613" r:id="rId6"/>
    <p:sldLayoutId id="2147484614" r:id="rId7"/>
    <p:sldLayoutId id="2147484615" r:id="rId8"/>
    <p:sldLayoutId id="2147484616" r:id="rId9"/>
    <p:sldLayoutId id="2147484617" r:id="rId10"/>
    <p:sldLayoutId id="2147484618" r:id="rId11"/>
    <p:sldLayoutId id="2147484619" r:id="rId12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WyHl11Rdn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a/bu.edu/spreadsheets/d/1pjmbKb1HpqTJYUxBYsQrSfKzP9timPR5N8SE8yKe86M/edit?usp=shar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QM222 Nov. </a:t>
            </a:r>
            <a:r>
              <a:rPr lang="en-US" sz="4000" b="1" dirty="0" smtClean="0"/>
              <a:t>15 </a:t>
            </a:r>
            <a:r>
              <a:rPr lang="en-US" sz="4000" b="1" dirty="0" smtClean="0"/>
              <a:t>Section </a:t>
            </a:r>
            <a:r>
              <a:rPr lang="en-US" sz="4000" b="1" dirty="0" smtClean="0"/>
              <a:t>A1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Natural </a:t>
            </a:r>
            <a:r>
              <a:rPr lang="en-US" sz="4000" dirty="0" smtClean="0"/>
              <a:t>Experiments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0155" y="3188678"/>
            <a:ext cx="6858000" cy="3081948"/>
          </a:xfrm>
        </p:spPr>
        <p:txBody>
          <a:bodyPr>
            <a:normAutofit/>
          </a:bodyPr>
          <a:lstStyle/>
          <a:p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1</a:t>
            </a:fld>
            <a:endParaRPr lang="en-US" dirty="0"/>
          </a:p>
        </p:txBody>
      </p:sp>
      <p:pic>
        <p:nvPicPr>
          <p:cNvPr id="2050" name="Picture 2" descr="boston_univ_cmy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42" y="6270626"/>
            <a:ext cx="1014413" cy="45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2113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0" dirty="0" smtClean="0">
                <a:latin typeface="+mn-lt"/>
              </a:rPr>
              <a:t>Compliant=complied beforehand</a:t>
            </a:r>
            <a:br>
              <a:rPr lang="en-US" sz="2400" b="0" dirty="0" smtClean="0">
                <a:latin typeface="+mn-lt"/>
              </a:rPr>
            </a:br>
            <a:r>
              <a:rPr lang="en-US" sz="2400" b="0" dirty="0" smtClean="0">
                <a:latin typeface="+mn-lt"/>
              </a:rPr>
              <a:t>Here, companies are also divided by whether there were high/low costs for outsiders </a:t>
            </a:r>
            <a:r>
              <a:rPr lang="en-US" sz="2400" b="0" dirty="0" smtClean="0">
                <a:latin typeface="+mn-lt"/>
              </a:rPr>
              <a:t>(including new board members) to </a:t>
            </a:r>
            <a:r>
              <a:rPr lang="en-US" sz="2400" b="0" dirty="0" smtClean="0">
                <a:latin typeface="+mn-lt"/>
              </a:rPr>
              <a:t>get information about the company (based on accuracy of analysts forecasts)</a:t>
            </a:r>
            <a:endParaRPr lang="en-US" sz="2400" b="0" dirty="0">
              <a:latin typeface="+mn-lt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7478" y="2008963"/>
            <a:ext cx="6646984" cy="4169099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08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giving people money really improve child mental health?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https://www.youtube.com/watch?v=jC8_88OqXa4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069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Cholera outbreak in 1853: Differences in differences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Comparing groups in two groups: one treated and one not</a:t>
            </a:r>
          </a:p>
          <a:p>
            <a:r>
              <a:rPr lang="en-US" dirty="0" smtClean="0"/>
              <a:t>(Book about John Snow and Cholera The Ghost Map)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://www.youtube.com/watch?v=LWyHl11Rdn0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525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your project or workplace or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you think of an RCT?</a:t>
            </a:r>
          </a:p>
          <a:p>
            <a:r>
              <a:rPr lang="en-US" dirty="0" smtClean="0"/>
              <a:t>Can you think of a Natural Experiment?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61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endParaRPr lang="en-US" sz="800" dirty="0"/>
          </a:p>
          <a:p>
            <a:endParaRPr lang="en-US" sz="800" dirty="0"/>
          </a:p>
          <a:p>
            <a:r>
              <a:rPr lang="en-US" sz="800" dirty="0"/>
              <a:t>TABLE 2</a:t>
            </a:r>
          </a:p>
          <a:p>
            <a:r>
              <a:rPr lang="en-US" sz="800" dirty="0"/>
              <a:t>GENDER, SIBLING GENDER, AND "ABILITY" TEST SCORES OF CHILDREN AND THEIR MOTHERS (MOTHERS AGED  29+  IN  1992 FROM  THE  NLSY79)</a:t>
            </a:r>
          </a:p>
          <a:p>
            <a:endParaRPr lang="en-US" sz="800" dirty="0"/>
          </a:p>
          <a:p>
            <a:endParaRPr lang="en-US" sz="800" dirty="0"/>
          </a:p>
          <a:p>
            <a:pPr lvl="3"/>
            <a:r>
              <a:rPr lang="en-US" sz="1400" dirty="0"/>
              <a:t>Firstborn's </a:t>
            </a:r>
            <a:r>
              <a:rPr lang="en-US" sz="1400" dirty="0" err="1"/>
              <a:t>PPVf</a:t>
            </a:r>
            <a:r>
              <a:rPr lang="en-US" sz="1400" dirty="0"/>
              <a:t> Score                                        Mother's AFQT Score</a:t>
            </a:r>
          </a:p>
          <a:p>
            <a:endParaRPr lang="en-US" dirty="0"/>
          </a:p>
          <a:p>
            <a:endParaRPr lang="en-US" sz="800" dirty="0"/>
          </a:p>
          <a:p>
            <a:r>
              <a:rPr lang="en-US" sz="800" dirty="0"/>
              <a:t>	</a:t>
            </a:r>
            <a:endParaRPr lang="en-US" sz="3200" dirty="0"/>
          </a:p>
          <a:p>
            <a:r>
              <a:rPr lang="en-US" dirty="0"/>
              <a:t>All mothers</a:t>
            </a:r>
            <a:r>
              <a:rPr lang="en-US" sz="800" dirty="0"/>
              <a:t>	</a:t>
            </a:r>
            <a:r>
              <a:rPr lang="en-US" dirty="0"/>
              <a:t>Mothers with firstborn girl</a:t>
            </a:r>
            <a:r>
              <a:rPr lang="en-US" sz="800" dirty="0"/>
              <a:t>		</a:t>
            </a:r>
            <a:endParaRPr lang="en-US" sz="3200" dirty="0"/>
          </a:p>
          <a:p>
            <a:r>
              <a:rPr lang="en-US" dirty="0"/>
              <a:t>All mothers</a:t>
            </a:r>
            <a:r>
              <a:rPr lang="en-US" sz="800" dirty="0"/>
              <a:t>	</a:t>
            </a:r>
            <a:r>
              <a:rPr lang="en-US" dirty="0"/>
              <a:t>Mothers with firstborn girl</a:t>
            </a:r>
            <a:r>
              <a:rPr lang="en-US" sz="800" dirty="0"/>
              <a:t>	</a:t>
            </a:r>
            <a:endParaRPr lang="en-US" sz="3200" dirty="0"/>
          </a:p>
          <a:p>
            <a:pPr lvl="3"/>
            <a:r>
              <a:rPr lang="en-US" sz="1400" dirty="0"/>
              <a:t>All mothers</a:t>
            </a:r>
            <a:r>
              <a:rPr lang="en-US" sz="800" dirty="0"/>
              <a:t>	</a:t>
            </a:r>
          </a:p>
          <a:p>
            <a:r>
              <a:rPr lang="en-US" dirty="0"/>
              <a:t>Firstborn is a girl</a:t>
            </a:r>
            <a:r>
              <a:rPr lang="en-US" sz="800" dirty="0"/>
              <a:t>	</a:t>
            </a:r>
            <a:r>
              <a:rPr lang="en-US" dirty="0"/>
              <a:t>-.462</a:t>
            </a:r>
            <a:r>
              <a:rPr lang="en-US" sz="800" dirty="0"/>
              <a:t>			</a:t>
            </a:r>
            <a:r>
              <a:rPr lang="en-US" dirty="0"/>
              <a:t>-6.44</a:t>
            </a:r>
            <a:r>
              <a:rPr lang="en-US" sz="800" dirty="0"/>
              <a:t>			</a:t>
            </a:r>
          </a:p>
          <a:p>
            <a:r>
              <a:rPr lang="en-US" sz="800" dirty="0"/>
              <a:t>	</a:t>
            </a:r>
            <a:r>
              <a:rPr lang="en-US" dirty="0"/>
              <a:t>(0.58o)a</a:t>
            </a:r>
            <a:r>
              <a:rPr lang="en-US" sz="800" dirty="0"/>
              <a:t>			</a:t>
            </a:r>
            <a:r>
              <a:rPr lang="en-US" dirty="0"/>
              <a:t>(8.26)</a:t>
            </a:r>
            <a:r>
              <a:rPr lang="en-US" sz="800" dirty="0"/>
              <a:t>			</a:t>
            </a:r>
          </a:p>
          <a:p>
            <a:r>
              <a:rPr lang="en-US" dirty="0"/>
              <a:t>Firstborn has a sister</a:t>
            </a:r>
            <a:r>
              <a:rPr lang="en-US" sz="800" dirty="0"/>
              <a:t>		</a:t>
            </a:r>
            <a:r>
              <a:rPr lang="en-US" dirty="0"/>
              <a:t>-2.83</a:t>
            </a:r>
            <a:r>
              <a:rPr lang="en-US" sz="800" dirty="0"/>
              <a:t>			</a:t>
            </a:r>
            <a:r>
              <a:rPr lang="en-US" dirty="0"/>
              <a:t>-31.4</a:t>
            </a:r>
            <a:r>
              <a:rPr lang="en-US" sz="800" dirty="0"/>
              <a:t>		</a:t>
            </a:r>
          </a:p>
          <a:p>
            <a:r>
              <a:rPr lang="en-US" sz="800" dirty="0"/>
              <a:t>		</a:t>
            </a:r>
            <a:r>
              <a:rPr lang="en-US" dirty="0"/>
              <a:t>(1.11)</a:t>
            </a:r>
            <a:r>
              <a:rPr lang="en-US" sz="800" dirty="0"/>
              <a:t>			</a:t>
            </a:r>
            <a:r>
              <a:rPr lang="en-US" dirty="0"/>
              <a:t>(11.8)</a:t>
            </a:r>
            <a:r>
              <a:rPr lang="en-US" sz="800" dirty="0"/>
              <a:t>		</a:t>
            </a:r>
          </a:p>
          <a:p>
            <a:pPr lvl="8"/>
            <a:r>
              <a:rPr lang="en-US" sz="1400" dirty="0"/>
              <a:t>Children ever born</a:t>
            </a:r>
            <a:r>
              <a:rPr lang="en-US" sz="800" dirty="0"/>
              <a:t>						</a:t>
            </a:r>
            <a:r>
              <a:rPr lang="en-US" sz="1400" dirty="0"/>
              <a:t>-25.9</a:t>
            </a:r>
            <a:r>
              <a:rPr lang="en-US" sz="800" dirty="0"/>
              <a:t>	</a:t>
            </a:r>
          </a:p>
          <a:p>
            <a:pPr lvl="8"/>
            <a:r>
              <a:rPr lang="en-US" sz="1400" dirty="0"/>
              <a:t>to mother</a:t>
            </a:r>
            <a:r>
              <a:rPr lang="en-US" sz="800" dirty="0"/>
              <a:t>						</a:t>
            </a:r>
            <a:r>
              <a:rPr lang="en-US" sz="1400" dirty="0"/>
              <a:t>(3.89)</a:t>
            </a:r>
            <a:r>
              <a:rPr lang="en-US" sz="800" dirty="0"/>
              <a:t>	</a:t>
            </a:r>
          </a:p>
          <a:p>
            <a:pPr lvl="8"/>
            <a:r>
              <a:rPr lang="en-US" sz="1400" dirty="0"/>
              <a:t>Mother is Black</a:t>
            </a:r>
            <a:r>
              <a:rPr lang="en-US" sz="800" dirty="0"/>
              <a:t>	</a:t>
            </a:r>
            <a:r>
              <a:rPr lang="en-US" sz="1400" dirty="0"/>
              <a:t>-16.3</a:t>
            </a:r>
            <a:r>
              <a:rPr lang="en-US" sz="800" dirty="0"/>
              <a:t>	</a:t>
            </a:r>
            <a:r>
              <a:rPr lang="en-US" sz="1400" dirty="0"/>
              <a:t>-16.7</a:t>
            </a:r>
            <a:r>
              <a:rPr lang="en-US" sz="800" dirty="0"/>
              <a:t>		</a:t>
            </a:r>
            <a:r>
              <a:rPr lang="en-US" sz="1400" dirty="0"/>
              <a:t>-175</a:t>
            </a:r>
            <a:r>
              <a:rPr lang="en-US" sz="800" dirty="0"/>
              <a:t>	</a:t>
            </a:r>
            <a:r>
              <a:rPr lang="en-US" sz="1800" dirty="0"/>
              <a:t>-171</a:t>
            </a:r>
            <a:r>
              <a:rPr lang="en-US" sz="800" dirty="0"/>
              <a:t>	</a:t>
            </a:r>
            <a:r>
              <a:rPr lang="en-US" sz="1400" dirty="0"/>
              <a:t>-172</a:t>
            </a:r>
            <a:r>
              <a:rPr lang="en-US" sz="800" dirty="0"/>
              <a:t>	</a:t>
            </a:r>
          </a:p>
          <a:p>
            <a:pPr lvl="8"/>
            <a:r>
              <a:rPr lang="en-US" sz="800" dirty="0"/>
              <a:t>	</a:t>
            </a:r>
            <a:r>
              <a:rPr lang="en-US" sz="1400" dirty="0"/>
              <a:t>(0.953)</a:t>
            </a:r>
            <a:r>
              <a:rPr lang="en-US" sz="800" dirty="0"/>
              <a:t>	</a:t>
            </a:r>
            <a:r>
              <a:rPr lang="en-US" sz="1400" dirty="0"/>
              <a:t>(1.33)</a:t>
            </a:r>
            <a:r>
              <a:rPr lang="en-US" sz="800" dirty="0"/>
              <a:t>		</a:t>
            </a:r>
            <a:r>
              <a:rPr lang="en-US" sz="1400" dirty="0"/>
              <a:t>(9.90)</a:t>
            </a:r>
            <a:r>
              <a:rPr lang="en-US" sz="800" dirty="0"/>
              <a:t>	</a:t>
            </a:r>
            <a:r>
              <a:rPr lang="en-US" sz="1400" dirty="0"/>
              <a:t>(14.1)</a:t>
            </a:r>
            <a:r>
              <a:rPr lang="en-US" sz="800" dirty="0"/>
              <a:t>	</a:t>
            </a:r>
            <a:r>
              <a:rPr lang="en-US" sz="1400" dirty="0"/>
              <a:t>(9.82)</a:t>
            </a:r>
            <a:r>
              <a:rPr lang="en-US" sz="800" dirty="0"/>
              <a:t>	</a:t>
            </a:r>
          </a:p>
          <a:p>
            <a:pPr lvl="8"/>
            <a:r>
              <a:rPr lang="en-US" sz="1400" dirty="0"/>
              <a:t>Mother is Hispanic</a:t>
            </a:r>
            <a:r>
              <a:rPr lang="en-US" sz="800" dirty="0"/>
              <a:t>	</a:t>
            </a:r>
            <a:r>
              <a:rPr lang="en-US" sz="1400" dirty="0"/>
              <a:t>-13.2</a:t>
            </a:r>
            <a:r>
              <a:rPr lang="en-US" sz="800" dirty="0"/>
              <a:t>	</a:t>
            </a:r>
            <a:r>
              <a:rPr lang="en-US" sz="1400" dirty="0"/>
              <a:t>-13.8</a:t>
            </a:r>
            <a:r>
              <a:rPr lang="en-US" sz="800" dirty="0"/>
              <a:t>		</a:t>
            </a:r>
            <a:r>
              <a:rPr lang="en-US" sz="1400" dirty="0"/>
              <a:t>-152</a:t>
            </a:r>
            <a:r>
              <a:rPr lang="en-US" sz="800" dirty="0"/>
              <a:t>	</a:t>
            </a:r>
            <a:r>
              <a:rPr lang="en-US" sz="1400" dirty="0"/>
              <a:t>-145</a:t>
            </a:r>
            <a:r>
              <a:rPr lang="en-US" sz="800" dirty="0"/>
              <a:t>	</a:t>
            </a:r>
            <a:r>
              <a:rPr lang="en-US" sz="1400" dirty="0"/>
              <a:t>-147</a:t>
            </a:r>
            <a:r>
              <a:rPr lang="en-US" sz="800" dirty="0"/>
              <a:t>	</a:t>
            </a:r>
          </a:p>
          <a:p>
            <a:pPr lvl="8"/>
            <a:r>
              <a:rPr lang="en-US" sz="800" dirty="0"/>
              <a:t>	</a:t>
            </a:r>
            <a:r>
              <a:rPr lang="en-US" sz="1400" dirty="0"/>
              <a:t>(1.11)</a:t>
            </a:r>
            <a:r>
              <a:rPr lang="en-US" sz="800" dirty="0"/>
              <a:t>	</a:t>
            </a:r>
            <a:r>
              <a:rPr lang="en-US" sz="1400" dirty="0"/>
              <a:t>(1.51)</a:t>
            </a:r>
            <a:r>
              <a:rPr lang="en-US" sz="800" dirty="0"/>
              <a:t>		</a:t>
            </a:r>
            <a:r>
              <a:rPr lang="en-US" sz="1400" dirty="0"/>
              <a:t>(11.5)</a:t>
            </a:r>
            <a:r>
              <a:rPr lang="en-US" sz="800" dirty="0"/>
              <a:t>	</a:t>
            </a:r>
            <a:r>
              <a:rPr lang="en-US" sz="1400" dirty="0"/>
              <a:t>(16.1)</a:t>
            </a:r>
            <a:r>
              <a:rPr lang="en-US" sz="800" dirty="0"/>
              <a:t>	</a:t>
            </a:r>
            <a:r>
              <a:rPr lang="en-US" sz="1400" dirty="0"/>
              <a:t>(11.5)</a:t>
            </a:r>
            <a:r>
              <a:rPr lang="en-US" sz="800" dirty="0"/>
              <a:t>	</a:t>
            </a:r>
          </a:p>
          <a:p>
            <a:pPr lvl="8"/>
            <a:r>
              <a:rPr lang="pt-BR" sz="1400" dirty="0"/>
              <a:t>R2</a:t>
            </a:r>
            <a:r>
              <a:rPr lang="pt-BR" sz="800" dirty="0"/>
              <a:t>	</a:t>
            </a:r>
            <a:r>
              <a:rPr lang="pt-BR" sz="1400" dirty="0"/>
              <a:t>.133</a:t>
            </a:r>
            <a:r>
              <a:rPr lang="pt-BR" sz="800" dirty="0"/>
              <a:t>	</a:t>
            </a:r>
            <a:r>
              <a:rPr lang="pt-BR" sz="1400" dirty="0"/>
              <a:t>.155</a:t>
            </a:r>
            <a:r>
              <a:rPr lang="pt-BR" sz="800" dirty="0"/>
              <a:t>		</a:t>
            </a:r>
            <a:r>
              <a:rPr lang="pt-BR" sz="1400" dirty="0"/>
              <a:t>.147</a:t>
            </a:r>
            <a:r>
              <a:rPr lang="pt-BR" sz="800" dirty="0"/>
              <a:t>	</a:t>
            </a:r>
            <a:r>
              <a:rPr lang="pt-BR" sz="1400" dirty="0"/>
              <a:t>.148</a:t>
            </a:r>
            <a:r>
              <a:rPr lang="pt-BR" sz="800" dirty="0"/>
              <a:t>	</a:t>
            </a:r>
            <a:r>
              <a:rPr lang="pt-BR" sz="1400" dirty="0"/>
              <a:t>.162</a:t>
            </a:r>
            <a:r>
              <a:rPr lang="pt-BR" sz="800" dirty="0"/>
              <a:t>	</a:t>
            </a:r>
          </a:p>
          <a:p>
            <a:pPr lvl="8"/>
            <a:r>
              <a:rPr lang="pt-BR" sz="1400" dirty="0"/>
              <a:t>N</a:t>
            </a:r>
            <a:r>
              <a:rPr lang="pt-BR" sz="800" dirty="0"/>
              <a:t>	</a:t>
            </a:r>
            <a:r>
              <a:rPr lang="pt-BR" sz="1400" dirty="0"/>
              <a:t>2,311</a:t>
            </a:r>
            <a:r>
              <a:rPr lang="pt-BR" sz="800" dirty="0"/>
              <a:t>	</a:t>
            </a:r>
            <a:r>
              <a:rPr lang="pt-BR" sz="1400" dirty="0"/>
              <a:t>1,135</a:t>
            </a:r>
            <a:r>
              <a:rPr lang="pt-BR" sz="800" dirty="0"/>
              <a:t>		</a:t>
            </a:r>
            <a:r>
              <a:rPr lang="pt-BR" sz="1400" dirty="0"/>
              <a:t>2,311</a:t>
            </a:r>
            <a:r>
              <a:rPr lang="pt-BR" sz="800" dirty="0"/>
              <a:t>	</a:t>
            </a:r>
            <a:r>
              <a:rPr lang="pt-BR" sz="1400" dirty="0"/>
              <a:t>1,135</a:t>
            </a:r>
            <a:r>
              <a:rPr lang="pt-BR" sz="800" dirty="0"/>
              <a:t>	</a:t>
            </a:r>
            <a:r>
              <a:rPr lang="pt-BR" sz="1400" dirty="0"/>
              <a:t>2,311</a:t>
            </a:r>
            <a:r>
              <a:rPr lang="pt-BR" sz="800" dirty="0"/>
              <a:t>	</a:t>
            </a:r>
          </a:p>
          <a:p>
            <a:r>
              <a:rPr lang="en-US" dirty="0"/>
              <a:t>a Standard errors in parentheses.</a:t>
            </a:r>
          </a:p>
          <a:p>
            <a:endParaRPr lang="en-US" sz="800" dirty="0"/>
          </a:p>
          <a:p>
            <a:pPr lvl="8"/>
            <a:endParaRPr lang="en-US" sz="7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674" y="884654"/>
            <a:ext cx="8428651" cy="508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74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sign up for a presentation at:</a:t>
            </a:r>
          </a:p>
          <a:p>
            <a:pPr marL="0" indent="0">
              <a:buNone/>
            </a:pPr>
            <a:r>
              <a:rPr lang="en-US" u="sng" dirty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docs.google.com/a/bu.edu/spreadsheets/d/1pjmbKb1HpqTJYUxBYsQrSfKzP9timPR5N8SE8yKe86M/edit?usp=sharing</a:t>
            </a:r>
            <a:endParaRPr lang="en-US" u="sng" dirty="0" smtClean="0"/>
          </a:p>
          <a:p>
            <a:r>
              <a:rPr lang="en-US" dirty="0" smtClean="0"/>
              <a:t>We have someone signed up for Monday……  so </a:t>
            </a:r>
            <a:r>
              <a:rPr lang="en-US" dirty="0" err="1" smtClean="0"/>
              <a:t>pelase</a:t>
            </a:r>
            <a:r>
              <a:rPr lang="en-US" dirty="0" smtClean="0"/>
              <a:t> come if around (and get credit for missing a class)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397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00966"/>
          </a:xfrm>
        </p:spPr>
        <p:txBody>
          <a:bodyPr/>
          <a:lstStyle/>
          <a:p>
            <a:r>
              <a:rPr lang="en-US" dirty="0" smtClean="0"/>
              <a:t>On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2024" y="1125415"/>
            <a:ext cx="7610476" cy="4748803"/>
          </a:xfrm>
        </p:spPr>
        <p:txBody>
          <a:bodyPr>
            <a:normAutofit/>
          </a:bodyPr>
          <a:lstStyle/>
          <a:p>
            <a:pPr marL="342900" lvl="1" indent="-342900">
              <a:buClr>
                <a:schemeClr val="accent1"/>
              </a:buClr>
            </a:pPr>
            <a:r>
              <a:rPr lang="en-US" sz="2200" dirty="0" smtClean="0"/>
              <a:t>5-10 minute presentations </a:t>
            </a:r>
            <a:r>
              <a:rPr lang="en-US" sz="2200" dirty="0"/>
              <a:t>are </a:t>
            </a:r>
            <a:r>
              <a:rPr lang="en-US" sz="2200" dirty="0" smtClean="0"/>
              <a:t>graded only for preparing and giving them.</a:t>
            </a:r>
          </a:p>
          <a:p>
            <a:pPr marL="342900" lvl="1" indent="-342900">
              <a:buClr>
                <a:schemeClr val="accent1"/>
              </a:buClr>
            </a:pPr>
            <a:r>
              <a:rPr lang="en-US" sz="2200" dirty="0" smtClean="0"/>
              <a:t>I and your fellow students will give you suggestions and comments based on your presentation’s content.</a:t>
            </a:r>
          </a:p>
          <a:p>
            <a:pPr marL="342900" lvl="1" indent="-342900">
              <a:buClr>
                <a:schemeClr val="accent1"/>
              </a:buClr>
            </a:pPr>
            <a:r>
              <a:rPr lang="en-US" sz="2200" dirty="0" smtClean="0"/>
              <a:t>My comments are NOT a substitute for my written comments.</a:t>
            </a:r>
          </a:p>
          <a:p>
            <a:pPr marL="342900" lvl="1" indent="-342900">
              <a:buClr>
                <a:schemeClr val="accent1"/>
              </a:buClr>
            </a:pPr>
            <a:r>
              <a:rPr lang="en-US" sz="2200" dirty="0" smtClean="0"/>
              <a:t>Presentations should include:</a:t>
            </a:r>
          </a:p>
          <a:p>
            <a:pPr marL="692150" lvl="2" indent="-342900"/>
            <a:r>
              <a:rPr lang="en-US" sz="2200" dirty="0" smtClean="0"/>
              <a:t>A slide introducing your project: what the question is, who the recipient of the report is.</a:t>
            </a:r>
          </a:p>
          <a:p>
            <a:pPr marL="692150" lvl="2" indent="-342900"/>
            <a:r>
              <a:rPr lang="en-US" sz="2200" dirty="0" smtClean="0"/>
              <a:t>A table of results with variables names that everyone can understand. </a:t>
            </a:r>
          </a:p>
          <a:p>
            <a:pPr marL="692150" lvl="2" indent="-342900"/>
            <a:r>
              <a:rPr lang="en-US" sz="2200" dirty="0" smtClean="0"/>
              <a:t>You could give &gt;1 regression and have additional tables or graphs.</a:t>
            </a:r>
          </a:p>
          <a:p>
            <a:pPr marL="692150" lvl="2" indent="-342900"/>
            <a:r>
              <a:rPr lang="en-US" sz="2200" dirty="0" smtClean="0"/>
              <a:t>A conclusion.</a:t>
            </a:r>
          </a:p>
          <a:p>
            <a:pPr marL="692150" lvl="2" indent="-342900"/>
            <a:endParaRPr lang="en-US" dirty="0" smtClean="0"/>
          </a:p>
          <a:p>
            <a:pPr marL="342900" lvl="1" indent="-342900">
              <a:buClr>
                <a:schemeClr val="accent1"/>
              </a:buClr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57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Experiments</a:t>
            </a:r>
            <a:endParaRPr lang="en-US" sz="40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gold standard of separating correlation from causality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46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8688" y="2277032"/>
            <a:ext cx="4457143" cy="4444444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77442" y="459336"/>
            <a:ext cx="3868340" cy="82391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Experiments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77442" y="1677979"/>
            <a:ext cx="3868340" cy="368458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Randomized Control Experiments</a:t>
            </a:r>
          </a:p>
          <a:p>
            <a:r>
              <a:rPr lang="en-US" sz="2400" dirty="0" smtClean="0"/>
              <a:t>A/B Testing</a:t>
            </a:r>
          </a:p>
          <a:p>
            <a:endParaRPr lang="en-US" sz="24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27957" y="459336"/>
            <a:ext cx="3887391" cy="82391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Natural Experiments</a:t>
            </a:r>
            <a:endParaRPr lang="en-US" sz="32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27958" y="1709484"/>
            <a:ext cx="3887391" cy="3684588"/>
          </a:xfrm>
        </p:spPr>
        <p:txBody>
          <a:bodyPr/>
          <a:lstStyle/>
          <a:p>
            <a:r>
              <a:rPr lang="en-US" sz="2400" dirty="0" smtClean="0"/>
              <a:t>Differences </a:t>
            </a:r>
            <a:r>
              <a:rPr lang="en-US" sz="2400" dirty="0"/>
              <a:t>in </a:t>
            </a:r>
            <a:r>
              <a:rPr lang="en-US" sz="2400" dirty="0" smtClean="0"/>
              <a:t>Differences</a:t>
            </a:r>
            <a:endParaRPr lang="en-US" sz="2400" dirty="0"/>
          </a:p>
          <a:p>
            <a:r>
              <a:rPr lang="en-US" sz="2400" dirty="0"/>
              <a:t>Regression </a:t>
            </a:r>
            <a:r>
              <a:rPr lang="en-US" sz="2400" dirty="0" smtClean="0"/>
              <a:t>Discontinuities</a:t>
            </a:r>
          </a:p>
          <a:p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Things happen that are almost like an experiment</a:t>
            </a:r>
            <a:r>
              <a:rPr lang="en-US" sz="2400" dirty="0" smtClean="0"/>
              <a:t>…</a:t>
            </a:r>
          </a:p>
          <a:p>
            <a:pPr marL="0" indent="0">
              <a:buNone/>
            </a:pPr>
            <a:r>
              <a:rPr lang="en-US" sz="2400" dirty="0" smtClean="0"/>
              <a:t>as if they are an experiment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353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An example of </a:t>
            </a:r>
            <a:r>
              <a:rPr lang="en-US" b="1" dirty="0" smtClean="0"/>
              <a:t>a regression discontinuity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 regression discontinuity is when something changes suddenly and exogenously (from the outside) that affects what you are interested in</a:t>
            </a:r>
          </a:p>
          <a:p>
            <a:r>
              <a:rPr lang="en-US" sz="2400" dirty="0" smtClean="0"/>
              <a:t>Lemieux </a:t>
            </a:r>
            <a:r>
              <a:rPr lang="en-US" sz="2400" dirty="0"/>
              <a:t>&amp; Milligan: Incentive Effects of Social </a:t>
            </a:r>
            <a:r>
              <a:rPr lang="en-US" sz="2400" dirty="0" smtClean="0"/>
              <a:t>Assistance</a:t>
            </a:r>
          </a:p>
          <a:p>
            <a:r>
              <a:rPr lang="en-US" sz="2400" dirty="0" smtClean="0"/>
              <a:t>Question</a:t>
            </a:r>
            <a:r>
              <a:rPr lang="en-US" sz="2400" dirty="0"/>
              <a:t>: What is the effect of increased social assistance on employment?</a:t>
            </a:r>
          </a:p>
          <a:p>
            <a:r>
              <a:rPr lang="en-US" sz="2400" dirty="0" smtClean="0"/>
              <a:t>Natural experiment/regression discontinuity example:</a:t>
            </a:r>
          </a:p>
          <a:p>
            <a:r>
              <a:rPr lang="en-US" sz="2400" dirty="0" smtClean="0"/>
              <a:t>The Social </a:t>
            </a:r>
            <a:r>
              <a:rPr lang="en-US" sz="2400" dirty="0"/>
              <a:t>assistance </a:t>
            </a:r>
            <a:r>
              <a:rPr lang="en-US" sz="2400" dirty="0" smtClean="0"/>
              <a:t>(unemployment compensation) to </a:t>
            </a:r>
            <a:r>
              <a:rPr lang="en-US" sz="2400" dirty="0"/>
              <a:t>the </a:t>
            </a:r>
            <a:r>
              <a:rPr lang="en-US" sz="2400" dirty="0" smtClean="0"/>
              <a:t>unemployed in Quebec depended on age:</a:t>
            </a:r>
          </a:p>
          <a:p>
            <a:pPr marL="400050" lvl="1" indent="-342900"/>
            <a:r>
              <a:rPr lang="en-US" sz="2400" dirty="0" smtClean="0"/>
              <a:t>Low payments </a:t>
            </a:r>
            <a:r>
              <a:rPr lang="en-US" sz="2400" dirty="0"/>
              <a:t>to individuals under 30</a:t>
            </a:r>
          </a:p>
          <a:p>
            <a:pPr marL="400050" lvl="1" indent="-342900"/>
            <a:r>
              <a:rPr lang="en-US" sz="2400" dirty="0"/>
              <a:t>Higher payments for individuals 30 and </a:t>
            </a:r>
            <a:r>
              <a:rPr lang="en-US" sz="2400" dirty="0" smtClean="0"/>
              <a:t>over</a:t>
            </a:r>
          </a:p>
          <a:p>
            <a:pPr marL="57150" lvl="1" indent="0">
              <a:buNone/>
            </a:pPr>
            <a:endParaRPr lang="en-US" sz="2400" dirty="0" smtClean="0"/>
          </a:p>
          <a:p>
            <a:pPr lvl="1" indent="-457200">
              <a:buFont typeface="Courier New" pitchFamily="49" charset="0"/>
              <a:buChar char="o"/>
            </a:pPr>
            <a:endParaRPr lang="en-US" sz="2800" dirty="0"/>
          </a:p>
          <a:p>
            <a:pPr lvl="1" indent="-457200">
              <a:buFont typeface="Courier New" pitchFamily="49" charset="0"/>
              <a:buChar char="o"/>
            </a:pPr>
            <a:endParaRPr lang="en-US" sz="2800" dirty="0"/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0364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298" name="Picture 2"/>
          <p:cNvPicPr>
            <a:picLocks noChangeAspect="1" noChangeArrowheads="1"/>
          </p:cNvPicPr>
          <p:nvPr/>
        </p:nvPicPr>
        <p:blipFill>
          <a:blip r:embed="rId2" cstate="print"/>
          <a:srcRect r="5481" b="2174"/>
          <a:stretch>
            <a:fillRect/>
          </a:stretch>
        </p:blipFill>
        <p:spPr bwMode="auto">
          <a:xfrm>
            <a:off x="142876" y="142876"/>
            <a:ext cx="8786842" cy="65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903452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22" name="Picture 2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 cstate="print"/>
          <a:srcRect l="822" r="1315"/>
          <a:stretch>
            <a:fillRect/>
          </a:stretch>
        </p:blipFill>
        <p:spPr>
          <a:xfrm>
            <a:off x="357217" y="-24"/>
            <a:ext cx="8501063" cy="6858000"/>
          </a:xfrm>
        </p:spPr>
      </p:pic>
    </p:spTree>
    <p:extLst>
      <p:ext uri="{BB962C8B-B14F-4D97-AF65-F5344CB8AC3E}">
        <p14:creationId xmlns:p14="http://schemas.microsoft.com/office/powerpoint/2010/main" val="19511785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 </a:t>
            </a:r>
            <a:r>
              <a:rPr lang="en-US" dirty="0" smtClean="0"/>
              <a:t>of a natural </a:t>
            </a:r>
            <a:r>
              <a:rPr lang="en-US" dirty="0" smtClean="0"/>
              <a:t>experiment – regression discontinuity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Duchin</a:t>
            </a:r>
            <a:r>
              <a:rPr lang="en-US" dirty="0" smtClean="0"/>
              <a:t>, </a:t>
            </a:r>
            <a:r>
              <a:rPr lang="en-US" dirty="0" err="1" smtClean="0"/>
              <a:t>Matsusaka</a:t>
            </a:r>
            <a:r>
              <a:rPr lang="en-US" dirty="0" smtClean="0"/>
              <a:t>, </a:t>
            </a:r>
            <a:r>
              <a:rPr lang="en-US" dirty="0" err="1" smtClean="0"/>
              <a:t>Ozbas</a:t>
            </a:r>
            <a:r>
              <a:rPr lang="en-US" dirty="0" smtClean="0"/>
              <a:t> JFE 2009. When are outside directors effective?</a:t>
            </a:r>
          </a:p>
          <a:p>
            <a:r>
              <a:rPr lang="en-US" dirty="0" smtClean="0"/>
              <a:t>Issue: Should your Board of Directors only include people from outside the firm?</a:t>
            </a:r>
          </a:p>
          <a:p>
            <a:r>
              <a:rPr lang="en-US" dirty="0" smtClean="0"/>
              <a:t>Some multiple regression studies (with firm performance measures as Y, key X is % outside directors) have statistically insignificant result.  </a:t>
            </a:r>
            <a:endParaRPr lang="en-US" dirty="0"/>
          </a:p>
          <a:p>
            <a:pPr lvl="1"/>
            <a:r>
              <a:rPr lang="en-US" dirty="0" smtClean="0"/>
              <a:t>Are these likely to be biased?</a:t>
            </a:r>
          </a:p>
          <a:p>
            <a:r>
              <a:rPr lang="en-US" dirty="0" smtClean="0"/>
              <a:t>The natural experiment:  NYSE </a:t>
            </a:r>
            <a:r>
              <a:rPr lang="en-US" dirty="0"/>
              <a:t>and Nasdaq regulations adopted in 1999 </a:t>
            </a:r>
            <a:r>
              <a:rPr lang="en-US" dirty="0" smtClean="0"/>
              <a:t>require audit </a:t>
            </a:r>
            <a:r>
              <a:rPr lang="en-US" dirty="0"/>
              <a:t>committees to be comprised entirely of </a:t>
            </a:r>
            <a:r>
              <a:rPr lang="en-US" dirty="0" smtClean="0"/>
              <a:t>independent directors</a:t>
            </a:r>
            <a:r>
              <a:rPr lang="en-US" dirty="0"/>
              <a:t>, a requirement that was extended and </a:t>
            </a:r>
            <a:r>
              <a:rPr lang="en-US" dirty="0" smtClean="0"/>
              <a:t>strengthened by Sarbanes-Oxley in </a:t>
            </a:r>
            <a:r>
              <a:rPr lang="en-US" dirty="0"/>
              <a:t>2002. In 2003, NYSE and NASD </a:t>
            </a:r>
            <a:r>
              <a:rPr lang="en-US" dirty="0" smtClean="0"/>
              <a:t>adopted additional </a:t>
            </a:r>
            <a:r>
              <a:rPr lang="en-US" dirty="0"/>
              <a:t>rules that require boards to have a majority </a:t>
            </a:r>
            <a:r>
              <a:rPr lang="en-US" dirty="0" smtClean="0"/>
              <a:t>of independent directors.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089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48602</TotalTime>
  <Words>580</Words>
  <Application>Microsoft Office PowerPoint</Application>
  <PresentationFormat>On-screen Show (4:3)</PresentationFormat>
  <Paragraphs>115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Office Theme</vt:lpstr>
      <vt:lpstr>QM222 Nov. 15 Section A1 Natural Experiments </vt:lpstr>
      <vt:lpstr>To Do</vt:lpstr>
      <vt:lpstr>On presentations</vt:lpstr>
      <vt:lpstr>Experiments</vt:lpstr>
      <vt:lpstr>PowerPoint Presentation</vt:lpstr>
      <vt:lpstr>An example of a regression discontinuity</vt:lpstr>
      <vt:lpstr>PowerPoint Presentation</vt:lpstr>
      <vt:lpstr>PowerPoint Presentation</vt:lpstr>
      <vt:lpstr>Another example of a natural experiment – regression discontinuity</vt:lpstr>
      <vt:lpstr>Compliant=complied beforehand Here, companies are also divided by whether there were high/low costs for outsiders (including new board members) to get information about the company (based on accuracy of analysts forecasts)</vt:lpstr>
      <vt:lpstr>Does giving people money really improve child mental health?</vt:lpstr>
      <vt:lpstr>Cholera outbreak in 1853: Differences in differences </vt:lpstr>
      <vt:lpstr>In your project or workplace or life</vt:lpstr>
      <vt:lpstr>PowerPoint Presentation</vt:lpstr>
    </vt:vector>
  </TitlesOfParts>
  <Company>boston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BSC Case Competition</dc:title>
  <dc:creator>palak sancheti</dc:creator>
  <cp:lastModifiedBy>Shulamit Kahn</cp:lastModifiedBy>
  <cp:revision>634</cp:revision>
  <cp:lastPrinted>2017-11-15T15:01:20Z</cp:lastPrinted>
  <dcterms:created xsi:type="dcterms:W3CDTF">2012-04-21T03:14:22Z</dcterms:created>
  <dcterms:modified xsi:type="dcterms:W3CDTF">2017-11-15T15:03:21Z</dcterms:modified>
</cp:coreProperties>
</file>