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07" r:id="rId1"/>
  </p:sldMasterIdLst>
  <p:notesMasterIdLst>
    <p:notesMasterId r:id="rId30"/>
  </p:notesMasterIdLst>
  <p:handoutMasterIdLst>
    <p:handoutMasterId r:id="rId31"/>
  </p:handoutMasterIdLst>
  <p:sldIdLst>
    <p:sldId id="331" r:id="rId2"/>
    <p:sldId id="954" r:id="rId3"/>
    <p:sldId id="934" r:id="rId4"/>
    <p:sldId id="935" r:id="rId5"/>
    <p:sldId id="936" r:id="rId6"/>
    <p:sldId id="937" r:id="rId7"/>
    <p:sldId id="938" r:id="rId8"/>
    <p:sldId id="939" r:id="rId9"/>
    <p:sldId id="940" r:id="rId10"/>
    <p:sldId id="941" r:id="rId11"/>
    <p:sldId id="943" r:id="rId12"/>
    <p:sldId id="955" r:id="rId13"/>
    <p:sldId id="942" r:id="rId14"/>
    <p:sldId id="964" r:id="rId15"/>
    <p:sldId id="956" r:id="rId16"/>
    <p:sldId id="958" r:id="rId17"/>
    <p:sldId id="957" r:id="rId18"/>
    <p:sldId id="944" r:id="rId19"/>
    <p:sldId id="945" r:id="rId20"/>
    <p:sldId id="946" r:id="rId21"/>
    <p:sldId id="947" r:id="rId22"/>
    <p:sldId id="950" r:id="rId23"/>
    <p:sldId id="948" r:id="rId24"/>
    <p:sldId id="959" r:id="rId25"/>
    <p:sldId id="960" r:id="rId26"/>
    <p:sldId id="961" r:id="rId27"/>
    <p:sldId id="962" r:id="rId28"/>
    <p:sldId id="949"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B97"/>
    <a:srgbClr val="FF3A3F"/>
    <a:srgbClr val="996633"/>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7" autoAdjust="0"/>
    <p:restoredTop sz="95878" autoAdjust="0"/>
  </p:normalViewPr>
  <p:slideViewPr>
    <p:cSldViewPr snapToGrid="0" snapToObjects="1">
      <p:cViewPr varScale="1">
        <p:scale>
          <a:sx n="54" d="100"/>
          <a:sy n="54" d="100"/>
        </p:scale>
        <p:origin x="1104" y="62"/>
      </p:cViewPr>
      <p:guideLst>
        <p:guide orient="horz" pos="2160"/>
        <p:guide pos="2880"/>
      </p:guideLst>
    </p:cSldViewPr>
  </p:slideViewPr>
  <p:notesTextViewPr>
    <p:cViewPr>
      <p:scale>
        <a:sx n="3" d="2"/>
        <a:sy n="3" d="2"/>
      </p:scale>
      <p:origin x="0" y="0"/>
    </p:cViewPr>
  </p:notesTextViewPr>
  <p:sorterViewPr>
    <p:cViewPr varScale="1">
      <p:scale>
        <a:sx n="1" d="1"/>
        <a:sy n="1" d="1"/>
      </p:scale>
      <p:origin x="0" y="-43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6" rIns="93170" bIns="46586" rtlCol="0"/>
          <a:lstStyle>
            <a:lvl1pPr algn="r">
              <a:defRPr sz="1200"/>
            </a:lvl1pPr>
          </a:lstStyle>
          <a:p>
            <a:fld id="{33DD6E71-6090-4883-B6DD-B01D3F55CE49}" type="datetimeFigureOut">
              <a:rPr lang="en-US" smtClean="0"/>
              <a:t>11/13/2017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6" rIns="93170" bIns="46586" rtlCol="0" anchor="b"/>
          <a:lstStyle>
            <a:lvl1pPr algn="r">
              <a:defRPr sz="1200"/>
            </a:lvl1pPr>
          </a:lstStyle>
          <a:p>
            <a:fld id="{532479C8-4327-4F69-BF05-F013EAF2471B}" type="slidenum">
              <a:rPr lang="en-US" smtClean="0"/>
              <a:t>‹#›</a:t>
            </a:fld>
            <a:endParaRPr lang="en-US" dirty="0"/>
          </a:p>
        </p:txBody>
      </p:sp>
    </p:spTree>
    <p:extLst>
      <p:ext uri="{BB962C8B-B14F-4D97-AF65-F5344CB8AC3E}">
        <p14:creationId xmlns:p14="http://schemas.microsoft.com/office/powerpoint/2010/main" val="290020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E02E0BCF-A863-5B4E-8C7E-16C46CA4CC95}" type="datetimeFigureOut">
              <a:rPr lang="en-US" smtClean="0"/>
              <a:t>11/13/2017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0100E2C8-C556-5540-B541-0EDD875CC4BB}" type="slidenum">
              <a:rPr lang="en-US" smtClean="0"/>
              <a:t>‹#›</a:t>
            </a:fld>
            <a:endParaRPr lang="en-US" dirty="0"/>
          </a:p>
        </p:txBody>
      </p:sp>
    </p:spTree>
    <p:extLst>
      <p:ext uri="{BB962C8B-B14F-4D97-AF65-F5344CB8AC3E}">
        <p14:creationId xmlns:p14="http://schemas.microsoft.com/office/powerpoint/2010/main" val="2264530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0E2C8-C556-5540-B541-0EDD875CC4BB}" type="slidenum">
              <a:rPr lang="en-US" smtClean="0"/>
              <a:t>1</a:t>
            </a:fld>
            <a:endParaRPr lang="en-US" dirty="0"/>
          </a:p>
        </p:txBody>
      </p:sp>
    </p:spTree>
    <p:extLst>
      <p:ext uri="{BB962C8B-B14F-4D97-AF65-F5344CB8AC3E}">
        <p14:creationId xmlns:p14="http://schemas.microsoft.com/office/powerpoint/2010/main" val="385033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00E2E0C-1931-45B4-AE4E-9F5A19983E95}" type="slidenum">
              <a:rPr lang="en-US" smtClean="0"/>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The best way to reach me is via email, which I check frequently.</a:t>
            </a:r>
          </a:p>
          <a:p>
            <a:pPr eaLnBrk="1" hangingPunct="1"/>
            <a:r>
              <a:rPr lang="en-US" smtClean="0"/>
              <a:t>My office hours are     BUT if ever you want to meet with me at </a:t>
            </a:r>
            <a:r>
              <a:rPr lang="en-US" b="1" smtClean="0"/>
              <a:t>another</a:t>
            </a:r>
            <a:r>
              <a:rPr lang="en-US" smtClean="0"/>
              <a:t> time, just let me know and we can make an appointment. I will also be eating lunch most Wednesdays at noon in Breadwinners. I would love it if you would join me for lunch.</a:t>
            </a:r>
            <a:endParaRPr lang="en-US" b="1" smtClean="0"/>
          </a:p>
        </p:txBody>
      </p:sp>
    </p:spTree>
    <p:extLst>
      <p:ext uri="{BB962C8B-B14F-4D97-AF65-F5344CB8AC3E}">
        <p14:creationId xmlns:p14="http://schemas.microsoft.com/office/powerpoint/2010/main" val="64931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00E2E0C-1931-45B4-AE4E-9F5A19983E95}"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The best way to reach me is via email, which I check frequently.</a:t>
            </a:r>
          </a:p>
          <a:p>
            <a:pPr eaLnBrk="1" hangingPunct="1"/>
            <a:r>
              <a:rPr lang="en-US" smtClean="0"/>
              <a:t>My office hours are     BUT if ever you want to meet with me at </a:t>
            </a:r>
            <a:r>
              <a:rPr lang="en-US" b="1" smtClean="0"/>
              <a:t>another</a:t>
            </a:r>
            <a:r>
              <a:rPr lang="en-US" smtClean="0"/>
              <a:t> time, just let me know and we can make an appointment. I will also be eating lunch most Wednesdays at noon in Breadwinners. I would love it if you would join me for lunch.</a:t>
            </a:r>
            <a:endParaRPr lang="en-US" b="1" smtClean="0"/>
          </a:p>
        </p:txBody>
      </p:sp>
    </p:spTree>
    <p:extLst>
      <p:ext uri="{BB962C8B-B14F-4D97-AF65-F5344CB8AC3E}">
        <p14:creationId xmlns:p14="http://schemas.microsoft.com/office/powerpoint/2010/main" val="13455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7CDE46-4301-427D-BADD-9FEC39D3EBE1}" type="slidenum">
              <a:rPr lang="en-US" altLang="en-US" smtClean="0">
                <a:latin typeface="Calibri" panose="020F0502020204030204" pitchFamily="34" charset="0"/>
              </a:rPr>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021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7FFE958-2302-49AC-9850-E1F71003433F}"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40933574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865FC-0292-45F8-816D-9410E9D97DDD}"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199443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FD49F-CFD6-4140-9F37-9DB4EF9488AD}"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368269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46A4E8B-CB82-4DBF-B1AB-A32B8F2859B0}"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73BB4A00-984E-4949-B0C7-1370322C939D}" type="slidenum">
              <a:rPr lang="en-US" smtClean="0"/>
              <a:t>‹#›</a:t>
            </a:fld>
            <a:endParaRPr lang="en-US" dirty="0"/>
          </a:p>
        </p:txBody>
      </p:sp>
      <p:pic>
        <p:nvPicPr>
          <p:cNvPr id="7" name="Picture 2" descr="boston_univ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742" y="6270626"/>
            <a:ext cx="1014413"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66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C3A5E-BE08-4A27-8A8B-182E4207F82B}"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6555049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4546D-3EBE-4917-9B13-15B62916C879}"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smtClean="0"/>
              <a:t>QM222 Fall 2017 Section A1</a:t>
            </a:r>
            <a:endParaRPr lang="en-US" dirty="0"/>
          </a:p>
        </p:txBody>
      </p:sp>
      <p:sp>
        <p:nvSpPr>
          <p:cNvPr id="7" name="Slide Number Placeholder 6"/>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421798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1920D-357A-4826-A003-B403F8E98318}" type="datetime1">
              <a:rPr lang="en-US" smtClean="0"/>
              <a:t>11/13/2017</a:t>
            </a:fld>
            <a:endParaRPr lang="en-US" dirty="0"/>
          </a:p>
        </p:txBody>
      </p:sp>
      <p:sp>
        <p:nvSpPr>
          <p:cNvPr id="8" name="Footer Placeholder 7"/>
          <p:cNvSpPr>
            <a:spLocks noGrp="1"/>
          </p:cNvSpPr>
          <p:nvPr>
            <p:ph type="ftr" sz="quarter" idx="11"/>
          </p:nvPr>
        </p:nvSpPr>
        <p:spPr/>
        <p:txBody>
          <a:bodyPr/>
          <a:lstStyle/>
          <a:p>
            <a:r>
              <a:rPr lang="en-US" smtClean="0"/>
              <a:t>QM222 Fall 2017 Section A1</a:t>
            </a:r>
            <a:endParaRPr lang="en-US" dirty="0"/>
          </a:p>
        </p:txBody>
      </p:sp>
      <p:sp>
        <p:nvSpPr>
          <p:cNvPr id="9" name="Slide Number Placeholder 8"/>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44389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F3F22-D3D3-4795-B5A7-C2AB905387D8}" type="datetime1">
              <a:rPr lang="en-US" smtClean="0"/>
              <a:t>11/13/2017</a:t>
            </a:fld>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16972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F3F9B-0FB4-441C-B85A-20FBCE616C0C}" type="datetime1">
              <a:rPr lang="en-US" smtClean="0"/>
              <a:t>11/13/2017</a:t>
            </a:fld>
            <a:endParaRPr lang="en-US" dirty="0"/>
          </a:p>
        </p:txBody>
      </p:sp>
      <p:sp>
        <p:nvSpPr>
          <p:cNvPr id="3" name="Footer Placeholder 2"/>
          <p:cNvSpPr>
            <a:spLocks noGrp="1"/>
          </p:cNvSpPr>
          <p:nvPr>
            <p:ph type="ftr" sz="quarter" idx="11"/>
          </p:nvPr>
        </p:nvSpPr>
        <p:spPr/>
        <p:txBody>
          <a:bodyPr/>
          <a:lstStyle/>
          <a:p>
            <a:r>
              <a:rPr lang="en-US" smtClean="0"/>
              <a:t>QM222 Fall 2017 Section A1</a:t>
            </a:r>
            <a:endParaRPr lang="en-US" dirty="0"/>
          </a:p>
        </p:txBody>
      </p:sp>
      <p:sp>
        <p:nvSpPr>
          <p:cNvPr id="4" name="Slide Number Placeholder 3"/>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24586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5337E-7B37-4D90-8A94-FE0339A2F184}"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smtClean="0"/>
              <a:t>QM222 Fall 2017 Section A1</a:t>
            </a:r>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34696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BE2EB-8501-4D31-A091-FB56883FED83}"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smtClean="0"/>
              <a:t>QM222 Fall 2017 Section A1</a:t>
            </a:r>
            <a:endParaRPr lang="en-US" dirty="0"/>
          </a:p>
        </p:txBody>
      </p:sp>
      <p:sp>
        <p:nvSpPr>
          <p:cNvPr id="7" name="Slide Number Placeholder 6"/>
          <p:cNvSpPr>
            <a:spLocks noGrp="1"/>
          </p:cNvSpPr>
          <p:nvPr>
            <p:ph type="sldNum" sz="quarter" idx="12"/>
          </p:nvPr>
        </p:nvSpPr>
        <p:spPr/>
        <p:txBody>
          <a:bodyPr/>
          <a:lstStyle/>
          <a:p>
            <a:fld id="{73BB4A00-984E-4949-B0C7-1370322C939D}" type="slidenum">
              <a:rPr lang="en-US" smtClean="0"/>
              <a:t>‹#›</a:t>
            </a:fld>
            <a:endParaRPr lang="en-US" dirty="0"/>
          </a:p>
        </p:txBody>
      </p:sp>
    </p:spTree>
    <p:extLst>
      <p:ext uri="{BB962C8B-B14F-4D97-AF65-F5344CB8AC3E}">
        <p14:creationId xmlns:p14="http://schemas.microsoft.com/office/powerpoint/2010/main" val="316664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FBCE84-76B9-4A92-B555-90A58E37B1DC}" type="datetime1">
              <a:rPr lang="en-US" smtClean="0"/>
              <a:t>11/13/2017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QM222 Fall 2017 Section A1</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B4A00-984E-4949-B0C7-1370322C939D}" type="slidenum">
              <a:rPr lang="en-US" smtClean="0"/>
              <a:t>‹#›</a:t>
            </a:fld>
            <a:endParaRPr lang="en-US" dirty="0"/>
          </a:p>
        </p:txBody>
      </p:sp>
    </p:spTree>
    <p:extLst>
      <p:ext uri="{BB962C8B-B14F-4D97-AF65-F5344CB8AC3E}">
        <p14:creationId xmlns:p14="http://schemas.microsoft.com/office/powerpoint/2010/main" val="3261465238"/>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blog.optimizely.com/2010/11/29/how-obama-raised-60-million-by-running-a-simple-experi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optimizely.wpengine.com/2010/11/29/how-obama-raised-60-million-by-running-a-simple-experiment/obama_test_sec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t>QM222 Nov. </a:t>
            </a:r>
            <a:r>
              <a:rPr lang="en-US" sz="4000" b="1" dirty="0" smtClean="0"/>
              <a:t>13 </a:t>
            </a:r>
            <a:r>
              <a:rPr lang="en-US" sz="4000" b="1" dirty="0" smtClean="0"/>
              <a:t>Section </a:t>
            </a:r>
            <a:r>
              <a:rPr lang="en-US" sz="4000" b="1" dirty="0" smtClean="0"/>
              <a:t>A1</a:t>
            </a:r>
            <a:r>
              <a:rPr lang="en-US" sz="4000" b="1" dirty="0" smtClean="0"/>
              <a:t/>
            </a:r>
            <a:br>
              <a:rPr lang="en-US" sz="4000" b="1" dirty="0" smtClean="0"/>
            </a:br>
            <a:r>
              <a:rPr lang="en-US" sz="4000" dirty="0" smtClean="0"/>
              <a:t>Experiments</a:t>
            </a:r>
            <a:r>
              <a:rPr lang="en-US" sz="4000" b="1" dirty="0" smtClean="0"/>
              <a:t/>
            </a:r>
            <a:br>
              <a:rPr lang="en-US" sz="4000" b="1" dirty="0" smtClean="0"/>
            </a:br>
            <a:endParaRPr lang="en-US" sz="2800" dirty="0"/>
          </a:p>
        </p:txBody>
      </p:sp>
      <p:sp>
        <p:nvSpPr>
          <p:cNvPr id="3" name="Subtitle 2"/>
          <p:cNvSpPr>
            <a:spLocks noGrp="1"/>
          </p:cNvSpPr>
          <p:nvPr>
            <p:ph type="subTitle" idx="1"/>
          </p:nvPr>
        </p:nvSpPr>
        <p:spPr>
          <a:xfrm>
            <a:off x="1650155" y="3188678"/>
            <a:ext cx="6858000" cy="3081948"/>
          </a:xfrm>
        </p:spPr>
        <p:txBody>
          <a:bodyPr>
            <a:normAutofit/>
          </a:bodyPr>
          <a:lstStyle/>
          <a:p>
            <a:endParaRPr lang="en-US" sz="1800" dirty="0"/>
          </a:p>
        </p:txBody>
      </p:sp>
      <p:sp>
        <p:nvSpPr>
          <p:cNvPr id="5" name="Footer Placeholder 4"/>
          <p:cNvSpPr>
            <a:spLocks noGrp="1"/>
          </p:cNvSpPr>
          <p:nvPr>
            <p:ph type="ftr" sz="quarter" idx="11"/>
          </p:nvPr>
        </p:nvSpPr>
        <p:spPr/>
        <p:txBody>
          <a:bodyPr/>
          <a:lstStyle/>
          <a:p>
            <a:r>
              <a:rPr lang="en-US" smtClean="0"/>
              <a:t>QM222 Fall 2017 Section A1</a:t>
            </a:r>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t>1</a:t>
            </a:fld>
            <a:endParaRPr lang="en-US" dirty="0"/>
          </a:p>
        </p:txBody>
      </p:sp>
      <p:pic>
        <p:nvPicPr>
          <p:cNvPr id="2050" name="Picture 2" descr="boston_univ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2" y="6270626"/>
            <a:ext cx="1014413"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1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Impact </a:t>
            </a:r>
          </a:p>
        </p:txBody>
      </p:sp>
      <p:sp>
        <p:nvSpPr>
          <p:cNvPr id="5123" name="Rectangle 3"/>
          <p:cNvSpPr>
            <a:spLocks noGrp="1" noChangeArrowheads="1"/>
          </p:cNvSpPr>
          <p:nvPr>
            <p:ph sz="quarter" idx="1"/>
          </p:nvPr>
        </p:nvSpPr>
        <p:spPr>
          <a:xfrm>
            <a:off x="914400" y="1447800"/>
            <a:ext cx="7772400" cy="5105400"/>
          </a:xfrm>
        </p:spPr>
        <p:txBody>
          <a:bodyPr>
            <a:normAutofit/>
          </a:bodyPr>
          <a:lstStyle/>
          <a:p>
            <a:pPr>
              <a:defRPr/>
            </a:pPr>
            <a:r>
              <a:rPr lang="en-US" altLang="ja-JP" dirty="0" smtClean="0"/>
              <a:t>The sign up rate for the winning design was 11.6% </a:t>
            </a:r>
          </a:p>
          <a:p>
            <a:pPr>
              <a:defRPr/>
            </a:pPr>
            <a:endParaRPr lang="en-US" altLang="ja-JP" dirty="0"/>
          </a:p>
          <a:p>
            <a:pPr>
              <a:defRPr/>
            </a:pPr>
            <a:r>
              <a:rPr lang="en-US" altLang="ja-JP" dirty="0" smtClean="0"/>
              <a:t>The sign up rate for the original design was 8.26% </a:t>
            </a:r>
          </a:p>
          <a:p>
            <a:pPr>
              <a:defRPr/>
            </a:pPr>
            <a:endParaRPr lang="en-US" altLang="ja-JP" dirty="0" smtClean="0"/>
          </a:p>
          <a:p>
            <a:pPr>
              <a:defRPr/>
            </a:pPr>
            <a:r>
              <a:rPr lang="en-US" altLang="ja-JP" dirty="0" smtClean="0"/>
              <a:t>This would create a difference of 2,880,000 emails </a:t>
            </a:r>
            <a:endParaRPr lang="en-US" altLang="ja-JP" dirty="0"/>
          </a:p>
          <a:p>
            <a:pPr lvl="1"/>
            <a:endParaRPr lang="en-US" altLang="ja-JP" dirty="0" smtClean="0"/>
          </a:p>
          <a:p>
            <a:pPr>
              <a:defRPr/>
            </a:pPr>
            <a:r>
              <a:rPr lang="en-US" altLang="ja-JP" dirty="0" smtClean="0"/>
              <a:t>The average donation per email was $21</a:t>
            </a:r>
          </a:p>
          <a:p>
            <a:pPr>
              <a:defRPr/>
            </a:pPr>
            <a:endParaRPr lang="en-US" dirty="0"/>
          </a:p>
          <a:p>
            <a:pPr>
              <a:defRPr/>
            </a:pPr>
            <a:r>
              <a:rPr lang="en-US" dirty="0" smtClean="0"/>
              <a:t>This translates into an additional $60M in donations </a:t>
            </a:r>
            <a:endParaRPr lang="en-US" dirty="0"/>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10</a:t>
            </a:fld>
            <a:endParaRPr lang="en-US" dirty="0"/>
          </a:p>
        </p:txBody>
      </p:sp>
    </p:spTree>
    <p:extLst>
      <p:ext uri="{BB962C8B-B14F-4D97-AF65-F5344CB8AC3E}">
        <p14:creationId xmlns:p14="http://schemas.microsoft.com/office/powerpoint/2010/main" val="3009261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Control Trials (RCTs)</a:t>
            </a:r>
            <a:endParaRPr lang="en-US" dirty="0"/>
          </a:p>
        </p:txBody>
      </p:sp>
      <p:sp>
        <p:nvSpPr>
          <p:cNvPr id="3" name="Content Placeholder 2"/>
          <p:cNvSpPr>
            <a:spLocks noGrp="1"/>
          </p:cNvSpPr>
          <p:nvPr>
            <p:ph idx="1"/>
          </p:nvPr>
        </p:nvSpPr>
        <p:spPr>
          <a:xfrm>
            <a:off x="1160353" y="1489931"/>
            <a:ext cx="7610476" cy="3670767"/>
          </a:xfrm>
        </p:spPr>
        <p:txBody>
          <a:bodyPr>
            <a:noAutofit/>
          </a:bodyPr>
          <a:lstStyle/>
          <a:p>
            <a:pPr marL="0" indent="0">
              <a:buNone/>
            </a:pPr>
            <a:r>
              <a:rPr lang="en-US" b="1" dirty="0" smtClean="0"/>
              <a:t>In randomized experiments, people are randomly assigned to being in the </a:t>
            </a:r>
            <a:r>
              <a:rPr lang="en-US" b="1" i="1" dirty="0" smtClean="0">
                <a:solidFill>
                  <a:srgbClr val="FF0000"/>
                </a:solidFill>
              </a:rPr>
              <a:t>treatment group </a:t>
            </a:r>
            <a:r>
              <a:rPr lang="en-US" b="1" dirty="0" smtClean="0"/>
              <a:t>or the </a:t>
            </a:r>
            <a:r>
              <a:rPr lang="en-US" b="1" i="1" dirty="0" smtClean="0">
                <a:solidFill>
                  <a:srgbClr val="FF0000"/>
                </a:solidFill>
              </a:rPr>
              <a:t>control group</a:t>
            </a:r>
            <a:r>
              <a:rPr lang="en-US" b="1" dirty="0" smtClean="0"/>
              <a:t>. </a:t>
            </a:r>
          </a:p>
          <a:p>
            <a:r>
              <a:rPr lang="en-US" i="1" dirty="0" smtClean="0"/>
              <a:t>Randomly</a:t>
            </a:r>
            <a:r>
              <a:rPr lang="en-US" dirty="0" smtClean="0"/>
              <a:t> </a:t>
            </a:r>
            <a:r>
              <a:rPr lang="en-US" dirty="0"/>
              <a:t>assigning people to a treatment is the most important dimension of an experiment</a:t>
            </a:r>
            <a:r>
              <a:rPr lang="en-US" dirty="0" smtClean="0"/>
              <a:t>.</a:t>
            </a:r>
          </a:p>
          <a:p>
            <a:r>
              <a:rPr lang="en-US" dirty="0"/>
              <a:t>Random experiments are the </a:t>
            </a:r>
            <a:endParaRPr lang="en-US" dirty="0" smtClean="0"/>
          </a:p>
          <a:p>
            <a:pPr marL="0" indent="0">
              <a:buNone/>
            </a:pPr>
            <a:r>
              <a:rPr lang="en-US" b="1" dirty="0"/>
              <a:t> </a:t>
            </a:r>
            <a:r>
              <a:rPr lang="en-US" b="1" dirty="0" smtClean="0"/>
              <a:t>  GOLD </a:t>
            </a:r>
            <a:r>
              <a:rPr lang="en-US" b="1" dirty="0"/>
              <a:t>STANDARD</a:t>
            </a:r>
            <a:r>
              <a:rPr lang="en-US" dirty="0"/>
              <a:t> of research.</a:t>
            </a:r>
          </a:p>
          <a:p>
            <a:endParaRPr lang="en-US" dirty="0"/>
          </a:p>
          <a:p>
            <a:pPr marL="0" lvl="0" indent="0">
              <a:buNone/>
            </a:pPr>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89" y="2534207"/>
            <a:ext cx="4457143" cy="4444444"/>
          </a:xfrm>
          <a:prstGeom prst="rect">
            <a:avLst/>
          </a:prstGeom>
        </p:spPr>
      </p:pic>
    </p:spTree>
    <p:extLst>
      <p:ext uri="{BB962C8B-B14F-4D97-AF65-F5344CB8AC3E}">
        <p14:creationId xmlns:p14="http://schemas.microsoft.com/office/powerpoint/2010/main" val="13380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Control Trials (RCTs)</a:t>
            </a:r>
            <a:endParaRPr lang="en-US" dirty="0"/>
          </a:p>
        </p:txBody>
      </p:sp>
      <p:sp>
        <p:nvSpPr>
          <p:cNvPr id="3" name="Content Placeholder 2"/>
          <p:cNvSpPr>
            <a:spLocks noGrp="1"/>
          </p:cNvSpPr>
          <p:nvPr>
            <p:ph idx="1"/>
          </p:nvPr>
        </p:nvSpPr>
        <p:spPr>
          <a:xfrm>
            <a:off x="1160353" y="1261331"/>
            <a:ext cx="7610476" cy="3670767"/>
          </a:xfrm>
        </p:spPr>
        <p:txBody>
          <a:bodyPr>
            <a:noAutofit/>
          </a:bodyPr>
          <a:lstStyle/>
          <a:p>
            <a:r>
              <a:rPr lang="en-US" b="1" dirty="0" smtClean="0"/>
              <a:t>Because </a:t>
            </a:r>
            <a:r>
              <a:rPr lang="en-US" b="1" dirty="0"/>
              <a:t>assignment to the </a:t>
            </a:r>
            <a:r>
              <a:rPr lang="en-US" b="1" i="1" dirty="0">
                <a:solidFill>
                  <a:srgbClr val="FF0000"/>
                </a:solidFill>
              </a:rPr>
              <a:t>treatment group </a:t>
            </a:r>
            <a:r>
              <a:rPr lang="en-US" b="1" i="1" dirty="0"/>
              <a:t>has nothing to do with the characteristics of the </a:t>
            </a:r>
            <a:r>
              <a:rPr lang="en-US" b="1" i="1" dirty="0" smtClean="0"/>
              <a:t>participants:</a:t>
            </a:r>
            <a:r>
              <a:rPr lang="en-US" b="1" dirty="0" smtClean="0"/>
              <a:t> </a:t>
            </a:r>
            <a:endParaRPr lang="en-US" dirty="0"/>
          </a:p>
          <a:p>
            <a:pPr lvl="1"/>
            <a:r>
              <a:rPr lang="en-US" b="1" dirty="0"/>
              <a:t>on average participants in the treated group will be similar to those in the untreated group </a:t>
            </a:r>
            <a:endParaRPr lang="en-US" dirty="0"/>
          </a:p>
          <a:p>
            <a:pPr lvl="1"/>
            <a:r>
              <a:rPr lang="en-US" b="1" dirty="0"/>
              <a:t>so we can be confident that the difference between the two groups  is caused by the treatment</a:t>
            </a:r>
            <a:r>
              <a:rPr lang="en-US" b="1" dirty="0" smtClean="0"/>
              <a:t>.</a:t>
            </a:r>
            <a:endParaRPr lang="en-US" dirty="0" smtClean="0"/>
          </a:p>
          <a:p>
            <a:pPr lvl="1"/>
            <a:r>
              <a:rPr lang="en-US" dirty="0" smtClean="0"/>
              <a:t>In </a:t>
            </a:r>
            <a:r>
              <a:rPr lang="en-US" dirty="0" smtClean="0"/>
              <a:t>other words, there is </a:t>
            </a:r>
            <a:r>
              <a:rPr lang="en-US" b="1" i="1" dirty="0" smtClean="0"/>
              <a:t>no selection </a:t>
            </a:r>
            <a:r>
              <a:rPr lang="en-US" b="1" i="1" dirty="0" smtClean="0"/>
              <a:t>bias</a:t>
            </a:r>
          </a:p>
          <a:p>
            <a:pPr lvl="1"/>
            <a:r>
              <a:rPr lang="en-US" dirty="0" smtClean="0"/>
              <a:t>The average level of potential </a:t>
            </a:r>
            <a:r>
              <a:rPr lang="en-US" dirty="0"/>
              <a:t>confounding </a:t>
            </a:r>
            <a:r>
              <a:rPr lang="en-US" dirty="0" smtClean="0"/>
              <a:t>factors are the same on average</a:t>
            </a:r>
            <a:endParaRPr lang="en-US" dirty="0"/>
          </a:p>
          <a:p>
            <a:pPr marL="0" lvl="0" indent="0">
              <a:buNone/>
            </a:pPr>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12</a:t>
            </a:fld>
            <a:endParaRPr lang="en-US" dirty="0"/>
          </a:p>
        </p:txBody>
      </p:sp>
    </p:spTree>
    <p:extLst>
      <p:ext uri="{BB962C8B-B14F-4D97-AF65-F5344CB8AC3E}">
        <p14:creationId xmlns:p14="http://schemas.microsoft.com/office/powerpoint/2010/main" val="408666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713984" y="1066800"/>
            <a:ext cx="7820416" cy="4525963"/>
          </a:xfrm>
        </p:spPr>
        <p:txBody>
          <a:bodyPr rtlCol="0">
            <a:normAutofit/>
          </a:bodyPr>
          <a:lstStyle/>
          <a:p>
            <a:pPr fontAlgn="auto">
              <a:spcAft>
                <a:spcPts val="0"/>
              </a:spcAft>
              <a:defRPr/>
            </a:pPr>
            <a:r>
              <a:rPr lang="en-US" altLang="en-US" dirty="0" smtClean="0"/>
              <a:t>In the Obama case, before they ran the experiment, the campaign staff heavily favored  one of the videos, “Sam’s Video”. </a:t>
            </a:r>
          </a:p>
          <a:p>
            <a:pPr fontAlgn="auto">
              <a:spcAft>
                <a:spcPts val="0"/>
              </a:spcAft>
              <a:defRPr/>
            </a:pPr>
            <a:r>
              <a:rPr lang="en-US" altLang="en-US" dirty="0" smtClean="0"/>
              <a:t>Suppose they didn’t run the experiment, but tried the Sam’s video for a couple of weeks and saw a decrease in sign-up rates.</a:t>
            </a:r>
          </a:p>
          <a:p>
            <a:pPr fontAlgn="auto">
              <a:spcAft>
                <a:spcPts val="0"/>
              </a:spcAft>
              <a:defRPr/>
            </a:pPr>
            <a:r>
              <a:rPr lang="en-US" altLang="en-US" dirty="0" smtClean="0"/>
              <a:t>Would that be convincing evidence that the original website was better?</a:t>
            </a:r>
          </a:p>
          <a:p>
            <a:pPr fontAlgn="auto">
              <a:spcAft>
                <a:spcPts val="0"/>
              </a:spcAft>
              <a:defRPr/>
            </a:pPr>
            <a:endParaRPr lang="en-US" altLang="en-US" dirty="0" smtClean="0"/>
          </a:p>
          <a:p>
            <a:pPr fontAlgn="auto">
              <a:spcAft>
                <a:spcPts val="0"/>
              </a:spcAft>
              <a:defRPr/>
            </a:pPr>
            <a:r>
              <a:rPr lang="en-US" altLang="en-US" dirty="0" smtClean="0"/>
              <a:t>What are some examples of businesses who use A/B testing?</a:t>
            </a:r>
          </a:p>
          <a:p>
            <a:pPr fontAlgn="auto">
              <a:spcAft>
                <a:spcPts val="0"/>
              </a:spcAft>
              <a:buFont typeface="Arial" panose="020B0604020202020204" pitchFamily="34" charset="0"/>
              <a:buNone/>
              <a:defRPr/>
            </a:pPr>
            <a:endParaRPr lang="en-US" altLang="en-US" dirty="0" smtClean="0"/>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13</a:t>
            </a:fld>
            <a:endParaRPr lang="en-US" dirty="0"/>
          </a:p>
        </p:txBody>
      </p:sp>
    </p:spTree>
    <p:extLst>
      <p:ext uri="{BB962C8B-B14F-4D97-AF65-F5344CB8AC3E}">
        <p14:creationId xmlns:p14="http://schemas.microsoft.com/office/powerpoint/2010/main" val="194262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marketing </a:t>
            </a:r>
            <a:r>
              <a:rPr lang="en-US" dirty="0" smtClean="0"/>
              <a:t>A/B example </a:t>
            </a:r>
            <a:r>
              <a:rPr lang="en-US" dirty="0" smtClean="0"/>
              <a:t>from Freakonomics podcast</a:t>
            </a:r>
            <a:endParaRPr lang="en-US" dirty="0"/>
          </a:p>
        </p:txBody>
      </p:sp>
      <p:sp>
        <p:nvSpPr>
          <p:cNvPr id="3" name="Content Placeholder 2"/>
          <p:cNvSpPr>
            <a:spLocks noGrp="1"/>
          </p:cNvSpPr>
          <p:nvPr>
            <p:ph idx="1"/>
          </p:nvPr>
        </p:nvSpPr>
        <p:spPr/>
        <p:txBody>
          <a:bodyPr/>
          <a:lstStyle/>
          <a:p>
            <a:pPr marL="0" indent="0">
              <a:buNone/>
            </a:pPr>
            <a:r>
              <a:rPr lang="en-US" dirty="0" smtClean="0"/>
              <a:t>A supermarket chain wanted to know which </a:t>
            </a:r>
            <a:r>
              <a:rPr lang="en-US" dirty="0" smtClean="0"/>
              <a:t>would induce people to buy more groceries when they visited the supermarket:</a:t>
            </a:r>
          </a:p>
          <a:p>
            <a:pPr marL="457200" indent="-457200">
              <a:buFont typeface="+mj-lt"/>
              <a:buAutoNum type="alphaLcParenR"/>
            </a:pPr>
            <a:r>
              <a:rPr lang="en-US" dirty="0" smtClean="0"/>
              <a:t>Fast, lively music</a:t>
            </a:r>
          </a:p>
          <a:p>
            <a:pPr marL="457200" indent="-457200">
              <a:buFont typeface="+mj-lt"/>
              <a:buAutoNum type="alphaLcParenR"/>
            </a:pPr>
            <a:r>
              <a:rPr lang="en-US" dirty="0" smtClean="0"/>
              <a:t>Slow, mellow music</a:t>
            </a:r>
          </a:p>
          <a:p>
            <a:pPr marL="457200" indent="-457200">
              <a:buFont typeface="+mj-lt"/>
              <a:buAutoNum type="alphaLcParenR"/>
            </a:pPr>
            <a:r>
              <a:rPr lang="en-US" dirty="0" smtClean="0"/>
              <a:t>No music</a:t>
            </a:r>
          </a:p>
          <a:p>
            <a:pPr marL="457200" indent="-457200">
              <a:buFont typeface="+mj-lt"/>
              <a:buAutoNum type="alphaLcParenR"/>
            </a:pPr>
            <a:endParaRPr lang="en-US" dirty="0"/>
          </a:p>
          <a:p>
            <a:pPr marL="0" indent="0">
              <a:buNone/>
            </a:pPr>
            <a:r>
              <a:rPr lang="en-US" dirty="0" smtClean="0"/>
              <a:t>What kinds of things did they have to watch out for to make sure that this was truly randomly assigned?</a:t>
            </a:r>
            <a:endParaRPr lang="en-US" dirty="0"/>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14</a:t>
            </a:fld>
            <a:endParaRPr lang="en-US" dirty="0"/>
          </a:p>
        </p:txBody>
      </p:sp>
    </p:spTree>
    <p:extLst>
      <p:ext uri="{BB962C8B-B14F-4D97-AF65-F5344CB8AC3E}">
        <p14:creationId xmlns:p14="http://schemas.microsoft.com/office/powerpoint/2010/main" val="11264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experiments are ones done in a lab, not “in the field”</a:t>
            </a:r>
            <a:br>
              <a:rPr lang="en-US" dirty="0" smtClean="0"/>
            </a:br>
            <a:r>
              <a:rPr lang="en-US" dirty="0" smtClean="0"/>
              <a:t>Last year, I did </a:t>
            </a:r>
            <a:r>
              <a:rPr lang="en-US" dirty="0" smtClean="0"/>
              <a:t>an </a:t>
            </a:r>
            <a:r>
              <a:rPr lang="en-US" dirty="0" smtClean="0"/>
              <a:t>experiment in </a:t>
            </a:r>
            <a:r>
              <a:rPr lang="en-US" dirty="0" smtClean="0"/>
              <a:t>class asking: Do people learn better on paper or on a computer?</a:t>
            </a:r>
            <a:endParaRPr lang="en-US" dirty="0"/>
          </a:p>
        </p:txBody>
      </p:sp>
      <p:sp>
        <p:nvSpPr>
          <p:cNvPr id="3" name="Content Placeholder 2"/>
          <p:cNvSpPr>
            <a:spLocks noGrp="1"/>
          </p:cNvSpPr>
          <p:nvPr>
            <p:ph idx="1"/>
          </p:nvPr>
        </p:nvSpPr>
        <p:spPr>
          <a:xfrm>
            <a:off x="628650" y="2044700"/>
            <a:ext cx="7886700" cy="4351338"/>
          </a:xfrm>
        </p:spPr>
        <p:txBody>
          <a:bodyPr>
            <a:normAutofit/>
          </a:bodyPr>
          <a:lstStyle/>
          <a:p>
            <a:r>
              <a:rPr lang="en-US" dirty="0" smtClean="0"/>
              <a:t>We gave people some GRE vocabulary definitions</a:t>
            </a:r>
          </a:p>
          <a:p>
            <a:pPr lvl="1"/>
            <a:r>
              <a:rPr lang="en-US" dirty="0" smtClean="0"/>
              <a:t>Half read them from a pdf</a:t>
            </a:r>
          </a:p>
          <a:p>
            <a:pPr lvl="1"/>
            <a:r>
              <a:rPr lang="en-US" dirty="0" smtClean="0"/>
              <a:t>Half had a piece of paper.</a:t>
            </a:r>
          </a:p>
          <a:p>
            <a:endParaRPr lang="en-US" dirty="0"/>
          </a:p>
          <a:p>
            <a:r>
              <a:rPr lang="en-US" dirty="0" smtClean="0"/>
              <a:t>Why did we need an experiment</a:t>
            </a:r>
            <a:r>
              <a:rPr lang="en-US" dirty="0" smtClean="0"/>
              <a:t>?</a:t>
            </a:r>
          </a:p>
          <a:p>
            <a:endParaRPr lang="en-US" dirty="0"/>
          </a:p>
          <a:p>
            <a:r>
              <a:rPr lang="en-US" dirty="0" smtClean="0"/>
              <a:t>How should we have assigned the paper v. computer roles?</a:t>
            </a:r>
          </a:p>
          <a:p>
            <a:endParaRPr lang="en-US" dirty="0"/>
          </a:p>
          <a:p>
            <a:endParaRPr lang="en-US" dirty="0" smtClean="0"/>
          </a:p>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15</a:t>
            </a:fld>
            <a:endParaRPr lang="en-US" dirty="0"/>
          </a:p>
        </p:txBody>
      </p:sp>
    </p:spTree>
    <p:extLst>
      <p:ext uri="{BB962C8B-B14F-4D97-AF65-F5344CB8AC3E}">
        <p14:creationId xmlns:p14="http://schemas.microsoft.com/office/powerpoint/2010/main" val="29874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I use the results to figure out which method was more successful? </a:t>
            </a:r>
            <a:br>
              <a:rPr lang="en-US" dirty="0" smtClean="0"/>
            </a:br>
            <a:r>
              <a:rPr lang="en-US" i="1" dirty="0" smtClean="0">
                <a:solidFill>
                  <a:srgbClr val="FF0000"/>
                </a:solidFill>
              </a:rPr>
              <a:t>Regression</a:t>
            </a:r>
            <a:r>
              <a:rPr lang="en-US" dirty="0" smtClean="0"/>
              <a:t> of course!</a:t>
            </a:r>
            <a:endParaRPr lang="en-US" dirty="0"/>
          </a:p>
        </p:txBody>
      </p:sp>
      <p:sp>
        <p:nvSpPr>
          <p:cNvPr id="3" name="Content Placeholder 2"/>
          <p:cNvSpPr>
            <a:spLocks noGrp="1"/>
          </p:cNvSpPr>
          <p:nvPr>
            <p:ph idx="1"/>
          </p:nvPr>
        </p:nvSpPr>
        <p:spPr/>
        <p:txBody>
          <a:bodyPr/>
          <a:lstStyle/>
          <a:p>
            <a:r>
              <a:rPr lang="en-US" dirty="0" smtClean="0"/>
              <a:t>Run a regression of the outcome </a:t>
            </a:r>
          </a:p>
          <a:p>
            <a:pPr marL="0" indent="0">
              <a:buNone/>
            </a:pPr>
            <a:r>
              <a:rPr lang="en-US" dirty="0" smtClean="0"/>
              <a:t>		on a dummy variable for treatment.</a:t>
            </a:r>
          </a:p>
          <a:p>
            <a:pPr marL="0" indent="0">
              <a:buNone/>
            </a:pPr>
            <a:endParaRPr lang="en-US" dirty="0" smtClean="0"/>
          </a:p>
          <a:p>
            <a:r>
              <a:rPr lang="en-US" dirty="0" smtClean="0"/>
              <a:t>Why don’t I need to control for other factors?</a:t>
            </a:r>
          </a:p>
          <a:p>
            <a:r>
              <a:rPr lang="en-US" dirty="0" smtClean="0"/>
              <a:t>How would controlling for other factors affect my estimated coefficient on </a:t>
            </a:r>
            <a:r>
              <a:rPr lang="en-US" b="1" dirty="0" smtClean="0"/>
              <a:t>treatment?</a:t>
            </a:r>
            <a:endParaRPr lang="en-US" b="1"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16</a:t>
            </a:fld>
            <a:endParaRPr lang="en-US" dirty="0"/>
          </a:p>
        </p:txBody>
      </p:sp>
    </p:spTree>
    <p:extLst>
      <p:ext uri="{BB962C8B-B14F-4D97-AF65-F5344CB8AC3E}">
        <p14:creationId xmlns:p14="http://schemas.microsoft.com/office/powerpoint/2010/main" val="40327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1273"/>
          </a:xfrm>
        </p:spPr>
        <p:txBody>
          <a:bodyPr/>
          <a:lstStyle/>
          <a:p>
            <a:r>
              <a:rPr lang="en-US" dirty="0" smtClean="0"/>
              <a:t>Result of our experiment across both classes</a:t>
            </a:r>
            <a:endParaRPr lang="en-US" dirty="0"/>
          </a:p>
        </p:txBody>
      </p:sp>
      <p:graphicFrame>
        <p:nvGraphicFramePr>
          <p:cNvPr id="6" name="Content Placeholder 5"/>
          <p:cNvGraphicFramePr>
            <a:graphicFrameLocks noGrp="1"/>
          </p:cNvGraphicFramePr>
          <p:nvPr>
            <p:ph idx="1"/>
            <p:extLst/>
          </p:nvPr>
        </p:nvGraphicFramePr>
        <p:xfrm>
          <a:off x="288681" y="1023999"/>
          <a:ext cx="8515351" cy="4900863"/>
        </p:xfrm>
        <a:graphic>
          <a:graphicData uri="http://schemas.openxmlformats.org/drawingml/2006/table">
            <a:tbl>
              <a:tblPr>
                <a:tableStyleId>{5C22544A-7EE6-4342-B048-85BDC9FD1C3A}</a:tableStyleId>
              </a:tblPr>
              <a:tblGrid>
                <a:gridCol w="1786304"/>
                <a:gridCol w="1230923"/>
                <a:gridCol w="1342184"/>
                <a:gridCol w="1038985"/>
                <a:gridCol w="1038985"/>
                <a:gridCol w="1038985"/>
                <a:gridCol w="1038985"/>
              </a:tblGrid>
              <a:tr h="216033">
                <a:tc gridSpan="2">
                  <a:txBody>
                    <a:bodyPr/>
                    <a:lstStyle/>
                    <a:p>
                      <a:pPr algn="ctr" fontAlgn="b"/>
                      <a:r>
                        <a:rPr lang="en-US" sz="1800" b="1" u="none" strike="noStrike" dirty="0">
                          <a:effectLst/>
                        </a:rPr>
                        <a:t>Regression Statistics</a:t>
                      </a:r>
                      <a:endParaRPr lang="en-US" sz="1800" b="1" i="1"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16033">
                <a:tc>
                  <a:txBody>
                    <a:bodyPr/>
                    <a:lstStyle/>
                    <a:p>
                      <a:pPr algn="l" fontAlgn="b"/>
                      <a:r>
                        <a:rPr lang="en-US" sz="1800" b="1" u="none" strike="noStrike" dirty="0">
                          <a:effectLst/>
                        </a:rPr>
                        <a:t>Multiple R</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smtClean="0">
                          <a:effectLst/>
                        </a:rPr>
                        <a:t>0.1990</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52644">
                <a:tc>
                  <a:txBody>
                    <a:bodyPr/>
                    <a:lstStyle/>
                    <a:p>
                      <a:pPr algn="l" fontAlgn="b"/>
                      <a:r>
                        <a:rPr lang="en-US" sz="1800" b="1" u="none" strike="noStrike" dirty="0">
                          <a:effectLst/>
                        </a:rPr>
                        <a:t>R Square</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smtClean="0">
                          <a:effectLst/>
                        </a:rPr>
                        <a:t>0.03960</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10996">
                <a:tc>
                  <a:txBody>
                    <a:bodyPr/>
                    <a:lstStyle/>
                    <a:p>
                      <a:pPr algn="l" fontAlgn="b"/>
                      <a:r>
                        <a:rPr lang="en-US" sz="1800" b="1" u="none" strike="noStrike" dirty="0">
                          <a:effectLst/>
                        </a:rPr>
                        <a:t>Adjusted R </a:t>
                      </a:r>
                      <a:r>
                        <a:rPr lang="en-US" sz="1800" b="1" u="none" strike="noStrike" dirty="0" err="1" smtClean="0">
                          <a:effectLst/>
                        </a:rPr>
                        <a:t>Sq</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smtClean="0">
                          <a:effectLst/>
                        </a:rPr>
                        <a:t>0.02275</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16033">
                <a:tc>
                  <a:txBody>
                    <a:bodyPr/>
                    <a:lstStyle/>
                    <a:p>
                      <a:pPr algn="l" fontAlgn="b"/>
                      <a:r>
                        <a:rPr lang="en-US" sz="1800" b="1" u="none" strike="noStrike" dirty="0">
                          <a:effectLst/>
                        </a:rPr>
                        <a:t>Standard Error</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smtClean="0">
                          <a:effectLst/>
                        </a:rPr>
                        <a:t>1.0049</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25035">
                <a:tc>
                  <a:txBody>
                    <a:bodyPr/>
                    <a:lstStyle/>
                    <a:p>
                      <a:pPr algn="l" fontAlgn="b"/>
                      <a:r>
                        <a:rPr lang="en-US" sz="1800" b="1" u="none" strike="noStrike">
                          <a:effectLst/>
                        </a:rPr>
                        <a:t>Observations</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59</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25035">
                <a:tc>
                  <a:txBody>
                    <a:bodyPr/>
                    <a:lstStyle/>
                    <a:p>
                      <a:pPr algn="l" fontAlgn="b"/>
                      <a:r>
                        <a:rPr lang="en-US" sz="1800" b="1" u="none" strike="noStrike" dirty="0">
                          <a:effectLst/>
                        </a:rPr>
                        <a:t>ANOVA</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405063">
                <a:tc>
                  <a:txBody>
                    <a:bodyPr/>
                    <a:lstStyle/>
                    <a:p>
                      <a:pPr algn="ctr" fontAlgn="b"/>
                      <a:r>
                        <a:rPr lang="en-US" sz="1800" b="1" u="none" strike="noStrike">
                          <a:effectLst/>
                        </a:rPr>
                        <a:t> </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df</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SS</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MS</a:t>
                      </a:r>
                      <a:endParaRPr lang="en-US" sz="1800" b="1"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F</a:t>
                      </a:r>
                      <a:endParaRPr lang="en-US" sz="1800" b="1" i="1"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Significance F</a:t>
                      </a:r>
                      <a:endParaRPr lang="en-US" sz="1400" b="1"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r>
              <a:tr h="216033">
                <a:tc>
                  <a:txBody>
                    <a:bodyPr/>
                    <a:lstStyle/>
                    <a:p>
                      <a:pPr algn="l" fontAlgn="b"/>
                      <a:r>
                        <a:rPr lang="en-US" sz="1800" b="1" u="none" strike="noStrike">
                          <a:effectLst/>
                        </a:rPr>
                        <a:t>Regression</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1</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2.37337986</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2.37338</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a:effectLst/>
                        </a:rPr>
                        <a:t>2.350337</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0.130788</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16033">
                <a:tc>
                  <a:txBody>
                    <a:bodyPr/>
                    <a:lstStyle/>
                    <a:p>
                      <a:pPr algn="l" fontAlgn="b"/>
                      <a:r>
                        <a:rPr lang="en-US" sz="1800" b="1" u="none" strike="noStrike">
                          <a:effectLst/>
                        </a:rPr>
                        <a:t>Residual</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57</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57.55882353</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1.009804</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25035">
                <a:tc>
                  <a:txBody>
                    <a:bodyPr/>
                    <a:lstStyle/>
                    <a:p>
                      <a:pPr algn="l" fontAlgn="b"/>
                      <a:r>
                        <a:rPr lang="en-US" sz="1800" b="1" u="none" strike="noStrike">
                          <a:effectLst/>
                        </a:rPr>
                        <a:t>Total</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58</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59.93220339</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b="1" u="none" strike="noStrike">
                          <a:effectLst/>
                        </a:rPr>
                        <a:t> </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b="1" u="none" strike="noStrike">
                          <a:effectLst/>
                        </a:rPr>
                        <a:t> </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r>
              <a:tr h="225035">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r>
              <a:tr h="405063">
                <a:tc>
                  <a:txBody>
                    <a:bodyPr/>
                    <a:lstStyle/>
                    <a:p>
                      <a:pPr algn="ctr" fontAlgn="b"/>
                      <a:r>
                        <a:rPr lang="en-US" sz="1800" b="1" u="none" strike="noStrike">
                          <a:effectLst/>
                        </a:rPr>
                        <a:t> </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Coefficients</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Standard Error</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t Stat</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P-value</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a:effectLst/>
                        </a:rPr>
                        <a:t>Lower 95%</a:t>
                      </a:r>
                      <a:endParaRPr lang="en-US" sz="1800" b="1" i="1"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Upper 95%</a:t>
                      </a:r>
                      <a:endParaRPr lang="en-US" sz="1800" b="1" i="1" u="none" strike="noStrike" dirty="0">
                        <a:solidFill>
                          <a:srgbClr val="000000"/>
                        </a:solidFill>
                        <a:effectLst/>
                        <a:latin typeface="Calibri" panose="020F0502020204030204" pitchFamily="34" charset="0"/>
                      </a:endParaRPr>
                    </a:p>
                  </a:txBody>
                  <a:tcPr marL="7620" marR="7620" marT="7620" marB="0" anchor="b"/>
                </a:tc>
              </a:tr>
              <a:tr h="216033">
                <a:tc>
                  <a:txBody>
                    <a:bodyPr/>
                    <a:lstStyle/>
                    <a:p>
                      <a:pPr algn="l" fontAlgn="b"/>
                      <a:r>
                        <a:rPr lang="en-US" sz="1800" b="1" u="none" strike="noStrike" dirty="0">
                          <a:effectLst/>
                        </a:rPr>
                        <a:t>Intercept</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7.2059</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0.1723</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41.8127</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0.0000</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6.8608</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a:effectLst/>
                        </a:rPr>
                        <a:t>7.5510</a:t>
                      </a:r>
                      <a:endParaRPr lang="en-US" sz="1800" b="1" i="0" u="none" strike="noStrike" dirty="0">
                        <a:solidFill>
                          <a:srgbClr val="000000"/>
                        </a:solidFill>
                        <a:effectLst/>
                        <a:latin typeface="Calibri" panose="020F0502020204030204" pitchFamily="34" charset="0"/>
                      </a:endParaRPr>
                    </a:p>
                  </a:txBody>
                  <a:tcPr marL="7620" marR="7620" marT="7620" marB="0" anchor="b"/>
                </a:tc>
              </a:tr>
              <a:tr h="405063">
                <a:tc>
                  <a:txBody>
                    <a:bodyPr/>
                    <a:lstStyle/>
                    <a:p>
                      <a:pPr algn="l" fontAlgn="b"/>
                      <a:r>
                        <a:rPr lang="en-US" sz="1800" b="1" u="none" strike="noStrike" dirty="0">
                          <a:effectLst/>
                        </a:rPr>
                        <a:t>Treatment (Computer)</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-0.4059</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0.2647</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-1.5331</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a:effectLst/>
                        </a:rPr>
                        <a:t>0.1308</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a:effectLst/>
                        </a:rPr>
                        <a:t>-0.9360</a:t>
                      </a:r>
                      <a:endParaRPr lang="en-US" sz="18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b="1" u="none" strike="noStrike" dirty="0">
                          <a:effectLst/>
                        </a:rPr>
                        <a:t>0.1243</a:t>
                      </a:r>
                      <a:endParaRPr lang="en-US" sz="18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17</a:t>
            </a:fld>
            <a:endParaRPr lang="en-US" dirty="0"/>
          </a:p>
        </p:txBody>
      </p:sp>
    </p:spTree>
    <p:extLst>
      <p:ext uri="{BB962C8B-B14F-4D97-AF65-F5344CB8AC3E}">
        <p14:creationId xmlns:p14="http://schemas.microsoft.com/office/powerpoint/2010/main" val="290522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5800"/>
            <a:ext cx="8229600" cy="1143000"/>
          </a:xfrm>
        </p:spPr>
        <p:txBody>
          <a:bodyPr rtlCol="0">
            <a:noAutofit/>
          </a:bodyPr>
          <a:lstStyle/>
          <a:p>
            <a:pPr fontAlgn="auto">
              <a:spcAft>
                <a:spcPts val="0"/>
              </a:spcAft>
              <a:defRPr/>
            </a:pPr>
            <a:r>
              <a:rPr lang="en-US" altLang="en-US" dirty="0" smtClean="0"/>
              <a:t>Another experiment: Labor Market Outcomes of Immigrants to Canada </a:t>
            </a:r>
            <a:r>
              <a:rPr lang="en-US" altLang="en-US" sz="1800" dirty="0" smtClean="0"/>
              <a:t>(from </a:t>
            </a:r>
            <a:r>
              <a:rPr lang="en-US" altLang="en-US" sz="1800" dirty="0" err="1" smtClean="0"/>
              <a:t>Oreopoulos</a:t>
            </a:r>
            <a:r>
              <a:rPr lang="en-US" altLang="en-US" sz="1800" dirty="0" smtClean="0"/>
              <a:t> 2011)</a:t>
            </a:r>
          </a:p>
        </p:txBody>
      </p:sp>
      <p:sp>
        <p:nvSpPr>
          <p:cNvPr id="16387" name="Content Placeholder 2"/>
          <p:cNvSpPr>
            <a:spLocks noGrp="1"/>
          </p:cNvSpPr>
          <p:nvPr>
            <p:ph idx="1"/>
          </p:nvPr>
        </p:nvSpPr>
        <p:spPr>
          <a:xfrm>
            <a:off x="457200" y="1979112"/>
            <a:ext cx="8229600" cy="4650288"/>
          </a:xfrm>
        </p:spPr>
        <p:txBody>
          <a:bodyPr>
            <a:normAutofit/>
          </a:bodyPr>
          <a:lstStyle/>
          <a:p>
            <a:r>
              <a:rPr lang="en-US" altLang="en-US" sz="2200" dirty="0" smtClean="0"/>
              <a:t>Recent immigrants to Canada struggle in the labor market.</a:t>
            </a:r>
          </a:p>
          <a:p>
            <a:r>
              <a:rPr lang="en-US" altLang="en-US" sz="2200" dirty="0" smtClean="0"/>
              <a:t>Unemployment rates are twice as high.</a:t>
            </a:r>
          </a:p>
          <a:p>
            <a:r>
              <a:rPr lang="en-US" altLang="en-US" sz="2200" dirty="0" smtClean="0"/>
              <a:t>Median wages of immigrants are 45% lower compared to native workers </a:t>
            </a:r>
            <a:r>
              <a:rPr lang="en-US" altLang="en-US" sz="2200" i="1" dirty="0" smtClean="0"/>
              <a:t>of the same education and experience levels</a:t>
            </a:r>
          </a:p>
          <a:p>
            <a:pPr lvl="1"/>
            <a:r>
              <a:rPr lang="en-US" altLang="en-US" sz="2200" dirty="0" smtClean="0"/>
              <a:t>In other words, if you run a regression of wages on immigrant status, education and experience (using a method that finds median not average)…</a:t>
            </a:r>
          </a:p>
          <a:p>
            <a:pPr lvl="1"/>
            <a:r>
              <a:rPr lang="en-US" altLang="en-US" sz="2200" dirty="0" smtClean="0"/>
              <a:t>You find that immigrants have 45% lower salaries.</a:t>
            </a:r>
          </a:p>
          <a:p>
            <a:endParaRPr lang="en-US" altLang="en-US" sz="2200" dirty="0" smtClean="0"/>
          </a:p>
          <a:p>
            <a:r>
              <a:rPr lang="en-US" altLang="en-US" sz="2200" dirty="0" smtClean="0"/>
              <a:t>Question: Can we conclude based on these numbers that there is discrimination against immigrants in Canada?</a:t>
            </a:r>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18</a:t>
            </a:fld>
            <a:endParaRPr lang="en-US" dirty="0"/>
          </a:p>
        </p:txBody>
      </p:sp>
    </p:spTree>
    <p:extLst>
      <p:ext uri="{BB962C8B-B14F-4D97-AF65-F5344CB8AC3E}">
        <p14:creationId xmlns:p14="http://schemas.microsoft.com/office/powerpoint/2010/main" val="39913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dirty="0" smtClean="0"/>
              <a:t>Are we observing otherwise similar immigrants and Canadian natives?  NO! </a:t>
            </a:r>
          </a:p>
        </p:txBody>
      </p:sp>
      <p:graphicFrame>
        <p:nvGraphicFramePr>
          <p:cNvPr id="6" name="Table 5"/>
          <p:cNvGraphicFramePr>
            <a:graphicFrameLocks noGrp="1"/>
          </p:cNvGraphicFramePr>
          <p:nvPr/>
        </p:nvGraphicFramePr>
        <p:xfrm>
          <a:off x="304800" y="2078038"/>
          <a:ext cx="3802064" cy="4300538"/>
        </p:xfrm>
        <a:graphic>
          <a:graphicData uri="http://schemas.openxmlformats.org/drawingml/2006/table">
            <a:tbl>
              <a:tblPr firstCol="1" bandRow="1">
                <a:tableStyleId>{5C22544A-7EE6-4342-B048-85BDC9FD1C3A}</a:tableStyleId>
              </a:tblPr>
              <a:tblGrid>
                <a:gridCol w="1901032"/>
                <a:gridCol w="1901032"/>
              </a:tblGrid>
              <a:tr h="822877">
                <a:tc>
                  <a:txBody>
                    <a:bodyPr/>
                    <a:lstStyle/>
                    <a:p>
                      <a:r>
                        <a:rPr lang="en-US" sz="2400" dirty="0" smtClean="0"/>
                        <a:t>Place of birth</a:t>
                      </a:r>
                      <a:endParaRPr lang="en-US" sz="2400" dirty="0"/>
                    </a:p>
                  </a:txBody>
                  <a:tcPr marL="91432" marR="91432" marT="45695" marB="45695"/>
                </a:tc>
                <a:tc>
                  <a:txBody>
                    <a:bodyPr/>
                    <a:lstStyle/>
                    <a:p>
                      <a:r>
                        <a:rPr lang="en-US" sz="2400" dirty="0" smtClean="0"/>
                        <a:t>Canada</a:t>
                      </a:r>
                      <a:endParaRPr lang="en-US" sz="2400" dirty="0"/>
                    </a:p>
                  </a:txBody>
                  <a:tcPr marL="91432" marR="91432" marT="45695" marB="45695"/>
                </a:tc>
              </a:tr>
              <a:tr h="822919">
                <a:tc>
                  <a:txBody>
                    <a:bodyPr/>
                    <a:lstStyle/>
                    <a:p>
                      <a:r>
                        <a:rPr lang="en-US" sz="2400" dirty="0" smtClean="0"/>
                        <a:t>Education</a:t>
                      </a:r>
                      <a:endParaRPr lang="en-US" sz="2400" dirty="0"/>
                    </a:p>
                  </a:txBody>
                  <a:tcPr marL="91432" marR="91432" marT="45695" marB="45695"/>
                </a:tc>
                <a:tc>
                  <a:txBody>
                    <a:bodyPr/>
                    <a:lstStyle/>
                    <a:p>
                      <a:r>
                        <a:rPr lang="en-US" sz="2400" dirty="0" smtClean="0"/>
                        <a:t>BA</a:t>
                      </a:r>
                      <a:r>
                        <a:rPr lang="en-US" sz="2400" baseline="0" dirty="0" smtClean="0"/>
                        <a:t> from McGill</a:t>
                      </a:r>
                      <a:endParaRPr lang="en-US" sz="2400" dirty="0"/>
                    </a:p>
                  </a:txBody>
                  <a:tcPr marL="91432" marR="91432" marT="45695" marB="45695"/>
                </a:tc>
              </a:tr>
              <a:tr h="1188684">
                <a:tc>
                  <a:txBody>
                    <a:bodyPr/>
                    <a:lstStyle/>
                    <a:p>
                      <a:r>
                        <a:rPr lang="en-US" sz="2400" dirty="0" smtClean="0"/>
                        <a:t>Language skills</a:t>
                      </a:r>
                      <a:endParaRPr lang="en-US" sz="2400" dirty="0"/>
                    </a:p>
                  </a:txBody>
                  <a:tcPr marL="91432" marR="91432" marT="45695" marB="45695"/>
                </a:tc>
                <a:tc>
                  <a:txBody>
                    <a:bodyPr/>
                    <a:lstStyle/>
                    <a:p>
                      <a:r>
                        <a:rPr lang="en-US" sz="2400" dirty="0" smtClean="0"/>
                        <a:t>Perfect French</a:t>
                      </a:r>
                      <a:r>
                        <a:rPr lang="en-US" sz="2400" baseline="0" dirty="0" smtClean="0"/>
                        <a:t> and English</a:t>
                      </a:r>
                      <a:endParaRPr lang="en-US" sz="2400" dirty="0"/>
                    </a:p>
                  </a:txBody>
                  <a:tcPr marL="91432" marR="91432" marT="45695" marB="45695"/>
                </a:tc>
              </a:tr>
              <a:tr h="488686">
                <a:tc>
                  <a:txBody>
                    <a:bodyPr/>
                    <a:lstStyle/>
                    <a:p>
                      <a:r>
                        <a:rPr lang="en-US" sz="2400" dirty="0" smtClean="0"/>
                        <a:t>Networks</a:t>
                      </a:r>
                      <a:endParaRPr lang="en-US" sz="2400" dirty="0"/>
                    </a:p>
                  </a:txBody>
                  <a:tcPr marL="91432" marR="91432" marT="45695" marB="45695"/>
                </a:tc>
                <a:tc>
                  <a:txBody>
                    <a:bodyPr/>
                    <a:lstStyle/>
                    <a:p>
                      <a:r>
                        <a:rPr lang="en-US" sz="2400" dirty="0" smtClean="0"/>
                        <a:t>Strong</a:t>
                      </a:r>
                      <a:endParaRPr lang="en-US" sz="2400" dirty="0"/>
                    </a:p>
                  </a:txBody>
                  <a:tcPr marL="91432" marR="91432" marT="45695" marB="45695"/>
                </a:tc>
              </a:tr>
              <a:tr h="488686">
                <a:tc>
                  <a:txBody>
                    <a:bodyPr/>
                    <a:lstStyle/>
                    <a:p>
                      <a:r>
                        <a:rPr lang="en-US" sz="2400" dirty="0" smtClean="0"/>
                        <a:t>Driven ?</a:t>
                      </a:r>
                      <a:endParaRPr lang="en-US" sz="2400" dirty="0"/>
                    </a:p>
                  </a:txBody>
                  <a:tcPr marL="91432" marR="91432" marT="45695" marB="45695"/>
                </a:tc>
                <a:tc>
                  <a:txBody>
                    <a:bodyPr/>
                    <a:lstStyle/>
                    <a:p>
                      <a:r>
                        <a:rPr lang="en-US" sz="2400" dirty="0" smtClean="0"/>
                        <a:t>So, so</a:t>
                      </a:r>
                      <a:endParaRPr lang="en-US" sz="2400" dirty="0"/>
                    </a:p>
                  </a:txBody>
                  <a:tcPr marL="91432" marR="91432" marT="45695" marB="45695"/>
                </a:tc>
              </a:tr>
              <a:tr h="488686">
                <a:tc>
                  <a:txBody>
                    <a:bodyPr/>
                    <a:lstStyle/>
                    <a:p>
                      <a:r>
                        <a:rPr lang="en-US" sz="2400" dirty="0" smtClean="0"/>
                        <a:t>Earnings</a:t>
                      </a:r>
                      <a:endParaRPr lang="en-US" sz="2400" dirty="0"/>
                    </a:p>
                  </a:txBody>
                  <a:tcPr marL="91432" marR="91432" marT="45695" marB="45695"/>
                </a:tc>
                <a:tc>
                  <a:txBody>
                    <a:bodyPr/>
                    <a:lstStyle/>
                    <a:p>
                      <a:r>
                        <a:rPr lang="en-US" sz="2400" dirty="0" smtClean="0"/>
                        <a:t>$ 50K</a:t>
                      </a:r>
                      <a:endParaRPr lang="en-US" sz="2400" dirty="0"/>
                    </a:p>
                  </a:txBody>
                  <a:tcPr marL="91432" marR="91432" marT="45695" marB="45695"/>
                </a:tc>
              </a:tr>
            </a:tbl>
          </a:graphicData>
        </a:graphic>
      </p:graphicFrame>
      <p:cxnSp>
        <p:nvCxnSpPr>
          <p:cNvPr id="8" name="Straight Arrow Connector 7"/>
          <p:cNvCxnSpPr/>
          <p:nvPr/>
        </p:nvCxnSpPr>
        <p:spPr>
          <a:xfrm>
            <a:off x="4267200" y="4133850"/>
            <a:ext cx="838200" cy="31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3" name="Table 12"/>
          <p:cNvGraphicFramePr>
            <a:graphicFrameLocks noGrp="1"/>
          </p:cNvGraphicFramePr>
          <p:nvPr/>
        </p:nvGraphicFramePr>
        <p:xfrm>
          <a:off x="5127625" y="2078038"/>
          <a:ext cx="3962400" cy="4300537"/>
        </p:xfrm>
        <a:graphic>
          <a:graphicData uri="http://schemas.openxmlformats.org/drawingml/2006/table">
            <a:tbl>
              <a:tblPr firstCol="1" bandRow="1">
                <a:tableStyleId>{5C22544A-7EE6-4342-B048-85BDC9FD1C3A}</a:tableStyleId>
              </a:tblPr>
              <a:tblGrid>
                <a:gridCol w="1826357"/>
                <a:gridCol w="2136043"/>
              </a:tblGrid>
              <a:tr h="822911">
                <a:tc>
                  <a:txBody>
                    <a:bodyPr/>
                    <a:lstStyle/>
                    <a:p>
                      <a:r>
                        <a:rPr lang="en-US" sz="2400" dirty="0" smtClean="0"/>
                        <a:t>Place of birth</a:t>
                      </a:r>
                      <a:endParaRPr lang="en-US" sz="2400" dirty="0"/>
                    </a:p>
                  </a:txBody>
                  <a:tcPr marT="45694" marB="45694"/>
                </a:tc>
                <a:tc>
                  <a:txBody>
                    <a:bodyPr/>
                    <a:lstStyle/>
                    <a:p>
                      <a:r>
                        <a:rPr lang="en-US" sz="2400" dirty="0" smtClean="0"/>
                        <a:t>Colombia</a:t>
                      </a:r>
                      <a:endParaRPr lang="en-US" sz="2400" dirty="0"/>
                    </a:p>
                  </a:txBody>
                  <a:tcPr marT="45694" marB="45694"/>
                </a:tc>
              </a:tr>
              <a:tr h="822911">
                <a:tc>
                  <a:txBody>
                    <a:bodyPr/>
                    <a:lstStyle/>
                    <a:p>
                      <a:r>
                        <a:rPr lang="en-US" sz="2400" dirty="0" smtClean="0"/>
                        <a:t>Education</a:t>
                      </a:r>
                      <a:endParaRPr lang="en-US" sz="2400" dirty="0"/>
                    </a:p>
                  </a:txBody>
                  <a:tcPr marT="45694" marB="45694"/>
                </a:tc>
                <a:tc>
                  <a:txBody>
                    <a:bodyPr/>
                    <a:lstStyle/>
                    <a:p>
                      <a:r>
                        <a:rPr lang="en-US" sz="2400" dirty="0" smtClean="0"/>
                        <a:t>BA</a:t>
                      </a:r>
                      <a:r>
                        <a:rPr lang="en-US" sz="2400" baseline="0" dirty="0" smtClean="0"/>
                        <a:t> from </a:t>
                      </a:r>
                      <a:r>
                        <a:rPr lang="en-US" sz="2400" baseline="0" dirty="0" err="1" smtClean="0"/>
                        <a:t>Uniandes</a:t>
                      </a:r>
                      <a:endParaRPr lang="en-US" sz="2400" dirty="0"/>
                    </a:p>
                  </a:txBody>
                  <a:tcPr marT="45694" marB="45694"/>
                </a:tc>
              </a:tr>
              <a:tr h="1188672">
                <a:tc>
                  <a:txBody>
                    <a:bodyPr/>
                    <a:lstStyle/>
                    <a:p>
                      <a:r>
                        <a:rPr lang="en-US" sz="2400" dirty="0" smtClean="0"/>
                        <a:t>Language skills</a:t>
                      </a:r>
                      <a:endParaRPr lang="en-US" sz="2400" dirty="0"/>
                    </a:p>
                  </a:txBody>
                  <a:tcPr marT="45694" marB="45694"/>
                </a:tc>
                <a:tc>
                  <a:txBody>
                    <a:bodyPr/>
                    <a:lstStyle/>
                    <a:p>
                      <a:r>
                        <a:rPr lang="en-US" sz="2400" dirty="0" smtClean="0"/>
                        <a:t>Good </a:t>
                      </a:r>
                      <a:r>
                        <a:rPr lang="en-US" sz="2400" baseline="0" dirty="0" smtClean="0"/>
                        <a:t>English</a:t>
                      </a:r>
                    </a:p>
                    <a:p>
                      <a:r>
                        <a:rPr lang="en-US" sz="2400" baseline="0" dirty="0" smtClean="0"/>
                        <a:t>Little French</a:t>
                      </a:r>
                    </a:p>
                    <a:p>
                      <a:r>
                        <a:rPr lang="en-US" sz="2400" baseline="0" dirty="0" smtClean="0"/>
                        <a:t>Perfect Spanish</a:t>
                      </a:r>
                      <a:endParaRPr lang="en-US" sz="2400" dirty="0"/>
                    </a:p>
                  </a:txBody>
                  <a:tcPr marT="45694" marB="45694"/>
                </a:tc>
              </a:tr>
              <a:tr h="488681">
                <a:tc>
                  <a:txBody>
                    <a:bodyPr/>
                    <a:lstStyle/>
                    <a:p>
                      <a:r>
                        <a:rPr lang="en-US" sz="2400" dirty="0" smtClean="0"/>
                        <a:t>Networks</a:t>
                      </a:r>
                      <a:endParaRPr lang="en-US" sz="2400" dirty="0"/>
                    </a:p>
                  </a:txBody>
                  <a:tcPr marT="45694" marB="45694"/>
                </a:tc>
                <a:tc>
                  <a:txBody>
                    <a:bodyPr/>
                    <a:lstStyle/>
                    <a:p>
                      <a:r>
                        <a:rPr lang="en-US" sz="2400" dirty="0" smtClean="0"/>
                        <a:t>Weak</a:t>
                      </a:r>
                      <a:endParaRPr lang="en-US" sz="2400" dirty="0"/>
                    </a:p>
                  </a:txBody>
                  <a:tcPr marT="45694" marB="45694"/>
                </a:tc>
              </a:tr>
              <a:tr h="488681">
                <a:tc>
                  <a:txBody>
                    <a:bodyPr/>
                    <a:lstStyle/>
                    <a:p>
                      <a:r>
                        <a:rPr lang="en-US" sz="2400" dirty="0" smtClean="0"/>
                        <a:t>Driven</a:t>
                      </a:r>
                      <a:endParaRPr lang="en-US" sz="2400" dirty="0"/>
                    </a:p>
                  </a:txBody>
                  <a:tcPr marT="45694" marB="45694"/>
                </a:tc>
                <a:tc>
                  <a:txBody>
                    <a:bodyPr/>
                    <a:lstStyle/>
                    <a:p>
                      <a:r>
                        <a:rPr lang="en-US" sz="2400" dirty="0" smtClean="0"/>
                        <a:t>Very!</a:t>
                      </a:r>
                      <a:endParaRPr lang="en-US" sz="2400" dirty="0"/>
                    </a:p>
                  </a:txBody>
                  <a:tcPr marT="45694" marB="45694"/>
                </a:tc>
              </a:tr>
              <a:tr h="488681">
                <a:tc>
                  <a:txBody>
                    <a:bodyPr/>
                    <a:lstStyle/>
                    <a:p>
                      <a:r>
                        <a:rPr lang="en-US" sz="2400" dirty="0" smtClean="0"/>
                        <a:t>Earnings</a:t>
                      </a:r>
                      <a:endParaRPr lang="en-US" sz="2400" dirty="0"/>
                    </a:p>
                  </a:txBody>
                  <a:tcPr marT="45694" marB="45694"/>
                </a:tc>
                <a:tc>
                  <a:txBody>
                    <a:bodyPr/>
                    <a:lstStyle/>
                    <a:p>
                      <a:r>
                        <a:rPr lang="en-US" sz="2400" dirty="0" smtClean="0"/>
                        <a:t>$ 35K</a:t>
                      </a:r>
                      <a:endParaRPr lang="en-US" sz="2400" dirty="0"/>
                    </a:p>
                  </a:txBody>
                  <a:tcPr marT="45694" marB="45694"/>
                </a:tc>
              </a:tr>
            </a:tbl>
          </a:graphicData>
        </a:graphic>
      </p:graphicFrame>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19</a:t>
            </a:fld>
            <a:endParaRPr lang="en-US" dirty="0"/>
          </a:p>
        </p:txBody>
      </p:sp>
    </p:spTree>
    <p:extLst>
      <p:ext uri="{BB962C8B-B14F-4D97-AF65-F5344CB8AC3E}">
        <p14:creationId xmlns:p14="http://schemas.microsoft.com/office/powerpoint/2010/main" val="375315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0966"/>
          </a:xfrm>
        </p:spPr>
        <p:txBody>
          <a:bodyPr>
            <a:normAutofit fontScale="90000"/>
          </a:bodyPr>
          <a:lstStyle/>
          <a:p>
            <a:r>
              <a:rPr lang="en-US" dirty="0" smtClean="0"/>
              <a:t>On </a:t>
            </a:r>
            <a:r>
              <a:rPr lang="en-US" dirty="0" smtClean="0"/>
              <a:t>presentations: You’ll get link for signup today</a:t>
            </a:r>
            <a:endParaRPr lang="en-US" dirty="0"/>
          </a:p>
        </p:txBody>
      </p:sp>
      <p:sp>
        <p:nvSpPr>
          <p:cNvPr id="3" name="Content Placeholder 2"/>
          <p:cNvSpPr>
            <a:spLocks noGrp="1"/>
          </p:cNvSpPr>
          <p:nvPr>
            <p:ph idx="1"/>
          </p:nvPr>
        </p:nvSpPr>
        <p:spPr>
          <a:xfrm>
            <a:off x="962024" y="1125415"/>
            <a:ext cx="7610476" cy="4748803"/>
          </a:xfrm>
        </p:spPr>
        <p:txBody>
          <a:bodyPr>
            <a:normAutofit/>
          </a:bodyPr>
          <a:lstStyle/>
          <a:p>
            <a:pPr marL="342900" lvl="1" indent="-342900">
              <a:buClr>
                <a:schemeClr val="accent1"/>
              </a:buClr>
            </a:pPr>
            <a:r>
              <a:rPr lang="en-US" sz="2200" dirty="0" smtClean="0"/>
              <a:t>5-10 minute presentations </a:t>
            </a:r>
            <a:r>
              <a:rPr lang="en-US" sz="2200" dirty="0"/>
              <a:t>are </a:t>
            </a:r>
            <a:r>
              <a:rPr lang="en-US" sz="2200" dirty="0" smtClean="0"/>
              <a:t>graded only for preparing and giving them.</a:t>
            </a:r>
          </a:p>
          <a:p>
            <a:pPr marL="342900" lvl="1" indent="-342900">
              <a:buClr>
                <a:schemeClr val="accent1"/>
              </a:buClr>
            </a:pPr>
            <a:r>
              <a:rPr lang="en-US" sz="2200" dirty="0" smtClean="0"/>
              <a:t>I and your fellow students will give you suggestions and comments based on your presentation’s content.</a:t>
            </a:r>
          </a:p>
          <a:p>
            <a:pPr marL="342900" lvl="1" indent="-342900">
              <a:buClr>
                <a:schemeClr val="accent1"/>
              </a:buClr>
            </a:pPr>
            <a:r>
              <a:rPr lang="en-US" sz="2200" dirty="0" smtClean="0"/>
              <a:t>My comments are NOT a substitute for my written comments.</a:t>
            </a:r>
          </a:p>
          <a:p>
            <a:pPr marL="342900" lvl="1" indent="-342900">
              <a:buClr>
                <a:schemeClr val="accent1"/>
              </a:buClr>
            </a:pPr>
            <a:r>
              <a:rPr lang="en-US" sz="2200" dirty="0" smtClean="0"/>
              <a:t>Presentations should include:</a:t>
            </a:r>
          </a:p>
          <a:p>
            <a:pPr marL="692150" lvl="2" indent="-342900"/>
            <a:r>
              <a:rPr lang="en-US" sz="2200" dirty="0" smtClean="0"/>
              <a:t>A slide introducing your project: what the question is, </a:t>
            </a:r>
            <a:r>
              <a:rPr lang="en-US" sz="2200" dirty="0" smtClean="0"/>
              <a:t>making it clear who </a:t>
            </a:r>
            <a:r>
              <a:rPr lang="en-US" sz="2200" dirty="0" smtClean="0"/>
              <a:t>the recipient of the report is.</a:t>
            </a:r>
          </a:p>
          <a:p>
            <a:pPr marL="692150" lvl="2" indent="-342900"/>
            <a:r>
              <a:rPr lang="en-US" sz="2200" dirty="0" smtClean="0"/>
              <a:t>A table of </a:t>
            </a:r>
            <a:r>
              <a:rPr lang="en-US" sz="2200" dirty="0" smtClean="0"/>
              <a:t>regression results </a:t>
            </a:r>
            <a:r>
              <a:rPr lang="en-US" sz="2200" dirty="0" smtClean="0"/>
              <a:t>with variables names that everyone can understand. </a:t>
            </a:r>
            <a:r>
              <a:rPr lang="en-US" sz="2200" dirty="0" smtClean="0"/>
              <a:t>(Text boxes etc. with key take-</a:t>
            </a:r>
            <a:r>
              <a:rPr lang="en-US" sz="2200" dirty="0" err="1" smtClean="0"/>
              <a:t>aways</a:t>
            </a:r>
            <a:r>
              <a:rPr lang="en-US" sz="2200" dirty="0" smtClean="0"/>
              <a:t> are useful here.)</a:t>
            </a:r>
            <a:endParaRPr lang="en-US" sz="2200" dirty="0" smtClean="0"/>
          </a:p>
          <a:p>
            <a:pPr marL="692150" lvl="2" indent="-342900"/>
            <a:r>
              <a:rPr lang="en-US" sz="2200" dirty="0" smtClean="0"/>
              <a:t>You could give &gt;1 regression and </a:t>
            </a:r>
            <a:r>
              <a:rPr lang="en-US" sz="2200" dirty="0" smtClean="0"/>
              <a:t>can have </a:t>
            </a:r>
            <a:r>
              <a:rPr lang="en-US" sz="2200" dirty="0" smtClean="0"/>
              <a:t>additional tables or graphs.</a:t>
            </a:r>
          </a:p>
          <a:p>
            <a:pPr marL="692150" lvl="2" indent="-342900"/>
            <a:r>
              <a:rPr lang="en-US" sz="2200" dirty="0" smtClean="0"/>
              <a:t>A conclusion.</a:t>
            </a:r>
          </a:p>
          <a:p>
            <a:pPr marL="692150" lvl="2" indent="-342900"/>
            <a:endParaRPr lang="en-US" dirty="0" smtClean="0"/>
          </a:p>
          <a:p>
            <a:pPr marL="342900" lvl="1" indent="-342900">
              <a:buClr>
                <a:schemeClr val="accent1"/>
              </a:buClr>
            </a:pPr>
            <a:endParaRPr lang="en-US" dirty="0"/>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a:t>
            </a:fld>
            <a:endParaRPr lang="en-US" dirty="0"/>
          </a:p>
        </p:txBody>
      </p:sp>
    </p:spTree>
    <p:extLst>
      <p:ext uri="{BB962C8B-B14F-4D97-AF65-F5344CB8AC3E}">
        <p14:creationId xmlns:p14="http://schemas.microsoft.com/office/powerpoint/2010/main" val="2924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experiment</a:t>
            </a:r>
          </a:p>
        </p:txBody>
      </p:sp>
      <p:sp>
        <p:nvSpPr>
          <p:cNvPr id="16387" name="Content Placeholder 2"/>
          <p:cNvSpPr>
            <a:spLocks noGrp="1"/>
          </p:cNvSpPr>
          <p:nvPr>
            <p:ph idx="1"/>
          </p:nvPr>
        </p:nvSpPr>
        <p:spPr>
          <a:xfrm>
            <a:off x="457200" y="1590805"/>
            <a:ext cx="8229600" cy="5072754"/>
          </a:xfrm>
        </p:spPr>
        <p:txBody>
          <a:bodyPr>
            <a:normAutofit/>
          </a:bodyPr>
          <a:lstStyle/>
          <a:p>
            <a:r>
              <a:rPr lang="en-US" altLang="en-US" sz="2200" dirty="0" smtClean="0"/>
              <a:t>Thousands of resumes were sent online in response to job postings across multiple occupations in Toronto after randomly varying characteristics on the resume to uncover what affects employer’s decisions on whether to contact an applicant.</a:t>
            </a:r>
          </a:p>
          <a:p>
            <a:r>
              <a:rPr lang="en-US" altLang="en-US" sz="2200" dirty="0" smtClean="0"/>
              <a:t>The resumes were constructed to plausibly represent recent immigrants to Canada from the three largest countries of origin (China, India, and Pakistan) and from Britain, as well as non-immigrants with and without foreign-sounding names</a:t>
            </a:r>
          </a:p>
          <a:p>
            <a:r>
              <a:rPr lang="en-US" altLang="en-US" sz="2200" dirty="0" smtClean="0"/>
              <a:t>The author made different combinations of : </a:t>
            </a:r>
          </a:p>
          <a:p>
            <a:pPr lvl="1"/>
            <a:r>
              <a:rPr lang="en-US" altLang="en-US" sz="2200" dirty="0" smtClean="0"/>
              <a:t>where applicants received their undergraduate degree</a:t>
            </a:r>
          </a:p>
          <a:p>
            <a:pPr lvl="1"/>
            <a:r>
              <a:rPr lang="en-US" altLang="en-US" sz="2200" dirty="0" smtClean="0"/>
              <a:t>whether their job experience was gained in Canada or in their home country</a:t>
            </a:r>
          </a:p>
          <a:p>
            <a:pPr lvl="1"/>
            <a:r>
              <a:rPr lang="en-US" altLang="en-US" sz="2200" dirty="0" smtClean="0"/>
              <a:t>whether their name sounded foreign</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20</a:t>
            </a:fld>
            <a:endParaRPr lang="en-US" dirty="0"/>
          </a:p>
        </p:txBody>
      </p:sp>
    </p:spTree>
    <p:extLst>
      <p:ext uri="{BB962C8B-B14F-4D97-AF65-F5344CB8AC3E}">
        <p14:creationId xmlns:p14="http://schemas.microsoft.com/office/powerpoint/2010/main" val="29322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a:t>4 resumes were sent to each employer </a:t>
            </a:r>
            <a:r>
              <a:rPr lang="en-US" dirty="0" smtClean="0"/>
              <a:t>advertising a job over </a:t>
            </a:r>
            <a:r>
              <a:rPr lang="en-US" dirty="0"/>
              <a:t>a 2 to 3 day period in random </a:t>
            </a:r>
            <a:r>
              <a:rPr lang="en-US" dirty="0" smtClean="0"/>
              <a:t>order </a:t>
            </a:r>
            <a:endParaRPr lang="en-US" altLang="en-US" dirty="0" smtClean="0"/>
          </a:p>
        </p:txBody>
      </p:sp>
      <p:sp>
        <p:nvSpPr>
          <p:cNvPr id="7171" name="Content Placeholder 2"/>
          <p:cNvSpPr>
            <a:spLocks noGrp="1"/>
          </p:cNvSpPr>
          <p:nvPr>
            <p:ph idx="1"/>
          </p:nvPr>
        </p:nvSpPr>
        <p:spPr/>
        <p:txBody>
          <a:bodyPr rtlCol="0">
            <a:normAutofit/>
          </a:bodyPr>
          <a:lstStyle/>
          <a:p>
            <a:pPr fontAlgn="auto">
              <a:spcAft>
                <a:spcPts val="0"/>
              </a:spcAft>
              <a:defRPr/>
            </a:pPr>
            <a:r>
              <a:rPr lang="en-US" sz="2200" dirty="0" smtClean="0"/>
              <a:t>Type 0:  The first represented an applicant with an English sounding name, Canadian undergraduate education, and Canadian experience </a:t>
            </a:r>
          </a:p>
          <a:p>
            <a:pPr fontAlgn="auto">
              <a:spcAft>
                <a:spcPts val="0"/>
              </a:spcAft>
              <a:defRPr/>
            </a:pPr>
            <a:r>
              <a:rPr lang="en-US" sz="2200" dirty="0" smtClean="0"/>
              <a:t>Type 1: Foreign sounding name, but still listed Canadian undergraduate education and Canadian experience</a:t>
            </a:r>
          </a:p>
          <a:p>
            <a:pPr fontAlgn="auto">
              <a:spcAft>
                <a:spcPts val="0"/>
              </a:spcAft>
              <a:defRPr/>
            </a:pPr>
            <a:r>
              <a:rPr lang="en-US" sz="2200" dirty="0" smtClean="0"/>
              <a:t>Type 2: Foreign-sounding name, foreign undergraduate degree, and Canadian experience. </a:t>
            </a:r>
          </a:p>
          <a:p>
            <a:pPr fontAlgn="auto">
              <a:spcAft>
                <a:spcPts val="0"/>
              </a:spcAft>
              <a:defRPr/>
            </a:pPr>
            <a:r>
              <a:rPr lang="en-US" sz="2200" dirty="0" smtClean="0"/>
              <a:t>Type 3: The fourth included a foreign-sounding name, foreign education, and some foreign experience.</a:t>
            </a:r>
          </a:p>
          <a:p>
            <a:pPr fontAlgn="auto">
              <a:spcAft>
                <a:spcPts val="0"/>
              </a:spcAft>
              <a:defRPr/>
            </a:pPr>
            <a:endParaRPr lang="en-US" sz="2200" dirty="0"/>
          </a:p>
          <a:p>
            <a:pPr fontAlgn="auto">
              <a:spcAft>
                <a:spcPts val="0"/>
              </a:spcAft>
              <a:defRPr/>
            </a:pPr>
            <a:r>
              <a:rPr lang="en-US" sz="2200" dirty="0" smtClean="0"/>
              <a:t>The outcome they looked at? Whether the employer called them back (for a telephone or face-to-face interview)</a:t>
            </a:r>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21</a:t>
            </a:fld>
            <a:endParaRPr lang="en-US" dirty="0"/>
          </a:p>
        </p:txBody>
      </p:sp>
    </p:spTree>
    <p:extLst>
      <p:ext uri="{BB962C8B-B14F-4D97-AF65-F5344CB8AC3E}">
        <p14:creationId xmlns:p14="http://schemas.microsoft.com/office/powerpoint/2010/main" val="17206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they analyze the results?</a:t>
            </a:r>
            <a:endParaRPr lang="en-US" dirty="0"/>
          </a:p>
        </p:txBody>
      </p:sp>
      <p:sp>
        <p:nvSpPr>
          <p:cNvPr id="3" name="Content Placeholder 2"/>
          <p:cNvSpPr>
            <a:spLocks noGrp="1"/>
          </p:cNvSpPr>
          <p:nvPr>
            <p:ph idx="1"/>
          </p:nvPr>
        </p:nvSpPr>
        <p:spPr/>
        <p:txBody>
          <a:bodyPr/>
          <a:lstStyle/>
          <a:p>
            <a:r>
              <a:rPr lang="en-US" dirty="0" smtClean="0"/>
              <a:t>Using regression, of course.</a:t>
            </a:r>
          </a:p>
          <a:p>
            <a:r>
              <a:rPr lang="en-US" dirty="0" smtClean="0"/>
              <a:t>But the ONLY variable you need is the indicator variable(s) for the “treatment”</a:t>
            </a:r>
          </a:p>
          <a:p>
            <a:pPr lvl="1"/>
            <a:r>
              <a:rPr lang="en-US" dirty="0" smtClean="0"/>
              <a:t>Which here means what “type” the application was.</a:t>
            </a:r>
          </a:p>
          <a:p>
            <a:r>
              <a:rPr lang="en-US" dirty="0" smtClean="0"/>
              <a:t>You do NOT need to control for anything else that might possibly confounding.  Why?</a:t>
            </a:r>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22</a:t>
            </a:fld>
            <a:endParaRPr lang="en-US" dirty="0"/>
          </a:p>
        </p:txBody>
      </p:sp>
    </p:spTree>
    <p:extLst>
      <p:ext uri="{BB962C8B-B14F-4D97-AF65-F5344CB8AC3E}">
        <p14:creationId xmlns:p14="http://schemas.microsoft.com/office/powerpoint/2010/main" val="35125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365126"/>
            <a:ext cx="7886700" cy="925055"/>
          </a:xfrm>
        </p:spPr>
        <p:txBody>
          <a:bodyPr>
            <a:normAutofit fontScale="90000"/>
          </a:bodyPr>
          <a:lstStyle/>
          <a:p>
            <a:r>
              <a:rPr lang="en-US" altLang="en-US" dirty="0" smtClean="0"/>
              <a:t>The author ran a regression on the different randomly chosen alternatives</a:t>
            </a:r>
          </a:p>
        </p:txBody>
      </p:sp>
      <p:sp>
        <p:nvSpPr>
          <p:cNvPr id="2" name="TextBox 1"/>
          <p:cNvSpPr txBox="1"/>
          <p:nvPr/>
        </p:nvSpPr>
        <p:spPr>
          <a:xfrm>
            <a:off x="914399" y="1338197"/>
            <a:ext cx="7828767" cy="5170646"/>
          </a:xfrm>
          <a:prstGeom prst="rect">
            <a:avLst/>
          </a:prstGeom>
          <a:noFill/>
        </p:spPr>
        <p:txBody>
          <a:bodyPr wrap="square" rtlCol="0">
            <a:spAutoFit/>
          </a:bodyPr>
          <a:lstStyle/>
          <a:p>
            <a:r>
              <a:rPr lang="en-US" sz="2200" dirty="0" smtClean="0"/>
              <a:t>Call Back Rate = 0.160 – 0.045 Type1 - 0.045 Type2 - 0.085 Type3</a:t>
            </a:r>
          </a:p>
          <a:p>
            <a:r>
              <a:rPr lang="en-US" sz="2200" dirty="0"/>
              <a:t>	 </a:t>
            </a:r>
            <a:r>
              <a:rPr lang="en-US" sz="2200" dirty="0" smtClean="0"/>
              <a:t>                     (.040)       (0.012)        (0.015)              (0.013)</a:t>
            </a:r>
          </a:p>
          <a:p>
            <a:r>
              <a:rPr lang="en-US" dirty="0" smtClean="0"/>
              <a:t>(se in parentheses)</a:t>
            </a:r>
            <a:endParaRPr lang="en-US" dirty="0"/>
          </a:p>
          <a:p>
            <a:pPr fontAlgn="auto">
              <a:spcAft>
                <a:spcPts val="0"/>
              </a:spcAft>
              <a:defRPr/>
            </a:pPr>
            <a:r>
              <a:rPr lang="en-US" dirty="0"/>
              <a:t>Type 0:  The first represented an applicant with an English sounding name, Canadian undergraduate education, and Canadian experience </a:t>
            </a:r>
          </a:p>
          <a:p>
            <a:pPr fontAlgn="auto">
              <a:spcAft>
                <a:spcPts val="0"/>
              </a:spcAft>
              <a:defRPr/>
            </a:pPr>
            <a:r>
              <a:rPr lang="en-US" dirty="0"/>
              <a:t>Type 1: Foreign sounding name, but still listed Canadian undergraduate education and Canadian experience</a:t>
            </a:r>
          </a:p>
          <a:p>
            <a:pPr fontAlgn="auto">
              <a:spcAft>
                <a:spcPts val="0"/>
              </a:spcAft>
              <a:defRPr/>
            </a:pPr>
            <a:r>
              <a:rPr lang="en-US" dirty="0"/>
              <a:t>Type 2: Foreign-sounding name, foreign undergraduate degree, and Canadian experience. </a:t>
            </a:r>
          </a:p>
          <a:p>
            <a:pPr fontAlgn="auto">
              <a:spcAft>
                <a:spcPts val="0"/>
              </a:spcAft>
              <a:defRPr/>
            </a:pPr>
            <a:r>
              <a:rPr lang="en-US" dirty="0"/>
              <a:t>Type 3: The fourth included a foreign-sounding name, foreign education, and some foreign experience</a:t>
            </a:r>
            <a:r>
              <a:rPr lang="en-US" dirty="0" smtClean="0"/>
              <a:t>.</a:t>
            </a:r>
          </a:p>
          <a:p>
            <a:pPr fontAlgn="auto">
              <a:spcAft>
                <a:spcPts val="0"/>
              </a:spcAft>
              <a:defRPr/>
            </a:pPr>
            <a:endParaRPr lang="en-US" dirty="0"/>
          </a:p>
          <a:p>
            <a:pPr>
              <a:defRPr/>
            </a:pPr>
            <a:r>
              <a:rPr lang="en-US" sz="2200" dirty="0" smtClean="0"/>
              <a:t>Interpret each coefficient.</a:t>
            </a:r>
          </a:p>
          <a:p>
            <a:pPr>
              <a:defRPr/>
            </a:pPr>
            <a:r>
              <a:rPr lang="en-US" sz="2200" dirty="0" smtClean="0"/>
              <a:t>Which types are significantly different from type 0?  </a:t>
            </a:r>
          </a:p>
          <a:p>
            <a:pPr>
              <a:defRPr/>
            </a:pPr>
            <a:r>
              <a:rPr lang="en-US" sz="2200" dirty="0" smtClean="0"/>
              <a:t>Are types 1, 2 and 3 significantly different from each other?</a:t>
            </a:r>
          </a:p>
          <a:p>
            <a:pPr>
              <a:defRPr/>
            </a:pPr>
            <a:r>
              <a:rPr lang="en-US" sz="2200" dirty="0" smtClean="0"/>
              <a:t>What does all this say about discrimination against immigrants?</a:t>
            </a:r>
            <a:endParaRPr lang="en-US" sz="2200" dirty="0"/>
          </a:p>
          <a:p>
            <a:endParaRPr lang="en-US" dirty="0"/>
          </a:p>
        </p:txBody>
      </p:sp>
      <p:sp>
        <p:nvSpPr>
          <p:cNvPr id="3" name="Footer Placeholder 2"/>
          <p:cNvSpPr>
            <a:spLocks noGrp="1"/>
          </p:cNvSpPr>
          <p:nvPr>
            <p:ph type="ftr" sz="quarter" idx="11"/>
          </p:nvPr>
        </p:nvSpPr>
        <p:spPr/>
        <p:txBody>
          <a:bodyPr/>
          <a:lstStyle/>
          <a:p>
            <a:r>
              <a:rPr lang="en-US" smtClean="0"/>
              <a:t>QM222 Fall 2017 Section A1</a:t>
            </a:r>
            <a:endParaRPr lang="en-US" dirty="0"/>
          </a:p>
        </p:txBody>
      </p:sp>
      <p:sp>
        <p:nvSpPr>
          <p:cNvPr id="4" name="Slide Number Placeholder 3"/>
          <p:cNvSpPr>
            <a:spLocks noGrp="1"/>
          </p:cNvSpPr>
          <p:nvPr>
            <p:ph type="sldNum" sz="quarter" idx="12"/>
          </p:nvPr>
        </p:nvSpPr>
        <p:spPr/>
        <p:txBody>
          <a:bodyPr/>
          <a:lstStyle/>
          <a:p>
            <a:fld id="{73BB4A00-984E-4949-B0C7-1370322C939D}" type="slidenum">
              <a:rPr lang="en-US" smtClean="0"/>
              <a:t>23</a:t>
            </a:fld>
            <a:endParaRPr lang="en-US" dirty="0"/>
          </a:p>
        </p:txBody>
      </p:sp>
    </p:spTree>
    <p:extLst>
      <p:ext uri="{BB962C8B-B14F-4D97-AF65-F5344CB8AC3E}">
        <p14:creationId xmlns:p14="http://schemas.microsoft.com/office/powerpoint/2010/main" val="42765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URO experiments you might have taken</a:t>
            </a:r>
            <a:endParaRPr lang="en-US" dirty="0"/>
          </a:p>
        </p:txBody>
      </p:sp>
      <p:sp>
        <p:nvSpPr>
          <p:cNvPr id="3" name="Content Placeholder 2"/>
          <p:cNvSpPr>
            <a:spLocks noGrp="1"/>
          </p:cNvSpPr>
          <p:nvPr>
            <p:ph idx="1"/>
          </p:nvPr>
        </p:nvSpPr>
        <p:spPr/>
        <p:txBody>
          <a:bodyPr>
            <a:normAutofit lnSpcReduction="10000"/>
          </a:bodyPr>
          <a:lstStyle/>
          <a:p>
            <a:r>
              <a:rPr lang="en-US" dirty="0"/>
              <a:t>In one experiment, we investigated the effects of labeling everyday consumption as “addictive”. For instance, the media will say that social media is addictive, that chocolate is addictive etc. but the actually, by definition, not addictive because there is no physiological basis. In the lab, we told subjects that products (M&amp;M’s, peas, carrots, the internet) were addictive or told them nothing and then watched them consume. We found that labeling something as addictive decreases people’s perceived power over the situation and licenses them to eat/consume more. Summary: addictive labels on things that are not addictive make you consume more. This has public policy implications for labeling and communications. </a:t>
            </a:r>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24</a:t>
            </a:fld>
            <a:endParaRPr lang="en-US" dirty="0"/>
          </a:p>
        </p:txBody>
      </p:sp>
    </p:spTree>
    <p:extLst>
      <p:ext uri="{BB962C8B-B14F-4D97-AF65-F5344CB8AC3E}">
        <p14:creationId xmlns:p14="http://schemas.microsoft.com/office/powerpoint/2010/main" val="639887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one experiment, we gave students a specific motivation and asked questions about the purchase choices they would make.  Any purchase can be pursued with a hedonic goal or a utilitarian goal. For example, a massage for pleasure (hedonic) or for treatment (utilitarian).  A beer to drink for pleasure or to get drunk. A hotel for pleasure or business. We looked at differences in peoples preferences for these products when they pursued the same product using one motivation or the other.</a:t>
            </a:r>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25</a:t>
            </a:fld>
            <a:endParaRPr lang="en-US" dirty="0"/>
          </a:p>
        </p:txBody>
      </p:sp>
    </p:spTree>
    <p:extLst>
      <p:ext uri="{BB962C8B-B14F-4D97-AF65-F5344CB8AC3E}">
        <p14:creationId xmlns:p14="http://schemas.microsoft.com/office/powerpoint/2010/main" val="3416636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In another experiment, you imagined making a payment and reported your thoughts and feelings about the recipient of your payment. For example, you may have read scenarios about purchasing an umbrella and paying the business or having a meal and tipping the waiter. In these experiments, one half of the participants read about paying with cash, and the other half imagined paying with a card. The goal of this research was to see whether consumers feel more helpful when they pay in cash (rather than cards) and also to understand the psychological link between payment type and perceptions of that payment as helpful.  Given that electronic payment forms are more prevalent, understanding the ramifications of this is important for both retailers and for consumers.</a:t>
            </a:r>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26</a:t>
            </a:fld>
            <a:endParaRPr lang="en-US" dirty="0"/>
          </a:p>
        </p:txBody>
      </p:sp>
    </p:spTree>
    <p:extLst>
      <p:ext uri="{BB962C8B-B14F-4D97-AF65-F5344CB8AC3E}">
        <p14:creationId xmlns:p14="http://schemas.microsoft.com/office/powerpoint/2010/main" val="500126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another study we looked at bragging on social media and how using an attachment cue that signals intrinsic motivation can lead people to perceive the braggart in a better light. For instance, people constantly post about their possession or brands…these are often seen as a blatant brag and most people don’t like braggarts.  So if you post a picture on Instagram of your new LV handbag with the following: My new LV handbag – isn’t it fabulous! You are seen ad a braggart, people don’t like you, and you are perceived more negatively than if you add an cue that signals personal attachment: My new LV handbag – isn’t it fabulous! I love it!</a:t>
            </a:r>
          </a:p>
          <a:p>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27</a:t>
            </a:fld>
            <a:endParaRPr lang="en-US" dirty="0"/>
          </a:p>
        </p:txBody>
      </p:sp>
    </p:spTree>
    <p:extLst>
      <p:ext uri="{BB962C8B-B14F-4D97-AF65-F5344CB8AC3E}">
        <p14:creationId xmlns:p14="http://schemas.microsoft.com/office/powerpoint/2010/main" val="3148558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457200"/>
            <a:ext cx="8229600" cy="1143000"/>
          </a:xfrm>
        </p:spPr>
        <p:txBody>
          <a:bodyPr>
            <a:normAutofit/>
          </a:bodyPr>
          <a:lstStyle/>
          <a:p>
            <a:r>
              <a:rPr lang="en-US" altLang="en-US" dirty="0" smtClean="0"/>
              <a:t>A </a:t>
            </a:r>
            <a:r>
              <a:rPr lang="en-US" altLang="en-US" dirty="0" smtClean="0"/>
              <a:t>final </a:t>
            </a:r>
            <a:r>
              <a:rPr lang="en-US" altLang="en-US" dirty="0" smtClean="0"/>
              <a:t>example: Homework</a:t>
            </a:r>
          </a:p>
        </p:txBody>
      </p:sp>
      <p:sp>
        <p:nvSpPr>
          <p:cNvPr id="27651" name="Content Placeholder 2"/>
          <p:cNvSpPr>
            <a:spLocks noGrp="1"/>
          </p:cNvSpPr>
          <p:nvPr>
            <p:ph idx="1"/>
          </p:nvPr>
        </p:nvSpPr>
        <p:spPr>
          <a:xfrm>
            <a:off x="628650" y="1647129"/>
            <a:ext cx="7886700" cy="4351338"/>
          </a:xfrm>
        </p:spPr>
        <p:txBody>
          <a:bodyPr/>
          <a:lstStyle/>
          <a:p>
            <a:r>
              <a:rPr lang="en-US" altLang="en-US" sz="2400" dirty="0" smtClean="0"/>
              <a:t>We are interested on the effect of doing homework  (X or treatment) on student’s performance (Y or outcome).</a:t>
            </a:r>
          </a:p>
          <a:p>
            <a:r>
              <a:rPr lang="en-US" altLang="en-US" sz="2400" dirty="0" smtClean="0"/>
              <a:t>Suppose that I gather data at the end of regular QM222 and run the following regression:</a:t>
            </a:r>
          </a:p>
          <a:p>
            <a:r>
              <a:rPr lang="en-US" altLang="en-US" sz="2400" dirty="0" smtClean="0"/>
              <a:t> </a:t>
            </a:r>
            <a:r>
              <a:rPr lang="en-US" altLang="en-US" sz="2400" b="1" dirty="0" smtClean="0"/>
              <a:t>Final Grade = b</a:t>
            </a:r>
            <a:r>
              <a:rPr lang="en-US" altLang="en-US" sz="2400" b="1" baseline="-25000" dirty="0" smtClean="0"/>
              <a:t>0</a:t>
            </a:r>
            <a:r>
              <a:rPr lang="en-US" altLang="en-US" sz="2400" b="1" dirty="0" smtClean="0"/>
              <a:t>+ b</a:t>
            </a:r>
            <a:r>
              <a:rPr lang="en-US" altLang="en-US" sz="2400" b="1" baseline="-25000" dirty="0" smtClean="0"/>
              <a:t>1</a:t>
            </a:r>
            <a:r>
              <a:rPr lang="en-US" altLang="en-US" sz="2400" b="1" dirty="0" smtClean="0"/>
              <a:t>*Did homework</a:t>
            </a:r>
          </a:p>
          <a:p>
            <a:pPr>
              <a:buNone/>
            </a:pPr>
            <a:r>
              <a:rPr lang="en-US" altLang="en-US" sz="2400" dirty="0" smtClean="0"/>
              <a:t>What sign do you expect </a:t>
            </a:r>
            <a:r>
              <a:rPr lang="en-US" altLang="en-US" b="1" dirty="0" smtClean="0"/>
              <a:t>b</a:t>
            </a:r>
            <a:r>
              <a:rPr lang="en-US" altLang="en-US" b="1" baseline="-25000" dirty="0" smtClean="0"/>
              <a:t>1 </a:t>
            </a:r>
            <a:r>
              <a:rPr lang="en-US" altLang="en-US" sz="2400" dirty="0" smtClean="0"/>
              <a:t>to have?</a:t>
            </a:r>
          </a:p>
          <a:p>
            <a:r>
              <a:rPr lang="en-US" altLang="en-US" sz="2400" dirty="0" smtClean="0"/>
              <a:t>If </a:t>
            </a:r>
            <a:r>
              <a:rPr lang="en-US" altLang="en-US" b="1" dirty="0" smtClean="0"/>
              <a:t>b</a:t>
            </a:r>
            <a:r>
              <a:rPr lang="en-US" altLang="en-US" b="1" baseline="-25000" dirty="0" smtClean="0"/>
              <a:t>1 </a:t>
            </a:r>
            <a:r>
              <a:rPr lang="en-US" altLang="en-US" sz="2400" dirty="0" smtClean="0"/>
              <a:t>is negative, should I never assign homework?</a:t>
            </a:r>
          </a:p>
          <a:p>
            <a:r>
              <a:rPr lang="en-US" altLang="en-US" sz="2400" dirty="0" smtClean="0"/>
              <a:t>Can I interpret </a:t>
            </a:r>
            <a:r>
              <a:rPr lang="en-US" altLang="en-US" b="1" dirty="0"/>
              <a:t>b</a:t>
            </a:r>
            <a:r>
              <a:rPr lang="en-US" altLang="en-US" b="1" baseline="-25000" dirty="0"/>
              <a:t>1 </a:t>
            </a:r>
            <a:r>
              <a:rPr lang="en-US" altLang="en-US" sz="2400" dirty="0" smtClean="0"/>
              <a:t> as a causal effect? Why not?</a:t>
            </a:r>
          </a:p>
          <a:p>
            <a:r>
              <a:rPr lang="en-US" altLang="en-US" sz="2400" dirty="0" smtClean="0"/>
              <a:t>Problem: Self-selection into the treatment</a:t>
            </a:r>
          </a:p>
          <a:p>
            <a:r>
              <a:rPr lang="en-US" altLang="en-US" dirty="0" smtClean="0"/>
              <a:t>How could I make this into an RCT?</a:t>
            </a:r>
            <a:endParaRPr lang="en-US" altLang="en-US" sz="2400" dirty="0" smtClean="0"/>
          </a:p>
          <a:p>
            <a:pPr>
              <a:buFont typeface="Arial" panose="020B0604020202020204" pitchFamily="34" charset="0"/>
              <a:buNone/>
            </a:pPr>
            <a:endParaRPr lang="en-US" altLang="en-US" sz="2400" dirty="0" smtClean="0"/>
          </a:p>
          <a:p>
            <a:pPr>
              <a:buFont typeface="Arial" panose="020B0604020202020204" pitchFamily="34" charset="0"/>
              <a:buNone/>
            </a:pPr>
            <a:endParaRPr lang="en-US" altLang="en-US" sz="2400" dirty="0" smtClean="0"/>
          </a:p>
          <a:p>
            <a:endParaRPr lang="en-US" altLang="en-US" dirty="0" smtClean="0"/>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28</a:t>
            </a:fld>
            <a:endParaRPr lang="en-US" dirty="0"/>
          </a:p>
        </p:txBody>
      </p:sp>
    </p:spTree>
    <p:extLst>
      <p:ext uri="{BB962C8B-B14F-4D97-AF65-F5344CB8AC3E}">
        <p14:creationId xmlns:p14="http://schemas.microsoft.com/office/powerpoint/2010/main" val="25610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Randomized Controlled Experiments (RCT</a:t>
            </a:r>
            <a:r>
              <a:rPr lang="en-US" dirty="0" smtClean="0"/>
              <a:t>)</a:t>
            </a:r>
            <a:br>
              <a:rPr lang="en-US" dirty="0" smtClean="0"/>
            </a:br>
            <a:r>
              <a:rPr lang="en-US" dirty="0" smtClean="0"/>
              <a:t>and Lab Experiments </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Businesses </a:t>
            </a:r>
            <a:r>
              <a:rPr lang="en-US" dirty="0" smtClean="0"/>
              <a:t>use experiments </a:t>
            </a:r>
            <a:r>
              <a:rPr lang="en-US" dirty="0"/>
              <a:t>to figure out what works</a:t>
            </a:r>
          </a:p>
          <a:p>
            <a:pPr marL="788670" lvl="1" indent="-514350"/>
            <a:r>
              <a:rPr lang="en-US" dirty="0"/>
              <a:t>Pricing experiments</a:t>
            </a:r>
          </a:p>
          <a:p>
            <a:pPr marL="788670" lvl="1" indent="-514350"/>
            <a:r>
              <a:rPr lang="en-US" dirty="0"/>
              <a:t>Marketing </a:t>
            </a:r>
            <a:r>
              <a:rPr lang="en-US" dirty="0" smtClean="0"/>
              <a:t>experiments</a:t>
            </a:r>
          </a:p>
          <a:p>
            <a:pPr marL="788670" lvl="1" indent="-514350"/>
            <a:r>
              <a:rPr lang="en-US" dirty="0" smtClean="0"/>
              <a:t>Governments do policy experiments</a:t>
            </a:r>
            <a:endParaRPr lang="en-US" dirty="0"/>
          </a:p>
          <a:p>
            <a:pPr marL="788670" lvl="1" indent="-514350"/>
            <a:endParaRPr lang="en-US" dirty="0"/>
          </a:p>
          <a:p>
            <a:pPr marL="445770" indent="-514350">
              <a:buFont typeface="+mj-lt"/>
              <a:buAutoNum type="arabicPeriod"/>
            </a:pPr>
            <a:r>
              <a:rPr lang="en-US" dirty="0" smtClean="0"/>
              <a:t>Why? Because it is generally hard to be sure that you have identified “causation” in data analysis</a:t>
            </a:r>
          </a:p>
          <a:p>
            <a:pPr marL="445770" indent="-514350">
              <a:buFont typeface="+mj-lt"/>
              <a:buAutoNum type="arabicPeriod"/>
            </a:pPr>
            <a:r>
              <a:rPr lang="en-US" dirty="0" smtClean="0"/>
              <a:t>The Internet </a:t>
            </a:r>
            <a:r>
              <a:rPr lang="en-US" dirty="0"/>
              <a:t>makes RCTs </a:t>
            </a:r>
            <a:r>
              <a:rPr lang="en-US" dirty="0" smtClean="0"/>
              <a:t>very </a:t>
            </a:r>
            <a:r>
              <a:rPr lang="en-US" dirty="0"/>
              <a:t>simple to do.</a:t>
            </a:r>
          </a:p>
          <a:p>
            <a:pPr marL="788670" lvl="1" indent="-514350"/>
            <a:endParaRPr lang="en-US" dirty="0"/>
          </a:p>
        </p:txBody>
      </p:sp>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3</a:t>
            </a:fld>
            <a:endParaRPr lang="en-US" dirty="0"/>
          </a:p>
        </p:txBody>
      </p:sp>
    </p:spTree>
    <p:extLst>
      <p:ext uri="{BB962C8B-B14F-4D97-AF65-F5344CB8AC3E}">
        <p14:creationId xmlns:p14="http://schemas.microsoft.com/office/powerpoint/2010/main" val="35599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US" sz="3200" dirty="0" smtClean="0"/>
              <a:t>Real-world example: How Obama raised $60M by running a simple experiment </a:t>
            </a:r>
          </a:p>
        </p:txBody>
      </p:sp>
      <p:sp>
        <p:nvSpPr>
          <p:cNvPr id="5123" name="Rectangle 3"/>
          <p:cNvSpPr>
            <a:spLocks noGrp="1" noChangeArrowheads="1"/>
          </p:cNvSpPr>
          <p:nvPr>
            <p:ph sz="quarter" idx="1"/>
          </p:nvPr>
        </p:nvSpPr>
        <p:spPr>
          <a:xfrm>
            <a:off x="899050" y="4498974"/>
            <a:ext cx="7772400" cy="1905000"/>
          </a:xfrm>
        </p:spPr>
        <p:txBody>
          <a:bodyPr>
            <a:normAutofit lnSpcReduction="10000"/>
          </a:bodyPr>
          <a:lstStyle/>
          <a:p>
            <a:r>
              <a:rPr lang="en-US" altLang="en-US" sz="2400" dirty="0"/>
              <a:t>Dan </a:t>
            </a:r>
            <a:r>
              <a:rPr lang="en-US" altLang="en-US" sz="2400" dirty="0" err="1"/>
              <a:t>Siroker</a:t>
            </a:r>
            <a:r>
              <a:rPr lang="en-US" altLang="en-US" sz="2400" dirty="0"/>
              <a:t> was working in Google in 2007, when he decided to join the campaign as Director of Analytics. </a:t>
            </a:r>
          </a:p>
          <a:p>
            <a:r>
              <a:rPr lang="en-US" altLang="en-US" sz="2400" dirty="0"/>
              <a:t>His job was to “use data to help the campaign make better decisions”.</a:t>
            </a:r>
          </a:p>
          <a:p>
            <a:r>
              <a:rPr lang="en-US" altLang="en-US" sz="2400" dirty="0"/>
              <a:t>His task was to maximize sign-ups for campaign emails</a:t>
            </a:r>
          </a:p>
        </p:txBody>
      </p:sp>
      <p:pic>
        <p:nvPicPr>
          <p:cNvPr id="2" name="Picture 1"/>
          <p:cNvPicPr>
            <a:picLocks noChangeAspect="1"/>
          </p:cNvPicPr>
          <p:nvPr/>
        </p:nvPicPr>
        <p:blipFill>
          <a:blip r:embed="rId3"/>
          <a:stretch>
            <a:fillRect/>
          </a:stretch>
        </p:blipFill>
        <p:spPr>
          <a:xfrm>
            <a:off x="5257800" y="1600200"/>
            <a:ext cx="2590800" cy="2590800"/>
          </a:xfrm>
          <a:prstGeom prst="rect">
            <a:avLst/>
          </a:prstGeom>
        </p:spPr>
      </p:pic>
      <p:pic>
        <p:nvPicPr>
          <p:cNvPr id="3" name="Picture 2"/>
          <p:cNvPicPr>
            <a:picLocks noChangeAspect="1"/>
          </p:cNvPicPr>
          <p:nvPr/>
        </p:nvPicPr>
        <p:blipFill>
          <a:blip r:embed="rId4"/>
          <a:stretch>
            <a:fillRect/>
          </a:stretch>
        </p:blipFill>
        <p:spPr>
          <a:xfrm>
            <a:off x="838200" y="1600200"/>
            <a:ext cx="3947050" cy="2616200"/>
          </a:xfrm>
          <a:prstGeom prst="rect">
            <a:avLst/>
          </a:prstGeom>
        </p:spPr>
      </p:pic>
      <p:sp>
        <p:nvSpPr>
          <p:cNvPr id="4" name="Footer Placeholder 3"/>
          <p:cNvSpPr>
            <a:spLocks noGrp="1"/>
          </p:cNvSpPr>
          <p:nvPr>
            <p:ph type="ftr" sz="quarter" idx="11"/>
          </p:nvPr>
        </p:nvSpPr>
        <p:spPr/>
        <p:txBody>
          <a:bodyPr/>
          <a:lstStyle/>
          <a:p>
            <a:r>
              <a:rPr lang="en-US" smtClean="0"/>
              <a:t>QM222 Fall 2017 Section A1</a:t>
            </a:r>
            <a:endParaRPr lang="en-US" dirty="0"/>
          </a:p>
        </p:txBody>
      </p:sp>
      <p:sp>
        <p:nvSpPr>
          <p:cNvPr id="5" name="Slide Number Placeholder 4"/>
          <p:cNvSpPr>
            <a:spLocks noGrp="1"/>
          </p:cNvSpPr>
          <p:nvPr>
            <p:ph type="sldNum" sz="quarter" idx="12"/>
          </p:nvPr>
        </p:nvSpPr>
        <p:spPr/>
        <p:txBody>
          <a:bodyPr/>
          <a:lstStyle/>
          <a:p>
            <a:fld id="{73BB4A00-984E-4949-B0C7-1370322C939D}" type="slidenum">
              <a:rPr lang="en-US" smtClean="0"/>
              <a:t>4</a:t>
            </a:fld>
            <a:endParaRPr lang="en-US" dirty="0"/>
          </a:p>
        </p:txBody>
      </p:sp>
    </p:spTree>
    <p:extLst>
      <p:ext uri="{BB962C8B-B14F-4D97-AF65-F5344CB8AC3E}">
        <p14:creationId xmlns:p14="http://schemas.microsoft.com/office/powerpoint/2010/main" val="41391669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1143000"/>
          </a:xfrm>
        </p:spPr>
        <p:txBody>
          <a:bodyPr/>
          <a:lstStyle/>
          <a:p>
            <a:r>
              <a:rPr lang="en-US" altLang="en-US" sz="3200" smtClean="0"/>
              <a:t>How Obama raised $60 Million by running a Simple Experiment</a:t>
            </a:r>
          </a:p>
        </p:txBody>
      </p:sp>
      <p:sp>
        <p:nvSpPr>
          <p:cNvPr id="9219" name="Content Placeholder 2"/>
          <p:cNvSpPr>
            <a:spLocks noGrp="1"/>
          </p:cNvSpPr>
          <p:nvPr>
            <p:ph idx="1"/>
          </p:nvPr>
        </p:nvSpPr>
        <p:spPr>
          <a:xfrm>
            <a:off x="457200" y="1600200"/>
            <a:ext cx="8382000" cy="4876800"/>
          </a:xfrm>
        </p:spPr>
        <p:txBody>
          <a:bodyPr>
            <a:normAutofit/>
          </a:bodyPr>
          <a:lstStyle/>
          <a:p>
            <a:r>
              <a:rPr lang="en-US" altLang="en-US" sz="2200" dirty="0" smtClean="0"/>
              <a:t>The experiment tested two parts of the splash page: </a:t>
            </a:r>
          </a:p>
          <a:p>
            <a:pPr lvl="1"/>
            <a:r>
              <a:rPr lang="en-US" altLang="en-US" sz="2200" dirty="0" smtClean="0"/>
              <a:t>the “Media” section at the top </a:t>
            </a:r>
            <a:r>
              <a:rPr lang="en-US" altLang="en-US" sz="2200" dirty="0" smtClean="0"/>
              <a:t>and </a:t>
            </a:r>
            <a:endParaRPr lang="en-US" altLang="en-US" sz="2200" dirty="0" smtClean="0"/>
          </a:p>
          <a:p>
            <a:pPr lvl="1"/>
            <a:r>
              <a:rPr lang="en-US" altLang="en-US" sz="2200" dirty="0" smtClean="0"/>
              <a:t>the call-to-action “Button”</a:t>
            </a:r>
          </a:p>
          <a:p>
            <a:r>
              <a:rPr lang="en-US" altLang="en-US" sz="2200" dirty="0" smtClean="0"/>
              <a:t>They tried four buttons and six different media (three images and three videos) – 24 combinations.</a:t>
            </a:r>
          </a:p>
          <a:p>
            <a:r>
              <a:rPr lang="en-US" altLang="en-US" sz="2200" dirty="0" smtClean="0"/>
              <a:t>Every visitor to the splash page was </a:t>
            </a:r>
            <a:r>
              <a:rPr lang="en-US" altLang="en-US" sz="2200" b="1" dirty="0" smtClean="0"/>
              <a:t>randomly</a:t>
            </a:r>
            <a:r>
              <a:rPr lang="en-US" altLang="en-US" sz="2200" dirty="0" smtClean="0"/>
              <a:t> shown one of these 24 combinations.  (Sometimes called A/B testing)</a:t>
            </a:r>
          </a:p>
          <a:p>
            <a:r>
              <a:rPr lang="en-US" altLang="en-US" sz="2200" dirty="0" smtClean="0"/>
              <a:t>Outcome they wanted to maximize:  sign-up rate</a:t>
            </a:r>
          </a:p>
          <a:p>
            <a:r>
              <a:rPr lang="en-US" altLang="en-US" sz="2200" dirty="0" smtClean="0"/>
              <a:t>Number of Observations: 310,382 visitors to the splash page during the experiment that meant each variation was seen by roughly 13,000 people.</a:t>
            </a:r>
          </a:p>
          <a:p>
            <a:r>
              <a:rPr lang="en-US" altLang="en-US" sz="2000" dirty="0">
                <a:hlinkClick r:id="rId2"/>
              </a:rPr>
              <a:t>http://blog.optimizely.com/2010/11/29/how-obama-raised-60-million-by-running-a-simple-experiment</a:t>
            </a:r>
            <a:r>
              <a:rPr lang="en-US" altLang="en-US" sz="2000" dirty="0" smtClean="0">
                <a:hlinkClick r:id="rId2"/>
              </a:rPr>
              <a:t>/</a:t>
            </a:r>
            <a:endParaRPr lang="en-US" altLang="en-US" sz="2200" dirty="0" smtClean="0"/>
          </a:p>
        </p:txBody>
      </p:sp>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5</a:t>
            </a:fld>
            <a:endParaRPr lang="en-US" dirty="0"/>
          </a:p>
        </p:txBody>
      </p:sp>
    </p:spTree>
    <p:extLst>
      <p:ext uri="{BB962C8B-B14F-4D97-AF65-F5344CB8AC3E}">
        <p14:creationId xmlns:p14="http://schemas.microsoft.com/office/powerpoint/2010/main" val="34697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1249" y="409184"/>
            <a:ext cx="8229600" cy="1143000"/>
          </a:xfrm>
        </p:spPr>
        <p:txBody>
          <a:bodyPr/>
          <a:lstStyle/>
          <a:p>
            <a:r>
              <a:rPr lang="en-US" altLang="en-US" dirty="0" smtClean="0"/>
              <a:t>Here were the 4 buttons</a:t>
            </a:r>
          </a:p>
        </p:txBody>
      </p:sp>
      <p:pic>
        <p:nvPicPr>
          <p:cNvPr id="11267" name="Content Placeholder 7" descr="buttons.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752600"/>
            <a:ext cx="3886200" cy="4178300"/>
          </a:xfrm>
        </p:spPr>
      </p:pic>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6</a:t>
            </a:fld>
            <a:endParaRPr lang="en-US" dirty="0"/>
          </a:p>
        </p:txBody>
      </p:sp>
    </p:spTree>
    <p:extLst>
      <p:ext uri="{BB962C8B-B14F-4D97-AF65-F5344CB8AC3E}">
        <p14:creationId xmlns:p14="http://schemas.microsoft.com/office/powerpoint/2010/main" val="44332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Here is one of the 24 combinations</a:t>
            </a:r>
          </a:p>
        </p:txBody>
      </p:sp>
      <p:pic>
        <p:nvPicPr>
          <p:cNvPr id="1026" name="Picture 2" descr="Obama_Homepage_original.png (800×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49985"/>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7</a:t>
            </a:fld>
            <a:endParaRPr lang="en-US" dirty="0"/>
          </a:p>
        </p:txBody>
      </p:sp>
    </p:spTree>
    <p:extLst>
      <p:ext uri="{BB962C8B-B14F-4D97-AF65-F5344CB8AC3E}">
        <p14:creationId xmlns:p14="http://schemas.microsoft.com/office/powerpoint/2010/main" val="263862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The Winner?</a:t>
            </a:r>
          </a:p>
        </p:txBody>
      </p:sp>
      <p:pic>
        <p:nvPicPr>
          <p:cNvPr id="12291" name="Picture 2" descr="http://optimizely.wpengine.com/wp-content/uploads/2010/11/Obama_wi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55213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8</a:t>
            </a:fld>
            <a:endParaRPr lang="en-US" dirty="0"/>
          </a:p>
        </p:txBody>
      </p:sp>
    </p:spTree>
    <p:extLst>
      <p:ext uri="{BB962C8B-B14F-4D97-AF65-F5344CB8AC3E}">
        <p14:creationId xmlns:p14="http://schemas.microsoft.com/office/powerpoint/2010/main" val="311782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40967" y="161686"/>
            <a:ext cx="8252304" cy="1325563"/>
          </a:xfrm>
        </p:spPr>
        <p:txBody>
          <a:bodyPr>
            <a:normAutofit fontScale="90000"/>
          </a:bodyPr>
          <a:lstStyle/>
          <a:p>
            <a:r>
              <a:rPr lang="en-US" altLang="en-US" dirty="0" smtClean="0"/>
              <a:t>Here were their statistics </a:t>
            </a:r>
            <a:r>
              <a:rPr lang="en-US" altLang="en-US" sz="1800" dirty="0" smtClean="0"/>
              <a:t>(averages with 95% confidence intervals)</a:t>
            </a:r>
            <a:br>
              <a:rPr lang="en-US" altLang="en-US" sz="1800" dirty="0" smtClean="0"/>
            </a:br>
            <a:r>
              <a:rPr lang="en-US" altLang="en-US" dirty="0" smtClean="0"/>
              <a:t>Rather than considering the 24 combinations separately, this table separates out buttons and media </a:t>
            </a:r>
            <a:endParaRPr lang="en-US" altLang="en-US" sz="1800" dirty="0" smtClean="0"/>
          </a:p>
        </p:txBody>
      </p:sp>
      <p:sp>
        <p:nvSpPr>
          <p:cNvPr id="13315" name="Content Placeholder 2"/>
          <p:cNvSpPr>
            <a:spLocks noGrp="1"/>
          </p:cNvSpPr>
          <p:nvPr>
            <p:ph idx="1"/>
          </p:nvPr>
        </p:nvSpPr>
        <p:spPr/>
        <p:txBody>
          <a:bodyPr/>
          <a:lstStyle/>
          <a:p>
            <a:endParaRPr lang="en-US" altLang="en-US" smtClean="0"/>
          </a:p>
        </p:txBody>
      </p:sp>
      <p:pic>
        <p:nvPicPr>
          <p:cNvPr id="13316" name="Picture 4" descr="http://optimizely.wpengine.com/wp-content/uploads/2010/11/Obama_test_sections.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4" y="1685795"/>
            <a:ext cx="90868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QM222 Fall 2017 Section A1</a:t>
            </a:r>
            <a:endParaRPr lang="en-US" dirty="0"/>
          </a:p>
        </p:txBody>
      </p:sp>
      <p:sp>
        <p:nvSpPr>
          <p:cNvPr id="3" name="Slide Number Placeholder 2"/>
          <p:cNvSpPr>
            <a:spLocks noGrp="1"/>
          </p:cNvSpPr>
          <p:nvPr>
            <p:ph type="sldNum" sz="quarter" idx="12"/>
          </p:nvPr>
        </p:nvSpPr>
        <p:spPr/>
        <p:txBody>
          <a:bodyPr/>
          <a:lstStyle/>
          <a:p>
            <a:fld id="{73BB4A00-984E-4949-B0C7-1370322C939D}" type="slidenum">
              <a:rPr lang="en-US" smtClean="0"/>
              <a:t>9</a:t>
            </a:fld>
            <a:endParaRPr lang="en-US" dirty="0"/>
          </a:p>
        </p:txBody>
      </p:sp>
    </p:spTree>
    <p:extLst>
      <p:ext uri="{BB962C8B-B14F-4D97-AF65-F5344CB8AC3E}">
        <p14:creationId xmlns:p14="http://schemas.microsoft.com/office/powerpoint/2010/main" val="133421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48690</TotalTime>
  <Words>2025</Words>
  <Application>Microsoft Office PowerPoint</Application>
  <PresentationFormat>On-screen Show (4:3)</PresentationFormat>
  <Paragraphs>289</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Calibri Light</vt:lpstr>
      <vt:lpstr>Office Theme</vt:lpstr>
      <vt:lpstr>QM222 Nov. 13 Section A1 Experiments </vt:lpstr>
      <vt:lpstr>On presentations: You’ll get link for signup today</vt:lpstr>
      <vt:lpstr>Randomized Controlled Experiments (RCT) and Lab Experiments </vt:lpstr>
      <vt:lpstr>Real-world example: How Obama raised $60M by running a simple experiment </vt:lpstr>
      <vt:lpstr>How Obama raised $60 Million by running a Simple Experiment</vt:lpstr>
      <vt:lpstr>Here were the 4 buttons</vt:lpstr>
      <vt:lpstr>Here is one of the 24 combinations</vt:lpstr>
      <vt:lpstr>The Winner?</vt:lpstr>
      <vt:lpstr>Here were their statistics (averages with 95% confidence intervals) Rather than considering the 24 combinations separately, this table separates out buttons and media </vt:lpstr>
      <vt:lpstr>Impact </vt:lpstr>
      <vt:lpstr>Randomized Control Trials (RCTs)</vt:lpstr>
      <vt:lpstr>Randomized Control Trials (RCTs)</vt:lpstr>
      <vt:lpstr>PowerPoint Presentation</vt:lpstr>
      <vt:lpstr>Another marketing A/B example from Freakonomics podcast</vt:lpstr>
      <vt:lpstr>Lab experiments are ones done in a lab, not “in the field” Last year, I did an experiment in class asking: Do people learn better on paper or on a computer?</vt:lpstr>
      <vt:lpstr>How did I use the results to figure out which method was more successful?  Regression of course!</vt:lpstr>
      <vt:lpstr>Result of our experiment across both classes</vt:lpstr>
      <vt:lpstr>Another experiment: Labor Market Outcomes of Immigrants to Canada (from Oreopoulos 2011)</vt:lpstr>
      <vt:lpstr>Are we observing otherwise similar immigrants and Canadian natives?  NO! </vt:lpstr>
      <vt:lpstr>The experiment</vt:lpstr>
      <vt:lpstr>4 resumes were sent to each employer advertising a job over a 2 to 3 day period in random order </vt:lpstr>
      <vt:lpstr>How did they analyze the results?</vt:lpstr>
      <vt:lpstr>The author ran a regression on the different randomly chosen alternatives</vt:lpstr>
      <vt:lpstr>URO experiments you might have taken</vt:lpstr>
      <vt:lpstr>PowerPoint Presentation</vt:lpstr>
      <vt:lpstr>PowerPoint Presentation</vt:lpstr>
      <vt:lpstr>PowerPoint Presentation</vt:lpstr>
      <vt:lpstr>A final example: Homework</vt:lpstr>
    </vt:vector>
  </TitlesOfParts>
  <Company>boston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Case Competition</dc:title>
  <dc:creator>palak sancheti</dc:creator>
  <cp:lastModifiedBy>Shulamit Kahn</cp:lastModifiedBy>
  <cp:revision>637</cp:revision>
  <cp:lastPrinted>2017-11-13T14:59:48Z</cp:lastPrinted>
  <dcterms:created xsi:type="dcterms:W3CDTF">2012-04-21T03:14:22Z</dcterms:created>
  <dcterms:modified xsi:type="dcterms:W3CDTF">2017-11-13T16:27:26Z</dcterms:modified>
</cp:coreProperties>
</file>