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29"/>
  </p:notesMasterIdLst>
  <p:handoutMasterIdLst>
    <p:handoutMasterId r:id="rId30"/>
  </p:handoutMasterIdLst>
  <p:sldIdLst>
    <p:sldId id="331" r:id="rId2"/>
    <p:sldId id="822" r:id="rId3"/>
    <p:sldId id="869" r:id="rId4"/>
    <p:sldId id="823" r:id="rId5"/>
    <p:sldId id="898" r:id="rId6"/>
    <p:sldId id="897" r:id="rId7"/>
    <p:sldId id="872" r:id="rId8"/>
    <p:sldId id="873" r:id="rId9"/>
    <p:sldId id="879" r:id="rId10"/>
    <p:sldId id="874" r:id="rId11"/>
    <p:sldId id="875" r:id="rId12"/>
    <p:sldId id="877" r:id="rId13"/>
    <p:sldId id="878" r:id="rId14"/>
    <p:sldId id="888" r:id="rId15"/>
    <p:sldId id="889" r:id="rId16"/>
    <p:sldId id="893" r:id="rId17"/>
    <p:sldId id="899" r:id="rId18"/>
    <p:sldId id="900" r:id="rId19"/>
    <p:sldId id="884" r:id="rId20"/>
    <p:sldId id="885" r:id="rId21"/>
    <p:sldId id="886" r:id="rId22"/>
    <p:sldId id="887" r:id="rId23"/>
    <p:sldId id="902" r:id="rId24"/>
    <p:sldId id="903" r:id="rId25"/>
    <p:sldId id="894" r:id="rId26"/>
    <p:sldId id="895" r:id="rId27"/>
    <p:sldId id="896" r:id="rId2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3F"/>
    <a:srgbClr val="6666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46" autoAdjust="0"/>
    <p:restoredTop sz="95878" autoAdjust="0"/>
  </p:normalViewPr>
  <p:slideViewPr>
    <p:cSldViewPr snapToGrid="0" snapToObjects="1">
      <p:cViewPr varScale="1">
        <p:scale>
          <a:sx n="65" d="100"/>
          <a:sy n="65" d="100"/>
        </p:scale>
        <p:origin x="346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0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kahn\Downloads\Class+4_5+Questrom+Starting+Salari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[Class+4_5+Questrom+Starting+Salaries.xlsx]Sheet1!PivotTable1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GPA</a:t>
            </a:r>
            <a:r>
              <a:rPr lang="en-US" b="1" baseline="0">
                <a:solidFill>
                  <a:schemeClr val="tx1"/>
                </a:solidFill>
              </a:rPr>
              <a:t> of Domestic and International Graduates by Concentration</a:t>
            </a:r>
            <a:endParaRPr lang="en-US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Sheet1!$B$3:$B$4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Sheet1!$A$5:$A$16</c:f>
              <c:strCache>
                <c:ptCount val="11"/>
                <c:pt idx="0">
                  <c:v>AC</c:v>
                </c:pt>
                <c:pt idx="1">
                  <c:v>EP</c:v>
                </c:pt>
                <c:pt idx="2">
                  <c:v>FE</c:v>
                </c:pt>
                <c:pt idx="3">
                  <c:v>GM</c:v>
                </c:pt>
                <c:pt idx="4">
                  <c:v>IM</c:v>
                </c:pt>
                <c:pt idx="5">
                  <c:v>Law</c:v>
                </c:pt>
                <c:pt idx="6">
                  <c:v>MIS</c:v>
                </c:pt>
                <c:pt idx="7">
                  <c:v>MK</c:v>
                </c:pt>
                <c:pt idx="8">
                  <c:v>NA</c:v>
                </c:pt>
                <c:pt idx="9">
                  <c:v>OB</c:v>
                </c:pt>
                <c:pt idx="10">
                  <c:v>OTM</c:v>
                </c:pt>
              </c:strCache>
            </c:strRef>
          </c:cat>
          <c:val>
            <c:numRef>
              <c:f>Sheet1!$B$5:$B$16</c:f>
              <c:numCache>
                <c:formatCode>General</c:formatCode>
                <c:ptCount val="11"/>
                <c:pt idx="0">
                  <c:v>2.7697070565540414</c:v>
                </c:pt>
                <c:pt idx="1">
                  <c:v>2.5603296536939255</c:v>
                </c:pt>
                <c:pt idx="2">
                  <c:v>2.7369635205967349</c:v>
                </c:pt>
                <c:pt idx="3">
                  <c:v>2.424873384373607</c:v>
                </c:pt>
                <c:pt idx="4">
                  <c:v>2.515301069835457</c:v>
                </c:pt>
                <c:pt idx="5">
                  <c:v>2.5502301962509177</c:v>
                </c:pt>
                <c:pt idx="6">
                  <c:v>3.0516130933670476</c:v>
                </c:pt>
                <c:pt idx="7">
                  <c:v>2.3978606457955363</c:v>
                </c:pt>
                <c:pt idx="8">
                  <c:v>2.3972016173058277</c:v>
                </c:pt>
                <c:pt idx="9">
                  <c:v>2.5500502764839292</c:v>
                </c:pt>
                <c:pt idx="10">
                  <c:v>2.6566898514254835</c:v>
                </c:pt>
              </c:numCache>
            </c:numRef>
          </c:val>
        </c:ser>
        <c:ser>
          <c:idx val="1"/>
          <c:order val="1"/>
          <c:tx>
            <c:strRef>
              <c:f>Sheet1!$C$3:$C$4</c:f>
              <c:strCache>
                <c:ptCount val="1"/>
                <c:pt idx="0">
                  <c:v>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Sheet1!$A$5:$A$16</c:f>
              <c:strCache>
                <c:ptCount val="11"/>
                <c:pt idx="0">
                  <c:v>AC</c:v>
                </c:pt>
                <c:pt idx="1">
                  <c:v>EP</c:v>
                </c:pt>
                <c:pt idx="2">
                  <c:v>FE</c:v>
                </c:pt>
                <c:pt idx="3">
                  <c:v>GM</c:v>
                </c:pt>
                <c:pt idx="4">
                  <c:v>IM</c:v>
                </c:pt>
                <c:pt idx="5">
                  <c:v>Law</c:v>
                </c:pt>
                <c:pt idx="6">
                  <c:v>MIS</c:v>
                </c:pt>
                <c:pt idx="7">
                  <c:v>MK</c:v>
                </c:pt>
                <c:pt idx="8">
                  <c:v>NA</c:v>
                </c:pt>
                <c:pt idx="9">
                  <c:v>OB</c:v>
                </c:pt>
                <c:pt idx="10">
                  <c:v>OTM</c:v>
                </c:pt>
              </c:strCache>
            </c:strRef>
          </c:cat>
          <c:val>
            <c:numRef>
              <c:f>Sheet1!$C$5:$C$16</c:f>
              <c:numCache>
                <c:formatCode>General</c:formatCode>
                <c:ptCount val="11"/>
                <c:pt idx="0">
                  <c:v>2.9758574596159284</c:v>
                </c:pt>
                <c:pt idx="1">
                  <c:v>2.567325532513181</c:v>
                </c:pt>
                <c:pt idx="2">
                  <c:v>2.9523063509883887</c:v>
                </c:pt>
                <c:pt idx="3">
                  <c:v>2.6248033610497727</c:v>
                </c:pt>
                <c:pt idx="4">
                  <c:v>2.2563300931798418</c:v>
                </c:pt>
                <c:pt idx="5">
                  <c:v>2.5576463921966162</c:v>
                </c:pt>
                <c:pt idx="6">
                  <c:v>3.23460888909191</c:v>
                </c:pt>
                <c:pt idx="7">
                  <c:v>2.556520751604924</c:v>
                </c:pt>
                <c:pt idx="8">
                  <c:v>2.9012769951442059</c:v>
                </c:pt>
                <c:pt idx="9">
                  <c:v>2.5442036617282864</c:v>
                </c:pt>
                <c:pt idx="10">
                  <c:v>2.6425576575791418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432219616"/>
        <c:axId val="432221576"/>
      </c:barChart>
      <c:catAx>
        <c:axId val="432219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Primary Concentration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221576"/>
        <c:crosses val="autoZero"/>
        <c:auto val="1"/>
        <c:lblAlgn val="ctr"/>
        <c:lblOffset val="100"/>
        <c:noMultiLvlLbl val="0"/>
      </c:catAx>
      <c:valAx>
        <c:axId val="43222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</a:t>
                </a:r>
                <a:r>
                  <a:rPr lang="en-US" baseline="0"/>
                  <a:t> GPA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21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54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HT:</a:t>
            </a:r>
            <a:r>
              <a:rPr lang="en-US" baseline="0" dirty="0" smtClean="0"/>
              <a:t> </a:t>
            </a:r>
            <a:r>
              <a:rPr lang="en-US" dirty="0"/>
              <a:t>Victoria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3B8-A9F7-4AE6-9BD7-F43D762588AC}" type="slidenum">
              <a:rPr lang="en-US" smtClean="0">
                <a:uFillTx/>
              </a:rPr>
              <a:pPr/>
              <a:t>16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52918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10A6C1-4446-4F36-ABC7-1EA19439F1C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592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C293-06B3-47C0-A12A-C5B8D4DCB5C4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F627-1658-436F-A275-F0393E6E796D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C73C-2203-4ACC-AB21-A037DCF99F42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811B-DE0F-42A6-9F2B-23C5F6524F99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58CC-14EF-438A-B94E-399D70B2B45E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4E56-A300-4E2E-BB90-D2A9FFD1DA7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D8A8-4095-49E4-AD3C-EEC665309364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D929-3B46-4486-AF2A-39A02BFDD3D0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C2BF-A0CE-40DF-BADB-C293F57B9B8B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F0BB-5006-440A-B015-D82816E9CC9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968E-6BE1-4F26-BBF7-5A947E34C749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199EF-F218-4E16-A4EF-D4ECE6F51B23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QM222 A1</a:t>
            </a:r>
            <a:br>
              <a:rPr lang="en-US" sz="3600" b="1" dirty="0" smtClean="0"/>
            </a:br>
            <a:r>
              <a:rPr lang="en-US" sz="3600" b="1" dirty="0" smtClean="0"/>
              <a:t>More on Excel</a:t>
            </a:r>
            <a:endParaRPr lang="en-US" sz="36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diagrams with a lot of observations are useless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578" y="2023254"/>
            <a:ext cx="6521268" cy="419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8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897" y="286605"/>
            <a:ext cx="8763226" cy="725378"/>
          </a:xfrm>
        </p:spPr>
        <p:txBody>
          <a:bodyPr>
            <a:normAutofit fontScale="90000"/>
          </a:bodyPr>
          <a:lstStyle/>
          <a:p>
            <a:r>
              <a:rPr lang="en-US" sz="3500" dirty="0" smtClean="0"/>
              <a:t>Use scatter diagrams to call out individual points, especially if you can use bubbles</a:t>
            </a:r>
            <a:endParaRPr lang="en-US" sz="35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6" y="1135600"/>
            <a:ext cx="5004134" cy="5432198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673192" y="1135600"/>
            <a:ext cx="3056823" cy="543219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73262" y="1348154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bubbles in Excel, you need advanced additional programs like Excel Power View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65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7886700" cy="1325563"/>
          </a:xfrm>
        </p:spPr>
        <p:txBody>
          <a:bodyPr/>
          <a:lstStyle/>
          <a:p>
            <a:r>
              <a:rPr lang="en-US" dirty="0" smtClean="0"/>
              <a:t>Kinds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35" y="1391871"/>
            <a:ext cx="7886700" cy="47158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Bar graphs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Histograms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Line graphs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Scatter diagrams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Pie charts</a:t>
            </a:r>
          </a:p>
          <a:p>
            <a:r>
              <a:rPr lang="en-US" dirty="0" smtClean="0"/>
              <a:t>100% stacked area chart (and other fancy things)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5588"/>
            <a:ext cx="7886700" cy="867729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If your question is: How </a:t>
            </a:r>
            <a:r>
              <a:rPr lang="en-US" sz="2800" dirty="0"/>
              <a:t>do proportions change over time (or across categories?)</a:t>
            </a:r>
            <a:r>
              <a:rPr lang="en-US" sz="2800" dirty="0">
                <a:solidFill>
                  <a:srgbClr val="FF3A3F"/>
                </a:solidFill>
              </a:rPr>
              <a:t/>
            </a:r>
            <a:br>
              <a:rPr lang="en-US" sz="2800" dirty="0">
                <a:solidFill>
                  <a:srgbClr val="FF3A3F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131" y="1203317"/>
            <a:ext cx="7886700" cy="2171952"/>
          </a:xfrm>
        </p:spPr>
        <p:txBody>
          <a:bodyPr>
            <a:normAutofit/>
          </a:bodyPr>
          <a:lstStyle/>
          <a:p>
            <a:r>
              <a:rPr lang="en-US" dirty="0"/>
              <a:t>If </a:t>
            </a:r>
            <a:r>
              <a:rPr lang="en-US" dirty="0" smtClean="0"/>
              <a:t>the question </a:t>
            </a:r>
            <a:r>
              <a:rPr lang="en-US" dirty="0"/>
              <a:t>is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You </a:t>
            </a:r>
            <a:r>
              <a:rPr lang="en-US" dirty="0" smtClean="0"/>
              <a:t>might try a </a:t>
            </a:r>
            <a:r>
              <a:rPr lang="en-US" i="1" dirty="0" smtClean="0"/>
              <a:t>100% stacked column chart </a:t>
            </a:r>
            <a:r>
              <a:rPr lang="en-US" dirty="0" smtClean="0"/>
              <a:t>(on left) </a:t>
            </a:r>
          </a:p>
          <a:p>
            <a:r>
              <a:rPr lang="en-US" dirty="0" smtClean="0"/>
              <a:t>or </a:t>
            </a:r>
            <a:r>
              <a:rPr lang="en-US" i="1" dirty="0" smtClean="0"/>
              <a:t>a 100% stacked area chart </a:t>
            </a:r>
            <a:r>
              <a:rPr lang="en-US" dirty="0" smtClean="0"/>
              <a:t>(on right). Which answers the question more clearly?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96" y="3375269"/>
            <a:ext cx="4531220" cy="26714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585" y="3287813"/>
            <a:ext cx="4101286" cy="284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0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mentioned last time clustered column/bar charts… here’s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Clustered column/bar charts are good for conveying different proportions or values across 2 kinds of categories.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021277" y="2790701"/>
          <a:ext cx="5730251" cy="3475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465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0"/>
            <a:ext cx="3482245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3657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Pew Research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9144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Another example of a </a:t>
            </a:r>
            <a:r>
              <a:rPr lang="en-US" sz="2400" dirty="0" smtClean="0"/>
              <a:t>clustered bar </a:t>
            </a:r>
            <a:r>
              <a:rPr lang="en-US" sz="2400" dirty="0" smtClean="0"/>
              <a:t>chart with categories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6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 of a bad graph that demonstrates that the aim should be: informative and easy to read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r="1874" b="2763"/>
          <a:stretch/>
        </p:blipFill>
        <p:spPr>
          <a:xfrm>
            <a:off x="1295400" y="1676400"/>
            <a:ext cx="7121525" cy="4708480"/>
          </a:xfrm>
        </p:spPr>
      </p:pic>
      <p:sp>
        <p:nvSpPr>
          <p:cNvPr id="5" name="AutoShape 2" descr="https://mail-attachment.googleusercontent.com/attachment/u/0/?ui=2&amp;ik=121a4cc4e1&amp;view=att&amp;th=14128bfbb2f602cd&amp;attid=0.2&amp;disp=inline&amp;realattid=f_hlo817gv1&amp;safe=1&amp;zw&amp;saduie=AG9B_P8C6Kgq68OpLVkzPA-W9KvP&amp;sadet=1379419128089&amp;sads=Gt5wHZojiZwGkAUr6Qt5g3vfPT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https://mail-attachment.googleusercontent.com/attachment/u/0/?ui=2&amp;ik=121a4cc4e1&amp;view=att&amp;th=14128bfbb2f602cd&amp;attid=0.2&amp;disp=inline&amp;realattid=f_hlo817gv1&amp;safe=1&amp;zw&amp;saduie=AG9B_P8C6Kgq68OpLVkzPA-W9KvP&amp;sadet=1379419128089&amp;sads=Gt5wHZojiZwGkAUr6Qt5g3vfPT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https://mail-attachment.googleusercontent.com/attachment/u/0/?ui=2&amp;ik=121a4cc4e1&amp;view=att&amp;th=14128bfbb2f602cd&amp;attid=0.2&amp;disp=inline&amp;realattid=f_hlo817gv1&amp;safe=1&amp;zw&amp;saduie=AG9B_P8C6Kgq68OpLVkzPA-W9KvP&amp;sadet=1379419128089&amp;sads=Gt5wHZojiZwGkAUr6Qt5g3vfPT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1564969" y="6172514"/>
            <a:ext cx="6014062" cy="424732"/>
          </a:xfrm>
          <a:prstGeom prst="rect">
            <a:avLst/>
          </a:prstGeom>
          <a:solidFill>
            <a:srgbClr val="FFFF00"/>
          </a:solidFill>
          <a:ln w="6350" cap="flat" cmpd="sng" algn="ctr">
            <a:solidFill>
              <a:srgbClr val="FFFF00"/>
            </a:solidFill>
            <a:prstDash val="solid"/>
            <a:miter lim="800000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Even 3-D bars should be avoided.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43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Excel tools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If statements</a:t>
            </a:r>
          </a:p>
          <a:p>
            <a:r>
              <a:rPr lang="en-US" sz="2800" dirty="0" smtClean="0"/>
              <a:t>Pivot tables</a:t>
            </a:r>
          </a:p>
          <a:p>
            <a:r>
              <a:rPr lang="en-US" sz="2800" dirty="0" smtClean="0"/>
              <a:t>Regression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8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statements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the data tab of the same Excel workbook and make a dummy variable that is 1 if they are an international student</a:t>
            </a:r>
          </a:p>
          <a:p>
            <a:r>
              <a:rPr lang="en-US" dirty="0" smtClean="0"/>
              <a:t>If statements in Excel look like this:</a:t>
            </a:r>
          </a:p>
          <a:p>
            <a:pPr marL="0" indent="0">
              <a:buNone/>
            </a:pPr>
            <a:r>
              <a:rPr lang="en-US" dirty="0" smtClean="0"/>
              <a:t>=if(logical statement, #1, #2)</a:t>
            </a:r>
          </a:p>
          <a:p>
            <a:pPr marL="0" indent="0">
              <a:buNone/>
            </a:pPr>
            <a:r>
              <a:rPr lang="en-US" dirty="0" smtClean="0"/>
              <a:t>If statements use the operators =, &gt;, &lt;, &gt;=, &lt;= with cell locations instead of variable names. </a:t>
            </a:r>
          </a:p>
          <a:p>
            <a:pPr marL="0" indent="0">
              <a:buNone/>
            </a:pPr>
            <a:r>
              <a:rPr lang="en-US" dirty="0" smtClean="0"/>
              <a:t>#1 is what happens if true</a:t>
            </a:r>
          </a:p>
          <a:p>
            <a:pPr marL="0" indent="0">
              <a:buNone/>
            </a:pPr>
            <a:r>
              <a:rPr lang="en-US" dirty="0" smtClean="0"/>
              <a:t>#2 is what happens if not true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statements are most useful if combined with </a:t>
            </a:r>
            <a:r>
              <a:rPr lang="en-US" b="1" i="1" dirty="0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and</a:t>
            </a:r>
            <a:r>
              <a:rPr lang="en-US" dirty="0" smtClean="0"/>
              <a:t> </a:t>
            </a:r>
            <a:r>
              <a:rPr lang="en-US" b="1" i="1" dirty="0" smtClean="0"/>
              <a:t>or </a:t>
            </a:r>
            <a:r>
              <a:rPr lang="en-US" i="1" dirty="0" smtClean="0"/>
              <a:t>….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4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Tables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90689"/>
            <a:ext cx="8229600" cy="4727670"/>
          </a:xfrm>
        </p:spPr>
        <p:txBody>
          <a:bodyPr>
            <a:normAutofit/>
          </a:bodyPr>
          <a:lstStyle/>
          <a:p>
            <a:r>
              <a:rPr lang="en-US" dirty="0" smtClean="0"/>
              <a:t>One of Excel’s features most commonly used in business and in summer internships</a:t>
            </a:r>
          </a:p>
          <a:p>
            <a:r>
              <a:rPr lang="en-US" dirty="0" smtClean="0"/>
              <a:t>Allow us to quickly compute statistics </a:t>
            </a:r>
            <a:r>
              <a:rPr lang="en-US" dirty="0" smtClean="0">
                <a:solidFill>
                  <a:srgbClr val="FF0000"/>
                </a:solidFill>
              </a:rPr>
              <a:t>across categories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Counts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ums</a:t>
            </a:r>
          </a:p>
          <a:p>
            <a:pPr lvl="1"/>
            <a:r>
              <a:rPr lang="en-US" dirty="0" smtClean="0"/>
              <a:t>Means (Averages)</a:t>
            </a:r>
          </a:p>
          <a:p>
            <a:pPr lvl="1"/>
            <a:r>
              <a:rPr lang="en-US" dirty="0" smtClean="0"/>
              <a:t>Max/Min</a:t>
            </a:r>
          </a:p>
          <a:p>
            <a:pPr lvl="1"/>
            <a:r>
              <a:rPr lang="en-US" dirty="0" smtClean="0"/>
              <a:t>Product</a:t>
            </a:r>
          </a:p>
          <a:p>
            <a:pPr lvl="1"/>
            <a:r>
              <a:rPr lang="en-US" dirty="0" err="1" smtClean="0"/>
              <a:t>Std</a:t>
            </a:r>
            <a:r>
              <a:rPr lang="en-US" dirty="0" smtClean="0"/>
              <a:t> deviation, variance</a:t>
            </a:r>
          </a:p>
          <a:p>
            <a:pPr lvl="1"/>
            <a:r>
              <a:rPr lang="en-US" dirty="0" smtClean="0"/>
              <a:t>Percentage of total</a:t>
            </a:r>
          </a:p>
          <a:p>
            <a:r>
              <a:rPr lang="en-US" dirty="0" smtClean="0"/>
              <a:t>You can also make charts from these pivot tables(we’ll do next class)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 </a:t>
            </a:r>
            <a:r>
              <a:rPr lang="en-US" dirty="0" smtClean="0"/>
              <a:t>6 if you haven’t completed it due to the ACC test</a:t>
            </a:r>
            <a:endParaRPr lang="en-US" dirty="0" smtClean="0"/>
          </a:p>
          <a:p>
            <a:r>
              <a:rPr lang="en-US" dirty="0" smtClean="0"/>
              <a:t>Highly advisable 10 minute meeting with me (except those who already have me with me).</a:t>
            </a:r>
          </a:p>
          <a:p>
            <a:r>
              <a:rPr lang="en-US" dirty="0" smtClean="0"/>
              <a:t>When can we meet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Today and tomorrow:  Set up a time after class 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y regular office hours 12-1:45</a:t>
            </a:r>
          </a:p>
          <a:p>
            <a:pPr lvl="1"/>
            <a:r>
              <a:rPr lang="en-US" dirty="0" smtClean="0"/>
              <a:t> I will NOT be available Friday after class</a:t>
            </a:r>
          </a:p>
          <a:p>
            <a:pPr lvl="1"/>
            <a:r>
              <a:rPr lang="en-US" dirty="0" smtClean="0"/>
              <a:t>Priority given to those who have not yet talked to me</a:t>
            </a:r>
          </a:p>
          <a:p>
            <a:r>
              <a:rPr lang="en-US" dirty="0" smtClean="0"/>
              <a:t>Assignment 7 – See the assignment for deadlines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4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use pivot tables to answer: </a:t>
            </a:r>
            <a:r>
              <a:rPr lang="en-US" dirty="0"/>
              <a:t>How many people select each </a:t>
            </a:r>
            <a:r>
              <a:rPr lang="en-US" dirty="0" smtClean="0"/>
              <a:t>main </a:t>
            </a:r>
            <a:r>
              <a:rPr lang="en-US" dirty="0" smtClean="0"/>
              <a:t>concentration? (Use Data tab)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214" y="1511862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Make sure every column has a label.</a:t>
            </a:r>
          </a:p>
          <a:p>
            <a:r>
              <a:rPr lang="en-US" dirty="0" smtClean="0"/>
              <a:t>Highlight the data range including labels.</a:t>
            </a:r>
          </a:p>
          <a:p>
            <a:r>
              <a:rPr lang="en-US" dirty="0" smtClean="0"/>
              <a:t>PCs: Click  </a:t>
            </a:r>
            <a:r>
              <a:rPr lang="en-US" b="1" dirty="0" smtClean="0"/>
              <a:t>Insert</a:t>
            </a:r>
            <a:r>
              <a:rPr lang="en-US" dirty="0" smtClean="0"/>
              <a:t> – Pivot table (icon on far left)</a:t>
            </a:r>
          </a:p>
          <a:p>
            <a:r>
              <a:rPr lang="en-US" dirty="0" smtClean="0"/>
              <a:t>Macs: Pivot Tables are either in the </a:t>
            </a:r>
            <a:r>
              <a:rPr lang="en-US" b="1" dirty="0" smtClean="0"/>
              <a:t>Analysis</a:t>
            </a:r>
            <a:r>
              <a:rPr lang="en-US" dirty="0" smtClean="0"/>
              <a:t> or </a:t>
            </a:r>
            <a:r>
              <a:rPr lang="en-US" b="1" dirty="0" smtClean="0"/>
              <a:t>Data</a:t>
            </a:r>
            <a:r>
              <a:rPr lang="en-US" dirty="0" smtClean="0"/>
              <a:t> group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new worksheet opens with a blank pivot table fields list box.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3" y="3217562"/>
            <a:ext cx="9025247" cy="183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3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Pivot tables: </a:t>
            </a:r>
            <a:r>
              <a:rPr lang="en-US" dirty="0" smtClean="0"/>
              <a:t>View of empty pivot table and pivot table field list box (list of variables here from previous version of dataset.)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21</a:t>
            </a:fld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33" y="1954045"/>
            <a:ext cx="7547498" cy="476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77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pivot </a:t>
            </a:r>
            <a:r>
              <a:rPr lang="en-US" dirty="0"/>
              <a:t>tables: </a:t>
            </a:r>
            <a:r>
              <a:rPr lang="en-US" dirty="0" smtClean="0"/>
              <a:t>Create a pivot table that describes how average salaries have been different in the different years for students with dual concentrations v. students with one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13" y="1917865"/>
            <a:ext cx="8289719" cy="4940135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dirty="0"/>
              <a:t>Drag </a:t>
            </a:r>
            <a:r>
              <a:rPr lang="en-US" b="1" dirty="0" smtClean="0"/>
              <a:t>Year</a:t>
            </a:r>
            <a:r>
              <a:rPr lang="en-US" dirty="0" smtClean="0"/>
              <a:t> </a:t>
            </a:r>
            <a:r>
              <a:rPr lang="en-US" dirty="0"/>
              <a:t>from the </a:t>
            </a:r>
            <a:r>
              <a:rPr lang="en-US" b="1" dirty="0"/>
              <a:t>PivotTable Field List</a:t>
            </a:r>
            <a:r>
              <a:rPr lang="en-US" dirty="0"/>
              <a:t> down to the </a:t>
            </a:r>
            <a:r>
              <a:rPr lang="en-US" b="1" dirty="0"/>
              <a:t>Rows (</a:t>
            </a:r>
            <a:r>
              <a:rPr lang="en-US" dirty="0"/>
              <a:t>or </a:t>
            </a:r>
            <a:r>
              <a:rPr lang="en-US" b="1" dirty="0" smtClean="0"/>
              <a:t>Row Labels)</a:t>
            </a:r>
            <a:r>
              <a:rPr lang="en-US" dirty="0"/>
              <a:t> quadrant</a:t>
            </a:r>
            <a:r>
              <a:rPr lang="en-US" dirty="0" smtClean="0"/>
              <a:t>.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Fields </a:t>
            </a:r>
            <a:r>
              <a:rPr lang="en-US" dirty="0"/>
              <a:t>dragged into this box will show up on the left of the pivot table. 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You should see a </a:t>
            </a:r>
            <a:r>
              <a:rPr lang="en-US" dirty="0"/>
              <a:t>row for each </a:t>
            </a:r>
            <a:r>
              <a:rPr lang="en-US" b="1" dirty="0" smtClean="0"/>
              <a:t>Year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You </a:t>
            </a:r>
            <a:r>
              <a:rPr lang="en-US" dirty="0"/>
              <a:t>should also see a checkmark appear next to </a:t>
            </a:r>
            <a:r>
              <a:rPr lang="en-US" b="1" dirty="0" smtClean="0"/>
              <a:t>Year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Alternatively</a:t>
            </a:r>
            <a:r>
              <a:rPr lang="en-US" dirty="0"/>
              <a:t>, you can drag it to the table where it says: Drop row fields here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44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Regression in Excel</a:t>
            </a:r>
            <a:endParaRPr lang="en-US" dirty="0" smtClean="0"/>
          </a:p>
        </p:txBody>
      </p:sp>
      <p:sp>
        <p:nvSpPr>
          <p:cNvPr id="4608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4038600" cy="5181600"/>
          </a:xfrm>
        </p:spPr>
        <p:txBody>
          <a:bodyPr>
            <a:normAutofit/>
          </a:bodyPr>
          <a:lstStyle/>
          <a:p>
            <a:r>
              <a:rPr lang="en-US" dirty="0"/>
              <a:t>For simple regressions, you can use scatter plots with trend line( no coefficient statistics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Otherwise use Data Analysis (under Data)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Choose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Data analysis  Regression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LHS (or </a:t>
            </a:r>
            <a:r>
              <a:rPr lang="en-US" i="1" dirty="0" smtClean="0"/>
              <a:t>dependent</a:t>
            </a:r>
            <a:r>
              <a:rPr lang="en-US" dirty="0" smtClean="0"/>
              <a:t>) variable goes in “Input Y range”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RHS (or </a:t>
            </a:r>
            <a:r>
              <a:rPr lang="en-US" i="1" dirty="0" smtClean="0"/>
              <a:t>explanatory or independent</a:t>
            </a:r>
            <a:r>
              <a:rPr lang="en-US" dirty="0" smtClean="0"/>
              <a:t>) variable goes in “Input X range”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Click labels!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Put it in a new worksheet.</a:t>
            </a:r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33600"/>
            <a:ext cx="3873320" cy="34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69552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to next….. </a:t>
            </a:r>
            <a:br>
              <a:rPr lang="en-US" dirty="0" smtClean="0"/>
            </a:br>
            <a:r>
              <a:rPr lang="en-US" dirty="0" smtClean="0"/>
              <a:t>Your project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771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additional project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4708"/>
            <a:ext cx="7886700" cy="48522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Last Friday (Nov. 3) we discussed:</a:t>
            </a:r>
          </a:p>
          <a:p>
            <a:r>
              <a:rPr lang="en-US" dirty="0"/>
              <a:t>When you do NOT want to put as an explanatory (X, right hand side) </a:t>
            </a:r>
            <a:r>
              <a:rPr lang="en-US" dirty="0" smtClean="0"/>
              <a:t>variable</a:t>
            </a:r>
          </a:p>
          <a:p>
            <a:r>
              <a:rPr lang="en-US" dirty="0" smtClean="0"/>
              <a:t>We introduced the term exogenous: you </a:t>
            </a:r>
            <a:r>
              <a:rPr lang="en-US" dirty="0"/>
              <a:t>want your X variables to be as exogenous as possible….  </a:t>
            </a:r>
            <a:endParaRPr lang="en-US" dirty="0" smtClean="0"/>
          </a:p>
          <a:p>
            <a:r>
              <a:rPr lang="en-US" dirty="0" smtClean="0"/>
              <a:t>How to test the statistical significance of the effect of a variable when the variable enters both as a linear term and as quadratic term (in Stata)</a:t>
            </a:r>
          </a:p>
          <a:p>
            <a:r>
              <a:rPr lang="en-US" dirty="0" smtClean="0"/>
              <a:t>When you have multi-category dummies, how to test if the coefficient of two categories are statistically different </a:t>
            </a:r>
            <a:r>
              <a:rPr lang="en-US" dirty="0"/>
              <a:t> (in Stata)</a:t>
            </a:r>
          </a:p>
          <a:p>
            <a:r>
              <a:rPr lang="en-US" dirty="0" smtClean="0"/>
              <a:t>Multicollinearity: Why t-tests are low for both X-variables if they measure the same concept even though it is important to have at least one of them in the regression…</a:t>
            </a:r>
          </a:p>
          <a:p>
            <a:r>
              <a:rPr lang="en-US" dirty="0" smtClean="0"/>
              <a:t>In light of this, when to drop an explanatory variable from the regression.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42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Friday, some additional topics I want to talk about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of the project</a:t>
            </a:r>
          </a:p>
          <a:p>
            <a:r>
              <a:rPr lang="en-US" dirty="0" smtClean="0"/>
              <a:t>How to present results in the project</a:t>
            </a:r>
          </a:p>
          <a:p>
            <a:r>
              <a:rPr lang="en-US" dirty="0" smtClean="0"/>
              <a:t>How to tell how important a variable is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44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think you have regressions you will use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sketching out/writing down the story-line of your paper.</a:t>
            </a:r>
          </a:p>
          <a:p>
            <a:r>
              <a:rPr lang="en-US" dirty="0" smtClean="0"/>
              <a:t>Every paper should be a story, first explaining the issue you are addressing, and then developing your approach and your results step by step.</a:t>
            </a:r>
          </a:p>
          <a:p>
            <a:pPr lvl="1"/>
            <a:r>
              <a:rPr lang="en-US" dirty="0" smtClean="0"/>
              <a:t>You can think of it as an outline with the ideas in each bullet written out</a:t>
            </a:r>
          </a:p>
          <a:p>
            <a:pPr lvl="1"/>
            <a:r>
              <a:rPr lang="en-US" dirty="0" smtClean="0"/>
              <a:t>I myself just start writing my points in order.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4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discussing graphs in Excel</a:t>
            </a:r>
          </a:p>
          <a:p>
            <a:r>
              <a:rPr lang="en-US" dirty="0" smtClean="0"/>
              <a:t>Demonstrate pivot tables in Excel</a:t>
            </a:r>
          </a:p>
          <a:p>
            <a:r>
              <a:rPr lang="en-US" dirty="0" smtClean="0"/>
              <a:t>Demonstrate if statements in Excel</a:t>
            </a:r>
          </a:p>
          <a:p>
            <a:r>
              <a:rPr lang="en-US" dirty="0" smtClean="0"/>
              <a:t>Demonstrate regression in Excel</a:t>
            </a:r>
          </a:p>
          <a:p>
            <a:r>
              <a:rPr lang="en-US" dirty="0" smtClean="0"/>
              <a:t>Start talking about writing the project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3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of Classes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Today: </a:t>
            </a:r>
            <a:r>
              <a:rPr lang="en-US" dirty="0" smtClean="0"/>
              <a:t> Graphs in Excel part 2; Other </a:t>
            </a:r>
            <a:r>
              <a:rPr lang="en-US" dirty="0" smtClean="0"/>
              <a:t>Excel Statistical Tools (regression, pivot </a:t>
            </a:r>
            <a:r>
              <a:rPr lang="en-US" dirty="0" smtClean="0"/>
              <a:t>tables</a:t>
            </a:r>
            <a:r>
              <a:rPr lang="en-US" dirty="0" smtClean="0"/>
              <a:t>, if </a:t>
            </a:r>
            <a:r>
              <a:rPr lang="en-US" dirty="0" smtClean="0"/>
              <a:t>statements)</a:t>
            </a:r>
            <a:endParaRPr lang="en-US" dirty="0" smtClean="0"/>
          </a:p>
          <a:p>
            <a:r>
              <a:rPr lang="en-US" dirty="0" smtClean="0"/>
              <a:t>Friday(11/10): Test Recap, Project Help</a:t>
            </a:r>
          </a:p>
          <a:p>
            <a:r>
              <a:rPr lang="en-US" dirty="0" smtClean="0"/>
              <a:t>Monday(11/13): </a:t>
            </a:r>
            <a:r>
              <a:rPr lang="en-US" dirty="0"/>
              <a:t>Tips on writing your first draft. </a:t>
            </a:r>
            <a:endParaRPr lang="en-US" dirty="0" smtClean="0"/>
          </a:p>
          <a:p>
            <a:r>
              <a:rPr lang="en-US" dirty="0" smtClean="0"/>
              <a:t>Wednesday (11/15) and maybe Friday (11/17): </a:t>
            </a:r>
            <a:r>
              <a:rPr lang="en-US" dirty="0"/>
              <a:t>Experiments</a:t>
            </a:r>
          </a:p>
          <a:p>
            <a:r>
              <a:rPr lang="en-US" dirty="0" smtClean="0"/>
              <a:t>After that: Topics as requested, presentations.</a:t>
            </a:r>
          </a:p>
          <a:p>
            <a:r>
              <a:rPr lang="en-US" dirty="0" smtClean="0"/>
              <a:t>Draft (Assignment 7) due before Thanksgiving.</a:t>
            </a:r>
          </a:p>
          <a:p>
            <a:r>
              <a:rPr lang="en-US" dirty="0" smtClean="0"/>
              <a:t>Presentations will start as early as November 15, but certainly by Monday November 27.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6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Returning to visualizing data (and Excel)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Interpreting graphs: </a:t>
            </a:r>
            <a:r>
              <a:rPr lang="en-US" dirty="0"/>
              <a:t>See the forest and not the trees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700" dirty="0" smtClean="0"/>
              <a:t>(example from the QM222 test other sections)</a:t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39" y="1690689"/>
            <a:ext cx="7275737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946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7886700" cy="1325563"/>
          </a:xfrm>
        </p:spPr>
        <p:txBody>
          <a:bodyPr/>
          <a:lstStyle/>
          <a:p>
            <a:r>
              <a:rPr lang="en-US" dirty="0" smtClean="0"/>
              <a:t>Kinds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35" y="1391871"/>
            <a:ext cx="7886700" cy="47158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Bar graphs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Histograms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Pie charts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Line graphs</a:t>
            </a:r>
          </a:p>
          <a:p>
            <a:r>
              <a:rPr lang="en-US" b="1" dirty="0" smtClean="0"/>
              <a:t>Scatter diagrams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100% stacked area chart (and other fancy things)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you use scatter </a:t>
            </a:r>
            <a:r>
              <a:rPr lang="en-US" dirty="0" smtClean="0"/>
              <a:t>diagrams?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want to show individual data points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and there are numerical X and Y data</a:t>
            </a:r>
          </a:p>
          <a:p>
            <a:r>
              <a:rPr lang="en-US" dirty="0" smtClean="0"/>
              <a:t>When you want to show dispersion around a trend line</a:t>
            </a:r>
          </a:p>
          <a:p>
            <a:r>
              <a:rPr lang="en-US" dirty="0" smtClean="0"/>
              <a:t>Do NOT </a:t>
            </a:r>
            <a:r>
              <a:rPr lang="en-US" dirty="0" smtClean="0"/>
              <a:t>use when there are lots of observations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98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</p:spPr>
        <p:txBody>
          <a:bodyPr/>
          <a:lstStyle/>
          <a:p>
            <a:r>
              <a:rPr lang="en-US" dirty="0" smtClean="0"/>
              <a:t>Making scatter diagrams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1870"/>
            <a:ext cx="7886700" cy="4964481"/>
          </a:xfrm>
        </p:spPr>
        <p:txBody>
          <a:bodyPr>
            <a:normAutofit/>
          </a:bodyPr>
          <a:lstStyle/>
          <a:p>
            <a:r>
              <a:rPr lang="en-US" dirty="0" smtClean="0"/>
              <a:t>First, place </a:t>
            </a:r>
            <a:r>
              <a:rPr lang="en-US" dirty="0"/>
              <a:t>the two columns you want in your graph side-by-side. e.g. using </a:t>
            </a:r>
            <a:r>
              <a:rPr lang="en-US" dirty="0" err="1"/>
              <a:t>ctl</a:t>
            </a:r>
            <a:r>
              <a:rPr lang="en-US" dirty="0"/>
              <a:t>(</a:t>
            </a:r>
            <a:r>
              <a:rPr lang="en-US" dirty="0" err="1"/>
              <a:t>cmd</a:t>
            </a:r>
            <a:r>
              <a:rPr lang="en-US" dirty="0"/>
              <a:t>)-C and insert copied </a:t>
            </a:r>
            <a:r>
              <a:rPr lang="en-US" dirty="0" smtClean="0"/>
              <a:t>cells.</a:t>
            </a:r>
          </a:p>
          <a:p>
            <a:r>
              <a:rPr lang="en-US" dirty="0" smtClean="0"/>
              <a:t>The </a:t>
            </a:r>
            <a:r>
              <a:rPr lang="en-US" dirty="0"/>
              <a:t>variable you want on the x-axis </a:t>
            </a:r>
            <a:r>
              <a:rPr lang="en-US" dirty="0" smtClean="0"/>
              <a:t>should </a:t>
            </a:r>
            <a:r>
              <a:rPr lang="en-US" dirty="0"/>
              <a:t>be on the left.</a:t>
            </a:r>
          </a:p>
          <a:p>
            <a:r>
              <a:rPr lang="en-US" dirty="0"/>
              <a:t>Make sure the top row of each column has a descriptive label for the variable.</a:t>
            </a:r>
          </a:p>
          <a:p>
            <a:r>
              <a:rPr lang="en-US" dirty="0"/>
              <a:t>On the Insert tab, click the picture of a scatter diagram and then click on the first scatter with only markers and with no connecting lines. </a:t>
            </a:r>
            <a:endParaRPr lang="en-US" dirty="0" smtClean="0"/>
          </a:p>
          <a:p>
            <a:r>
              <a:rPr lang="en-US" dirty="0" smtClean="0"/>
              <a:t>Do it with  “Nov 6 Questrom </a:t>
            </a:r>
            <a:r>
              <a:rPr lang="en-US" dirty="0" err="1" smtClean="0"/>
              <a:t>etc</a:t>
            </a:r>
            <a:r>
              <a:rPr lang="en-US" dirty="0" smtClean="0"/>
              <a:t>” under our website sites.bu.edu/qm222projectcourse/</a:t>
            </a:r>
            <a:r>
              <a:rPr lang="en-US" dirty="0" err="1" smtClean="0"/>
              <a:t>othermaterials</a:t>
            </a:r>
            <a:r>
              <a:rPr lang="en-US" dirty="0" smtClean="0"/>
              <a:t>/data sets for </a:t>
            </a:r>
            <a:r>
              <a:rPr lang="en-US" dirty="0" err="1" smtClean="0"/>
              <a:t>inclass</a:t>
            </a:r>
            <a:r>
              <a:rPr lang="en-US" dirty="0" smtClean="0"/>
              <a:t> exercises – the “Use for scatter” tab</a:t>
            </a:r>
          </a:p>
          <a:p>
            <a:r>
              <a:rPr lang="en-US" dirty="0" smtClean="0"/>
              <a:t>(this is data on the Pay for Performance experiment). Make a scatter with SCORE on Y-axis and Poverty Rate on the right.</a:t>
            </a:r>
          </a:p>
          <a:p>
            <a:r>
              <a:rPr lang="en-US" dirty="0" smtClean="0"/>
              <a:t>Then add a trend line with the equation and R-squared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37548</TotalTime>
  <Words>1398</Words>
  <Application>Microsoft Office PowerPoint</Application>
  <PresentationFormat>On-screen Show (4:3)</PresentationFormat>
  <Paragraphs>198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 Theme</vt:lpstr>
      <vt:lpstr>QM222 A1 More on Excel</vt:lpstr>
      <vt:lpstr>To Do:</vt:lpstr>
      <vt:lpstr>Today we will</vt:lpstr>
      <vt:lpstr>Schedule of Classes </vt:lpstr>
      <vt:lpstr>Returning to visualizing data (and Excel)</vt:lpstr>
      <vt:lpstr>Interpreting graphs: See the forest and not the trees   (example from the QM222 test other sections) </vt:lpstr>
      <vt:lpstr>Kinds of graphs</vt:lpstr>
      <vt:lpstr>When do you use scatter diagrams?</vt:lpstr>
      <vt:lpstr>Making scatter diagrams in Excel</vt:lpstr>
      <vt:lpstr>Scatter diagrams with a lot of observations are useless</vt:lpstr>
      <vt:lpstr>Use scatter diagrams to call out individual points, especially if you can use bubbles</vt:lpstr>
      <vt:lpstr>Kinds of graphs</vt:lpstr>
      <vt:lpstr>If your question is: How do proportions change over time (or across categories?) </vt:lpstr>
      <vt:lpstr>We mentioned last time clustered column/bar charts… here’s an example</vt:lpstr>
      <vt:lpstr>PowerPoint Presentation</vt:lpstr>
      <vt:lpstr>An example of a bad graph that demonstrates that the aim should be: informative and easy to read </vt:lpstr>
      <vt:lpstr>Other Excel tools</vt:lpstr>
      <vt:lpstr>If statements in Excel</vt:lpstr>
      <vt:lpstr>Pivot Tables </vt:lpstr>
      <vt:lpstr>Let’s use pivot tables to answer: How many people select each main concentration? (Use Data tab)</vt:lpstr>
      <vt:lpstr>Pivot tables: View of empty pivot table and pivot table field list box (list of variables here from previous version of dataset.)</vt:lpstr>
      <vt:lpstr>Using pivot tables: Create a pivot table that describes how average salaries have been different in the different years for students with dual concentrations v. students with one concentration</vt:lpstr>
      <vt:lpstr>Regression in Excel</vt:lpstr>
      <vt:lpstr>Where to next…..  Your project</vt:lpstr>
      <vt:lpstr>Some additional project notes</vt:lpstr>
      <vt:lpstr>This Friday, some additional topics I want to talk about are</vt:lpstr>
      <vt:lpstr>When you think you have regressions you will use in the paper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 slides</dc:title>
  <dc:creator>skahn@bu.edu</dc:creator>
  <cp:lastModifiedBy>Shulamit Kahn</cp:lastModifiedBy>
  <cp:revision>607</cp:revision>
  <cp:lastPrinted>2017-11-08T14:59:37Z</cp:lastPrinted>
  <dcterms:created xsi:type="dcterms:W3CDTF">2012-04-21T03:14:22Z</dcterms:created>
  <dcterms:modified xsi:type="dcterms:W3CDTF">2017-11-08T15:02:00Z</dcterms:modified>
</cp:coreProperties>
</file>