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theme/themeOverride1.xml" ContentType="application/vnd.openxmlformats-officedocument.themeOverride+xml"/>
  <Override PartName="/ppt/charts/chart12.xml" ContentType="application/vnd.openxmlformats-officedocument.drawingml.chart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35"/>
  </p:notesMasterIdLst>
  <p:handoutMasterIdLst>
    <p:handoutMasterId r:id="rId36"/>
  </p:handoutMasterIdLst>
  <p:sldIdLst>
    <p:sldId id="331" r:id="rId2"/>
    <p:sldId id="822" r:id="rId3"/>
    <p:sldId id="823" r:id="rId4"/>
    <p:sldId id="831" r:id="rId5"/>
    <p:sldId id="833" r:id="rId6"/>
    <p:sldId id="834" r:id="rId7"/>
    <p:sldId id="835" r:id="rId8"/>
    <p:sldId id="836" r:id="rId9"/>
    <p:sldId id="850" r:id="rId10"/>
    <p:sldId id="848" r:id="rId11"/>
    <p:sldId id="847" r:id="rId12"/>
    <p:sldId id="837" r:id="rId13"/>
    <p:sldId id="838" r:id="rId14"/>
    <p:sldId id="839" r:id="rId15"/>
    <p:sldId id="840" r:id="rId16"/>
    <p:sldId id="864" r:id="rId17"/>
    <p:sldId id="852" r:id="rId18"/>
    <p:sldId id="854" r:id="rId19"/>
    <p:sldId id="853" r:id="rId20"/>
    <p:sldId id="855" r:id="rId21"/>
    <p:sldId id="865" r:id="rId22"/>
    <p:sldId id="842" r:id="rId23"/>
    <p:sldId id="866" r:id="rId24"/>
    <p:sldId id="858" r:id="rId25"/>
    <p:sldId id="856" r:id="rId26"/>
    <p:sldId id="859" r:id="rId27"/>
    <p:sldId id="867" r:id="rId28"/>
    <p:sldId id="863" r:id="rId29"/>
    <p:sldId id="861" r:id="rId30"/>
    <p:sldId id="830" r:id="rId31"/>
    <p:sldId id="868" r:id="rId32"/>
    <p:sldId id="862" r:id="rId33"/>
    <p:sldId id="845" r:id="rId3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6" autoAdjust="0"/>
    <p:restoredTop sz="95878" autoAdjust="0"/>
  </p:normalViewPr>
  <p:slideViewPr>
    <p:cSldViewPr snapToGrid="0" snapToObjects="1">
      <p:cViewPr varScale="1">
        <p:scale>
          <a:sx n="65" d="100"/>
          <a:sy n="65" d="100"/>
        </p:scale>
        <p:origin x="1046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91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ahn\Dropbox\QM-222-GroupFolder\Fall%202017\Data%20Sets%20for%20In-Class%20Exercises\Questrom%20Starting%20Salar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00QM222Fall2017project\Exercises%20used%20in%20class\Questrom%20Starting%20Salari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macgarv\Dropbox\mba_intensive\Brookline_SingleFamilies_sample.xls" TargetMode="External"/><Relationship Id="rId1" Type="http://schemas.openxmlformats.org/officeDocument/2006/relationships/themeOverride" Target="../theme/themeOverride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macgarv\Dropbox\mba_intensive\Brookline_SingleFamilies_sample.xls" TargetMode="External"/><Relationship Id="rId1" Type="http://schemas.openxmlformats.org/officeDocument/2006/relationships/themeOverride" Target="../theme/themeOverride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00QM222Fall2017project\Exercises%20used%20in%20class\Questrom%20Starting%20Salari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ahn\Dropbox\QM-222-GroupFolder\Fall%202017\Data%20Sets%20for%20In-Class%20Exercises\Questrom%20Starting%20Salar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ahn\Downloads\Class+5+Questrom+Starting+Salaries%20(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ahn\Downloads\Class+5+Questrom+Starting+Salaries%20(3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ortes\Dropbox\SM-222-GroupFolder\Spring%202015\Datasets\Lecture%2015%20Olympics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ortes\Dropbox\SM-222-GroupFolder\Fall%202016\Cortes\Slides\Example_class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ortes\Dropbox\SM-222-GroupFolder\Fall%202016\Cortes\Slides\Example_class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ortes\Dropbox\SM-222-GroupFolder\Fall%202016\Cortes\Slides\Example_class4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ahn\Downloads\Class+5+Questrom+Starting+Salaries%20(3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'Use for bar charts'!$C$3</c:f>
              <c:strCache>
                <c:ptCount val="1"/>
                <c:pt idx="0">
                  <c:v>Average of Salary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'Use for bar charts'!$B$4:$B$18</c:f>
              <c:strCache>
                <c:ptCount val="15"/>
                <c:pt idx="0">
                  <c:v>ACC</c:v>
                </c:pt>
                <c:pt idx="1">
                  <c:v>ENT</c:v>
                </c:pt>
                <c:pt idx="2">
                  <c:v>FIN</c:v>
                </c:pt>
                <c:pt idx="3">
                  <c:v>FIN/ACC</c:v>
                </c:pt>
                <c:pt idx="4">
                  <c:v>FIN/MIS</c:v>
                </c:pt>
                <c:pt idx="5">
                  <c:v>GM</c:v>
                </c:pt>
                <c:pt idx="6">
                  <c:v>IM</c:v>
                </c:pt>
                <c:pt idx="7">
                  <c:v>LAW</c:v>
                </c:pt>
                <c:pt idx="8">
                  <c:v>MIS</c:v>
                </c:pt>
                <c:pt idx="9">
                  <c:v>MK</c:v>
                </c:pt>
                <c:pt idx="10">
                  <c:v>OB</c:v>
                </c:pt>
                <c:pt idx="11">
                  <c:v>OTM</c:v>
                </c:pt>
                <c:pt idx="12">
                  <c:v>RE</c:v>
                </c:pt>
                <c:pt idx="13">
                  <c:v>SI</c:v>
                </c:pt>
                <c:pt idx="14">
                  <c:v>Grand Total</c:v>
                </c:pt>
              </c:strCache>
            </c:strRef>
          </c:cat>
          <c:val>
            <c:numRef>
              <c:f>'Use for bar charts'!$C$4:$C$18</c:f>
              <c:numCache>
                <c:formatCode>General</c:formatCode>
                <c:ptCount val="15"/>
                <c:pt idx="0">
                  <c:v>60130.434782608696</c:v>
                </c:pt>
                <c:pt idx="1">
                  <c:v>34500</c:v>
                </c:pt>
                <c:pt idx="2">
                  <c:v>61497.538461538461</c:v>
                </c:pt>
                <c:pt idx="3">
                  <c:v>63978.723404255317</c:v>
                </c:pt>
                <c:pt idx="4">
                  <c:v>64838.16</c:v>
                </c:pt>
                <c:pt idx="5">
                  <c:v>47583.333333333336</c:v>
                </c:pt>
                <c:pt idx="6">
                  <c:v>54681.818181818184</c:v>
                </c:pt>
                <c:pt idx="7">
                  <c:v>46187.5</c:v>
                </c:pt>
                <c:pt idx="8">
                  <c:v>59750</c:v>
                </c:pt>
                <c:pt idx="9">
                  <c:v>46541.463414634149</c:v>
                </c:pt>
                <c:pt idx="10">
                  <c:v>46566.666666666664</c:v>
                </c:pt>
                <c:pt idx="11">
                  <c:v>55979.230769230766</c:v>
                </c:pt>
                <c:pt idx="12">
                  <c:v>65000</c:v>
                </c:pt>
                <c:pt idx="13">
                  <c:v>63333.333333333336</c:v>
                </c:pt>
                <c:pt idx="14">
                  <c:v>58482.031088082898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3991400"/>
        <c:axId val="643990616"/>
      </c:barChart>
      <c:catAx>
        <c:axId val="64399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90616"/>
        <c:crosses val="autoZero"/>
        <c:auto val="1"/>
        <c:lblAlgn val="ctr"/>
        <c:lblOffset val="100"/>
        <c:noMultiLvlLbl val="0"/>
      </c:catAx>
      <c:valAx>
        <c:axId val="643990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9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Questrom Graduates by Concentration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'Use for pie chart'!$B$4:$B$17</c:f>
              <c:strCache>
                <c:ptCount val="14"/>
                <c:pt idx="0">
                  <c:v>ACC</c:v>
                </c:pt>
                <c:pt idx="1">
                  <c:v>ENT</c:v>
                </c:pt>
                <c:pt idx="2">
                  <c:v>FIN</c:v>
                </c:pt>
                <c:pt idx="3">
                  <c:v>FIN/ACC</c:v>
                </c:pt>
                <c:pt idx="4">
                  <c:v>FIN/MIS</c:v>
                </c:pt>
                <c:pt idx="5">
                  <c:v>GM</c:v>
                </c:pt>
                <c:pt idx="6">
                  <c:v>IM</c:v>
                </c:pt>
                <c:pt idx="7">
                  <c:v>LAW</c:v>
                </c:pt>
                <c:pt idx="8">
                  <c:v>MIS</c:v>
                </c:pt>
                <c:pt idx="9">
                  <c:v>MK</c:v>
                </c:pt>
                <c:pt idx="10">
                  <c:v>OB</c:v>
                </c:pt>
                <c:pt idx="11">
                  <c:v>OTM</c:v>
                </c:pt>
                <c:pt idx="12">
                  <c:v>RE</c:v>
                </c:pt>
                <c:pt idx="13">
                  <c:v>SI</c:v>
                </c:pt>
              </c:strCache>
            </c:strRef>
          </c:cat>
          <c:val>
            <c:numRef>
              <c:f>'Use for pie chart'!$C$4:$C$17</c:f>
              <c:numCache>
                <c:formatCode>General</c:formatCode>
                <c:ptCount val="14"/>
                <c:pt idx="0">
                  <c:v>64</c:v>
                </c:pt>
                <c:pt idx="1">
                  <c:v>2</c:v>
                </c:pt>
                <c:pt idx="2">
                  <c:v>185</c:v>
                </c:pt>
                <c:pt idx="3">
                  <c:v>63</c:v>
                </c:pt>
                <c:pt idx="4">
                  <c:v>25</c:v>
                </c:pt>
                <c:pt idx="5">
                  <c:v>7</c:v>
                </c:pt>
                <c:pt idx="6">
                  <c:v>16</c:v>
                </c:pt>
                <c:pt idx="7">
                  <c:v>10</c:v>
                </c:pt>
                <c:pt idx="8">
                  <c:v>49</c:v>
                </c:pt>
                <c:pt idx="9">
                  <c:v>56</c:v>
                </c:pt>
                <c:pt idx="10">
                  <c:v>26</c:v>
                </c:pt>
                <c:pt idx="11">
                  <c:v>21</c:v>
                </c:pt>
                <c:pt idx="12">
                  <c:v>1</c:v>
                </c:pt>
                <c:pt idx="13">
                  <c:v>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ja-JP"/>
            </a:pPr>
            <a:r>
              <a:rPr lang="en-US"/>
              <a:t>Average Home</a:t>
            </a:r>
            <a:r>
              <a:rPr lang="en-US" baseline="0"/>
              <a:t> Prices in Brookline </a:t>
            </a:r>
            <a:r>
              <a:rPr lang="en-US" sz="1400" baseline="0"/>
              <a:t>1980-2010</a:t>
            </a:r>
            <a:endParaRPr lang="en-US" sz="14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numRef>
              <c:f>Sheet7!$A$2:$A$32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Sheet7!$B$1:$B$32</c:f>
              <c:numCache>
                <c:formatCode>General</c:formatCode>
                <c:ptCount val="32"/>
                <c:pt idx="1">
                  <c:v>127638.4615384615</c:v>
                </c:pt>
                <c:pt idx="2">
                  <c:v>140446.5</c:v>
                </c:pt>
                <c:pt idx="3">
                  <c:v>108230.61111111109</c:v>
                </c:pt>
                <c:pt idx="4">
                  <c:v>127240.1333333333</c:v>
                </c:pt>
                <c:pt idx="5">
                  <c:v>151428.51999999999</c:v>
                </c:pt>
                <c:pt idx="6">
                  <c:v>159595.68181818171</c:v>
                </c:pt>
                <c:pt idx="7">
                  <c:v>267514.85714285722</c:v>
                </c:pt>
                <c:pt idx="8">
                  <c:v>334212.61538461538</c:v>
                </c:pt>
                <c:pt idx="9">
                  <c:v>373195.90909090952</c:v>
                </c:pt>
                <c:pt idx="10">
                  <c:v>372666.96296296292</c:v>
                </c:pt>
                <c:pt idx="11">
                  <c:v>217710.75</c:v>
                </c:pt>
                <c:pt idx="12">
                  <c:v>238583.12195121951</c:v>
                </c:pt>
                <c:pt idx="13">
                  <c:v>237467.6511627904</c:v>
                </c:pt>
                <c:pt idx="14">
                  <c:v>258662.7777777781</c:v>
                </c:pt>
                <c:pt idx="15">
                  <c:v>252010.42105263131</c:v>
                </c:pt>
                <c:pt idx="16">
                  <c:v>311262.5625</c:v>
                </c:pt>
                <c:pt idx="17">
                  <c:v>317615.46296296292</c:v>
                </c:pt>
                <c:pt idx="18">
                  <c:v>382288.36538461538</c:v>
                </c:pt>
                <c:pt idx="19">
                  <c:v>377467.83018867997</c:v>
                </c:pt>
                <c:pt idx="20">
                  <c:v>552021.11864406778</c:v>
                </c:pt>
                <c:pt idx="21">
                  <c:v>536007.09615384717</c:v>
                </c:pt>
                <c:pt idx="22">
                  <c:v>611175.53125000105</c:v>
                </c:pt>
                <c:pt idx="23">
                  <c:v>673348.625</c:v>
                </c:pt>
                <c:pt idx="24">
                  <c:v>514065.61194029782</c:v>
                </c:pt>
                <c:pt idx="25">
                  <c:v>896965.15625000105</c:v>
                </c:pt>
                <c:pt idx="26">
                  <c:v>769167.06315789558</c:v>
                </c:pt>
                <c:pt idx="27">
                  <c:v>726271.3974358975</c:v>
                </c:pt>
                <c:pt idx="28">
                  <c:v>749597.97701149387</c:v>
                </c:pt>
                <c:pt idx="29">
                  <c:v>749121.2203389795</c:v>
                </c:pt>
                <c:pt idx="30">
                  <c:v>591435.60869565222</c:v>
                </c:pt>
                <c:pt idx="31">
                  <c:v>677643.36170212948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4002768"/>
        <c:axId val="643996888"/>
      </c:barChart>
      <c:catAx>
        <c:axId val="644002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/>
                  <a:t>Year of home's sale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0"/>
          <a:lstStyle/>
          <a:p>
            <a:pPr>
              <a:defRPr lang="ja-JP"/>
            </a:pPr>
            <a:endParaRPr lang="en-US"/>
          </a:p>
        </c:txPr>
        <c:crossAx val="643996888"/>
        <c:crosses val="autoZero"/>
        <c:auto val="0"/>
        <c:lblAlgn val="ctr"/>
        <c:lblOffset val="0"/>
        <c:tickLblSkip val="2"/>
        <c:tickMarkSkip val="1"/>
        <c:noMultiLvlLbl val="0"/>
      </c:catAx>
      <c:valAx>
        <c:axId val="643996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/>
                </a:pPr>
                <a:r>
                  <a:rPr lang="en-US"/>
                  <a:t>Average Price ($)</a:t>
                </a:r>
              </a:p>
            </c:rich>
          </c:tx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644002768"/>
        <c:crosses val="autoZero"/>
        <c:crossBetween val="midCat"/>
        <c:majorUnit val="2000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ja-JP"/>
            </a:pPr>
            <a:r>
              <a:rPr lang="en-US"/>
              <a:t>Average Home</a:t>
            </a:r>
            <a:r>
              <a:rPr lang="en-US" baseline="0"/>
              <a:t> Prices in Brookline </a:t>
            </a:r>
            <a:r>
              <a:rPr lang="en-US" sz="1400" baseline="0"/>
              <a:t>1980-2010</a:t>
            </a:r>
            <a:endParaRPr lang="en-US" sz="140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cat>
            <c:numRef>
              <c:f>Sheet7!$A$2:$A$32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Sheet7!$B$1:$B$32</c:f>
              <c:numCache>
                <c:formatCode>General</c:formatCode>
                <c:ptCount val="32"/>
                <c:pt idx="1">
                  <c:v>127638.4615384615</c:v>
                </c:pt>
                <c:pt idx="2">
                  <c:v>140446.5</c:v>
                </c:pt>
                <c:pt idx="3">
                  <c:v>108230.61111111109</c:v>
                </c:pt>
                <c:pt idx="4">
                  <c:v>127240.1333333333</c:v>
                </c:pt>
                <c:pt idx="5">
                  <c:v>151428.51999999999</c:v>
                </c:pt>
                <c:pt idx="6">
                  <c:v>159595.68181818171</c:v>
                </c:pt>
                <c:pt idx="7">
                  <c:v>267514.85714285722</c:v>
                </c:pt>
                <c:pt idx="8">
                  <c:v>334212.61538461538</c:v>
                </c:pt>
                <c:pt idx="9">
                  <c:v>373195.90909090952</c:v>
                </c:pt>
                <c:pt idx="10">
                  <c:v>372666.96296296292</c:v>
                </c:pt>
                <c:pt idx="11">
                  <c:v>217710.75</c:v>
                </c:pt>
                <c:pt idx="12">
                  <c:v>238583.12195121951</c:v>
                </c:pt>
                <c:pt idx="13">
                  <c:v>237467.6511627904</c:v>
                </c:pt>
                <c:pt idx="14">
                  <c:v>258662.7777777781</c:v>
                </c:pt>
                <c:pt idx="15">
                  <c:v>252010.42105263131</c:v>
                </c:pt>
                <c:pt idx="16">
                  <c:v>311262.5625</c:v>
                </c:pt>
                <c:pt idx="17">
                  <c:v>317615.46296296292</c:v>
                </c:pt>
                <c:pt idx="18">
                  <c:v>382288.36538461538</c:v>
                </c:pt>
                <c:pt idx="19">
                  <c:v>377467.83018867997</c:v>
                </c:pt>
                <c:pt idx="20">
                  <c:v>552021.11864406778</c:v>
                </c:pt>
                <c:pt idx="21">
                  <c:v>536007.09615384717</c:v>
                </c:pt>
                <c:pt idx="22">
                  <c:v>611175.53125000105</c:v>
                </c:pt>
                <c:pt idx="23">
                  <c:v>673348.625</c:v>
                </c:pt>
                <c:pt idx="24">
                  <c:v>514065.61194029782</c:v>
                </c:pt>
                <c:pt idx="25">
                  <c:v>896965.15625000105</c:v>
                </c:pt>
                <c:pt idx="26">
                  <c:v>769167.06315789558</c:v>
                </c:pt>
                <c:pt idx="27">
                  <c:v>726271.3974358975</c:v>
                </c:pt>
                <c:pt idx="28">
                  <c:v>749597.97701149387</c:v>
                </c:pt>
                <c:pt idx="29">
                  <c:v>749121.2203389795</c:v>
                </c:pt>
                <c:pt idx="30">
                  <c:v>591435.60869565222</c:v>
                </c:pt>
                <c:pt idx="31">
                  <c:v>677643.36170212948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3997280"/>
        <c:axId val="643997672"/>
      </c:lineChart>
      <c:catAx>
        <c:axId val="643997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/>
                  <a:t>Year of home's sale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lang="ja-JP"/>
            </a:pPr>
            <a:endParaRPr lang="en-US"/>
          </a:p>
        </c:txPr>
        <c:crossAx val="643997672"/>
        <c:crosses val="autoZero"/>
        <c:auto val="1"/>
        <c:lblAlgn val="ctr"/>
        <c:lblOffset val="0"/>
        <c:tickLblSkip val="2"/>
        <c:tickMarkSkip val="1"/>
        <c:noMultiLvlLbl val="0"/>
      </c:catAx>
      <c:valAx>
        <c:axId val="643997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/>
                </a:pPr>
                <a:r>
                  <a:rPr lang="en-US"/>
                  <a:t>Average Price ($)</a:t>
                </a:r>
              </a:p>
            </c:rich>
          </c:tx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6439972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Starting Salaries by Concentration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'Use for bar charts'!$B$4:$B$18</c:f>
              <c:strCache>
                <c:ptCount val="15"/>
                <c:pt idx="0">
                  <c:v>ACC</c:v>
                </c:pt>
                <c:pt idx="1">
                  <c:v>ENT</c:v>
                </c:pt>
                <c:pt idx="2">
                  <c:v>FIN</c:v>
                </c:pt>
                <c:pt idx="3">
                  <c:v>FIN/ACC</c:v>
                </c:pt>
                <c:pt idx="4">
                  <c:v>FIN/MIS</c:v>
                </c:pt>
                <c:pt idx="5">
                  <c:v>GM</c:v>
                </c:pt>
                <c:pt idx="6">
                  <c:v>IM</c:v>
                </c:pt>
                <c:pt idx="7">
                  <c:v>LAW</c:v>
                </c:pt>
                <c:pt idx="8">
                  <c:v>MIS</c:v>
                </c:pt>
                <c:pt idx="9">
                  <c:v>MK</c:v>
                </c:pt>
                <c:pt idx="10">
                  <c:v>OB</c:v>
                </c:pt>
                <c:pt idx="11">
                  <c:v>OTM</c:v>
                </c:pt>
                <c:pt idx="12">
                  <c:v>RE</c:v>
                </c:pt>
                <c:pt idx="13">
                  <c:v>SI</c:v>
                </c:pt>
                <c:pt idx="14">
                  <c:v>Grand Total</c:v>
                </c:pt>
              </c:strCache>
            </c:strRef>
          </c:cat>
          <c:val>
            <c:numRef>
              <c:f>'Use for bar charts'!$C$4:$C$18</c:f>
              <c:numCache>
                <c:formatCode>General</c:formatCode>
                <c:ptCount val="15"/>
                <c:pt idx="0">
                  <c:v>60130.434782608696</c:v>
                </c:pt>
                <c:pt idx="1">
                  <c:v>34500</c:v>
                </c:pt>
                <c:pt idx="2">
                  <c:v>61497.538461538461</c:v>
                </c:pt>
                <c:pt idx="3">
                  <c:v>63978.723404255317</c:v>
                </c:pt>
                <c:pt idx="4">
                  <c:v>64838.16</c:v>
                </c:pt>
                <c:pt idx="5">
                  <c:v>47583.333333333336</c:v>
                </c:pt>
                <c:pt idx="6">
                  <c:v>54681.818181818184</c:v>
                </c:pt>
                <c:pt idx="7">
                  <c:v>46187.5</c:v>
                </c:pt>
                <c:pt idx="8">
                  <c:v>59750</c:v>
                </c:pt>
                <c:pt idx="9">
                  <c:v>46541.463414634149</c:v>
                </c:pt>
                <c:pt idx="10">
                  <c:v>46566.666666666664</c:v>
                </c:pt>
                <c:pt idx="11">
                  <c:v>55979.230769230766</c:v>
                </c:pt>
                <c:pt idx="12">
                  <c:v>65000</c:v>
                </c:pt>
                <c:pt idx="13">
                  <c:v>63333.333333333336</c:v>
                </c:pt>
                <c:pt idx="14">
                  <c:v>58482.031088082898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3992184"/>
        <c:axId val="643993752"/>
      </c:lineChart>
      <c:catAx>
        <c:axId val="64399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93752"/>
        <c:crosses val="autoZero"/>
        <c:auto val="1"/>
        <c:lblAlgn val="ctr"/>
        <c:lblOffset val="100"/>
        <c:noMultiLvlLbl val="0"/>
      </c:catAx>
      <c:valAx>
        <c:axId val="643993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92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ysClr val="windowText" lastClr="000000"/>
                </a:solidFill>
              </a:rPr>
              <a:t>Questrom</a:t>
            </a:r>
            <a:r>
              <a:rPr lang="en-US" b="1" baseline="0" dirty="0">
                <a:solidFill>
                  <a:sysClr val="windowText" lastClr="000000"/>
                </a:solidFill>
              </a:rPr>
              <a:t> Graduates Average Starting Salaries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b="1" baseline="0" dirty="0">
                <a:solidFill>
                  <a:sysClr val="windowText" lastClr="000000"/>
                </a:solidFill>
              </a:rPr>
              <a:t>by Main Concentration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b="1" baseline="0" dirty="0">
                <a:solidFill>
                  <a:sysClr val="windowText" lastClr="000000"/>
                </a:solidFill>
              </a:rPr>
              <a:t>2016-2017</a:t>
            </a:r>
            <a:endParaRPr lang="en-US" b="1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Sheet1!$A$21:$A$34</c:f>
              <c:strCache>
                <c:ptCount val="14"/>
                <c:pt idx="0">
                  <c:v>RE</c:v>
                </c:pt>
                <c:pt idx="1">
                  <c:v>FIN/MIS</c:v>
                </c:pt>
                <c:pt idx="2">
                  <c:v>FIN/ACC</c:v>
                </c:pt>
                <c:pt idx="3">
                  <c:v>SI</c:v>
                </c:pt>
                <c:pt idx="4">
                  <c:v>FIN</c:v>
                </c:pt>
                <c:pt idx="5">
                  <c:v>ACC</c:v>
                </c:pt>
                <c:pt idx="6">
                  <c:v>MIS</c:v>
                </c:pt>
                <c:pt idx="7">
                  <c:v>OTM</c:v>
                </c:pt>
                <c:pt idx="8">
                  <c:v>IM</c:v>
                </c:pt>
                <c:pt idx="9">
                  <c:v>GM</c:v>
                </c:pt>
                <c:pt idx="10">
                  <c:v>OB</c:v>
                </c:pt>
                <c:pt idx="11">
                  <c:v>MK</c:v>
                </c:pt>
                <c:pt idx="12">
                  <c:v>LAW</c:v>
                </c:pt>
                <c:pt idx="13">
                  <c:v>ENT</c:v>
                </c:pt>
              </c:strCache>
            </c:strRef>
          </c:cat>
          <c:val>
            <c:numRef>
              <c:f>Sheet1!$B$21:$B$34</c:f>
              <c:numCache>
                <c:formatCode>"$"#,##0</c:formatCode>
                <c:ptCount val="14"/>
                <c:pt idx="0">
                  <c:v>65000</c:v>
                </c:pt>
                <c:pt idx="1">
                  <c:v>64838.16</c:v>
                </c:pt>
                <c:pt idx="2">
                  <c:v>63978.723404255317</c:v>
                </c:pt>
                <c:pt idx="3">
                  <c:v>63333.333333333336</c:v>
                </c:pt>
                <c:pt idx="4">
                  <c:v>61497.538461538461</c:v>
                </c:pt>
                <c:pt idx="5">
                  <c:v>60130.434782608696</c:v>
                </c:pt>
                <c:pt idx="6">
                  <c:v>59750</c:v>
                </c:pt>
                <c:pt idx="7">
                  <c:v>55979.230769230766</c:v>
                </c:pt>
                <c:pt idx="8">
                  <c:v>54681.818181818184</c:v>
                </c:pt>
                <c:pt idx="9">
                  <c:v>47583.333333333336</c:v>
                </c:pt>
                <c:pt idx="10">
                  <c:v>46566.666666666664</c:v>
                </c:pt>
                <c:pt idx="11">
                  <c:v>46541.463414634149</c:v>
                </c:pt>
                <c:pt idx="12">
                  <c:v>46187.5</c:v>
                </c:pt>
                <c:pt idx="13">
                  <c:v>34500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643981992"/>
        <c:axId val="643982384"/>
      </c:barChart>
      <c:catAx>
        <c:axId val="643981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Main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82384"/>
        <c:crosses val="autoZero"/>
        <c:auto val="1"/>
        <c:lblAlgn val="ctr"/>
        <c:lblOffset val="100"/>
        <c:noMultiLvlLbl val="0"/>
      </c:catAx>
      <c:valAx>
        <c:axId val="64398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Average Starting Salary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81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data!$M$22</c:f>
              <c:strCache>
                <c:ptCount val="1"/>
                <c:pt idx="0">
                  <c:v>Average of Base Salary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data!$L$23:$L$33</c:f>
              <c:strCache>
                <c:ptCount val="11"/>
                <c:pt idx="0">
                  <c:v>MK</c:v>
                </c:pt>
                <c:pt idx="1">
                  <c:v>OB</c:v>
                </c:pt>
                <c:pt idx="2">
                  <c:v>GM</c:v>
                </c:pt>
                <c:pt idx="3">
                  <c:v>LAW</c:v>
                </c:pt>
                <c:pt idx="4">
                  <c:v>OTM</c:v>
                </c:pt>
                <c:pt idx="5">
                  <c:v>ACC</c:v>
                </c:pt>
                <c:pt idx="6">
                  <c:v>MIS</c:v>
                </c:pt>
                <c:pt idx="7">
                  <c:v>IM</c:v>
                </c:pt>
                <c:pt idx="8">
                  <c:v>FE/ACC</c:v>
                </c:pt>
                <c:pt idx="9">
                  <c:v>FE</c:v>
                </c:pt>
                <c:pt idx="10">
                  <c:v>EP</c:v>
                </c:pt>
              </c:strCache>
            </c:strRef>
          </c:cat>
          <c:val>
            <c:numRef>
              <c:f>data!$M$23:$M$33</c:f>
              <c:numCache>
                <c:formatCode>General</c:formatCode>
                <c:ptCount val="11"/>
                <c:pt idx="0">
                  <c:v>44895.333333333336</c:v>
                </c:pt>
                <c:pt idx="1">
                  <c:v>48250</c:v>
                </c:pt>
                <c:pt idx="2">
                  <c:v>48666.666666666664</c:v>
                </c:pt>
                <c:pt idx="3">
                  <c:v>50937.5</c:v>
                </c:pt>
                <c:pt idx="4">
                  <c:v>52442.272727272728</c:v>
                </c:pt>
                <c:pt idx="5">
                  <c:v>53447.692307692305</c:v>
                </c:pt>
                <c:pt idx="6">
                  <c:v>54258.846153846156</c:v>
                </c:pt>
                <c:pt idx="7">
                  <c:v>55815.333333333336</c:v>
                </c:pt>
                <c:pt idx="8">
                  <c:v>58772.092436974788</c:v>
                </c:pt>
                <c:pt idx="9">
                  <c:v>59890.956097560978</c:v>
                </c:pt>
                <c:pt idx="10">
                  <c:v>72800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3983168"/>
        <c:axId val="643989832"/>
      </c:barChart>
      <c:catAx>
        <c:axId val="64398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89832"/>
        <c:crosses val="autoZero"/>
        <c:auto val="1"/>
        <c:lblAlgn val="ctr"/>
        <c:lblOffset val="100"/>
        <c:noMultiLvlLbl val="0"/>
      </c:catAx>
      <c:valAx>
        <c:axId val="643989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8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data!$M$22</c:f>
              <c:strCache>
                <c:ptCount val="1"/>
                <c:pt idx="0">
                  <c:v>Average of Base Salary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data!$L$23:$L$33</c:f>
              <c:strCache>
                <c:ptCount val="11"/>
                <c:pt idx="0">
                  <c:v>MK</c:v>
                </c:pt>
                <c:pt idx="1">
                  <c:v>OB</c:v>
                </c:pt>
                <c:pt idx="2">
                  <c:v>GM</c:v>
                </c:pt>
                <c:pt idx="3">
                  <c:v>LAW</c:v>
                </c:pt>
                <c:pt idx="4">
                  <c:v>OTM</c:v>
                </c:pt>
                <c:pt idx="5">
                  <c:v>ACC</c:v>
                </c:pt>
                <c:pt idx="6">
                  <c:v>MIS</c:v>
                </c:pt>
                <c:pt idx="7">
                  <c:v>IM</c:v>
                </c:pt>
                <c:pt idx="8">
                  <c:v>FE/ACC</c:v>
                </c:pt>
                <c:pt idx="9">
                  <c:v>FE</c:v>
                </c:pt>
                <c:pt idx="10">
                  <c:v>EP</c:v>
                </c:pt>
              </c:strCache>
            </c:strRef>
          </c:cat>
          <c:val>
            <c:numRef>
              <c:f>data!$M$23:$M$33</c:f>
              <c:numCache>
                <c:formatCode>General</c:formatCode>
                <c:ptCount val="11"/>
                <c:pt idx="0">
                  <c:v>44895.333333333336</c:v>
                </c:pt>
                <c:pt idx="1">
                  <c:v>48250</c:v>
                </c:pt>
                <c:pt idx="2">
                  <c:v>48666.666666666664</c:v>
                </c:pt>
                <c:pt idx="3">
                  <c:v>50937.5</c:v>
                </c:pt>
                <c:pt idx="4">
                  <c:v>52442.272727272728</c:v>
                </c:pt>
                <c:pt idx="5">
                  <c:v>53447.692307692305</c:v>
                </c:pt>
                <c:pt idx="6">
                  <c:v>54258.846153846156</c:v>
                </c:pt>
                <c:pt idx="7">
                  <c:v>55815.333333333336</c:v>
                </c:pt>
                <c:pt idx="8">
                  <c:v>58772.092436974788</c:v>
                </c:pt>
                <c:pt idx="9">
                  <c:v>59890.956097560978</c:v>
                </c:pt>
                <c:pt idx="10">
                  <c:v>72800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43980032"/>
        <c:axId val="643980816"/>
      </c:barChart>
      <c:catAx>
        <c:axId val="643980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80816"/>
        <c:crosses val="autoZero"/>
        <c:auto val="1"/>
        <c:lblAlgn val="ctr"/>
        <c:lblOffset val="100"/>
        <c:noMultiLvlLbl val="0"/>
      </c:catAx>
      <c:valAx>
        <c:axId val="643980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8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Histogram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3985128"/>
        <c:axId val="643984344"/>
      </c:barChart>
      <c:catAx>
        <c:axId val="643985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984344"/>
        <c:crosses val="autoZero"/>
        <c:auto val="1"/>
        <c:lblAlgn val="ctr"/>
        <c:lblOffset val="100"/>
        <c:noMultiLvlLbl val="0"/>
      </c:catAx>
      <c:valAx>
        <c:axId val="6439843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985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Histogram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Frequency</c:v>
          </c:tx>
          <c:invertIfNegative val="0"/>
          <c:cat>
            <c:strRef>
              <c:f>Sheet4!$A$2:$A$6</c:f>
              <c:strCache>
                <c:ptCount val="5"/>
                <c:pt idx="0">
                  <c:v>100000</c:v>
                </c:pt>
                <c:pt idx="1">
                  <c:v>200000</c:v>
                </c:pt>
                <c:pt idx="2">
                  <c:v>300000</c:v>
                </c:pt>
                <c:pt idx="3">
                  <c:v>400000</c:v>
                </c:pt>
                <c:pt idx="4">
                  <c:v>More</c:v>
                </c:pt>
              </c:strCache>
            </c:strRef>
          </c:cat>
          <c:val>
            <c:numRef>
              <c:f>Sheet4!$B$2:$B$6</c:f>
              <c:numCache>
                <c:formatCode>General</c:formatCode>
                <c:ptCount val="5"/>
                <c:pt idx="0">
                  <c:v>1727</c:v>
                </c:pt>
                <c:pt idx="1">
                  <c:v>363</c:v>
                </c:pt>
                <c:pt idx="2">
                  <c:v>43</c:v>
                </c:pt>
                <c:pt idx="3">
                  <c:v>67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3982776"/>
        <c:axId val="643986304"/>
      </c:barChart>
      <c:catAx>
        <c:axId val="643982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986304"/>
        <c:crosses val="autoZero"/>
        <c:auto val="1"/>
        <c:lblAlgn val="ctr"/>
        <c:lblOffset val="100"/>
        <c:noMultiLvlLbl val="0"/>
      </c:catAx>
      <c:valAx>
        <c:axId val="6439863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982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Histogram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Frequency</c:v>
          </c:tx>
          <c:invertIfNegative val="0"/>
          <c:cat>
            <c:strRef>
              <c:f>Sheet3!$A$2:$A$63</c:f>
              <c:strCache>
                <c:ptCount val="62"/>
                <c:pt idx="0">
                  <c:v>5000</c:v>
                </c:pt>
                <c:pt idx="1">
                  <c:v>10000</c:v>
                </c:pt>
                <c:pt idx="2">
                  <c:v>15000</c:v>
                </c:pt>
                <c:pt idx="3">
                  <c:v>20000</c:v>
                </c:pt>
                <c:pt idx="4">
                  <c:v>25000</c:v>
                </c:pt>
                <c:pt idx="5">
                  <c:v>30000</c:v>
                </c:pt>
                <c:pt idx="6">
                  <c:v>35000</c:v>
                </c:pt>
                <c:pt idx="7">
                  <c:v>40000</c:v>
                </c:pt>
                <c:pt idx="8">
                  <c:v>45000</c:v>
                </c:pt>
                <c:pt idx="9">
                  <c:v>50000</c:v>
                </c:pt>
                <c:pt idx="10">
                  <c:v>55000</c:v>
                </c:pt>
                <c:pt idx="11">
                  <c:v>60000</c:v>
                </c:pt>
                <c:pt idx="12">
                  <c:v>65000</c:v>
                </c:pt>
                <c:pt idx="13">
                  <c:v>70000</c:v>
                </c:pt>
                <c:pt idx="14">
                  <c:v>75000</c:v>
                </c:pt>
                <c:pt idx="15">
                  <c:v>80000</c:v>
                </c:pt>
                <c:pt idx="16">
                  <c:v>85000</c:v>
                </c:pt>
                <c:pt idx="17">
                  <c:v>90000</c:v>
                </c:pt>
                <c:pt idx="18">
                  <c:v>95000</c:v>
                </c:pt>
                <c:pt idx="19">
                  <c:v>100000</c:v>
                </c:pt>
                <c:pt idx="20">
                  <c:v>105000</c:v>
                </c:pt>
                <c:pt idx="21">
                  <c:v>110000</c:v>
                </c:pt>
                <c:pt idx="22">
                  <c:v>115000</c:v>
                </c:pt>
                <c:pt idx="23">
                  <c:v>120000</c:v>
                </c:pt>
                <c:pt idx="24">
                  <c:v>125000</c:v>
                </c:pt>
                <c:pt idx="25">
                  <c:v>130000</c:v>
                </c:pt>
                <c:pt idx="26">
                  <c:v>135000</c:v>
                </c:pt>
                <c:pt idx="27">
                  <c:v>140000</c:v>
                </c:pt>
                <c:pt idx="28">
                  <c:v>145000</c:v>
                </c:pt>
                <c:pt idx="29">
                  <c:v>150000</c:v>
                </c:pt>
                <c:pt idx="30">
                  <c:v>155000</c:v>
                </c:pt>
                <c:pt idx="31">
                  <c:v>160000</c:v>
                </c:pt>
                <c:pt idx="32">
                  <c:v>165000</c:v>
                </c:pt>
                <c:pt idx="33">
                  <c:v>170000</c:v>
                </c:pt>
                <c:pt idx="34">
                  <c:v>175000</c:v>
                </c:pt>
                <c:pt idx="35">
                  <c:v>180000</c:v>
                </c:pt>
                <c:pt idx="36">
                  <c:v>185000</c:v>
                </c:pt>
                <c:pt idx="37">
                  <c:v>190000</c:v>
                </c:pt>
                <c:pt idx="38">
                  <c:v>195000</c:v>
                </c:pt>
                <c:pt idx="39">
                  <c:v>200000</c:v>
                </c:pt>
                <c:pt idx="40">
                  <c:v>205000</c:v>
                </c:pt>
                <c:pt idx="41">
                  <c:v>210000</c:v>
                </c:pt>
                <c:pt idx="42">
                  <c:v>215000</c:v>
                </c:pt>
                <c:pt idx="43">
                  <c:v>220000</c:v>
                </c:pt>
                <c:pt idx="44">
                  <c:v>225000</c:v>
                </c:pt>
                <c:pt idx="45">
                  <c:v>230000</c:v>
                </c:pt>
                <c:pt idx="46">
                  <c:v>235000</c:v>
                </c:pt>
                <c:pt idx="47">
                  <c:v>240000</c:v>
                </c:pt>
                <c:pt idx="48">
                  <c:v>245000</c:v>
                </c:pt>
                <c:pt idx="49">
                  <c:v>250000</c:v>
                </c:pt>
                <c:pt idx="50">
                  <c:v>255000</c:v>
                </c:pt>
                <c:pt idx="51">
                  <c:v>260000</c:v>
                </c:pt>
                <c:pt idx="52">
                  <c:v>265000</c:v>
                </c:pt>
                <c:pt idx="53">
                  <c:v>270000</c:v>
                </c:pt>
                <c:pt idx="54">
                  <c:v>275000</c:v>
                </c:pt>
                <c:pt idx="55">
                  <c:v>280000</c:v>
                </c:pt>
                <c:pt idx="56">
                  <c:v>285000</c:v>
                </c:pt>
                <c:pt idx="57">
                  <c:v>290000</c:v>
                </c:pt>
                <c:pt idx="58">
                  <c:v>295000</c:v>
                </c:pt>
                <c:pt idx="59">
                  <c:v>300000</c:v>
                </c:pt>
                <c:pt idx="60">
                  <c:v>305000</c:v>
                </c:pt>
                <c:pt idx="61">
                  <c:v>More</c:v>
                </c:pt>
              </c:strCache>
            </c:strRef>
          </c:cat>
          <c:val>
            <c:numRef>
              <c:f>Sheet3!$B$2:$B$63</c:f>
              <c:numCache>
                <c:formatCode>General</c:formatCode>
                <c:ptCount val="62"/>
                <c:pt idx="0">
                  <c:v>84</c:v>
                </c:pt>
                <c:pt idx="1">
                  <c:v>13</c:v>
                </c:pt>
                <c:pt idx="2">
                  <c:v>21</c:v>
                </c:pt>
                <c:pt idx="3">
                  <c:v>66</c:v>
                </c:pt>
                <c:pt idx="4">
                  <c:v>77</c:v>
                </c:pt>
                <c:pt idx="5">
                  <c:v>84</c:v>
                </c:pt>
                <c:pt idx="6">
                  <c:v>90</c:v>
                </c:pt>
                <c:pt idx="7">
                  <c:v>128</c:v>
                </c:pt>
                <c:pt idx="8">
                  <c:v>130</c:v>
                </c:pt>
                <c:pt idx="9">
                  <c:v>154</c:v>
                </c:pt>
                <c:pt idx="10">
                  <c:v>113</c:v>
                </c:pt>
                <c:pt idx="11">
                  <c:v>130</c:v>
                </c:pt>
                <c:pt idx="12">
                  <c:v>109</c:v>
                </c:pt>
                <c:pt idx="13">
                  <c:v>117</c:v>
                </c:pt>
                <c:pt idx="14">
                  <c:v>78</c:v>
                </c:pt>
                <c:pt idx="15">
                  <c:v>80</c:v>
                </c:pt>
                <c:pt idx="16">
                  <c:v>69</c:v>
                </c:pt>
                <c:pt idx="17">
                  <c:v>53</c:v>
                </c:pt>
                <c:pt idx="18">
                  <c:v>69</c:v>
                </c:pt>
                <c:pt idx="19">
                  <c:v>62</c:v>
                </c:pt>
                <c:pt idx="20">
                  <c:v>42</c:v>
                </c:pt>
                <c:pt idx="21">
                  <c:v>40</c:v>
                </c:pt>
                <c:pt idx="22">
                  <c:v>28</c:v>
                </c:pt>
                <c:pt idx="23">
                  <c:v>24</c:v>
                </c:pt>
                <c:pt idx="24">
                  <c:v>28</c:v>
                </c:pt>
                <c:pt idx="25">
                  <c:v>23</c:v>
                </c:pt>
                <c:pt idx="26">
                  <c:v>18</c:v>
                </c:pt>
                <c:pt idx="27">
                  <c:v>23</c:v>
                </c:pt>
                <c:pt idx="28">
                  <c:v>18</c:v>
                </c:pt>
                <c:pt idx="29">
                  <c:v>24</c:v>
                </c:pt>
                <c:pt idx="30">
                  <c:v>16</c:v>
                </c:pt>
                <c:pt idx="31">
                  <c:v>12</c:v>
                </c:pt>
                <c:pt idx="32">
                  <c:v>7</c:v>
                </c:pt>
                <c:pt idx="33">
                  <c:v>8</c:v>
                </c:pt>
                <c:pt idx="34">
                  <c:v>9</c:v>
                </c:pt>
                <c:pt idx="35">
                  <c:v>14</c:v>
                </c:pt>
                <c:pt idx="36">
                  <c:v>13</c:v>
                </c:pt>
                <c:pt idx="37">
                  <c:v>2</c:v>
                </c:pt>
                <c:pt idx="38">
                  <c:v>6</c:v>
                </c:pt>
                <c:pt idx="39">
                  <c:v>8</c:v>
                </c:pt>
                <c:pt idx="40">
                  <c:v>10</c:v>
                </c:pt>
                <c:pt idx="41">
                  <c:v>1</c:v>
                </c:pt>
                <c:pt idx="42">
                  <c:v>2</c:v>
                </c:pt>
                <c:pt idx="43">
                  <c:v>1</c:v>
                </c:pt>
                <c:pt idx="44">
                  <c:v>3</c:v>
                </c:pt>
                <c:pt idx="45">
                  <c:v>2</c:v>
                </c:pt>
                <c:pt idx="46">
                  <c:v>0</c:v>
                </c:pt>
                <c:pt idx="47">
                  <c:v>0</c:v>
                </c:pt>
                <c:pt idx="48">
                  <c:v>2</c:v>
                </c:pt>
                <c:pt idx="49">
                  <c:v>6</c:v>
                </c:pt>
                <c:pt idx="50">
                  <c:v>0</c:v>
                </c:pt>
                <c:pt idx="51">
                  <c:v>0</c:v>
                </c:pt>
                <c:pt idx="52">
                  <c:v>2</c:v>
                </c:pt>
                <c:pt idx="53">
                  <c:v>3</c:v>
                </c:pt>
                <c:pt idx="54">
                  <c:v>0</c:v>
                </c:pt>
                <c:pt idx="55">
                  <c:v>1</c:v>
                </c:pt>
                <c:pt idx="56">
                  <c:v>2</c:v>
                </c:pt>
                <c:pt idx="57">
                  <c:v>3</c:v>
                </c:pt>
                <c:pt idx="58">
                  <c:v>4</c:v>
                </c:pt>
                <c:pt idx="59">
                  <c:v>1</c:v>
                </c:pt>
                <c:pt idx="60">
                  <c:v>3</c:v>
                </c:pt>
                <c:pt idx="61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3980424"/>
        <c:axId val="644005120"/>
      </c:barChart>
      <c:catAx>
        <c:axId val="643980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4005120"/>
        <c:crosses val="autoZero"/>
        <c:auto val="1"/>
        <c:lblAlgn val="ctr"/>
        <c:lblOffset val="100"/>
        <c:noMultiLvlLbl val="0"/>
      </c:catAx>
      <c:valAx>
        <c:axId val="6440051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9804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Histogram - Earnings of Business</a:t>
            </a:r>
            <a:r>
              <a:rPr lang="en-US" sz="1600" baseline="0"/>
              <a:t> Majors</a:t>
            </a:r>
            <a:endParaRPr lang="en-US" sz="16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Frequency</c:v>
          </c:tx>
          <c:invertIfNegative val="0"/>
          <c:cat>
            <c:strRef>
              <c:f>Sheet5!$A$2:$A$12</c:f>
              <c:strCache>
                <c:ptCount val="11"/>
                <c:pt idx="0">
                  <c:v>20000</c:v>
                </c:pt>
                <c:pt idx="1">
                  <c:v>40000</c:v>
                </c:pt>
                <c:pt idx="2">
                  <c:v>60000</c:v>
                </c:pt>
                <c:pt idx="3">
                  <c:v>80000</c:v>
                </c:pt>
                <c:pt idx="4">
                  <c:v>100000</c:v>
                </c:pt>
                <c:pt idx="5">
                  <c:v>120000</c:v>
                </c:pt>
                <c:pt idx="6">
                  <c:v>140000</c:v>
                </c:pt>
                <c:pt idx="7">
                  <c:v>160000</c:v>
                </c:pt>
                <c:pt idx="8">
                  <c:v>180000</c:v>
                </c:pt>
                <c:pt idx="9">
                  <c:v>200000</c:v>
                </c:pt>
                <c:pt idx="10">
                  <c:v>More</c:v>
                </c:pt>
              </c:strCache>
            </c:strRef>
          </c:cat>
          <c:val>
            <c:numRef>
              <c:f>Sheet5!$B$2:$B$12</c:f>
              <c:numCache>
                <c:formatCode>General</c:formatCode>
                <c:ptCount val="11"/>
                <c:pt idx="0">
                  <c:v>184</c:v>
                </c:pt>
                <c:pt idx="1">
                  <c:v>379</c:v>
                </c:pt>
                <c:pt idx="2">
                  <c:v>527</c:v>
                </c:pt>
                <c:pt idx="3">
                  <c:v>384</c:v>
                </c:pt>
                <c:pt idx="4">
                  <c:v>253</c:v>
                </c:pt>
                <c:pt idx="5">
                  <c:v>134</c:v>
                </c:pt>
                <c:pt idx="6">
                  <c:v>92</c:v>
                </c:pt>
                <c:pt idx="7">
                  <c:v>70</c:v>
                </c:pt>
                <c:pt idx="8">
                  <c:v>38</c:v>
                </c:pt>
                <c:pt idx="9">
                  <c:v>29</c:v>
                </c:pt>
                <c:pt idx="10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3999632"/>
        <c:axId val="643995712"/>
      </c:barChart>
      <c:catAx>
        <c:axId val="643999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995712"/>
        <c:crosses val="autoZero"/>
        <c:auto val="1"/>
        <c:lblAlgn val="ctr"/>
        <c:lblOffset val="100"/>
        <c:noMultiLvlLbl val="0"/>
      </c:catAx>
      <c:valAx>
        <c:axId val="6439957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9996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</a:t>
            </a:r>
            <a:r>
              <a:rPr lang="en-US" dirty="0" smtClean="0"/>
              <a:t>Questrom Graduates </a:t>
            </a:r>
            <a:r>
              <a:rPr lang="en-US" dirty="0"/>
              <a:t>by </a:t>
            </a:r>
            <a:r>
              <a:rPr lang="en-US" dirty="0" smtClean="0"/>
              <a:t>Concentration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Sheet3!$M$3</c:f>
              <c:strCache>
                <c:ptCount val="1"/>
                <c:pt idx="0">
                  <c:v>Number of Graduates by Concentraion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Sheet3!$L$4:$L$14</c:f>
              <c:strCache>
                <c:ptCount val="11"/>
                <c:pt idx="0">
                  <c:v>ACC</c:v>
                </c:pt>
                <c:pt idx="1">
                  <c:v>EP</c:v>
                </c:pt>
                <c:pt idx="2">
                  <c:v>FE</c:v>
                </c:pt>
                <c:pt idx="3">
                  <c:v>FE/ACC</c:v>
                </c:pt>
                <c:pt idx="4">
                  <c:v>GM</c:v>
                </c:pt>
                <c:pt idx="5">
                  <c:v>IM</c:v>
                </c:pt>
                <c:pt idx="6">
                  <c:v>LAW</c:v>
                </c:pt>
                <c:pt idx="7">
                  <c:v>MIS</c:v>
                </c:pt>
                <c:pt idx="8">
                  <c:v>MK</c:v>
                </c:pt>
                <c:pt idx="9">
                  <c:v>OB</c:v>
                </c:pt>
                <c:pt idx="10">
                  <c:v>OTM</c:v>
                </c:pt>
              </c:strCache>
            </c:strRef>
          </c:cat>
          <c:val>
            <c:numRef>
              <c:f>Sheet3!$M$4:$M$14</c:f>
              <c:numCache>
                <c:formatCode>General</c:formatCode>
                <c:ptCount val="11"/>
                <c:pt idx="0">
                  <c:v>65</c:v>
                </c:pt>
                <c:pt idx="1">
                  <c:v>5</c:v>
                </c:pt>
                <c:pt idx="2">
                  <c:v>205</c:v>
                </c:pt>
                <c:pt idx="3">
                  <c:v>119</c:v>
                </c:pt>
                <c:pt idx="4">
                  <c:v>6</c:v>
                </c:pt>
                <c:pt idx="5">
                  <c:v>15</c:v>
                </c:pt>
                <c:pt idx="6">
                  <c:v>8</c:v>
                </c:pt>
                <c:pt idx="7">
                  <c:v>52</c:v>
                </c:pt>
                <c:pt idx="8">
                  <c:v>60</c:v>
                </c:pt>
                <c:pt idx="9">
                  <c:v>30</c:v>
                </c:pt>
                <c:pt idx="10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54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2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764F-A2ED-4D06-9F5D-D820B82C5F4C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A3-AA5D-4CE1-926E-5DE9ACE2CB42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9469-E65C-4740-89CB-6B8AE3C36FCC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D1F6-5A9B-4F04-9E4C-AA6F790BB842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42E1-1CA6-43E5-82B2-5F56EB78E4E1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2FDB-BB77-40C8-8A25-1EDFAFF65311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231C-7270-4D06-B8C0-8B89086A9216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9F92-F0D6-4D32-8932-218A2752AD16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B43-8D20-4F53-975C-92C1205C29C7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095-5786-408F-A128-BB9D28759B4D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52BC-6BF9-4EBB-BBBB-56EF6E647B17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C668-1803-49CF-88C4-D7C0169CE653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QM222 A1</a:t>
            </a:r>
            <a:br>
              <a:rPr lang="en-US" sz="3600" b="1" dirty="0" smtClean="0"/>
            </a:br>
            <a:r>
              <a:rPr lang="en-US" sz="3600" b="1" dirty="0" smtClean="0"/>
              <a:t>Visualizing data using Excel graphs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the best type of graph for what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9993"/>
            <a:ext cx="7886700" cy="4132591"/>
          </a:xfrm>
        </p:spPr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n-US" dirty="0" smtClean="0"/>
              <a:t>the question </a:t>
            </a:r>
            <a:r>
              <a:rPr lang="en-US" dirty="0"/>
              <a:t>is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b="1" i="1" dirty="0" smtClean="0">
                <a:solidFill>
                  <a:srgbClr val="FF3A3F"/>
                </a:solidFill>
              </a:rPr>
              <a:t>How do average values vary across categories?</a:t>
            </a:r>
          </a:p>
          <a:p>
            <a:r>
              <a:rPr lang="en-US" dirty="0" smtClean="0"/>
              <a:t>The bar chart seems best.</a:t>
            </a:r>
          </a:p>
          <a:p>
            <a:pPr lvl="1"/>
            <a:r>
              <a:rPr lang="en-US" dirty="0" smtClean="0"/>
              <a:t>Can have horizontal </a:t>
            </a:r>
            <a:r>
              <a:rPr lang="en-US" dirty="0"/>
              <a:t>or vertical bars</a:t>
            </a:r>
          </a:p>
          <a:p>
            <a:pPr lvl="1"/>
            <a:r>
              <a:rPr lang="en-US" dirty="0"/>
              <a:t>Can have different sets of bar graphs, or divide up bars, etc.</a:t>
            </a:r>
          </a:p>
          <a:p>
            <a:pPr lvl="1"/>
            <a:r>
              <a:rPr lang="en-US" dirty="0"/>
              <a:t>Often most useful if you order the values.</a:t>
            </a:r>
          </a:p>
          <a:p>
            <a:pPr lvl="1"/>
            <a:r>
              <a:rPr lang="en-US" dirty="0" smtClean="0"/>
              <a:t>Ordering is a good idea (from small to large or vice versa.)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Bar graphs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r>
              <a:rPr lang="en-US" dirty="0" smtClean="0"/>
              <a:t>Work along with me and save your Excel for future reference</a:t>
            </a:r>
          </a:p>
          <a:p>
            <a:r>
              <a:rPr lang="en-US" dirty="0" smtClean="0"/>
              <a:t>Open sites.bu.edu/qm222projectcourse→</a:t>
            </a:r>
            <a:r>
              <a:rPr lang="en-US" dirty="0"/>
              <a:t>Options</a:t>
            </a:r>
            <a:r>
              <a:rPr lang="en-US" dirty="0" smtClean="0"/>
              <a:t>→Other </a:t>
            </a:r>
            <a:r>
              <a:rPr lang="en-US" dirty="0" err="1" smtClean="0"/>
              <a:t>Materials→Data</a:t>
            </a:r>
            <a:r>
              <a:rPr lang="en-US" dirty="0" smtClean="0"/>
              <a:t> Sets for In-Class Exercises</a:t>
            </a:r>
            <a:r>
              <a:rPr lang="en-US" dirty="0"/>
              <a:t> </a:t>
            </a:r>
            <a:r>
              <a:rPr lang="en-US" smtClean="0"/>
              <a:t>→Nov6_Questrometc in Excel </a:t>
            </a:r>
            <a:r>
              <a:rPr lang="en-US" dirty="0" smtClean="0"/>
              <a:t>– tab “Use for bar charts”</a:t>
            </a:r>
          </a:p>
          <a:p>
            <a:r>
              <a:rPr lang="en-US" dirty="0" smtClean="0"/>
              <a:t>Make a bar chart of starting salaries by main concentration</a:t>
            </a:r>
          </a:p>
          <a:p>
            <a:pPr lvl="1"/>
            <a:r>
              <a:rPr lang="en-US" dirty="0" smtClean="0"/>
              <a:t>Work along with 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765" y="160429"/>
            <a:ext cx="8072845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Here’s a bar graph of average salary in each concentration (using 2016 &amp; 2017 Questrom salaries)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031" y="1361354"/>
            <a:ext cx="7886700" cy="14803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What question would you want to answer with this graph?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Is this the right kind of graph to answer this question? 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How could you make this graph better and clearer?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607322"/>
              </p:ext>
            </p:extLst>
          </p:nvPr>
        </p:nvGraphicFramePr>
        <p:xfrm>
          <a:off x="1770185" y="3053862"/>
          <a:ext cx="5251938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448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765" y="160429"/>
            <a:ext cx="8072845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Graph of average salary in each concentration (using 2016 &amp; 2017 Questrom salaries)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031" y="1361354"/>
            <a:ext cx="7886700" cy="14803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 bar graph is appropriate. 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BUT to make it better answer the question, it should be ordered  </a:t>
            </a:r>
            <a:r>
              <a:rPr lang="en-US" dirty="0"/>
              <a:t>from high to </a:t>
            </a:r>
            <a:r>
              <a:rPr lang="en-US" dirty="0" smtClean="0"/>
              <a:t>low (or vice versa).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to do this?  Sort by salary.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In terms of formatting: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smtClean="0"/>
              <a:t>Put a more descriptive title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Label X- axis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Maybe make gaps between bars a bit smaller</a:t>
            </a:r>
            <a:endParaRPr lang="en-US" dirty="0"/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/>
              <a:t>Unfortunately, different Excels have different shortcuts for editing graphs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2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450"/>
            <a:ext cx="7886700" cy="11648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I’ve done some of these improvements here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338" y="4992362"/>
            <a:ext cx="7886700" cy="12651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Should I start the Y-axis at a higher number (not at zero)?  </a:t>
            </a:r>
          </a:p>
          <a:p>
            <a:pPr lvl="1"/>
            <a:r>
              <a:rPr lang="en-US" sz="2200" dirty="0" smtClean="0"/>
              <a:t>Some people do, to accent the differences</a:t>
            </a:r>
          </a:p>
          <a:p>
            <a:pPr lvl="1"/>
            <a:r>
              <a:rPr lang="en-US" sz="2200" dirty="0" smtClean="0"/>
              <a:t>Others don’t, so people know the scale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292791"/>
              </p:ext>
            </p:extLst>
          </p:nvPr>
        </p:nvGraphicFramePr>
        <p:xfrm>
          <a:off x="1563927" y="795585"/>
          <a:ext cx="5617923" cy="3933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195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14911"/>
          </a:xfrm>
        </p:spPr>
        <p:txBody>
          <a:bodyPr>
            <a:normAutofit/>
          </a:bodyPr>
          <a:lstStyle/>
          <a:p>
            <a:r>
              <a:rPr lang="en-US" dirty="0" smtClean="0"/>
              <a:t>Which way should the graph be oriented?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038"/>
            <a:ext cx="7886700" cy="923528"/>
          </a:xfrm>
        </p:spPr>
        <p:txBody>
          <a:bodyPr>
            <a:normAutofit/>
          </a:bodyPr>
          <a:lstStyle/>
          <a:p>
            <a:r>
              <a:rPr lang="en-US" dirty="0" smtClean="0"/>
              <a:t>Which bar chart do you prefer and why?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326571" y="253432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4572000" y="27044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931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7886700" cy="1325563"/>
          </a:xfrm>
        </p:spPr>
        <p:txBody>
          <a:bodyPr/>
          <a:lstStyle/>
          <a:p>
            <a:r>
              <a:rPr lang="en-US" dirty="0" smtClean="0"/>
              <a:t>Kinds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35" y="1391871"/>
            <a:ext cx="7886700" cy="47158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Bar graphs</a:t>
            </a:r>
          </a:p>
          <a:p>
            <a:r>
              <a:rPr lang="en-US" b="1" dirty="0" smtClean="0"/>
              <a:t>Histograms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Pie charts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Line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Scatter diagrams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100% stacked area chart (and other fancy things)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Excel, histograms are part of “Data Analysis”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Histograms like </a:t>
            </a:r>
            <a:r>
              <a:rPr lang="en-US" dirty="0"/>
              <a:t>bar graphs, but the Y-variable is the frequency or percentage of cases in each </a:t>
            </a:r>
            <a:r>
              <a:rPr lang="en-US" dirty="0" smtClean="0"/>
              <a:t>range of X-values.</a:t>
            </a:r>
          </a:p>
          <a:p>
            <a:pPr lvl="0"/>
            <a:r>
              <a:rPr lang="en-US" dirty="0" smtClean="0"/>
              <a:t>You need to divide the entire range </a:t>
            </a:r>
            <a:r>
              <a:rPr lang="en-US" dirty="0"/>
              <a:t>of the data into intervals, typically of equal widths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decide </a:t>
            </a:r>
            <a:r>
              <a:rPr lang="en-US" dirty="0"/>
              <a:t>how wide each range, or “bin” should be.</a:t>
            </a:r>
          </a:p>
          <a:p>
            <a:pPr lvl="1"/>
            <a:r>
              <a:rPr lang="en-US" dirty="0" smtClean="0"/>
              <a:t>It’s good to have about 8-12 bins in most cases (depending on what you want to show.</a:t>
            </a:r>
          </a:p>
          <a:p>
            <a:pPr lvl="1"/>
            <a:r>
              <a:rPr lang="en-US" dirty="0" smtClean="0"/>
              <a:t>You never want to put most of the cases in 3 or fewer bins.</a:t>
            </a:r>
            <a:endParaRPr lang="en-US" dirty="0"/>
          </a:p>
          <a:p>
            <a:pPr lvl="0"/>
            <a:r>
              <a:rPr lang="en-US" dirty="0" smtClean="0"/>
              <a:t>Then Excel will count </a:t>
            </a:r>
            <a:r>
              <a:rPr lang="en-US" dirty="0"/>
              <a:t>how many data points (observations) fall into each interval.</a:t>
            </a:r>
          </a:p>
          <a:p>
            <a:pPr lvl="1"/>
            <a:r>
              <a:rPr lang="en-US" dirty="0" smtClean="0"/>
              <a:t>And make </a:t>
            </a:r>
            <a:r>
              <a:rPr lang="en-US" dirty="0"/>
              <a:t>a bar chart where the height of the bar is equal to this count.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1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676400" y="3352800"/>
          <a:ext cx="4572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9966"/>
          </a:xfrm>
        </p:spPr>
        <p:txBody>
          <a:bodyPr/>
          <a:lstStyle/>
          <a:p>
            <a:r>
              <a:rPr lang="en-US" dirty="0" smtClean="0"/>
              <a:t>Why Bin size matters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343401" y="1104107"/>
          <a:ext cx="4295775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1905000" y="3666332"/>
          <a:ext cx="5068711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502444" y="1104107"/>
          <a:ext cx="3795713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QM222 Fall 2017 Sections E1 &amp; H1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bins for 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1262"/>
            <a:ext cx="8257442" cy="48757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Start on tab “Data” of Questrom Starting Salaries</a:t>
            </a:r>
          </a:p>
          <a:p>
            <a:r>
              <a:rPr lang="en-US" dirty="0" smtClean="0"/>
              <a:t>Make a column for bins (off to the right)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First look at the values to see the overall range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/>
              <a:t>first number will be the highest value of the first bin.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 last number should be the highest value of the second to last bin.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Excel adds a final bin that it labels “more”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Label </a:t>
            </a:r>
            <a:r>
              <a:rPr lang="en-US" dirty="0"/>
              <a:t>this column (usually, the same name as the </a:t>
            </a:r>
            <a:r>
              <a:rPr lang="en-US" dirty="0" smtClean="0"/>
              <a:t>data… In our case, Salaries). </a:t>
            </a:r>
          </a:p>
          <a:p>
            <a:r>
              <a:rPr lang="en-US" dirty="0" smtClean="0"/>
              <a:t>Them click DATA </a:t>
            </a:r>
            <a:r>
              <a:rPr lang="en-US" dirty="0"/>
              <a:t>→ (on the far right) </a:t>
            </a:r>
            <a:r>
              <a:rPr lang="en-US" dirty="0" smtClean="0"/>
              <a:t>Data-Analysis →Histogram </a:t>
            </a:r>
          </a:p>
          <a:p>
            <a:pPr>
              <a:spcBef>
                <a:spcPts val="600"/>
              </a:spcBef>
            </a:pPr>
            <a:r>
              <a:rPr lang="en-US" dirty="0"/>
              <a:t>Put in the data range (called the Input Range)  and the bin range </a:t>
            </a:r>
            <a:r>
              <a:rPr lang="en-US" b="1" i="1" dirty="0"/>
              <a:t>including labels</a:t>
            </a:r>
            <a:r>
              <a:rPr lang="en-US" dirty="0"/>
              <a:t>.</a:t>
            </a:r>
          </a:p>
          <a:p>
            <a:pPr>
              <a:spcBef>
                <a:spcPts val="600"/>
              </a:spcBef>
            </a:pPr>
            <a:r>
              <a:rPr lang="en-US" b="1" dirty="0"/>
              <a:t>Click labels.</a:t>
            </a:r>
          </a:p>
          <a:p>
            <a:pPr>
              <a:spcBef>
                <a:spcPts val="600"/>
              </a:spcBef>
            </a:pPr>
            <a:r>
              <a:rPr lang="en-US" b="1" dirty="0"/>
              <a:t>Click “Chart Output”</a:t>
            </a:r>
          </a:p>
          <a:p>
            <a:pPr>
              <a:spcBef>
                <a:spcPts val="600"/>
              </a:spcBef>
            </a:pPr>
            <a:r>
              <a:rPr lang="en-US" dirty="0"/>
              <a:t>Choose to put the histogram in a new worksheet (e.g. </a:t>
            </a:r>
            <a:r>
              <a:rPr lang="en-US" dirty="0" smtClean="0"/>
              <a:t>labeled </a:t>
            </a:r>
            <a:r>
              <a:rPr lang="en-US" dirty="0"/>
              <a:t>“histogram.”)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5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6: due Wednesday.</a:t>
            </a:r>
          </a:p>
          <a:p>
            <a:r>
              <a:rPr lang="en-US" dirty="0" smtClean="0"/>
              <a:t>Highly advisable 10 minute meeting with me (except those who already have me with me).</a:t>
            </a:r>
          </a:p>
          <a:p>
            <a:r>
              <a:rPr lang="en-US" dirty="0" smtClean="0"/>
              <a:t>When can we meet?</a:t>
            </a:r>
          </a:p>
          <a:p>
            <a:pPr lvl="1"/>
            <a:r>
              <a:rPr lang="en-US" dirty="0" smtClean="0"/>
              <a:t>Today 11:15-3:30</a:t>
            </a:r>
          </a:p>
          <a:p>
            <a:pPr lvl="1"/>
            <a:r>
              <a:rPr lang="en-US" dirty="0" smtClean="0"/>
              <a:t>Tuesday 11:15-1:45, 3:30-5</a:t>
            </a:r>
          </a:p>
          <a:p>
            <a:r>
              <a:rPr lang="en-US" dirty="0" smtClean="0"/>
              <a:t>You will also need to meet with me for a second required meeting -- after you have the regressions that you plan to use (and before your presentation).</a:t>
            </a:r>
          </a:p>
          <a:p>
            <a:pPr lvl="1"/>
            <a:r>
              <a:rPr lang="en-US" dirty="0" smtClean="0"/>
              <a:t>Does not need to be by November 13.</a:t>
            </a:r>
          </a:p>
          <a:p>
            <a:pPr lvl="1"/>
            <a:r>
              <a:rPr lang="en-US" dirty="0" smtClean="0"/>
              <a:t>I’ll put up signup next week.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4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to make the histogram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chart labels.</a:t>
            </a:r>
          </a:p>
          <a:p>
            <a:r>
              <a:rPr lang="en-US" dirty="0" smtClean="0"/>
              <a:t>Change width of bars? Often histograms have no </a:t>
            </a:r>
            <a:r>
              <a:rPr lang="en-US" dirty="0" err="1" smtClean="0"/>
              <a:t>spce</a:t>
            </a:r>
            <a:r>
              <a:rPr lang="en-US" dirty="0" smtClean="0"/>
              <a:t> between bars.</a:t>
            </a:r>
          </a:p>
          <a:p>
            <a:r>
              <a:rPr lang="en-US" dirty="0" smtClean="0"/>
              <a:t>Make bin  values into the actual ranges they represent </a:t>
            </a:r>
          </a:p>
          <a:p>
            <a:endParaRPr lang="en-US" dirty="0"/>
          </a:p>
          <a:p>
            <a:r>
              <a:rPr lang="en-US" dirty="0" smtClean="0"/>
              <a:t>When would you use this histogram?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7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7886700" cy="1325563"/>
          </a:xfrm>
        </p:spPr>
        <p:txBody>
          <a:bodyPr/>
          <a:lstStyle/>
          <a:p>
            <a:r>
              <a:rPr lang="en-US" dirty="0" smtClean="0"/>
              <a:t>Kinds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35" y="1391871"/>
            <a:ext cx="7886700" cy="47158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Bar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Histograms</a:t>
            </a:r>
          </a:p>
          <a:p>
            <a:r>
              <a:rPr lang="en-US" b="1" dirty="0"/>
              <a:t>Pie charts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Line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Scatter diagrams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100% stacked area chart (and other fancy things)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66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best type of graph for what purpose?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33153"/>
            <a:ext cx="7886700" cy="4964423"/>
          </a:xfrm>
        </p:spPr>
        <p:txBody>
          <a:bodyPr/>
          <a:lstStyle/>
          <a:p>
            <a:pPr lvl="0"/>
            <a:r>
              <a:rPr lang="en-US" dirty="0" smtClean="0"/>
              <a:t>If the question is: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FF3A3F"/>
                </a:solidFill>
              </a:rPr>
              <a:t>What </a:t>
            </a:r>
            <a:r>
              <a:rPr lang="en-US" b="1" i="1" dirty="0">
                <a:solidFill>
                  <a:srgbClr val="FF3A3F"/>
                </a:solidFill>
              </a:rPr>
              <a:t>proportion </a:t>
            </a:r>
            <a:r>
              <a:rPr lang="en-US" b="1" i="1" dirty="0" smtClean="0">
                <a:solidFill>
                  <a:srgbClr val="FF3A3F"/>
                </a:solidFill>
              </a:rPr>
              <a:t>(or count) is </a:t>
            </a:r>
            <a:r>
              <a:rPr lang="en-US" b="1" i="1" dirty="0">
                <a:solidFill>
                  <a:srgbClr val="FF3A3F"/>
                </a:solidFill>
              </a:rPr>
              <a:t>in each category</a:t>
            </a:r>
            <a:r>
              <a:rPr lang="en-US" b="1" i="1" dirty="0" smtClean="0">
                <a:solidFill>
                  <a:srgbClr val="FF3A3F"/>
                </a:solidFill>
              </a:rPr>
              <a:t>? </a:t>
            </a:r>
          </a:p>
          <a:p>
            <a:pPr lvl="1"/>
            <a:r>
              <a:rPr lang="en-US" sz="2200" dirty="0" smtClean="0"/>
              <a:t>A pie chart can tell you how many cases are in each category</a:t>
            </a:r>
          </a:p>
          <a:p>
            <a:pPr lvl="2"/>
            <a:r>
              <a:rPr lang="en-US" sz="2000" dirty="0" smtClean="0"/>
              <a:t>But so can bar charts</a:t>
            </a:r>
          </a:p>
          <a:p>
            <a:pPr lvl="1"/>
            <a:r>
              <a:rPr lang="en-US" dirty="0" smtClean="0"/>
              <a:t>P</a:t>
            </a:r>
            <a:r>
              <a:rPr lang="en-US" sz="2200" dirty="0" smtClean="0"/>
              <a:t>ie charts should be avoided unless you have </a:t>
            </a:r>
          </a:p>
          <a:p>
            <a:pPr marL="342900" lvl="1" indent="0">
              <a:buNone/>
            </a:pPr>
            <a:r>
              <a:rPr lang="en-US" sz="2200" dirty="0" smtClean="0"/>
              <a:t>few categories. 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034942"/>
              </p:ext>
            </p:extLst>
          </p:nvPr>
        </p:nvGraphicFramePr>
        <p:xfrm>
          <a:off x="405912" y="3148995"/>
          <a:ext cx="5162550" cy="350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763858"/>
              </p:ext>
            </p:extLst>
          </p:nvPr>
        </p:nvGraphicFramePr>
        <p:xfrm>
          <a:off x="4784480" y="3148994"/>
          <a:ext cx="4113335" cy="305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50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8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7886700" cy="1325563"/>
          </a:xfrm>
        </p:spPr>
        <p:txBody>
          <a:bodyPr/>
          <a:lstStyle/>
          <a:p>
            <a:r>
              <a:rPr lang="en-US" dirty="0" smtClean="0"/>
              <a:t>Kinds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35" y="1391871"/>
            <a:ext cx="7886700" cy="47158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Bar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Histograms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Pie charts</a:t>
            </a:r>
          </a:p>
          <a:p>
            <a:r>
              <a:rPr lang="en-US" dirty="0" smtClean="0"/>
              <a:t>Line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Scatter diagrams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100% stacked area chart (and other fancy things)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7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the best type of graph for what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5680"/>
            <a:ext cx="7886700" cy="4635546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the question </a:t>
            </a:r>
            <a:r>
              <a:rPr lang="en-US" dirty="0"/>
              <a:t>is</a:t>
            </a:r>
            <a:r>
              <a:rPr lang="en-US" i="1" dirty="0"/>
              <a:t>: </a:t>
            </a:r>
            <a:endParaRPr lang="en-US" i="1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3A3F"/>
                </a:solidFill>
              </a:rPr>
              <a:t>How </a:t>
            </a:r>
            <a:r>
              <a:rPr lang="en-US" b="1" i="1" dirty="0">
                <a:solidFill>
                  <a:srgbClr val="FF3A3F"/>
                </a:solidFill>
              </a:rPr>
              <a:t>did a variable change – either over time, or as another variable </a:t>
            </a:r>
            <a:r>
              <a:rPr lang="en-US" b="1" i="1" dirty="0" smtClean="0">
                <a:solidFill>
                  <a:srgbClr val="FF3A3F"/>
                </a:solidFill>
              </a:rPr>
              <a:t>changes?</a:t>
            </a:r>
          </a:p>
          <a:p>
            <a:r>
              <a:rPr lang="en-US" dirty="0" smtClean="0"/>
              <a:t>Typically a </a:t>
            </a:r>
            <a:r>
              <a:rPr lang="en-US" i="1" dirty="0" smtClean="0"/>
              <a:t>line chart </a:t>
            </a:r>
            <a:r>
              <a:rPr lang="en-US" dirty="0" smtClean="0"/>
              <a:t>works best here. </a:t>
            </a:r>
          </a:p>
          <a:p>
            <a:r>
              <a:rPr lang="en-US" dirty="0" smtClean="0"/>
              <a:t>Which shows the trend most clearly?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8792" y="3313431"/>
          <a:ext cx="4366895" cy="304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034617" y="3159117"/>
          <a:ext cx="4444365" cy="291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804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line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have both numerical X and Y variables!!!</a:t>
            </a:r>
          </a:p>
          <a:p>
            <a:r>
              <a:rPr lang="en-US" dirty="0" smtClean="0"/>
              <a:t>Example of a very bad line graph: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435999"/>
              </p:ext>
            </p:extLst>
          </p:nvPr>
        </p:nvGraphicFramePr>
        <p:xfrm>
          <a:off x="996461" y="2989385"/>
          <a:ext cx="6729047" cy="336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65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Line graph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tab J Crew data</a:t>
            </a:r>
          </a:p>
          <a:p>
            <a:r>
              <a:rPr lang="en-US" dirty="0" smtClean="0"/>
              <a:t>If you don’t put an X-variable, Excel will go from the beginning to the end of the column</a:t>
            </a:r>
          </a:p>
          <a:p>
            <a:r>
              <a:rPr lang="en-US" dirty="0" smtClean="0"/>
              <a:t>Insert a line graph</a:t>
            </a:r>
          </a:p>
          <a:p>
            <a:r>
              <a:rPr lang="en-US" dirty="0" smtClean="0"/>
              <a:t>How would you change the axis labels?</a:t>
            </a:r>
          </a:p>
          <a:p>
            <a:pPr lvl="1"/>
            <a:r>
              <a:rPr lang="en-US" dirty="0" smtClean="0"/>
              <a:t>For X-axis, make a column of labels, then right click and select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7886700" cy="1325563"/>
          </a:xfrm>
        </p:spPr>
        <p:txBody>
          <a:bodyPr/>
          <a:lstStyle/>
          <a:p>
            <a:r>
              <a:rPr lang="en-US" dirty="0" smtClean="0"/>
              <a:t>Kinds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35" y="1391871"/>
            <a:ext cx="7886700" cy="47158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Bar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Histograms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Pie charts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 graphs</a:t>
            </a:r>
          </a:p>
          <a:p>
            <a:r>
              <a:rPr lang="en-US" b="1" dirty="0" smtClean="0"/>
              <a:t>Scatter diagrams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100% stacked area chart (and other fancy things)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you use scatter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want to show individual data points – and there are numerical X and Y data</a:t>
            </a:r>
          </a:p>
          <a:p>
            <a:r>
              <a:rPr lang="en-US" dirty="0" smtClean="0"/>
              <a:t>When you want to show dispersion around a trend line</a:t>
            </a:r>
          </a:p>
          <a:p>
            <a:r>
              <a:rPr lang="en-US" dirty="0" smtClean="0"/>
              <a:t>Don’t use when there are lots of observations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diagrams with a lot of observations are useless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578" y="2023254"/>
            <a:ext cx="6521268" cy="419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Classes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 Graphs in Excel, Visualizing data</a:t>
            </a:r>
          </a:p>
          <a:p>
            <a:r>
              <a:rPr lang="en-US" dirty="0" smtClean="0"/>
              <a:t>Wednesday(11/8): Other Excel Statistical Tools (regression, pivot tales, if statements for dummies)</a:t>
            </a:r>
          </a:p>
          <a:p>
            <a:r>
              <a:rPr lang="en-US" dirty="0" smtClean="0"/>
              <a:t>Friday(11/10): Test Recap, Project Help</a:t>
            </a:r>
          </a:p>
          <a:p>
            <a:r>
              <a:rPr lang="en-US" dirty="0" smtClean="0"/>
              <a:t>Monday(11/13): </a:t>
            </a:r>
            <a:r>
              <a:rPr lang="en-US" dirty="0"/>
              <a:t>Tips on writing your first draft. </a:t>
            </a:r>
            <a:endParaRPr lang="en-US" dirty="0" smtClean="0"/>
          </a:p>
          <a:p>
            <a:r>
              <a:rPr lang="en-US" dirty="0" smtClean="0"/>
              <a:t>Wednesday (11/15) and maybe Friday (11/17): </a:t>
            </a:r>
            <a:r>
              <a:rPr lang="en-US" dirty="0"/>
              <a:t>Experiments</a:t>
            </a:r>
          </a:p>
          <a:p>
            <a:r>
              <a:rPr lang="en-US" dirty="0" smtClean="0"/>
              <a:t>After that: Topics as requested, presentations.</a:t>
            </a:r>
          </a:p>
          <a:p>
            <a:r>
              <a:rPr lang="en-US" dirty="0" smtClean="0"/>
              <a:t>Draft (Assignment 7) due before Thanksgiving.</a:t>
            </a:r>
          </a:p>
          <a:p>
            <a:r>
              <a:rPr lang="en-US" dirty="0" smtClean="0"/>
              <a:t>Presentations will start as early as November 15, but certainly by Monday November 27.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897" y="286605"/>
            <a:ext cx="8763226" cy="725378"/>
          </a:xfrm>
        </p:spPr>
        <p:txBody>
          <a:bodyPr>
            <a:normAutofit fontScale="90000"/>
          </a:bodyPr>
          <a:lstStyle/>
          <a:p>
            <a:r>
              <a:rPr lang="en-US" sz="3500" dirty="0" smtClean="0"/>
              <a:t>Use scatter diagrams to call out individual points, especially if you can use bubbles</a:t>
            </a:r>
            <a:endParaRPr lang="en-US" sz="35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6" y="1135600"/>
            <a:ext cx="5004134" cy="5432198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673192" y="1135600"/>
            <a:ext cx="3056823" cy="543219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7886700" cy="1325563"/>
          </a:xfrm>
        </p:spPr>
        <p:txBody>
          <a:bodyPr/>
          <a:lstStyle/>
          <a:p>
            <a:r>
              <a:rPr lang="en-US" dirty="0" smtClean="0"/>
              <a:t>Kinds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35" y="1391871"/>
            <a:ext cx="7886700" cy="47158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Bar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Histograms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Pie charts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Scatter diagrams</a:t>
            </a:r>
          </a:p>
          <a:p>
            <a:r>
              <a:rPr lang="en-US" b="1" dirty="0" smtClean="0"/>
              <a:t>100% stacked area chart (and other fancy things)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7886700" cy="1325563"/>
          </a:xfrm>
        </p:spPr>
        <p:txBody>
          <a:bodyPr/>
          <a:lstStyle/>
          <a:p>
            <a:r>
              <a:rPr lang="en-US" dirty="0" smtClean="0"/>
              <a:t>Kinds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35" y="1391871"/>
            <a:ext cx="7886700" cy="47158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Bar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Histograms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Line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Scatter diagrams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Pie charts</a:t>
            </a:r>
          </a:p>
          <a:p>
            <a:r>
              <a:rPr lang="en-US" dirty="0" smtClean="0"/>
              <a:t>100% stacked area chart (and other fancy things)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5588"/>
            <a:ext cx="7886700" cy="867729"/>
          </a:xfrm>
        </p:spPr>
        <p:txBody>
          <a:bodyPr>
            <a:normAutofit/>
          </a:bodyPr>
          <a:lstStyle/>
          <a:p>
            <a:r>
              <a:rPr lang="en-US" sz="2800" dirty="0"/>
              <a:t>What is the best type of graph for what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31" y="1203317"/>
            <a:ext cx="7886700" cy="2171952"/>
          </a:xfrm>
        </p:spPr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n-US" dirty="0" smtClean="0"/>
              <a:t>the question </a:t>
            </a:r>
            <a:r>
              <a:rPr lang="en-US" dirty="0"/>
              <a:t>is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3A3F"/>
                </a:solidFill>
              </a:rPr>
              <a:t>How </a:t>
            </a:r>
            <a:r>
              <a:rPr lang="en-US" b="1" i="1" dirty="0">
                <a:solidFill>
                  <a:srgbClr val="FF3A3F"/>
                </a:solidFill>
              </a:rPr>
              <a:t>do proportions change over time (or across categories</a:t>
            </a:r>
            <a:r>
              <a:rPr lang="en-US" b="1" i="1" dirty="0" smtClean="0">
                <a:solidFill>
                  <a:srgbClr val="FF3A3F"/>
                </a:solidFill>
              </a:rPr>
              <a:t>?)</a:t>
            </a:r>
          </a:p>
          <a:p>
            <a:r>
              <a:rPr lang="en-US" dirty="0" smtClean="0"/>
              <a:t>You might try a </a:t>
            </a:r>
            <a:r>
              <a:rPr lang="en-US" i="1" dirty="0" smtClean="0"/>
              <a:t>100% stacked column chart </a:t>
            </a:r>
            <a:r>
              <a:rPr lang="en-US" dirty="0" smtClean="0"/>
              <a:t>(on left) </a:t>
            </a:r>
          </a:p>
          <a:p>
            <a:r>
              <a:rPr lang="en-US" dirty="0" smtClean="0"/>
              <a:t>or </a:t>
            </a:r>
            <a:r>
              <a:rPr lang="en-US" i="1" dirty="0" smtClean="0"/>
              <a:t>a 100% stacked area chart </a:t>
            </a:r>
            <a:r>
              <a:rPr lang="en-US" dirty="0" smtClean="0"/>
              <a:t>(on right). Which answers the question more clearly?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96" y="3375269"/>
            <a:ext cx="4531220" cy="26714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585" y="3287813"/>
            <a:ext cx="4101286" cy="284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2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know how to make graphs in Excel, so we will be using Excel today.</a:t>
            </a:r>
          </a:p>
          <a:p>
            <a:r>
              <a:rPr lang="en-US" dirty="0" smtClean="0"/>
              <a:t>Before we start, in Excel add-ins (</a:t>
            </a:r>
            <a:r>
              <a:rPr lang="en-US" dirty="0" err="1" smtClean="0"/>
              <a:t>File→Options→Add-Ins→Manage</a:t>
            </a:r>
            <a:r>
              <a:rPr lang="en-US" dirty="0" smtClean="0"/>
              <a:t> Excel Add-ins (at bottom)→Analysis ToolPak and Analysis </a:t>
            </a:r>
            <a:r>
              <a:rPr lang="en-US" dirty="0" err="1" smtClean="0"/>
              <a:t>Toolpack</a:t>
            </a:r>
            <a:r>
              <a:rPr lang="en-US" dirty="0" smtClean="0"/>
              <a:t> VBA</a:t>
            </a:r>
          </a:p>
          <a:p>
            <a:r>
              <a:rPr lang="en-US" dirty="0" smtClean="0"/>
              <a:t>You need this for histograms.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Visualizing Data with Graphs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7456470" cy="17918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picture is worth 1000 words – or at least a lot of words.</a:t>
            </a:r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 smtClean="0"/>
              <a:t>visualization can clarify what the data are telling us,</a:t>
            </a:r>
          </a:p>
          <a:p>
            <a:r>
              <a:rPr lang="en-US" sz="2400" dirty="0" smtClean="0"/>
              <a:t> or obscure it.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6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pictures are worth 1000 words. </a:t>
            </a:r>
            <a:br>
              <a:rPr lang="en-US" dirty="0" smtClean="0"/>
            </a:br>
            <a:r>
              <a:rPr lang="en-US" dirty="0" smtClean="0"/>
              <a:t>Some are worthless or even harmful.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1125"/>
            <a:ext cx="7886700" cy="3807490"/>
          </a:xfrm>
        </p:spPr>
        <p:txBody>
          <a:bodyPr>
            <a:normAutofit/>
          </a:bodyPr>
          <a:lstStyle/>
          <a:p>
            <a:r>
              <a:rPr lang="en-US" dirty="0"/>
              <a:t>Making graphs in Excel  is easy</a:t>
            </a:r>
            <a:r>
              <a:rPr lang="en-US" dirty="0" smtClean="0"/>
              <a:t>. If you have a table, Excel will </a:t>
            </a:r>
            <a:r>
              <a:rPr lang="en-US" dirty="0"/>
              <a:t>suggest graphs for </a:t>
            </a:r>
            <a:r>
              <a:rPr lang="en-US" dirty="0" smtClean="0"/>
              <a:t>you.</a:t>
            </a:r>
          </a:p>
          <a:p>
            <a:r>
              <a:rPr lang="en-US" b="1" dirty="0" smtClean="0"/>
              <a:t>However, it is your job to make sure that your graphs clearly convey the information that you want the viewer to get.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7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for Making Powerful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Define </a:t>
            </a:r>
            <a:r>
              <a:rPr lang="en-US" dirty="0"/>
              <a:t>the </a:t>
            </a:r>
            <a:r>
              <a:rPr lang="en-US" dirty="0" smtClean="0"/>
              <a:t>Question: 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What </a:t>
            </a:r>
            <a:r>
              <a:rPr lang="en-US" dirty="0"/>
              <a:t>question do I want the viewer to be able to </a:t>
            </a:r>
            <a:r>
              <a:rPr lang="en-US" dirty="0" smtClean="0"/>
              <a:t>answer?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Choose </a:t>
            </a:r>
            <a:r>
              <a:rPr lang="en-US" dirty="0"/>
              <a:t>the right type of graph for your </a:t>
            </a:r>
            <a:r>
              <a:rPr lang="en-US" dirty="0" smtClean="0"/>
              <a:t>question</a:t>
            </a:r>
          </a:p>
          <a:p>
            <a:pPr marL="0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Should I use a scatter plot, bar chart, or other graphs?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 Format </a:t>
            </a:r>
            <a:r>
              <a:rPr lang="en-US" dirty="0"/>
              <a:t>your graph to make </a:t>
            </a:r>
            <a:r>
              <a:rPr lang="en-US" dirty="0" smtClean="0"/>
              <a:t>it viewer</a:t>
            </a:r>
            <a:r>
              <a:rPr lang="en-US" dirty="0"/>
              <a:t>-friendly </a:t>
            </a:r>
            <a:endParaRPr lang="en-US" dirty="0" smtClean="0"/>
          </a:p>
          <a:p>
            <a:pPr marL="342900" lvl="1" indent="0">
              <a:buNone/>
            </a:pPr>
            <a:endParaRPr lang="en-US" b="1" dirty="0" smtClean="0"/>
          </a:p>
          <a:p>
            <a:pPr marL="342900" lvl="1" indent="0">
              <a:buNone/>
            </a:pPr>
            <a:r>
              <a:rPr lang="en-US" dirty="0" smtClean="0"/>
              <a:t>Title, labels, axis, etc.</a:t>
            </a:r>
            <a:endParaRPr lang="en-US" dirty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450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Tips for Formatting User-friendly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5291"/>
            <a:ext cx="8032024" cy="46616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Use a descriptive </a:t>
            </a:r>
            <a:r>
              <a:rPr lang="en-US" dirty="0" smtClean="0"/>
              <a:t>title</a:t>
            </a:r>
            <a:endParaRPr lang="en-US" dirty="0"/>
          </a:p>
          <a:p>
            <a:pPr lvl="0"/>
            <a:r>
              <a:rPr lang="en-US" dirty="0"/>
              <a:t>Label both axes so viewers understand exactly what </a:t>
            </a:r>
            <a:r>
              <a:rPr lang="en-US" dirty="0" smtClean="0"/>
              <a:t>they are.</a:t>
            </a:r>
            <a:endParaRPr lang="en-US" dirty="0"/>
          </a:p>
          <a:p>
            <a:r>
              <a:rPr lang="en-US" dirty="0"/>
              <a:t>Choose good unit </a:t>
            </a:r>
            <a:r>
              <a:rPr lang="en-US" dirty="0" smtClean="0"/>
              <a:t>intervals </a:t>
            </a:r>
            <a:r>
              <a:rPr lang="en-US" dirty="0"/>
              <a:t>always asking yourself, “What most clearly conveys the information?” </a:t>
            </a:r>
          </a:p>
          <a:p>
            <a:pPr lvl="1"/>
            <a:r>
              <a:rPr lang="en-US" dirty="0" smtClean="0"/>
              <a:t>Choices you make include tick </a:t>
            </a:r>
            <a:r>
              <a:rPr lang="en-US" dirty="0"/>
              <a:t>marks, </a:t>
            </a:r>
            <a:r>
              <a:rPr lang="en-US" dirty="0" smtClean="0"/>
              <a:t>width </a:t>
            </a:r>
            <a:r>
              <a:rPr lang="en-US" dirty="0"/>
              <a:t>between bars, </a:t>
            </a:r>
            <a:r>
              <a:rPr lang="en-US" dirty="0" smtClean="0"/>
              <a:t> </a:t>
            </a:r>
            <a:r>
              <a:rPr lang="en-US" dirty="0"/>
              <a:t>thickness of lines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Minimize </a:t>
            </a:r>
            <a:r>
              <a:rPr lang="en-US" dirty="0"/>
              <a:t>chart-junk… Don’t include distracting information that </a:t>
            </a:r>
            <a:r>
              <a:rPr lang="en-US" dirty="0" smtClean="0"/>
              <a:t>doesn’t </a:t>
            </a:r>
            <a:r>
              <a:rPr lang="en-US" dirty="0"/>
              <a:t>convey </a:t>
            </a:r>
            <a:r>
              <a:rPr lang="en-US" dirty="0" smtClean="0"/>
              <a:t>information..</a:t>
            </a:r>
            <a:endParaRPr lang="en-US" dirty="0"/>
          </a:p>
          <a:p>
            <a:pPr lvl="0"/>
            <a:r>
              <a:rPr lang="en-US" dirty="0"/>
              <a:t>Minimize eye movement: Try to make it possible for the viewer to get the message without having to look all over the </a:t>
            </a:r>
            <a:r>
              <a:rPr lang="en-US" dirty="0" smtClean="0"/>
              <a:t>graph or look back and forth.</a:t>
            </a:r>
          </a:p>
          <a:p>
            <a:pPr lvl="0"/>
            <a:r>
              <a:rPr lang="en-US" dirty="0" smtClean="0"/>
              <a:t>Do not use graphics that mislead.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0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7886700" cy="1325563"/>
          </a:xfrm>
        </p:spPr>
        <p:txBody>
          <a:bodyPr/>
          <a:lstStyle/>
          <a:p>
            <a:r>
              <a:rPr lang="en-US" dirty="0" smtClean="0"/>
              <a:t>Kinds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35" y="1391871"/>
            <a:ext cx="7886700" cy="4715852"/>
          </a:xfrm>
        </p:spPr>
        <p:txBody>
          <a:bodyPr>
            <a:normAutofit/>
          </a:bodyPr>
          <a:lstStyle/>
          <a:p>
            <a:r>
              <a:rPr lang="en-US" b="1" dirty="0" smtClean="0"/>
              <a:t>Bar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Histograms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Pie charts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Line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Scatter diagrams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100% stacked area chart (and other fancy things)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36864</TotalTime>
  <Words>1902</Words>
  <Application>Microsoft Office PowerPoint</Application>
  <PresentationFormat>On-screen Show (4:3)</PresentationFormat>
  <Paragraphs>289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QM222 A1 Visualizing data using Excel graphs </vt:lpstr>
      <vt:lpstr>To Do:</vt:lpstr>
      <vt:lpstr>Schedule of Classes </vt:lpstr>
      <vt:lpstr>Graphs in Excel</vt:lpstr>
      <vt:lpstr>Visualizing Data with Graphs</vt:lpstr>
      <vt:lpstr>Some pictures are worth 1000 words.  Some are worthless or even harmful.</vt:lpstr>
      <vt:lpstr>Steps for Making Powerful Graphics</vt:lpstr>
      <vt:lpstr>General Tips for Formatting User-friendly Graphs</vt:lpstr>
      <vt:lpstr>Kinds of graphs</vt:lpstr>
      <vt:lpstr>What is the best type of graph for what purpose?</vt:lpstr>
      <vt:lpstr>Making Bar graphs in Excel</vt:lpstr>
      <vt:lpstr>Here’s a bar graph of average salary in each concentration (using 2016 &amp; 2017 Questrom salaries) </vt:lpstr>
      <vt:lpstr>Graph of average salary in each concentration (using 2016 &amp; 2017 Questrom salaries)</vt:lpstr>
      <vt:lpstr>I’ve done some of these improvements here</vt:lpstr>
      <vt:lpstr>Which way should the graph be oriented?</vt:lpstr>
      <vt:lpstr>Kinds of graphs</vt:lpstr>
      <vt:lpstr>In Excel, histograms are part of “Data Analysis”</vt:lpstr>
      <vt:lpstr>Why Bin size matters</vt:lpstr>
      <vt:lpstr>Let’s make bins for Salary</vt:lpstr>
      <vt:lpstr>What can you do to make the histogram better?</vt:lpstr>
      <vt:lpstr>Kinds of graphs</vt:lpstr>
      <vt:lpstr>What is the best type of graph for what purpose?</vt:lpstr>
      <vt:lpstr>Kinds of graphs</vt:lpstr>
      <vt:lpstr>What is the best type of graph for what purpose?</vt:lpstr>
      <vt:lpstr>More on line graphs</vt:lpstr>
      <vt:lpstr>Making a Line graph in Excel</vt:lpstr>
      <vt:lpstr>Kinds of graphs</vt:lpstr>
      <vt:lpstr>When do you use scatter diagrams</vt:lpstr>
      <vt:lpstr>Scatter diagrams with a lot of observations are useless</vt:lpstr>
      <vt:lpstr>Use scatter diagrams to call out individual points, especially if you can use bubbles</vt:lpstr>
      <vt:lpstr>Kinds of graphs</vt:lpstr>
      <vt:lpstr>Kinds of graphs</vt:lpstr>
      <vt:lpstr>What is the best type of graph for what purpose?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 slides</dc:title>
  <dc:creator>skahn@bu.edu</dc:creator>
  <cp:lastModifiedBy>Shulamit Kahn</cp:lastModifiedBy>
  <cp:revision>596</cp:revision>
  <cp:lastPrinted>2017-11-06T14:55:59Z</cp:lastPrinted>
  <dcterms:created xsi:type="dcterms:W3CDTF">2012-04-21T03:14:22Z</dcterms:created>
  <dcterms:modified xsi:type="dcterms:W3CDTF">2017-11-06T15:03:04Z</dcterms:modified>
</cp:coreProperties>
</file>