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07" r:id="rId1"/>
  </p:sldMasterIdLst>
  <p:notesMasterIdLst>
    <p:notesMasterId r:id="rId18"/>
  </p:notesMasterIdLst>
  <p:handoutMasterIdLst>
    <p:handoutMasterId r:id="rId19"/>
  </p:handoutMasterIdLst>
  <p:sldIdLst>
    <p:sldId id="331" r:id="rId2"/>
    <p:sldId id="822" r:id="rId3"/>
    <p:sldId id="823" r:id="rId4"/>
    <p:sldId id="834" r:id="rId5"/>
    <p:sldId id="840" r:id="rId6"/>
    <p:sldId id="841" r:id="rId7"/>
    <p:sldId id="835" r:id="rId8"/>
    <p:sldId id="829" r:id="rId9"/>
    <p:sldId id="830" r:id="rId10"/>
    <p:sldId id="838" r:id="rId11"/>
    <p:sldId id="836" r:id="rId12"/>
    <p:sldId id="831" r:id="rId13"/>
    <p:sldId id="839" r:id="rId14"/>
    <p:sldId id="825" r:id="rId15"/>
    <p:sldId id="826" r:id="rId16"/>
    <p:sldId id="827"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A3F"/>
    <a:srgbClr val="666633"/>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46" autoAdjust="0"/>
    <p:restoredTop sz="95878" autoAdjust="0"/>
  </p:normalViewPr>
  <p:slideViewPr>
    <p:cSldViewPr snapToGrid="0" snapToObjects="1">
      <p:cViewPr varScale="1">
        <p:scale>
          <a:sx n="65" d="100"/>
          <a:sy n="65" d="100"/>
        </p:scale>
        <p:origin x="1046" y="53"/>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0" tIns="46586" rIns="93170" bIns="46586" rtlCol="0"/>
          <a:lstStyle>
            <a:lvl1pPr algn="r">
              <a:defRPr sz="1200"/>
            </a:lvl1pPr>
          </a:lstStyle>
          <a:p>
            <a:fld id="{33DD6E71-6090-4883-B6DD-B01D3F55CE49}" type="datetimeFigureOut">
              <a:rPr lang="en-US" smtClean="0"/>
              <a:t>11/3/2017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0" tIns="46586" rIns="93170" bIns="46586" rtlCol="0" anchor="b"/>
          <a:lstStyle>
            <a:lvl1pPr algn="r">
              <a:defRPr sz="1200"/>
            </a:lvl1pPr>
          </a:lstStyle>
          <a:p>
            <a:fld id="{532479C8-4327-4F69-BF05-F013EAF2471B}" type="slidenum">
              <a:rPr lang="en-US" smtClean="0"/>
              <a:t>‹#›</a:t>
            </a:fld>
            <a:endParaRPr lang="en-US" dirty="0"/>
          </a:p>
        </p:txBody>
      </p:sp>
    </p:spTree>
    <p:extLst>
      <p:ext uri="{BB962C8B-B14F-4D97-AF65-F5344CB8AC3E}">
        <p14:creationId xmlns:p14="http://schemas.microsoft.com/office/powerpoint/2010/main" val="2900207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E02E0BCF-A863-5B4E-8C7E-16C46CA4CC95}" type="datetimeFigureOut">
              <a:rPr lang="en-US" smtClean="0"/>
              <a:t>11/3/2017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0100E2C8-C556-5540-B541-0EDD875CC4BB}" type="slidenum">
              <a:rPr lang="en-US" smtClean="0"/>
              <a:t>‹#›</a:t>
            </a:fld>
            <a:endParaRPr lang="en-US" dirty="0"/>
          </a:p>
        </p:txBody>
      </p:sp>
    </p:spTree>
    <p:extLst>
      <p:ext uri="{BB962C8B-B14F-4D97-AF65-F5344CB8AC3E}">
        <p14:creationId xmlns:p14="http://schemas.microsoft.com/office/powerpoint/2010/main" val="22645304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00E2C8-C556-5540-B541-0EDD875CC4BB}" type="slidenum">
              <a:rPr lang="en-US" smtClean="0"/>
              <a:t>1</a:t>
            </a:fld>
            <a:endParaRPr lang="en-US" dirty="0"/>
          </a:p>
        </p:txBody>
      </p:sp>
    </p:spTree>
    <p:extLst>
      <p:ext uri="{BB962C8B-B14F-4D97-AF65-F5344CB8AC3E}">
        <p14:creationId xmlns:p14="http://schemas.microsoft.com/office/powerpoint/2010/main" val="3850339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00E2C8-C556-5540-B541-0EDD875CC4BB}" type="slidenum">
              <a:rPr lang="en-US" smtClean="0"/>
              <a:t>3</a:t>
            </a:fld>
            <a:endParaRPr lang="en-US" dirty="0"/>
          </a:p>
        </p:txBody>
      </p:sp>
    </p:spTree>
    <p:extLst>
      <p:ext uri="{BB962C8B-B14F-4D97-AF65-F5344CB8AC3E}">
        <p14:creationId xmlns:p14="http://schemas.microsoft.com/office/powerpoint/2010/main" val="2083354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00E2C8-C556-5540-B541-0EDD875CC4BB}" type="slidenum">
              <a:rPr lang="en-US" smtClean="0"/>
              <a:t>4</a:t>
            </a:fld>
            <a:endParaRPr lang="en-US" dirty="0"/>
          </a:p>
        </p:txBody>
      </p:sp>
    </p:spTree>
    <p:extLst>
      <p:ext uri="{BB962C8B-B14F-4D97-AF65-F5344CB8AC3E}">
        <p14:creationId xmlns:p14="http://schemas.microsoft.com/office/powerpoint/2010/main" val="2020437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00E2C8-C556-5540-B541-0EDD875CC4BB}" type="slidenum">
              <a:rPr lang="en-US" smtClean="0"/>
              <a:t>11</a:t>
            </a:fld>
            <a:endParaRPr lang="en-US" dirty="0"/>
          </a:p>
        </p:txBody>
      </p:sp>
    </p:spTree>
    <p:extLst>
      <p:ext uri="{BB962C8B-B14F-4D97-AF65-F5344CB8AC3E}">
        <p14:creationId xmlns:p14="http://schemas.microsoft.com/office/powerpoint/2010/main" val="646443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00E2C8-C556-5540-B541-0EDD875CC4BB}" type="slidenum">
              <a:rPr lang="en-US" smtClean="0"/>
              <a:t>15</a:t>
            </a:fld>
            <a:endParaRPr lang="en-US" dirty="0"/>
          </a:p>
        </p:txBody>
      </p:sp>
    </p:spTree>
    <p:extLst>
      <p:ext uri="{BB962C8B-B14F-4D97-AF65-F5344CB8AC3E}">
        <p14:creationId xmlns:p14="http://schemas.microsoft.com/office/powerpoint/2010/main" val="3181039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AC764F-A2ED-4D06-9F5D-D820B82C5F4C}"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409335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25EA3-AA5D-4CE1-926E-5DE9ACE2CB42}"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199443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19469-E65C-4740-89CB-6B8AE3C36FCC}"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68269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D97D1F6-5A9B-4F04-9E4C-AA6F790BB842}"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445266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b="1"/>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D542E1-1CA6-43E5-82B2-5F56EB78E4E1}"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165550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242FDB-BB77-40C8-8A25-1EDFAFF65311}" type="datetime1">
              <a:rPr lang="en-US" smtClean="0"/>
              <a:t>11/3/2017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421798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3231C-7270-4D06-B8C0-8B89086A9216}" type="datetime1">
              <a:rPr lang="en-US" smtClean="0"/>
              <a:t>11/3/2017</a:t>
            </a:fld>
            <a:endParaRPr lang="en-US" dirty="0"/>
          </a:p>
        </p:txBody>
      </p:sp>
      <p:sp>
        <p:nvSpPr>
          <p:cNvPr id="8" name="Footer Placeholder 7"/>
          <p:cNvSpPr>
            <a:spLocks noGrp="1"/>
          </p:cNvSpPr>
          <p:nvPr>
            <p:ph type="ftr" sz="quarter" idx="11"/>
          </p:nvPr>
        </p:nvSpPr>
        <p:spPr/>
        <p:txBody>
          <a:bodyPr/>
          <a:lstStyle/>
          <a:p>
            <a:r>
              <a:rPr lang="en-US" smtClean="0"/>
              <a:t>QM222 Fall 2017 Section A1</a:t>
            </a:r>
            <a:endParaRPr lang="en-US" dirty="0"/>
          </a:p>
        </p:txBody>
      </p:sp>
      <p:sp>
        <p:nvSpPr>
          <p:cNvPr id="9" name="Slide Number Placeholder 8"/>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443896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F9F92-F0D6-4D32-8932-218A2752AD16}" type="datetime1">
              <a:rPr lang="en-US" smtClean="0"/>
              <a:t>11/3/2017</a:t>
            </a:fld>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169722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F8B43-8D20-4F53-975C-92C1205C29C7}" type="datetime1">
              <a:rPr lang="en-US" smtClean="0"/>
              <a:t>11/3/2017</a:t>
            </a:fld>
            <a:endParaRPr lang="en-US" dirty="0"/>
          </a:p>
        </p:txBody>
      </p:sp>
      <p:sp>
        <p:nvSpPr>
          <p:cNvPr id="3" name="Footer Placeholder 2"/>
          <p:cNvSpPr>
            <a:spLocks noGrp="1"/>
          </p:cNvSpPr>
          <p:nvPr>
            <p:ph type="ftr" sz="quarter" idx="11"/>
          </p:nvPr>
        </p:nvSpPr>
        <p:spPr/>
        <p:txBody>
          <a:bodyPr/>
          <a:lstStyle/>
          <a:p>
            <a:r>
              <a:rPr lang="en-US" smtClean="0"/>
              <a:t>QM222 Fall 2017 Section A1</a:t>
            </a:r>
            <a:endParaRPr lang="en-US" dirty="0"/>
          </a:p>
        </p:txBody>
      </p:sp>
      <p:sp>
        <p:nvSpPr>
          <p:cNvPr id="4" name="Slide Number Placeholder 3"/>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245861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1C095-5786-408F-A128-BB9D28759B4D}" type="datetime1">
              <a:rPr lang="en-US" smtClean="0"/>
              <a:t>11/3/2017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334696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452BC-6BF9-4EBB-BBBB-56EF6E647B17}" type="datetime1">
              <a:rPr lang="en-US" smtClean="0"/>
              <a:t>11/3/2017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16664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83C668-1803-49CF-88C4-D7C0169CE653}" type="datetime1">
              <a:rPr lang="en-US" smtClean="0"/>
              <a:t>11/3/2017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QM222 Fall 2017 Section A1</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BB4A00-984E-4949-B0C7-1370322C939D}" type="slidenum">
              <a:rPr lang="en-US" smtClean="0"/>
              <a:t>‹#›</a:t>
            </a:fld>
            <a:endParaRPr lang="en-US" dirty="0"/>
          </a:p>
        </p:txBody>
      </p:sp>
    </p:spTree>
    <p:extLst>
      <p:ext uri="{BB962C8B-B14F-4D97-AF65-F5344CB8AC3E}">
        <p14:creationId xmlns:p14="http://schemas.microsoft.com/office/powerpoint/2010/main" val="3261465238"/>
      </p:ext>
    </p:extLst>
  </p:cSld>
  <p:clrMap bg1="lt1" tx1="dk1" bg2="lt2" tx2="dk2" accent1="accent1" accent2="accent2" accent3="accent3" accent4="accent4" accent5="accent5" accent6="accent6" hlink="hlink" folHlink="folHlink"/>
  <p:sldLayoutIdLst>
    <p:sldLayoutId id="2147484608" r:id="rId1"/>
    <p:sldLayoutId id="2147484609" r:id="rId2"/>
    <p:sldLayoutId id="2147484610" r:id="rId3"/>
    <p:sldLayoutId id="2147484611" r:id="rId4"/>
    <p:sldLayoutId id="2147484612" r:id="rId5"/>
    <p:sldLayoutId id="2147484613" r:id="rId6"/>
    <p:sldLayoutId id="2147484614" r:id="rId7"/>
    <p:sldLayoutId id="2147484615" r:id="rId8"/>
    <p:sldLayoutId id="2147484616" r:id="rId9"/>
    <p:sldLayoutId id="2147484617" r:id="rId10"/>
    <p:sldLayoutId id="214748461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262" y="914400"/>
            <a:ext cx="8464138" cy="2921330"/>
          </a:xfrm>
        </p:spPr>
        <p:txBody>
          <a:bodyPr>
            <a:normAutofit/>
          </a:bodyPr>
          <a:lstStyle/>
          <a:p>
            <a:r>
              <a:rPr lang="en-US" sz="3600" b="1" dirty="0" smtClean="0"/>
              <a:t>QM222 A1</a:t>
            </a:r>
            <a:br>
              <a:rPr lang="en-US" sz="3600" b="1" dirty="0" smtClean="0"/>
            </a:br>
            <a:r>
              <a:rPr lang="en-US" sz="3600" b="1" dirty="0" smtClean="0"/>
              <a:t>How to proceed next in your project</a:t>
            </a:r>
            <a:br>
              <a:rPr lang="en-US" sz="3600" b="1" dirty="0" smtClean="0"/>
            </a:br>
            <a:r>
              <a:rPr lang="en-US" sz="3600" b="1" dirty="0" smtClean="0"/>
              <a:t>Multicollinearity </a:t>
            </a:r>
            <a:r>
              <a:rPr lang="en-US" sz="3600" b="1" dirty="0"/>
              <a:t/>
            </a:r>
            <a:br>
              <a:rPr lang="en-US" sz="3600" b="1" dirty="0"/>
            </a:br>
            <a:endParaRPr lang="en-US" sz="3600" dirty="0"/>
          </a:p>
        </p:txBody>
      </p:sp>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53988"/>
            <a:ext cx="37338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1</a:t>
            </a:fld>
            <a:endParaRPr lang="en-US" dirty="0"/>
          </a:p>
        </p:txBody>
      </p:sp>
    </p:spTree>
    <p:extLst>
      <p:ext uri="{BB962C8B-B14F-4D97-AF65-F5344CB8AC3E}">
        <p14:creationId xmlns:p14="http://schemas.microsoft.com/office/powerpoint/2010/main" val="3402113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40212" cy="1325563"/>
          </a:xfrm>
        </p:spPr>
        <p:txBody>
          <a:bodyPr/>
          <a:lstStyle/>
          <a:p>
            <a:r>
              <a:rPr lang="en-US" dirty="0" smtClean="0"/>
              <a:t>A helpful </a:t>
            </a:r>
            <a:r>
              <a:rPr lang="en-US" dirty="0" err="1" smtClean="0"/>
              <a:t>stata</a:t>
            </a:r>
            <a:r>
              <a:rPr lang="en-US" dirty="0" smtClean="0"/>
              <a:t> tip related to quadratics</a:t>
            </a:r>
            <a:endParaRPr lang="en-US" dirty="0"/>
          </a:p>
        </p:txBody>
      </p:sp>
      <p:sp>
        <p:nvSpPr>
          <p:cNvPr id="3" name="Content Placeholder 2"/>
          <p:cNvSpPr>
            <a:spLocks noGrp="1"/>
          </p:cNvSpPr>
          <p:nvPr>
            <p:ph idx="1"/>
          </p:nvPr>
        </p:nvSpPr>
        <p:spPr>
          <a:xfrm>
            <a:off x="628650" y="1324708"/>
            <a:ext cx="7886700" cy="4852255"/>
          </a:xfrm>
        </p:spPr>
        <p:txBody>
          <a:bodyPr>
            <a:normAutofit fontScale="92500" lnSpcReduction="10000"/>
          </a:bodyPr>
          <a:lstStyle/>
          <a:p>
            <a:r>
              <a:rPr lang="en-US" dirty="0" smtClean="0"/>
              <a:t>Let’s say you run a regression of salary on experience and experience squared.</a:t>
            </a:r>
          </a:p>
          <a:p>
            <a:pPr marL="0" indent="0">
              <a:buNone/>
            </a:pPr>
            <a:r>
              <a:rPr lang="en-US" dirty="0" smtClean="0"/>
              <a:t>Salary = b</a:t>
            </a:r>
            <a:r>
              <a:rPr lang="en-US" baseline="-25000" dirty="0" smtClean="0"/>
              <a:t>0</a:t>
            </a:r>
            <a:r>
              <a:rPr lang="en-US" dirty="0" smtClean="0"/>
              <a:t>  + b</a:t>
            </a:r>
            <a:r>
              <a:rPr lang="en-US" baseline="-25000" dirty="0" smtClean="0"/>
              <a:t>1</a:t>
            </a:r>
            <a:r>
              <a:rPr lang="en-US" dirty="0" smtClean="0"/>
              <a:t>  experience + b</a:t>
            </a:r>
            <a:r>
              <a:rPr lang="en-US" baseline="-25000" dirty="0" smtClean="0"/>
              <a:t>2</a:t>
            </a:r>
            <a:r>
              <a:rPr lang="en-US" dirty="0" smtClean="0"/>
              <a:t> </a:t>
            </a:r>
            <a:r>
              <a:rPr lang="en-US" dirty="0" err="1" smtClean="0"/>
              <a:t>experience_squared</a:t>
            </a:r>
            <a:endParaRPr lang="en-US" baseline="30000" dirty="0" smtClean="0"/>
          </a:p>
          <a:p>
            <a:pPr marL="0" indent="0">
              <a:buNone/>
            </a:pPr>
            <a:r>
              <a:rPr lang="en-US" dirty="0" smtClean="0"/>
              <a:t>(b</a:t>
            </a:r>
            <a:r>
              <a:rPr lang="en-US" baseline="-25000" dirty="0" smtClean="0"/>
              <a:t>1</a:t>
            </a:r>
            <a:r>
              <a:rPr lang="en-US" dirty="0" smtClean="0"/>
              <a:t> is probably positive, b</a:t>
            </a:r>
            <a:r>
              <a:rPr lang="en-US" baseline="-25000" dirty="0" smtClean="0"/>
              <a:t>2</a:t>
            </a:r>
            <a:r>
              <a:rPr lang="en-US" dirty="0" smtClean="0"/>
              <a:t> is probably negative)</a:t>
            </a:r>
          </a:p>
          <a:p>
            <a:pPr marL="0" indent="0">
              <a:buNone/>
            </a:pPr>
            <a:r>
              <a:rPr lang="en-US" dirty="0" smtClean="0"/>
              <a:t>You want to know the impact of experience:</a:t>
            </a:r>
          </a:p>
          <a:p>
            <a:pPr marL="0" indent="0">
              <a:buNone/>
            </a:pPr>
            <a:r>
              <a:rPr lang="en-US" dirty="0" smtClean="0"/>
              <a:t>d Salary/ d Experience= </a:t>
            </a:r>
            <a:r>
              <a:rPr lang="en-US" dirty="0"/>
              <a:t>b</a:t>
            </a:r>
            <a:r>
              <a:rPr lang="en-US" baseline="-25000" dirty="0"/>
              <a:t>1</a:t>
            </a:r>
            <a:r>
              <a:rPr lang="en-US" dirty="0"/>
              <a:t>  </a:t>
            </a:r>
            <a:r>
              <a:rPr lang="en-US" dirty="0" smtClean="0"/>
              <a:t>+ 2 * b</a:t>
            </a:r>
            <a:r>
              <a:rPr lang="en-US" baseline="-25000" dirty="0" smtClean="0"/>
              <a:t>2</a:t>
            </a:r>
            <a:r>
              <a:rPr lang="en-US" dirty="0" smtClean="0"/>
              <a:t> * experience   </a:t>
            </a:r>
          </a:p>
          <a:p>
            <a:pPr marL="0" indent="0">
              <a:buNone/>
            </a:pPr>
            <a:r>
              <a:rPr lang="en-US" dirty="0" smtClean="0"/>
              <a:t>		(do the calculus: if  </a:t>
            </a:r>
            <a:r>
              <a:rPr lang="en-US" dirty="0"/>
              <a:t>Y = a </a:t>
            </a:r>
            <a:r>
              <a:rPr lang="en-US" dirty="0" err="1" smtClean="0"/>
              <a:t>x</a:t>
            </a:r>
            <a:r>
              <a:rPr lang="en-US" baseline="30000" dirty="0" err="1" smtClean="0"/>
              <a:t>b</a:t>
            </a:r>
            <a:r>
              <a:rPr lang="en-US" baseline="30000" dirty="0" smtClean="0"/>
              <a:t>        </a:t>
            </a:r>
            <a:r>
              <a:rPr lang="en-US" dirty="0"/>
              <a:t>	</a:t>
            </a:r>
            <a:r>
              <a:rPr lang="en-US" dirty="0" err="1"/>
              <a:t>dY</a:t>
            </a:r>
            <a:r>
              <a:rPr lang="en-US" dirty="0"/>
              <a:t>/</a:t>
            </a:r>
            <a:r>
              <a:rPr lang="en-US" dirty="0" err="1"/>
              <a:t>dX</a:t>
            </a:r>
            <a:r>
              <a:rPr lang="en-US" dirty="0"/>
              <a:t>   =  b a x </a:t>
            </a:r>
            <a:r>
              <a:rPr lang="en-US" baseline="30000" dirty="0" smtClean="0"/>
              <a:t>b-1 </a:t>
            </a:r>
            <a:r>
              <a:rPr lang="en-US" dirty="0" smtClean="0"/>
              <a:t>)</a:t>
            </a:r>
          </a:p>
          <a:p>
            <a:pPr marL="0" indent="0">
              <a:buNone/>
            </a:pPr>
            <a:r>
              <a:rPr lang="en-US" dirty="0" smtClean="0"/>
              <a:t>But you do not have a t-test for this slope</a:t>
            </a:r>
            <a:r>
              <a:rPr lang="en-US" dirty="0" smtClean="0"/>
              <a:t>! And it depends on the value of experience.  What to do?</a:t>
            </a:r>
            <a:endParaRPr lang="en-US" dirty="0" smtClean="0"/>
          </a:p>
          <a:p>
            <a:pPr marL="0" indent="0">
              <a:buNone/>
            </a:pPr>
            <a:r>
              <a:rPr lang="en-US" dirty="0" smtClean="0"/>
              <a:t>In Stata, after you run the regression, type:</a:t>
            </a:r>
          </a:p>
          <a:p>
            <a:pPr marL="0" indent="0">
              <a:buNone/>
            </a:pPr>
            <a:r>
              <a:rPr lang="en-US" dirty="0" smtClean="0"/>
              <a:t>effect at </a:t>
            </a:r>
            <a:r>
              <a:rPr lang="en-US" dirty="0" err="1" smtClean="0"/>
              <a:t>exp</a:t>
            </a:r>
            <a:r>
              <a:rPr lang="en-US" dirty="0" smtClean="0"/>
              <a:t>=5: 	</a:t>
            </a:r>
            <a:r>
              <a:rPr lang="en-US" dirty="0" err="1" smtClean="0"/>
              <a:t>lincom</a:t>
            </a:r>
            <a:r>
              <a:rPr lang="en-US" dirty="0" smtClean="0"/>
              <a:t>   </a:t>
            </a:r>
            <a:r>
              <a:rPr lang="en-US" dirty="0" smtClean="0"/>
              <a:t>experience + 2* </a:t>
            </a:r>
            <a:r>
              <a:rPr lang="en-US" dirty="0" smtClean="0"/>
              <a:t>experience-squared*5</a:t>
            </a:r>
          </a:p>
          <a:p>
            <a:pPr marL="0" indent="0">
              <a:buNone/>
            </a:pPr>
            <a:r>
              <a:rPr lang="en-US" dirty="0" smtClean="0"/>
              <a:t>effect </a:t>
            </a:r>
            <a:r>
              <a:rPr lang="en-US" dirty="0"/>
              <a:t>at </a:t>
            </a:r>
            <a:r>
              <a:rPr lang="en-US" dirty="0" err="1" smtClean="0"/>
              <a:t>exp</a:t>
            </a:r>
            <a:r>
              <a:rPr lang="en-US" dirty="0" smtClean="0"/>
              <a:t>=10: </a:t>
            </a:r>
            <a:r>
              <a:rPr lang="en-US" dirty="0"/>
              <a:t>	</a:t>
            </a:r>
            <a:r>
              <a:rPr lang="en-US" dirty="0" err="1"/>
              <a:t>lincom</a:t>
            </a:r>
            <a:r>
              <a:rPr lang="en-US" dirty="0"/>
              <a:t>   experience + 2* experience-squared*5</a:t>
            </a:r>
          </a:p>
          <a:p>
            <a:pPr marL="0" indent="0">
              <a:buNone/>
            </a:pPr>
            <a:r>
              <a:rPr lang="en-US" dirty="0" smtClean="0"/>
              <a:t>This </a:t>
            </a:r>
            <a:r>
              <a:rPr lang="en-US" dirty="0" smtClean="0"/>
              <a:t>tests whether the linear combination above = 0,   where Stata plugs in </a:t>
            </a:r>
            <a:r>
              <a:rPr lang="en-US" smtClean="0"/>
              <a:t>the </a:t>
            </a:r>
            <a:r>
              <a:rPr lang="en-US" smtClean="0"/>
              <a:t>coefficients </a:t>
            </a:r>
            <a:r>
              <a:rPr lang="en-US" dirty="0"/>
              <a:t>b</a:t>
            </a:r>
            <a:r>
              <a:rPr lang="en-US" baseline="-25000" dirty="0"/>
              <a:t>1</a:t>
            </a:r>
            <a:r>
              <a:rPr lang="en-US" dirty="0"/>
              <a:t> for </a:t>
            </a:r>
            <a:r>
              <a:rPr lang="en-US" dirty="0" smtClean="0"/>
              <a:t>“experience” </a:t>
            </a:r>
            <a:r>
              <a:rPr lang="en-US" smtClean="0"/>
              <a:t>and </a:t>
            </a:r>
            <a:r>
              <a:rPr lang="en-US"/>
              <a:t>b</a:t>
            </a:r>
            <a:r>
              <a:rPr lang="en-US" baseline="-25000"/>
              <a:t>2</a:t>
            </a:r>
            <a:r>
              <a:rPr lang="en-US"/>
              <a:t> “</a:t>
            </a:r>
            <a:r>
              <a:rPr lang="en-US" dirty="0" smtClean="0"/>
              <a:t>experience-squared”</a:t>
            </a:r>
            <a:endParaRPr lang="en-US" dirty="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10</a:t>
            </a:fld>
            <a:endParaRPr lang="en-US" dirty="0"/>
          </a:p>
        </p:txBody>
      </p:sp>
    </p:spTree>
    <p:extLst>
      <p:ext uri="{BB962C8B-B14F-4D97-AF65-F5344CB8AC3E}">
        <p14:creationId xmlns:p14="http://schemas.microsoft.com/office/powerpoint/2010/main" val="270663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Another approach if you think the relationship between Y and X is really </a:t>
            </a:r>
            <a:r>
              <a:rPr lang="en-US" dirty="0" err="1" smtClean="0"/>
              <a:t>really</a:t>
            </a:r>
            <a:r>
              <a:rPr lang="en-US" dirty="0" smtClean="0"/>
              <a:t> nonlinear</a:t>
            </a:r>
            <a:endParaRPr lang="en-US" dirty="0"/>
          </a:p>
        </p:txBody>
      </p:sp>
      <p:sp>
        <p:nvSpPr>
          <p:cNvPr id="3" name="Content Placeholder 2"/>
          <p:cNvSpPr>
            <a:spLocks noGrp="1"/>
          </p:cNvSpPr>
          <p:nvPr>
            <p:ph idx="1"/>
          </p:nvPr>
        </p:nvSpPr>
        <p:spPr/>
        <p:txBody>
          <a:bodyPr/>
          <a:lstStyle/>
          <a:p>
            <a:r>
              <a:rPr lang="en-US" dirty="0" smtClean="0"/>
              <a:t>You </a:t>
            </a:r>
            <a:r>
              <a:rPr lang="en-US" dirty="0"/>
              <a:t>could try a set of dummy variables for different ranges of the variable. </a:t>
            </a:r>
          </a:p>
          <a:p>
            <a:r>
              <a:rPr lang="en-US" dirty="0" smtClean="0"/>
              <a:t>Even though it is a numerical variable.</a:t>
            </a:r>
          </a:p>
          <a:p>
            <a:r>
              <a:rPr lang="en-US" dirty="0" smtClean="0"/>
              <a:t>Only use this approach if you believe that the relationship between Y and X changes so much at every value that it can’t be estimated as a quadratic (or cubic etc.)</a:t>
            </a:r>
            <a:endParaRPr lang="en-US" dirty="0"/>
          </a:p>
          <a:p>
            <a:r>
              <a:rPr lang="en-US" dirty="0" smtClean="0"/>
              <a:t>Education sometimes is better as a set of dummies.</a:t>
            </a:r>
          </a:p>
          <a:p>
            <a:endParaRPr lang="en-US" dirty="0"/>
          </a:p>
          <a:p>
            <a:pPr marL="0" indent="0">
              <a:buNone/>
            </a:pPr>
            <a:r>
              <a:rPr lang="en-US" dirty="0" smtClean="0"/>
              <a:t>Remember how to easily make a set of dummies in Stata, e.g. for number of children </a:t>
            </a:r>
            <a:r>
              <a:rPr lang="en-US" b="1" dirty="0" err="1" smtClean="0"/>
              <a:t>numchildren</a:t>
            </a:r>
            <a:r>
              <a:rPr lang="en-US" dirty="0" smtClean="0"/>
              <a:t>:</a:t>
            </a:r>
          </a:p>
          <a:p>
            <a:pPr marL="0" indent="0">
              <a:buNone/>
            </a:pPr>
            <a:r>
              <a:rPr lang="en-US" b="1" dirty="0" smtClean="0"/>
              <a:t>xi: </a:t>
            </a:r>
            <a:r>
              <a:rPr lang="en-US" dirty="0" smtClean="0"/>
              <a:t>regress </a:t>
            </a:r>
            <a:r>
              <a:rPr lang="en-US" dirty="0" err="1" smtClean="0"/>
              <a:t>yvariable</a:t>
            </a:r>
            <a:r>
              <a:rPr lang="en-US" dirty="0" smtClean="0"/>
              <a:t> </a:t>
            </a:r>
            <a:r>
              <a:rPr lang="en-US" dirty="0" err="1" smtClean="0"/>
              <a:t>xvariable</a:t>
            </a:r>
            <a:r>
              <a:rPr lang="en-US" dirty="0" smtClean="0"/>
              <a:t> </a:t>
            </a:r>
            <a:r>
              <a:rPr lang="en-US" b="1" dirty="0" err="1" smtClean="0"/>
              <a:t>i.numchildren</a:t>
            </a:r>
            <a:endParaRPr lang="en-US" b="1" dirty="0" smtClean="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11</a:t>
            </a:fld>
            <a:endParaRPr lang="en-US" dirty="0"/>
          </a:p>
        </p:txBody>
      </p:sp>
    </p:spTree>
    <p:extLst>
      <p:ext uri="{BB962C8B-B14F-4D97-AF65-F5344CB8AC3E}">
        <p14:creationId xmlns:p14="http://schemas.microsoft.com/office/powerpoint/2010/main" val="423944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6 cont.: Use “interaction terms” </a:t>
            </a:r>
            <a:br>
              <a:rPr lang="en-US" dirty="0" smtClean="0"/>
            </a:br>
            <a:r>
              <a:rPr lang="en-US" sz="2800" dirty="0" smtClean="0"/>
              <a:t>(like </a:t>
            </a:r>
            <a:r>
              <a:rPr lang="en-US" sz="2800" dirty="0" err="1" smtClean="0"/>
              <a:t>Scifi</a:t>
            </a:r>
            <a:r>
              <a:rPr lang="en-US" sz="2800" dirty="0" smtClean="0"/>
              <a:t>*Budget &amp; </a:t>
            </a:r>
            <a:r>
              <a:rPr lang="en-US" sz="2800" dirty="0" err="1" smtClean="0"/>
              <a:t>nonscifi</a:t>
            </a:r>
            <a:r>
              <a:rPr lang="en-US" sz="2800" dirty="0" smtClean="0"/>
              <a:t>*Budget)</a:t>
            </a:r>
            <a:endParaRPr lang="en-US" sz="2800" dirty="0"/>
          </a:p>
        </p:txBody>
      </p:sp>
      <p:sp>
        <p:nvSpPr>
          <p:cNvPr id="3" name="Content Placeholder 2"/>
          <p:cNvSpPr>
            <a:spLocks noGrp="1"/>
          </p:cNvSpPr>
          <p:nvPr>
            <p:ph idx="1"/>
          </p:nvPr>
        </p:nvSpPr>
        <p:spPr/>
        <p:txBody>
          <a:bodyPr/>
          <a:lstStyle/>
          <a:p>
            <a:r>
              <a:rPr lang="en-US" dirty="0" smtClean="0"/>
              <a:t>When to use them?  If you think that the effect of one thing depends on the slope of another.  Example: Matt.</a:t>
            </a:r>
          </a:p>
          <a:p>
            <a:r>
              <a:rPr lang="en-US" dirty="0"/>
              <a:t>The simplest way to </a:t>
            </a:r>
            <a:r>
              <a:rPr lang="en-US" dirty="0" smtClean="0"/>
              <a:t>add this </a:t>
            </a:r>
            <a:r>
              <a:rPr lang="en-US" dirty="0"/>
              <a:t>in a regression </a:t>
            </a:r>
            <a:r>
              <a:rPr lang="en-US" dirty="0" smtClean="0"/>
              <a:t>is (if </a:t>
            </a:r>
            <a:r>
              <a:rPr lang="en-US" dirty="0"/>
              <a:t>X</a:t>
            </a:r>
            <a:r>
              <a:rPr lang="en-US" baseline="-25000" dirty="0"/>
              <a:t>2</a:t>
            </a:r>
            <a:r>
              <a:rPr lang="en-US" dirty="0"/>
              <a:t> </a:t>
            </a:r>
            <a:r>
              <a:rPr lang="en-US" dirty="0" smtClean="0"/>
              <a:t>is a dummy): 1. Make </a:t>
            </a:r>
            <a:r>
              <a:rPr lang="en-US" dirty="0"/>
              <a:t>an additional variable by multiplying X</a:t>
            </a:r>
            <a:r>
              <a:rPr lang="en-US" baseline="-25000" dirty="0"/>
              <a:t>1</a:t>
            </a:r>
            <a:r>
              <a:rPr lang="en-US" dirty="0"/>
              <a:t> * X</a:t>
            </a:r>
            <a:r>
              <a:rPr lang="en-US" baseline="-25000" dirty="0"/>
              <a:t>2</a:t>
            </a:r>
            <a:r>
              <a:rPr lang="en-US" dirty="0"/>
              <a:t> </a:t>
            </a:r>
          </a:p>
          <a:p>
            <a:pPr marL="0" indent="0">
              <a:buNone/>
            </a:pPr>
            <a:r>
              <a:rPr lang="en-US" dirty="0" smtClean="0"/>
              <a:t>   2. Make </a:t>
            </a:r>
            <a:r>
              <a:rPr lang="en-US" dirty="0"/>
              <a:t>an additional variable by multiplying X</a:t>
            </a:r>
            <a:r>
              <a:rPr lang="en-US" baseline="-25000" dirty="0"/>
              <a:t>1</a:t>
            </a:r>
            <a:r>
              <a:rPr lang="en-US" dirty="0"/>
              <a:t> * (1-X</a:t>
            </a:r>
            <a:r>
              <a:rPr lang="en-US" baseline="-25000" dirty="0"/>
              <a:t>2</a:t>
            </a:r>
            <a:r>
              <a:rPr lang="en-US" dirty="0"/>
              <a:t>)</a:t>
            </a:r>
          </a:p>
          <a:p>
            <a:pPr lvl="1"/>
            <a:r>
              <a:rPr lang="en-US" dirty="0"/>
              <a:t>Recalling that (1-X</a:t>
            </a:r>
            <a:r>
              <a:rPr lang="en-US" baseline="-25000" dirty="0"/>
              <a:t>2</a:t>
            </a:r>
            <a:r>
              <a:rPr lang="en-US" dirty="0"/>
              <a:t>) is 1 if X</a:t>
            </a:r>
            <a:r>
              <a:rPr lang="en-US" baseline="-25000" dirty="0"/>
              <a:t>2</a:t>
            </a:r>
            <a:r>
              <a:rPr lang="en-US" dirty="0"/>
              <a:t>=0</a:t>
            </a:r>
          </a:p>
          <a:p>
            <a:pPr marL="0" indent="0">
              <a:buNone/>
            </a:pPr>
            <a:r>
              <a:rPr lang="en-US" dirty="0" smtClean="0"/>
              <a:t>   3. Run </a:t>
            </a:r>
            <a:r>
              <a:rPr lang="en-US" dirty="0"/>
              <a:t>a regression of Y on 3 variables:</a:t>
            </a:r>
          </a:p>
          <a:p>
            <a:pPr lvl="1"/>
            <a:r>
              <a:rPr lang="en-US" dirty="0"/>
              <a:t>X</a:t>
            </a:r>
            <a:r>
              <a:rPr lang="en-US" baseline="-25000" dirty="0"/>
              <a:t>1</a:t>
            </a:r>
            <a:r>
              <a:rPr lang="en-US" dirty="0"/>
              <a:t>*X</a:t>
            </a:r>
            <a:r>
              <a:rPr lang="en-US" baseline="-25000" dirty="0"/>
              <a:t>2</a:t>
            </a:r>
            <a:r>
              <a:rPr lang="en-US" dirty="0"/>
              <a:t>   This is X</a:t>
            </a:r>
            <a:r>
              <a:rPr lang="en-US" baseline="-25000" dirty="0"/>
              <a:t>1</a:t>
            </a:r>
            <a:r>
              <a:rPr lang="en-US" dirty="0"/>
              <a:t> for observations where  X</a:t>
            </a:r>
            <a:r>
              <a:rPr lang="en-US" baseline="-25000" dirty="0"/>
              <a:t>2</a:t>
            </a:r>
            <a:r>
              <a:rPr lang="en-US" dirty="0"/>
              <a:t> =1</a:t>
            </a:r>
          </a:p>
          <a:p>
            <a:pPr lvl="1"/>
            <a:r>
              <a:rPr lang="en-US" dirty="0"/>
              <a:t>X</a:t>
            </a:r>
            <a:r>
              <a:rPr lang="en-US" baseline="-25000" dirty="0"/>
              <a:t>1</a:t>
            </a:r>
            <a:r>
              <a:rPr lang="en-US" dirty="0"/>
              <a:t>*(1-X</a:t>
            </a:r>
            <a:r>
              <a:rPr lang="en-US" baseline="-25000" dirty="0"/>
              <a:t>2</a:t>
            </a:r>
            <a:r>
              <a:rPr lang="en-US" dirty="0"/>
              <a:t>) This is X</a:t>
            </a:r>
            <a:r>
              <a:rPr lang="en-US" baseline="-25000" dirty="0"/>
              <a:t>1</a:t>
            </a:r>
            <a:r>
              <a:rPr lang="en-US" dirty="0"/>
              <a:t> for observations where  X</a:t>
            </a:r>
            <a:r>
              <a:rPr lang="en-US" baseline="-25000" dirty="0"/>
              <a:t>2</a:t>
            </a:r>
            <a:r>
              <a:rPr lang="en-US" dirty="0"/>
              <a:t> =0</a:t>
            </a:r>
          </a:p>
          <a:p>
            <a:pPr lvl="1"/>
            <a:r>
              <a:rPr lang="en-US" dirty="0"/>
              <a:t>X</a:t>
            </a:r>
            <a:r>
              <a:rPr lang="en-US" baseline="-25000" dirty="0"/>
              <a:t>2                  </a:t>
            </a:r>
            <a:r>
              <a:rPr lang="en-US" dirty="0"/>
              <a:t>This is X</a:t>
            </a:r>
            <a:r>
              <a:rPr lang="en-US" baseline="-25000" dirty="0"/>
              <a:t>2</a:t>
            </a:r>
          </a:p>
          <a:p>
            <a:r>
              <a:rPr lang="en-US" dirty="0" smtClean="0"/>
              <a:t>I ask in Assignment 6 to explain what you learn from your interaction terms.</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12</a:t>
            </a:fld>
            <a:endParaRPr lang="en-US" dirty="0"/>
          </a:p>
        </p:txBody>
      </p:sp>
    </p:spTree>
    <p:extLst>
      <p:ext uri="{BB962C8B-B14F-4D97-AF65-F5344CB8AC3E}">
        <p14:creationId xmlns:p14="http://schemas.microsoft.com/office/powerpoint/2010/main" val="201857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helpful </a:t>
            </a:r>
            <a:r>
              <a:rPr lang="en-US" dirty="0" err="1"/>
              <a:t>stata</a:t>
            </a:r>
            <a:r>
              <a:rPr lang="en-US" dirty="0"/>
              <a:t> tip related to </a:t>
            </a:r>
            <a:r>
              <a:rPr lang="en-US" dirty="0" smtClean="0"/>
              <a:t>these interaction terms</a:t>
            </a:r>
            <a:endParaRPr lang="en-US" dirty="0"/>
          </a:p>
        </p:txBody>
      </p:sp>
      <p:sp>
        <p:nvSpPr>
          <p:cNvPr id="3" name="Content Placeholder 2"/>
          <p:cNvSpPr>
            <a:spLocks noGrp="1"/>
          </p:cNvSpPr>
          <p:nvPr>
            <p:ph idx="1"/>
          </p:nvPr>
        </p:nvSpPr>
        <p:spPr/>
        <p:txBody>
          <a:bodyPr>
            <a:normAutofit lnSpcReduction="10000"/>
          </a:bodyPr>
          <a:lstStyle/>
          <a:p>
            <a:r>
              <a:rPr lang="en-US" dirty="0" smtClean="0"/>
              <a:t>Let’s say you think that experience affects men and women differently.  </a:t>
            </a:r>
          </a:p>
          <a:p>
            <a:r>
              <a:rPr lang="en-US" dirty="0" smtClean="0"/>
              <a:t>You make the variables: </a:t>
            </a:r>
          </a:p>
          <a:p>
            <a:pPr lvl="1"/>
            <a:r>
              <a:rPr lang="en-US" dirty="0" err="1" smtClean="0"/>
              <a:t>male_experience</a:t>
            </a:r>
            <a:r>
              <a:rPr lang="en-US" dirty="0" smtClean="0"/>
              <a:t> = </a:t>
            </a:r>
            <a:r>
              <a:rPr lang="en-US" dirty="0" err="1" smtClean="0"/>
              <a:t>maledummy</a:t>
            </a:r>
            <a:r>
              <a:rPr lang="en-US" dirty="0" smtClean="0"/>
              <a:t> * experience</a:t>
            </a:r>
          </a:p>
          <a:p>
            <a:pPr lvl="1"/>
            <a:r>
              <a:rPr lang="en-US" dirty="0" err="1" smtClean="0"/>
              <a:t>female_experience</a:t>
            </a:r>
            <a:r>
              <a:rPr lang="en-US" dirty="0" smtClean="0"/>
              <a:t> </a:t>
            </a:r>
            <a:r>
              <a:rPr lang="en-US" dirty="0"/>
              <a:t>= </a:t>
            </a:r>
            <a:r>
              <a:rPr lang="en-US" dirty="0" smtClean="0"/>
              <a:t>(1-maledummy) </a:t>
            </a:r>
            <a:r>
              <a:rPr lang="en-US" dirty="0"/>
              <a:t>* </a:t>
            </a:r>
            <a:r>
              <a:rPr lang="en-US" dirty="0" smtClean="0"/>
              <a:t>experience</a:t>
            </a:r>
          </a:p>
          <a:p>
            <a:r>
              <a:rPr lang="en-US" dirty="0" smtClean="0"/>
              <a:t>You run the regression:</a:t>
            </a:r>
          </a:p>
          <a:p>
            <a:pPr marL="0" indent="0">
              <a:buNone/>
            </a:pPr>
            <a:r>
              <a:rPr lang="en-US" dirty="0" smtClean="0"/>
              <a:t>Salary = b</a:t>
            </a:r>
            <a:r>
              <a:rPr lang="en-US" baseline="-25000" dirty="0" smtClean="0"/>
              <a:t>0</a:t>
            </a:r>
            <a:r>
              <a:rPr lang="en-US" dirty="0" smtClean="0"/>
              <a:t> +b</a:t>
            </a:r>
            <a:r>
              <a:rPr lang="en-US" baseline="-25000" dirty="0" smtClean="0"/>
              <a:t>1</a:t>
            </a:r>
            <a:r>
              <a:rPr lang="en-US" dirty="0" smtClean="0"/>
              <a:t>female + b</a:t>
            </a:r>
            <a:r>
              <a:rPr lang="en-US" baseline="-25000" dirty="0" smtClean="0"/>
              <a:t>2</a:t>
            </a:r>
            <a:r>
              <a:rPr lang="en-US" dirty="0" smtClean="0"/>
              <a:t> </a:t>
            </a:r>
            <a:r>
              <a:rPr lang="en-US" dirty="0" err="1" smtClean="0"/>
              <a:t>male_experience</a:t>
            </a:r>
            <a:r>
              <a:rPr lang="en-US" dirty="0" smtClean="0"/>
              <a:t> + </a:t>
            </a:r>
            <a:r>
              <a:rPr lang="en-US" dirty="0"/>
              <a:t>b</a:t>
            </a:r>
            <a:r>
              <a:rPr lang="en-US" baseline="-25000" dirty="0"/>
              <a:t>2</a:t>
            </a:r>
            <a:r>
              <a:rPr lang="en-US" dirty="0"/>
              <a:t> </a:t>
            </a:r>
            <a:r>
              <a:rPr lang="en-US" dirty="0" err="1" smtClean="0"/>
              <a:t>female_experience</a:t>
            </a:r>
            <a:endParaRPr lang="en-US" dirty="0" smtClean="0"/>
          </a:p>
          <a:p>
            <a:r>
              <a:rPr lang="en-US" dirty="0" smtClean="0"/>
              <a:t>But to test whether the slopes are different for </a:t>
            </a:r>
            <a:r>
              <a:rPr lang="en-US" dirty="0" err="1" smtClean="0"/>
              <a:t>male_experience</a:t>
            </a:r>
            <a:r>
              <a:rPr lang="en-US" dirty="0" smtClean="0"/>
              <a:t> and </a:t>
            </a:r>
            <a:r>
              <a:rPr lang="en-US" dirty="0" err="1" smtClean="0"/>
              <a:t>female_experience</a:t>
            </a:r>
            <a:r>
              <a:rPr lang="en-US" dirty="0" smtClean="0"/>
              <a:t>, after you run the regression, type:</a:t>
            </a:r>
          </a:p>
          <a:p>
            <a:pPr marL="0" indent="0">
              <a:buNone/>
            </a:pPr>
            <a:r>
              <a:rPr lang="en-US" dirty="0" err="1" smtClean="0"/>
              <a:t>lincom</a:t>
            </a:r>
            <a:r>
              <a:rPr lang="en-US" dirty="0" smtClean="0"/>
              <a:t> </a:t>
            </a:r>
            <a:r>
              <a:rPr lang="en-US" dirty="0" err="1" smtClean="0"/>
              <a:t>male_experience</a:t>
            </a:r>
            <a:r>
              <a:rPr lang="en-US" dirty="0" smtClean="0"/>
              <a:t> - </a:t>
            </a:r>
            <a:r>
              <a:rPr lang="en-US" dirty="0" err="1" smtClean="0"/>
              <a:t>female_experience</a:t>
            </a:r>
            <a:endParaRPr lang="en-US" dirty="0" smtClean="0"/>
          </a:p>
          <a:p>
            <a:pPr marL="0" indent="0">
              <a:buNone/>
            </a:pPr>
            <a:r>
              <a:rPr lang="en-US" dirty="0" smtClean="0"/>
              <a:t>Stata will test whether this equals zero, i.e. whether there is no difference.</a:t>
            </a:r>
            <a:endParaRPr lang="en-US" dirty="0"/>
          </a:p>
          <a:p>
            <a:pPr marL="0" indent="0">
              <a:buNone/>
            </a:pPr>
            <a:endParaRPr lang="en-US" dirty="0" smtClean="0"/>
          </a:p>
          <a:p>
            <a:pPr marL="0" indent="0">
              <a:buNone/>
            </a:pPr>
            <a:endParaRPr lang="en-US" dirty="0"/>
          </a:p>
          <a:p>
            <a:endParaRPr lang="en-US" dirty="0"/>
          </a:p>
          <a:p>
            <a:endParaRPr lang="en-US" baseline="30000" dirty="0" smtClean="0"/>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13</a:t>
            </a:fld>
            <a:endParaRPr lang="en-US" dirty="0"/>
          </a:p>
        </p:txBody>
      </p:sp>
    </p:spTree>
    <p:extLst>
      <p:ext uri="{BB962C8B-B14F-4D97-AF65-F5344CB8AC3E}">
        <p14:creationId xmlns:p14="http://schemas.microsoft.com/office/powerpoint/2010/main" val="346611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Multicollinearity</a:t>
            </a:r>
            <a:endParaRPr lang="en-US" dirty="0"/>
          </a:p>
        </p:txBody>
      </p:sp>
      <p:sp>
        <p:nvSpPr>
          <p:cNvPr id="8" name="Text Placeholder 7"/>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14</a:t>
            </a:fld>
            <a:endParaRPr lang="en-US" dirty="0"/>
          </a:p>
        </p:txBody>
      </p:sp>
    </p:spTree>
    <p:extLst>
      <p:ext uri="{BB962C8B-B14F-4D97-AF65-F5344CB8AC3E}">
        <p14:creationId xmlns:p14="http://schemas.microsoft.com/office/powerpoint/2010/main" val="2070411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Multicollinearity</a:t>
            </a:r>
            <a:endParaRPr lang="en-US" dirty="0"/>
          </a:p>
        </p:txBody>
      </p:sp>
      <p:sp>
        <p:nvSpPr>
          <p:cNvPr id="3" name="Content Placeholder 2"/>
          <p:cNvSpPr>
            <a:spLocks noGrp="1"/>
          </p:cNvSpPr>
          <p:nvPr>
            <p:ph idx="1"/>
          </p:nvPr>
        </p:nvSpPr>
        <p:spPr>
          <a:xfrm>
            <a:off x="628650" y="1377538"/>
            <a:ext cx="7886700" cy="4799425"/>
          </a:xfrm>
        </p:spPr>
        <p:txBody>
          <a:bodyPr>
            <a:normAutofit/>
          </a:bodyPr>
          <a:lstStyle/>
          <a:p>
            <a:r>
              <a:rPr lang="en-US" dirty="0" smtClean="0"/>
              <a:t>Recall that the interpretation of a coefficient in a multiple regression is: </a:t>
            </a:r>
          </a:p>
          <a:p>
            <a:pPr lvl="1"/>
            <a:r>
              <a:rPr lang="en-US" dirty="0" smtClean="0"/>
              <a:t>The effect on Y of X changing by 1  if the other variables stay the same</a:t>
            </a:r>
          </a:p>
          <a:p>
            <a:pPr lvl="1"/>
            <a:r>
              <a:rPr lang="en-US" dirty="0" smtClean="0"/>
              <a:t>And the t-test tests the null H0: Could this coefficient be zero?</a:t>
            </a:r>
          </a:p>
          <a:p>
            <a:r>
              <a:rPr lang="en-US" dirty="0" smtClean="0"/>
              <a:t> Sometimes you run a regression with two very </a:t>
            </a:r>
            <a:r>
              <a:rPr lang="en-US" dirty="0" err="1" smtClean="0"/>
              <a:t>very</a:t>
            </a:r>
            <a:r>
              <a:rPr lang="en-US" dirty="0" smtClean="0"/>
              <a:t> correlated variables like #toothbrushes sold and amount of toothpaste sold in a country in a year.</a:t>
            </a:r>
          </a:p>
          <a:p>
            <a:pPr lvl="1"/>
            <a:r>
              <a:rPr lang="en-US" dirty="0" smtClean="0"/>
              <a:t>The t-tests will both be very low.</a:t>
            </a:r>
          </a:p>
          <a:p>
            <a:pPr lvl="1"/>
            <a:r>
              <a:rPr lang="en-US" dirty="0" smtClean="0"/>
              <a:t>Because each coefficient could be zero and the regression would predict approximately the same thing.</a:t>
            </a:r>
          </a:p>
          <a:p>
            <a:pPr lvl="1"/>
            <a:r>
              <a:rPr lang="en-US" dirty="0" smtClean="0"/>
              <a:t>But if you drop one of them, the other would become highly significant.</a:t>
            </a:r>
          </a:p>
          <a:p>
            <a:pPr lvl="1"/>
            <a:r>
              <a:rPr lang="en-US" dirty="0" smtClean="0"/>
              <a:t>E.g. GDP and Unemployment</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15</a:t>
            </a:fld>
            <a:endParaRPr lang="en-US" dirty="0"/>
          </a:p>
        </p:txBody>
      </p:sp>
      <p:pic>
        <p:nvPicPr>
          <p:cNvPr id="6" name="Picture 2" descr="boston_univ_cmy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742" y="6270626"/>
            <a:ext cx="1014413" cy="45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89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6843"/>
          </a:xfrm>
        </p:spPr>
        <p:txBody>
          <a:bodyPr>
            <a:normAutofit fontScale="90000"/>
          </a:bodyPr>
          <a:lstStyle/>
          <a:p>
            <a:r>
              <a:rPr lang="en-US" dirty="0" smtClean="0"/>
              <a:t>What to do if you find that variables that you believe  should be significant are not</a:t>
            </a:r>
            <a:endParaRPr lang="en-US" dirty="0"/>
          </a:p>
        </p:txBody>
      </p:sp>
      <p:sp>
        <p:nvSpPr>
          <p:cNvPr id="3" name="Content Placeholder 2"/>
          <p:cNvSpPr>
            <a:spLocks noGrp="1"/>
          </p:cNvSpPr>
          <p:nvPr>
            <p:ph idx="1"/>
          </p:nvPr>
        </p:nvSpPr>
        <p:spPr>
          <a:xfrm>
            <a:off x="628650" y="1690689"/>
            <a:ext cx="7886700" cy="4486274"/>
          </a:xfrm>
        </p:spPr>
        <p:txBody>
          <a:bodyPr>
            <a:normAutofit lnSpcReduction="10000"/>
          </a:bodyPr>
          <a:lstStyle/>
          <a:p>
            <a:r>
              <a:rPr lang="en-US" dirty="0" smtClean="0"/>
              <a:t>If you believe that several variables are really measuring the same concept, drop one of them if its |t-stat| is less than </a:t>
            </a:r>
            <a:r>
              <a:rPr lang="en-US" b="1" dirty="0" smtClean="0"/>
              <a:t>ONE.	</a:t>
            </a:r>
          </a:p>
          <a:p>
            <a:pPr lvl="1"/>
            <a:r>
              <a:rPr lang="en-US" b="1" dirty="0" smtClean="0"/>
              <a:t>If you drop a variable with a |t-stat| &lt;1, the adjusted R-squared increases.</a:t>
            </a:r>
          </a:p>
          <a:p>
            <a:r>
              <a:rPr lang="en-US" dirty="0"/>
              <a:t>Which </a:t>
            </a:r>
            <a:r>
              <a:rPr lang="en-US" dirty="0" smtClean="0"/>
              <a:t>do you </a:t>
            </a:r>
            <a:r>
              <a:rPr lang="en-US" dirty="0"/>
              <a:t>drop?  The one with the lowest |t</a:t>
            </a:r>
            <a:r>
              <a:rPr lang="en-US" dirty="0" smtClean="0"/>
              <a:t>|.  </a:t>
            </a:r>
          </a:p>
          <a:p>
            <a:r>
              <a:rPr lang="en-US" dirty="0" smtClean="0"/>
              <a:t>In other words, let the computer tell you which of the two variables you need. </a:t>
            </a:r>
          </a:p>
          <a:p>
            <a:r>
              <a:rPr lang="en-US" dirty="0" smtClean="0"/>
              <a:t>If you are right, the other variable will become more significant.</a:t>
            </a:r>
            <a:endParaRPr lang="en-US" dirty="0"/>
          </a:p>
          <a:p>
            <a:r>
              <a:rPr lang="en-US" dirty="0" smtClean="0"/>
              <a:t>NEVER DROP MORE THAN ONE VARIABLE AT A TIME.  If you do, you might drop BOTH highly correlated variables.</a:t>
            </a:r>
          </a:p>
          <a:p>
            <a:r>
              <a:rPr lang="en-US" dirty="0" smtClean="0"/>
              <a:t>You can test if two (or more) insignificant variables together are significant but writing this after you run the regression:</a:t>
            </a:r>
          </a:p>
          <a:p>
            <a:pPr marL="0" indent="0">
              <a:buNone/>
            </a:pPr>
            <a:r>
              <a:rPr lang="en-US" dirty="0" smtClean="0"/>
              <a:t>		test varname1  varnname2</a:t>
            </a:r>
          </a:p>
          <a:p>
            <a:pPr lvl="1"/>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16</a:t>
            </a:fld>
            <a:endParaRPr lang="en-US" dirty="0"/>
          </a:p>
        </p:txBody>
      </p:sp>
    </p:spTree>
    <p:extLst>
      <p:ext uri="{BB962C8B-B14F-4D97-AF65-F5344CB8AC3E}">
        <p14:creationId xmlns:p14="http://schemas.microsoft.com/office/powerpoint/2010/main" val="387330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Assignment 6: I can extend the due date to next Wednesday.</a:t>
            </a:r>
          </a:p>
          <a:p>
            <a:r>
              <a:rPr lang="en-US" dirty="0" smtClean="0"/>
              <a:t>I think that those who came to the last class and met with me for 10 minutes really made progress on the direction they should go next in their project. I hope that each of you meet with me sooner rather than later.  </a:t>
            </a:r>
          </a:p>
          <a:p>
            <a:r>
              <a:rPr lang="en-US" dirty="0" smtClean="0"/>
              <a:t>When can we meet?</a:t>
            </a:r>
          </a:p>
          <a:p>
            <a:pPr lvl="1"/>
            <a:r>
              <a:rPr lang="en-US" dirty="0" smtClean="0"/>
              <a:t>Monday </a:t>
            </a:r>
            <a:r>
              <a:rPr lang="en-US" dirty="0" smtClean="0"/>
              <a:t>11:15-3:30</a:t>
            </a:r>
            <a:endParaRPr lang="en-US" dirty="0" smtClean="0"/>
          </a:p>
          <a:p>
            <a:pPr lvl="1"/>
            <a:r>
              <a:rPr lang="en-US" dirty="0" smtClean="0"/>
              <a:t>Tuesday 11:15-1:45, 3:30-5</a:t>
            </a:r>
          </a:p>
          <a:p>
            <a:endParaRPr lang="en-US" dirty="0"/>
          </a:p>
          <a:p>
            <a:r>
              <a:rPr lang="en-US" dirty="0" smtClean="0"/>
              <a:t>You will also need to meet with me for a second required meeting -- after you have the regressions that you plan to use (and before your presentation).</a:t>
            </a:r>
          </a:p>
          <a:p>
            <a:pPr lvl="1"/>
            <a:r>
              <a:rPr lang="en-US" dirty="0" smtClean="0"/>
              <a:t>Does not need to be by November 13.</a:t>
            </a:r>
          </a:p>
          <a:p>
            <a:pPr lvl="1"/>
            <a:r>
              <a:rPr lang="en-US" dirty="0" smtClean="0"/>
              <a:t>I’ll put up signup next week.</a:t>
            </a:r>
          </a:p>
          <a:p>
            <a:pPr lvl="1"/>
            <a:endParaRPr lang="en-US" dirty="0" smtClean="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a:t>
            </a:fld>
            <a:endParaRPr lang="en-US" dirty="0"/>
          </a:p>
        </p:txBody>
      </p:sp>
    </p:spTree>
    <p:extLst>
      <p:ext uri="{BB962C8B-B14F-4D97-AF65-F5344CB8AC3E}">
        <p14:creationId xmlns:p14="http://schemas.microsoft.com/office/powerpoint/2010/main" val="249894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Classes	</a:t>
            </a:r>
            <a:endParaRPr lang="en-US" dirty="0"/>
          </a:p>
        </p:txBody>
      </p:sp>
      <p:sp>
        <p:nvSpPr>
          <p:cNvPr id="3" name="Content Placeholder 2"/>
          <p:cNvSpPr>
            <a:spLocks noGrp="1"/>
          </p:cNvSpPr>
          <p:nvPr>
            <p:ph idx="1"/>
          </p:nvPr>
        </p:nvSpPr>
        <p:spPr/>
        <p:txBody>
          <a:bodyPr/>
          <a:lstStyle/>
          <a:p>
            <a:r>
              <a:rPr lang="en-US" dirty="0" smtClean="0"/>
              <a:t>Monday(11/6): Graphs in Excel, Visualizing data</a:t>
            </a:r>
          </a:p>
          <a:p>
            <a:r>
              <a:rPr lang="en-US" dirty="0" smtClean="0"/>
              <a:t>Wednesday(11/8): Other Excel Statistical Tools (regression, pivot tales, if statements for dummies)</a:t>
            </a:r>
          </a:p>
          <a:p>
            <a:r>
              <a:rPr lang="en-US" dirty="0" smtClean="0"/>
              <a:t>Friday(11/10): Test Recap, Project Help</a:t>
            </a:r>
          </a:p>
          <a:p>
            <a:r>
              <a:rPr lang="en-US" dirty="0" smtClean="0"/>
              <a:t>Monday(11/13): </a:t>
            </a:r>
            <a:r>
              <a:rPr lang="en-US" dirty="0"/>
              <a:t>Tips on writing your first draft. </a:t>
            </a:r>
            <a:endParaRPr lang="en-US" dirty="0" smtClean="0"/>
          </a:p>
          <a:p>
            <a:r>
              <a:rPr lang="en-US" dirty="0" smtClean="0"/>
              <a:t>Wednesday (11/15) and maybe Friday (11/17): </a:t>
            </a:r>
            <a:r>
              <a:rPr lang="en-US" dirty="0"/>
              <a:t>Experiments</a:t>
            </a:r>
          </a:p>
          <a:p>
            <a:r>
              <a:rPr lang="en-US" dirty="0" smtClean="0"/>
              <a:t>After that: Topics as requested, presentations.</a:t>
            </a:r>
          </a:p>
          <a:p>
            <a:r>
              <a:rPr lang="en-US" dirty="0" smtClean="0"/>
              <a:t>Draft (Assignment 7) due before Thanksgiving.</a:t>
            </a:r>
          </a:p>
          <a:p>
            <a:r>
              <a:rPr lang="en-US" dirty="0" smtClean="0"/>
              <a:t>Presentations will start as early as November 15, but certainly by Monday November 27.</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3</a:t>
            </a:fld>
            <a:endParaRPr lang="en-US" dirty="0"/>
          </a:p>
        </p:txBody>
      </p:sp>
    </p:spTree>
    <p:extLst>
      <p:ext uri="{BB962C8B-B14F-4D97-AF65-F5344CB8AC3E}">
        <p14:creationId xmlns:p14="http://schemas.microsoft.com/office/powerpoint/2010/main" val="43906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Assignment </a:t>
            </a:r>
            <a:r>
              <a:rPr lang="en-US" dirty="0" smtClean="0"/>
              <a:t>6: What to try next</a:t>
            </a:r>
            <a:endParaRPr lang="en-US" dirty="0"/>
          </a:p>
        </p:txBody>
      </p:sp>
      <p:sp>
        <p:nvSpPr>
          <p:cNvPr id="7" name="Content Placeholder 6"/>
          <p:cNvSpPr>
            <a:spLocks noGrp="1"/>
          </p:cNvSpPr>
          <p:nvPr>
            <p:ph idx="1"/>
          </p:nvPr>
        </p:nvSpPr>
        <p:spPr>
          <a:xfrm>
            <a:off x="628650" y="1570892"/>
            <a:ext cx="7886700" cy="4606071"/>
          </a:xfrm>
        </p:spPr>
        <p:txBody>
          <a:bodyPr>
            <a:normAutofit/>
          </a:bodyPr>
          <a:lstStyle/>
          <a:p>
            <a:pPr marL="0" lvl="0" indent="0">
              <a:buNone/>
            </a:pPr>
            <a:r>
              <a:rPr lang="en-US" dirty="0" smtClean="0"/>
              <a:t>Run </a:t>
            </a:r>
            <a:r>
              <a:rPr lang="en-US" dirty="0"/>
              <a:t>additional multiple regressions. Specifically:</a:t>
            </a:r>
            <a:endParaRPr lang="en-US" sz="2800" dirty="0"/>
          </a:p>
          <a:p>
            <a:r>
              <a:rPr lang="en-US" dirty="0"/>
              <a:t>Think hard about whether there are additional omitted variables (i.e. confounding factors) that you </a:t>
            </a:r>
            <a:r>
              <a:rPr lang="en-US" i="1" dirty="0"/>
              <a:t>can </a:t>
            </a:r>
            <a:r>
              <a:rPr lang="en-US" dirty="0"/>
              <a:t>measure that are likely to be biasing your key coefficient(s).  If you can find data on them, add them into the regressions.  (If you really cannot think of anything beyond what you have, just write that.)</a:t>
            </a:r>
            <a:endParaRPr lang="en-US" sz="2800" dirty="0"/>
          </a:p>
          <a:p>
            <a:pPr lvl="1"/>
            <a:r>
              <a:rPr lang="en-US" dirty="0" smtClean="0"/>
              <a:t>Also, identify </a:t>
            </a:r>
            <a:r>
              <a:rPr lang="en-US" dirty="0"/>
              <a:t>at least one omitted variable that you </a:t>
            </a:r>
            <a:r>
              <a:rPr lang="en-US" i="1" dirty="0"/>
              <a:t>cannot</a:t>
            </a:r>
            <a:r>
              <a:rPr lang="en-US" dirty="0"/>
              <a:t> measure, reason out the sign of the omitted variable bias and explain </a:t>
            </a:r>
            <a:r>
              <a:rPr lang="en-US" b="1" dirty="0"/>
              <a:t>here</a:t>
            </a:r>
            <a:r>
              <a:rPr lang="en-US" dirty="0"/>
              <a:t> </a:t>
            </a:r>
            <a:r>
              <a:rPr lang="en-US" dirty="0" smtClean="0"/>
              <a:t>(Ass.6) in </a:t>
            </a:r>
            <a:r>
              <a:rPr lang="en-US" dirty="0"/>
              <a:t>1-3 sentences why and in what direction it will bias your key coefficient. </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93E4AAA4-6363-4581-962D-1ACCC2D600C5}" type="slidenum">
              <a:rPr lang="en-US" smtClean="0"/>
              <a:t>4</a:t>
            </a:fld>
            <a:endParaRPr lang="en-US" dirty="0"/>
          </a:p>
        </p:txBody>
      </p:sp>
    </p:spTree>
    <p:extLst>
      <p:ext uri="{BB962C8B-B14F-4D97-AF65-F5344CB8AC3E}">
        <p14:creationId xmlns:p14="http://schemas.microsoft.com/office/powerpoint/2010/main" val="10903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do NOT want to put as an explanatory (X, right hand side) variable</a:t>
            </a:r>
            <a:endParaRPr lang="en-US" dirty="0"/>
          </a:p>
        </p:txBody>
      </p:sp>
      <p:sp>
        <p:nvSpPr>
          <p:cNvPr id="3" name="Content Placeholder 2"/>
          <p:cNvSpPr>
            <a:spLocks noGrp="1"/>
          </p:cNvSpPr>
          <p:nvPr>
            <p:ph idx="1"/>
          </p:nvPr>
        </p:nvSpPr>
        <p:spPr>
          <a:xfrm>
            <a:off x="628650" y="1750646"/>
            <a:ext cx="7886700" cy="4548554"/>
          </a:xfrm>
        </p:spPr>
        <p:txBody>
          <a:bodyPr/>
          <a:lstStyle/>
          <a:p>
            <a:r>
              <a:rPr lang="en-US" dirty="0" smtClean="0"/>
              <a:t>Usually, you do NOT want to include a variable that is just another version of Y </a:t>
            </a:r>
          </a:p>
          <a:p>
            <a:r>
              <a:rPr lang="en-US" dirty="0" smtClean="0"/>
              <a:t>Example: Suppose you want to see who is a good baseball hitter</a:t>
            </a:r>
          </a:p>
          <a:p>
            <a:r>
              <a:rPr lang="en-US" dirty="0" smtClean="0"/>
              <a:t>So you use RBI (runs batted in) as your Y variable</a:t>
            </a:r>
          </a:p>
          <a:p>
            <a:r>
              <a:rPr lang="en-US" dirty="0" smtClean="0"/>
              <a:t>You do NOT want to use slugging percentage (which is another measure of how good a baseball hitter is)</a:t>
            </a:r>
          </a:p>
          <a:p>
            <a:endParaRPr lang="en-US" dirty="0"/>
          </a:p>
          <a:p>
            <a:r>
              <a:rPr lang="en-US" dirty="0" smtClean="0"/>
              <a:t>Slugging percentage does not predict or affect Y.  </a:t>
            </a:r>
          </a:p>
          <a:p>
            <a:pPr lvl="1"/>
            <a:r>
              <a:rPr lang="en-US" dirty="0" smtClean="0"/>
              <a:t>It is just another way to measure Y</a:t>
            </a:r>
          </a:p>
          <a:p>
            <a:pPr lvl="1"/>
            <a:r>
              <a:rPr lang="en-US" dirty="0" smtClean="0"/>
              <a:t>It will be highly correlated with Y</a:t>
            </a:r>
          </a:p>
          <a:p>
            <a:pPr lvl="1"/>
            <a:r>
              <a:rPr lang="en-US" dirty="0" smtClean="0"/>
              <a:t>But so what? You do not learn anything.</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5</a:t>
            </a:fld>
            <a:endParaRPr lang="en-US" dirty="0"/>
          </a:p>
        </p:txBody>
      </p:sp>
    </p:spTree>
    <p:extLst>
      <p:ext uri="{BB962C8B-B14F-4D97-AF65-F5344CB8AC3E}">
        <p14:creationId xmlns:p14="http://schemas.microsoft.com/office/powerpoint/2010/main" val="255432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terms to know related to this: Endogenous v. Exogenous</a:t>
            </a:r>
            <a:endParaRPr lang="en-US" dirty="0"/>
          </a:p>
        </p:txBody>
      </p:sp>
      <p:sp>
        <p:nvSpPr>
          <p:cNvPr id="3" name="Content Placeholder 2"/>
          <p:cNvSpPr>
            <a:spLocks noGrp="1"/>
          </p:cNvSpPr>
          <p:nvPr>
            <p:ph idx="1"/>
          </p:nvPr>
        </p:nvSpPr>
        <p:spPr/>
        <p:txBody>
          <a:bodyPr>
            <a:normAutofit lnSpcReduction="10000"/>
          </a:bodyPr>
          <a:lstStyle/>
          <a:p>
            <a:r>
              <a:rPr lang="en-US" dirty="0" smtClean="0"/>
              <a:t>An exogenous factor X is something that happens and then changes your Y </a:t>
            </a:r>
          </a:p>
          <a:p>
            <a:pPr lvl="1"/>
            <a:r>
              <a:rPr lang="en-US" dirty="0" smtClean="0"/>
              <a:t>Its change is started “from the outside” </a:t>
            </a:r>
            <a:endParaRPr lang="en-US" dirty="0"/>
          </a:p>
          <a:p>
            <a:pPr lvl="1"/>
            <a:r>
              <a:rPr lang="en-US" dirty="0" smtClean="0"/>
              <a:t>Exo means outside, as in exoskeleton</a:t>
            </a:r>
          </a:p>
          <a:p>
            <a:endParaRPr lang="en-US" dirty="0"/>
          </a:p>
          <a:p>
            <a:r>
              <a:rPr lang="en-US" dirty="0" smtClean="0"/>
              <a:t>An endogenous factor X is something that happens as Y happens</a:t>
            </a:r>
          </a:p>
          <a:p>
            <a:pPr lvl="1"/>
            <a:r>
              <a:rPr lang="en-US" dirty="0" smtClean="0"/>
              <a:t>Like RBIs and Slugging percentage</a:t>
            </a:r>
          </a:p>
          <a:p>
            <a:pPr lvl="1"/>
            <a:r>
              <a:rPr lang="en-US" dirty="0" smtClean="0"/>
              <a:t>Endo means “from inside”:  endoscopy examines your innards (GI tract)</a:t>
            </a:r>
          </a:p>
          <a:p>
            <a:pPr lvl="1"/>
            <a:endParaRPr lang="en-US" dirty="0"/>
          </a:p>
          <a:p>
            <a:r>
              <a:rPr lang="en-US" dirty="0" smtClean="0"/>
              <a:t>You want your X variables to be as exogenous as possible….  </a:t>
            </a:r>
          </a:p>
          <a:p>
            <a:pPr lvl="1"/>
            <a:r>
              <a:rPr lang="en-US" dirty="0" smtClean="0"/>
              <a:t>So you see how they affect Y</a:t>
            </a:r>
          </a:p>
          <a:p>
            <a:pPr lvl="1"/>
            <a:r>
              <a:rPr lang="en-US" dirty="0" smtClean="0"/>
              <a:t>Rather than how they are affected by Y or happen along with Y</a:t>
            </a:r>
          </a:p>
          <a:p>
            <a:pPr lvl="1"/>
            <a:endParaRPr lang="en-US" dirty="0" smtClean="0"/>
          </a:p>
          <a:p>
            <a:pPr lvl="1"/>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6</a:t>
            </a:fld>
            <a:endParaRPr lang="en-US" dirty="0"/>
          </a:p>
        </p:txBody>
      </p:sp>
    </p:spTree>
    <p:extLst>
      <p:ext uri="{BB962C8B-B14F-4D97-AF65-F5344CB8AC3E}">
        <p14:creationId xmlns:p14="http://schemas.microsoft.com/office/powerpoint/2010/main" val="233019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Assignment </a:t>
            </a:r>
            <a:r>
              <a:rPr lang="en-US" dirty="0" smtClean="0"/>
              <a:t>6 cont.: nonlinear terms</a:t>
            </a:r>
            <a:endParaRPr lang="en-US" dirty="0"/>
          </a:p>
        </p:txBody>
      </p:sp>
      <p:sp>
        <p:nvSpPr>
          <p:cNvPr id="7" name="Content Placeholder 6"/>
          <p:cNvSpPr>
            <a:spLocks noGrp="1"/>
          </p:cNvSpPr>
          <p:nvPr>
            <p:ph idx="1"/>
          </p:nvPr>
        </p:nvSpPr>
        <p:spPr>
          <a:xfrm>
            <a:off x="628650" y="1328615"/>
            <a:ext cx="7886700" cy="4606071"/>
          </a:xfrm>
        </p:spPr>
        <p:txBody>
          <a:bodyPr>
            <a:noAutofit/>
          </a:bodyPr>
          <a:lstStyle/>
          <a:p>
            <a:r>
              <a:rPr lang="en-US" dirty="0" smtClean="0"/>
              <a:t>If </a:t>
            </a:r>
            <a:r>
              <a:rPr lang="en-US" dirty="0"/>
              <a:t>you have any numeric explanatory (X) variable, add a quadratic term in addition to your other variables to test if this nonlinear specification fits better.  </a:t>
            </a:r>
            <a:endParaRPr lang="en-US" dirty="0" smtClean="0"/>
          </a:p>
          <a:p>
            <a:r>
              <a:rPr lang="en-US" dirty="0"/>
              <a:t>Try </a:t>
            </a:r>
            <a:r>
              <a:rPr lang="en-US" dirty="0" smtClean="0"/>
              <a:t>other non-linear </a:t>
            </a:r>
            <a:r>
              <a:rPr lang="en-US" dirty="0"/>
              <a:t>terms for numeric variables </a:t>
            </a:r>
            <a:r>
              <a:rPr lang="en-US" dirty="0" smtClean="0"/>
              <a:t>if you think they solve your problem better:</a:t>
            </a:r>
            <a:endParaRPr lang="en-US" dirty="0"/>
          </a:p>
          <a:p>
            <a:pPr lvl="1"/>
            <a:r>
              <a:rPr lang="en-US" dirty="0"/>
              <a:t>If you use log X, it means that you think that a 1% increase in X will give a constant change in Y.</a:t>
            </a:r>
          </a:p>
          <a:p>
            <a:pPr lvl="1"/>
            <a:r>
              <a:rPr lang="en-US" dirty="0" smtClean="0"/>
              <a:t>If </a:t>
            </a:r>
            <a:r>
              <a:rPr lang="en-US" dirty="0"/>
              <a:t>you use log X and log Y, it means that you think that a 1% increase in X will give a constant percentage (%) change in Y.</a:t>
            </a:r>
          </a:p>
          <a:p>
            <a:pPr lvl="1"/>
            <a:r>
              <a:rPr lang="en-US" dirty="0" smtClean="0"/>
              <a:t>Using </a:t>
            </a:r>
            <a:r>
              <a:rPr lang="en-US" dirty="0"/>
              <a:t>top coding if after a certain point, it doesn’t matter how much more X you have </a:t>
            </a:r>
          </a:p>
          <a:p>
            <a:r>
              <a:rPr lang="en-US" dirty="0" smtClean="0"/>
              <a:t>Explain what </a:t>
            </a:r>
            <a:r>
              <a:rPr lang="en-US" dirty="0"/>
              <a:t>you learn from </a:t>
            </a:r>
            <a:r>
              <a:rPr lang="en-US" dirty="0" smtClean="0"/>
              <a:t>these results.</a:t>
            </a:r>
          </a:p>
          <a:p>
            <a:pPr lvl="1"/>
            <a:r>
              <a:rPr lang="en-US" dirty="0" smtClean="0"/>
              <a:t>It is easiest to show quadratics with a graph.</a:t>
            </a:r>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93E4AAA4-6363-4581-962D-1ACCC2D600C5}" type="slidenum">
              <a:rPr lang="en-US" smtClean="0"/>
              <a:t>7</a:t>
            </a:fld>
            <a:endParaRPr lang="en-US" dirty="0"/>
          </a:p>
        </p:txBody>
      </p:sp>
    </p:spTree>
    <p:extLst>
      <p:ext uri="{BB962C8B-B14F-4D97-AF65-F5344CB8AC3E}">
        <p14:creationId xmlns:p14="http://schemas.microsoft.com/office/powerpoint/2010/main" val="330854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Nonlinear example: Here we plotted </a:t>
            </a:r>
            <a:r>
              <a:rPr lang="en-US" i="1" dirty="0" smtClean="0"/>
              <a:t>average </a:t>
            </a:r>
            <a:r>
              <a:rPr lang="en-US" dirty="0" smtClean="0"/>
              <a:t>salaries at each experience level</a:t>
            </a:r>
            <a:endParaRPr lang="en-US" dirty="0"/>
          </a:p>
        </p:txBody>
      </p:sp>
      <p:sp>
        <p:nvSpPr>
          <p:cNvPr id="3" name="Content Placeholder 2"/>
          <p:cNvSpPr>
            <a:spLocks noGrp="1"/>
          </p:cNvSpPr>
          <p:nvPr>
            <p:ph idx="1"/>
          </p:nvPr>
        </p:nvSpPr>
        <p:spPr>
          <a:xfrm>
            <a:off x="904874" y="1748924"/>
            <a:ext cx="7610476" cy="747713"/>
          </a:xfrm>
        </p:spPr>
        <p:txBody>
          <a:bodyPr>
            <a:normAutofit/>
          </a:bodyPr>
          <a:lstStyle/>
          <a:p>
            <a:pPr marL="0" indent="0">
              <a:buNone/>
            </a:pPr>
            <a:r>
              <a:rPr lang="en-US" dirty="0" smtClean="0"/>
              <a:t>Would a straight line fit well?</a:t>
            </a:r>
            <a:endParaRPr lang="en-US" dirty="0"/>
          </a:p>
        </p:txBody>
      </p:sp>
      <p:pic>
        <p:nvPicPr>
          <p:cNvPr id="5" name="Picture 4"/>
          <p:cNvPicPr>
            <a:picLocks noChangeAspect="1"/>
          </p:cNvPicPr>
          <p:nvPr/>
        </p:nvPicPr>
        <p:blipFill>
          <a:blip r:embed="rId2"/>
          <a:stretch>
            <a:fillRect/>
          </a:stretch>
        </p:blipFill>
        <p:spPr>
          <a:xfrm>
            <a:off x="1285874" y="2560637"/>
            <a:ext cx="6200776" cy="3795714"/>
          </a:xfrm>
          <a:prstGeom prst="rect">
            <a:avLst/>
          </a:prstGeom>
        </p:spPr>
      </p:pic>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8</a:t>
            </a:fld>
            <a:endParaRPr lang="en-US" dirty="0"/>
          </a:p>
        </p:txBody>
      </p:sp>
    </p:spTree>
    <p:extLst>
      <p:ext uri="{BB962C8B-B14F-4D97-AF65-F5344CB8AC3E}">
        <p14:creationId xmlns:p14="http://schemas.microsoft.com/office/powerpoint/2010/main" val="3723205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25378"/>
          </a:xfrm>
        </p:spPr>
        <p:txBody>
          <a:bodyPr>
            <a:normAutofit/>
          </a:bodyPr>
          <a:lstStyle/>
          <a:p>
            <a:r>
              <a:rPr lang="en-US" sz="3500" dirty="0" smtClean="0"/>
              <a:t>Evidence: Can Money Buy Happiness?</a:t>
            </a:r>
            <a:endParaRPr lang="en-US" sz="35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4896" y="1135600"/>
            <a:ext cx="5004134" cy="5432198"/>
          </a:xfrm>
        </p:spPr>
      </p:pic>
      <p:sp>
        <p:nvSpPr>
          <p:cNvPr id="5" name="Content Placeholder 2"/>
          <p:cNvSpPr txBox="1">
            <a:spLocks/>
          </p:cNvSpPr>
          <p:nvPr/>
        </p:nvSpPr>
        <p:spPr>
          <a:xfrm>
            <a:off x="5673192" y="1135600"/>
            <a:ext cx="3056823" cy="543219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smtClean="0">
                <a:solidFill>
                  <a:schemeClr val="tx1"/>
                </a:solidFill>
              </a:rPr>
              <a:t>What is the relationship here between money and happiness?  Is it linear?</a:t>
            </a:r>
          </a:p>
          <a:p>
            <a:endParaRPr lang="en-US" dirty="0" smtClean="0">
              <a:solidFill>
                <a:schemeClr val="tx1"/>
              </a:solidFill>
            </a:endParaRPr>
          </a:p>
          <a:p>
            <a:r>
              <a:rPr lang="en-US" dirty="0" smtClean="0">
                <a:solidFill>
                  <a:schemeClr val="tx1"/>
                </a:solidFill>
              </a:rPr>
              <a:t>Happiness </a:t>
            </a:r>
            <a:r>
              <a:rPr lang="en-US" b="1" i="1" dirty="0" smtClean="0">
                <a:solidFill>
                  <a:schemeClr val="tx1"/>
                </a:solidFill>
              </a:rPr>
              <a:t>increases </a:t>
            </a:r>
            <a:r>
              <a:rPr lang="en-US" dirty="0" smtClean="0">
                <a:solidFill>
                  <a:schemeClr val="tx1"/>
                </a:solidFill>
              </a:rPr>
              <a:t>in income but at an </a:t>
            </a:r>
            <a:r>
              <a:rPr lang="en-US" b="1" i="1" dirty="0" smtClean="0">
                <a:solidFill>
                  <a:schemeClr val="tx1"/>
                </a:solidFill>
              </a:rPr>
              <a:t>decreasing rate; </a:t>
            </a:r>
            <a:r>
              <a:rPr lang="en-US" dirty="0" smtClean="0">
                <a:solidFill>
                  <a:schemeClr val="tx1"/>
                </a:solidFill>
              </a:rPr>
              <a:t>the slope is becoming less steep as income increases.</a:t>
            </a:r>
            <a:endParaRPr lang="en-US" b="1" i="1" dirty="0" smtClean="0">
              <a:solidFill>
                <a:schemeClr val="tx1"/>
              </a:solidFill>
            </a:endParaRPr>
          </a:p>
          <a:p>
            <a:endParaRPr lang="en-US" b="1" i="1" dirty="0">
              <a:solidFill>
                <a:schemeClr val="tx1"/>
              </a:solidFill>
            </a:endParaRPr>
          </a:p>
          <a:p>
            <a:r>
              <a:rPr lang="en-US" dirty="0" smtClean="0">
                <a:solidFill>
                  <a:schemeClr val="tx1"/>
                </a:solidFill>
              </a:rPr>
              <a:t>Extra income “buys” us less happiness when we have more of it.</a:t>
            </a:r>
          </a:p>
        </p:txBody>
      </p:sp>
      <p:sp>
        <p:nvSpPr>
          <p:cNvPr id="3" name="Footer Placeholder 2"/>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9</a:t>
            </a:fld>
            <a:endParaRPr lang="en-US" dirty="0"/>
          </a:p>
        </p:txBody>
      </p:sp>
    </p:spTree>
    <p:extLst>
      <p:ext uri="{BB962C8B-B14F-4D97-AF65-F5344CB8AC3E}">
        <p14:creationId xmlns:p14="http://schemas.microsoft.com/office/powerpoint/2010/main" val="416842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35844</TotalTime>
  <Words>1430</Words>
  <Application>Microsoft Office PowerPoint</Application>
  <PresentationFormat>On-screen Show (4:3)</PresentationFormat>
  <Paragraphs>162</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QM222 A1 How to proceed next in your project Multicollinearity  </vt:lpstr>
      <vt:lpstr>To Do:</vt:lpstr>
      <vt:lpstr>Schedule of Classes </vt:lpstr>
      <vt:lpstr>Assignment 6: What to try next</vt:lpstr>
      <vt:lpstr>What you do NOT want to put as an explanatory (X, right hand side) variable</vt:lpstr>
      <vt:lpstr>Important terms to know related to this: Endogenous v. Exogenous</vt:lpstr>
      <vt:lpstr>Assignment 6 cont.: nonlinear terms</vt:lpstr>
      <vt:lpstr>Nonlinear example: Here we plotted average salaries at each experience level</vt:lpstr>
      <vt:lpstr>Evidence: Can Money Buy Happiness?</vt:lpstr>
      <vt:lpstr>A helpful stata tip related to quadratics</vt:lpstr>
      <vt:lpstr>Another approach if you think the relationship between Y and X is really really nonlinear</vt:lpstr>
      <vt:lpstr>Assignment 6 cont.: Use “interaction terms”  (like Scifi*Budget &amp; nonscifi*Budget)</vt:lpstr>
      <vt:lpstr>A helpful stata tip related to these interaction terms</vt:lpstr>
      <vt:lpstr>Multicollinearity</vt:lpstr>
      <vt:lpstr>Multicollinearity</vt:lpstr>
      <vt:lpstr>What to do if you find that variables that you believe  should be significant are not</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 slides</dc:title>
  <dc:creator>skahn@bu.edu</dc:creator>
  <cp:lastModifiedBy>Shulamit Kahn</cp:lastModifiedBy>
  <cp:revision>581</cp:revision>
  <cp:lastPrinted>2017-10-18T13:45:09Z</cp:lastPrinted>
  <dcterms:created xsi:type="dcterms:W3CDTF">2012-04-21T03:14:22Z</dcterms:created>
  <dcterms:modified xsi:type="dcterms:W3CDTF">2017-11-03T15:06:08Z</dcterms:modified>
</cp:coreProperties>
</file>