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607" r:id="rId1"/>
  </p:sldMasterIdLst>
  <p:notesMasterIdLst>
    <p:notesMasterId r:id="rId18"/>
  </p:notesMasterIdLst>
  <p:handoutMasterIdLst>
    <p:handoutMasterId r:id="rId19"/>
  </p:handoutMasterIdLst>
  <p:sldIdLst>
    <p:sldId id="331" r:id="rId2"/>
    <p:sldId id="822" r:id="rId3"/>
    <p:sldId id="823" r:id="rId4"/>
    <p:sldId id="871" r:id="rId5"/>
    <p:sldId id="870" r:id="rId6"/>
    <p:sldId id="872" r:id="rId7"/>
    <p:sldId id="873" r:id="rId8"/>
    <p:sldId id="876" r:id="rId9"/>
    <p:sldId id="878" r:id="rId10"/>
    <p:sldId id="880" r:id="rId11"/>
    <p:sldId id="874" r:id="rId12"/>
    <p:sldId id="882" r:id="rId13"/>
    <p:sldId id="881" r:id="rId14"/>
    <p:sldId id="883" r:id="rId15"/>
    <p:sldId id="886" r:id="rId16"/>
    <p:sldId id="884" r:id="rId1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A3F"/>
    <a:srgbClr val="66663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46" autoAdjust="0"/>
    <p:restoredTop sz="95878" autoAdjust="0"/>
  </p:normalViewPr>
  <p:slideViewPr>
    <p:cSldViewPr snapToGrid="0" snapToObjects="1">
      <p:cViewPr varScale="1">
        <p:scale>
          <a:sx n="54" d="100"/>
          <a:sy n="54" d="100"/>
        </p:scale>
        <p:origin x="845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09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r">
              <a:defRPr sz="1200"/>
            </a:lvl1pPr>
          </a:lstStyle>
          <a:p>
            <a:fld id="{33DD6E71-6090-4883-B6DD-B01D3F55CE49}" type="datetimeFigureOut">
              <a:rPr lang="en-US" smtClean="0"/>
              <a:t>11/10/2017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r">
              <a:defRPr sz="1200"/>
            </a:lvl1pPr>
          </a:lstStyle>
          <a:p>
            <a:fld id="{532479C8-4327-4F69-BF05-F013EAF24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207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r">
              <a:defRPr sz="1200"/>
            </a:lvl1pPr>
          </a:lstStyle>
          <a:p>
            <a:fld id="{E02E0BCF-A863-5B4E-8C7E-16C46CA4CC95}" type="datetimeFigureOut">
              <a:rPr lang="en-US" smtClean="0"/>
              <a:t>11/10/2017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0" tIns="46586" rIns="93170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0" tIns="46586" rIns="93170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r">
              <a:defRPr sz="1200"/>
            </a:lvl1pPr>
          </a:lstStyle>
          <a:p>
            <a:fld id="{0100E2C8-C556-5540-B541-0EDD875CC4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530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339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354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909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764F-A2ED-4D06-9F5D-D820B82C5F4C}" type="datetime1">
              <a:rPr lang="en-US" smtClean="0"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357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5EA3-AA5D-4CE1-926E-5DE9ACE2CB42}" type="datetime1">
              <a:rPr lang="en-US" smtClean="0"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433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9469-E65C-4740-89CB-6B8AE3C36FCC}" type="datetime1">
              <a:rPr lang="en-US" smtClean="0"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9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D1F6-5A9B-4F04-9E4C-AA6F790BB842}" type="datetime1">
              <a:rPr lang="en-US" smtClean="0"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266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42E1-1CA6-43E5-82B2-5F56EB78E4E1}" type="datetime1">
              <a:rPr lang="en-US" smtClean="0"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50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2FDB-BB77-40C8-8A25-1EDFAFF65311}" type="datetime1">
              <a:rPr lang="en-US" smtClean="0"/>
              <a:t>11/10/2017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98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231C-7270-4D06-B8C0-8B89086A9216}" type="datetime1">
              <a:rPr lang="en-US" smtClean="0"/>
              <a:t>11/10/2017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896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9F92-F0D6-4D32-8932-218A2752AD16}" type="datetime1">
              <a:rPr lang="en-US" smtClean="0"/>
              <a:t>11/10/2017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22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8B43-8D20-4F53-975C-92C1205C29C7}" type="datetime1">
              <a:rPr lang="en-US" smtClean="0"/>
              <a:t>11/10/2017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61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C095-5786-408F-A128-BB9D28759B4D}" type="datetime1">
              <a:rPr lang="en-US" smtClean="0"/>
              <a:t>11/10/2017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96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52BC-6BF9-4EBB-BBBB-56EF6E647B17}" type="datetime1">
              <a:rPr lang="en-US" smtClean="0"/>
              <a:t>11/10/2017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642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3C668-1803-49CF-88C4-D7C0169CE653}" type="datetime1">
              <a:rPr lang="en-US" smtClean="0"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46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08" r:id="rId1"/>
    <p:sldLayoutId id="2147484609" r:id="rId2"/>
    <p:sldLayoutId id="2147484610" r:id="rId3"/>
    <p:sldLayoutId id="2147484611" r:id="rId4"/>
    <p:sldLayoutId id="2147484612" r:id="rId5"/>
    <p:sldLayoutId id="2147484613" r:id="rId6"/>
    <p:sldLayoutId id="2147484614" r:id="rId7"/>
    <p:sldLayoutId id="2147484615" r:id="rId8"/>
    <p:sldLayoutId id="2147484616" r:id="rId9"/>
    <p:sldLayoutId id="2147484617" r:id="rId10"/>
    <p:sldLayoutId id="2147484618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262" y="914400"/>
            <a:ext cx="8464138" cy="292133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QM222 </a:t>
            </a:r>
            <a:r>
              <a:rPr lang="en-US" sz="3600" b="1" dirty="0" smtClean="0"/>
              <a:t>A1</a:t>
            </a:r>
            <a:br>
              <a:rPr lang="en-US" sz="3600" b="1" dirty="0" smtClean="0"/>
            </a:br>
            <a:r>
              <a:rPr lang="en-US" sz="3600" b="1" dirty="0" smtClean="0"/>
              <a:t>On tests and projects</a:t>
            </a:r>
            <a:endParaRPr lang="en-US" sz="3600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53988"/>
            <a:ext cx="373380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113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helpful </a:t>
            </a:r>
            <a:r>
              <a:rPr lang="en-US" dirty="0" err="1"/>
              <a:t>stata</a:t>
            </a:r>
            <a:r>
              <a:rPr lang="en-US" dirty="0"/>
              <a:t> tip related to </a:t>
            </a:r>
            <a:r>
              <a:rPr lang="en-US" dirty="0" smtClean="0"/>
              <a:t>interaction terms… and testing any linear combination of coefficients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Let’s say you think that experience affects men and women differently.  </a:t>
            </a:r>
          </a:p>
          <a:p>
            <a:r>
              <a:rPr lang="en-US" dirty="0" smtClean="0"/>
              <a:t>You make the variables: </a:t>
            </a:r>
          </a:p>
          <a:p>
            <a:pPr lvl="1"/>
            <a:r>
              <a:rPr lang="en-US" dirty="0" err="1" smtClean="0"/>
              <a:t>male_experience</a:t>
            </a:r>
            <a:r>
              <a:rPr lang="en-US" dirty="0" smtClean="0"/>
              <a:t> = </a:t>
            </a:r>
            <a:r>
              <a:rPr lang="en-US" dirty="0" err="1" smtClean="0"/>
              <a:t>maledummy</a:t>
            </a:r>
            <a:r>
              <a:rPr lang="en-US" dirty="0" smtClean="0"/>
              <a:t> * experience</a:t>
            </a:r>
          </a:p>
          <a:p>
            <a:pPr lvl="1"/>
            <a:r>
              <a:rPr lang="en-US" dirty="0" err="1" smtClean="0"/>
              <a:t>female_experience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(1-maledummy) </a:t>
            </a:r>
            <a:r>
              <a:rPr lang="en-US" dirty="0"/>
              <a:t>* </a:t>
            </a:r>
            <a:r>
              <a:rPr lang="en-US" dirty="0" smtClean="0"/>
              <a:t>experience</a:t>
            </a:r>
          </a:p>
          <a:p>
            <a:r>
              <a:rPr lang="en-US" dirty="0" smtClean="0"/>
              <a:t>You run the regression:</a:t>
            </a:r>
          </a:p>
          <a:p>
            <a:pPr marL="0" indent="0">
              <a:buNone/>
            </a:pPr>
            <a:r>
              <a:rPr lang="en-US" dirty="0" smtClean="0"/>
              <a:t>Salary = b</a:t>
            </a:r>
            <a:r>
              <a:rPr lang="en-US" baseline="-25000" dirty="0" smtClean="0"/>
              <a:t>0</a:t>
            </a:r>
            <a:r>
              <a:rPr lang="en-US" dirty="0" smtClean="0"/>
              <a:t> +b</a:t>
            </a:r>
            <a:r>
              <a:rPr lang="en-US" baseline="-25000" dirty="0" smtClean="0"/>
              <a:t>1</a:t>
            </a:r>
            <a:r>
              <a:rPr lang="en-US" dirty="0" smtClean="0"/>
              <a:t>female + b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male_experience</a:t>
            </a:r>
            <a:r>
              <a:rPr lang="en-US" dirty="0" smtClean="0"/>
              <a:t> + </a:t>
            </a:r>
            <a:r>
              <a:rPr lang="en-US" dirty="0"/>
              <a:t>b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err="1" smtClean="0"/>
              <a:t>female_experience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 smtClean="0"/>
              <a:t>test whether the slopes are different for </a:t>
            </a:r>
            <a:r>
              <a:rPr lang="en-US" dirty="0" err="1" smtClean="0"/>
              <a:t>male_experience</a:t>
            </a:r>
            <a:r>
              <a:rPr lang="en-US" dirty="0" smtClean="0"/>
              <a:t> and </a:t>
            </a:r>
            <a:r>
              <a:rPr lang="en-US" dirty="0" err="1" smtClean="0"/>
              <a:t>female_experience</a:t>
            </a:r>
            <a:r>
              <a:rPr lang="en-US" dirty="0" smtClean="0"/>
              <a:t>, after you run the regression, type: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lincom</a:t>
            </a:r>
            <a:r>
              <a:rPr lang="en-US" b="1" dirty="0" smtClean="0"/>
              <a:t> </a:t>
            </a:r>
            <a:r>
              <a:rPr lang="en-US" b="1" dirty="0" err="1" smtClean="0"/>
              <a:t>male_experience</a:t>
            </a:r>
            <a:r>
              <a:rPr lang="en-US" b="1" dirty="0" smtClean="0"/>
              <a:t> - </a:t>
            </a:r>
            <a:r>
              <a:rPr lang="en-US" b="1" dirty="0" err="1" smtClean="0"/>
              <a:t>female_experience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Stata will test whether this equals zero, i.e. whether there is no difference.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baseline="300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15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New: If </a:t>
            </a:r>
            <a:r>
              <a:rPr lang="en-US" dirty="0"/>
              <a:t>a coefficient is statistically significant, does that mean X is an important determinant of Y? </a:t>
            </a:r>
            <a:r>
              <a:rPr lang="en-US" dirty="0" smtClean="0"/>
              <a:t> No</a:t>
            </a:r>
            <a:r>
              <a:rPr lang="en-US" dirty="0"/>
              <a:t>!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12277"/>
            <a:ext cx="8280888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statistically significant coefficient just means that we are at least 95% sure that the variable X is correlated with </a:t>
            </a:r>
            <a:r>
              <a:rPr lang="en-US" dirty="0" smtClean="0"/>
              <a:t>Y (holding other variables in the regression constant.</a:t>
            </a:r>
          </a:p>
          <a:p>
            <a:r>
              <a:rPr lang="en-US" dirty="0" smtClean="0"/>
              <a:t>But in a salary regression, if </a:t>
            </a:r>
            <a:r>
              <a:rPr lang="en-US" dirty="0"/>
              <a:t>the coefficient on the MBA had been $800 (rather than $42,800), even if it was statistically significant, it doesn’t seem to be a very </a:t>
            </a:r>
            <a:r>
              <a:rPr lang="en-US" b="1" i="1" dirty="0"/>
              <a:t>important determinant</a:t>
            </a:r>
            <a:r>
              <a:rPr lang="en-US" dirty="0"/>
              <a:t> of income.  </a:t>
            </a:r>
            <a:endParaRPr lang="en-US" dirty="0" smtClean="0"/>
          </a:p>
          <a:p>
            <a:r>
              <a:rPr lang="en-US" dirty="0" smtClean="0"/>
              <a:t>So when you interpret important coefficients, don’t just talk about its statistical significance, but also its </a:t>
            </a:r>
            <a:r>
              <a:rPr lang="en-US" b="1" dirty="0" smtClean="0">
                <a:solidFill>
                  <a:srgbClr val="FF0000"/>
                </a:solidFill>
              </a:rPr>
              <a:t>practical significance</a:t>
            </a:r>
            <a:r>
              <a:rPr lang="en-US" dirty="0" smtClean="0"/>
              <a:t>…. (Economists call it “</a:t>
            </a:r>
            <a:r>
              <a:rPr lang="en-US" b="1" dirty="0" smtClean="0"/>
              <a:t>economic significance</a:t>
            </a:r>
            <a:r>
              <a:rPr lang="en-US" dirty="0" smtClean="0"/>
              <a:t>”)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Sections E1 &amp; H1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51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smtClean="0"/>
              <a:t>important is each variable?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77815"/>
            <a:ext cx="7886700" cy="4899148"/>
          </a:xfrm>
        </p:spPr>
        <p:txBody>
          <a:bodyPr>
            <a:normAutofit/>
          </a:bodyPr>
          <a:lstStyle/>
          <a:p>
            <a:r>
              <a:rPr lang="en-US" dirty="0" smtClean="0"/>
              <a:t>The t-stat tells you if the impact of the variable might be  zero, i.e. if it is statistically significant.</a:t>
            </a:r>
          </a:p>
          <a:p>
            <a:r>
              <a:rPr lang="en-US" dirty="0" smtClean="0"/>
              <a:t>How can you tell how much each variable contributes to explaining the variation in Y?  In other words, is the </a:t>
            </a:r>
            <a:r>
              <a:rPr lang="en-US" dirty="0" smtClean="0"/>
              <a:t>variable practically  </a:t>
            </a:r>
            <a:r>
              <a:rPr lang="en-US" dirty="0" smtClean="0"/>
              <a:t>important? Does it make a meaningful difference. </a:t>
            </a:r>
          </a:p>
          <a:p>
            <a:r>
              <a:rPr lang="en-US" dirty="0" smtClean="0"/>
              <a:t>I can suggest two ways you can do this. </a:t>
            </a:r>
          </a:p>
          <a:p>
            <a:pPr marL="457200" indent="-457200">
              <a:buAutoNum type="arabicPeriod"/>
            </a:pPr>
            <a:r>
              <a:rPr lang="en-US" dirty="0" smtClean="0"/>
              <a:t>In terms of fit: Using </a:t>
            </a:r>
            <a:r>
              <a:rPr lang="en-US" dirty="0" smtClean="0"/>
              <a:t>your best regression, drop that variable and see how much the adjusted R-squared changes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THIS IS PARTICULARLY USEFUL FOR SETS OF DUMMIES!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For each variable, multiply </a:t>
            </a:r>
            <a:r>
              <a:rPr lang="en-US" dirty="0" err="1" smtClean="0"/>
              <a:t>coef</a:t>
            </a:r>
            <a:r>
              <a:rPr lang="en-US" dirty="0" smtClean="0"/>
              <a:t> * (max X – min X), where the maximum X is the maximum in your sample (same for min).   </a:t>
            </a:r>
          </a:p>
          <a:p>
            <a:pPr lvl="1"/>
            <a:r>
              <a:rPr lang="en-US" dirty="0" smtClean="0"/>
              <a:t>This is the largest change in Y that this variable can be responsible for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2016 Section D1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37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writing your </a:t>
            </a:r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65129"/>
            <a:ext cx="7886700" cy="5091222"/>
          </a:xfrm>
        </p:spPr>
        <p:txBody>
          <a:bodyPr>
            <a:normAutofit/>
          </a:bodyPr>
          <a:lstStyle/>
          <a:p>
            <a:r>
              <a:rPr lang="en-US" dirty="0"/>
              <a:t>Your report should tell a story.</a:t>
            </a:r>
          </a:p>
          <a:p>
            <a:pPr lvl="1"/>
            <a:r>
              <a:rPr lang="en-US" dirty="0"/>
              <a:t>The ideas should be developed in logical order.</a:t>
            </a:r>
          </a:p>
          <a:p>
            <a:r>
              <a:rPr lang="en-US" dirty="0" smtClean="0"/>
              <a:t>Aim the topic at the </a:t>
            </a:r>
            <a:r>
              <a:rPr lang="en-US" dirty="0" smtClean="0"/>
              <a:t>clients, not me.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Describe </a:t>
            </a:r>
            <a:r>
              <a:rPr lang="en-US" dirty="0"/>
              <a:t>the </a:t>
            </a:r>
            <a:r>
              <a:rPr lang="en-US" dirty="0" smtClean="0"/>
              <a:t>analysis and results as </a:t>
            </a:r>
            <a:r>
              <a:rPr lang="en-US" dirty="0"/>
              <a:t>intuitively as possible, without using a lot of statistics terms except when absolutely necessary (and perhaps in parentheses or footnotes</a:t>
            </a:r>
            <a:r>
              <a:rPr lang="en-US" dirty="0" smtClean="0"/>
              <a:t>.)</a:t>
            </a:r>
          </a:p>
          <a:p>
            <a:r>
              <a:rPr lang="en-US" dirty="0" smtClean="0"/>
              <a:t>Readers will understand: </a:t>
            </a:r>
            <a:r>
              <a:rPr lang="en-US" b="1" dirty="0" smtClean="0"/>
              <a:t>“controlling for</a:t>
            </a:r>
            <a:r>
              <a:rPr lang="en-US" dirty="0" smtClean="0"/>
              <a:t>” (or </a:t>
            </a:r>
            <a:r>
              <a:rPr lang="en-US" b="1" dirty="0" smtClean="0"/>
              <a:t>holding</a:t>
            </a:r>
            <a:r>
              <a:rPr lang="en-US" dirty="0" smtClean="0"/>
              <a:t> X2 and X3 </a:t>
            </a:r>
            <a:r>
              <a:rPr lang="en-US" b="1" dirty="0" smtClean="0"/>
              <a:t>constant</a:t>
            </a:r>
            <a:r>
              <a:rPr lang="en-US" dirty="0" smtClean="0"/>
              <a:t>) and </a:t>
            </a:r>
            <a:r>
              <a:rPr lang="en-US" b="1" dirty="0" smtClean="0"/>
              <a:t>“statistically significant”</a:t>
            </a:r>
            <a:r>
              <a:rPr lang="en-US" dirty="0" smtClean="0"/>
              <a:t> (or </a:t>
            </a:r>
            <a:r>
              <a:rPr lang="en-US" b="1" dirty="0" smtClean="0"/>
              <a:t>“we are more than 95% confident that” </a:t>
            </a:r>
            <a:r>
              <a:rPr lang="en-US" dirty="0" smtClean="0"/>
              <a:t>this variables increases salaries)..</a:t>
            </a:r>
          </a:p>
          <a:p>
            <a:pPr lvl="1"/>
            <a:r>
              <a:rPr lang="en-US" dirty="0" smtClean="0"/>
              <a:t>Most will not understand words such as t-statistic, p-value, confidence interval.  </a:t>
            </a:r>
            <a:endParaRPr lang="en-US" dirty="0" smtClean="0"/>
          </a:p>
          <a:p>
            <a:pPr lvl="1"/>
            <a:r>
              <a:rPr lang="en-US" dirty="0"/>
              <a:t>Do NOT explain these terms to them– they are not taking a statistics course.  They just want the answer.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Sections E1 &amp; H1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17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9612"/>
          </a:xfrm>
        </p:spPr>
        <p:txBody>
          <a:bodyPr/>
          <a:lstStyle/>
          <a:p>
            <a:r>
              <a:rPr lang="en-US" dirty="0" smtClean="0"/>
              <a:t>Write professionally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0187"/>
            <a:ext cx="7886700" cy="4856163"/>
          </a:xfrm>
        </p:spPr>
        <p:txBody>
          <a:bodyPr>
            <a:normAutofit/>
          </a:bodyPr>
          <a:lstStyle/>
          <a:p>
            <a:r>
              <a:rPr lang="en-US" dirty="0" smtClean="0"/>
              <a:t>Do </a:t>
            </a:r>
            <a:r>
              <a:rPr lang="en-US" dirty="0" smtClean="0"/>
              <a:t>NOT write about your process of what you did  …. (first I did this, then I realized that… etc.)</a:t>
            </a:r>
          </a:p>
          <a:p>
            <a:r>
              <a:rPr lang="en-US" dirty="0" smtClean="0"/>
              <a:t>Most things should be written in third person such as:</a:t>
            </a:r>
          </a:p>
          <a:p>
            <a:pPr lvl="1"/>
            <a:r>
              <a:rPr lang="en-US" dirty="0" smtClean="0"/>
              <a:t>This report investigates whether …… </a:t>
            </a:r>
          </a:p>
          <a:p>
            <a:pPr lvl="1"/>
            <a:r>
              <a:rPr lang="en-US" dirty="0" smtClean="0"/>
              <a:t>As can be seen in the first columns of Table 2, ….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2015 Sections C1 and F1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62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writing your </a:t>
            </a:r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65129"/>
            <a:ext cx="7886700" cy="509122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After </a:t>
            </a:r>
            <a:r>
              <a:rPr lang="en-US" dirty="0"/>
              <a:t>you write your first draft, </a:t>
            </a:r>
            <a:r>
              <a:rPr lang="en-US" dirty="0" smtClean="0"/>
              <a:t>read it through, imagining yourself a lawyer (and forgetting that you wrote this).</a:t>
            </a:r>
          </a:p>
          <a:p>
            <a:pPr lvl="1"/>
            <a:r>
              <a:rPr lang="en-US" dirty="0" smtClean="0"/>
              <a:t>If you can’t understand it, it needs rewriting.</a:t>
            </a:r>
          </a:p>
          <a:p>
            <a:pPr lvl="1"/>
            <a:r>
              <a:rPr lang="en-US" dirty="0" smtClean="0"/>
              <a:t>If the ideas don’t flow, it needs rewriting.</a:t>
            </a:r>
          </a:p>
          <a:p>
            <a:pPr lvl="1"/>
            <a:r>
              <a:rPr lang="en-US" dirty="0" smtClean="0"/>
              <a:t>This takes time. 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Sections E1 &amp; H1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21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76456"/>
            <a:ext cx="7886700" cy="1045891"/>
          </a:xfrm>
        </p:spPr>
        <p:txBody>
          <a:bodyPr>
            <a:normAutofit/>
          </a:bodyPr>
          <a:lstStyle/>
          <a:p>
            <a:r>
              <a:rPr lang="en-US" dirty="0" smtClean="0"/>
              <a:t>You need a regression </a:t>
            </a:r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845" y="1222347"/>
            <a:ext cx="2266463" cy="495461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Column for each regression</a:t>
            </a:r>
          </a:p>
          <a:p>
            <a:r>
              <a:rPr lang="en-US" dirty="0" smtClean="0"/>
              <a:t>2 lines for each variable: one for coefficient and one for standard error or t-stat</a:t>
            </a:r>
          </a:p>
          <a:p>
            <a:r>
              <a:rPr lang="en-US" dirty="0" smtClean="0"/>
              <a:t>Asterisks for significance, #</a:t>
            </a:r>
            <a:r>
              <a:rPr lang="en-US" dirty="0" err="1" smtClean="0"/>
              <a:t>obs</a:t>
            </a:r>
            <a:r>
              <a:rPr lang="en-US" dirty="0" smtClean="0"/>
              <a:t>, </a:t>
            </a:r>
            <a:r>
              <a:rPr lang="en-US" dirty="0" err="1" smtClean="0"/>
              <a:t>Adj</a:t>
            </a:r>
            <a:r>
              <a:rPr lang="en-US" dirty="0" smtClean="0"/>
              <a:t> </a:t>
            </a:r>
            <a:r>
              <a:rPr lang="en-US" dirty="0" err="1" smtClean="0"/>
              <a:t>Rsq</a:t>
            </a:r>
            <a:r>
              <a:rPr lang="en-US" dirty="0" smtClean="0"/>
              <a:t>, SEE</a:t>
            </a:r>
          </a:p>
          <a:p>
            <a:r>
              <a:rPr lang="en-US" dirty="0" smtClean="0"/>
              <a:t>Footnotes that include if se or t-stat, what excluded categories are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Sections E1 &amp; H1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696309" y="1222347"/>
          <a:ext cx="6017846" cy="55340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8368"/>
                <a:gridCol w="880627"/>
                <a:gridCol w="800962"/>
                <a:gridCol w="800962"/>
                <a:gridCol w="866348"/>
                <a:gridCol w="1160579"/>
              </a:tblGrid>
              <a:tr h="2217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(1)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(2)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(3)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(4)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(5)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</a:tr>
              <a:tr h="3276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Medals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Medals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Medals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Medals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Has </a:t>
                      </a:r>
                      <a:r>
                        <a:rPr lang="en-US" sz="1400" dirty="0" smtClean="0">
                          <a:effectLst/>
                        </a:rPr>
                        <a:t>Medals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</a:tr>
              <a:tr h="4434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1400" dirty="0" smtClean="0">
                          <a:effectLst/>
                        </a:rPr>
                        <a:t>(standard errors in parentheses)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</a:tr>
              <a:tr h="2217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Civil unrest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</a:t>
                      </a:r>
                      <a:r>
                        <a:rPr lang="en-US" sz="1400" dirty="0" smtClean="0">
                          <a:effectLst/>
                        </a:rPr>
                        <a:t>6.463***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1.480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0.358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0.578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-0.026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</a:tr>
              <a:tr h="2217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(2.534)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(2.290)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(2.271)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(2.275)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(0.058)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</a:tr>
              <a:tr h="2217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</a:tr>
              <a:tr h="2217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GDP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1.394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-0.025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0.087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</a:tr>
              <a:tr h="2217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(0.108)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(0.355)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(0.355)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(0.009)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</a:tr>
              <a:tr h="2217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</a:tr>
              <a:tr h="2217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GDP squared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0.061***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0.064***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-0.0025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</a:tr>
              <a:tr h="2217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(0.015)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(0.015)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(0.000)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</a:tr>
              <a:tr h="2217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</a:tr>
              <a:tr h="2217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Olympic year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-0.071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0.0024**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</a:tr>
              <a:tr h="2217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(0.052)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(0.001)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</a:tr>
              <a:tr h="2217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</a:tr>
              <a:tr h="2217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Intercept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9.542***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</a:t>
                      </a:r>
                      <a:r>
                        <a:rPr lang="en-US" sz="1400" dirty="0" smtClean="0">
                          <a:effectLst/>
                        </a:rPr>
                        <a:t>2.850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1.686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141.641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</a:t>
                      </a:r>
                      <a:r>
                        <a:rPr lang="en-US" sz="1400" dirty="0" smtClean="0">
                          <a:effectLst/>
                        </a:rPr>
                        <a:t>4.664*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</a:tr>
              <a:tr h="3276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(0.888)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(1.236)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(1.642)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(102.517)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(2.612)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</a:tr>
              <a:tr h="2217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</a:tr>
              <a:tr h="2217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# observations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637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637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637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637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637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</a:tr>
              <a:tr h="2217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18.840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16.390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16.140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16.126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0.418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</a:tr>
              <a:tr h="4434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Adjusted R-squared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0.0106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0.2512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0.2739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0.2751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0.2646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b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57463" y="1869559"/>
            <a:ext cx="6463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27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will not be online for much of this weekend</a:t>
            </a:r>
          </a:p>
          <a:p>
            <a:r>
              <a:rPr lang="en-US" dirty="0" smtClean="0"/>
              <a:t>I will have office hours Monday and Tuesday – first appointments for those I have not seen yet.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94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of Classes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Monday(11/13</a:t>
            </a:r>
            <a:r>
              <a:rPr lang="en-US" dirty="0" smtClean="0"/>
              <a:t>): </a:t>
            </a:r>
            <a:r>
              <a:rPr lang="en-US" dirty="0"/>
              <a:t>Tips on writing your first draft. </a:t>
            </a:r>
            <a:endParaRPr lang="en-US" dirty="0" smtClean="0"/>
          </a:p>
          <a:p>
            <a:r>
              <a:rPr lang="en-US" dirty="0" smtClean="0"/>
              <a:t>Wednesday (11/15) and maybe Friday (11/17): </a:t>
            </a:r>
            <a:r>
              <a:rPr lang="en-US" dirty="0"/>
              <a:t>Experiments</a:t>
            </a:r>
          </a:p>
          <a:p>
            <a:r>
              <a:rPr lang="en-US" dirty="0" smtClean="0"/>
              <a:t>Draft </a:t>
            </a:r>
            <a:r>
              <a:rPr lang="en-US" dirty="0" smtClean="0"/>
              <a:t>(Assignment 7) due before Thanksgiving.</a:t>
            </a:r>
          </a:p>
          <a:p>
            <a:r>
              <a:rPr lang="en-US" dirty="0" smtClean="0"/>
              <a:t>Presentations will start </a:t>
            </a:r>
            <a:r>
              <a:rPr lang="en-US" dirty="0" smtClean="0"/>
              <a:t>after thanksgiving unless I hear that you would like to present </a:t>
            </a:r>
            <a:r>
              <a:rPr lang="en-US" dirty="0" smtClean="0"/>
              <a:t>before that.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06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Reviewing old and saying new statistical and </a:t>
            </a:r>
            <a:r>
              <a:rPr lang="en-US" dirty="0" err="1" smtClean="0"/>
              <a:t>stata</a:t>
            </a:r>
            <a:r>
              <a:rPr lang="en-US" dirty="0" smtClean="0"/>
              <a:t> things that will help with your projects.</a:t>
            </a:r>
          </a:p>
          <a:p>
            <a:r>
              <a:rPr lang="en-US" dirty="0" smtClean="0"/>
              <a:t>Some tips on writing your project.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90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When </a:t>
            </a:r>
            <a:r>
              <a:rPr lang="en-US" dirty="0" smtClean="0"/>
              <a:t>you do NOT want to put as an explanatory (X, right hand side)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0646"/>
            <a:ext cx="7886700" cy="4548554"/>
          </a:xfrm>
        </p:spPr>
        <p:txBody>
          <a:bodyPr/>
          <a:lstStyle/>
          <a:p>
            <a:r>
              <a:rPr lang="en-US" dirty="0" smtClean="0"/>
              <a:t>Usually, you do NOT want to include a variable that is just another version of Y </a:t>
            </a:r>
          </a:p>
          <a:p>
            <a:r>
              <a:rPr lang="en-US" dirty="0" smtClean="0"/>
              <a:t>Example: Suppose you want to see who is a good baseball hitter</a:t>
            </a:r>
          </a:p>
          <a:p>
            <a:r>
              <a:rPr lang="en-US" dirty="0" smtClean="0"/>
              <a:t>So you use RBI (runs batted in) as your Y variable</a:t>
            </a:r>
          </a:p>
          <a:p>
            <a:r>
              <a:rPr lang="en-US" dirty="0" smtClean="0"/>
              <a:t>You do NOT want to use slugging percentage (which is another measure of how good a baseball hitter is)</a:t>
            </a:r>
          </a:p>
          <a:p>
            <a:endParaRPr lang="en-US" dirty="0"/>
          </a:p>
          <a:p>
            <a:r>
              <a:rPr lang="en-US" dirty="0" smtClean="0"/>
              <a:t>Slugging percentage does not predict or affect Y.  </a:t>
            </a:r>
          </a:p>
          <a:p>
            <a:pPr lvl="1"/>
            <a:r>
              <a:rPr lang="en-US" dirty="0" smtClean="0"/>
              <a:t>It is just another way to measure Y</a:t>
            </a:r>
          </a:p>
          <a:p>
            <a:pPr lvl="1"/>
            <a:r>
              <a:rPr lang="en-US" dirty="0" smtClean="0"/>
              <a:t>It will be highly correlated with Y</a:t>
            </a:r>
          </a:p>
          <a:p>
            <a:pPr lvl="1"/>
            <a:r>
              <a:rPr lang="en-US" dirty="0" smtClean="0"/>
              <a:t>But so what? You do not learn anything.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4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</a:t>
            </a:r>
            <a:r>
              <a:rPr lang="en-US" dirty="0" smtClean="0"/>
              <a:t>Multicollinearity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377538"/>
            <a:ext cx="8143875" cy="47994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Sometimes you run a regression with two very </a:t>
            </a:r>
            <a:r>
              <a:rPr lang="en-US" dirty="0" err="1" smtClean="0"/>
              <a:t>very</a:t>
            </a:r>
            <a:r>
              <a:rPr lang="en-US" dirty="0" smtClean="0"/>
              <a:t> correlated variables like: #toothbrushes sold and amount of toothpaste sold in a country in a year.  This is called </a:t>
            </a:r>
            <a:r>
              <a:rPr lang="en-US" b="1" dirty="0" smtClean="0">
                <a:solidFill>
                  <a:srgbClr val="FF0000"/>
                </a:solidFill>
              </a:rPr>
              <a:t>multicollinearity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t-tests will </a:t>
            </a:r>
            <a:r>
              <a:rPr lang="en-US" i="1" dirty="0" smtClean="0"/>
              <a:t>both</a:t>
            </a:r>
            <a:r>
              <a:rPr lang="en-US" dirty="0" smtClean="0"/>
              <a:t> be very low…. </a:t>
            </a:r>
          </a:p>
          <a:p>
            <a:pPr lvl="1"/>
            <a:r>
              <a:rPr lang="en-US" dirty="0" smtClean="0"/>
              <a:t>because each coefficient </a:t>
            </a:r>
            <a:r>
              <a:rPr lang="en-US" i="1" dirty="0" smtClean="0"/>
              <a:t>could be zero </a:t>
            </a:r>
            <a:r>
              <a:rPr lang="en-US" dirty="0" smtClean="0"/>
              <a:t>and the regression would predict approximately the same thing.</a:t>
            </a:r>
          </a:p>
          <a:p>
            <a:pPr lvl="1"/>
            <a:r>
              <a:rPr lang="en-US" dirty="0" smtClean="0"/>
              <a:t>This </a:t>
            </a:r>
            <a:r>
              <a:rPr lang="en-US" dirty="0" smtClean="0"/>
              <a:t>is because both variables are essentially measuring the same concept (e.g. brushes &amp; </a:t>
            </a:r>
            <a:r>
              <a:rPr lang="en-US" dirty="0" smtClean="0"/>
              <a:t>toothpaste </a:t>
            </a:r>
            <a:r>
              <a:rPr lang="en-US" dirty="0" smtClean="0"/>
              <a:t>both measure tooth care).</a:t>
            </a:r>
          </a:p>
          <a:p>
            <a:r>
              <a:rPr lang="en-US" dirty="0" smtClean="0"/>
              <a:t>If you drop one of these two variables, the other would become highly significant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sz="2800" b="1" dirty="0" smtClean="0"/>
              <a:t>NEVER </a:t>
            </a:r>
            <a:r>
              <a:rPr lang="en-US" sz="2800" b="1" dirty="0"/>
              <a:t>DROP MORE THAN ONE VARIABLE AT A TIME.  If you do, you might drop BOTH highly correlated variables.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Sections E1 &amp; H1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Picture 2" descr="boston_univ_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42" y="6270626"/>
            <a:ext cx="1014413" cy="45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11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3684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 you do if you suspect multicollinearity is making your variables statistically insignificant?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rmAutofit/>
          </a:bodyPr>
          <a:lstStyle/>
          <a:p>
            <a:r>
              <a:rPr lang="en-US" dirty="0" smtClean="0"/>
              <a:t>If you believe that several variables are really measuring the same concept, </a:t>
            </a:r>
          </a:p>
          <a:p>
            <a:pPr lvl="1"/>
            <a:r>
              <a:rPr lang="en-US" dirty="0" smtClean="0"/>
              <a:t>Get their correlation coefficient and see if it is very high.</a:t>
            </a:r>
            <a:endParaRPr lang="en-US" dirty="0"/>
          </a:p>
          <a:p>
            <a:pPr lvl="1"/>
            <a:r>
              <a:rPr lang="en-US" dirty="0" smtClean="0"/>
              <a:t>If it is, drop one of them if its |t-stat| is less than </a:t>
            </a:r>
            <a:r>
              <a:rPr lang="en-US" b="1" dirty="0" smtClean="0"/>
              <a:t>ONE.	</a:t>
            </a:r>
          </a:p>
          <a:p>
            <a:pPr lvl="1"/>
            <a:r>
              <a:rPr lang="en-US" b="1" dirty="0" smtClean="0"/>
              <a:t>If you drop a variable with a |t-stat| &lt;1, the adjusted R-squared increases.</a:t>
            </a:r>
          </a:p>
          <a:p>
            <a:r>
              <a:rPr lang="en-US" dirty="0"/>
              <a:t>Which </a:t>
            </a:r>
            <a:r>
              <a:rPr lang="en-US" dirty="0" smtClean="0"/>
              <a:t>do you </a:t>
            </a:r>
            <a:r>
              <a:rPr lang="en-US" dirty="0"/>
              <a:t>drop?  The one with the lowest |t</a:t>
            </a:r>
            <a:r>
              <a:rPr lang="en-US" dirty="0" smtClean="0"/>
              <a:t>|.  </a:t>
            </a:r>
          </a:p>
          <a:p>
            <a:r>
              <a:rPr lang="en-US" dirty="0" smtClean="0"/>
              <a:t>In other words, let the computer tell you which of the two variables you should include in the regression.</a:t>
            </a:r>
          </a:p>
          <a:p>
            <a:r>
              <a:rPr lang="en-US" dirty="0" smtClean="0"/>
              <a:t>If you are right, the other variable will become more significant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Sections E1 &amp; H1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87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Stata: After you run regressions, you can test things about the coefficients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Example: age and </a:t>
            </a:r>
            <a:r>
              <a:rPr lang="en-US" dirty="0" err="1" smtClean="0"/>
              <a:t>agesquared</a:t>
            </a:r>
            <a:r>
              <a:rPr lang="en-US" dirty="0" smtClean="0"/>
              <a:t> are in the regression.  </a:t>
            </a:r>
          </a:p>
          <a:p>
            <a:r>
              <a:rPr lang="en-US" dirty="0" smtClean="0"/>
              <a:t>You want to test if together, it is better to include these two variables or not without running another regression.  </a:t>
            </a:r>
          </a:p>
          <a:p>
            <a:r>
              <a:rPr lang="en-US" dirty="0" smtClean="0"/>
              <a:t>Type: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test age </a:t>
            </a:r>
            <a:r>
              <a:rPr lang="en-US" b="1" dirty="0" err="1" smtClean="0"/>
              <a:t>agesquared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Note: Stata knows you mean the coefficients on these two variables.</a:t>
            </a:r>
          </a:p>
          <a:p>
            <a:pPr marL="0" indent="0">
              <a:buNone/>
            </a:pPr>
            <a:r>
              <a:rPr lang="en-US" dirty="0" smtClean="0"/>
              <a:t>You’ll get the t-stat you want.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65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Stata: After you run regressions, you can test things about the coefficients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Example: age and </a:t>
            </a:r>
            <a:r>
              <a:rPr lang="en-US" dirty="0" err="1" smtClean="0"/>
              <a:t>agesquared</a:t>
            </a:r>
            <a:r>
              <a:rPr lang="en-US" dirty="0" smtClean="0"/>
              <a:t> are in the regression.  </a:t>
            </a:r>
          </a:p>
          <a:p>
            <a:r>
              <a:rPr lang="en-US" dirty="0" smtClean="0"/>
              <a:t>You want to test if the slope is significantly different from zero at the age of 20:</a:t>
            </a:r>
          </a:p>
          <a:p>
            <a:pPr marL="0" indent="0">
              <a:buNone/>
            </a:pPr>
            <a:r>
              <a:rPr lang="en-US" dirty="0" smtClean="0"/>
              <a:t>If Y = b1 age + b2 </a:t>
            </a:r>
            <a:r>
              <a:rPr lang="en-US" dirty="0" err="1" smtClean="0"/>
              <a:t>agesquared</a:t>
            </a:r>
            <a:r>
              <a:rPr lang="en-US" dirty="0" smtClean="0"/>
              <a:t> ……</a:t>
            </a:r>
          </a:p>
          <a:p>
            <a:pPr marL="0" indent="0">
              <a:buNone/>
            </a:pPr>
            <a:r>
              <a:rPr lang="en-US" dirty="0" err="1" smtClean="0"/>
              <a:t>dY</a:t>
            </a:r>
            <a:r>
              <a:rPr lang="en-US" dirty="0" smtClean="0"/>
              <a:t>/</a:t>
            </a:r>
            <a:r>
              <a:rPr lang="en-US" dirty="0" err="1" smtClean="0"/>
              <a:t>dage</a:t>
            </a:r>
            <a:r>
              <a:rPr lang="en-US" dirty="0" smtClean="0"/>
              <a:t> = b1 + 2 * b2 * age</a:t>
            </a:r>
          </a:p>
          <a:p>
            <a:pPr marL="0" indent="0">
              <a:buNone/>
            </a:pPr>
            <a:r>
              <a:rPr lang="en-US" dirty="0" smtClean="0"/>
              <a:t>So after the regression, test a linear combination of the coefficients: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lincom</a:t>
            </a:r>
            <a:r>
              <a:rPr lang="en-US" b="1" dirty="0" smtClean="0"/>
              <a:t>  age + 2 * </a:t>
            </a:r>
            <a:r>
              <a:rPr lang="en-US" b="1" dirty="0" err="1" smtClean="0"/>
              <a:t>agesquared</a:t>
            </a:r>
            <a:r>
              <a:rPr lang="en-US" b="1" dirty="0" smtClean="0"/>
              <a:t> * 20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28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36896</TotalTime>
  <Words>1420</Words>
  <Application>Microsoft Office PowerPoint</Application>
  <PresentationFormat>On-screen Show (4:3)</PresentationFormat>
  <Paragraphs>264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QM222 A1 On tests and projects</vt:lpstr>
      <vt:lpstr>To Do:</vt:lpstr>
      <vt:lpstr>Schedule of Classes </vt:lpstr>
      <vt:lpstr>Today</vt:lpstr>
      <vt:lpstr>When you do NOT want to put as an explanatory (X, right hand side) variable</vt:lpstr>
      <vt:lpstr>Review: Multicollinearity</vt:lpstr>
      <vt:lpstr>What do you do if you suspect multicollinearity is making your variables statistically insignificant?</vt:lpstr>
      <vt:lpstr>In Stata: After you run regressions, you can test things about the coefficients</vt:lpstr>
      <vt:lpstr>In Stata: After you run regressions, you can test things about the coefficients</vt:lpstr>
      <vt:lpstr>A helpful stata tip related to interaction terms… and testing any linear combination of coefficients</vt:lpstr>
      <vt:lpstr>New: If a coefficient is statistically significant, does that mean X is an important determinant of Y?  No!  </vt:lpstr>
      <vt:lpstr>How important is each variable?</vt:lpstr>
      <vt:lpstr>Tips for writing your project</vt:lpstr>
      <vt:lpstr>Write professionally</vt:lpstr>
      <vt:lpstr>Tips for writing your project</vt:lpstr>
      <vt:lpstr>You need a regression table</vt:lpstr>
    </vt:vector>
  </TitlesOfParts>
  <Company>boston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 slides</dc:title>
  <dc:creator>skahn@bu.edu</dc:creator>
  <cp:lastModifiedBy>Shulamit Kahn</cp:lastModifiedBy>
  <cp:revision>601</cp:revision>
  <cp:lastPrinted>2017-11-10T14:56:28Z</cp:lastPrinted>
  <dcterms:created xsi:type="dcterms:W3CDTF">2012-04-21T03:14:22Z</dcterms:created>
  <dcterms:modified xsi:type="dcterms:W3CDTF">2017-11-10T14:56:29Z</dcterms:modified>
</cp:coreProperties>
</file>