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9"/>
  </p:notesMasterIdLst>
  <p:handoutMasterIdLst>
    <p:handoutMasterId r:id="rId10"/>
  </p:handoutMasterIdLst>
  <p:sldIdLst>
    <p:sldId id="331" r:id="rId2"/>
    <p:sldId id="841" r:id="rId3"/>
    <p:sldId id="842" r:id="rId4"/>
    <p:sldId id="844" r:id="rId5"/>
    <p:sldId id="845" r:id="rId6"/>
    <p:sldId id="843" r:id="rId7"/>
    <p:sldId id="817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98" d="100"/>
          <a:sy n="98" d="100"/>
        </p:scale>
        <p:origin x="845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FAC-9DF7-41C9-9A5E-EEE81B2E8AE2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510-FEE6-4146-8985-3999CFD99A7E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9FA7-4885-4509-94B5-E1B770711EDB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0598-6829-438E-94AA-C61DDF4E075F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1D99-928A-4AEE-8524-A5B27975408C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6224-3D22-481D-9666-FA3A5BDCE227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ACD7-D2CD-4070-8DD7-FCE40E23135B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C0D8-06A3-4BE7-BDD7-9C62BFCB7B5E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866-0CC5-4DD4-B770-F654DBCF1A8F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B978-FD4D-41DB-8BD6-143D5EFB3544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178-368E-4198-A5A5-81A75A42AE0C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1316-9319-4BC4-BB24-8CC2EB51CA90}" type="datetime1">
              <a:rPr lang="en-US" smtClean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</a:t>
            </a:r>
            <a:br>
              <a:rPr lang="en-US" sz="4000" b="1" dirty="0" smtClean="0"/>
            </a:br>
            <a:r>
              <a:rPr lang="en-US" sz="4000" b="1" dirty="0" smtClean="0"/>
              <a:t>Your regressions and the test</a:t>
            </a:r>
            <a:endParaRPr lang="en-US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pm SAR 104</a:t>
            </a:r>
          </a:p>
          <a:p>
            <a:r>
              <a:rPr lang="en-US" dirty="0" smtClean="0"/>
              <a:t>2 hours </a:t>
            </a:r>
          </a:p>
          <a:p>
            <a:r>
              <a:rPr lang="en-US" dirty="0" smtClean="0"/>
              <a:t>Bring a simple calculator and a sheet of paper</a:t>
            </a: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dirty="0" smtClean="0"/>
              <a:t>Today 11-3:30 </a:t>
            </a:r>
          </a:p>
          <a:p>
            <a:pPr lvl="1"/>
            <a:r>
              <a:rPr lang="en-US" dirty="0" smtClean="0"/>
              <a:t>Tomorrow 3:30-5:30</a:t>
            </a:r>
          </a:p>
          <a:p>
            <a:r>
              <a:rPr lang="en-US" dirty="0" smtClean="0"/>
              <a:t>Class Wednesday? No – In-class project help?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3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sheet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sheet should have 2 regressions from your project:</a:t>
            </a:r>
          </a:p>
          <a:p>
            <a:r>
              <a:rPr lang="en-US" dirty="0" smtClean="0"/>
              <a:t>A simple regression with 1 explanatory variable (your key one)</a:t>
            </a:r>
          </a:p>
          <a:p>
            <a:r>
              <a:rPr lang="en-US" dirty="0" smtClean="0"/>
              <a:t>A  multiple regression with 2 </a:t>
            </a:r>
            <a:r>
              <a:rPr lang="en-US" dirty="0"/>
              <a:t>explanatory </a:t>
            </a:r>
            <a:r>
              <a:rPr lang="en-US" dirty="0" smtClean="0"/>
              <a:t>variables </a:t>
            </a:r>
            <a:r>
              <a:rPr lang="en-US" dirty="0"/>
              <a:t>(your key </a:t>
            </a:r>
            <a:r>
              <a:rPr lang="en-US" dirty="0" smtClean="0"/>
              <a:t>one, and a second variable that is a confounding factor)</a:t>
            </a:r>
          </a:p>
          <a:p>
            <a:pPr lvl="1"/>
            <a:r>
              <a:rPr lang="en-US" dirty="0"/>
              <a:t>Ideally, when you add this </a:t>
            </a:r>
            <a:r>
              <a:rPr lang="en-US" dirty="0" smtClean="0"/>
              <a:t>second variable, the coefficient on your key variable will change.</a:t>
            </a:r>
          </a:p>
          <a:p>
            <a:r>
              <a:rPr lang="en-US" dirty="0" smtClean="0"/>
              <a:t>If you don’t have regressions of your own, I will supply some.</a:t>
            </a:r>
          </a:p>
          <a:p>
            <a:r>
              <a:rPr lang="en-US" dirty="0" smtClean="0"/>
              <a:t>These regressions need to use exactly the same number of observations.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6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 same number of observations in both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multiple regression</a:t>
            </a:r>
          </a:p>
          <a:p>
            <a:r>
              <a:rPr lang="en-US" dirty="0" smtClean="0"/>
              <a:t>Run the simple regression adding an if statement:</a:t>
            </a:r>
          </a:p>
          <a:p>
            <a:pPr marL="342900" lvl="1" indent="0">
              <a:buNone/>
            </a:pPr>
            <a:r>
              <a:rPr lang="en-US" dirty="0" smtClean="0"/>
              <a:t>regress </a:t>
            </a:r>
            <a:r>
              <a:rPr lang="en-US" dirty="0" err="1" smtClean="0"/>
              <a:t>myyvariable</a:t>
            </a:r>
            <a:r>
              <a:rPr lang="en-US" dirty="0" smtClean="0"/>
              <a:t> </a:t>
            </a:r>
            <a:r>
              <a:rPr lang="en-US" dirty="0" err="1" smtClean="0"/>
              <a:t>myxvariable</a:t>
            </a:r>
            <a:r>
              <a:rPr lang="en-US" dirty="0" smtClean="0"/>
              <a:t> if e(sample)==1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 smtClean="0"/>
              <a:t>e(sample) is a dummy variable Stata makes =1 for observations included in the previous estimation.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6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print out your regressions in word:</a:t>
            </a:r>
            <a:br>
              <a:rPr lang="en-US" dirty="0" smtClean="0"/>
            </a:br>
            <a:r>
              <a:rPr lang="en-US" dirty="0" smtClean="0"/>
              <a:t>make them courier new 9 font        </a:t>
            </a:r>
            <a:br>
              <a:rPr lang="en-US" dirty="0" smtClean="0"/>
            </a:br>
            <a:r>
              <a:rPr lang="en-US" dirty="0" smtClean="0"/>
              <a:t>remove space after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. regress GDP </a:t>
            </a:r>
            <a:r>
              <a:rPr lang="en-US" dirty="0" err="1"/>
              <a:t>beforeafter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Source |       SS           </a:t>
            </a:r>
            <a:r>
              <a:rPr lang="en-US" dirty="0" err="1"/>
              <a:t>df</a:t>
            </a:r>
            <a:r>
              <a:rPr lang="en-US" dirty="0"/>
              <a:t>       MS      Number of </a:t>
            </a:r>
            <a:r>
              <a:rPr lang="en-US" dirty="0" err="1"/>
              <a:t>obs</a:t>
            </a:r>
            <a:r>
              <a:rPr lang="en-US" dirty="0"/>
              <a:t>   =        59</a:t>
            </a:r>
          </a:p>
          <a:p>
            <a:pPr marL="0" indent="0">
              <a:buNone/>
            </a:pPr>
            <a:r>
              <a:rPr lang="en-US" dirty="0"/>
              <a:t>-------------+----------------------------------   F(1, 57)        =      2.04</a:t>
            </a:r>
          </a:p>
          <a:p>
            <a:pPr marL="0" indent="0">
              <a:buNone/>
            </a:pPr>
            <a:r>
              <a:rPr lang="en-US" dirty="0"/>
              <a:t>       Model |  1.1075e+11         1  1.1075e+11   </a:t>
            </a:r>
            <a:r>
              <a:rPr lang="en-US" dirty="0" err="1"/>
              <a:t>Prob</a:t>
            </a:r>
            <a:r>
              <a:rPr lang="en-US" dirty="0"/>
              <a:t> &gt; F        =    0.1591</a:t>
            </a:r>
          </a:p>
          <a:p>
            <a:pPr marL="0" indent="0">
              <a:buNone/>
            </a:pPr>
            <a:r>
              <a:rPr lang="en-US" dirty="0"/>
              <a:t>    Residual |  3.1003e+12        57  5.4392e+10   R-squared       =    0.0345</a:t>
            </a:r>
          </a:p>
          <a:p>
            <a:pPr marL="0" indent="0">
              <a:buNone/>
            </a:pPr>
            <a:r>
              <a:rPr lang="en-US" dirty="0"/>
              <a:t>-------------+----------------------------------   </a:t>
            </a:r>
            <a:r>
              <a:rPr lang="en-US" dirty="0" err="1"/>
              <a:t>Adj</a:t>
            </a:r>
            <a:r>
              <a:rPr lang="en-US" dirty="0"/>
              <a:t> R-squared   =    0.0175</a:t>
            </a:r>
          </a:p>
          <a:p>
            <a:pPr marL="0" indent="0">
              <a:buNone/>
            </a:pPr>
            <a:r>
              <a:rPr lang="en-US" dirty="0"/>
              <a:t>       Total |  3.2111e+12        58  5.5364e+10   Root MSE        =    2.3e+05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dirty="0"/>
              <a:t>         GDP |      </a:t>
            </a:r>
            <a:r>
              <a:rPr lang="en-US" dirty="0" err="1"/>
              <a:t>Coef</a:t>
            </a:r>
            <a:r>
              <a:rPr lang="en-US" dirty="0"/>
              <a:t>.   Std. Err.      t    P&gt;|t|     [95% Conf. Interval]</a:t>
            </a:r>
          </a:p>
          <a:p>
            <a:pPr marL="0" indent="0">
              <a:buNone/>
            </a:pPr>
            <a:r>
              <a:rPr lang="en-US" dirty="0"/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beforeafter</a:t>
            </a:r>
            <a:r>
              <a:rPr lang="en-US" dirty="0"/>
              <a:t> |   18044.23   12645.66     1.43   0.159    -7278.267    43366.73</a:t>
            </a:r>
          </a:p>
          <a:p>
            <a:pPr marL="0" indent="0">
              <a:buNone/>
            </a:pPr>
            <a:r>
              <a:rPr lang="en-US" dirty="0"/>
              <a:t>       _cons |   472139.9   30490.36    15.48   0.000       411084    533195.8</a:t>
            </a:r>
          </a:p>
          <a:p>
            <a:pPr marL="0" indent="0">
              <a:buNone/>
            </a:pPr>
            <a:r>
              <a:rPr lang="en-US" dirty="0"/>
              <a:t>------------------------------------------------------------------------------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5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Moer</a:t>
            </a:r>
            <a:r>
              <a:rPr lang="en-US" dirty="0" smtClean="0"/>
              <a:t> on this piece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include anything else you want on the other side (i.e. can be a “cheat sheet”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9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22" y="232783"/>
            <a:ext cx="7951808" cy="1248777"/>
          </a:xfrm>
        </p:spPr>
        <p:txBody>
          <a:bodyPr>
            <a:noAutofit/>
          </a:bodyPr>
          <a:lstStyle/>
          <a:p>
            <a:r>
              <a:rPr lang="en-US" sz="2800" dirty="0" smtClean="0"/>
              <a:t>Be able to do something like this with your 2 </a:t>
            </a:r>
            <a:r>
              <a:rPr lang="en-US" sz="2800" dirty="0" smtClean="0"/>
              <a:t>regressions (graph or algebra or logic)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02" y="1481560"/>
            <a:ext cx="7610476" cy="4206160"/>
          </a:xfrm>
        </p:spPr>
        <p:txBody>
          <a:bodyPr/>
          <a:lstStyle/>
          <a:p>
            <a:r>
              <a:rPr lang="en-US" dirty="0" smtClean="0"/>
              <a:t>The combined effect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includes </a:t>
            </a:r>
            <a:r>
              <a:rPr lang="en-US" dirty="0"/>
              <a:t>both </a:t>
            </a:r>
            <a:r>
              <a:rPr lang="en-US" dirty="0" smtClean="0"/>
              <a:t>X</a:t>
            </a:r>
            <a:r>
              <a:rPr lang="en-US" baseline="-25000" dirty="0" smtClean="0"/>
              <a:t>­1</a:t>
            </a:r>
            <a:r>
              <a:rPr lang="en-US" dirty="0" smtClean="0"/>
              <a:t>‘s </a:t>
            </a:r>
            <a:r>
              <a:rPr lang="en-US" i="1" dirty="0" smtClean="0"/>
              <a:t>direct effect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And the </a:t>
            </a:r>
            <a:r>
              <a:rPr lang="en-US" i="1" dirty="0" smtClean="0"/>
              <a:t>indirect effect </a:t>
            </a:r>
            <a:r>
              <a:rPr lang="en-US" dirty="0" smtClean="0"/>
              <a:t>(blue arrow)</a:t>
            </a:r>
            <a:r>
              <a:rPr lang="en-US" i="1" dirty="0" smtClean="0"/>
              <a:t> </a:t>
            </a:r>
            <a:r>
              <a:rPr lang="en-US" dirty="0" smtClean="0"/>
              <a:t>working through</a:t>
            </a:r>
            <a:r>
              <a:rPr lang="en-US" i="1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­2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i.e. when </a:t>
            </a:r>
            <a:r>
              <a:rPr lang="en-US" dirty="0"/>
              <a:t>X</a:t>
            </a:r>
            <a:r>
              <a:rPr lang="en-US" baseline="-25000" dirty="0"/>
              <a:t>­1</a:t>
            </a:r>
            <a:r>
              <a:rPr lang="en-US" dirty="0"/>
              <a:t> changes, X</a:t>
            </a:r>
            <a:r>
              <a:rPr lang="en-US" baseline="-25000" dirty="0"/>
              <a:t>2</a:t>
            </a:r>
            <a:r>
              <a:rPr lang="en-US" dirty="0"/>
              <a:t> also tends to </a:t>
            </a:r>
            <a:r>
              <a:rPr lang="en-US" dirty="0" smtClean="0"/>
              <a:t>change </a:t>
            </a:r>
            <a:r>
              <a:rPr lang="en-US" b="1" dirty="0" smtClean="0">
                <a:solidFill>
                  <a:srgbClr val="FF0000"/>
                </a:solidFill>
              </a:rPr>
              <a:t>(a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in X</a:t>
            </a:r>
            <a:r>
              <a:rPr lang="en-US" baseline="-25000" dirty="0"/>
              <a:t>­2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i="1" dirty="0" smtClean="0"/>
              <a:t>another</a:t>
            </a:r>
            <a:r>
              <a:rPr lang="en-US" dirty="0" smtClean="0"/>
              <a:t> </a:t>
            </a:r>
            <a:r>
              <a:rPr lang="en-US" dirty="0"/>
              <a:t>effect on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/>
              <a:t>The indirect effect (blue arrow) is the omitted variable bias and its sign is the sign of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 times the sign of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26.png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655144" y="3654369"/>
            <a:ext cx="3359150" cy="22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3472768" y="4697433"/>
            <a:ext cx="16667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38407" y="5027777"/>
            <a:ext cx="1076446" cy="80235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38407" y="5070764"/>
            <a:ext cx="1133593" cy="793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77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40298</TotalTime>
  <Words>446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QM222 Your regressions and the test</vt:lpstr>
      <vt:lpstr>Test</vt:lpstr>
      <vt:lpstr>1 sheet of paper</vt:lpstr>
      <vt:lpstr>How to get the same number of observations in both regressions</vt:lpstr>
      <vt:lpstr>How to print out your regressions in word: make them courier new 9 font         remove space after paragraphs</vt:lpstr>
      <vt:lpstr>Moer on this piece of paper</vt:lpstr>
      <vt:lpstr>Be able to do something like this with your 2 regressions (graph or algebra or logic)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580</cp:revision>
  <cp:lastPrinted>2017-10-27T13:59:41Z</cp:lastPrinted>
  <dcterms:created xsi:type="dcterms:W3CDTF">2012-04-21T03:14:22Z</dcterms:created>
  <dcterms:modified xsi:type="dcterms:W3CDTF">2017-10-30T13:48:20Z</dcterms:modified>
</cp:coreProperties>
</file>