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32"/>
  </p:notesMasterIdLst>
  <p:handoutMasterIdLst>
    <p:handoutMasterId r:id="rId33"/>
  </p:handoutMasterIdLst>
  <p:sldIdLst>
    <p:sldId id="331" r:id="rId2"/>
    <p:sldId id="722" r:id="rId3"/>
    <p:sldId id="820" r:id="rId4"/>
    <p:sldId id="800" r:id="rId5"/>
    <p:sldId id="811" r:id="rId6"/>
    <p:sldId id="802" r:id="rId7"/>
    <p:sldId id="803" r:id="rId8"/>
    <p:sldId id="804" r:id="rId9"/>
    <p:sldId id="817" r:id="rId10"/>
    <p:sldId id="815" r:id="rId11"/>
    <p:sldId id="818" r:id="rId12"/>
    <p:sldId id="821" r:id="rId13"/>
    <p:sldId id="822" r:id="rId14"/>
    <p:sldId id="823" r:id="rId15"/>
    <p:sldId id="838" r:id="rId16"/>
    <p:sldId id="825" r:id="rId17"/>
    <p:sldId id="826" r:id="rId18"/>
    <p:sldId id="827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835" r:id="rId27"/>
    <p:sldId id="836" r:id="rId28"/>
    <p:sldId id="837" r:id="rId29"/>
    <p:sldId id="839" r:id="rId30"/>
    <p:sldId id="840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72" d="100"/>
          <a:sy n="72" d="100"/>
        </p:scale>
        <p:origin x="854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3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9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1FAC-9DF7-41C9-9A5E-EEE81B2E8AE2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F510-FEE6-4146-8985-3999CFD99A7E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9FA7-4885-4509-94B5-E1B770711EDB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0598-6829-438E-94AA-C61DDF4E075F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1D99-928A-4AEE-8524-A5B27975408C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F6224-3D22-481D-9666-FA3A5BDCE227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ACD7-D2CD-4070-8DD7-FCE40E23135B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C0D8-06A3-4BE7-BDD7-9C62BFCB7B5E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866-0CC5-4DD4-B770-F654DBCF1A8F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B978-FD4D-41DB-8BD6-143D5EFB3544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F178-368E-4198-A5A5-81A75A42AE0C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41316-9319-4BC4-BB24-8CC2EB51CA90}" type="datetime1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19</a:t>
            </a:r>
            <a:br>
              <a:rPr lang="en-US" sz="4000" b="1" dirty="0" smtClean="0"/>
            </a:br>
            <a:r>
              <a:rPr lang="en-US" sz="4000" b="1" dirty="0" smtClean="0"/>
              <a:t>Omitted Variable Bias </a:t>
            </a:r>
            <a:r>
              <a:rPr lang="en-US" sz="4000" b="1" dirty="0" err="1" smtClean="0"/>
              <a:t>pt</a:t>
            </a:r>
            <a:r>
              <a:rPr lang="en-US" sz="4000" b="1" dirty="0" smtClean="0"/>
              <a:t> 2</a:t>
            </a:r>
            <a:br>
              <a:rPr lang="en-US" sz="4000" b="1" dirty="0" smtClean="0"/>
            </a:br>
            <a:r>
              <a:rPr lang="en-US" sz="4000" b="1" dirty="0" smtClean="0"/>
              <a:t>Different slopes for a single variable</a:t>
            </a:r>
            <a:endParaRPr lang="en-US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91" y="157038"/>
            <a:ext cx="8913813" cy="578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basketball case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4" y="735667"/>
            <a:ext cx="7610476" cy="47848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</a:t>
            </a:r>
            <a:r>
              <a:rPr lang="en-US" dirty="0">
                <a:cs typeface="Courier New" panose="02070309020205020404" pitchFamily="49" charset="0"/>
              </a:rPr>
              <a:t>= .1203 - .0325 </a:t>
            </a:r>
            <a:r>
              <a:rPr lang="en-US" dirty="0" smtClean="0">
                <a:cs typeface="Courier New" panose="02070309020205020404" pitchFamily="49" charset="0"/>
              </a:rPr>
              <a:t>INJURED           (limited model)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</a:t>
            </a:r>
            <a:r>
              <a:rPr lang="en-US" dirty="0">
                <a:cs typeface="Courier New" panose="02070309020205020404" pitchFamily="49" charset="0"/>
              </a:rPr>
              <a:t>= .1991 - .0274 INJURED  - .00279 </a:t>
            </a:r>
            <a:r>
              <a:rPr lang="en-US" dirty="0" smtClean="0">
                <a:cs typeface="Courier New" panose="02070309020205020404" pitchFamily="49" charset="0"/>
              </a:rPr>
              <a:t>Age   (full model)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effect of </a:t>
            </a:r>
            <a:r>
              <a:rPr lang="en-US" dirty="0" smtClean="0"/>
              <a:t>Injured on WS48 has </a:t>
            </a:r>
            <a:r>
              <a:rPr lang="en-US" dirty="0"/>
              <a:t>two channels.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first one is the </a:t>
            </a:r>
            <a:r>
              <a:rPr lang="en-US" i="1" dirty="0"/>
              <a:t>direct </a:t>
            </a:r>
            <a:r>
              <a:rPr lang="en-US" i="1" dirty="0" smtClean="0"/>
              <a:t>effect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(-.0274)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second channel is the </a:t>
            </a:r>
            <a:r>
              <a:rPr lang="en-US" i="1" dirty="0"/>
              <a:t>indirect effect</a:t>
            </a:r>
            <a:r>
              <a:rPr lang="en-US" dirty="0"/>
              <a:t> </a:t>
            </a:r>
            <a:r>
              <a:rPr lang="en-US" dirty="0" smtClean="0"/>
              <a:t>working through X</a:t>
            </a:r>
            <a:r>
              <a:rPr lang="en-US" baseline="-25000" dirty="0" smtClean="0"/>
              <a:t>2</a:t>
            </a:r>
            <a:r>
              <a:rPr lang="en-US" dirty="0" smtClean="0"/>
              <a:t>.(Age) 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X</a:t>
            </a:r>
            <a:r>
              <a:rPr lang="en-US" baseline="-25000" dirty="0"/>
              <a:t>­1</a:t>
            </a:r>
            <a:r>
              <a:rPr lang="en-US" dirty="0"/>
              <a:t> </a:t>
            </a:r>
            <a:r>
              <a:rPr lang="en-US" dirty="0" smtClean="0"/>
              <a:t>(INJURED) changes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(Age) also </a:t>
            </a:r>
            <a:r>
              <a:rPr lang="en-US" dirty="0"/>
              <a:t>tends to </a:t>
            </a:r>
            <a:r>
              <a:rPr lang="en-US" dirty="0" smtClean="0"/>
              <a:t>change </a:t>
            </a:r>
            <a:r>
              <a:rPr lang="en-US" b="1" dirty="0" smtClean="0">
                <a:solidFill>
                  <a:srgbClr val="FF0000"/>
                </a:solidFill>
              </a:rPr>
              <a:t>(a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(correlation +.1388)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in X</a:t>
            </a:r>
            <a:r>
              <a:rPr lang="en-US" baseline="-25000" dirty="0"/>
              <a:t>­2</a:t>
            </a:r>
            <a:r>
              <a:rPr lang="en-US" dirty="0"/>
              <a:t> </a:t>
            </a:r>
            <a:r>
              <a:rPr lang="en-US" dirty="0" smtClean="0"/>
              <a:t>has its own effect </a:t>
            </a:r>
            <a:r>
              <a:rPr lang="en-US" dirty="0"/>
              <a:t>on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(-.0274)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The indirect effect (blue arrow) is the omitted variable bias and its sign is the sign of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dirty="0"/>
              <a:t> times the sign of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: </a:t>
            </a:r>
            <a:r>
              <a:rPr lang="en-US" b="1" dirty="0" err="1" smtClean="0"/>
              <a:t>pos</a:t>
            </a:r>
            <a:r>
              <a:rPr lang="en-US" b="1" dirty="0" smtClean="0"/>
              <a:t>*</a:t>
            </a:r>
            <a:r>
              <a:rPr lang="en-US" b="1" dirty="0" err="1" smtClean="0"/>
              <a:t>neg</a:t>
            </a:r>
            <a:r>
              <a:rPr lang="en-US" b="1" dirty="0" smtClean="0"/>
              <a:t>=</a:t>
            </a:r>
            <a:r>
              <a:rPr lang="en-US" b="1" dirty="0" err="1" smtClean="0"/>
              <a:t>neg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Keith\Documents\My Dropbox\SM222\Graphs For Indirect Effects2_files\image026.png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884187" y="4392826"/>
            <a:ext cx="3359150" cy="22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3623529" y="5290516"/>
            <a:ext cx="16667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In-Class exercise (t-stats in parentheses)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33236"/>
            <a:ext cx="8394700" cy="4733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Regression 1:</a:t>
            </a:r>
          </a:p>
          <a:p>
            <a:pPr marL="0" indent="0">
              <a:buNone/>
            </a:pPr>
            <a:r>
              <a:rPr lang="en-US" sz="2200" dirty="0" smtClean="0"/>
              <a:t>Score = 61.809 – 5.68 </a:t>
            </a:r>
            <a:r>
              <a:rPr lang="en-US" sz="2200" dirty="0" err="1" smtClean="0"/>
              <a:t>Pay_Program</a:t>
            </a:r>
            <a:r>
              <a:rPr lang="en-US" sz="2200" dirty="0" smtClean="0"/>
              <a:t>                                     adjR2=.0175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(93.5)      (-3.19)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smtClean="0"/>
              <a:t>Regression 2:</a:t>
            </a:r>
          </a:p>
          <a:p>
            <a:pPr marL="0" indent="0">
              <a:buNone/>
            </a:pPr>
            <a:r>
              <a:rPr lang="en-US" sz="2200" dirty="0"/>
              <a:t>Score </a:t>
            </a:r>
            <a:r>
              <a:rPr lang="en-US" sz="2200" dirty="0" smtClean="0"/>
              <a:t>= 10.80 + 3.73 </a:t>
            </a:r>
            <a:r>
              <a:rPr lang="en-US" sz="2200" dirty="0" err="1" smtClean="0"/>
              <a:t>Pay_Program</a:t>
            </a:r>
            <a:r>
              <a:rPr lang="en-US" sz="2200" dirty="0" smtClean="0"/>
              <a:t> + 0.826 </a:t>
            </a:r>
            <a:r>
              <a:rPr lang="en-US" sz="2200" dirty="0" err="1" smtClean="0"/>
              <a:t>OldScore</a:t>
            </a:r>
            <a:r>
              <a:rPr lang="en-US" sz="2200" dirty="0" smtClean="0"/>
              <a:t>        adjR2=.6687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(6.52)    (3.46)                        (31.68)  </a:t>
            </a:r>
            <a:endParaRPr lang="en-US" sz="2200" dirty="0"/>
          </a:p>
          <a:p>
            <a:pPr marL="0" indent="0">
              <a:spcBef>
                <a:spcPts val="1800"/>
              </a:spcBef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Pay Program graph</a:t>
            </a:r>
            <a:br>
              <a:rPr lang="en-US" sz="2800" dirty="0" smtClean="0"/>
            </a:br>
            <a:r>
              <a:rPr lang="en-US" sz="2800" dirty="0" smtClean="0"/>
              <a:t>(1) Score </a:t>
            </a:r>
            <a:r>
              <a:rPr lang="en-US" sz="2800" dirty="0"/>
              <a:t>= 61.809 – 5.68 </a:t>
            </a:r>
            <a:r>
              <a:rPr lang="en-US" sz="2800" dirty="0" err="1" smtClean="0"/>
              <a:t>Pay_Program</a:t>
            </a:r>
            <a:r>
              <a:rPr lang="en-US" sz="2800" dirty="0" smtClean="0"/>
              <a:t> 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(2) Score </a:t>
            </a:r>
            <a:r>
              <a:rPr lang="en-US" sz="2800" dirty="0"/>
              <a:t>= 10.80 + 3.73 </a:t>
            </a:r>
            <a:r>
              <a:rPr lang="en-US" sz="2800" dirty="0" err="1"/>
              <a:t>Pay_Program</a:t>
            </a:r>
            <a:r>
              <a:rPr lang="en-US" sz="2800" dirty="0"/>
              <a:t> + 0.826 </a:t>
            </a:r>
            <a:r>
              <a:rPr lang="en-US" sz="2800" dirty="0" err="1" smtClean="0"/>
              <a:t>OldScore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78" y="218757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Pay Program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</a:t>
            </a:r>
            <a:r>
              <a:rPr lang="en-US" dirty="0"/>
              <a:t> b1= 3.73</a:t>
            </a:r>
          </a:p>
          <a:p>
            <a:pPr marL="0" indent="0">
              <a:buNone/>
            </a:pPr>
            <a:r>
              <a:rPr lang="en-US" dirty="0"/>
              <a:t>a1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SCORE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bias=-5.68--.373=-.941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Old Score                              b2= + .826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a1 has the sign of the correlation between Pay Program and Old Score.  Since the bias is negative and its sign = sign of a1* sign b2, a1 must be negative.</a:t>
            </a:r>
          </a:p>
          <a:p>
            <a:pPr marL="0" indent="0">
              <a:buNone/>
            </a:pPr>
            <a:r>
              <a:rPr lang="en-US" dirty="0" smtClean="0"/>
              <a:t>In words:</a:t>
            </a:r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must be that </a:t>
            </a:r>
            <a:r>
              <a:rPr lang="en-US" dirty="0" err="1"/>
              <a:t>OldScore</a:t>
            </a:r>
            <a:r>
              <a:rPr lang="en-US" dirty="0"/>
              <a:t> is correlated with who chooses the Pay Program, and particularly that schools with bad (old) scores chose the pay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97593" y="2518306"/>
            <a:ext cx="3935374" cy="907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756965" y="3922703"/>
            <a:ext cx="4072270" cy="4184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Up Arrow 9"/>
          <p:cNvSpPr/>
          <p:nvPr/>
        </p:nvSpPr>
        <p:spPr>
          <a:xfrm rot="1401387">
            <a:off x="1254055" y="3211043"/>
            <a:ext cx="2778875" cy="11482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350335" y="2445488"/>
            <a:ext cx="0" cy="1339703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22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5722"/>
          </a:xfrm>
        </p:spPr>
        <p:txBody>
          <a:bodyPr/>
          <a:lstStyle/>
          <a:p>
            <a:r>
              <a:rPr lang="en-US" dirty="0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0848"/>
            <a:ext cx="7886700" cy="54332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Limited model     Y = c</a:t>
            </a:r>
            <a:r>
              <a:rPr lang="en-US" baseline="-25000" dirty="0" smtClean="0"/>
              <a:t>0</a:t>
            </a:r>
            <a:r>
              <a:rPr lang="en-US" dirty="0" smtClean="0"/>
              <a:t> +  c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Full model            </a:t>
            </a:r>
            <a:r>
              <a:rPr lang="en-US" dirty="0"/>
              <a:t>Y = 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1  </a:t>
            </a:r>
            <a:r>
              <a:rPr lang="en-US" dirty="0"/>
              <a:t>+ 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X</a:t>
            </a:r>
            <a:r>
              <a:rPr lang="en-US" baseline="-25000" dirty="0" smtClean="0"/>
              <a:t>2  </a:t>
            </a:r>
            <a:endParaRPr lang="en-US" baseline="-25000" dirty="0"/>
          </a:p>
          <a:p>
            <a:r>
              <a:rPr lang="en-US" dirty="0" smtClean="0"/>
              <a:t>Background model   X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/>
              <a:t>=  </a:t>
            </a:r>
            <a:r>
              <a:rPr lang="en-US" dirty="0" smtClean="0"/>
              <a:t>a</a:t>
            </a:r>
            <a:r>
              <a:rPr lang="en-US" baseline="-25000" dirty="0" smtClean="0"/>
              <a:t>0 </a:t>
            </a:r>
            <a:r>
              <a:rPr lang="en-US" dirty="0"/>
              <a:t>+ </a:t>
            </a:r>
            <a:r>
              <a:rPr lang="en-US" dirty="0" smtClean="0"/>
              <a:t>a</a:t>
            </a:r>
            <a:r>
              <a:rPr lang="en-US" baseline="-25000" dirty="0" smtClean="0"/>
              <a:t>1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want the Full </a:t>
            </a:r>
            <a:r>
              <a:rPr lang="en-US" dirty="0"/>
              <a:t>model  </a:t>
            </a:r>
            <a:r>
              <a:rPr lang="en-US" dirty="0" smtClean="0"/>
              <a:t>but we only have the limited one with only </a:t>
            </a:r>
            <a:r>
              <a:rPr lang="en-US" dirty="0"/>
              <a:t>X</a:t>
            </a:r>
            <a:r>
              <a:rPr lang="en-US" baseline="-25000" dirty="0"/>
              <a:t>1 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So substitute the background model into the full model:</a:t>
            </a:r>
          </a:p>
          <a:p>
            <a:endParaRPr lang="en-US" dirty="0"/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Y </a:t>
            </a:r>
            <a:r>
              <a:rPr lang="en-US" dirty="0"/>
              <a:t>= b</a:t>
            </a:r>
            <a:r>
              <a:rPr lang="en-US" baseline="-25000" dirty="0"/>
              <a:t>0</a:t>
            </a:r>
            <a:r>
              <a:rPr lang="en-US" dirty="0"/>
              <a:t> +  b</a:t>
            </a:r>
            <a:r>
              <a:rPr lang="en-US" baseline="-25000" dirty="0"/>
              <a:t>1</a:t>
            </a:r>
            <a:r>
              <a:rPr lang="en-US" dirty="0"/>
              <a:t> X</a:t>
            </a:r>
            <a:r>
              <a:rPr lang="en-US" baseline="-25000" dirty="0"/>
              <a:t>1  </a:t>
            </a:r>
            <a:r>
              <a:rPr lang="en-US" dirty="0"/>
              <a:t>+  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baseline="-25000" dirty="0"/>
              <a:t>0 </a:t>
            </a:r>
            <a:r>
              <a:rPr lang="en-US" dirty="0"/>
              <a:t>+ a</a:t>
            </a:r>
            <a:r>
              <a:rPr lang="en-US" baseline="-25000" dirty="0"/>
              <a:t>1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)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X</a:t>
            </a:r>
            <a:r>
              <a:rPr lang="en-US" baseline="-25000" dirty="0" smtClean="0"/>
              <a:t>2  </a:t>
            </a:r>
            <a:endParaRPr lang="en-US" baseline="-25000" dirty="0"/>
          </a:p>
          <a:p>
            <a:pPr marL="0" indent="0">
              <a:buNone/>
            </a:pPr>
            <a:r>
              <a:rPr lang="en-US" dirty="0" smtClean="0"/>
              <a:t>Collect terms: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Y = </a:t>
            </a:r>
            <a:r>
              <a:rPr lang="en-US" dirty="0" smtClean="0"/>
              <a:t>(b</a:t>
            </a:r>
            <a:r>
              <a:rPr lang="en-US" baseline="-25000" dirty="0" smtClean="0"/>
              <a:t>0</a:t>
            </a:r>
            <a:r>
              <a:rPr lang="en-US" dirty="0" smtClean="0"/>
              <a:t> +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)   +  (b</a:t>
            </a:r>
            <a:r>
              <a:rPr lang="en-US" baseline="-25000" dirty="0" smtClean="0"/>
              <a:t>1</a:t>
            </a:r>
            <a:r>
              <a:rPr lang="en-US" dirty="0" smtClean="0"/>
              <a:t> + b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)  X</a:t>
            </a:r>
            <a:r>
              <a:rPr lang="en-US" baseline="-25000" dirty="0" smtClean="0"/>
              <a:t>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</a:t>
            </a:r>
            <a:r>
              <a:rPr lang="en-US" baseline="-25000" dirty="0" smtClean="0"/>
              <a:t>0</a:t>
            </a:r>
            <a:r>
              <a:rPr lang="en-US" dirty="0" smtClean="0"/>
              <a:t>                         c</a:t>
            </a:r>
            <a:r>
              <a:rPr lang="en-US" baseline="-25000" dirty="0" smtClean="0"/>
              <a:t>1</a:t>
            </a:r>
            <a:r>
              <a:rPr lang="en-US" dirty="0" smtClean="0"/>
              <a:t>               X</a:t>
            </a:r>
            <a:r>
              <a:rPr lang="en-US" baseline="-25000" dirty="0" smtClean="0"/>
              <a:t>1</a:t>
            </a:r>
            <a:endParaRPr lang="en-US" baseline="-2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the bias of the coefficient on </a:t>
            </a:r>
            <a:r>
              <a:rPr lang="en-US" dirty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in the limited model is 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3173817" y="3351106"/>
            <a:ext cx="182880" cy="11887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1508049" y="4513599"/>
            <a:ext cx="182880" cy="11887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3073248" y="4513599"/>
            <a:ext cx="182880" cy="118872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4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apply this to Brookline Condo’s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729" y="2063205"/>
            <a:ext cx="7733014" cy="4444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Limited Model: Price </a:t>
            </a:r>
            <a:r>
              <a:rPr lang="en-US" dirty="0"/>
              <a:t>=     520729 – 46969 BEACON</a:t>
            </a:r>
          </a:p>
          <a:p>
            <a:pPr marL="0" indent="0">
              <a:buNone/>
            </a:pPr>
            <a:r>
              <a:rPr lang="en-US" dirty="0" smtClean="0"/>
              <a:t>Full Model:  Price </a:t>
            </a:r>
            <a:r>
              <a:rPr lang="en-US" dirty="0"/>
              <a:t>=    6981 + </a:t>
            </a:r>
            <a:r>
              <a:rPr lang="en-US" dirty="0" smtClean="0"/>
              <a:t>409.4 </a:t>
            </a:r>
            <a:r>
              <a:rPr lang="en-US" dirty="0"/>
              <a:t>SIZE + 32936 </a:t>
            </a:r>
            <a:r>
              <a:rPr lang="en-US" dirty="0" smtClean="0"/>
              <a:t>BEACON </a:t>
            </a:r>
          </a:p>
          <a:p>
            <a:pPr marL="0" indent="0">
              <a:buNone/>
            </a:pPr>
            <a:r>
              <a:rPr lang="en-US" dirty="0" smtClean="0"/>
              <a:t>Background relationship:  SIZE = 1254 – 195.17 BEACON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 =  (b</a:t>
            </a:r>
            <a:r>
              <a:rPr lang="en-US" baseline="-25000" dirty="0"/>
              <a:t>1 </a:t>
            </a:r>
            <a:r>
              <a:rPr lang="en-US" dirty="0"/>
              <a:t>+ b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)  </a:t>
            </a:r>
            <a:r>
              <a:rPr lang="en-US" dirty="0" smtClean="0"/>
              <a:t>   check </a:t>
            </a:r>
            <a:r>
              <a:rPr lang="en-US" altLang="en-US" dirty="0"/>
              <a:t>-46969=32935+(-</a:t>
            </a:r>
            <a:r>
              <a:rPr lang="en-US" altLang="en-US" dirty="0" smtClean="0"/>
              <a:t>195.17*409.4)</a:t>
            </a: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dirty="0" smtClean="0"/>
              <a:t>Bias is   b</a:t>
            </a:r>
            <a:r>
              <a:rPr lang="en-US" baseline="-25000" dirty="0" smtClean="0"/>
              <a:t>2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  or </a:t>
            </a:r>
            <a:r>
              <a:rPr lang="en-US" altLang="en-US" dirty="0" smtClean="0"/>
              <a:t>-195.17*409.4  which is negative.</a:t>
            </a: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 smtClean="0"/>
              <a:t>We </a:t>
            </a:r>
            <a:r>
              <a:rPr lang="en-US" altLang="en-US" dirty="0"/>
              <a:t>are </a:t>
            </a:r>
            <a:r>
              <a:rPr lang="en-US" altLang="en-US" dirty="0" smtClean="0"/>
              <a:t> UNDERESTIMATING </a:t>
            </a:r>
            <a:r>
              <a:rPr lang="en-US" altLang="en-US" dirty="0"/>
              <a:t>the direct effect</a:t>
            </a:r>
            <a:endParaRPr lang="en-US" baseline="-25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364149" y="3513867"/>
            <a:ext cx="1865451" cy="40011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a</a:t>
            </a:r>
            <a:r>
              <a:rPr lang="en-US" b="1" baseline="-25000" dirty="0" smtClean="0"/>
              <a:t>1</a:t>
            </a:r>
            <a:r>
              <a:rPr lang="en-US" dirty="0" smtClean="0"/>
              <a:t>  (negative)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6126643" y="3336967"/>
            <a:ext cx="237506" cy="534389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ontent Placeholder 4"/>
          <p:cNvSpPr txBox="1">
            <a:spLocks/>
          </p:cNvSpPr>
          <p:nvPr/>
        </p:nvSpPr>
        <p:spPr>
          <a:xfrm>
            <a:off x="5835823" y="1266869"/>
            <a:ext cx="2449321" cy="70788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en-US" dirty="0" smtClean="0"/>
              <a:t>  combined effect (negative.)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467224" y="1620812"/>
            <a:ext cx="368599" cy="442393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15096" y="2802579"/>
            <a:ext cx="2420158" cy="1520039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4"/>
          <p:cNvSpPr txBox="1">
            <a:spLocks/>
          </p:cNvSpPr>
          <p:nvPr/>
        </p:nvSpPr>
        <p:spPr>
          <a:xfrm>
            <a:off x="2486212" y="3913977"/>
            <a:ext cx="2449321" cy="70788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b</a:t>
            </a:r>
            <a:r>
              <a:rPr lang="en-US" b="1" baseline="-25000" dirty="0" smtClean="0"/>
              <a:t>1</a:t>
            </a:r>
            <a:r>
              <a:rPr lang="en-US" dirty="0" smtClean="0"/>
              <a:t>  direct effect (positive.)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487" y="109944"/>
            <a:ext cx="8419657" cy="20484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4800"/>
              </a:spcAft>
            </a:pPr>
            <a:r>
              <a:rPr lang="en-US" sz="2800" dirty="0" smtClean="0"/>
              <a:t>Pay Program algebra</a:t>
            </a:r>
            <a:br>
              <a:rPr lang="en-US" sz="2800" dirty="0" smtClean="0"/>
            </a:br>
            <a:r>
              <a:rPr lang="en-US" sz="2600" dirty="0" smtClean="0"/>
              <a:t>(1) Score </a:t>
            </a:r>
            <a:r>
              <a:rPr lang="en-US" sz="2600" dirty="0"/>
              <a:t>= 61.809 – 5.68 </a:t>
            </a:r>
            <a:r>
              <a:rPr lang="en-US" sz="2600" dirty="0" err="1" smtClean="0"/>
              <a:t>Pay_Program</a:t>
            </a:r>
            <a:r>
              <a:rPr lang="en-US" sz="2600" dirty="0" smtClean="0"/>
              <a:t>     (limited)</a:t>
            </a:r>
            <a:br>
              <a:rPr lang="en-US" sz="2600" dirty="0" smtClean="0"/>
            </a:br>
            <a:r>
              <a:rPr lang="en-US" sz="2600" dirty="0" smtClean="0"/>
              <a:t>(2) Score </a:t>
            </a:r>
            <a:r>
              <a:rPr lang="en-US" sz="2600" dirty="0"/>
              <a:t>= 10.80 + 3.73 </a:t>
            </a:r>
            <a:r>
              <a:rPr lang="en-US" sz="2600" dirty="0" err="1"/>
              <a:t>Pay_Program</a:t>
            </a:r>
            <a:r>
              <a:rPr lang="en-US" sz="2600" dirty="0"/>
              <a:t> + 0.826 </a:t>
            </a:r>
            <a:r>
              <a:rPr lang="en-US" sz="2600" dirty="0" err="1" smtClean="0"/>
              <a:t>OldScore</a:t>
            </a:r>
            <a:r>
              <a:rPr lang="en-US" sz="2600" dirty="0" smtClean="0"/>
              <a:t> (full)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7" y="2158410"/>
            <a:ext cx="8931348" cy="4380504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600" dirty="0" smtClean="0">
                <a:cs typeface="Courier New" panose="02070309020205020404" pitchFamily="49" charset="0"/>
              </a:rPr>
              <a:t>Here is the regression of the background model:</a:t>
            </a:r>
          </a:p>
          <a:p>
            <a:pPr marL="0" indent="0">
              <a:spcBef>
                <a:spcPts val="0"/>
              </a:spcBef>
              <a:buNone/>
            </a:pPr>
            <a:endParaRPr lang="en-US" sz="2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regress OLDSCORE PAY_PROGRAM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Source |       SS          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    515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513)       =     42.23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7952.87922         1  7952.87922  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96613.7883       513  188.330971   R-squared       =    0.0761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0.0743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104566.667       514  203.437096   Root MSE        =    13.723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OLDSCORE |      </a:t>
            </a:r>
            <a:r>
              <a:rPr lang="en-US" sz="2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PAY_PROGRAM |  -11.39843   1.754058    -6.50   0.000    -14.84445   -7.952413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61.78153   .6512825    94.86   0.000     60.50202    63.06104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endParaRPr lang="en-US" sz="2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4600" dirty="0" smtClean="0"/>
              <a:t>Write the equation of the background model.</a:t>
            </a:r>
          </a:p>
          <a:p>
            <a:pPr marL="0" indent="0">
              <a:buNone/>
            </a:pPr>
            <a:r>
              <a:rPr lang="en-US" sz="4600" dirty="0" smtClean="0"/>
              <a:t>Combine it with the two above models to get the value and sign of the omitted variable bias in the coefficient -5.68 in the limited model.</a:t>
            </a:r>
            <a:endParaRPr lang="en-US" sz="4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variable with different slopes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simple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derivative is the same as a slope.</a:t>
            </a:r>
          </a:p>
          <a:p>
            <a:r>
              <a:rPr lang="en-US" dirty="0" smtClean="0"/>
              <a:t>In a line, the slope is always the same.</a:t>
            </a:r>
          </a:p>
          <a:p>
            <a:pPr lvl="1"/>
            <a:r>
              <a:rPr lang="en-US" dirty="0" smtClean="0"/>
              <a:t>In a curve, the slope changes.  </a:t>
            </a:r>
            <a:endParaRPr lang="en-US" dirty="0"/>
          </a:p>
          <a:p>
            <a:r>
              <a:rPr lang="en-US" dirty="0" smtClean="0"/>
              <a:t>The rules of derivatives tell you how to calculate the slope at any point of a curve.</a:t>
            </a:r>
          </a:p>
          <a:p>
            <a:r>
              <a:rPr lang="en-US" dirty="0" smtClean="0"/>
              <a:t>We write the derivative as </a:t>
            </a:r>
            <a:r>
              <a:rPr lang="en-US" dirty="0" err="1" smtClean="0"/>
              <a:t>dy</a:t>
            </a:r>
            <a:r>
              <a:rPr lang="en-US" dirty="0" smtClean="0"/>
              <a:t>/dx instead of the slope ∆Y/∆X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rules of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The derivative (slope) of two terms added together = the derivative of each term added together: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 = A + B  where A and B are terms with X in them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= </a:t>
            </a:r>
            <a:r>
              <a:rPr lang="en-US" dirty="0" err="1" smtClean="0"/>
              <a:t>dA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+ dB/</a:t>
            </a:r>
            <a:r>
              <a:rPr lang="en-US" dirty="0" err="1" smtClean="0"/>
              <a:t>dX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2.  The derivative (slope) of a constant is zero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Y = 5,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=0</a:t>
            </a:r>
          </a:p>
          <a:p>
            <a:pPr marL="0" indent="0">
              <a:buNone/>
            </a:pPr>
            <a:r>
              <a:rPr lang="en-US" dirty="0" smtClean="0"/>
              <a:t>3.     </a:t>
            </a:r>
            <a:r>
              <a:rPr lang="en-US" dirty="0"/>
              <a:t>If   </a:t>
            </a:r>
            <a:r>
              <a:rPr lang="en-US" dirty="0" smtClean="0"/>
              <a:t>Y </a:t>
            </a:r>
            <a:r>
              <a:rPr lang="en-US" dirty="0"/>
              <a:t>= a </a:t>
            </a:r>
            <a:r>
              <a:rPr lang="en-US" dirty="0" err="1" smtClean="0"/>
              <a:t>x</a:t>
            </a:r>
            <a:r>
              <a:rPr lang="en-US" baseline="30000" dirty="0" err="1" smtClean="0"/>
              <a:t>b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  </a:t>
            </a:r>
            <a:r>
              <a:rPr lang="en-US" dirty="0"/>
              <a:t>=  b a x </a:t>
            </a:r>
            <a:r>
              <a:rPr lang="en-US" baseline="30000" dirty="0" smtClean="0"/>
              <a:t>b-1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2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0">
              <a:buNone/>
            </a:pPr>
            <a:r>
              <a:rPr lang="en-US" dirty="0" smtClean="0"/>
              <a:t>Y </a:t>
            </a:r>
            <a:r>
              <a:rPr lang="en-US" dirty="0"/>
              <a:t>= 25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then</a:t>
            </a:r>
          </a:p>
          <a:p>
            <a:pPr marL="342900" lvl="1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/>
              <a:t>= 2</a:t>
            </a:r>
            <a:r>
              <a:rPr lang="en-US" i="1" dirty="0"/>
              <a:t> </a:t>
            </a:r>
            <a:r>
              <a:rPr lang="en-US" b="1" i="1" dirty="0"/>
              <a:t>·</a:t>
            </a:r>
            <a:r>
              <a:rPr lang="en-US" dirty="0"/>
              <a:t> 25 </a:t>
            </a:r>
            <a:r>
              <a:rPr lang="en-US" dirty="0" smtClean="0"/>
              <a:t>X </a:t>
            </a:r>
            <a:r>
              <a:rPr lang="en-US" baseline="30000" dirty="0"/>
              <a:t>2-1</a:t>
            </a:r>
            <a:r>
              <a:rPr lang="en-US" dirty="0"/>
              <a:t> = 50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Another </a:t>
            </a:r>
            <a:r>
              <a:rPr lang="en-US" dirty="0"/>
              <a:t>example combining the three rules is:</a:t>
            </a:r>
          </a:p>
          <a:p>
            <a:pPr marL="342900" lvl="1" indent="0">
              <a:buNone/>
            </a:pP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25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baseline="30000" dirty="0"/>
              <a:t>2 </a:t>
            </a:r>
            <a:r>
              <a:rPr lang="en-US" dirty="0"/>
              <a:t>+ 200 </a:t>
            </a:r>
            <a:r>
              <a:rPr lang="en-US" i="1" dirty="0"/>
              <a:t>x + </a:t>
            </a:r>
            <a:r>
              <a:rPr lang="en-US" dirty="0"/>
              <a:t>3000</a:t>
            </a:r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, recalling that x</a:t>
            </a:r>
            <a:r>
              <a:rPr lang="en-US" baseline="30000" dirty="0"/>
              <a:t>0</a:t>
            </a:r>
            <a:r>
              <a:rPr lang="en-US" dirty="0"/>
              <a:t> = 1,</a:t>
            </a:r>
          </a:p>
          <a:p>
            <a:pPr marL="342900" lvl="1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 = </a:t>
            </a:r>
            <a:r>
              <a:rPr lang="en-US" dirty="0"/>
              <a:t>2</a:t>
            </a:r>
            <a:r>
              <a:rPr lang="en-US" i="1" dirty="0"/>
              <a:t> </a:t>
            </a:r>
            <a:r>
              <a:rPr lang="en-US" b="1" i="1" dirty="0"/>
              <a:t>·</a:t>
            </a:r>
            <a:r>
              <a:rPr lang="en-US" dirty="0"/>
              <a:t> 25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baseline="30000" dirty="0"/>
              <a:t>2-1</a:t>
            </a:r>
            <a:r>
              <a:rPr lang="en-US" dirty="0"/>
              <a:t> + 1</a:t>
            </a:r>
            <a:r>
              <a:rPr lang="en-US" b="1" i="1" dirty="0"/>
              <a:t>· </a:t>
            </a:r>
            <a:r>
              <a:rPr lang="en-US" dirty="0"/>
              <a:t>200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baseline="30000" dirty="0"/>
              <a:t>1-1</a:t>
            </a:r>
            <a:r>
              <a:rPr lang="en-US" dirty="0"/>
              <a:t> + 0 = 50 </a:t>
            </a:r>
            <a:r>
              <a:rPr lang="en-US" i="1" dirty="0"/>
              <a:t>x</a:t>
            </a:r>
            <a:r>
              <a:rPr lang="en-US" dirty="0"/>
              <a:t> + 200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exponent does not have to be either positive or an integer.  </a:t>
            </a:r>
            <a:r>
              <a:rPr lang="en-US" dirty="0" smtClean="0"/>
              <a:t>Example: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>Y </a:t>
            </a:r>
            <a:r>
              <a:rPr lang="en-US" dirty="0"/>
              <a:t>= 20 </a:t>
            </a:r>
            <a:r>
              <a:rPr lang="en-US" dirty="0" smtClean="0"/>
              <a:t>X</a:t>
            </a:r>
            <a:r>
              <a:rPr lang="en-US" baseline="30000" dirty="0" smtClean="0"/>
              <a:t>-2.5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then:</a:t>
            </a:r>
          </a:p>
          <a:p>
            <a:pPr marL="342900" lvl="1" indent="0"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 </a:t>
            </a:r>
            <a:r>
              <a:rPr lang="en-US" dirty="0"/>
              <a:t>= 2.5 </a:t>
            </a:r>
            <a:r>
              <a:rPr lang="en-US" i="1" dirty="0"/>
              <a:t>·</a:t>
            </a:r>
            <a:r>
              <a:rPr lang="en-US" dirty="0"/>
              <a:t> 20 </a:t>
            </a:r>
            <a:r>
              <a:rPr lang="en-US" dirty="0" smtClean="0"/>
              <a:t>X </a:t>
            </a:r>
            <a:r>
              <a:rPr lang="en-US" baseline="30000" dirty="0"/>
              <a:t>-2.5 - 1</a:t>
            </a:r>
            <a:r>
              <a:rPr lang="en-US" dirty="0"/>
              <a:t> = - 50 </a:t>
            </a:r>
            <a:r>
              <a:rPr lang="en-US" dirty="0" smtClean="0"/>
              <a:t>X</a:t>
            </a:r>
            <a:r>
              <a:rPr lang="en-US" baseline="30000" dirty="0" smtClean="0"/>
              <a:t>-3.5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4994"/>
            <a:ext cx="7886700" cy="4861969"/>
          </a:xfrm>
        </p:spPr>
        <p:txBody>
          <a:bodyPr>
            <a:normAutofit/>
          </a:bodyPr>
          <a:lstStyle/>
          <a:p>
            <a:r>
              <a:rPr lang="en-US" dirty="0" smtClean="0"/>
              <a:t>Assignment 5 is due today.  But you can only do it if you have your </a:t>
            </a:r>
            <a:r>
              <a:rPr lang="en-US" dirty="0" err="1" smtClean="0"/>
              <a:t>stata</a:t>
            </a:r>
            <a:r>
              <a:rPr lang="en-US" dirty="0" smtClean="0"/>
              <a:t> dataset.</a:t>
            </a:r>
          </a:p>
          <a:p>
            <a:r>
              <a:rPr lang="en-US" dirty="0" smtClean="0"/>
              <a:t>Test 6pm Oct 31 (location TBD)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9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Now we’re ready for different slopes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1002"/>
            <a:ext cx="7886700" cy="1325563"/>
          </a:xfrm>
        </p:spPr>
        <p:txBody>
          <a:bodyPr/>
          <a:lstStyle/>
          <a:p>
            <a:r>
              <a:rPr lang="en-US" dirty="0" smtClean="0"/>
              <a:t>Movie dataset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2851"/>
            <a:ext cx="7610476" cy="4622313"/>
          </a:xfrm>
        </p:spPr>
        <p:txBody>
          <a:bodyPr>
            <a:normAutofit/>
          </a:bodyPr>
          <a:lstStyle/>
          <a:p>
            <a:r>
              <a:rPr lang="en-US" dirty="0" smtClean="0"/>
              <a:t>Here is a regression of Movie lifetime revenues on Budget and a dummy for if it is a </a:t>
            </a:r>
            <a:r>
              <a:rPr lang="en-US" dirty="0" err="1" smtClean="0"/>
              <a:t>SciFi</a:t>
            </a:r>
            <a:r>
              <a:rPr lang="en-US" dirty="0" smtClean="0"/>
              <a:t> movie</a:t>
            </a:r>
          </a:p>
          <a:p>
            <a:pPr marL="0" indent="0">
              <a:buNone/>
            </a:pPr>
            <a:r>
              <a:rPr lang="en-US" dirty="0"/>
              <a:t>Revenues = </a:t>
            </a:r>
            <a:r>
              <a:rPr lang="en-US" dirty="0" smtClean="0"/>
              <a:t>16.6     + 1.12 </a:t>
            </a:r>
            <a:r>
              <a:rPr lang="en-US" dirty="0"/>
              <a:t>Budget </a:t>
            </a:r>
            <a:r>
              <a:rPr lang="en-US" dirty="0" smtClean="0"/>
              <a:t>- 9.79 </a:t>
            </a:r>
            <a:r>
              <a:rPr lang="en-US" dirty="0" err="1" smtClean="0"/>
              <a:t>SciFi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(5.28)     (.102)              (11.6)   </a:t>
            </a:r>
          </a:p>
          <a:p>
            <a:pPr marL="0" indent="0">
              <a:buNone/>
            </a:pPr>
            <a:r>
              <a:rPr lang="en-US" dirty="0" smtClean="0"/>
              <a:t>(standard errors in parentheses)</a:t>
            </a:r>
          </a:p>
          <a:p>
            <a:r>
              <a:rPr lang="en-US" dirty="0" smtClean="0"/>
              <a:t>What does an observation represent in this data set?</a:t>
            </a:r>
          </a:p>
          <a:p>
            <a:r>
              <a:rPr lang="en-US" dirty="0" smtClean="0"/>
              <a:t>What do we learn from the standard errors about each coefficient’s significance?</a:t>
            </a:r>
          </a:p>
          <a:p>
            <a:r>
              <a:rPr lang="en-US" dirty="0" smtClean="0"/>
              <a:t>What is the slope </a:t>
            </a: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dSciFi</a:t>
            </a:r>
            <a:r>
              <a:rPr lang="en-US" dirty="0" smtClean="0"/>
              <a:t>?  </a:t>
            </a:r>
          </a:p>
          <a:p>
            <a:r>
              <a:rPr lang="en-US" dirty="0"/>
              <a:t>What is the slope </a:t>
            </a: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dBudget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Are these results what you expect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think that budget will matter similarly for all types of movies?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Particularly, what do we expect about  the coefficient on budget (slope) for </a:t>
            </a:r>
            <a:r>
              <a:rPr lang="en-US" dirty="0" err="1" smtClean="0"/>
              <a:t>SciFi</a:t>
            </a:r>
            <a:r>
              <a:rPr lang="en-US" dirty="0" smtClean="0"/>
              <a:t> movies (compared to others)?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think that each budget dollar affects </a:t>
            </a:r>
            <a:r>
              <a:rPr lang="en-US" dirty="0" err="1" smtClean="0"/>
              <a:t>SciFi</a:t>
            </a:r>
            <a:r>
              <a:rPr lang="en-US" dirty="0" smtClean="0"/>
              <a:t> movies differently…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simplest way to model this in a regression is: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Make an additional variable by multiplying Budget x </a:t>
            </a:r>
            <a:r>
              <a:rPr lang="en-US" sz="2200" dirty="0" err="1" smtClean="0"/>
              <a:t>SciFi</a:t>
            </a:r>
            <a:r>
              <a:rPr lang="en-US" sz="2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Make an additional variable by multiplying Budget x </a:t>
            </a:r>
            <a:r>
              <a:rPr lang="en-US" sz="2200" dirty="0" smtClean="0"/>
              <a:t>non-</a:t>
            </a:r>
            <a:r>
              <a:rPr lang="en-US" sz="2200" dirty="0" err="1" smtClean="0"/>
              <a:t>SciFi</a:t>
            </a:r>
            <a:r>
              <a:rPr lang="en-US" sz="2200" dirty="0" smtClean="0"/>
              <a:t> 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Replace Budget with these two variables (keeping in </a:t>
            </a:r>
            <a:r>
              <a:rPr lang="en-US" sz="2200" dirty="0" err="1" smtClean="0"/>
              <a:t>SciFi</a:t>
            </a:r>
            <a:r>
              <a:rPr lang="en-US" sz="2200" dirty="0" smtClean="0"/>
              <a:t>)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These are called interaction terms.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26" y="169715"/>
            <a:ext cx="7802088" cy="15678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Steps 1 and 2:</a:t>
            </a:r>
            <a:br>
              <a:rPr lang="en-US" sz="2800" dirty="0" smtClean="0"/>
            </a:br>
            <a:r>
              <a:rPr lang="en-US" sz="2800" dirty="0" smtClean="0"/>
              <a:t>Replace budget with two new variables </a:t>
            </a:r>
            <a:r>
              <a:rPr lang="en-US" sz="2800" dirty="0"/>
              <a:t>Budget x </a:t>
            </a:r>
            <a:r>
              <a:rPr lang="en-US" sz="2800" dirty="0" err="1"/>
              <a:t>SciFi</a:t>
            </a:r>
            <a:r>
              <a:rPr lang="en-US" sz="2800" dirty="0"/>
              <a:t> </a:t>
            </a:r>
            <a:r>
              <a:rPr lang="en-US" sz="2800" dirty="0" smtClean="0"/>
              <a:t>  and  Budget </a:t>
            </a:r>
            <a:r>
              <a:rPr lang="en-US" sz="2800" dirty="0"/>
              <a:t>x </a:t>
            </a:r>
            <a:r>
              <a:rPr lang="en-US" sz="2800" dirty="0" smtClean="0"/>
              <a:t>Non-</a:t>
            </a:r>
            <a:r>
              <a:rPr lang="en-US" sz="2800" dirty="0" err="1" smtClean="0"/>
              <a:t>SciFi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226" y="2027584"/>
            <a:ext cx="8108674" cy="4492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gen </a:t>
            </a:r>
            <a:r>
              <a:rPr lang="en-US" dirty="0" err="1" smtClean="0"/>
              <a:t>budgetscifi</a:t>
            </a:r>
            <a:r>
              <a:rPr lang="en-US" dirty="0" smtClean="0"/>
              <a:t>= budget*</a:t>
            </a:r>
            <a:r>
              <a:rPr lang="en-US" dirty="0" err="1" smtClean="0"/>
              <a:t>scifi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 </a:t>
            </a:r>
            <a:r>
              <a:rPr lang="en-US" dirty="0" err="1" smtClean="0"/>
              <a:t>budgetnonscifi</a:t>
            </a:r>
            <a:r>
              <a:rPr lang="en-US" dirty="0" smtClean="0"/>
              <a:t>=</a:t>
            </a:r>
            <a:r>
              <a:rPr lang="en-US" dirty="0"/>
              <a:t>budget</a:t>
            </a:r>
            <a:r>
              <a:rPr lang="en-US" dirty="0" smtClean="0"/>
              <a:t>*(1-scifi)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data looks like in a spreadsheet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37320" y="1801950"/>
          <a:ext cx="7961245" cy="5636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2319"/>
                <a:gridCol w="1035343"/>
                <a:gridCol w="566531"/>
                <a:gridCol w="944217"/>
                <a:gridCol w="1272209"/>
                <a:gridCol w="1530626"/>
              </a:tblGrid>
              <a:tr h="319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moviename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revenue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scifi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budget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budgetscifi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budgetnonscifi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The Bridges of Madison County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71.5166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Dead Man Walking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39.3636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Rob Roy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31.5969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Clueless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56.6316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Babe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63.6589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Jumanji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Showgirls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20.3508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Starship Troopers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54.8144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Bad Boys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65.807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Event Horizon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26.6732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Jefferson in Paris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2.47367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 Die For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21.2845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Star Trek: Insurrection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70.1877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Sphere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37.0203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Out of Sight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37.5626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Saving Private Ryan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Enemy of the State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Big Lebowski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17.4519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Lost in Space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69.1176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Mortal Kombat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70.4541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  <a:tr h="159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Copycat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32.0519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87" marR="9387" marT="9387" marB="0" anchor="b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330"/>
            <a:ext cx="8913813" cy="1567815"/>
          </a:xfrm>
        </p:spPr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/>
              <a:t>Replace Budget with these two variables (keeping in </a:t>
            </a:r>
            <a:r>
              <a:rPr lang="en-US" dirty="0" err="1"/>
              <a:t>SciFi</a:t>
            </a:r>
            <a:r>
              <a:rPr lang="en-US" dirty="0"/>
              <a:t>)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06" y="1516945"/>
            <a:ext cx="8297587" cy="4492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regress revenues  </a:t>
            </a:r>
            <a:r>
              <a:rPr lang="en-US" dirty="0" err="1" smtClean="0"/>
              <a:t>scifi</a:t>
            </a:r>
            <a:r>
              <a:rPr lang="en-US" dirty="0" smtClean="0"/>
              <a:t>  </a:t>
            </a:r>
            <a:r>
              <a:rPr lang="en-US" dirty="0" err="1" smtClean="0"/>
              <a:t>budgetscifi</a:t>
            </a:r>
            <a:r>
              <a:rPr lang="en-US" dirty="0" smtClean="0"/>
              <a:t>  </a:t>
            </a:r>
            <a:r>
              <a:rPr lang="en-US" dirty="0" err="1" smtClean="0"/>
              <a:t>budgetnonscifi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get:</a:t>
            </a:r>
          </a:p>
          <a:p>
            <a:pPr marL="0" indent="0">
              <a:buNone/>
            </a:pPr>
            <a:r>
              <a:rPr lang="en-US" dirty="0" smtClean="0"/>
              <a:t>revenues </a:t>
            </a:r>
            <a:r>
              <a:rPr lang="en-US" dirty="0"/>
              <a:t>= 19.91 – 72.07 </a:t>
            </a:r>
            <a:r>
              <a:rPr lang="en-US" dirty="0" err="1"/>
              <a:t>SciFi</a:t>
            </a:r>
            <a:r>
              <a:rPr lang="en-US" dirty="0"/>
              <a:t> + 2.04 </a:t>
            </a:r>
            <a:r>
              <a:rPr lang="en-US" dirty="0" err="1"/>
              <a:t>budgetscifi</a:t>
            </a:r>
            <a:r>
              <a:rPr lang="en-US" dirty="0"/>
              <a:t>  + 1.04 </a:t>
            </a:r>
            <a:r>
              <a:rPr lang="en-US" dirty="0" err="1"/>
              <a:t>budgetnotscifi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        (5.36)    </a:t>
            </a:r>
            <a:r>
              <a:rPr lang="en-US" dirty="0" smtClean="0"/>
              <a:t>  (</a:t>
            </a:r>
            <a:r>
              <a:rPr lang="en-US" dirty="0"/>
              <a:t>25.5)       </a:t>
            </a:r>
            <a:r>
              <a:rPr lang="en-US" dirty="0" smtClean="0"/>
              <a:t>    </a:t>
            </a:r>
            <a:r>
              <a:rPr lang="en-US" dirty="0"/>
              <a:t>(0.352)                      (0.105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is the slope </a:t>
            </a: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dbudget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/>
              <a:t>drevenues</a:t>
            </a:r>
            <a:r>
              <a:rPr lang="en-US" dirty="0"/>
              <a:t>/</a:t>
            </a:r>
            <a:r>
              <a:rPr lang="en-US" dirty="0" err="1"/>
              <a:t>dbudget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/>
              <a:t> 2.04 </a:t>
            </a:r>
            <a:r>
              <a:rPr lang="en-US" dirty="0" err="1" smtClean="0"/>
              <a:t>scifi</a:t>
            </a:r>
            <a:r>
              <a:rPr lang="en-US" dirty="0" smtClean="0"/>
              <a:t>  </a:t>
            </a:r>
            <a:r>
              <a:rPr lang="en-US" dirty="0"/>
              <a:t>+ 1.04 </a:t>
            </a:r>
            <a:r>
              <a:rPr lang="en-US" dirty="0" err="1" smtClean="0"/>
              <a:t>notscifi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If it is a </a:t>
            </a:r>
            <a:r>
              <a:rPr lang="en-US" dirty="0" err="1" smtClean="0"/>
              <a:t>scifi</a:t>
            </a:r>
            <a:r>
              <a:rPr lang="en-US" dirty="0" smtClean="0"/>
              <a:t> movie:    Slope    </a:t>
            </a: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dbudget</a:t>
            </a:r>
            <a:r>
              <a:rPr lang="en-US" dirty="0" smtClean="0"/>
              <a:t> = 2.04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                            (since the last term is 0)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it is </a:t>
            </a:r>
            <a:r>
              <a:rPr lang="en-US" dirty="0" smtClean="0"/>
              <a:t>not a </a:t>
            </a:r>
            <a:r>
              <a:rPr lang="en-US" dirty="0" err="1"/>
              <a:t>scifi</a:t>
            </a:r>
            <a:r>
              <a:rPr lang="en-US" dirty="0"/>
              <a:t> movie :    Slope    </a:t>
            </a:r>
            <a:r>
              <a:rPr lang="en-US" dirty="0" err="1"/>
              <a:t>drevenues</a:t>
            </a:r>
            <a:r>
              <a:rPr lang="en-US" dirty="0"/>
              <a:t>/</a:t>
            </a:r>
            <a:r>
              <a:rPr lang="en-US" dirty="0" err="1"/>
              <a:t>dbudget</a:t>
            </a:r>
            <a:r>
              <a:rPr lang="en-US" dirty="0"/>
              <a:t> = </a:t>
            </a:r>
            <a:r>
              <a:rPr lang="en-US" dirty="0" smtClean="0"/>
              <a:t>1.04</a:t>
            </a:r>
            <a:endParaRPr lang="en-US" dirty="0"/>
          </a:p>
          <a:p>
            <a:r>
              <a:rPr lang="en-US" dirty="0" smtClean="0"/>
              <a:t>Each budget dollar is more important if it is a </a:t>
            </a:r>
            <a:r>
              <a:rPr lang="en-US" dirty="0" err="1" smtClean="0"/>
              <a:t>scifi</a:t>
            </a:r>
            <a:r>
              <a:rPr lang="en-US" dirty="0" smtClean="0"/>
              <a:t>/fantasy movie.</a:t>
            </a:r>
          </a:p>
          <a:p>
            <a:r>
              <a:rPr lang="en-US" dirty="0" smtClean="0"/>
              <a:t>Note also:  All coefficients are significant.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0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this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97468" y="2188685"/>
            <a:ext cx="7147245" cy="3625217"/>
            <a:chOff x="-186977" y="0"/>
            <a:chExt cx="7638794" cy="4179449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1213617" y="71973"/>
              <a:ext cx="4648566" cy="302258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-186977" y="0"/>
              <a:ext cx="7638794" cy="4179449"/>
              <a:chOff x="-186977" y="0"/>
              <a:chExt cx="7638794" cy="417944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1185409" y="95250"/>
                <a:ext cx="56414" cy="36671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1250980" y="990600"/>
                <a:ext cx="5758966" cy="169545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1166359" y="3785652"/>
                <a:ext cx="6162674" cy="148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2"/>
              <p:cNvSpPr txBox="1"/>
              <p:nvPr/>
            </p:nvSpPr>
            <p:spPr>
              <a:xfrm>
                <a:off x="5709713" y="3809244"/>
                <a:ext cx="1186357" cy="37020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Budget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-186977" y="990506"/>
                <a:ext cx="1260762" cy="37020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Revenues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TextBox 27"/>
              <p:cNvSpPr txBox="1"/>
              <p:nvPr/>
            </p:nvSpPr>
            <p:spPr>
              <a:xfrm>
                <a:off x="5862111" y="0"/>
                <a:ext cx="1359535" cy="37020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SciFi  movies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" name="TextBox 28"/>
              <p:cNvSpPr txBox="1"/>
              <p:nvPr/>
            </p:nvSpPr>
            <p:spPr>
              <a:xfrm>
                <a:off x="6014177" y="1295277"/>
                <a:ext cx="1437640" cy="37020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Other movies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95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00" y="578535"/>
            <a:ext cx="7101444" cy="115037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also allows the effect of being a </a:t>
            </a:r>
            <a:r>
              <a:rPr lang="en-US" sz="2800" dirty="0" err="1" smtClean="0"/>
              <a:t>scifi</a:t>
            </a:r>
            <a:r>
              <a:rPr lang="en-US" sz="2800" dirty="0" smtClean="0"/>
              <a:t> movie to depend on the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54" y="1895776"/>
            <a:ext cx="8439892" cy="4293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From the previous overhead:</a:t>
            </a:r>
          </a:p>
          <a:p>
            <a:pPr marL="0" indent="0">
              <a:buNone/>
            </a:pPr>
            <a:r>
              <a:rPr lang="en-US" sz="2200" dirty="0"/>
              <a:t>revenues = 19.91 – 72.07 </a:t>
            </a:r>
            <a:r>
              <a:rPr lang="en-US" sz="2200" dirty="0" err="1" smtClean="0"/>
              <a:t>scifi</a:t>
            </a:r>
            <a:r>
              <a:rPr lang="en-US" sz="2200" dirty="0" smtClean="0"/>
              <a:t> </a:t>
            </a:r>
            <a:r>
              <a:rPr lang="en-US" sz="2200" dirty="0"/>
              <a:t>+ 2.04 </a:t>
            </a:r>
            <a:r>
              <a:rPr lang="en-US" sz="2200" dirty="0" err="1"/>
              <a:t>budgetscifi</a:t>
            </a:r>
            <a:r>
              <a:rPr lang="en-US" sz="2200" dirty="0"/>
              <a:t>  + 1.04 </a:t>
            </a:r>
            <a:r>
              <a:rPr lang="en-US" sz="2200" dirty="0" err="1"/>
              <a:t>budgetnotscifi</a:t>
            </a:r>
            <a:r>
              <a:rPr lang="en-US" sz="2200" dirty="0"/>
              <a:t> </a:t>
            </a:r>
          </a:p>
          <a:p>
            <a:r>
              <a:rPr lang="en-US" dirty="0" smtClean="0"/>
              <a:t>What is the slope        </a:t>
            </a: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</a:t>
            </a:r>
            <a:r>
              <a:rPr lang="en-US" b="1" i="1" dirty="0" err="1" smtClean="0"/>
              <a:t>scifi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dscifi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- 72.70  +  2.04  budget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if budget = 100,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drevenues</a:t>
            </a:r>
            <a:r>
              <a:rPr lang="en-US" dirty="0" smtClean="0"/>
              <a:t>/</a:t>
            </a:r>
            <a:r>
              <a:rPr lang="en-US" dirty="0" err="1" smtClean="0"/>
              <a:t>dscifi</a:t>
            </a:r>
            <a:r>
              <a:rPr lang="en-US" dirty="0" smtClean="0"/>
              <a:t> </a:t>
            </a:r>
            <a:r>
              <a:rPr lang="en-US" dirty="0"/>
              <a:t>= - 72.70  +  2.04 </a:t>
            </a:r>
            <a:r>
              <a:rPr lang="en-US" dirty="0" smtClean="0"/>
              <a:t>*100 = 131.3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Compare to our equation without the  “interaction terms”, with :</a:t>
            </a:r>
          </a:p>
          <a:p>
            <a:pPr marL="0" indent="0">
              <a:buNone/>
            </a:pPr>
            <a:r>
              <a:rPr lang="en-US" dirty="0" err="1"/>
              <a:t>drevenues</a:t>
            </a:r>
            <a:r>
              <a:rPr lang="en-US" dirty="0"/>
              <a:t>/</a:t>
            </a:r>
            <a:r>
              <a:rPr lang="en-US" dirty="0" err="1"/>
              <a:t>dscifi</a:t>
            </a:r>
            <a:r>
              <a:rPr lang="en-US" dirty="0"/>
              <a:t> </a:t>
            </a:r>
            <a:r>
              <a:rPr lang="en-US" dirty="0" smtClean="0"/>
              <a:t>= - 9.79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6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dirty="0" smtClean="0"/>
              <a:t>Making Regression Tables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36613"/>
              </p:ext>
            </p:extLst>
          </p:nvPr>
        </p:nvGraphicFramePr>
        <p:xfrm>
          <a:off x="2896130" y="914401"/>
          <a:ext cx="5418530" cy="7956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3706"/>
                <a:gridCol w="1083706"/>
                <a:gridCol w="1083706"/>
                <a:gridCol w="1083706"/>
                <a:gridCol w="1083706"/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Regressions of Points per game per player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3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height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-0.0226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0.2133***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0.2240***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4.7306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(-0.28)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(4.77)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-4.93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-0.85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year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-.01545***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-0.0166*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0.1667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(-2.99)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(-1.79)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-0.74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Height x year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-0.0023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(-0.81)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yr1970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0.5629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0.5522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-1.12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-1.1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yr1975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-1.0830***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-1.1161***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(-2.48)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(-2.55)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yr1980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-0.3757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-0.4313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(-0.96)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(-1.08)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yr1985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-0.1960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-0.2582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(-0.55)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(-0.71)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yr1990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-0.1043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-0.1580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(-0.33)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(-0.49)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yr1995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-0.54223*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-0.5841**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(-1.86)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(-1.97)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yr2000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-0.5964**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-0.6269**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(-2.20)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(-2.29)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yr2005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-0.5453**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0.5576**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(-2.08)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(-2.13)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yr2010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 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-0.1962502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-0.2026464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(-0.73)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(-0.75)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center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-0.8795***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-0.8917***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-0.8946***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(-5.14)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(-5.20)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(-5.22)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minutes played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0.5260***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0.5253***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0.5251***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-76.41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-76.42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-76.35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Constant (integer)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9.872891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11.21819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13.02334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-352.6088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(-1.51)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(-1.12)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(-0.71)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(-0.78)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# observations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1509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1509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1,509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1,509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baseline="0">
                          <a:effectLst/>
                        </a:rPr>
                        <a:t>MSE </a:t>
                      </a:r>
                      <a:r>
                        <a:rPr lang="en-US" sz="1200" strike="sngStrike" baseline="0">
                          <a:effectLst/>
                        </a:rPr>
                        <a:t>SSE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6.0404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2.6943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2.6812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2.6815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adjusted r squared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-0.0006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0.8009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>
                          <a:effectLst/>
                        </a:rPr>
                        <a:t>0.8028</a:t>
                      </a:r>
                      <a:endParaRPr lang="en-US" sz="1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0.8028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</a:tr>
              <a:tr h="131078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t-statistics in parentheses;  *p&lt;.1  ** p&lt;.05   ***p&lt;.01;   Omitted year: 1965 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78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</a:rPr>
                        <a:t>from "Have Taller "Big Men" Become Less Productive in the NBA over Recent Years" Austin Hirsch 2015</a:t>
                      </a:r>
                      <a:endParaRPr lang="en-US" sz="1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35" marR="418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78452" y="1104161"/>
            <a:ext cx="1816988" cy="5062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When you want to report several regressions and allow readers to compare them, you report the regressions in a table.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All variables are listed in the first column.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Each regression is another column.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7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Omitted variable bias:</a:t>
            </a:r>
          </a:p>
          <a:p>
            <a:pPr lvl="1"/>
            <a:r>
              <a:rPr lang="en-US" dirty="0" smtClean="0"/>
              <a:t>Review the idea of omitted variable bias</a:t>
            </a:r>
          </a:p>
          <a:p>
            <a:pPr lvl="1"/>
            <a:r>
              <a:rPr lang="en-US" dirty="0" smtClean="0"/>
              <a:t>Do the graph from last class’s in-class exercise</a:t>
            </a:r>
          </a:p>
          <a:p>
            <a:pPr lvl="1"/>
            <a:r>
              <a:rPr lang="en-US" dirty="0" smtClean="0"/>
              <a:t>Learn algebra of omitted variable bias</a:t>
            </a:r>
          </a:p>
          <a:p>
            <a:pPr lvl="1"/>
            <a:endParaRPr lang="en-US" dirty="0"/>
          </a:p>
          <a:p>
            <a:r>
              <a:rPr lang="en-US" dirty="0" smtClean="0"/>
              <a:t>Different slopes for a single variable (start)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elements of the </a:t>
            </a:r>
            <a:r>
              <a:rPr lang="en-US" dirty="0" smtClean="0"/>
              <a:t> regression table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204" y="1275907"/>
            <a:ext cx="7886700" cy="544556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dirty="0" smtClean="0"/>
              <a:t>Each </a:t>
            </a:r>
            <a:r>
              <a:rPr lang="en-US" sz="2400" dirty="0"/>
              <a:t>column represents a different equation.</a:t>
            </a:r>
          </a:p>
          <a:p>
            <a:pPr lvl="0"/>
            <a:r>
              <a:rPr lang="en-US" sz="2400" dirty="0"/>
              <a:t>If all regressions have the same dependent (Y) variable, then tell people what the dependent variable is in the table title (like I did here).  If different columns have different dependent variables, list them as each column’s first row (instead of “1”, “2”).</a:t>
            </a:r>
          </a:p>
          <a:p>
            <a:pPr lvl="0"/>
            <a:r>
              <a:rPr lang="en-US" sz="2400" dirty="0"/>
              <a:t>Each explanatory variable in any equation should be listed in the first column, leaving 2 rows for each variable.  </a:t>
            </a:r>
          </a:p>
          <a:p>
            <a:pPr lvl="0"/>
            <a:r>
              <a:rPr lang="en-US" sz="2400" dirty="0"/>
              <a:t>For each regression, first put the coefficient itself in the column. Then, in the cell below it, put either the coefficient’s standard error or the coefficient’s t-statistic in parentheses.  Somewhere in the title or the notes to the table, inform the reader which statistic is in parentheses.</a:t>
            </a:r>
          </a:p>
          <a:p>
            <a:pPr lvl="0"/>
            <a:r>
              <a:rPr lang="en-US" sz="2400" dirty="0"/>
              <a:t>It is particularly helpful to put asterisks next to significant coefficients.  For instance, I put the following:  *** if the p-value is &lt;.01    ** p&lt;.05   * p&lt;.10     This should be explained in the table’s footnotes.</a:t>
            </a:r>
          </a:p>
          <a:p>
            <a:pPr lvl="0"/>
            <a:r>
              <a:rPr lang="en-US" sz="2400" dirty="0"/>
              <a:t>Every column does not need to have a coefficient for every variable, since every regression did not include every variable. Looking at the table, we can clearly see which explanatory variables were included in each regression. 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Omitted variable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9490"/>
            <a:ext cx="7610476" cy="4248059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/>
              <a:t>a </a:t>
            </a:r>
            <a:r>
              <a:rPr lang="en-US" b="1" i="1" dirty="0"/>
              <a:t>simple</a:t>
            </a:r>
            <a:r>
              <a:rPr lang="en-US" b="1" dirty="0"/>
              <a:t> regression of Y on X</a:t>
            </a:r>
            <a:r>
              <a:rPr lang="en-US" b="1" baseline="-25000" dirty="0"/>
              <a:t>1</a:t>
            </a:r>
            <a:r>
              <a:rPr lang="en-US" b="1" dirty="0"/>
              <a:t>, the coefficient b</a:t>
            </a:r>
            <a:r>
              <a:rPr lang="en-US" b="1" baseline="-25000" dirty="0"/>
              <a:t>1 </a:t>
            </a:r>
            <a:r>
              <a:rPr lang="en-US" b="1" dirty="0"/>
              <a:t>measures the </a:t>
            </a:r>
            <a:r>
              <a:rPr lang="en-US" b="1" u="sng" dirty="0"/>
              <a:t>combined effects</a:t>
            </a:r>
            <a:r>
              <a:rPr lang="en-US" b="1" dirty="0"/>
              <a:t> of: </a:t>
            </a:r>
            <a:endParaRPr lang="en-US" dirty="0"/>
          </a:p>
          <a:p>
            <a:pPr lvl="1"/>
            <a:r>
              <a:rPr lang="en-US" b="1" dirty="0"/>
              <a:t>the </a:t>
            </a:r>
            <a:r>
              <a:rPr lang="en-US" b="1" i="1" dirty="0"/>
              <a:t>direct (or often called “causal”) effect</a:t>
            </a:r>
            <a:r>
              <a:rPr lang="en-US" b="1" dirty="0"/>
              <a:t> of the included variable X</a:t>
            </a:r>
            <a:r>
              <a:rPr lang="en-US" b="1" baseline="-25000" dirty="0"/>
              <a:t>1 </a:t>
            </a:r>
            <a:r>
              <a:rPr lang="en-US" b="1" dirty="0"/>
              <a:t>on Y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PLUS </a:t>
            </a:r>
            <a:endParaRPr lang="en-US" dirty="0"/>
          </a:p>
          <a:p>
            <a:pPr lvl="1"/>
            <a:r>
              <a:rPr lang="en-US" b="1" dirty="0"/>
              <a:t>an “omitted variable bias” due to factors that were left out (omitted) from the regression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Often we want to measure the direct, causal effect. In this case, the coefficient in the simple regression is biased.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1772"/>
          </a:xfrm>
        </p:spPr>
        <p:txBody>
          <a:bodyPr/>
          <a:lstStyle/>
          <a:p>
            <a:r>
              <a:rPr lang="en-US" dirty="0" smtClean="0"/>
              <a:t>Regressions without and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0984"/>
            <a:ext cx="7886700" cy="487067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Regression (1)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WS48= .1203 - .0325 INJURED              (has bias!)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       (66.37)   (-6.34)                                                       </a:t>
            </a:r>
            <a:r>
              <a:rPr lang="en-US" dirty="0" err="1" smtClean="0">
                <a:cs typeface="Courier New" panose="02070309020205020404" pitchFamily="49" charset="0"/>
              </a:rPr>
              <a:t>adjRsq</a:t>
            </a:r>
            <a:r>
              <a:rPr lang="en-US" dirty="0" smtClean="0">
                <a:cs typeface="Courier New" panose="02070309020205020404" pitchFamily="49" charset="0"/>
              </a:rPr>
              <a:t>=.0359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Regression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WS48= .</a:t>
            </a:r>
            <a:r>
              <a:rPr lang="en-US" dirty="0" smtClean="0">
                <a:cs typeface="Courier New" panose="02070309020205020404" pitchFamily="49" charset="0"/>
              </a:rPr>
              <a:t>1991 </a:t>
            </a:r>
            <a:r>
              <a:rPr lang="en-US" dirty="0">
                <a:cs typeface="Courier New" panose="02070309020205020404" pitchFamily="49" charset="0"/>
              </a:rPr>
              <a:t>- .</a:t>
            </a:r>
            <a:r>
              <a:rPr lang="en-US" dirty="0" smtClean="0">
                <a:cs typeface="Courier New" panose="02070309020205020404" pitchFamily="49" charset="0"/>
              </a:rPr>
              <a:t>0274 INJURED  - .00279 Age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 smtClean="0">
                <a:cs typeface="Courier New" panose="02070309020205020404" pitchFamily="49" charset="0"/>
              </a:rPr>
              <a:t>(18.38)   (-5.41)                 (-7.37)                           </a:t>
            </a:r>
            <a:r>
              <a:rPr lang="en-US" dirty="0" err="1">
                <a:cs typeface="Courier New" panose="02070309020205020404" pitchFamily="49" charset="0"/>
              </a:rPr>
              <a:t>adjRsq</a:t>
            </a:r>
            <a:r>
              <a:rPr lang="en-US" dirty="0">
                <a:cs typeface="Courier New" panose="02070309020205020404" pitchFamily="49" charset="0"/>
              </a:rPr>
              <a:t>=.</a:t>
            </a:r>
            <a:r>
              <a:rPr lang="en-US" dirty="0" smtClean="0">
                <a:cs typeface="Courier New" panose="02070309020205020404" pitchFamily="49" charset="0"/>
              </a:rPr>
              <a:t>0826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(t-stats in parentheses)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Putting age in the regression (2) added .051 to the INJURED coefficient (i.e. made it a smaller negative.)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The omitted variable bias </a:t>
            </a:r>
            <a:r>
              <a:rPr lang="en-US" sz="2400" b="1" dirty="0" smtClean="0">
                <a:cs typeface="Courier New" panose="02070309020205020404" pitchFamily="49" charset="0"/>
              </a:rPr>
              <a:t>in Regression (1) </a:t>
            </a:r>
            <a:r>
              <a:rPr lang="en-US" sz="2400" dirty="0" smtClean="0">
                <a:cs typeface="Courier New" panose="02070309020205020404" pitchFamily="49" charset="0"/>
              </a:rPr>
              <a:t>was the difference in the coefficients on INJURED       -.0274-</a:t>
            </a:r>
            <a:r>
              <a:rPr lang="en-US" sz="2400" dirty="0">
                <a:cs typeface="Courier New" panose="02070309020205020404" pitchFamily="49" charset="0"/>
              </a:rPr>
              <a:t>.0325 = - .</a:t>
            </a:r>
            <a:r>
              <a:rPr lang="en-US" sz="2400" dirty="0" smtClean="0">
                <a:cs typeface="Courier New" panose="02070309020205020404" pitchFamily="49" charset="0"/>
              </a:rPr>
              <a:t>051</a:t>
            </a:r>
          </a:p>
          <a:p>
            <a:pPr>
              <a:buNone/>
            </a:pPr>
            <a:r>
              <a:rPr lang="en-US" altLang="en-US" sz="2400" dirty="0" smtClean="0"/>
              <a:t>More generally: Omitted </a:t>
            </a:r>
            <a:r>
              <a:rPr lang="en-US" altLang="en-US" sz="2400" dirty="0"/>
              <a:t>variable bias occurs </a:t>
            </a:r>
            <a:r>
              <a:rPr lang="en-US" altLang="en-US" sz="2400" dirty="0" smtClean="0"/>
              <a:t>when:</a:t>
            </a:r>
            <a:endParaRPr lang="en-US" alt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The omitted variable </a:t>
            </a:r>
            <a:r>
              <a:rPr lang="en-US" altLang="en-US" sz="2400" dirty="0" smtClean="0"/>
              <a:t>(Age) has </a:t>
            </a:r>
            <a:r>
              <a:rPr lang="en-US" altLang="en-US" sz="2400" dirty="0"/>
              <a:t>an effect on the dependent </a:t>
            </a:r>
            <a:r>
              <a:rPr lang="en-US" altLang="en-US" sz="2400" dirty="0" smtClean="0"/>
              <a:t>variable (WS48)           AND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2.   The omitted variable </a:t>
            </a:r>
            <a:r>
              <a:rPr lang="en-US" altLang="en-US" sz="2400" dirty="0" smtClean="0"/>
              <a:t>(Age) is </a:t>
            </a:r>
            <a:r>
              <a:rPr lang="en-US" altLang="en-US" sz="2400" dirty="0"/>
              <a:t>correlated with the explanatory variable of </a:t>
            </a:r>
            <a:r>
              <a:rPr lang="en-US" altLang="en-US" sz="2400" dirty="0" smtClean="0"/>
              <a:t>interest (INJURED).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</a:t>
            </a:r>
            <a:r>
              <a:rPr lang="en-US" dirty="0" smtClean="0"/>
              <a:t>learned the graphic way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508166"/>
            <a:ext cx="7610476" cy="4758163"/>
          </a:xfrm>
        </p:spPr>
        <p:txBody>
          <a:bodyPr/>
          <a:lstStyle/>
          <a:p>
            <a:r>
              <a:rPr lang="en-US" dirty="0" smtClean="0"/>
              <a:t>Really, both being injured and age affect WS48 as in the multiple regression</a:t>
            </a:r>
          </a:p>
          <a:p>
            <a:pPr marL="0" indent="0">
              <a:buNone/>
            </a:pPr>
            <a:r>
              <a:rPr lang="en-US" dirty="0" smtClean="0"/>
              <a:t>		Y = b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This is drawn below.</a:t>
            </a:r>
          </a:p>
          <a:p>
            <a:r>
              <a:rPr lang="en-US" dirty="0" smtClean="0"/>
              <a:t>Let’s call this the </a:t>
            </a:r>
            <a:r>
              <a:rPr lang="en-US" b="1" i="1" dirty="0" smtClean="0">
                <a:solidFill>
                  <a:srgbClr val="FF0000"/>
                </a:solidFill>
              </a:rPr>
              <a:t>Full model</a:t>
            </a:r>
            <a:r>
              <a:rPr lang="en-US" b="1" i="1" dirty="0" smtClean="0"/>
              <a:t>.  </a:t>
            </a:r>
          </a:p>
          <a:p>
            <a:r>
              <a:rPr lang="en-US" dirty="0" smtClean="0"/>
              <a:t>Let’s call b</a:t>
            </a:r>
            <a:r>
              <a:rPr lang="en-US" baseline="-25000" dirty="0" smtClean="0"/>
              <a:t>1</a:t>
            </a:r>
            <a:r>
              <a:rPr lang="en-US" dirty="0" smtClean="0"/>
              <a:t> and  b</a:t>
            </a:r>
            <a:r>
              <a:rPr lang="en-US" baseline="-25000" dirty="0" smtClean="0"/>
              <a:t>2 </a:t>
            </a: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direct effects.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1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906" y="3826585"/>
            <a:ext cx="4999355" cy="24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mis</a:t>
            </a:r>
            <a:r>
              <a:rPr lang="en-US" dirty="0" smtClean="0"/>
              <a:t>-specified or </a:t>
            </a:r>
            <a:r>
              <a:rPr lang="en-US" i="1" dirty="0" smtClean="0">
                <a:solidFill>
                  <a:srgbClr val="FF0000"/>
                </a:solidFill>
              </a:rPr>
              <a:t>Limited model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the simple (1 X variable) regression, we measure only a (combined) effect of injured  on price. Call its coefficient c</a:t>
            </a:r>
            <a:r>
              <a:rPr lang="en-US" baseline="-25000" dirty="0" smtClean="0"/>
              <a:t>1</a:t>
            </a:r>
          </a:p>
          <a:p>
            <a:pPr marL="0" indent="0" algn="ctr">
              <a:buNone/>
            </a:pPr>
            <a:r>
              <a:rPr lang="en-US" dirty="0" smtClean="0"/>
              <a:t>Y </a:t>
            </a:r>
            <a:r>
              <a:rPr lang="en-US" dirty="0"/>
              <a:t>= </a:t>
            </a:r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en-US" baseline="-25000" dirty="0" smtClean="0"/>
          </a:p>
          <a:p>
            <a:r>
              <a:rPr lang="en-US" dirty="0"/>
              <a:t>Let’s call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 is the  </a:t>
            </a:r>
            <a:r>
              <a:rPr lang="en-US" b="1" i="1" dirty="0" smtClean="0">
                <a:solidFill>
                  <a:srgbClr val="FF0000"/>
                </a:solidFill>
              </a:rPr>
              <a:t>combined  effect </a:t>
            </a:r>
            <a:r>
              <a:rPr lang="en-US" dirty="0" smtClean="0"/>
              <a:t>because it combines the direct effect of X1 and the bias.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aseline="-25000" dirty="0"/>
          </a:p>
        </p:txBody>
      </p:sp>
      <p:pic>
        <p:nvPicPr>
          <p:cNvPr id="4" name="Picture 3" descr="image00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6911" y="3920039"/>
            <a:ext cx="4999990" cy="198056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9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reason that there is an omitted variable bias in the simple regression of Y on  </a:t>
            </a:r>
            <a:r>
              <a:rPr lang="en-US" sz="3600" dirty="0"/>
              <a:t>X</a:t>
            </a:r>
            <a:r>
              <a:rPr lang="en-US" sz="3600" baseline="-25000" dirty="0"/>
              <a:t>­1</a:t>
            </a:r>
            <a:r>
              <a:rPr lang="en-US" sz="3600" dirty="0"/>
              <a:t> </a:t>
            </a:r>
            <a:r>
              <a:rPr lang="en-US" sz="3600" dirty="0" smtClean="0"/>
              <a:t>is that there is a </a:t>
            </a:r>
            <a:r>
              <a:rPr lang="en-US" dirty="0" smtClean="0"/>
              <a:t>Background Relationship between the X’s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686" y="1829444"/>
            <a:ext cx="7835214" cy="313461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We </a:t>
            </a:r>
            <a:r>
              <a:rPr lang="en-US" sz="2600" dirty="0" smtClean="0"/>
              <a:t>intuited that </a:t>
            </a:r>
            <a:r>
              <a:rPr lang="en-US" sz="2600" dirty="0"/>
              <a:t>there is a relationship between X</a:t>
            </a:r>
            <a:r>
              <a:rPr lang="en-US" sz="2600" baseline="-25000" dirty="0"/>
              <a:t>­1</a:t>
            </a:r>
            <a:r>
              <a:rPr lang="en-US" sz="2600" dirty="0"/>
              <a:t> </a:t>
            </a:r>
            <a:r>
              <a:rPr lang="en-US" sz="2600" dirty="0" smtClean="0"/>
              <a:t>(Injured) </a:t>
            </a:r>
            <a:r>
              <a:rPr lang="en-US" sz="2600" dirty="0"/>
              <a:t>and X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 smtClean="0"/>
              <a:t>(Age). </a:t>
            </a:r>
          </a:p>
          <a:p>
            <a:pPr lvl="1"/>
            <a:r>
              <a:rPr lang="en-US" sz="2600" dirty="0" smtClean="0"/>
              <a:t>We </a:t>
            </a:r>
            <a:r>
              <a:rPr lang="en-US" sz="2600" dirty="0"/>
              <a:t>call this the </a:t>
            </a:r>
            <a:r>
              <a:rPr lang="en-US" sz="2600" b="1" i="1" dirty="0">
                <a:solidFill>
                  <a:srgbClr val="FF0000"/>
                </a:solidFill>
              </a:rPr>
              <a:t>Background </a:t>
            </a:r>
            <a:r>
              <a:rPr lang="en-US" sz="2600" b="1" i="1" dirty="0" smtClean="0">
                <a:solidFill>
                  <a:srgbClr val="FF0000"/>
                </a:solidFill>
              </a:rPr>
              <a:t>Relationship</a:t>
            </a:r>
            <a:r>
              <a:rPr lang="en-US" sz="2600" dirty="0" smtClean="0"/>
              <a:t>:</a:t>
            </a:r>
            <a:endParaRPr lang="en-US" dirty="0"/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correlate WS48 INJURED Age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=1,051)</a:t>
            </a:r>
          </a:p>
          <a:p>
            <a:pPr marL="3492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  WS48  INJURED      Age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WS48 |   1.0000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INJURED |  -0.1920   1.0000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-0.2425 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0.1388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1.0000</a:t>
            </a:r>
          </a:p>
          <a:p>
            <a:pPr marL="3492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 descr="C:\Users\Keith\Documents\My Dropbox\SM222\Graphs For Indirect Effects2_files\image01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2867" y="4964054"/>
            <a:ext cx="405511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5651630" y="4964054"/>
            <a:ext cx="3114989" cy="169277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This </a:t>
            </a:r>
            <a:r>
              <a:rPr lang="en-US" b="1" i="1" dirty="0" smtClean="0">
                <a:solidFill>
                  <a:srgbClr val="FF0000"/>
                </a:solidFill>
              </a:rPr>
              <a:t>background relationship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shown in the graph as 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, 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is positive.</a:t>
            </a:r>
            <a:endParaRPr lang="en-US" dirty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9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22" y="232783"/>
            <a:ext cx="7951808" cy="1248777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in the limited model without an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in the regression,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02" y="1481560"/>
            <a:ext cx="7610476" cy="4206160"/>
          </a:xfrm>
        </p:spPr>
        <p:txBody>
          <a:bodyPr/>
          <a:lstStyle/>
          <a:p>
            <a:r>
              <a:rPr lang="en-US" dirty="0" smtClean="0"/>
              <a:t>The combined effect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includes </a:t>
            </a:r>
            <a:r>
              <a:rPr lang="en-US" dirty="0"/>
              <a:t>both </a:t>
            </a:r>
            <a:r>
              <a:rPr lang="en-US" dirty="0" smtClean="0"/>
              <a:t>X</a:t>
            </a:r>
            <a:r>
              <a:rPr lang="en-US" baseline="-25000" dirty="0" smtClean="0"/>
              <a:t>­1</a:t>
            </a:r>
            <a:r>
              <a:rPr lang="en-US" dirty="0" smtClean="0"/>
              <a:t>‘s </a:t>
            </a:r>
            <a:r>
              <a:rPr lang="en-US" i="1" dirty="0" smtClean="0"/>
              <a:t>direct effect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And the </a:t>
            </a:r>
            <a:r>
              <a:rPr lang="en-US" i="1" dirty="0" smtClean="0"/>
              <a:t>indirect effect </a:t>
            </a:r>
            <a:r>
              <a:rPr lang="en-US" dirty="0" smtClean="0"/>
              <a:t>(blue arrow)</a:t>
            </a:r>
            <a:r>
              <a:rPr lang="en-US" i="1" dirty="0" smtClean="0"/>
              <a:t> </a:t>
            </a:r>
            <a:r>
              <a:rPr lang="en-US" dirty="0" smtClean="0"/>
              <a:t>working through</a:t>
            </a:r>
            <a:r>
              <a:rPr lang="en-US" i="1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­2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i.e. when </a:t>
            </a:r>
            <a:r>
              <a:rPr lang="en-US" dirty="0"/>
              <a:t>X</a:t>
            </a:r>
            <a:r>
              <a:rPr lang="en-US" baseline="-25000" dirty="0"/>
              <a:t>­1</a:t>
            </a:r>
            <a:r>
              <a:rPr lang="en-US" dirty="0"/>
              <a:t> changes, X</a:t>
            </a:r>
            <a:r>
              <a:rPr lang="en-US" baseline="-25000" dirty="0"/>
              <a:t>2</a:t>
            </a:r>
            <a:r>
              <a:rPr lang="en-US" dirty="0"/>
              <a:t> also tends to </a:t>
            </a:r>
            <a:r>
              <a:rPr lang="en-US" dirty="0" smtClean="0"/>
              <a:t>change </a:t>
            </a:r>
            <a:r>
              <a:rPr lang="en-US" b="1" dirty="0" smtClean="0">
                <a:solidFill>
                  <a:srgbClr val="FF0000"/>
                </a:solidFill>
              </a:rPr>
              <a:t>(a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in X</a:t>
            </a:r>
            <a:r>
              <a:rPr lang="en-US" baseline="-25000" dirty="0"/>
              <a:t>­2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i="1" dirty="0" smtClean="0"/>
              <a:t>another</a:t>
            </a:r>
            <a:r>
              <a:rPr lang="en-US" dirty="0" smtClean="0"/>
              <a:t> </a:t>
            </a:r>
            <a:r>
              <a:rPr lang="en-US" dirty="0"/>
              <a:t>effect on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/>
              <a:t>The indirect effect (blue arrow) is the omitted variable bias and its sign is the sign of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 times the sign of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26.png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655144" y="3654369"/>
            <a:ext cx="3359150" cy="22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3472768" y="4697433"/>
            <a:ext cx="16667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38407" y="5027777"/>
            <a:ext cx="1076446" cy="80235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38407" y="5070764"/>
            <a:ext cx="1133593" cy="793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77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35813</TotalTime>
  <Words>2565</Words>
  <Application>Microsoft Office PowerPoint</Application>
  <PresentationFormat>On-screen Show (4:3)</PresentationFormat>
  <Paragraphs>586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QM222 Class 19 Omitted Variable Bias pt 2 Different slopes for a single variable</vt:lpstr>
      <vt:lpstr>To-dos</vt:lpstr>
      <vt:lpstr>Today we will…</vt:lpstr>
      <vt:lpstr>Omitted variable bias</vt:lpstr>
      <vt:lpstr>Regressions without and with Age</vt:lpstr>
      <vt:lpstr>We learned the graphic way last week</vt:lpstr>
      <vt:lpstr>The mis-specified or Limited model</vt:lpstr>
      <vt:lpstr>The reason that there is an omitted variable bias in the simple regression of Y on  X­1 is that there is a Background Relationship between the X’s</vt:lpstr>
      <vt:lpstr>But in the limited model without an X2 in the regression, </vt:lpstr>
      <vt:lpstr>In the basketball case</vt:lpstr>
      <vt:lpstr>In-Class exercise (t-stats in parentheses)</vt:lpstr>
      <vt:lpstr>Pay Program graph (1) Score = 61.809 – 5.68 Pay_Program   (2) Score = 10.80 + 3.73 Pay_Program + 0.826 OldScore</vt:lpstr>
      <vt:lpstr>Algebra</vt:lpstr>
      <vt:lpstr>Let’s apply this to Brookline Condo’s</vt:lpstr>
      <vt:lpstr>Pay Program algebra (1) Score = 61.809 – 5.68 Pay_Program     (limited) (2) Score = 10.80 + 3.73 Pay_Program + 0.826 OldScore (full)</vt:lpstr>
      <vt:lpstr>One variable with different slopes</vt:lpstr>
      <vt:lpstr>Review of simple derivatives</vt:lpstr>
      <vt:lpstr>Three rules of calculus</vt:lpstr>
      <vt:lpstr>Examples</vt:lpstr>
      <vt:lpstr>Now we’re ready for different slopes</vt:lpstr>
      <vt:lpstr>Movie dataset </vt:lpstr>
      <vt:lpstr>Do you think that budget will matter similarly for all types of movies?</vt:lpstr>
      <vt:lpstr>If we think that each budget dollar affects SciFi movies differently…</vt:lpstr>
      <vt:lpstr>Steps 1 and 2: Replace budget with two new variables Budget x SciFi   and  Budget x Non-SciFi</vt:lpstr>
      <vt:lpstr>What data looks like in a spreadsheet</vt:lpstr>
      <vt:lpstr>3. Replace Budget with these two variables (keeping in SciFi) </vt:lpstr>
      <vt:lpstr>Graph of this model</vt:lpstr>
      <vt:lpstr>This also allows the effect of being a scifi movie to depend on the budget</vt:lpstr>
      <vt:lpstr>Making Regression Tables</vt:lpstr>
      <vt:lpstr>Main elements of the  regression table: 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574</cp:revision>
  <cp:lastPrinted>2017-10-18T13:45:09Z</cp:lastPrinted>
  <dcterms:created xsi:type="dcterms:W3CDTF">2012-04-21T03:14:22Z</dcterms:created>
  <dcterms:modified xsi:type="dcterms:W3CDTF">2017-10-25T13:52:46Z</dcterms:modified>
</cp:coreProperties>
</file>