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607" r:id="rId1"/>
  </p:sldMasterIdLst>
  <p:notesMasterIdLst>
    <p:notesMasterId r:id="rId24"/>
  </p:notesMasterIdLst>
  <p:handoutMasterIdLst>
    <p:handoutMasterId r:id="rId25"/>
  </p:handoutMasterIdLst>
  <p:sldIdLst>
    <p:sldId id="331" r:id="rId2"/>
    <p:sldId id="722" r:id="rId3"/>
    <p:sldId id="820" r:id="rId4"/>
    <p:sldId id="807" r:id="rId5"/>
    <p:sldId id="796" r:id="rId6"/>
    <p:sldId id="797" r:id="rId7"/>
    <p:sldId id="808" r:id="rId8"/>
    <p:sldId id="809" r:id="rId9"/>
    <p:sldId id="810" r:id="rId10"/>
    <p:sldId id="800" r:id="rId11"/>
    <p:sldId id="811" r:id="rId12"/>
    <p:sldId id="801" r:id="rId13"/>
    <p:sldId id="802" r:id="rId14"/>
    <p:sldId id="803" r:id="rId15"/>
    <p:sldId id="804" r:id="rId16"/>
    <p:sldId id="806" r:id="rId17"/>
    <p:sldId id="816" r:id="rId18"/>
    <p:sldId id="817" r:id="rId19"/>
    <p:sldId id="815" r:id="rId20"/>
    <p:sldId id="818" r:id="rId21"/>
    <p:sldId id="821" r:id="rId22"/>
    <p:sldId id="813" r:id="rId2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A3F"/>
    <a:srgbClr val="6666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6" autoAdjust="0"/>
    <p:restoredTop sz="95878" autoAdjust="0"/>
  </p:normalViewPr>
  <p:slideViewPr>
    <p:cSldViewPr snapToGrid="0" snapToObjects="1">
      <p:cViewPr varScale="1">
        <p:scale>
          <a:sx n="88" d="100"/>
          <a:sy n="88" d="100"/>
        </p:scale>
        <p:origin x="3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94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33DD6E71-6090-4883-B6DD-B01D3F55CE49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32479C8-4327-4F69-BF05-F013EAF247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207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E02E0BCF-A863-5B4E-8C7E-16C46CA4CC9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0100E2C8-C556-5540-B541-0EDD875CC4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3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3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0E2C8-C556-5540-B541-0EDD875CC4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637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173ED-072A-4684-8698-BD38D694FD18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06832-D2E9-446E-B338-6C0374BD1991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433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DAFFD-6522-4CF4-880E-2E57B6F4691B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69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26612-59E7-4474-9B35-27CA84931DC9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26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91B47-12F3-4B10-B158-9730B90839E1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5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35933-78B6-4F23-92BD-A7EC2A85AA72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BF993-CC0A-4F1D-9607-760A546EC117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96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9386C-201B-41F8-A4ED-5A5DEC4A8888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2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2CBAA-3FD5-4BBB-A10D-4408E75F2619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7408-8D0D-4F6E-B5D6-8124CC58EEC2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6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0769-BC2D-4EF4-9228-13010FE014E8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2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72935-D54E-4C04-A1E2-8A2856F8BE77}" type="datetime1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4A00-984E-4949-B0C7-1370322C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6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08" r:id="rId1"/>
    <p:sldLayoutId id="2147484609" r:id="rId2"/>
    <p:sldLayoutId id="2147484610" r:id="rId3"/>
    <p:sldLayoutId id="2147484611" r:id="rId4"/>
    <p:sldLayoutId id="2147484612" r:id="rId5"/>
    <p:sldLayoutId id="2147484613" r:id="rId6"/>
    <p:sldLayoutId id="2147484614" r:id="rId7"/>
    <p:sldLayoutId id="2147484615" r:id="rId8"/>
    <p:sldLayoutId id="2147484616" r:id="rId9"/>
    <p:sldLayoutId id="2147484617" r:id="rId10"/>
    <p:sldLayoutId id="2147484618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1262" y="914400"/>
            <a:ext cx="8464138" cy="292133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QM222 Class </a:t>
            </a:r>
            <a:r>
              <a:rPr lang="en-US" sz="4000" b="1" dirty="0" smtClean="0"/>
              <a:t>18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Omitted Variable Bias</a:t>
            </a:r>
            <a:endParaRPr lang="en-US" sz="2800" dirty="0"/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53988"/>
            <a:ext cx="3733800" cy="37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113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Omitted variable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9490"/>
            <a:ext cx="7610476" cy="4248059"/>
          </a:xfrm>
        </p:spPr>
        <p:txBody>
          <a:bodyPr>
            <a:normAutofit/>
          </a:bodyPr>
          <a:lstStyle/>
          <a:p>
            <a:r>
              <a:rPr lang="en-US" b="1" dirty="0" smtClean="0"/>
              <a:t>In </a:t>
            </a:r>
            <a:r>
              <a:rPr lang="en-US" b="1" dirty="0"/>
              <a:t>a </a:t>
            </a:r>
            <a:r>
              <a:rPr lang="en-US" b="1" i="1" dirty="0"/>
              <a:t>simple</a:t>
            </a:r>
            <a:r>
              <a:rPr lang="en-US" b="1" dirty="0"/>
              <a:t> regression of Y on X</a:t>
            </a:r>
            <a:r>
              <a:rPr lang="en-US" b="1" baseline="-25000" dirty="0"/>
              <a:t>1</a:t>
            </a:r>
            <a:r>
              <a:rPr lang="en-US" b="1" dirty="0"/>
              <a:t>, the coefficient b</a:t>
            </a:r>
            <a:r>
              <a:rPr lang="en-US" b="1" baseline="-25000" dirty="0"/>
              <a:t>1 </a:t>
            </a:r>
            <a:r>
              <a:rPr lang="en-US" b="1" dirty="0"/>
              <a:t>measures the </a:t>
            </a:r>
            <a:r>
              <a:rPr lang="en-US" b="1" u="sng" dirty="0"/>
              <a:t>combined effects</a:t>
            </a:r>
            <a:r>
              <a:rPr lang="en-US" b="1" dirty="0"/>
              <a:t> of: </a:t>
            </a:r>
            <a:endParaRPr lang="en-US" dirty="0"/>
          </a:p>
          <a:p>
            <a:pPr lvl="1"/>
            <a:r>
              <a:rPr lang="en-US" b="1" dirty="0"/>
              <a:t>the </a:t>
            </a:r>
            <a:r>
              <a:rPr lang="en-US" b="1" i="1" dirty="0"/>
              <a:t>direct (or often called “causal”) effect</a:t>
            </a:r>
            <a:r>
              <a:rPr lang="en-US" b="1" dirty="0"/>
              <a:t> of the included variable X</a:t>
            </a:r>
            <a:r>
              <a:rPr lang="en-US" b="1" baseline="-25000" dirty="0"/>
              <a:t>1 </a:t>
            </a:r>
            <a:r>
              <a:rPr lang="en-US" b="1" dirty="0"/>
              <a:t>on Y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PLUS </a:t>
            </a:r>
            <a:endParaRPr lang="en-US" dirty="0"/>
          </a:p>
          <a:p>
            <a:pPr lvl="1"/>
            <a:r>
              <a:rPr lang="en-US" b="1" dirty="0"/>
              <a:t>an “omitted variable bias” due to factors that were left out (omitted) from the regression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Often we want to measure the direct, causal effect. In this case, the coefficient in the simple regression is biased.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Regressions without and with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6286"/>
            <a:ext cx="7886700" cy="487067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Regression (1)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WS48= .1203 - .0325 INJURED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              (66.37)   (-6.34)                                                       </a:t>
            </a:r>
            <a:r>
              <a:rPr lang="en-US" dirty="0" err="1" smtClean="0">
                <a:cs typeface="Courier New" panose="02070309020205020404" pitchFamily="49" charset="0"/>
              </a:rPr>
              <a:t>adjRsq</a:t>
            </a:r>
            <a:r>
              <a:rPr lang="en-US" dirty="0" smtClean="0">
                <a:cs typeface="Courier New" panose="02070309020205020404" pitchFamily="49" charset="0"/>
              </a:rPr>
              <a:t>=.0359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Regression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WS48= .</a:t>
            </a:r>
            <a:r>
              <a:rPr lang="en-US" dirty="0" smtClean="0">
                <a:cs typeface="Courier New" panose="02070309020205020404" pitchFamily="49" charset="0"/>
              </a:rPr>
              <a:t>1991 </a:t>
            </a:r>
            <a:r>
              <a:rPr lang="en-US" dirty="0">
                <a:cs typeface="Courier New" panose="02070309020205020404" pitchFamily="49" charset="0"/>
              </a:rPr>
              <a:t>- .</a:t>
            </a:r>
            <a:r>
              <a:rPr lang="en-US" dirty="0" smtClean="0">
                <a:cs typeface="Courier New" panose="02070309020205020404" pitchFamily="49" charset="0"/>
              </a:rPr>
              <a:t>0274 INJURED  - .00279 Age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              </a:t>
            </a:r>
            <a:r>
              <a:rPr lang="en-US" dirty="0" smtClean="0">
                <a:cs typeface="Courier New" panose="02070309020205020404" pitchFamily="49" charset="0"/>
              </a:rPr>
              <a:t>(18.38)   (-5.41)                 (-7.37)                           </a:t>
            </a:r>
            <a:r>
              <a:rPr lang="en-US" dirty="0" err="1">
                <a:cs typeface="Courier New" panose="02070309020205020404" pitchFamily="49" charset="0"/>
              </a:rPr>
              <a:t>adjRsq</a:t>
            </a:r>
            <a:r>
              <a:rPr lang="en-US" dirty="0">
                <a:cs typeface="Courier New" panose="02070309020205020404" pitchFamily="49" charset="0"/>
              </a:rPr>
              <a:t>=.</a:t>
            </a:r>
            <a:r>
              <a:rPr lang="en-US" dirty="0" smtClean="0">
                <a:cs typeface="Courier New" panose="02070309020205020404" pitchFamily="49" charset="0"/>
              </a:rPr>
              <a:t>0826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(t-stats in parentheses)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Putting age in the regression (2) added .051 to the INJURED coefficient (i.e. made it a smaller negative.)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The omitted variable bias </a:t>
            </a:r>
            <a:r>
              <a:rPr lang="en-US" sz="2400" b="1" dirty="0" smtClean="0">
                <a:cs typeface="Courier New" panose="02070309020205020404" pitchFamily="49" charset="0"/>
              </a:rPr>
              <a:t>in Regression (1) </a:t>
            </a:r>
            <a:r>
              <a:rPr lang="en-US" sz="2400" dirty="0" smtClean="0">
                <a:cs typeface="Courier New" panose="02070309020205020404" pitchFamily="49" charset="0"/>
              </a:rPr>
              <a:t>was  - .051</a:t>
            </a:r>
          </a:p>
          <a:p>
            <a:pPr>
              <a:buNone/>
            </a:pPr>
            <a:r>
              <a:rPr lang="en-US" altLang="en-US" sz="2400" dirty="0" smtClean="0"/>
              <a:t>More generally: Omitted </a:t>
            </a:r>
            <a:r>
              <a:rPr lang="en-US" altLang="en-US" sz="2400" dirty="0"/>
              <a:t>variable bias occurs </a:t>
            </a:r>
            <a:r>
              <a:rPr lang="en-US" altLang="en-US" sz="2400" dirty="0" smtClean="0"/>
              <a:t>when:</a:t>
            </a:r>
            <a:endParaRPr lang="en-US" alt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The omitted variable </a:t>
            </a:r>
            <a:r>
              <a:rPr lang="en-US" altLang="en-US" sz="2400" dirty="0" smtClean="0"/>
              <a:t>(Age) has </a:t>
            </a:r>
            <a:r>
              <a:rPr lang="en-US" altLang="en-US" sz="2400" dirty="0"/>
              <a:t>an effect on the dependent </a:t>
            </a:r>
            <a:r>
              <a:rPr lang="en-US" altLang="en-US" sz="2400" dirty="0" smtClean="0"/>
              <a:t>variable (WS48)           AND</a:t>
            </a: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/>
              <a:t>2.   The omitted variable </a:t>
            </a:r>
            <a:r>
              <a:rPr lang="en-US" altLang="en-US" sz="2400" dirty="0" smtClean="0"/>
              <a:t>(Age) is </a:t>
            </a:r>
            <a:r>
              <a:rPr lang="en-US" altLang="en-US" sz="2400" dirty="0"/>
              <a:t>correlated with the explanatory variable of </a:t>
            </a:r>
            <a:r>
              <a:rPr lang="en-US" altLang="en-US" sz="2400" dirty="0" smtClean="0"/>
              <a:t>interest (INJURED).</a:t>
            </a: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4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3035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Another example: How does getting more education affect salaries?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18161"/>
            <a:ext cx="8313469" cy="521326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Let’s say you </a:t>
            </a:r>
            <a:r>
              <a:rPr lang="en-US" sz="2200" dirty="0" smtClean="0"/>
              <a:t>run </a:t>
            </a:r>
            <a:r>
              <a:rPr lang="en-US" sz="2200" dirty="0" smtClean="0"/>
              <a:t>this regression: </a:t>
            </a:r>
          </a:p>
          <a:p>
            <a:pPr marL="0" indent="0">
              <a:buNone/>
            </a:pPr>
            <a:r>
              <a:rPr lang="en-US" sz="2200" dirty="0" smtClean="0"/>
              <a:t> Income = 20,000 + 4000  Education (in years).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But, the coefficient 4000 may pick up the fact that more intelligent people have both more education and higher income.  </a:t>
            </a:r>
          </a:p>
          <a:p>
            <a:pPr lvl="2"/>
            <a:r>
              <a:rPr lang="en-US" sz="2200" dirty="0" smtClean="0"/>
              <a:t>If you could add the variable IQ to the regression, the coefficient on education would hold IQ constant, taking out the omitted variable bias.</a:t>
            </a:r>
            <a:endParaRPr lang="en-US" sz="2200" dirty="0"/>
          </a:p>
          <a:p>
            <a:pPr>
              <a:buNone/>
            </a:pPr>
            <a:r>
              <a:rPr lang="en-US" altLang="en-US" sz="2400" dirty="0"/>
              <a:t>Omitted variable bias occurs </a:t>
            </a:r>
            <a:r>
              <a:rPr lang="en-US" altLang="en-US" sz="2400" dirty="0" smtClean="0"/>
              <a:t>because:</a:t>
            </a:r>
            <a:endParaRPr lang="en-US" alt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sz="2400" dirty="0"/>
              <a:t>The omitted variable </a:t>
            </a:r>
            <a:r>
              <a:rPr lang="en-US" altLang="en-US" sz="2400" dirty="0" smtClean="0"/>
              <a:t>(IQ) </a:t>
            </a:r>
            <a:r>
              <a:rPr lang="en-US" altLang="en-US" sz="2400" dirty="0"/>
              <a:t>has an effect on the dependent variable </a:t>
            </a:r>
            <a:r>
              <a:rPr lang="en-US" altLang="en-US" sz="2400" dirty="0" smtClean="0"/>
              <a:t>(Income)           </a:t>
            </a:r>
            <a:r>
              <a:rPr lang="en-US" altLang="en-US" sz="2400" dirty="0"/>
              <a:t>AND</a:t>
            </a:r>
          </a:p>
          <a:p>
            <a:pPr marL="0" indent="0">
              <a:buNone/>
            </a:pPr>
            <a:r>
              <a:rPr lang="en-US" altLang="en-US" sz="2400" dirty="0"/>
              <a:t>2.   The omitted variable </a:t>
            </a:r>
            <a:r>
              <a:rPr lang="en-US" altLang="en-US" sz="2400" dirty="0" smtClean="0"/>
              <a:t>(IQ) </a:t>
            </a:r>
            <a:r>
              <a:rPr lang="en-US" altLang="en-US" sz="2400" dirty="0"/>
              <a:t>is correlated with the explanatory variable of interest </a:t>
            </a:r>
            <a:r>
              <a:rPr lang="en-US" altLang="en-US" sz="2400" dirty="0" smtClean="0"/>
              <a:t>(Education).</a:t>
            </a:r>
            <a:endParaRPr lang="en-US" sz="24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9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 are going to learn </a:t>
            </a:r>
            <a:r>
              <a:rPr lang="en-US" dirty="0" smtClean="0"/>
              <a:t>several methods </a:t>
            </a:r>
            <a:r>
              <a:rPr lang="en-US" dirty="0"/>
              <a:t>so that you </a:t>
            </a:r>
            <a:r>
              <a:rPr lang="en-US" dirty="0" smtClean="0"/>
              <a:t>can understand Omitted Variable Bias- </a:t>
            </a:r>
            <a:r>
              <a:rPr lang="en-US" dirty="0" smtClean="0"/>
              <a:t>today using  </a:t>
            </a:r>
            <a:r>
              <a:rPr lang="en-US" dirty="0" smtClean="0"/>
              <a:t>with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1508166"/>
            <a:ext cx="7610476" cy="4758163"/>
          </a:xfrm>
        </p:spPr>
        <p:txBody>
          <a:bodyPr/>
          <a:lstStyle/>
          <a:p>
            <a:r>
              <a:rPr lang="en-US" dirty="0" smtClean="0"/>
              <a:t>Really, both being injured and age affect WS48 as in the multiple regression</a:t>
            </a:r>
          </a:p>
          <a:p>
            <a:pPr marL="0" indent="0">
              <a:buNone/>
            </a:pPr>
            <a:r>
              <a:rPr lang="en-US" dirty="0" smtClean="0"/>
              <a:t>		Y = b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b</a:t>
            </a:r>
            <a:r>
              <a:rPr lang="en-US" baseline="-25000" dirty="0" smtClean="0"/>
              <a:t>2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This is drawn below.</a:t>
            </a:r>
          </a:p>
          <a:p>
            <a:r>
              <a:rPr lang="en-US" dirty="0" smtClean="0"/>
              <a:t>Let’s </a:t>
            </a:r>
            <a:r>
              <a:rPr lang="en-US" dirty="0" smtClean="0"/>
              <a:t>call this the </a:t>
            </a:r>
            <a:r>
              <a:rPr lang="en-US" b="1" i="1" dirty="0" smtClean="0">
                <a:solidFill>
                  <a:srgbClr val="FF0000"/>
                </a:solidFill>
              </a:rPr>
              <a:t>Full model</a:t>
            </a:r>
            <a:r>
              <a:rPr lang="en-US" b="1" i="1" dirty="0" smtClean="0"/>
              <a:t>.  </a:t>
            </a:r>
          </a:p>
          <a:p>
            <a:r>
              <a:rPr lang="en-US" dirty="0" smtClean="0"/>
              <a:t>Let’s call b</a:t>
            </a:r>
            <a:r>
              <a:rPr lang="en-US" baseline="-25000" dirty="0" smtClean="0"/>
              <a:t>1</a:t>
            </a:r>
            <a:r>
              <a:rPr lang="en-US" dirty="0" smtClean="0"/>
              <a:t> and  b</a:t>
            </a:r>
            <a:r>
              <a:rPr lang="en-US" baseline="-25000" dirty="0" smtClean="0"/>
              <a:t>2 </a:t>
            </a:r>
            <a:r>
              <a:rPr lang="en-US" dirty="0" smtClean="0"/>
              <a:t>the </a:t>
            </a:r>
            <a:r>
              <a:rPr lang="en-US" b="1" i="1" dirty="0" smtClean="0">
                <a:solidFill>
                  <a:srgbClr val="FF0000"/>
                </a:solidFill>
              </a:rPr>
              <a:t>direct effects.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:\Users\Keith\Documents\My Dropbox\SM222\Graphs For Indirect Effects2_files\image01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906" y="3826585"/>
            <a:ext cx="4999355" cy="24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8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mis</a:t>
            </a:r>
            <a:r>
              <a:rPr lang="en-US" dirty="0" smtClean="0"/>
              <a:t>-specified or </a:t>
            </a:r>
            <a:r>
              <a:rPr lang="en-US" i="1" dirty="0" smtClean="0">
                <a:solidFill>
                  <a:srgbClr val="FF0000"/>
                </a:solidFill>
              </a:rPr>
              <a:t>Limited model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in the simple (1 X variable) regression, we measure only a (combined) effect of injured  on price. Call its coefficient c</a:t>
            </a:r>
            <a:r>
              <a:rPr lang="en-US" baseline="-25000" dirty="0" smtClean="0"/>
              <a:t>1</a:t>
            </a:r>
          </a:p>
          <a:p>
            <a:pPr marL="0" indent="0" algn="ctr">
              <a:buNone/>
            </a:pPr>
            <a:r>
              <a:rPr lang="en-US" dirty="0" smtClean="0"/>
              <a:t>Y </a:t>
            </a:r>
            <a:r>
              <a:rPr lang="en-US" dirty="0"/>
              <a:t>= </a:t>
            </a:r>
            <a:r>
              <a:rPr lang="en-US" dirty="0" smtClean="0"/>
              <a:t>c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endParaRPr lang="en-US" baseline="-25000" dirty="0" smtClean="0"/>
          </a:p>
          <a:p>
            <a:r>
              <a:rPr lang="en-US" dirty="0"/>
              <a:t>Let’s call </a:t>
            </a: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 is the  </a:t>
            </a:r>
            <a:r>
              <a:rPr lang="en-US" b="1" i="1" dirty="0" smtClean="0">
                <a:solidFill>
                  <a:srgbClr val="FF0000"/>
                </a:solidFill>
              </a:rPr>
              <a:t>combined  effect </a:t>
            </a:r>
            <a:r>
              <a:rPr lang="en-US" dirty="0" smtClean="0"/>
              <a:t>because it combines the direct effect of X1 and the bias.</a:t>
            </a:r>
            <a:endParaRPr lang="en-US" b="1" i="1" dirty="0">
              <a:solidFill>
                <a:srgbClr val="FF0000"/>
              </a:solidFill>
            </a:endParaRPr>
          </a:p>
          <a:p>
            <a:endParaRPr lang="en-US" baseline="-25000" dirty="0"/>
          </a:p>
        </p:txBody>
      </p:sp>
      <p:pic>
        <p:nvPicPr>
          <p:cNvPr id="4" name="Picture 3" descr="image003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56911" y="3920039"/>
            <a:ext cx="4999990" cy="198056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49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reason that there is an omitted variable bias in the simple regression of Y on  </a:t>
            </a:r>
            <a:r>
              <a:rPr lang="en-US" sz="3600" dirty="0"/>
              <a:t>X</a:t>
            </a:r>
            <a:r>
              <a:rPr lang="en-US" sz="3600" baseline="-25000" dirty="0"/>
              <a:t>­1</a:t>
            </a:r>
            <a:r>
              <a:rPr lang="en-US" sz="3600" dirty="0"/>
              <a:t> </a:t>
            </a:r>
            <a:r>
              <a:rPr lang="en-US" sz="3600" dirty="0" smtClean="0"/>
              <a:t>is that there is a </a:t>
            </a:r>
            <a:r>
              <a:rPr lang="en-US" dirty="0" smtClean="0"/>
              <a:t>Background Relationship between the X’s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686" y="1829444"/>
            <a:ext cx="7835214" cy="3134610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We </a:t>
            </a:r>
            <a:r>
              <a:rPr lang="en-US" sz="2600" dirty="0" smtClean="0"/>
              <a:t>intuited that </a:t>
            </a:r>
            <a:r>
              <a:rPr lang="en-US" sz="2600" dirty="0"/>
              <a:t>there is a relationship between X</a:t>
            </a:r>
            <a:r>
              <a:rPr lang="en-US" sz="2600" baseline="-25000" dirty="0"/>
              <a:t>­1</a:t>
            </a:r>
            <a:r>
              <a:rPr lang="en-US" sz="2600" dirty="0"/>
              <a:t> </a:t>
            </a:r>
            <a:r>
              <a:rPr lang="en-US" sz="2600" dirty="0" smtClean="0"/>
              <a:t>(Injured) </a:t>
            </a:r>
            <a:r>
              <a:rPr lang="en-US" sz="2600" dirty="0"/>
              <a:t>and X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dirty="0" smtClean="0"/>
              <a:t>(Age). </a:t>
            </a:r>
          </a:p>
          <a:p>
            <a:pPr lvl="1"/>
            <a:r>
              <a:rPr lang="en-US" sz="2600" dirty="0" smtClean="0"/>
              <a:t>We </a:t>
            </a:r>
            <a:r>
              <a:rPr lang="en-US" sz="2600" dirty="0"/>
              <a:t>call this the </a:t>
            </a:r>
            <a:r>
              <a:rPr lang="en-US" sz="2600" b="1" i="1" dirty="0">
                <a:solidFill>
                  <a:srgbClr val="FF0000"/>
                </a:solidFill>
              </a:rPr>
              <a:t>Background </a:t>
            </a:r>
            <a:r>
              <a:rPr lang="en-US" sz="2600" b="1" i="1" dirty="0" smtClean="0">
                <a:solidFill>
                  <a:srgbClr val="FF0000"/>
                </a:solidFill>
              </a:rPr>
              <a:t>Relationship</a:t>
            </a:r>
            <a:r>
              <a:rPr lang="en-US" sz="2600" dirty="0" smtClean="0"/>
              <a:t>:</a:t>
            </a:r>
            <a:endParaRPr lang="en-US" dirty="0"/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correlate WS48 INJURED Age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=1,051)</a:t>
            </a:r>
          </a:p>
          <a:p>
            <a:pPr marL="3492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|     WS48  INJURED      Age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WS48 |   1.0000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INJURED |  -0.1920   1.0000</a:t>
            </a:r>
          </a:p>
          <a:p>
            <a:pPr marL="34925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Age |  -0.2425  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0.1388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1.0000</a:t>
            </a:r>
          </a:p>
          <a:p>
            <a:pPr marL="3492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9250" lvl="1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Picture 3" descr="C:\Users\Keith\Documents\My Dropbox\SM222\Graphs For Indirect Effects2_files\image01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2867" y="4964054"/>
            <a:ext cx="405511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4"/>
          <p:cNvSpPr txBox="1">
            <a:spLocks/>
          </p:cNvSpPr>
          <p:nvPr/>
        </p:nvSpPr>
        <p:spPr>
          <a:xfrm>
            <a:off x="5651630" y="4964054"/>
            <a:ext cx="3114989" cy="169277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ts val="1000"/>
              </a:spcBef>
              <a:buClr>
                <a:schemeClr val="accent1"/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Wingdings 2" pitchFamily="18" charset="2"/>
              <a:buChar char="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8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8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This </a:t>
            </a:r>
            <a:r>
              <a:rPr lang="en-US" b="1" i="1" dirty="0" smtClean="0">
                <a:solidFill>
                  <a:srgbClr val="FF0000"/>
                </a:solidFill>
              </a:rPr>
              <a:t>background relationship</a:t>
            </a:r>
            <a:r>
              <a:rPr lang="en-US" dirty="0" smtClean="0"/>
              <a:t>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shown in the graph as  </a:t>
            </a:r>
            <a:r>
              <a:rPr lang="en-US" b="1" dirty="0"/>
              <a:t>a</a:t>
            </a:r>
            <a:r>
              <a:rPr lang="en-US" b="1" baseline="-25000" dirty="0"/>
              <a:t>1</a:t>
            </a:r>
            <a:r>
              <a:rPr lang="en-US" dirty="0"/>
              <a:t>, 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is positive.</a:t>
            </a:r>
            <a:endParaRPr lang="en-US" dirty="0"/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9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if we want the direct effect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119" y="1978046"/>
            <a:ext cx="7958781" cy="3670767"/>
          </a:xfrm>
        </p:spPr>
        <p:txBody>
          <a:bodyPr/>
          <a:lstStyle/>
          <a:p>
            <a:r>
              <a:rPr lang="en-US" dirty="0" smtClean="0"/>
              <a:t>We should include </a:t>
            </a:r>
            <a:r>
              <a:rPr lang="en-US" dirty="0"/>
              <a:t>both X</a:t>
            </a:r>
            <a:r>
              <a:rPr lang="en-US" baseline="-25000" dirty="0"/>
              <a:t>­1 </a:t>
            </a:r>
            <a:r>
              <a:rPr lang="en-US" dirty="0"/>
              <a:t>and</a:t>
            </a:r>
            <a:r>
              <a:rPr lang="en-US" baseline="-25000" dirty="0"/>
              <a:t> </a:t>
            </a:r>
            <a:r>
              <a:rPr lang="en-US" dirty="0"/>
              <a:t>X</a:t>
            </a:r>
            <a:r>
              <a:rPr lang="en-US" baseline="-25000" dirty="0"/>
              <a:t>2 </a:t>
            </a:r>
            <a:r>
              <a:rPr lang="en-US" dirty="0"/>
              <a:t> in a </a:t>
            </a:r>
            <a:r>
              <a:rPr lang="en-US" sz="2400" b="1" dirty="0"/>
              <a:t>multiple regression</a:t>
            </a:r>
            <a:r>
              <a:rPr lang="en-US" dirty="0"/>
              <a:t>, </a:t>
            </a:r>
            <a:r>
              <a:rPr lang="en-US" dirty="0" smtClean="0"/>
              <a:t>so we </a:t>
            </a:r>
            <a:r>
              <a:rPr lang="en-US" dirty="0"/>
              <a:t>get the coefficient b</a:t>
            </a:r>
            <a:r>
              <a:rPr lang="en-US" baseline="-25000" dirty="0"/>
              <a:t>1</a:t>
            </a:r>
            <a:r>
              <a:rPr lang="en-US" dirty="0"/>
              <a:t> – the direct effect of X</a:t>
            </a:r>
            <a:r>
              <a:rPr lang="en-US" baseline="-25000" dirty="0"/>
              <a:t>­1</a:t>
            </a:r>
            <a:r>
              <a:rPr lang="en-US" dirty="0"/>
              <a:t>.  </a:t>
            </a:r>
          </a:p>
          <a:p>
            <a:endParaRPr lang="en-US" dirty="0"/>
          </a:p>
        </p:txBody>
      </p:sp>
      <p:pic>
        <p:nvPicPr>
          <p:cNvPr id="4" name="Picture 3" descr="C:\Users\Keith\Documents\My Dropbox\SM222\Graphs For Indirect Effects2_files\image01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228" y="3644719"/>
            <a:ext cx="4999355" cy="24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98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22" y="232783"/>
            <a:ext cx="7951808" cy="1248777"/>
          </a:xfrm>
        </p:spPr>
        <p:txBody>
          <a:bodyPr>
            <a:noAutofit/>
          </a:bodyPr>
          <a:lstStyle/>
          <a:p>
            <a:r>
              <a:rPr lang="en-US" sz="2800" dirty="0" smtClean="0"/>
              <a:t>But in the limited model without an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in the regression,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02" y="1481560"/>
            <a:ext cx="7610476" cy="4206160"/>
          </a:xfrm>
        </p:spPr>
        <p:txBody>
          <a:bodyPr/>
          <a:lstStyle/>
          <a:p>
            <a:r>
              <a:rPr lang="en-US" dirty="0" smtClean="0"/>
              <a:t>The combined effect</a:t>
            </a:r>
            <a:r>
              <a:rPr lang="en-US" b="1" dirty="0" smtClean="0">
                <a:solidFill>
                  <a:srgbClr val="FF0000"/>
                </a:solidFill>
              </a:rPr>
              <a:t> c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includes </a:t>
            </a:r>
            <a:r>
              <a:rPr lang="en-US" dirty="0"/>
              <a:t>both </a:t>
            </a:r>
            <a:r>
              <a:rPr lang="en-US" dirty="0" smtClean="0"/>
              <a:t>X</a:t>
            </a:r>
            <a:r>
              <a:rPr lang="en-US" baseline="-25000" dirty="0" smtClean="0"/>
              <a:t>­1</a:t>
            </a:r>
            <a:r>
              <a:rPr lang="en-US" dirty="0" smtClean="0"/>
              <a:t>‘s </a:t>
            </a:r>
            <a:r>
              <a:rPr lang="en-US" i="1" dirty="0" smtClean="0"/>
              <a:t>direct effect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And the </a:t>
            </a:r>
            <a:r>
              <a:rPr lang="en-US" i="1" dirty="0" smtClean="0"/>
              <a:t>indirect effect </a:t>
            </a:r>
            <a:r>
              <a:rPr lang="en-US" dirty="0" smtClean="0"/>
              <a:t>(blue arrow)</a:t>
            </a:r>
            <a:r>
              <a:rPr lang="en-US" i="1" dirty="0" smtClean="0"/>
              <a:t> </a:t>
            </a:r>
            <a:r>
              <a:rPr lang="en-US" dirty="0" smtClean="0"/>
              <a:t>working through</a:t>
            </a:r>
            <a:r>
              <a:rPr lang="en-US" i="1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­2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i.e. when </a:t>
            </a:r>
            <a:r>
              <a:rPr lang="en-US" dirty="0"/>
              <a:t>X</a:t>
            </a:r>
            <a:r>
              <a:rPr lang="en-US" baseline="-25000" dirty="0"/>
              <a:t>­1</a:t>
            </a:r>
            <a:r>
              <a:rPr lang="en-US" dirty="0"/>
              <a:t> changes, X</a:t>
            </a:r>
            <a:r>
              <a:rPr lang="en-US" baseline="-25000" dirty="0"/>
              <a:t>2</a:t>
            </a:r>
            <a:r>
              <a:rPr lang="en-US" dirty="0"/>
              <a:t> also tends to </a:t>
            </a:r>
            <a:r>
              <a:rPr lang="en-US" dirty="0" smtClean="0"/>
              <a:t>change </a:t>
            </a:r>
            <a:r>
              <a:rPr lang="en-US" b="1" dirty="0" smtClean="0">
                <a:solidFill>
                  <a:srgbClr val="FF0000"/>
                </a:solidFill>
              </a:rPr>
              <a:t>(a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change in X</a:t>
            </a:r>
            <a:r>
              <a:rPr lang="en-US" baseline="-25000" dirty="0"/>
              <a:t>­2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i="1" dirty="0" smtClean="0"/>
              <a:t>another</a:t>
            </a:r>
            <a:r>
              <a:rPr lang="en-US" dirty="0" smtClean="0"/>
              <a:t> </a:t>
            </a:r>
            <a:r>
              <a:rPr lang="en-US" dirty="0"/>
              <a:t>effect on 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:\Users\Keith\Documents\My Dropbox\SM222\Graphs For Indirect Effects2_files\image026.png"/>
          <p:cNvPicPr/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2655144" y="3654369"/>
            <a:ext cx="3359150" cy="22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>
            <a:off x="3472768" y="4697433"/>
            <a:ext cx="166675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38407" y="5027777"/>
            <a:ext cx="1076446" cy="80235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38407" y="5070764"/>
            <a:ext cx="1133593" cy="7938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04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522" y="232783"/>
            <a:ext cx="7951808" cy="1248777"/>
          </a:xfrm>
        </p:spPr>
        <p:txBody>
          <a:bodyPr>
            <a:noAutofit/>
          </a:bodyPr>
          <a:lstStyle/>
          <a:p>
            <a:r>
              <a:rPr lang="en-US" sz="2800" dirty="0" smtClean="0"/>
              <a:t>But in the limited model without an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in the regression,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02" y="1481560"/>
            <a:ext cx="7610476" cy="4206160"/>
          </a:xfrm>
        </p:spPr>
        <p:txBody>
          <a:bodyPr/>
          <a:lstStyle/>
          <a:p>
            <a:r>
              <a:rPr lang="en-US" dirty="0" smtClean="0"/>
              <a:t>The combined effect</a:t>
            </a:r>
            <a:r>
              <a:rPr lang="en-US" b="1" dirty="0" smtClean="0">
                <a:solidFill>
                  <a:srgbClr val="FF0000"/>
                </a:solidFill>
              </a:rPr>
              <a:t> c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includes </a:t>
            </a:r>
            <a:r>
              <a:rPr lang="en-US" dirty="0"/>
              <a:t>both </a:t>
            </a:r>
            <a:r>
              <a:rPr lang="en-US" dirty="0" smtClean="0"/>
              <a:t>X</a:t>
            </a:r>
            <a:r>
              <a:rPr lang="en-US" baseline="-25000" dirty="0" smtClean="0"/>
              <a:t>­1</a:t>
            </a:r>
            <a:r>
              <a:rPr lang="en-US" dirty="0" smtClean="0"/>
              <a:t>‘s </a:t>
            </a:r>
            <a:r>
              <a:rPr lang="en-US" i="1" dirty="0" smtClean="0"/>
              <a:t>direct effect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r>
              <a:rPr lang="en-US" dirty="0" smtClean="0"/>
              <a:t>And the </a:t>
            </a:r>
            <a:r>
              <a:rPr lang="en-US" i="1" dirty="0" smtClean="0"/>
              <a:t>indirect effect </a:t>
            </a:r>
            <a:r>
              <a:rPr lang="en-US" dirty="0" smtClean="0"/>
              <a:t>(blue arrow)</a:t>
            </a:r>
            <a:r>
              <a:rPr lang="en-US" i="1" dirty="0" smtClean="0"/>
              <a:t> </a:t>
            </a:r>
            <a:r>
              <a:rPr lang="en-US" dirty="0" smtClean="0"/>
              <a:t>working through</a:t>
            </a:r>
            <a:r>
              <a:rPr lang="en-US" i="1" dirty="0" smtClean="0"/>
              <a:t> </a:t>
            </a:r>
            <a:r>
              <a:rPr lang="en-US" dirty="0" smtClean="0"/>
              <a:t>X</a:t>
            </a:r>
            <a:r>
              <a:rPr lang="en-US" baseline="-25000" dirty="0" smtClean="0"/>
              <a:t>­2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i.e. when </a:t>
            </a:r>
            <a:r>
              <a:rPr lang="en-US" dirty="0"/>
              <a:t>X</a:t>
            </a:r>
            <a:r>
              <a:rPr lang="en-US" baseline="-25000" dirty="0"/>
              <a:t>­1</a:t>
            </a:r>
            <a:r>
              <a:rPr lang="en-US" dirty="0"/>
              <a:t> changes, X</a:t>
            </a:r>
            <a:r>
              <a:rPr lang="en-US" baseline="-25000" dirty="0"/>
              <a:t>2</a:t>
            </a:r>
            <a:r>
              <a:rPr lang="en-US" dirty="0"/>
              <a:t> also tends to </a:t>
            </a:r>
            <a:r>
              <a:rPr lang="en-US" dirty="0" smtClean="0"/>
              <a:t>change </a:t>
            </a:r>
            <a:r>
              <a:rPr lang="en-US" b="1" dirty="0" smtClean="0">
                <a:solidFill>
                  <a:srgbClr val="FF0000"/>
                </a:solidFill>
              </a:rPr>
              <a:t>(a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change in X</a:t>
            </a:r>
            <a:r>
              <a:rPr lang="en-US" baseline="-25000" dirty="0"/>
              <a:t>­2</a:t>
            </a:r>
            <a:r>
              <a:rPr lang="en-US" dirty="0"/>
              <a:t> </a:t>
            </a:r>
            <a:r>
              <a:rPr lang="en-US" dirty="0" smtClean="0"/>
              <a:t>has </a:t>
            </a:r>
            <a:r>
              <a:rPr lang="en-US" i="1" dirty="0" smtClean="0"/>
              <a:t>another</a:t>
            </a:r>
            <a:r>
              <a:rPr lang="en-US" dirty="0" smtClean="0"/>
              <a:t> </a:t>
            </a:r>
            <a:r>
              <a:rPr lang="en-US" dirty="0"/>
              <a:t>effect on 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/>
              <a:t>The indirect effect (blue arrow) is the omitted variable bias and its sign is the sign of </a:t>
            </a: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/>
              <a:t> times the sign of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:\Users\Keith\Documents\My Dropbox\SM222\Graphs For Indirect Effects2_files\image026.png"/>
          <p:cNvPicPr/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2655144" y="3654369"/>
            <a:ext cx="3359150" cy="22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>
            <a:off x="3472768" y="4697433"/>
            <a:ext cx="166675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438407" y="5027777"/>
            <a:ext cx="1076446" cy="802351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38407" y="5070764"/>
            <a:ext cx="1133593" cy="793856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77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91" y="157038"/>
            <a:ext cx="8913813" cy="578629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the basketball case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4" y="735667"/>
            <a:ext cx="7610476" cy="478489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WS48</a:t>
            </a:r>
            <a:r>
              <a:rPr lang="en-US" dirty="0">
                <a:cs typeface="Courier New" panose="02070309020205020404" pitchFamily="49" charset="0"/>
              </a:rPr>
              <a:t>= .1203 - .0325 </a:t>
            </a:r>
            <a:r>
              <a:rPr lang="en-US" dirty="0" smtClean="0">
                <a:cs typeface="Courier New" panose="02070309020205020404" pitchFamily="49" charset="0"/>
              </a:rPr>
              <a:t>INJURED           (limited model)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WS48</a:t>
            </a:r>
            <a:r>
              <a:rPr lang="en-US" dirty="0">
                <a:cs typeface="Courier New" panose="02070309020205020404" pitchFamily="49" charset="0"/>
              </a:rPr>
              <a:t>= .1991 - .0274 INJURED  - .00279 </a:t>
            </a:r>
            <a:r>
              <a:rPr lang="en-US" dirty="0" smtClean="0">
                <a:cs typeface="Courier New" panose="02070309020205020404" pitchFamily="49" charset="0"/>
              </a:rPr>
              <a:t>Age   (full model)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The </a:t>
            </a:r>
            <a:r>
              <a:rPr lang="en-US" dirty="0"/>
              <a:t>effect of </a:t>
            </a:r>
            <a:r>
              <a:rPr lang="en-US" dirty="0" smtClean="0"/>
              <a:t>Injured on WS48 has </a:t>
            </a:r>
            <a:r>
              <a:rPr lang="en-US" dirty="0"/>
              <a:t>two channels.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The </a:t>
            </a:r>
            <a:r>
              <a:rPr lang="en-US" dirty="0"/>
              <a:t>first one is the </a:t>
            </a:r>
            <a:r>
              <a:rPr lang="en-US" i="1" dirty="0"/>
              <a:t>direct </a:t>
            </a:r>
            <a:r>
              <a:rPr lang="en-US" i="1" dirty="0" smtClean="0"/>
              <a:t>effect 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(-.0274)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second channel is the </a:t>
            </a:r>
            <a:r>
              <a:rPr lang="en-US" i="1" dirty="0"/>
              <a:t>indirect effect</a:t>
            </a:r>
            <a:r>
              <a:rPr lang="en-US" dirty="0"/>
              <a:t> </a:t>
            </a:r>
            <a:r>
              <a:rPr lang="en-US" dirty="0" smtClean="0"/>
              <a:t>working through X</a:t>
            </a:r>
            <a:r>
              <a:rPr lang="en-US" baseline="-25000" dirty="0" smtClean="0"/>
              <a:t>2</a:t>
            </a:r>
            <a:r>
              <a:rPr lang="en-US" dirty="0" smtClean="0"/>
              <a:t>.(Age) 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X</a:t>
            </a:r>
            <a:r>
              <a:rPr lang="en-US" baseline="-25000" dirty="0"/>
              <a:t>­1</a:t>
            </a:r>
            <a:r>
              <a:rPr lang="en-US" dirty="0"/>
              <a:t> </a:t>
            </a:r>
            <a:r>
              <a:rPr lang="en-US" dirty="0" smtClean="0"/>
              <a:t>(INJURED) changes</a:t>
            </a:r>
            <a:r>
              <a:rPr lang="en-US" dirty="0"/>
              <a:t>, X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smtClean="0"/>
              <a:t>(Age) also </a:t>
            </a:r>
            <a:r>
              <a:rPr lang="en-US" dirty="0"/>
              <a:t>tends to </a:t>
            </a:r>
            <a:r>
              <a:rPr lang="en-US" dirty="0" smtClean="0"/>
              <a:t>change </a:t>
            </a:r>
            <a:r>
              <a:rPr lang="en-US" b="1" dirty="0" smtClean="0">
                <a:solidFill>
                  <a:srgbClr val="FF0000"/>
                </a:solidFill>
              </a:rPr>
              <a:t>(a</a:t>
            </a:r>
            <a:r>
              <a:rPr lang="en-US" b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/>
              <a:t>(correlation +.1388)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This </a:t>
            </a:r>
            <a:r>
              <a:rPr lang="en-US" dirty="0"/>
              <a:t>change in X</a:t>
            </a:r>
            <a:r>
              <a:rPr lang="en-US" baseline="-25000" dirty="0"/>
              <a:t>­2</a:t>
            </a:r>
            <a:r>
              <a:rPr lang="en-US" dirty="0"/>
              <a:t> </a:t>
            </a:r>
            <a:r>
              <a:rPr lang="en-US" dirty="0" smtClean="0"/>
              <a:t>has its own effect </a:t>
            </a:r>
            <a:r>
              <a:rPr lang="en-US" dirty="0"/>
              <a:t>on </a:t>
            </a:r>
            <a:r>
              <a:rPr lang="en-US" dirty="0" smtClean="0"/>
              <a:t>Y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b="1" dirty="0" smtClean="0">
                <a:solidFill>
                  <a:srgbClr val="FF0000"/>
                </a:solidFill>
              </a:rPr>
              <a:t>b</a:t>
            </a:r>
            <a:r>
              <a:rPr lang="en-US" b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 smtClean="0"/>
              <a:t>(-.0274)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The indirect effect (blue arrow) is the omitted variable bias and its sign is the sign of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baseline="-25000" dirty="0">
                <a:solidFill>
                  <a:srgbClr val="FF0000"/>
                </a:solidFill>
              </a:rPr>
              <a:t>1</a:t>
            </a:r>
            <a:r>
              <a:rPr lang="en-US" b="1" dirty="0"/>
              <a:t> times the sign of </a:t>
            </a:r>
            <a:r>
              <a:rPr lang="en-US" b="1" dirty="0">
                <a:solidFill>
                  <a:srgbClr val="FF0000"/>
                </a:solidFill>
              </a:rPr>
              <a:t>b</a:t>
            </a:r>
            <a:r>
              <a:rPr lang="en-US" b="1" baseline="-25000" dirty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: </a:t>
            </a:r>
            <a:r>
              <a:rPr lang="en-US" b="1" dirty="0" err="1" smtClean="0"/>
              <a:t>pos</a:t>
            </a:r>
            <a:r>
              <a:rPr lang="en-US" b="1" dirty="0" smtClean="0"/>
              <a:t>*</a:t>
            </a:r>
            <a:r>
              <a:rPr lang="en-US" b="1" dirty="0" err="1" smtClean="0"/>
              <a:t>neg</a:t>
            </a:r>
            <a:r>
              <a:rPr lang="en-US" b="1" dirty="0" smtClean="0"/>
              <a:t>=</a:t>
            </a:r>
            <a:r>
              <a:rPr lang="en-US" b="1" dirty="0" err="1" smtClean="0"/>
              <a:t>neg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C:\Users\Keith\Documents\My Dropbox\SM222\Graphs For Indirect Effects2_files\image026.png"/>
          <p:cNvPicPr/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2884187" y="4392826"/>
            <a:ext cx="3359150" cy="226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Curved Up Arrow 6"/>
          <p:cNvSpPr/>
          <p:nvPr/>
        </p:nvSpPr>
        <p:spPr>
          <a:xfrm>
            <a:off x="3623529" y="5290516"/>
            <a:ext cx="1666754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3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14994"/>
            <a:ext cx="7886700" cy="4861969"/>
          </a:xfrm>
        </p:spPr>
        <p:txBody>
          <a:bodyPr>
            <a:normAutofit/>
          </a:bodyPr>
          <a:lstStyle/>
          <a:p>
            <a:r>
              <a:rPr lang="en-US" dirty="0" smtClean="0"/>
              <a:t>Assignment 5 is due on Monday involves doing multiple regression</a:t>
            </a:r>
            <a:r>
              <a:rPr lang="en-US" dirty="0" smtClean="0"/>
              <a:t>.</a:t>
            </a:r>
          </a:p>
          <a:p>
            <a:r>
              <a:rPr lang="en-US" dirty="0"/>
              <a:t>Friday in lab – Assignment 5 help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Test 6pm Oct 31 (location TBD)</a:t>
            </a:r>
            <a:endParaRPr lang="en-US" dirty="0" smtClean="0"/>
          </a:p>
          <a:p>
            <a:r>
              <a:rPr lang="en-US" dirty="0" smtClean="0"/>
              <a:t>Still not have your Stata data set?  Let me help you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afternoon – for shorter meetings (&lt;=15 minutes)</a:t>
            </a:r>
          </a:p>
          <a:p>
            <a:pPr lvl="1"/>
            <a:r>
              <a:rPr lang="en-US" dirty="0" smtClean="0"/>
              <a:t>Tomorrow – I have lots of time 3:30 – 6. (Also, 11:30-1:30 for shorter meetings &lt;=15 minutes.</a:t>
            </a:r>
          </a:p>
          <a:p>
            <a:pPr lvl="1"/>
            <a:r>
              <a:rPr lang="en-US" dirty="0" smtClean="0"/>
              <a:t>If you are still painstakingly collecting data, let me try and speed it up.</a:t>
            </a:r>
          </a:p>
          <a:p>
            <a:pPr lvl="1"/>
            <a:r>
              <a:rPr lang="en-US" dirty="0" smtClean="0"/>
              <a:t>I do realize that you won’t have Assignment 5 on time – better late and good. (This does not apply to those with their data set).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9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In-Class exercise (t-stats in parentheses)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533236"/>
            <a:ext cx="8394700" cy="4733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Regression 1:</a:t>
            </a:r>
          </a:p>
          <a:p>
            <a:pPr marL="0" indent="0">
              <a:buNone/>
            </a:pPr>
            <a:r>
              <a:rPr lang="en-US" sz="2200" dirty="0" smtClean="0"/>
              <a:t>Score = 61.809 – 5.68 </a:t>
            </a:r>
            <a:r>
              <a:rPr lang="en-US" sz="2200" dirty="0" err="1" smtClean="0"/>
              <a:t>Pay_Program</a:t>
            </a:r>
            <a:r>
              <a:rPr lang="en-US" sz="2200" dirty="0" smtClean="0"/>
              <a:t>                                     adjR2=.0175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(93.5)      (-3.19)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2200" dirty="0" smtClean="0"/>
              <a:t>Regression 2:</a:t>
            </a:r>
          </a:p>
          <a:p>
            <a:pPr marL="0" indent="0">
              <a:buNone/>
            </a:pPr>
            <a:r>
              <a:rPr lang="en-US" sz="2200" dirty="0"/>
              <a:t>Score </a:t>
            </a:r>
            <a:r>
              <a:rPr lang="en-US" sz="2200" dirty="0" smtClean="0"/>
              <a:t>= 10.80 + 3.73 </a:t>
            </a:r>
            <a:r>
              <a:rPr lang="en-US" sz="2200" dirty="0" err="1" smtClean="0"/>
              <a:t>Pay_Program</a:t>
            </a:r>
            <a:r>
              <a:rPr lang="en-US" sz="2200" dirty="0" smtClean="0"/>
              <a:t> + 0.826 </a:t>
            </a:r>
            <a:r>
              <a:rPr lang="en-US" sz="2200" dirty="0" err="1" smtClean="0"/>
              <a:t>OldScore</a:t>
            </a:r>
            <a:r>
              <a:rPr lang="en-US" sz="2200" dirty="0" smtClean="0"/>
              <a:t>        adjR2=.6687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dirty="0"/>
              <a:t> </a:t>
            </a:r>
            <a:r>
              <a:rPr lang="en-US" sz="2200" dirty="0" smtClean="0"/>
              <a:t>             (6.52)    (3.46)                        (31.68)  </a:t>
            </a:r>
            <a:endParaRPr lang="en-US" sz="2200" dirty="0"/>
          </a:p>
          <a:p>
            <a:pPr marL="0" indent="0">
              <a:spcBef>
                <a:spcPts val="1800"/>
              </a:spcBef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Introduced the idea of omitted variable bias</a:t>
            </a:r>
          </a:p>
          <a:p>
            <a:r>
              <a:rPr lang="en-US" dirty="0" smtClean="0"/>
              <a:t>Understood </a:t>
            </a:r>
            <a:r>
              <a:rPr lang="en-US" dirty="0" smtClean="0"/>
              <a:t>why it occurs</a:t>
            </a:r>
          </a:p>
          <a:p>
            <a:r>
              <a:rPr lang="en-US" dirty="0" smtClean="0"/>
              <a:t>Understood </a:t>
            </a:r>
            <a:r>
              <a:rPr lang="en-US" dirty="0" smtClean="0"/>
              <a:t>how to measure its sign</a:t>
            </a:r>
          </a:p>
          <a:p>
            <a:r>
              <a:rPr lang="en-US" smtClean="0"/>
              <a:t>Explained </a:t>
            </a:r>
            <a:r>
              <a:rPr lang="en-US" dirty="0" smtClean="0"/>
              <a:t>it with a graph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3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will continue discussing omitted variable bias on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algebra</a:t>
            </a:r>
          </a:p>
          <a:p>
            <a:r>
              <a:rPr lang="en-US" dirty="0" smtClean="0"/>
              <a:t>More examples</a:t>
            </a:r>
          </a:p>
          <a:p>
            <a:r>
              <a:rPr lang="en-US" dirty="0" smtClean="0"/>
              <a:t>Then we will start experiments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the idea of omitted variable bias</a:t>
            </a:r>
          </a:p>
          <a:p>
            <a:r>
              <a:rPr lang="en-US" dirty="0" smtClean="0"/>
              <a:t>Understand why it occurs</a:t>
            </a:r>
          </a:p>
          <a:p>
            <a:r>
              <a:rPr lang="en-US" dirty="0" smtClean="0"/>
              <a:t>Understand how to measure its sign</a:t>
            </a:r>
          </a:p>
          <a:p>
            <a:r>
              <a:rPr lang="en-US" dirty="0" smtClean="0"/>
              <a:t>Explain it with a graph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7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omitted/missing variable bias?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Omitted (or missing) variable bias is how a coefficient is biased if it picks up the impact of a </a:t>
            </a:r>
            <a:r>
              <a:rPr lang="en-US" b="1" dirty="0" smtClean="0"/>
              <a:t>confounding factor </a:t>
            </a:r>
            <a:r>
              <a:rPr lang="en-US" dirty="0" smtClean="0"/>
              <a:t>not included in the multiple regression.</a:t>
            </a:r>
          </a:p>
          <a:p>
            <a:r>
              <a:rPr lang="en-US" dirty="0" smtClean="0"/>
              <a:t>e.g. If we run a regression:</a:t>
            </a:r>
          </a:p>
          <a:p>
            <a:pPr marL="685800" lvl="2" indent="0">
              <a:buNone/>
            </a:pPr>
            <a:r>
              <a:rPr lang="en-US" sz="2200" dirty="0" smtClean="0"/>
              <a:t>Drownings = b0 + b1 </a:t>
            </a:r>
            <a:r>
              <a:rPr lang="en-US" sz="2200" dirty="0" err="1" smtClean="0"/>
              <a:t>Icecream</a:t>
            </a:r>
            <a:endParaRPr lang="en-US" sz="2200" dirty="0" smtClean="0"/>
          </a:p>
          <a:p>
            <a:pPr marL="0" indent="0">
              <a:buNone/>
            </a:pPr>
            <a:r>
              <a:rPr lang="en-US" dirty="0" smtClean="0"/>
              <a:t>b1 will pick up the impact of temperature, because temperature is omitted from the regression (yet correlated with both drownings and </a:t>
            </a:r>
            <a:r>
              <a:rPr lang="en-US" dirty="0" err="1" smtClean="0"/>
              <a:t>Icecream</a:t>
            </a:r>
            <a:r>
              <a:rPr lang="en-US" dirty="0" smtClean="0"/>
              <a:t>)</a:t>
            </a:r>
          </a:p>
          <a:p>
            <a:r>
              <a:rPr lang="en-US" dirty="0"/>
              <a:t>e.g. If we run a regression:</a:t>
            </a:r>
          </a:p>
          <a:p>
            <a:pPr marL="685800" lvl="2" indent="0">
              <a:buNone/>
            </a:pPr>
            <a:r>
              <a:rPr lang="en-US" sz="2200" dirty="0" smtClean="0"/>
              <a:t>Condo Price  </a:t>
            </a:r>
            <a:r>
              <a:rPr lang="en-US" sz="2200" dirty="0"/>
              <a:t>= b0 + b1 </a:t>
            </a:r>
            <a:r>
              <a:rPr lang="en-US" sz="2200" dirty="0" err="1" smtClean="0"/>
              <a:t>BeaconSt</a:t>
            </a:r>
            <a:r>
              <a:rPr lang="en-US" sz="2200" dirty="0" smtClean="0"/>
              <a:t>.</a:t>
            </a:r>
            <a:endParaRPr lang="en-US" sz="2200" dirty="0"/>
          </a:p>
          <a:p>
            <a:pPr marL="0" indent="0">
              <a:buNone/>
            </a:pPr>
            <a:r>
              <a:rPr lang="en-US" dirty="0"/>
              <a:t>b1 will pick up the impact of </a:t>
            </a:r>
            <a:r>
              <a:rPr lang="en-US" dirty="0" smtClean="0"/>
              <a:t>condo size, </a:t>
            </a:r>
            <a:r>
              <a:rPr lang="en-US" dirty="0"/>
              <a:t>because </a:t>
            </a:r>
            <a:r>
              <a:rPr lang="en-US" dirty="0" smtClean="0"/>
              <a:t>size is </a:t>
            </a:r>
            <a:r>
              <a:rPr lang="en-US" dirty="0"/>
              <a:t>omitted from the </a:t>
            </a:r>
            <a:r>
              <a:rPr lang="en-US" dirty="0" smtClean="0"/>
              <a:t>regression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yet correlated with both </a:t>
            </a:r>
            <a:r>
              <a:rPr lang="en-US" dirty="0" smtClean="0"/>
              <a:t>condo price and Beacon)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6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Omitted variable = Possibly confounding factor</a:t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 smtClean="0"/>
              <a:t>learn again about this? What is </a:t>
            </a:r>
            <a:r>
              <a:rPr lang="en-US" dirty="0" smtClean="0"/>
              <a:t>new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have tried to explain the bias due to omitted factors due to intuition.</a:t>
            </a:r>
          </a:p>
          <a:p>
            <a:r>
              <a:rPr lang="en-US" dirty="0" smtClean="0"/>
              <a:t>If your intuition about this isn’t so good, this will help you:</a:t>
            </a:r>
          </a:p>
          <a:p>
            <a:pPr lvl="1"/>
            <a:r>
              <a:rPr lang="en-US" dirty="0" smtClean="0"/>
              <a:t>Measure omitted variable bias.</a:t>
            </a:r>
          </a:p>
          <a:p>
            <a:pPr lvl="1"/>
            <a:r>
              <a:rPr lang="en-US" dirty="0" smtClean="0"/>
              <a:t>Predict what you think the </a:t>
            </a:r>
            <a:r>
              <a:rPr lang="en-US" b="1" dirty="0" smtClean="0"/>
              <a:t>sign</a:t>
            </a:r>
            <a:r>
              <a:rPr lang="en-US" dirty="0" smtClean="0"/>
              <a:t> of the bias due to an omitted variable is (which is especially important if you can’t measure the confounding factor).</a:t>
            </a:r>
          </a:p>
          <a:p>
            <a:pPr lvl="1"/>
            <a:r>
              <a:rPr lang="en-US" dirty="0" smtClean="0"/>
              <a:t>Learn about the correlation between X’s from the omitted variable bias.</a:t>
            </a:r>
          </a:p>
          <a:p>
            <a:r>
              <a:rPr lang="en-US" dirty="0" smtClean="0"/>
              <a:t>In your projects, this will help you figure out why coefficients change in multiple regressions when you add variables.</a:t>
            </a:r>
          </a:p>
          <a:p>
            <a:r>
              <a:rPr lang="en-US" dirty="0" smtClean="0"/>
              <a:t>Finally, it will be on the test.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3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Multiple regression measures </a:t>
            </a:r>
            <a:r>
              <a:rPr lang="en-US" sz="2800" dirty="0"/>
              <a:t>the individual impacts of different factors on </a:t>
            </a:r>
            <a:r>
              <a:rPr lang="en-US" sz="2800" dirty="0" smtClean="0"/>
              <a:t>Y….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regression helps </a:t>
            </a:r>
            <a:r>
              <a:rPr lang="en-US" dirty="0"/>
              <a:t>us to </a:t>
            </a:r>
            <a:r>
              <a:rPr lang="en-US" dirty="0" smtClean="0"/>
              <a:t>measure </a:t>
            </a:r>
            <a:r>
              <a:rPr lang="en-US" dirty="0"/>
              <a:t>the individual impacts of different factors on our dependent </a:t>
            </a:r>
            <a:r>
              <a:rPr lang="en-US" dirty="0" smtClean="0"/>
              <a:t>variable Y…</a:t>
            </a:r>
          </a:p>
          <a:p>
            <a:pPr lvl="1"/>
            <a:r>
              <a:rPr lang="en-US" dirty="0" smtClean="0"/>
              <a:t>Holding the other factors constant</a:t>
            </a:r>
          </a:p>
          <a:p>
            <a:pPr lvl="1"/>
            <a:r>
              <a:rPr lang="en-US" sz="2800" b="1" i="1" dirty="0" smtClean="0">
                <a:solidFill>
                  <a:srgbClr val="FF0000"/>
                </a:solidFill>
              </a:rPr>
              <a:t>So isolating each factor’s effect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Basketball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previous semester, a student Jonathan Wong wanted to know how injuries affected later basketball performance.</a:t>
            </a:r>
          </a:p>
          <a:p>
            <a:r>
              <a:rPr lang="en-US" dirty="0" smtClean="0"/>
              <a:t>He measured basketball performance by Win Share 48 (WS48), a </a:t>
            </a:r>
            <a:r>
              <a:rPr lang="en-US" dirty="0"/>
              <a:t>basketball statistic that measures how much a player contributes to winning on average during a 48 minute game. WS48 “takes into account the various things a basketball player does to win or lose a game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He measure INJURY by whether a basketball player only played part of the previous season (then stopped – presumably because of injury)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1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</a:t>
            </a:r>
            <a:r>
              <a:rPr lang="en-US" dirty="0" smtClean="0"/>
              <a:t>regression: simple 1 explanatory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6286"/>
            <a:ext cx="7886700" cy="487067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regress WS48 INJURED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Source |       SS          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df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MS      Number of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obs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    1,051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F(1, 1049)      =     40.15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Model |  .121434921         1  .121434921  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Prob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&gt; F        =    0.0000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Residual |   3.1730123     1,049  .003024797   R-squared       =    0.0369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  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Adj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R-squared   =    0.0359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Total |  3.29444722     1,050  .003137569   Root MSE        =      .055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  <a:endParaRPr lang="en-US" sz="13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WS48 |      </a:t>
            </a:r>
            <a:r>
              <a:rPr lang="en-US" sz="1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Coef</a:t>
            </a: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  Std. Err.      t    P&gt;|t|     [95% Conf. Interval]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-------------+----------------------------------------------------------------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INJURED |   -.032542   .0051359    -6.34   0.000    -.0426198   -.0224641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_cons |   .1203435   .0018132    66.37   0.000     .1167855    .1239015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3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Each injury decreases WS48 by .0325 .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To put this in perspective, average WS48 is .116, so this is a decrease of almost a third.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However, he thought of an obvious confounding factor, Age.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  Probably, older basketball players perform worse (lower WS48).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   Probably, older basketball players are more likely to get injured.</a:t>
            </a: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Regressions without and with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6286"/>
            <a:ext cx="7886700" cy="487067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Regression (1)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WS48= .1203 - .0325 INJURED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              (66.37)   (-6.34)                                                       </a:t>
            </a:r>
            <a:r>
              <a:rPr lang="en-US" dirty="0" err="1" smtClean="0">
                <a:cs typeface="Courier New" panose="02070309020205020404" pitchFamily="49" charset="0"/>
              </a:rPr>
              <a:t>adjRsq</a:t>
            </a:r>
            <a:r>
              <a:rPr lang="en-US" dirty="0" smtClean="0">
                <a:cs typeface="Courier New" panose="02070309020205020404" pitchFamily="49" charset="0"/>
              </a:rPr>
              <a:t>=.0359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Regression 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WS48= .</a:t>
            </a:r>
            <a:r>
              <a:rPr lang="en-US" dirty="0" smtClean="0">
                <a:cs typeface="Courier New" panose="02070309020205020404" pitchFamily="49" charset="0"/>
              </a:rPr>
              <a:t>1991 </a:t>
            </a:r>
            <a:r>
              <a:rPr lang="en-US" dirty="0">
                <a:cs typeface="Courier New" panose="02070309020205020404" pitchFamily="49" charset="0"/>
              </a:rPr>
              <a:t>- .</a:t>
            </a:r>
            <a:r>
              <a:rPr lang="en-US" dirty="0" smtClean="0">
                <a:cs typeface="Courier New" panose="02070309020205020404" pitchFamily="49" charset="0"/>
              </a:rPr>
              <a:t>0274 INJURED  - .00279 Age</a:t>
            </a: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              </a:t>
            </a:r>
            <a:r>
              <a:rPr lang="en-US" dirty="0" smtClean="0">
                <a:cs typeface="Courier New" panose="02070309020205020404" pitchFamily="49" charset="0"/>
              </a:rPr>
              <a:t>(18.38)   (-5.41)                 (-7.37)                           </a:t>
            </a:r>
            <a:r>
              <a:rPr lang="en-US" dirty="0" err="1">
                <a:cs typeface="Courier New" panose="02070309020205020404" pitchFamily="49" charset="0"/>
              </a:rPr>
              <a:t>adjRsq</a:t>
            </a:r>
            <a:r>
              <a:rPr lang="en-US" dirty="0">
                <a:cs typeface="Courier New" panose="02070309020205020404" pitchFamily="49" charset="0"/>
              </a:rPr>
              <a:t>=.</a:t>
            </a:r>
            <a:r>
              <a:rPr lang="en-US" dirty="0" smtClean="0">
                <a:cs typeface="Courier New" panose="02070309020205020404" pitchFamily="49" charset="0"/>
              </a:rPr>
              <a:t>0826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(t-stats in parentheses)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cs typeface="Courier New" panose="02070309020205020404" pitchFamily="49" charset="0"/>
              </a:rPr>
              <a:t>Adding age changed the coefficient on injured, making it a smaller negative.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QM222 Fall 2017 Section A1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4A00-984E-4949-B0C7-1370322C939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4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35741</TotalTime>
  <Words>1843</Words>
  <Application>Microsoft Office PowerPoint</Application>
  <PresentationFormat>On-screen Show (4:3)</PresentationFormat>
  <Paragraphs>211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Wingdings 2</vt:lpstr>
      <vt:lpstr>Office Theme</vt:lpstr>
      <vt:lpstr>QM222 Class 18 Omitted Variable Bias</vt:lpstr>
      <vt:lpstr>To-dos</vt:lpstr>
      <vt:lpstr>Today we will…</vt:lpstr>
      <vt:lpstr>What is omitted/missing variable bias?</vt:lpstr>
      <vt:lpstr>Omitted variable = Possibly confounding factor Why learn again about this? What is new?</vt:lpstr>
      <vt:lpstr>Multiple regression measures the individual impacts of different factors on Y….</vt:lpstr>
      <vt:lpstr>Basketball</vt:lpstr>
      <vt:lpstr>First regression: simple 1 explanatory variable</vt:lpstr>
      <vt:lpstr>Regressions without and with Age</vt:lpstr>
      <vt:lpstr>Omitted variable bias</vt:lpstr>
      <vt:lpstr>Regressions without and with Age</vt:lpstr>
      <vt:lpstr>Another example: How does getting more education affect salaries?</vt:lpstr>
      <vt:lpstr>We are going to learn several methods so that you can understand Omitted Variable Bias- today using  with graphs</vt:lpstr>
      <vt:lpstr>The mis-specified or Limited model</vt:lpstr>
      <vt:lpstr>The reason that there is an omitted variable bias in the simple regression of Y on  X­1 is that there is a Background Relationship between the X’s</vt:lpstr>
      <vt:lpstr>So if we want the direct effect only</vt:lpstr>
      <vt:lpstr>But in the limited model without an X2 in the regression, </vt:lpstr>
      <vt:lpstr>But in the limited model without an X2 in the regression, </vt:lpstr>
      <vt:lpstr>In the basketball case</vt:lpstr>
      <vt:lpstr>In-Class exercise (t-stats in parentheses)</vt:lpstr>
      <vt:lpstr>Today we …</vt:lpstr>
      <vt:lpstr>We will continue discussing omitted variable bias on Monday</vt:lpstr>
    </vt:vector>
  </TitlesOfParts>
  <Company>boston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 slides</dc:title>
  <dc:creator>skahn@bu.edu</dc:creator>
  <cp:lastModifiedBy>Shulamit Kahn</cp:lastModifiedBy>
  <cp:revision>564</cp:revision>
  <cp:lastPrinted>2017-10-18T13:45:09Z</cp:lastPrinted>
  <dcterms:created xsi:type="dcterms:W3CDTF">2012-04-21T03:14:22Z</dcterms:created>
  <dcterms:modified xsi:type="dcterms:W3CDTF">2017-10-18T13:45:13Z</dcterms:modified>
</cp:coreProperties>
</file>