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29"/>
  </p:notesMasterIdLst>
  <p:handoutMasterIdLst>
    <p:handoutMasterId r:id="rId30"/>
  </p:handoutMasterIdLst>
  <p:sldIdLst>
    <p:sldId id="331" r:id="rId2"/>
    <p:sldId id="722" r:id="rId3"/>
    <p:sldId id="768" r:id="rId4"/>
    <p:sldId id="771" r:id="rId5"/>
    <p:sldId id="772" r:id="rId6"/>
    <p:sldId id="785" r:id="rId7"/>
    <p:sldId id="773" r:id="rId8"/>
    <p:sldId id="774" r:id="rId9"/>
    <p:sldId id="775" r:id="rId10"/>
    <p:sldId id="776" r:id="rId11"/>
    <p:sldId id="777" r:id="rId12"/>
    <p:sldId id="783" r:id="rId13"/>
    <p:sldId id="778" r:id="rId14"/>
    <p:sldId id="779" r:id="rId15"/>
    <p:sldId id="780" r:id="rId16"/>
    <p:sldId id="781" r:id="rId17"/>
    <p:sldId id="782" r:id="rId18"/>
    <p:sldId id="784" r:id="rId19"/>
    <p:sldId id="793" r:id="rId20"/>
    <p:sldId id="786" r:id="rId21"/>
    <p:sldId id="788" r:id="rId22"/>
    <p:sldId id="789" r:id="rId23"/>
    <p:sldId id="787" r:id="rId24"/>
    <p:sldId id="791" r:id="rId25"/>
    <p:sldId id="792" r:id="rId26"/>
    <p:sldId id="794" r:id="rId27"/>
    <p:sldId id="795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46" autoAdjust="0"/>
    <p:restoredTop sz="95878" autoAdjust="0"/>
  </p:normalViewPr>
  <p:slideViewPr>
    <p:cSldViewPr snapToGrid="0" snapToObjects="1">
      <p:cViewPr varScale="1">
        <p:scale>
          <a:sx n="78" d="100"/>
          <a:sy n="78" d="100"/>
        </p:scale>
        <p:origin x="82" y="28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2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79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9888-1AEE-445E-8BFB-676B1733292A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6404-EA63-41F9-8A3D-09E9C00F4196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1D4-4A4B-4D42-9003-B7BF1131EBA7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4864-2EFA-4416-B632-14C7FBA5BD58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86DE-E9D0-430F-A1A8-22C43BEBF402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931E-0D2E-4A90-A6A2-8033702B012B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F2-50F9-4274-9648-D990740075BF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9C73-9BA7-4BD8-9217-36B7248D2C22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73D3-B01E-4B60-8FF6-7E0C886BEC28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45F8-EBC2-46BC-A309-A7B9476B545C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7FB-02E8-47EA-99CC-959D978BF3F6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7CBC-BC0D-419B-8DAB-8AC00C352CF1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16 &amp; 17</a:t>
            </a:r>
            <a:br>
              <a:rPr lang="en-US" sz="4000" b="1" dirty="0" smtClean="0"/>
            </a:br>
            <a:r>
              <a:rPr lang="en-US" sz="4000" b="1" dirty="0" smtClean="0"/>
              <a:t>Today’s New topic: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Estimating </a:t>
            </a:r>
            <a:r>
              <a:rPr lang="en-US" sz="4000" b="1" dirty="0" smtClean="0"/>
              <a:t>nonlinear relationships</a:t>
            </a:r>
            <a:endParaRPr lang="en-US" sz="28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48342" y="285617"/>
            <a:ext cx="8338457" cy="1314583"/>
          </a:xfrm>
        </p:spPr>
        <p:txBody>
          <a:bodyPr>
            <a:normAutofit fontScale="90000"/>
          </a:bodyPr>
          <a:lstStyle/>
          <a:p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3100" kern="0" dirty="0"/>
              <a:t>However, a regression with a quadratic can estimate </a:t>
            </a:r>
            <a:r>
              <a:rPr lang="en-US" sz="3100" kern="0" dirty="0" smtClean="0"/>
              <a:t>ANY part </a:t>
            </a:r>
            <a:r>
              <a:rPr lang="en-US" sz="3100" kern="0" dirty="0"/>
              <a:t>of </a:t>
            </a:r>
            <a:r>
              <a:rPr lang="en-US" sz="3100" kern="0" dirty="0" smtClean="0"/>
              <a:t>these shapes</a:t>
            </a:r>
            <a:r>
              <a:rPr lang="en-US" sz="3100" kern="0" dirty="0"/>
              <a:t/>
            </a:r>
            <a:br>
              <a:rPr lang="en-US" sz="3100" kern="0" dirty="0"/>
            </a:br>
            <a:endParaRPr lang="en-US" sz="3100" dirty="0" smtClean="0">
              <a:solidFill>
                <a:schemeClr val="tx1"/>
              </a:solidFill>
            </a:endParaRPr>
          </a:p>
        </p:txBody>
      </p:sp>
      <p:pic>
        <p:nvPicPr>
          <p:cNvPr id="1536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4205288" cy="307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5366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4205288" cy="307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8" name="Content Placeholder 1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050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using a quadratic does not mean that the curve need actually ever change from a positive to a negative slope or vice versa …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9" name="Oval 8"/>
          <p:cNvSpPr>
            <a:spLocks noChangeArrowheads="1"/>
          </p:cNvSpPr>
          <p:nvPr/>
        </p:nvSpPr>
        <p:spPr bwMode="auto">
          <a:xfrm rot="-3375164">
            <a:off x="2066925" y="2789238"/>
            <a:ext cx="2362200" cy="7366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 rot="-7464122">
            <a:off x="181768" y="2701132"/>
            <a:ext cx="2659063" cy="7366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5371" name="Oval 12"/>
          <p:cNvSpPr>
            <a:spLocks noChangeArrowheads="1"/>
          </p:cNvSpPr>
          <p:nvPr/>
        </p:nvSpPr>
        <p:spPr bwMode="auto">
          <a:xfrm rot="-3375164">
            <a:off x="4791075" y="2570163"/>
            <a:ext cx="2362200" cy="7366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5372" name="Oval 13"/>
          <p:cNvSpPr>
            <a:spLocks noChangeArrowheads="1"/>
          </p:cNvSpPr>
          <p:nvPr/>
        </p:nvSpPr>
        <p:spPr bwMode="auto">
          <a:xfrm rot="-7464122">
            <a:off x="6278562" y="2613026"/>
            <a:ext cx="2657475" cy="7366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8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69" grpId="1" animBg="1"/>
      <p:bldP spid="15370" grpId="0" animBg="1"/>
      <p:bldP spid="15370" grpId="1" animBg="1"/>
      <p:bldP spid="15371" grpId="0" animBg="1"/>
      <p:bldP spid="15371" grpId="1" animBg="1"/>
      <p:bldP spid="153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558141" y="524494"/>
            <a:ext cx="7730836" cy="925286"/>
          </a:xfrm>
        </p:spPr>
        <p:txBody>
          <a:bodyPr>
            <a:normAutofit/>
          </a:bodyPr>
          <a:lstStyle/>
          <a:p>
            <a:r>
              <a:rPr lang="en-US" sz="2800" dirty="0"/>
              <a:t>How do you know whether the relationship really </a:t>
            </a:r>
            <a:r>
              <a:rPr lang="en-US" sz="2800" i="1" dirty="0"/>
              <a:t>is</a:t>
            </a:r>
            <a:r>
              <a:rPr lang="en-US" sz="2800" dirty="0"/>
              <a:t> nonlinear</a:t>
            </a:r>
            <a:r>
              <a:rPr lang="en-US" sz="2800" dirty="0" smtClean="0"/>
              <a:t>?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012" y="1449780"/>
            <a:ext cx="8410072" cy="4906571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US" sz="2200" dirty="0" smtClean="0"/>
              <a:t>Put a nonlinear term (e.g. a squared term) in the regression and let the   |</a:t>
            </a:r>
            <a:r>
              <a:rPr lang="en-US" sz="2200" dirty="0" err="1" smtClean="0"/>
              <a:t>t-stats|’s</a:t>
            </a:r>
            <a:r>
              <a:rPr lang="en-US" sz="2200" dirty="0" smtClean="0"/>
              <a:t> in the equation tell you if it belongs in there.  </a:t>
            </a:r>
          </a:p>
          <a:p>
            <a:pPr lvl="1">
              <a:lnSpc>
                <a:spcPts val="2600"/>
              </a:lnSpc>
              <a:spcBef>
                <a:spcPts val="600"/>
              </a:spcBef>
            </a:pPr>
            <a:r>
              <a:rPr lang="en-US" sz="2200" dirty="0" smtClean="0"/>
              <a:t>If the |t-stat|&gt;2, you are more than 95% confident that the relationship is nonlinear. </a:t>
            </a:r>
          </a:p>
          <a:p>
            <a:pPr lvl="1">
              <a:lnSpc>
                <a:spcPts val="2600"/>
              </a:lnSpc>
              <a:spcBef>
                <a:spcPts val="600"/>
              </a:spcBef>
            </a:pPr>
            <a:r>
              <a:rPr lang="en-US" sz="2200" dirty="0" smtClean="0"/>
              <a:t>However, it’s a good idea to keep in the quadratic term as long as    the| t-stat | &gt;1, which means that I am at least 68% confident the relationship is nonlinear.</a:t>
            </a: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en-US" sz="2200" dirty="0" smtClean="0"/>
              <a:t>Recall: 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200" dirty="0"/>
              <a:t>The adjusted R</a:t>
            </a:r>
            <a:r>
              <a:rPr lang="en-US" sz="2200" baseline="30000" dirty="0"/>
              <a:t>2 </a:t>
            </a:r>
            <a:r>
              <a:rPr lang="en-US" sz="2200" dirty="0"/>
              <a:t>goes </a:t>
            </a:r>
            <a:r>
              <a:rPr lang="en-US" sz="2200" b="1" dirty="0">
                <a:solidFill>
                  <a:srgbClr val="FF0000"/>
                </a:solidFill>
              </a:rPr>
              <a:t>up</a:t>
            </a:r>
            <a:r>
              <a:rPr lang="en-US" sz="2200" dirty="0"/>
              <a:t> if you add in a variable with </a:t>
            </a:r>
            <a:r>
              <a:rPr lang="en-US" sz="2200" b="1" dirty="0">
                <a:solidFill>
                  <a:srgbClr val="FF0000"/>
                </a:solidFill>
              </a:rPr>
              <a:t>|t|&gt;=1</a:t>
            </a: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en-US" sz="2200" dirty="0"/>
              <a:t>(so that you are </a:t>
            </a:r>
            <a:r>
              <a:rPr lang="en-US" sz="2200" b="1" dirty="0">
                <a:solidFill>
                  <a:srgbClr val="FF0000"/>
                </a:solidFill>
              </a:rPr>
              <a:t>&gt;=</a:t>
            </a:r>
            <a:r>
              <a:rPr lang="en-US" sz="2200" dirty="0"/>
              <a:t> 68% certain that the coefficient is not 0 )</a:t>
            </a: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</a:pPr>
            <a:endParaRPr lang="en-US" sz="2200" dirty="0"/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200" dirty="0"/>
              <a:t>The adjusted R</a:t>
            </a:r>
            <a:r>
              <a:rPr lang="en-US" sz="2200" baseline="30000" dirty="0"/>
              <a:t>2 </a:t>
            </a:r>
            <a:r>
              <a:rPr lang="en-US" sz="2200" dirty="0"/>
              <a:t>goes </a:t>
            </a:r>
            <a:r>
              <a:rPr lang="en-US" sz="2200" b="1" dirty="0">
                <a:solidFill>
                  <a:srgbClr val="FF0000"/>
                </a:solidFill>
              </a:rPr>
              <a:t>down</a:t>
            </a:r>
            <a:r>
              <a:rPr lang="en-US" sz="2200" dirty="0"/>
              <a:t> if you add in a variable with </a:t>
            </a:r>
            <a:r>
              <a:rPr lang="en-US" sz="2200" b="1" dirty="0">
                <a:solidFill>
                  <a:srgbClr val="FF0000"/>
                </a:solidFill>
              </a:rPr>
              <a:t>|t|&lt;1</a:t>
            </a: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en-US" sz="2200" dirty="0"/>
              <a:t>(so that you are </a:t>
            </a:r>
            <a:r>
              <a:rPr lang="en-US" sz="2200" b="1" dirty="0">
                <a:solidFill>
                  <a:srgbClr val="FF0000"/>
                </a:solidFill>
              </a:rPr>
              <a:t>&lt;</a:t>
            </a:r>
            <a:r>
              <a:rPr lang="en-US" sz="2200" dirty="0"/>
              <a:t> 68% certain that the coefficient is not 0 )</a:t>
            </a:r>
            <a:endParaRPr lang="en-US" sz="2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558141" y="524494"/>
            <a:ext cx="7730836" cy="9252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 of testing nonlinear relationships by adding  in a squared term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012" y="1449780"/>
            <a:ext cx="8410072" cy="490657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Example: I know annual visitors to a national park (Cape Canaveral).  I want to know if they are growing (or falling) at a constant rate over time, or not. Assume the data is in chronological order.</a:t>
            </a:r>
          </a:p>
          <a:p>
            <a:r>
              <a:rPr lang="en-US" sz="2200" dirty="0" smtClean="0"/>
              <a:t>First I make the variables:</a:t>
            </a:r>
          </a:p>
          <a:p>
            <a:pPr marL="0" indent="0">
              <a:buNone/>
            </a:pPr>
            <a:r>
              <a:rPr lang="en-US" sz="2200" dirty="0" smtClean="0"/>
              <a:t>gen time= _n</a:t>
            </a:r>
          </a:p>
          <a:p>
            <a:pPr marL="0" indent="0">
              <a:buNone/>
            </a:pPr>
            <a:r>
              <a:rPr lang="en-US" sz="2200" dirty="0" smtClean="0"/>
              <a:t>gen </a:t>
            </a:r>
            <a:r>
              <a:rPr lang="en-US" sz="2200" dirty="0" err="1" smtClean="0"/>
              <a:t>timesq</a:t>
            </a:r>
            <a:r>
              <a:rPr lang="en-US" sz="2200" dirty="0" smtClean="0"/>
              <a:t> = time^2</a:t>
            </a:r>
          </a:p>
          <a:p>
            <a:r>
              <a:rPr lang="en-US" sz="2200" dirty="0" smtClean="0"/>
              <a:t>Then I run a regression with BOTH variables, time and </a:t>
            </a:r>
            <a:r>
              <a:rPr lang="en-US" sz="2200" dirty="0" err="1" smtClean="0"/>
              <a:t>timesq</a:t>
            </a:r>
            <a:endParaRPr lang="en-US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954974" y="304800"/>
            <a:ext cx="7737764" cy="154744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Here are regressions of visitors (to Cape Canaveral) first on time, then on time AND </a:t>
            </a:r>
            <a:r>
              <a:rPr lang="en-US" sz="2400" dirty="0" err="1" smtClean="0"/>
              <a:t>timesq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Is the relationship nonlinear? </a:t>
            </a:r>
            <a:br>
              <a:rPr lang="en-US" sz="2400" dirty="0" smtClean="0"/>
            </a:br>
            <a:r>
              <a:rPr lang="en-US" sz="2400" dirty="0" smtClean="0"/>
              <a:t>Are visitors growing/shrinking, and at a constant rate?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338" y="1729154"/>
            <a:ext cx="8534400" cy="5410200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 regress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annualvisitors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time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Source |       SS       df       MS              Number of obs =      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-------------+------------------------------           F(  1,    21) =    1.74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Model |  1.1103e+11     1  1.1103e+11           Prob &gt; F      =  0.2010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Residual |  1.3382e+12    21  6.3722e+10           R-squared     =  0.0766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-------------+------------------------------           Adj R-squared =  0.0326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Total |  1.4492e+12    22  6.5872e+10           Root MSE      =  2.5e+05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annualvisi~s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|      Coef.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time |  -10474.59   7935.107    -1.32   0.201    -26976.55    6027.369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_cons |    1639786   108800.7    15.07   0.000      1413523     1866050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 regress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annualvisitors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time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timesq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Source |       SS       df       MS              Number of obs =      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-------------+------------------------------           F(  2,    20) =   35.96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Model |  1.1339e+12     2  5.6695e+11           Prob &gt; F      =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Residual |  3.1528e+11    20  1.5764e+10           R-squared     =  0.7824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-------------+------------------------------           Adj R-squared =  0.7607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Total |  1.4492e+12    22  6.5872e+10           Root MSE      =  1.3e+05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annualvisi~s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|      Coef.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time |   118497.8   16490.43     7.19   0.000     84099.37    152896.3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timesq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|   -5373.85   667.1316    -8.06   0.000    -6765.462   -3982.238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_cons |    1102401   85902.09    12.83   0.000     923212.7     1281590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2" y="1230828"/>
            <a:ext cx="8229600" cy="62150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linear term in positive, so at a small X </a:t>
            </a:r>
            <a:r>
              <a:rPr lang="en-US" sz="2000" dirty="0" err="1" smtClean="0"/>
              <a:t>eg</a:t>
            </a:r>
            <a:r>
              <a:rPr lang="en-US" sz="2000" dirty="0" smtClean="0"/>
              <a:t>. </a:t>
            </a:r>
            <a:r>
              <a:rPr lang="en-US" sz="2000" dirty="0" smtClean="0"/>
              <a:t>time=0.1 </a:t>
            </a:r>
            <a:r>
              <a:rPr lang="en-US" sz="2000" dirty="0" smtClean="0"/>
              <a:t>the slope is positive.</a:t>
            </a:r>
          </a:p>
          <a:p>
            <a:r>
              <a:rPr lang="en-US" sz="2000" dirty="0" smtClean="0"/>
              <a:t>The squared is negative so the slope eventually becomes negatively sloped. </a:t>
            </a:r>
          </a:p>
          <a:p>
            <a:r>
              <a:rPr lang="en-US" sz="2000" dirty="0" smtClean="0"/>
              <a:t>So the general shape is as below.  But which part of the curve is it?</a:t>
            </a:r>
          </a:p>
          <a:p>
            <a:r>
              <a:rPr lang="en-US" sz="2000" dirty="0" smtClean="0"/>
              <a:t>For those who don’t think in derivatives, plug in high, medium and low values for X in the original equation.  In this data, time goes from 1 to 23 so:</a:t>
            </a:r>
          </a:p>
          <a:p>
            <a:pPr marL="0" lvl="0" indent="0">
              <a:buNone/>
            </a:pPr>
            <a:r>
              <a:rPr lang="en-US" sz="2000" dirty="0" smtClean="0"/>
              <a:t>At time=1, </a:t>
            </a:r>
            <a:r>
              <a:rPr lang="en-US" sz="2000" dirty="0"/>
              <a:t>Visitors =  1102401 + 118498 </a:t>
            </a:r>
            <a:r>
              <a:rPr lang="en-US" sz="2000" dirty="0" smtClean="0"/>
              <a:t>(1)  </a:t>
            </a:r>
            <a:r>
              <a:rPr lang="en-US" sz="2000" dirty="0"/>
              <a:t>-  5374 </a:t>
            </a:r>
            <a:r>
              <a:rPr lang="en-US" sz="2000" dirty="0" smtClean="0"/>
              <a:t>(1) = 1,215,525</a:t>
            </a:r>
          </a:p>
          <a:p>
            <a:pPr marL="0" lvl="0" indent="0">
              <a:buNone/>
            </a:pPr>
            <a:r>
              <a:rPr lang="en-US" sz="2000" dirty="0"/>
              <a:t>At </a:t>
            </a:r>
            <a:r>
              <a:rPr lang="en-US" sz="2000" dirty="0" smtClean="0"/>
              <a:t>time=10, </a:t>
            </a:r>
            <a:r>
              <a:rPr lang="en-US" sz="2000" dirty="0"/>
              <a:t>Visitors =  1102401 + 118498 (</a:t>
            </a:r>
            <a:r>
              <a:rPr lang="en-US" sz="2000" dirty="0" smtClean="0"/>
              <a:t>10)  </a:t>
            </a:r>
            <a:r>
              <a:rPr lang="en-US" sz="2000" dirty="0"/>
              <a:t>-  5374 (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=1,749,981</a:t>
            </a:r>
          </a:p>
          <a:p>
            <a:pPr marL="0" lvl="0" indent="0">
              <a:buNone/>
            </a:pPr>
            <a:r>
              <a:rPr lang="en-US" sz="2000" dirty="0"/>
              <a:t>At </a:t>
            </a:r>
            <a:r>
              <a:rPr lang="en-US" sz="2000" dirty="0" smtClean="0"/>
              <a:t>time=23, </a:t>
            </a:r>
            <a:r>
              <a:rPr lang="en-US" sz="2000" dirty="0"/>
              <a:t>Visitors =  1102401 + 118498 </a:t>
            </a:r>
            <a:r>
              <a:rPr lang="en-US" sz="2000" dirty="0" smtClean="0"/>
              <a:t>(23)  </a:t>
            </a:r>
            <a:r>
              <a:rPr lang="en-US" sz="2000" dirty="0"/>
              <a:t>-  5374 </a:t>
            </a:r>
            <a:r>
              <a:rPr lang="en-US" sz="2000" dirty="0" smtClean="0"/>
              <a:t>(23</a:t>
            </a:r>
            <a:r>
              <a:rPr lang="en-US" sz="2000" baseline="30000" dirty="0"/>
              <a:t>2</a:t>
            </a:r>
            <a:r>
              <a:rPr lang="en-US" sz="2000" dirty="0" smtClean="0"/>
              <a:t>) =985,009</a:t>
            </a:r>
          </a:p>
          <a:p>
            <a:pPr marL="0" lvl="0" indent="0">
              <a:buNone/>
            </a:pPr>
            <a:r>
              <a:rPr lang="en-US" sz="2000" dirty="0" smtClean="0"/>
              <a:t>So over these 23 years, predicted visitors go up, then back down again.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endParaRPr lang="en-US" b="1" dirty="0"/>
          </a:p>
        </p:txBody>
      </p:sp>
      <p:sp>
        <p:nvSpPr>
          <p:cNvPr id="8" name="Freeform 7"/>
          <p:cNvSpPr/>
          <p:nvPr/>
        </p:nvSpPr>
        <p:spPr>
          <a:xfrm>
            <a:off x="2881085" y="4684592"/>
            <a:ext cx="3381829" cy="1671759"/>
          </a:xfrm>
          <a:custGeom>
            <a:avLst/>
            <a:gdLst>
              <a:gd name="connsiteX0" fmla="*/ 0 w 3381829"/>
              <a:gd name="connsiteY0" fmla="*/ 1671759 h 1671759"/>
              <a:gd name="connsiteX1" fmla="*/ 319315 w 3381829"/>
              <a:gd name="connsiteY1" fmla="*/ 960559 h 1671759"/>
              <a:gd name="connsiteX2" fmla="*/ 1001486 w 3381829"/>
              <a:gd name="connsiteY2" fmla="*/ 191302 h 1671759"/>
              <a:gd name="connsiteX3" fmla="*/ 1828800 w 3381829"/>
              <a:gd name="connsiteY3" fmla="*/ 2617 h 1671759"/>
              <a:gd name="connsiteX4" fmla="*/ 2554515 w 3381829"/>
              <a:gd name="connsiteY4" fmla="*/ 278388 h 1671759"/>
              <a:gd name="connsiteX5" fmla="*/ 3178629 w 3381829"/>
              <a:gd name="connsiteY5" fmla="*/ 887988 h 1671759"/>
              <a:gd name="connsiteX6" fmla="*/ 3381829 w 3381829"/>
              <a:gd name="connsiteY6" fmla="*/ 1483074 h 167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1829" h="1671759">
                <a:moveTo>
                  <a:pt x="0" y="1671759"/>
                </a:moveTo>
                <a:cubicBezTo>
                  <a:pt x="76200" y="1439530"/>
                  <a:pt x="152401" y="1207302"/>
                  <a:pt x="319315" y="960559"/>
                </a:cubicBezTo>
                <a:cubicBezTo>
                  <a:pt x="486229" y="713816"/>
                  <a:pt x="749905" y="350959"/>
                  <a:pt x="1001486" y="191302"/>
                </a:cubicBezTo>
                <a:cubicBezTo>
                  <a:pt x="1253067" y="31645"/>
                  <a:pt x="1569962" y="-11897"/>
                  <a:pt x="1828800" y="2617"/>
                </a:cubicBezTo>
                <a:cubicBezTo>
                  <a:pt x="2087638" y="17131"/>
                  <a:pt x="2329544" y="130826"/>
                  <a:pt x="2554515" y="278388"/>
                </a:cubicBezTo>
                <a:cubicBezTo>
                  <a:pt x="2779486" y="425950"/>
                  <a:pt x="3040743" y="687207"/>
                  <a:pt x="3178629" y="887988"/>
                </a:cubicBezTo>
                <a:cubicBezTo>
                  <a:pt x="3316515" y="1088769"/>
                  <a:pt x="3381829" y="1483074"/>
                  <a:pt x="3381829" y="14830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36271" y="316428"/>
            <a:ext cx="7920842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Sketching that Quadratic</a:t>
            </a:r>
            <a:br>
              <a:rPr lang="en-US" dirty="0" smtClean="0"/>
            </a:br>
            <a:r>
              <a:rPr lang="en-US" sz="3600" dirty="0"/>
              <a:t>Visitors =  1102401 + 118498 time  -  5374 </a:t>
            </a:r>
            <a:r>
              <a:rPr lang="en-US" sz="3600" dirty="0" smtClean="0"/>
              <a:t>time</a:t>
            </a:r>
            <a:r>
              <a:rPr lang="en-US" sz="3600" baseline="30000" dirty="0" smtClean="0"/>
              <a:t>2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5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84" y="1250603"/>
            <a:ext cx="7131132" cy="5943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Calculus tells us the slope: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dVisitors</a:t>
            </a:r>
            <a:r>
              <a:rPr lang="en-US" dirty="0" smtClean="0"/>
              <a:t>/</a:t>
            </a:r>
            <a:r>
              <a:rPr lang="en-US" dirty="0" err="1" smtClean="0"/>
              <a:t>dtime</a:t>
            </a:r>
            <a:r>
              <a:rPr lang="en-US" dirty="0" smtClean="0"/>
              <a:t> = 118498 – 2*5374 time </a:t>
            </a:r>
          </a:p>
          <a:p>
            <a:pPr marL="0" lvl="0" indent="0">
              <a:buNone/>
            </a:pPr>
            <a:r>
              <a:rPr lang="en-US" dirty="0" smtClean="0"/>
              <a:t>The slope gets smaller as time increases.  </a:t>
            </a:r>
          </a:p>
          <a:p>
            <a:pPr marL="0" lvl="0" indent="0">
              <a:buNone/>
            </a:pPr>
            <a:r>
              <a:rPr lang="en-US" dirty="0" smtClean="0"/>
              <a:t>At the top of this curve, the slope is exactly zero.</a:t>
            </a:r>
          </a:p>
          <a:p>
            <a:pPr marL="0" lvl="0" indent="0">
              <a:buNone/>
            </a:pPr>
            <a:r>
              <a:rPr lang="en-US" dirty="0" smtClean="0"/>
              <a:t>So solve    slope= 118498 </a:t>
            </a:r>
            <a:r>
              <a:rPr lang="en-US" dirty="0"/>
              <a:t>– 2*5374 time </a:t>
            </a:r>
            <a:r>
              <a:rPr lang="en-US" dirty="0" smtClean="0"/>
              <a:t>= 0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               time = 118498/2  =  11.03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885371" y="4424241"/>
            <a:ext cx="3381829" cy="1671759"/>
          </a:xfrm>
          <a:custGeom>
            <a:avLst/>
            <a:gdLst>
              <a:gd name="connsiteX0" fmla="*/ 0 w 3381829"/>
              <a:gd name="connsiteY0" fmla="*/ 1671759 h 1671759"/>
              <a:gd name="connsiteX1" fmla="*/ 319315 w 3381829"/>
              <a:gd name="connsiteY1" fmla="*/ 960559 h 1671759"/>
              <a:gd name="connsiteX2" fmla="*/ 1001486 w 3381829"/>
              <a:gd name="connsiteY2" fmla="*/ 191302 h 1671759"/>
              <a:gd name="connsiteX3" fmla="*/ 1828800 w 3381829"/>
              <a:gd name="connsiteY3" fmla="*/ 2617 h 1671759"/>
              <a:gd name="connsiteX4" fmla="*/ 2554515 w 3381829"/>
              <a:gd name="connsiteY4" fmla="*/ 278388 h 1671759"/>
              <a:gd name="connsiteX5" fmla="*/ 3178629 w 3381829"/>
              <a:gd name="connsiteY5" fmla="*/ 887988 h 1671759"/>
              <a:gd name="connsiteX6" fmla="*/ 3381829 w 3381829"/>
              <a:gd name="connsiteY6" fmla="*/ 1483074 h 167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1829" h="1671759">
                <a:moveTo>
                  <a:pt x="0" y="1671759"/>
                </a:moveTo>
                <a:cubicBezTo>
                  <a:pt x="76200" y="1439530"/>
                  <a:pt x="152401" y="1207302"/>
                  <a:pt x="319315" y="960559"/>
                </a:cubicBezTo>
                <a:cubicBezTo>
                  <a:pt x="486229" y="713816"/>
                  <a:pt x="749905" y="350959"/>
                  <a:pt x="1001486" y="191302"/>
                </a:cubicBezTo>
                <a:cubicBezTo>
                  <a:pt x="1253067" y="31645"/>
                  <a:pt x="1569962" y="-11897"/>
                  <a:pt x="1828800" y="2617"/>
                </a:cubicBezTo>
                <a:cubicBezTo>
                  <a:pt x="2087638" y="17131"/>
                  <a:pt x="2329544" y="130826"/>
                  <a:pt x="2554515" y="278388"/>
                </a:cubicBezTo>
                <a:cubicBezTo>
                  <a:pt x="2779486" y="425950"/>
                  <a:pt x="3040743" y="687207"/>
                  <a:pt x="3178629" y="887988"/>
                </a:cubicBezTo>
                <a:cubicBezTo>
                  <a:pt x="3316515" y="1088769"/>
                  <a:pt x="3381829" y="1483074"/>
                  <a:pt x="3381829" y="14830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5643" y="320676"/>
            <a:ext cx="7613073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Sketching the Quadratic </a:t>
            </a:r>
            <a:r>
              <a:rPr lang="en-US" dirty="0"/>
              <a:t>using </a:t>
            </a:r>
            <a:r>
              <a:rPr lang="en-US" dirty="0" smtClean="0"/>
              <a:t>calculus (easier!)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Visitors =  1102401 + 118498 time  -  5374 time</a:t>
            </a:r>
            <a:r>
              <a:rPr lang="en-US" baseline="30000" dirty="0"/>
              <a:t>2</a:t>
            </a:r>
            <a:br>
              <a:rPr lang="en-US" baseline="30000" dirty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4320000" flipH="1">
            <a:off x="3567326" y="2862243"/>
            <a:ext cx="334259" cy="2372897"/>
          </a:xfrm>
          <a:prstGeom prst="downArrow">
            <a:avLst/>
          </a:prstGeom>
          <a:solidFill>
            <a:srgbClr val="FF0000"/>
          </a:solidFill>
          <a:ln>
            <a:solidFill>
              <a:srgbClr val="FF3A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313469" cy="1325563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Another kind of </a:t>
            </a:r>
            <a:r>
              <a:rPr lang="en-US" sz="2800" dirty="0"/>
              <a:t>non-linear term. [NOT ON TEST]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You  </a:t>
            </a:r>
            <a:r>
              <a:rPr lang="en-US" sz="2800" dirty="0"/>
              <a:t>believe that </a:t>
            </a:r>
            <a:r>
              <a:rPr lang="en-US" sz="2800" dirty="0" smtClean="0"/>
              <a:t>a </a:t>
            </a:r>
            <a:r>
              <a:rPr lang="en-US" sz="3200" dirty="0" smtClean="0"/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%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increase  </a:t>
            </a:r>
            <a:r>
              <a:rPr lang="en-US" sz="2800" dirty="0"/>
              <a:t>in </a:t>
            </a:r>
            <a:r>
              <a:rPr lang="en-US" sz="2800" dirty="0" smtClean="0"/>
              <a:t>X </a:t>
            </a:r>
            <a:r>
              <a:rPr lang="en-US" sz="2800" dirty="0"/>
              <a:t>will have </a:t>
            </a:r>
            <a:r>
              <a:rPr lang="en-US" sz="2800" dirty="0" smtClean="0"/>
              <a:t>the </a:t>
            </a:r>
            <a:r>
              <a:rPr lang="en-US" sz="2800" dirty="0"/>
              <a:t>same </a:t>
            </a:r>
            <a:r>
              <a:rPr lang="en-US" sz="2800" dirty="0" smtClean="0">
                <a:solidFill>
                  <a:srgbClr val="FF0000"/>
                </a:solidFill>
              </a:rPr>
              <a:t>percentage (</a:t>
            </a:r>
            <a:r>
              <a:rPr lang="en-US" sz="3200" dirty="0" smtClean="0">
                <a:solidFill>
                  <a:srgbClr val="FF0000"/>
                </a:solidFill>
              </a:rPr>
              <a:t>%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) effect  on Y no matter what X you start at.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149590" cy="46656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e.g. You </a:t>
            </a:r>
            <a:r>
              <a:rPr lang="en-US" dirty="0"/>
              <a:t>believe </a:t>
            </a:r>
            <a:r>
              <a:rPr lang="en-US" dirty="0" smtClean="0"/>
              <a:t>a </a:t>
            </a:r>
            <a:r>
              <a:rPr lang="en-US" dirty="0"/>
              <a:t>1 percent increase in price has a constant percentage effect on sales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Mathematical rule: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b="1" i="1" dirty="0" err="1"/>
              <a:t>ln</a:t>
            </a:r>
            <a:r>
              <a:rPr lang="en-US" dirty="0" err="1"/>
              <a:t>Y</a:t>
            </a:r>
            <a:r>
              <a:rPr lang="en-US" dirty="0"/>
              <a:t> =  b</a:t>
            </a:r>
            <a:r>
              <a:rPr lang="en-US" baseline="-25000" dirty="0"/>
              <a:t>0</a:t>
            </a:r>
            <a:r>
              <a:rPr lang="en-US" dirty="0"/>
              <a:t>+ b</a:t>
            </a:r>
            <a:r>
              <a:rPr lang="en-US" baseline="-25000" dirty="0"/>
              <a:t>1 </a:t>
            </a:r>
            <a:r>
              <a:rPr lang="en-US" b="1" i="1" dirty="0" err="1"/>
              <a:t>ln</a:t>
            </a:r>
            <a:r>
              <a:rPr lang="en-US" dirty="0" err="1"/>
              <a:t>X</a:t>
            </a:r>
            <a:r>
              <a:rPr lang="en-US" dirty="0"/>
              <a:t>,  </a:t>
            </a:r>
            <a:r>
              <a:rPr lang="en-US" dirty="0" smtClean="0"/>
              <a:t>         </a:t>
            </a:r>
            <a:r>
              <a:rPr lang="en-US" dirty="0"/>
              <a:t>b</a:t>
            </a:r>
            <a:r>
              <a:rPr lang="en-US" baseline="-25000" dirty="0"/>
              <a:t>1 </a:t>
            </a:r>
            <a:r>
              <a:rPr lang="en-US" dirty="0"/>
              <a:t>represents the </a:t>
            </a:r>
            <a:r>
              <a:rPr lang="en-US" dirty="0" smtClean="0"/>
              <a:t>%</a:t>
            </a:r>
            <a:r>
              <a:rPr lang="en-US" dirty="0">
                <a:cs typeface="Arial"/>
              </a:rPr>
              <a:t>∆Y/ %∆</a:t>
            </a:r>
            <a:r>
              <a:rPr lang="en-US" dirty="0" smtClean="0">
                <a:cs typeface="Arial"/>
              </a:rPr>
              <a:t>X </a:t>
            </a:r>
            <a:r>
              <a:rPr lang="en-US" sz="1800" dirty="0" smtClean="0">
                <a:cs typeface="Arial"/>
              </a:rPr>
              <a:t>(for small changes)</a:t>
            </a: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dirty="0"/>
              <a:t>	Or, the percentage change in Y when X changes by 1</a:t>
            </a:r>
            <a:r>
              <a:rPr lang="en-US" dirty="0" smtClean="0"/>
              <a:t>%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b="1" i="1" dirty="0" smtClean="0"/>
              <a:t>ln</a:t>
            </a:r>
            <a:r>
              <a:rPr lang="en-US" dirty="0" smtClean="0"/>
              <a:t> is natural log, the coefficient of “e”.  </a:t>
            </a:r>
            <a:r>
              <a:rPr lang="en-US" b="1" i="1" dirty="0" smtClean="0"/>
              <a:t>log</a:t>
            </a:r>
            <a:r>
              <a:rPr lang="en-US" dirty="0" smtClean="0"/>
              <a:t> means to the base 10. Either works.)</a:t>
            </a:r>
            <a:endParaRPr lang="en-US" dirty="0"/>
          </a:p>
          <a:p>
            <a:r>
              <a:rPr lang="en-US" dirty="0" smtClean="0"/>
              <a:t>So just make two new variables from </a:t>
            </a:r>
            <a:r>
              <a:rPr lang="en-US" dirty="0" err="1" smtClean="0"/>
              <a:t>yvariable</a:t>
            </a:r>
            <a:r>
              <a:rPr lang="en-US" dirty="0" smtClean="0"/>
              <a:t> and </a:t>
            </a:r>
            <a:r>
              <a:rPr lang="en-US" dirty="0" err="1" smtClean="0"/>
              <a:t>xvariable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gen </a:t>
            </a:r>
            <a:r>
              <a:rPr lang="en-US" dirty="0" err="1" smtClean="0"/>
              <a:t>lnY</a:t>
            </a:r>
            <a:r>
              <a:rPr lang="en-US" dirty="0" smtClean="0"/>
              <a:t>=ln(</a:t>
            </a:r>
            <a:r>
              <a:rPr lang="en-US" dirty="0" err="1" smtClean="0"/>
              <a:t>yvariable</a:t>
            </a:r>
            <a:r>
              <a:rPr lang="en-US" dirty="0" smtClean="0"/>
              <a:t>)                                  </a:t>
            </a:r>
          </a:p>
          <a:p>
            <a:pPr marL="0" indent="0">
              <a:buNone/>
            </a:pPr>
            <a:r>
              <a:rPr lang="en-US" dirty="0" smtClean="0"/>
              <a:t>gen </a:t>
            </a:r>
            <a:r>
              <a:rPr lang="en-US" dirty="0" err="1" smtClean="0"/>
              <a:t>lnX</a:t>
            </a:r>
            <a:r>
              <a:rPr lang="en-US" dirty="0" smtClean="0"/>
              <a:t> =ln(</a:t>
            </a:r>
            <a:r>
              <a:rPr lang="en-US" dirty="0" err="1" smtClean="0"/>
              <a:t>xvariable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regress </a:t>
            </a:r>
            <a:r>
              <a:rPr lang="en-US" dirty="0" err="1" smtClean="0"/>
              <a:t>lnY</a:t>
            </a:r>
            <a:r>
              <a:rPr lang="en-US" dirty="0" smtClean="0"/>
              <a:t> </a:t>
            </a:r>
            <a:r>
              <a:rPr lang="en-US" dirty="0" err="1" smtClean="0"/>
              <a:t>lnX</a:t>
            </a:r>
            <a:endParaRPr lang="en-US" dirty="0"/>
          </a:p>
          <a:p>
            <a:r>
              <a:rPr lang="en-US" dirty="0" smtClean="0"/>
              <a:t> Then the coefficient will tell you the </a:t>
            </a:r>
            <a:r>
              <a:rPr lang="en-US" dirty="0"/>
              <a:t>percentage change in Y when X changes by 1%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2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4372"/>
            <a:ext cx="8229600" cy="488768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If you have skewed data</a:t>
            </a:r>
          </a:p>
          <a:p>
            <a:pPr marL="0" lvl="0" indent="0">
              <a:buNone/>
            </a:pPr>
            <a:r>
              <a:rPr lang="en-US" dirty="0" smtClean="0"/>
              <a:t>(like lifetime gross in movies),</a:t>
            </a:r>
          </a:p>
          <a:p>
            <a:pPr marL="0" lvl="0" indent="0">
              <a:buNone/>
            </a:pPr>
            <a:r>
              <a:rPr lang="en-US" dirty="0" smtClean="0"/>
              <a:t>you could just regress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i="1" dirty="0" smtClean="0"/>
              <a:t>ln</a:t>
            </a:r>
            <a:r>
              <a:rPr lang="en-US" dirty="0" smtClean="0"/>
              <a:t>(Lifetime gross) </a:t>
            </a:r>
            <a:r>
              <a:rPr lang="en-US" dirty="0"/>
              <a:t>= b</a:t>
            </a:r>
            <a:r>
              <a:rPr lang="en-US" baseline="-25000" dirty="0"/>
              <a:t>0</a:t>
            </a:r>
            <a:r>
              <a:rPr lang="en-US" dirty="0"/>
              <a:t> +  b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i="1" dirty="0" smtClean="0"/>
              <a:t>ln</a:t>
            </a:r>
            <a:r>
              <a:rPr lang="en-US" dirty="0" smtClean="0"/>
              <a:t>(metascore)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626429" y="2481943"/>
          <a:ext cx="44196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Acrobat Document" r:id="rId3" imgW="3771471" imgH="2742843" progId="AcroExch.Document.7">
                  <p:embed/>
                </p:oleObj>
              </mc:Choice>
              <mc:Fallback>
                <p:oleObj name="Acrobat Document" r:id="rId3" imgW="3771471" imgH="2742843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429" y="2481943"/>
                        <a:ext cx="44196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95425" y="566512"/>
            <a:ext cx="6457950" cy="947056"/>
          </a:xfrm>
        </p:spPr>
        <p:txBody>
          <a:bodyPr>
            <a:normAutofit/>
          </a:bodyPr>
          <a:lstStyle/>
          <a:p>
            <a:r>
              <a:rPr lang="en-US" dirty="0" smtClean="0"/>
              <a:t>A case when logs might be useful?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8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107" y="4658702"/>
            <a:ext cx="8478356" cy="2279559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en-US" sz="2000" dirty="0" smtClean="0"/>
              <a:t>You </a:t>
            </a:r>
            <a:r>
              <a:rPr lang="en-US" sz="2000" dirty="0" smtClean="0"/>
              <a:t>could predict </a:t>
            </a:r>
            <a:r>
              <a:rPr lang="en-US" sz="2000" dirty="0" smtClean="0"/>
              <a:t>the median, not the average, income.</a:t>
            </a:r>
          </a:p>
          <a:p>
            <a:pPr marL="342900" lvl="1" indent="0">
              <a:buNone/>
            </a:pPr>
            <a:r>
              <a:rPr lang="en-US" sz="2000" dirty="0" smtClean="0"/>
              <a:t>			</a:t>
            </a:r>
            <a:r>
              <a:rPr lang="en-US" sz="2000" b="1" dirty="0" err="1" smtClean="0"/>
              <a:t>qreg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incwage</a:t>
            </a:r>
            <a:r>
              <a:rPr lang="en-US" sz="2000" b="1" dirty="0" smtClean="0"/>
              <a:t> age </a:t>
            </a:r>
          </a:p>
          <a:p>
            <a:pPr marL="0" indent="0">
              <a:buNone/>
            </a:pPr>
            <a:r>
              <a:rPr lang="en-US" sz="2000" dirty="0" smtClean="0"/>
              <a:t>- You could top-code the variable (i.e. treat all incomes above a certain amount – your choice – as that top amount) e.g. make all incomes above $400,000 into $400,000:           </a:t>
            </a:r>
            <a:r>
              <a:rPr lang="en-US" sz="2000" b="1" dirty="0" smtClean="0"/>
              <a:t>replace </a:t>
            </a:r>
            <a:r>
              <a:rPr lang="en-US" sz="2000" b="1" dirty="0" err="1" smtClean="0"/>
              <a:t>incwage</a:t>
            </a:r>
            <a:r>
              <a:rPr lang="en-US" sz="2000" b="1" dirty="0" smtClean="0"/>
              <a:t>=400000 if </a:t>
            </a:r>
            <a:r>
              <a:rPr lang="en-US" sz="2000" b="1" dirty="0" err="1" smtClean="0"/>
              <a:t>incwage</a:t>
            </a:r>
            <a:r>
              <a:rPr lang="en-US" sz="2000" b="1" dirty="0" smtClean="0"/>
              <a:t>&gt;400000</a:t>
            </a:r>
            <a:endParaRPr lang="en-US" sz="2000" b="1" dirty="0"/>
          </a:p>
          <a:p>
            <a:pPr lvl="1">
              <a:buFontTx/>
              <a:buChar char="-"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3964" y="200120"/>
            <a:ext cx="8040962" cy="1167535"/>
          </a:xfrm>
        </p:spPr>
        <p:txBody>
          <a:bodyPr>
            <a:noAutofit/>
          </a:bodyPr>
          <a:lstStyle/>
          <a:p>
            <a:r>
              <a:rPr lang="en-US" sz="2800" dirty="0" smtClean="0"/>
              <a:t>Of course, we said last time that with a very skewed </a:t>
            </a:r>
            <a:br>
              <a:rPr lang="en-US" sz="2800" dirty="0" smtClean="0"/>
            </a:br>
            <a:r>
              <a:rPr lang="en-US" sz="2800" dirty="0" smtClean="0"/>
              <a:t>Y- variable, you could….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36" y="1584440"/>
            <a:ext cx="4101063" cy="282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9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Which non-linear way of dealing with things is best with a skewed Y?</a:t>
            </a:r>
            <a:endParaRPr lang="en-US" sz="33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645920" y="3597276"/>
            <a:ext cx="6355080" cy="240728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900" b="1" dirty="0" smtClean="0">
                <a:latin typeface="+mj-lt"/>
              </a:rPr>
              <a:t>There is no one best way.  </a:t>
            </a:r>
          </a:p>
          <a:p>
            <a:pPr algn="l"/>
            <a:r>
              <a:rPr lang="en-US" sz="3900" b="1" dirty="0">
                <a:latin typeface="+mj-lt"/>
              </a:rPr>
              <a:t>	</a:t>
            </a:r>
            <a:r>
              <a:rPr lang="en-US" sz="3900" b="1" dirty="0" smtClean="0">
                <a:latin typeface="+mj-lt"/>
              </a:rPr>
              <a:t>It is trial and error.  </a:t>
            </a:r>
          </a:p>
          <a:p>
            <a:pPr algn="l"/>
            <a:r>
              <a:rPr lang="en-US" sz="3900" b="1" dirty="0" smtClean="0">
                <a:latin typeface="+mj-lt"/>
              </a:rPr>
              <a:t>	It is an art rather than a science.</a:t>
            </a:r>
          </a:p>
          <a:p>
            <a:endParaRPr lang="en-US" sz="3900" dirty="0" smtClean="0">
              <a:latin typeface="+mj-lt"/>
            </a:endParaRPr>
          </a:p>
          <a:p>
            <a:pPr algn="l"/>
            <a:r>
              <a:rPr lang="en-US" sz="3900" b="1" dirty="0" smtClean="0">
                <a:latin typeface="+mj-lt"/>
              </a:rPr>
              <a:t>BUT ONLY use methods that you understand.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available today 11-3:30.</a:t>
            </a:r>
          </a:p>
          <a:p>
            <a:r>
              <a:rPr lang="en-US" dirty="0" smtClean="0"/>
              <a:t>If you don’t have your data completed, come then or make a special appointment.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</a:t>
            </a:r>
            <a:r>
              <a:rPr lang="en-US" dirty="0" smtClean="0"/>
              <a:t>regressions with skewed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2400"/>
            <a:ext cx="7886700" cy="5191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Regular variable: regress income wage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 |       SS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149998)    =   6049.10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3.7133e+13         1  3.7133e+13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9.2077e+14   149,998  6.1385e+09   R-squared       =    0.0388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0.0388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9.5790e+14   149,999  6.3860e+09   Root MSE        =     78349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income |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1418.423   18.23728    77.78   0.000     1382.678    1454.167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28233.09   820.0105    34.43   0.000     26625.89     29840.3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a quadratic:   regress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income age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F(2, 149997)    =   4162.44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5.0368e+13         2  2.5184e+13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9.0753e+14   149,997  6.0503e+09   R-squared       =    0.0526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0.0526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9.5790e+14   149,999  6.3860e+09   Root MSE        =     77784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income |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8636.687    155.388    55.58   0.000      8332.13    8941.245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-81.87879   1.750603   -46.77   0.000    -85.30994   -78.44764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-120758.3   3287.881   -36.73   0.000    -127202.5   -114314.1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regressions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2400"/>
            <a:ext cx="7886700" cy="5191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Regular variable: regress income wage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 |       SS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149998)    =   6049.10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3.7133e+13         1  3.7133e+13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9.2077e+14   149,998  6.1385e+09   R-squared       =    0.0388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0.0388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9.5790e+14   149,999  6.3860e+09   Root MSE        =     78349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income |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1418.423   18.23728    77.78   0.000     1382.678    1454.167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28233.09   820.0105    34.43   0.000     26625.89     29840.3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topcoding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income&gt;400000               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regress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incometop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149998)    =   6919.29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3.3996e+13         1  3.3996e+13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7.3698e+14   149,998  4.9133e+09   R-squared       =    0.0441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0.0441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7.7098e+14   149,999  5.1399e+09   Root MSE        =     70095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incometop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  1357.2   16.31598    83.18   0.000     1325.221    1389.179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29247.77   733.6221    39.87   0.000     27809.88    30685.65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regressions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2400"/>
            <a:ext cx="7886700" cy="5191760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a quadratic:   regress income age </a:t>
            </a:r>
            <a:r>
              <a:rPr lang="en-US" sz="6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endParaRPr lang="en-US" sz="6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F(2, 149997)    =   4162.44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5.0368e+13         2  2.5184e+13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9.0753e+14   149,997  6.0503e+09   R-squared       =    0.0526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0.0526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9.5790e+14   149,999  6.3860e+09   Root MSE        =     77784</a:t>
            </a:r>
          </a:p>
          <a:p>
            <a:pPr marL="0" indent="0">
              <a:spcBef>
                <a:spcPts val="0"/>
              </a:spcBef>
              <a:buNone/>
            </a:pPr>
            <a:endParaRPr lang="en-US" sz="4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income |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8636.687    155.388    55.58   0.000      8332.13    8941.245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-81.87879   1.750603   -46.77   0.000    -85.30994   -78.44764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-120758.3   3287.881   -36.73   0.000    -127202.5   -114314.1</a:t>
            </a:r>
          </a:p>
          <a:p>
            <a:pPr marL="0" indent="0">
              <a:buNone/>
            </a:pPr>
            <a:r>
              <a:rPr lang="en-US" sz="6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6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topcoding</a:t>
            </a:r>
            <a:r>
              <a:rPr lang="en-US" sz="6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(if income&gt;400000)  </a:t>
            </a:r>
            <a:r>
              <a:rPr lang="en-US" sz="6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 a quadratic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6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regress </a:t>
            </a:r>
            <a:r>
              <a:rPr lang="en-US" sz="6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incometop</a:t>
            </a:r>
            <a:r>
              <a:rPr 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</a:t>
            </a:r>
            <a:r>
              <a:rPr lang="en-US" sz="6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r>
              <a:rPr lang="en-US" sz="6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Best </a:t>
            </a:r>
            <a:r>
              <a:rPr lang="en-US" sz="6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6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Rsq</a:t>
            </a:r>
            <a:endParaRPr lang="en-US" sz="6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F(2, 149997)    =   4747.54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4.5899e+13         2  2.2949e+13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7.2508e+14   149,997  4.8339e+09   R-squared       =    0.0595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0.0595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7.7098e+14   149,999  5.1399e+09   Root MSE        =     69527</a:t>
            </a:r>
          </a:p>
          <a:p>
            <a:pPr marL="0" indent="0">
              <a:spcBef>
                <a:spcPts val="0"/>
              </a:spcBef>
              <a:buNone/>
            </a:pPr>
            <a:endParaRPr lang="en-US" sz="4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incometop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8202.253   138.8926    59.05   0.000     7930.027     8474.48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-77.64535   1.564765   -49.62   0.000    -80.71226   -74.57844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-112040.2   2938.851   -38.12   0.000    -117800.3   -106280.1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regressions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2400"/>
            <a:ext cx="7886700" cy="5191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topcoding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income&gt;400000  AND  a quadratic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regress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incometop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F(2, 149997)    =   4747.54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4.5899e+13         2  2.2949e+13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7.2508e+14   149,997  4.8339e+09   R-squared       =    0.0595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0.0595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7.7098e+14   149,999  5.1399e+09   Root MSE        =     69527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incometop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8202.253   138.8926    59.05   0.000     7930.027     8474.48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-77.64535   1.564765   -49.62   0.000    -80.71226   -74.57844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-112040.2   2938.851   -38.12   0.000    -117800.3   -106280.1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logs        regress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lnincome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lnage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149998)    =  11370.59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4376.05532         1  4376.05532  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57727.8423   149,998  .384857413   R-squared       =    0.0705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0.0705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62103.8976   149,999  .414028744   Root MSE        =    .62037</a:t>
            </a:r>
          </a:p>
          <a:p>
            <a:pPr marL="0" indent="0">
              <a:spcBef>
                <a:spcPts val="0"/>
              </a:spcBef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lnincome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lnage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  .646042   .0060586   106.63   0.000     .6341673    .6579166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8.755814   .0227184   385.41   0.000     8.711287    8.800342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is the best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Rsq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but you are fitting a whole different Y-variable.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 does look very good from the t-stat on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lnage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regressions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2400"/>
            <a:ext cx="7886700" cy="519176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logs        regress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lnincome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lnage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149998)    =  11370.59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4376.05532         1  4376.05532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57727.8423   149,998  .384857413   R-squared       =    0.0705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0.0705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62103.8976   149,999  .414028744   Root MSE        =    .62037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lnincome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lnage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  .646042   .0060586   106.63   0.000     .6341673    .6579166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8.755814   .0227184   385.41   0.000     8.711287    8.800342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logged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income,and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quadratic (rather than using log age)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regress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lnincome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F(2, 149997)    =   7249.43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5473.90915         2  2736.95457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56629.9885   149,997  .377540807   R-squared       =    0.0881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0.0881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62103.8976   149,999  .414028744   Root MSE        =    .61444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lnincome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.0959792   .0012275    78.19   0.000     .0935734     .098385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-.0009264   .0000138   -66.99   0.000    -.0009535   -.0008993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8.863046   .0259722   341.25   0.000     8.812141    8.913951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is the best fit so far, and it IS the same </a:t>
            </a:r>
            <a:r>
              <a:rPr lang="en-US" sz="1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lnY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variable as above.</a:t>
            </a: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6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regressions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2400"/>
            <a:ext cx="8434070" cy="519176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logs for income, an age quadratic (rather than using log age)</a:t>
            </a:r>
            <a:endParaRPr lang="en-US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regress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lnincome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endParaRPr lang="en-US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F(2, 149997)    =   7249.43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5473.90915         2  2736.95457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56629.9885   149,997  .377540807   R-squared       =    0.0881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0.0881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62103.8976   149,999  .414028744   Root MSE        =    .61444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lnincome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.0959792   .0012275    78.19   0.000     .0935734     .098385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-.0009264   .0000138   -66.99   0.000    -.0009535   -.0008993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8.863046   .0259722   341.25   0.000     8.812141    8.913951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Finally, with </a:t>
            </a: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qreg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get a prediction for median wage, with age and </a:t>
            </a: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endParaRPr lang="en-US" sz="2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qreg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income age </a:t>
            </a: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endParaRPr lang="en-US" sz="2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Median regression                                   Number of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150,000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Raw sum of deviations 3.35e+09 (about 69000)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Min sum of deviations 3.22e+09                    Pseudo R2     =     0.0382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income |     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5607.143   95.94801    58.44   0.000     5419.087    5795.199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agesq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-53.57143   1.080952   -49.56   0.000    -55.69007   -51.45279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  -66000    2030.18   -32.51   0.000    -69979.11   -62020.89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Think of pseudo R-</a:t>
            </a: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are adjusted R-sq.  This does NOT fit as well as </a:t>
            </a: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lnincome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</a:t>
            </a:r>
            <a:r>
              <a:rPr lang="en-US" dirty="0" smtClean="0"/>
              <a:t>today </a:t>
            </a:r>
            <a:r>
              <a:rPr lang="en-US" dirty="0" smtClean="0"/>
              <a:t>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many ways to deal with a skewed Y variable</a:t>
            </a:r>
            <a:endParaRPr lang="en-US" dirty="0" smtClean="0"/>
          </a:p>
          <a:p>
            <a:r>
              <a:rPr lang="en-US" dirty="0" smtClean="0"/>
              <a:t>Top-code it</a:t>
            </a:r>
          </a:p>
          <a:p>
            <a:r>
              <a:rPr lang="en-US" dirty="0" smtClean="0"/>
              <a:t>Take its log</a:t>
            </a:r>
          </a:p>
          <a:p>
            <a:r>
              <a:rPr lang="en-US" dirty="0" smtClean="0"/>
              <a:t>Predict the median rather than the average.</a:t>
            </a:r>
          </a:p>
          <a:p>
            <a:pPr marL="0" indent="0">
              <a:buNone/>
            </a:pPr>
            <a:r>
              <a:rPr lang="en-US" dirty="0"/>
              <a:t>There are many ways to deal with </a:t>
            </a:r>
            <a:r>
              <a:rPr lang="en-US" dirty="0" smtClean="0"/>
              <a:t>an X variable when you think the Y-X relationship is nonlinear</a:t>
            </a:r>
          </a:p>
          <a:p>
            <a:r>
              <a:rPr lang="en-US" dirty="0" smtClean="0"/>
              <a:t>First look at the scatter diagram – It helps</a:t>
            </a:r>
          </a:p>
          <a:p>
            <a:r>
              <a:rPr lang="en-US" dirty="0" smtClean="0"/>
              <a:t>Then add a quadratic X term and see if |t| &gt;1 </a:t>
            </a:r>
            <a:r>
              <a:rPr lang="en-US" b="1" dirty="0" smtClean="0"/>
              <a:t>[EASIEST]</a:t>
            </a:r>
          </a:p>
          <a:p>
            <a:r>
              <a:rPr lang="en-US" dirty="0" smtClean="0"/>
              <a:t>Or add a different kind of non-linear X term (e.g. log of X)</a:t>
            </a:r>
          </a:p>
          <a:p>
            <a:pPr marL="0" indent="0">
              <a:buNone/>
            </a:pPr>
            <a:r>
              <a:rPr lang="en-US" dirty="0" smtClean="0"/>
              <a:t>Remember: If you use logs of both sides, the coefficient can be interpreted as: The </a:t>
            </a:r>
            <a:r>
              <a:rPr lang="en-US" dirty="0"/>
              <a:t>percentage change in Y when X changes by 1%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5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Which non-linear way of dealing with things is best with a skewed Y?</a:t>
            </a:r>
            <a:endParaRPr lang="en-US" sz="33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645920" y="3597276"/>
            <a:ext cx="6355080" cy="240728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900" b="1" dirty="0" smtClean="0">
                <a:latin typeface="+mj-lt"/>
              </a:rPr>
              <a:t>There is no one best way.  </a:t>
            </a:r>
          </a:p>
          <a:p>
            <a:pPr algn="l"/>
            <a:r>
              <a:rPr lang="en-US" sz="3900" b="1" dirty="0">
                <a:latin typeface="+mj-lt"/>
              </a:rPr>
              <a:t>	</a:t>
            </a:r>
            <a:r>
              <a:rPr lang="en-US" sz="3900" b="1" dirty="0" smtClean="0">
                <a:latin typeface="+mj-lt"/>
              </a:rPr>
              <a:t>It is trial and error.  </a:t>
            </a:r>
          </a:p>
          <a:p>
            <a:pPr algn="l"/>
            <a:r>
              <a:rPr lang="en-US" sz="3900" b="1" dirty="0" smtClean="0">
                <a:latin typeface="+mj-lt"/>
              </a:rPr>
              <a:t>	It is an art rather than a science.</a:t>
            </a:r>
          </a:p>
          <a:p>
            <a:endParaRPr lang="en-US" sz="3900" dirty="0" smtClean="0">
              <a:latin typeface="+mj-lt"/>
            </a:endParaRPr>
          </a:p>
          <a:p>
            <a:pPr algn="l"/>
            <a:r>
              <a:rPr lang="en-US" sz="3900" b="1" dirty="0" smtClean="0">
                <a:latin typeface="+mj-lt"/>
              </a:rPr>
              <a:t>BUT ONLY use methods that you understand.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/>
          <a:lstStyle/>
          <a:p>
            <a:r>
              <a:rPr lang="en-US" dirty="0" smtClean="0"/>
              <a:t>Estimating nonlinear relationships  - part 1</a:t>
            </a:r>
          </a:p>
          <a:p>
            <a:endParaRPr lang="en-US" dirty="0"/>
          </a:p>
          <a:p>
            <a:r>
              <a:rPr lang="en-US" dirty="0" smtClean="0"/>
              <a:t>Future special topics: </a:t>
            </a:r>
          </a:p>
          <a:p>
            <a:pPr lvl="1"/>
            <a:r>
              <a:rPr lang="en-US" dirty="0" smtClean="0"/>
              <a:t>Omitted variable bias (leaving things out of the regression)</a:t>
            </a:r>
          </a:p>
          <a:p>
            <a:pPr lvl="1"/>
            <a:r>
              <a:rPr lang="en-US" dirty="0" smtClean="0"/>
              <a:t>One variable with different slopes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We already covered</a:t>
            </a:r>
          </a:p>
          <a:p>
            <a:pPr lvl="1"/>
            <a:r>
              <a:rPr lang="en-US" dirty="0" smtClean="0"/>
              <a:t>A dummy variable as the dependent (Y) variable</a:t>
            </a:r>
          </a:p>
          <a:p>
            <a:pPr lvl="1"/>
            <a:r>
              <a:rPr lang="en-US" dirty="0" smtClean="0"/>
              <a:t>Multiple-category dummies</a:t>
            </a:r>
          </a:p>
          <a:p>
            <a:pPr lvl="1"/>
            <a:r>
              <a:rPr lang="en-US" dirty="0" smtClean="0"/>
              <a:t>Time series analysis</a:t>
            </a:r>
            <a:br>
              <a:rPr lang="en-US" dirty="0" smtClean="0"/>
            </a:br>
            <a:r>
              <a:rPr lang="en-US" dirty="0" smtClean="0"/>
              <a:t>- See me if you have time-series cross-section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6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>
            <a:normAutofit/>
          </a:bodyPr>
          <a:lstStyle/>
          <a:p>
            <a:r>
              <a:rPr lang="en-US" b="1" dirty="0" smtClean="0"/>
              <a:t>Estimating nonlinear relationships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Could the relationship be non-linear, and if so, </a:t>
            </a:r>
            <a:r>
              <a:rPr lang="en-US" sz="2400" dirty="0" smtClean="0"/>
              <a:t>how can we estimate this using linear regression?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5"/>
          <p:cNvSpPr>
            <a:spLocks noGrp="1"/>
          </p:cNvSpPr>
          <p:nvPr>
            <p:ph idx="1"/>
          </p:nvPr>
        </p:nvSpPr>
        <p:spPr>
          <a:xfrm>
            <a:off x="457200" y="1436915"/>
            <a:ext cx="8229600" cy="4906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Sometimes, the relationship between </a:t>
            </a:r>
            <a:r>
              <a:rPr lang="en-US" dirty="0" smtClean="0"/>
              <a:t>a numerical Y </a:t>
            </a:r>
            <a:r>
              <a:rPr lang="en-US" dirty="0"/>
              <a:t>variable and </a:t>
            </a:r>
            <a:r>
              <a:rPr lang="en-US" dirty="0" smtClean="0"/>
              <a:t>a numerical X </a:t>
            </a:r>
            <a:r>
              <a:rPr lang="en-US" dirty="0"/>
              <a:t>variable </a:t>
            </a:r>
            <a:r>
              <a:rPr lang="en-US" dirty="0" smtClean="0"/>
              <a:t>is unlikely to be </a:t>
            </a:r>
            <a:r>
              <a:rPr lang="en-US" dirty="0"/>
              <a:t>linear</a:t>
            </a:r>
            <a:r>
              <a:rPr lang="en-US" dirty="0" smtClean="0"/>
              <a:t>.  This may lead you to measure a very low insignificant slope.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e.g. If you ran a regression of this graph, its coefficient would be zero.</a:t>
            </a:r>
            <a:endParaRPr lang="en-US" dirty="0"/>
          </a:p>
        </p:txBody>
      </p:sp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xfrm>
            <a:off x="1100942" y="394382"/>
            <a:ext cx="6942116" cy="92029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Non-linear relationships between Y and X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536" y="3341915"/>
            <a:ext cx="565892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of you believe that you might have nonlinear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e.g. You want to see how age will affect job-satisfaction (measured on a scale 1 to 10) so you think about running the regression:</a:t>
            </a:r>
          </a:p>
          <a:p>
            <a:pPr marL="0" indent="0">
              <a:buNone/>
            </a:pPr>
            <a:r>
              <a:rPr lang="en-US" dirty="0" smtClean="0"/>
              <a:t>		regress </a:t>
            </a:r>
            <a:r>
              <a:rPr lang="en-US" dirty="0" err="1" smtClean="0"/>
              <a:t>jobsatis</a:t>
            </a:r>
            <a:r>
              <a:rPr lang="en-US" dirty="0" smtClean="0"/>
              <a:t> age</a:t>
            </a:r>
          </a:p>
          <a:p>
            <a:r>
              <a:rPr lang="en-US" dirty="0" smtClean="0"/>
              <a:t>Is this likely to be linear?</a:t>
            </a:r>
          </a:p>
          <a:p>
            <a:r>
              <a:rPr lang="en-US" dirty="0" smtClean="0"/>
              <a:t>Maybe job satisfaction goes up with age and then down again.</a:t>
            </a:r>
          </a:p>
          <a:p>
            <a:r>
              <a:rPr lang="en-US" dirty="0" smtClean="0"/>
              <a:t>For instance, maybe you do not believe that an extra year increases job-satisfaction by a constant amount whether if it is the difference between 24 to 25 years old, or the difference between 60 and 61 years old.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5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of you believe that you might have nonlinear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this section is only applicable for numerical variables.</a:t>
            </a:r>
          </a:p>
          <a:p>
            <a:r>
              <a:rPr lang="en-US" dirty="0" smtClean="0"/>
              <a:t>You cannot do these nonlinear things with </a:t>
            </a:r>
            <a:r>
              <a:rPr lang="en-US" dirty="0" smtClean="0"/>
              <a:t>dummy </a:t>
            </a:r>
            <a:r>
              <a:rPr lang="en-US" dirty="0" smtClean="0"/>
              <a:t>variables.</a:t>
            </a:r>
          </a:p>
          <a:p>
            <a:r>
              <a:rPr lang="en-US" dirty="0" smtClean="0"/>
              <a:t>Why not? 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 = </a:t>
            </a:r>
            <a:r>
              <a:rPr lang="en-US" dirty="0"/>
              <a:t>1             and    </a:t>
            </a:r>
            <a:r>
              <a:rPr lang="en-US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smtClean="0"/>
              <a:t>0</a:t>
            </a:r>
          </a:p>
          <a:p>
            <a:r>
              <a:rPr lang="en-US" dirty="0" smtClean="0"/>
              <a:t>Squaring a dummy variable just gives you the same dummy variable.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93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B9570CBE-11EF-4BA2-B7FF-41F919EDCC8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837705" y="244928"/>
            <a:ext cx="777339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solve the problem of Y possibly increasing with X and then decreasing: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705" y="1814739"/>
            <a:ext cx="7523018" cy="4114800"/>
          </a:xfrm>
        </p:spPr>
        <p:txBody>
          <a:bodyPr/>
          <a:lstStyle/>
          <a:p>
            <a:r>
              <a:rPr lang="en-US" b="1" dirty="0" smtClean="0"/>
              <a:t>You simply </a:t>
            </a:r>
            <a:r>
              <a:rPr lang="en-US" b="1" i="1" dirty="0" smtClean="0"/>
              <a:t>add</a:t>
            </a:r>
            <a:r>
              <a:rPr lang="en-US" b="1" dirty="0" smtClean="0"/>
              <a:t> to the regression a new X variable that is a non-linear version of old variable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My suggestion:  </a:t>
            </a:r>
            <a:r>
              <a:rPr lang="en-US" b="1" dirty="0" smtClean="0"/>
              <a:t>estimate a quadratic</a:t>
            </a:r>
            <a:r>
              <a:rPr lang="en-US" dirty="0" smtClean="0"/>
              <a:t> by making a new variable X</a:t>
            </a:r>
            <a:r>
              <a:rPr lang="en-US" baseline="30000" dirty="0" smtClean="0"/>
              <a:t>2   </a:t>
            </a:r>
            <a:r>
              <a:rPr lang="en-US" dirty="0" smtClean="0"/>
              <a:t>and run the regression with </a:t>
            </a:r>
            <a:r>
              <a:rPr lang="en-US" b="1" dirty="0" smtClean="0"/>
              <a:t>both</a:t>
            </a:r>
            <a:r>
              <a:rPr lang="en-US" dirty="0" smtClean="0"/>
              <a:t> the linear and non-linear (quadratic) term in the equation.</a:t>
            </a:r>
          </a:p>
          <a:p>
            <a:pPr lvl="1"/>
            <a:endParaRPr lang="en-US" dirty="0" smtClean="0"/>
          </a:p>
          <a:p>
            <a:r>
              <a:rPr lang="en-US" dirty="0"/>
              <a:t>If you don’t know </a:t>
            </a:r>
            <a:r>
              <a:rPr lang="en-US" dirty="0" smtClean="0"/>
              <a:t>if </a:t>
            </a:r>
            <a:r>
              <a:rPr lang="en-US" dirty="0"/>
              <a:t>a relationship is nonlinear, you can estimate the regression assuming it is </a:t>
            </a:r>
            <a:r>
              <a:rPr lang="en-US" dirty="0" smtClean="0"/>
              <a:t>nonlinear (e.g. quadratic) </a:t>
            </a:r>
            <a:r>
              <a:rPr lang="en-US" dirty="0"/>
              <a:t>and then examine the results to see if this assumption is correct.</a:t>
            </a:r>
            <a:endParaRPr lang="en-US" b="1" dirty="0"/>
          </a:p>
          <a:p>
            <a:pPr lvl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4205288" cy="307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2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4205288" cy="307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44" name="Content Placeholder 1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37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In high school you learned that quadratic equations look like this.  So by adding a squared term, you can estimate these shapes.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9101"/>
            <a:ext cx="8913813" cy="914400"/>
          </a:xfrm>
        </p:spPr>
        <p:txBody>
          <a:bodyPr>
            <a:normAutofit/>
          </a:bodyPr>
          <a:lstStyle/>
          <a:p>
            <a:r>
              <a:rPr lang="en-US" sz="3200" kern="0" dirty="0"/>
              <a:t>Quadratic: Y = b</a:t>
            </a:r>
            <a:r>
              <a:rPr lang="en-US" sz="3200" kern="0" baseline="-25000" dirty="0"/>
              <a:t>0 </a:t>
            </a:r>
            <a:r>
              <a:rPr lang="en-US" sz="3200" kern="0" dirty="0"/>
              <a:t>+ b</a:t>
            </a:r>
            <a:r>
              <a:rPr lang="en-US" sz="3200" kern="0" baseline="-25000" dirty="0"/>
              <a:t>1</a:t>
            </a:r>
            <a:r>
              <a:rPr lang="en-US" sz="3200" kern="0" dirty="0"/>
              <a:t> X + b</a:t>
            </a:r>
            <a:r>
              <a:rPr lang="en-US" sz="3200" kern="0" baseline="-25000" dirty="0"/>
              <a:t>2</a:t>
            </a:r>
            <a:r>
              <a:rPr lang="en-US" sz="3200" kern="0" dirty="0"/>
              <a:t> </a:t>
            </a:r>
            <a:r>
              <a:rPr lang="en-US" sz="3200" kern="0" dirty="0" smtClean="0"/>
              <a:t>X</a:t>
            </a:r>
            <a:r>
              <a:rPr lang="en-US" sz="3200" kern="0" baseline="30000" dirty="0" smtClean="0"/>
              <a:t>2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2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35629</TotalTime>
  <Words>2974</Words>
  <Application>Microsoft Office PowerPoint</Application>
  <PresentationFormat>On-screen Show (4:3)</PresentationFormat>
  <Paragraphs>424</Paragraphs>
  <Slides>27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Acrobat Document</vt:lpstr>
      <vt:lpstr>QM222 Class 16 &amp; 17 Today’s New topic:  Estimating nonlinear relationships</vt:lpstr>
      <vt:lpstr>To-dos</vt:lpstr>
      <vt:lpstr>Today</vt:lpstr>
      <vt:lpstr>Estimating nonlinear relationships</vt:lpstr>
      <vt:lpstr>Non-linear relationships between Y and X</vt:lpstr>
      <vt:lpstr>Many of you believe that you might have nonlinear relationships</vt:lpstr>
      <vt:lpstr>Many of you believe that you might have nonlinear relationships</vt:lpstr>
      <vt:lpstr>To solve the problem of Y possibly increasing with X and then decreasing:</vt:lpstr>
      <vt:lpstr>Quadratic: Y = b0 + b1 X + b2 X2</vt:lpstr>
      <vt:lpstr> However, a regression with a quadratic can estimate ANY part of these shapes </vt:lpstr>
      <vt:lpstr>How do you know whether the relationship really is nonlinear?</vt:lpstr>
      <vt:lpstr>Example of testing nonlinear relationships by adding  in a squared term</vt:lpstr>
      <vt:lpstr>Here are regressions of visitors (to Cape Canaveral) first on time, then on time AND timesq. Is the relationship nonlinear?  Are visitors growing/shrinking, and at a constant rate?</vt:lpstr>
      <vt:lpstr>Sketching that Quadratic Visitors =  1102401 + 118498 time  -  5374 time2</vt:lpstr>
      <vt:lpstr>Sketching the Quadratic using calculus (easier!) Visitors =  1102401 + 118498 time  -  5374 time2 </vt:lpstr>
      <vt:lpstr>Another kind of non-linear term. [NOT ON TEST] You  believe that a 1% increase  in X will have the same percentage (% ) effect  on Y no matter what X you start at. </vt:lpstr>
      <vt:lpstr>A case when logs might be useful?</vt:lpstr>
      <vt:lpstr>Of course, we said last time that with a very skewed  Y- variable, you could….</vt:lpstr>
      <vt:lpstr>Which non-linear way of dealing with things is best with a skewed Y?</vt:lpstr>
      <vt:lpstr>Comparing regressions with skewed Y</vt:lpstr>
      <vt:lpstr>Comparing regressions</vt:lpstr>
      <vt:lpstr>Comparing regressions</vt:lpstr>
      <vt:lpstr>Comparing regressions</vt:lpstr>
      <vt:lpstr>Comparing regressions</vt:lpstr>
      <vt:lpstr>Comparing regressions</vt:lpstr>
      <vt:lpstr>To sum today up </vt:lpstr>
      <vt:lpstr>Which non-linear way of dealing with things is best with a skewed Y?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 slides</dc:title>
  <dc:creator>skahn@bu.edu</dc:creator>
  <cp:lastModifiedBy>Shulamit Kahn</cp:lastModifiedBy>
  <cp:revision>549</cp:revision>
  <cp:lastPrinted>2017-10-13T13:45:50Z</cp:lastPrinted>
  <dcterms:created xsi:type="dcterms:W3CDTF">2012-04-21T03:14:22Z</dcterms:created>
  <dcterms:modified xsi:type="dcterms:W3CDTF">2017-10-16T13:45:33Z</dcterms:modified>
</cp:coreProperties>
</file>