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16"/>
  </p:notesMasterIdLst>
  <p:handoutMasterIdLst>
    <p:handoutMasterId r:id="rId17"/>
  </p:handoutMasterIdLst>
  <p:sldIdLst>
    <p:sldId id="331" r:id="rId2"/>
    <p:sldId id="722" r:id="rId3"/>
    <p:sldId id="723" r:id="rId4"/>
    <p:sldId id="727" r:id="rId5"/>
    <p:sldId id="755" r:id="rId6"/>
    <p:sldId id="757" r:id="rId7"/>
    <p:sldId id="758" r:id="rId8"/>
    <p:sldId id="765" r:id="rId9"/>
    <p:sldId id="759" r:id="rId10"/>
    <p:sldId id="766" r:id="rId11"/>
    <p:sldId id="761" r:id="rId12"/>
    <p:sldId id="763" r:id="rId13"/>
    <p:sldId id="762" r:id="rId14"/>
    <p:sldId id="756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60" d="100"/>
          <a:sy n="60" d="100"/>
        </p:scale>
        <p:origin x="119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10CE-B31C-461D-A198-A7183D4C5B92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AA9-609D-44C2-A9D8-7B6A1F825474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AA37-9D0D-4630-BFAC-DB96F402A281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C415-2F8C-4BD8-9C73-E15F981F1967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0279-5297-4A08-9D6B-FD63DDF3FAB7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5361-E9DF-42A6-9E74-DEFB4D3156B2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76D7-2FC4-40F7-A9A2-42F052D9EDC6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1AD9-55B9-4351-A166-A66939ADF49E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8B1-0691-4E46-AC7B-5ADF3E987C83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F4C-D238-46AB-9E44-7484E991A981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5F68-7D20-42F9-83F0-982F45D31017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01DEA-2FAF-47F5-8AAF-635BA786A68D}" type="datetime1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qm222a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15</a:t>
            </a:r>
            <a:br>
              <a:rPr lang="en-US" sz="4000" b="1" dirty="0" smtClean="0"/>
            </a:br>
            <a:r>
              <a:rPr lang="en-US" sz="4000" b="1" dirty="0" smtClean="0"/>
              <a:t>Today’s New topic: Time Series</a:t>
            </a:r>
            <a:endParaRPr lang="en-US" sz="2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Making a variable Time in Stata: background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/>
              <a:t>Note: in Stata,  _n means the observation number</a:t>
            </a:r>
          </a:p>
          <a:p>
            <a:pPr algn="l"/>
            <a:r>
              <a:rPr lang="en-US" sz="2400" dirty="0" smtClean="0"/>
              <a:t>In Stata, to refer to the previous value of a variable </a:t>
            </a:r>
            <a:r>
              <a:rPr lang="en-US" dirty="0" smtClean="0"/>
              <a:t>i.e. </a:t>
            </a:r>
            <a:r>
              <a:rPr lang="en-US" sz="2400" dirty="0" smtClean="0"/>
              <a:t>in the previous observation, just use the notation:</a:t>
            </a:r>
          </a:p>
          <a:p>
            <a:pPr marL="0" indent="0" algn="l">
              <a:buNone/>
            </a:pPr>
            <a:r>
              <a:rPr lang="en-US" sz="2400" dirty="0" smtClean="0"/>
              <a:t>                            </a:t>
            </a:r>
            <a:r>
              <a:rPr lang="en-US" sz="2400" dirty="0" err="1" smtClean="0"/>
              <a:t>varname</a:t>
            </a:r>
            <a:r>
              <a:rPr lang="en-US" sz="2400" dirty="0" smtClean="0"/>
              <a:t>[_n-1]</a:t>
            </a:r>
          </a:p>
          <a:p>
            <a:r>
              <a:rPr lang="en-US" dirty="0" smtClean="0"/>
              <a:t>The square brackets tells Stata the observation number you are referring to.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2015 Section D1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5027"/>
            <a:ext cx="7659584" cy="1490598"/>
          </a:xfrm>
        </p:spPr>
        <p:txBody>
          <a:bodyPr>
            <a:normAutofit/>
          </a:bodyPr>
          <a:lstStyle/>
          <a:p>
            <a:r>
              <a:rPr lang="en-US" dirty="0" smtClean="0"/>
              <a:t>Making a variable for Time in time-series data in Stata (one observation per time period)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make sure the data is in chronological order.  </a:t>
            </a:r>
          </a:p>
          <a:p>
            <a:r>
              <a:rPr lang="en-US" dirty="0" smtClean="0"/>
              <a:t>For instance, if there is a variable  “date” go: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sort date</a:t>
            </a:r>
          </a:p>
          <a:p>
            <a:r>
              <a:rPr lang="en-US" dirty="0" smtClean="0"/>
              <a:t>Making a time variable (when the data is in chronological order)</a:t>
            </a:r>
          </a:p>
          <a:p>
            <a:pPr marL="0" indent="0">
              <a:buNone/>
            </a:pPr>
            <a:r>
              <a:rPr lang="en-US" dirty="0" smtClean="0"/>
              <a:t>	gen </a:t>
            </a:r>
            <a:r>
              <a:rPr lang="en-US" dirty="0"/>
              <a:t>time= _n</a:t>
            </a:r>
          </a:p>
          <a:p>
            <a:pPr marL="0" indent="0">
              <a:buNone/>
            </a:pPr>
            <a:r>
              <a:rPr lang="en-US" dirty="0" smtClean="0"/>
              <a:t>OR:</a:t>
            </a:r>
          </a:p>
          <a:p>
            <a:pPr marL="342900" lvl="1" indent="0">
              <a:buNone/>
            </a:pPr>
            <a:r>
              <a:rPr lang="en-US" dirty="0" smtClean="0"/>
              <a:t>gen time=1 in 1                     </a:t>
            </a:r>
          </a:p>
          <a:p>
            <a:pPr marL="342900" lvl="1" indent="0">
              <a:buNone/>
            </a:pPr>
            <a:r>
              <a:rPr lang="en-US" dirty="0" smtClean="0"/>
              <a:t>		(“in #” tells Stata to do this only for observation #)</a:t>
            </a:r>
          </a:p>
          <a:p>
            <a:pPr marL="342900" lvl="1" indent="0">
              <a:buNone/>
            </a:pPr>
            <a:r>
              <a:rPr lang="en-US" dirty="0" smtClean="0"/>
              <a:t>replace time= time[_n-1]+1 if time==.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2015 Section D1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9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or monthly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12681"/>
          </a:xfrm>
        </p:spPr>
        <p:txBody>
          <a:bodyPr>
            <a:normAutofit/>
          </a:bodyPr>
          <a:lstStyle/>
          <a:p>
            <a:r>
              <a:rPr lang="en-US" dirty="0" smtClean="0"/>
              <a:t>With quarterly or monthly data, you should also include dummy variables for seasonality.  </a:t>
            </a:r>
          </a:p>
          <a:p>
            <a:r>
              <a:rPr lang="en-US" dirty="0" smtClean="0"/>
              <a:t>For quarter data, make 3 dummy variables. </a:t>
            </a:r>
          </a:p>
          <a:p>
            <a:pPr lvl="1"/>
            <a:r>
              <a:rPr lang="en-US" dirty="0" smtClean="0"/>
              <a:t>Here, I made the fourth is the reference (base) category.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Sales = </a:t>
            </a:r>
            <a:r>
              <a:rPr lang="en-US" dirty="0" smtClean="0"/>
              <a:t>998 + </a:t>
            </a:r>
            <a:r>
              <a:rPr lang="en-US" dirty="0"/>
              <a:t>27 </a:t>
            </a:r>
            <a:r>
              <a:rPr lang="en-US" dirty="0" smtClean="0"/>
              <a:t>time - 4 Q1 + 10 Q2 + 12 Q3 </a:t>
            </a:r>
            <a:endParaRPr lang="en-US" dirty="0"/>
          </a:p>
          <a:p>
            <a:r>
              <a:rPr lang="en-US" dirty="0" smtClean="0"/>
              <a:t>The coefficient </a:t>
            </a:r>
            <a:r>
              <a:rPr lang="en-US" dirty="0"/>
              <a:t>on time tells us that Sales increase by 27 each </a:t>
            </a:r>
            <a:r>
              <a:rPr lang="en-US" dirty="0" smtClean="0"/>
              <a:t>quarter, holding season constant.</a:t>
            </a:r>
          </a:p>
          <a:p>
            <a:r>
              <a:rPr lang="en-US" dirty="0" smtClean="0"/>
              <a:t>Since Q4 is the reference category……</a:t>
            </a:r>
          </a:p>
          <a:p>
            <a:r>
              <a:rPr lang="en-US" dirty="0" smtClean="0"/>
              <a:t>Sales in Q2 on average are 10 more than Sales in Q4. </a:t>
            </a:r>
          </a:p>
          <a:p>
            <a:r>
              <a:rPr lang="en-US" dirty="0"/>
              <a:t>Sales in </a:t>
            </a:r>
            <a:r>
              <a:rPr lang="en-US" dirty="0" smtClean="0"/>
              <a:t>Q1 </a:t>
            </a:r>
            <a:r>
              <a:rPr lang="en-US" dirty="0"/>
              <a:t>on average are </a:t>
            </a:r>
            <a:r>
              <a:rPr lang="en-US" dirty="0" smtClean="0"/>
              <a:t>4 less </a:t>
            </a:r>
            <a:r>
              <a:rPr lang="en-US" dirty="0"/>
              <a:t>than Sales in Q4.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QM222 Fall 2015 Section D1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0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make a time variable with panel/longitudinal data (same person/company, different time periods?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You have three companies’ daily share prices.</a:t>
            </a:r>
          </a:p>
          <a:p>
            <a:r>
              <a:rPr lang="en-US" dirty="0" smtClean="0"/>
              <a:t> Your variables are </a:t>
            </a:r>
            <a:r>
              <a:rPr lang="en-US" b="1" i="1" dirty="0" smtClean="0"/>
              <a:t>name</a:t>
            </a:r>
            <a:r>
              <a:rPr lang="en-US" dirty="0" smtClean="0"/>
              <a:t> (for company name) and </a:t>
            </a:r>
            <a:r>
              <a:rPr lang="en-US" b="1" i="1" dirty="0" smtClean="0"/>
              <a:t>price</a:t>
            </a:r>
            <a:r>
              <a:rPr lang="en-US" dirty="0" smtClean="0"/>
              <a:t> and </a:t>
            </a:r>
            <a:r>
              <a:rPr lang="en-US" b="1" i="1" dirty="0" smtClean="0"/>
              <a:t>date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Stata:  (think like a computer!)</a:t>
            </a:r>
          </a:p>
          <a:p>
            <a:pPr marL="0" indent="0">
              <a:buNone/>
            </a:pPr>
            <a:r>
              <a:rPr lang="en-US" dirty="0" smtClean="0"/>
              <a:t>sort company date   (This sorts first by company, </a:t>
            </a:r>
            <a:r>
              <a:rPr lang="en-US" i="1" dirty="0" smtClean="0"/>
              <a:t>then</a:t>
            </a:r>
            <a:r>
              <a:rPr lang="en-US" dirty="0" smtClean="0"/>
              <a:t> by date)</a:t>
            </a:r>
          </a:p>
          <a:p>
            <a:pPr marL="342900" lvl="1" indent="0">
              <a:buNone/>
            </a:pPr>
            <a:r>
              <a:rPr lang="en-US" dirty="0" smtClean="0"/>
              <a:t>gen time = </a:t>
            </a:r>
            <a:r>
              <a:rPr lang="en-US" dirty="0"/>
              <a:t>gen time=1 </a:t>
            </a:r>
            <a:r>
              <a:rPr lang="en-US" dirty="0" smtClean="0"/>
              <a:t>if company != company[_n-1]</a:t>
            </a:r>
            <a:endParaRPr lang="en-US" dirty="0"/>
          </a:p>
          <a:p>
            <a:pPr marL="342900" lvl="1" indent="0">
              <a:buNone/>
            </a:pPr>
            <a:r>
              <a:rPr lang="en-US" dirty="0"/>
              <a:t>replace time= time[_n-1]+</a:t>
            </a:r>
            <a:r>
              <a:rPr lang="en-US" dirty="0" smtClean="0"/>
              <a:t>1  </a:t>
            </a:r>
            <a:r>
              <a:rPr lang="en-US" dirty="0"/>
              <a:t>if company </a:t>
            </a:r>
            <a:r>
              <a:rPr lang="en-US" dirty="0" smtClean="0"/>
              <a:t>== </a:t>
            </a:r>
            <a:r>
              <a:rPr lang="en-US" dirty="0"/>
              <a:t>company[_n-1</a:t>
            </a:r>
            <a:r>
              <a:rPr lang="en-US" dirty="0" smtClean="0"/>
              <a:t>]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Then check out this by going browse!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2016 Section D1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0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8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3 due today</a:t>
            </a:r>
          </a:p>
          <a:p>
            <a:r>
              <a:rPr lang="en-US" dirty="0" smtClean="0"/>
              <a:t>I will have office hours today 3:15-4:15 and 4:30-5:30.  These will replace tomorrow’s office hours.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9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has several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1 log file should be posted on </a:t>
            </a:r>
            <a:r>
              <a:rPr lang="en-US" dirty="0" err="1"/>
              <a:t>QuestromTools</a:t>
            </a:r>
            <a:r>
              <a:rPr lang="en-US" i="1" dirty="0" err="1"/>
              <a:t>→</a:t>
            </a:r>
            <a:r>
              <a:rPr lang="en-US" dirty="0" err="1"/>
              <a:t>Assignments</a:t>
            </a:r>
            <a:r>
              <a:rPr lang="en-US" dirty="0"/>
              <a:t>   </a:t>
            </a:r>
          </a:p>
          <a:p>
            <a:r>
              <a:rPr lang="en-US" dirty="0"/>
              <a:t>Question 1 data file should be uploaded to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tinyurl.com/qm222a1</a:t>
            </a:r>
            <a:r>
              <a:rPr lang="en-US" dirty="0" smtClean="0"/>
              <a:t>. Put your name in the filename.</a:t>
            </a:r>
            <a:endParaRPr lang="en-US" dirty="0"/>
          </a:p>
          <a:p>
            <a:r>
              <a:rPr lang="en-US" i="1" dirty="0" smtClean="0"/>
              <a:t>Written (typed?) answers </a:t>
            </a:r>
            <a:r>
              <a:rPr lang="en-US" i="1" dirty="0"/>
              <a:t>to Question 2</a:t>
            </a:r>
            <a:r>
              <a:rPr lang="en-US" dirty="0"/>
              <a:t> along with </a:t>
            </a:r>
            <a:endParaRPr lang="en-US" dirty="0" smtClean="0"/>
          </a:p>
          <a:p>
            <a:r>
              <a:rPr lang="en-US" i="1" dirty="0" smtClean="0"/>
              <a:t>A </a:t>
            </a:r>
            <a:r>
              <a:rPr lang="en-US" i="1" dirty="0"/>
              <a:t>revised Project Description</a:t>
            </a:r>
            <a:r>
              <a:rPr lang="en-US" dirty="0"/>
              <a:t> questions 1-5 </a:t>
            </a:r>
            <a:r>
              <a:rPr lang="en-US" dirty="0" smtClean="0"/>
              <a:t>if changed.</a:t>
            </a:r>
          </a:p>
          <a:p>
            <a:pPr lvl="1"/>
            <a:r>
              <a:rPr lang="en-US" dirty="0" smtClean="0"/>
              <a:t>Project Description : Some of you never handed one in, others have changed </a:t>
            </a:r>
            <a:r>
              <a:rPr lang="en-US" dirty="0" err="1" smtClean="0"/>
              <a:t>their’s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1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how to interpret regressions when the dependent variable is a dummy. </a:t>
            </a:r>
          </a:p>
          <a:p>
            <a:r>
              <a:rPr lang="en-US" dirty="0" smtClean="0"/>
              <a:t>Learn some tips for time series analysis </a:t>
            </a:r>
          </a:p>
          <a:p>
            <a:pPr lvl="1"/>
            <a:r>
              <a:rPr lang="en-US" dirty="0" smtClean="0"/>
              <a:t>And do them on the computer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When a Dummy is the Dependent Y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dependent variable is a dummy, you predict </a:t>
            </a:r>
          </a:p>
          <a:p>
            <a:pPr lvl="1"/>
            <a:r>
              <a:rPr lang="en-US" dirty="0" smtClean="0"/>
              <a:t>What is the probability that this thing/event happens?</a:t>
            </a:r>
          </a:p>
          <a:p>
            <a:pPr lvl="1"/>
            <a:r>
              <a:rPr lang="en-US" dirty="0" smtClean="0"/>
              <a:t>How does and increase in the X variable affect this probability</a:t>
            </a:r>
          </a:p>
          <a:p>
            <a:r>
              <a:rPr lang="en-US" dirty="0" smtClean="0"/>
              <a:t>Example: How likely is a person who was overweight in high school to be depressed?</a:t>
            </a:r>
          </a:p>
          <a:p>
            <a:pPr marL="342900" lvl="1" indent="0">
              <a:buNone/>
            </a:pPr>
            <a:r>
              <a:rPr lang="en-US" dirty="0" smtClean="0"/>
              <a:t>depression (0,1) = b0 + b1 weight in </a:t>
            </a:r>
            <a:r>
              <a:rPr lang="en-US" dirty="0" err="1" smtClean="0"/>
              <a:t>hs</a:t>
            </a:r>
            <a:r>
              <a:rPr lang="en-US" dirty="0"/>
              <a:t> </a:t>
            </a:r>
            <a:r>
              <a:rPr lang="en-US" dirty="0" smtClean="0"/>
              <a:t>_ b2 confounders…</a:t>
            </a:r>
          </a:p>
          <a:p>
            <a:r>
              <a:rPr lang="en-US" dirty="0" smtClean="0"/>
              <a:t>One problem is that it IS possible to predict probabilities greater than 100%, or less than 0.</a:t>
            </a:r>
          </a:p>
          <a:p>
            <a:pPr lvl="1"/>
            <a:r>
              <a:rPr lang="en-US" dirty="0" smtClean="0"/>
              <a:t>Only use it to predict within the range of X’s seen</a:t>
            </a:r>
          </a:p>
          <a:p>
            <a:pPr lvl="1"/>
            <a:r>
              <a:rPr lang="en-US" dirty="0" smtClean="0"/>
              <a:t>If it is still a problem, there are other methods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0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>
            <a:normAutofit/>
          </a:bodyPr>
          <a:lstStyle/>
          <a:p>
            <a:r>
              <a:rPr lang="en-US" b="1" dirty="0" smtClean="0"/>
              <a:t>Time series and time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2015 Section D1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5027"/>
            <a:ext cx="7659584" cy="1490598"/>
          </a:xfrm>
        </p:spPr>
        <p:txBody>
          <a:bodyPr>
            <a:normAutofit/>
          </a:bodyPr>
          <a:lstStyle/>
          <a:p>
            <a:r>
              <a:rPr lang="en-US" dirty="0" smtClean="0"/>
              <a:t>In time-series (or cross-section/time-series) data, you need to create a variable for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variable for time has to increase by 1 each time period.</a:t>
            </a:r>
          </a:p>
          <a:p>
            <a:r>
              <a:rPr lang="en-US" dirty="0" smtClean="0"/>
              <a:t>If you have annual data, a variable Year does exactly this.</a:t>
            </a:r>
          </a:p>
          <a:p>
            <a:r>
              <a:rPr lang="en-US" dirty="0" smtClean="0"/>
              <a:t>If you have quarterly or monthly (or decade) data, you typically need to create a variable time. 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2015 Section D1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5027"/>
            <a:ext cx="7659584" cy="1490598"/>
          </a:xfrm>
        </p:spPr>
        <p:txBody>
          <a:bodyPr>
            <a:normAutofit/>
          </a:bodyPr>
          <a:lstStyle/>
          <a:p>
            <a:r>
              <a:rPr lang="en-US" dirty="0" smtClean="0"/>
              <a:t>In time-series (or cross-section/time-series) data, you need to create a variable for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quarterly data:</a:t>
            </a:r>
          </a:p>
          <a:p>
            <a:pPr lvl="1"/>
            <a:r>
              <a:rPr lang="en-US" dirty="0" smtClean="0"/>
              <a:t> First, make sure the data is  ordered chronologically!</a:t>
            </a:r>
          </a:p>
          <a:p>
            <a:r>
              <a:rPr lang="en-US" dirty="0" smtClean="0"/>
              <a:t>Then we’ll show how to make a variable that is :</a:t>
            </a:r>
          </a:p>
          <a:p>
            <a:pPr marL="342900" lvl="1" indent="0">
              <a:buNone/>
            </a:pPr>
            <a:r>
              <a:rPr lang="en-US" dirty="0" smtClean="0"/>
              <a:t>1 for first quarter, first year</a:t>
            </a:r>
          </a:p>
          <a:p>
            <a:pPr marL="342900" lvl="1" indent="0">
              <a:buNone/>
            </a:pPr>
            <a:r>
              <a:rPr lang="en-US" dirty="0" smtClean="0"/>
              <a:t>2 for second quarter</a:t>
            </a:r>
            <a:r>
              <a:rPr lang="en-US" dirty="0"/>
              <a:t>, first </a:t>
            </a:r>
            <a:r>
              <a:rPr lang="en-US" dirty="0" smtClean="0"/>
              <a:t>year</a:t>
            </a:r>
          </a:p>
          <a:p>
            <a:pPr marL="342900" lvl="1" indent="0">
              <a:buNone/>
            </a:pPr>
            <a:r>
              <a:rPr lang="en-US" dirty="0" smtClean="0"/>
              <a:t>3 for third </a:t>
            </a:r>
            <a:r>
              <a:rPr lang="en-US" dirty="0"/>
              <a:t>quarter, first </a:t>
            </a:r>
            <a:r>
              <a:rPr lang="en-US" dirty="0" smtClean="0"/>
              <a:t>year</a:t>
            </a:r>
          </a:p>
          <a:p>
            <a:pPr marL="342900" lvl="1" indent="0">
              <a:buNone/>
            </a:pPr>
            <a:r>
              <a:rPr lang="en-US" dirty="0" smtClean="0"/>
              <a:t>4 </a:t>
            </a:r>
            <a:r>
              <a:rPr lang="en-US" dirty="0"/>
              <a:t>for </a:t>
            </a:r>
            <a:r>
              <a:rPr lang="en-US" dirty="0" smtClean="0"/>
              <a:t>fourth quarter</a:t>
            </a:r>
            <a:r>
              <a:rPr lang="en-US" dirty="0"/>
              <a:t>, first </a:t>
            </a:r>
            <a:r>
              <a:rPr lang="en-US" dirty="0" smtClean="0"/>
              <a:t>year</a:t>
            </a:r>
          </a:p>
          <a:p>
            <a:pPr marL="342900" lvl="1" indent="0">
              <a:buNone/>
            </a:pPr>
            <a:r>
              <a:rPr lang="en-US" dirty="0" smtClean="0"/>
              <a:t>5 </a:t>
            </a:r>
            <a:r>
              <a:rPr lang="en-US" dirty="0"/>
              <a:t>for </a:t>
            </a:r>
            <a:r>
              <a:rPr lang="en-US" dirty="0" smtClean="0"/>
              <a:t>first </a:t>
            </a:r>
            <a:r>
              <a:rPr lang="en-US" dirty="0"/>
              <a:t>quarter, </a:t>
            </a:r>
            <a:r>
              <a:rPr lang="en-US" dirty="0" smtClean="0"/>
              <a:t>second year          </a:t>
            </a:r>
            <a:r>
              <a:rPr lang="en-US" dirty="0" err="1" smtClean="0"/>
              <a:t>etc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2015 Section D1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5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coefficient on the variable “time”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Sales = 1003 + 27 time			Quarterly data</a:t>
            </a:r>
          </a:p>
          <a:p>
            <a:r>
              <a:rPr lang="en-US" dirty="0" smtClean="0"/>
              <a:t>The coefficient on time tells us that Sales increase by 27 each quarter.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2015 Section D1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4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34480</TotalTime>
  <Words>797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QM222 Class 15 Today’s New topic: Time Series</vt:lpstr>
      <vt:lpstr>To-dos</vt:lpstr>
      <vt:lpstr>Assignment 3 has several parts</vt:lpstr>
      <vt:lpstr>Today we…</vt:lpstr>
      <vt:lpstr>Review: When a Dummy is the Dependent Y variable</vt:lpstr>
      <vt:lpstr>Time series and time</vt:lpstr>
      <vt:lpstr>In time-series (or cross-section/time-series) data, you need to create a variable for time</vt:lpstr>
      <vt:lpstr>In time-series (or cross-section/time-series) data, you need to create a variable for time</vt:lpstr>
      <vt:lpstr>Interpreting the coefficient on the variable “time”</vt:lpstr>
      <vt:lpstr>Making a variable Time in Stata: background</vt:lpstr>
      <vt:lpstr>Making a variable for Time in time-series data in Stata (one observation per time period)</vt:lpstr>
      <vt:lpstr>Quarterly or monthly data</vt:lpstr>
      <vt:lpstr>How do you make a time variable with panel/longitudinal data (same person/company, different time periods? </vt:lpstr>
      <vt:lpstr>In-Class Exercise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slides</dc:title>
  <dc:creator>skahn@bu.edu</dc:creator>
  <cp:lastModifiedBy>Shulamit Kahn</cp:lastModifiedBy>
  <cp:revision>525</cp:revision>
  <cp:lastPrinted>2017-10-05T22:49:09Z</cp:lastPrinted>
  <dcterms:created xsi:type="dcterms:W3CDTF">2012-04-21T03:14:22Z</dcterms:created>
  <dcterms:modified xsi:type="dcterms:W3CDTF">2017-10-11T15:27:39Z</dcterms:modified>
</cp:coreProperties>
</file>