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07" r:id="rId1"/>
  </p:sldMasterIdLst>
  <p:notesMasterIdLst>
    <p:notesMasterId r:id="rId22"/>
  </p:notesMasterIdLst>
  <p:handoutMasterIdLst>
    <p:handoutMasterId r:id="rId23"/>
  </p:handoutMasterIdLst>
  <p:sldIdLst>
    <p:sldId id="331" r:id="rId2"/>
    <p:sldId id="722" r:id="rId3"/>
    <p:sldId id="723" r:id="rId4"/>
    <p:sldId id="727" r:id="rId5"/>
    <p:sldId id="746" r:id="rId6"/>
    <p:sldId id="697" r:id="rId7"/>
    <p:sldId id="696" r:id="rId8"/>
    <p:sldId id="721" r:id="rId9"/>
    <p:sldId id="700" r:id="rId10"/>
    <p:sldId id="707" r:id="rId11"/>
    <p:sldId id="743" r:id="rId12"/>
    <p:sldId id="752" r:id="rId13"/>
    <p:sldId id="745" r:id="rId14"/>
    <p:sldId id="744" r:id="rId15"/>
    <p:sldId id="751" r:id="rId16"/>
    <p:sldId id="748" r:id="rId17"/>
    <p:sldId id="749" r:id="rId18"/>
    <p:sldId id="753" r:id="rId19"/>
    <p:sldId id="750" r:id="rId20"/>
    <p:sldId id="754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A3F"/>
    <a:srgbClr val="6666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6" autoAdjust="0"/>
    <p:restoredTop sz="95878" autoAdjust="0"/>
  </p:normalViewPr>
  <p:slideViewPr>
    <p:cSldViewPr snapToGrid="0" snapToObjects="1">
      <p:cViewPr varScale="1">
        <p:scale>
          <a:sx n="64" d="100"/>
          <a:sy n="64" d="100"/>
        </p:scale>
        <p:origin x="109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atricia\course_222\re-vamp\Patricia%20-%20Regression%20chapters\Notes\example_condos_dispersion_residual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atricia\course_222\re-vamp\Patricia%20-%20Regression%20chapters\Notes\example_condos_dispersion_residual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data_scatter_plots!$J$2</c:f>
              <c:strCache>
                <c:ptCount val="1"/>
                <c:pt idx="0">
                  <c:v>Low=pred+1.5*e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-0.27335593467483232"/>
                  <c:y val="-7.34604810264350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 baseline="0" dirty="0" smtClean="0"/>
                      <a:t>price=  16651 + </a:t>
                    </a:r>
                    <a:r>
                      <a:rPr lang="en-US" sz="1400" b="1" i="0" u="none" strike="noStrike" baseline="0" dirty="0" smtClean="0">
                        <a:effectLst/>
                      </a:rPr>
                      <a:t>401.31 size</a:t>
                    </a:r>
                    <a:r>
                      <a:rPr lang="en-US" sz="1400" b="1" baseline="0" dirty="0"/>
                      <a:t/>
                    </a:r>
                    <a:br>
                      <a:rPr lang="en-US" sz="1400" b="1" baseline="0" dirty="0"/>
                    </a:br>
                    <a:r>
                      <a:rPr lang="en-US" sz="1400" b="1" baseline="0" dirty="0"/>
                      <a:t>R² = 0.9414</a:t>
                    </a:r>
                    <a:endParaRPr lang="en-US" sz="1400" b="1" dirty="0"/>
                  </a:p>
                </c:rich>
              </c:tx>
              <c:numFmt formatCode="General" sourceLinked="0"/>
            </c:trendlineLbl>
          </c:trendline>
          <c:xVal>
            <c:numRef>
              <c:f>data_scatter_plots!#REF!</c:f>
              <c:numCache>
                <c:formatCode>General</c:formatCode>
                <c:ptCount val="217"/>
                <c:pt idx="0">
                  <c:v>566</c:v>
                </c:pt>
                <c:pt idx="1">
                  <c:v>1550</c:v>
                </c:pt>
                <c:pt idx="2">
                  <c:v>1471</c:v>
                </c:pt>
                <c:pt idx="3">
                  <c:v>1506</c:v>
                </c:pt>
                <c:pt idx="4">
                  <c:v>786</c:v>
                </c:pt>
                <c:pt idx="5">
                  <c:v>541</c:v>
                </c:pt>
                <c:pt idx="6">
                  <c:v>1102</c:v>
                </c:pt>
                <c:pt idx="7">
                  <c:v>2320</c:v>
                </c:pt>
                <c:pt idx="8">
                  <c:v>864</c:v>
                </c:pt>
                <c:pt idx="9">
                  <c:v>500</c:v>
                </c:pt>
                <c:pt idx="10">
                  <c:v>1060</c:v>
                </c:pt>
                <c:pt idx="11">
                  <c:v>1462</c:v>
                </c:pt>
                <c:pt idx="12">
                  <c:v>983</c:v>
                </c:pt>
                <c:pt idx="13">
                  <c:v>1082</c:v>
                </c:pt>
                <c:pt idx="14">
                  <c:v>1749</c:v>
                </c:pt>
                <c:pt idx="15">
                  <c:v>940</c:v>
                </c:pt>
                <c:pt idx="16">
                  <c:v>924</c:v>
                </c:pt>
                <c:pt idx="17">
                  <c:v>1963</c:v>
                </c:pt>
                <c:pt idx="18">
                  <c:v>1672</c:v>
                </c:pt>
                <c:pt idx="19">
                  <c:v>1188</c:v>
                </c:pt>
                <c:pt idx="20">
                  <c:v>1580</c:v>
                </c:pt>
                <c:pt idx="21">
                  <c:v>785</c:v>
                </c:pt>
                <c:pt idx="22">
                  <c:v>983</c:v>
                </c:pt>
                <c:pt idx="23">
                  <c:v>3085</c:v>
                </c:pt>
                <c:pt idx="24">
                  <c:v>2133</c:v>
                </c:pt>
                <c:pt idx="25">
                  <c:v>1026</c:v>
                </c:pt>
                <c:pt idx="26">
                  <c:v>1074</c:v>
                </c:pt>
                <c:pt idx="27">
                  <c:v>1988</c:v>
                </c:pt>
                <c:pt idx="28">
                  <c:v>1600</c:v>
                </c:pt>
                <c:pt idx="29">
                  <c:v>684</c:v>
                </c:pt>
                <c:pt idx="30">
                  <c:v>932</c:v>
                </c:pt>
                <c:pt idx="31">
                  <c:v>737</c:v>
                </c:pt>
                <c:pt idx="32">
                  <c:v>1369</c:v>
                </c:pt>
                <c:pt idx="33">
                  <c:v>1176</c:v>
                </c:pt>
                <c:pt idx="34">
                  <c:v>638</c:v>
                </c:pt>
                <c:pt idx="35">
                  <c:v>1055</c:v>
                </c:pt>
                <c:pt idx="36">
                  <c:v>1565</c:v>
                </c:pt>
                <c:pt idx="37">
                  <c:v>1129</c:v>
                </c:pt>
                <c:pt idx="38">
                  <c:v>1668</c:v>
                </c:pt>
                <c:pt idx="39">
                  <c:v>947</c:v>
                </c:pt>
                <c:pt idx="40">
                  <c:v>1130</c:v>
                </c:pt>
                <c:pt idx="41">
                  <c:v>1370</c:v>
                </c:pt>
                <c:pt idx="42">
                  <c:v>530</c:v>
                </c:pt>
                <c:pt idx="43">
                  <c:v>1360</c:v>
                </c:pt>
                <c:pt idx="44">
                  <c:v>863</c:v>
                </c:pt>
                <c:pt idx="45">
                  <c:v>2359</c:v>
                </c:pt>
                <c:pt idx="46">
                  <c:v>897</c:v>
                </c:pt>
                <c:pt idx="47">
                  <c:v>1148</c:v>
                </c:pt>
                <c:pt idx="48">
                  <c:v>1975</c:v>
                </c:pt>
                <c:pt idx="49">
                  <c:v>915</c:v>
                </c:pt>
                <c:pt idx="50">
                  <c:v>898</c:v>
                </c:pt>
                <c:pt idx="51">
                  <c:v>1170</c:v>
                </c:pt>
                <c:pt idx="52">
                  <c:v>742</c:v>
                </c:pt>
                <c:pt idx="53">
                  <c:v>2050</c:v>
                </c:pt>
                <c:pt idx="54">
                  <c:v>890</c:v>
                </c:pt>
                <c:pt idx="55">
                  <c:v>1050</c:v>
                </c:pt>
                <c:pt idx="56">
                  <c:v>1416</c:v>
                </c:pt>
                <c:pt idx="57">
                  <c:v>1631</c:v>
                </c:pt>
                <c:pt idx="58">
                  <c:v>800</c:v>
                </c:pt>
                <c:pt idx="59">
                  <c:v>1047</c:v>
                </c:pt>
                <c:pt idx="60">
                  <c:v>1088</c:v>
                </c:pt>
                <c:pt idx="61">
                  <c:v>477</c:v>
                </c:pt>
                <c:pt idx="62">
                  <c:v>1410</c:v>
                </c:pt>
                <c:pt idx="63">
                  <c:v>1255</c:v>
                </c:pt>
                <c:pt idx="64">
                  <c:v>2048</c:v>
                </c:pt>
                <c:pt idx="65">
                  <c:v>660</c:v>
                </c:pt>
                <c:pt idx="66">
                  <c:v>1015</c:v>
                </c:pt>
                <c:pt idx="67">
                  <c:v>2552</c:v>
                </c:pt>
                <c:pt idx="68">
                  <c:v>742</c:v>
                </c:pt>
                <c:pt idx="69">
                  <c:v>1758</c:v>
                </c:pt>
                <c:pt idx="70">
                  <c:v>1957</c:v>
                </c:pt>
                <c:pt idx="71">
                  <c:v>680</c:v>
                </c:pt>
                <c:pt idx="72">
                  <c:v>1262</c:v>
                </c:pt>
                <c:pt idx="73">
                  <c:v>2698</c:v>
                </c:pt>
                <c:pt idx="74">
                  <c:v>1600</c:v>
                </c:pt>
                <c:pt idx="75">
                  <c:v>2965</c:v>
                </c:pt>
                <c:pt idx="76">
                  <c:v>1628</c:v>
                </c:pt>
                <c:pt idx="77">
                  <c:v>1231</c:v>
                </c:pt>
                <c:pt idx="78">
                  <c:v>1244</c:v>
                </c:pt>
                <c:pt idx="79">
                  <c:v>2485</c:v>
                </c:pt>
                <c:pt idx="80">
                  <c:v>775</c:v>
                </c:pt>
                <c:pt idx="81">
                  <c:v>748</c:v>
                </c:pt>
                <c:pt idx="82">
                  <c:v>447</c:v>
                </c:pt>
                <c:pt idx="83">
                  <c:v>960</c:v>
                </c:pt>
                <c:pt idx="84">
                  <c:v>1174</c:v>
                </c:pt>
                <c:pt idx="85">
                  <c:v>659</c:v>
                </c:pt>
                <c:pt idx="86">
                  <c:v>1206</c:v>
                </c:pt>
                <c:pt idx="87">
                  <c:v>1121</c:v>
                </c:pt>
                <c:pt idx="88">
                  <c:v>1088</c:v>
                </c:pt>
                <c:pt idx="89">
                  <c:v>1088</c:v>
                </c:pt>
                <c:pt idx="90">
                  <c:v>892</c:v>
                </c:pt>
                <c:pt idx="91">
                  <c:v>1567</c:v>
                </c:pt>
                <c:pt idx="92">
                  <c:v>1025</c:v>
                </c:pt>
                <c:pt idx="93">
                  <c:v>870</c:v>
                </c:pt>
                <c:pt idx="94">
                  <c:v>2556</c:v>
                </c:pt>
                <c:pt idx="95">
                  <c:v>504</c:v>
                </c:pt>
                <c:pt idx="96">
                  <c:v>2027</c:v>
                </c:pt>
                <c:pt idx="97">
                  <c:v>1120</c:v>
                </c:pt>
                <c:pt idx="98">
                  <c:v>2274</c:v>
                </c:pt>
                <c:pt idx="99">
                  <c:v>500</c:v>
                </c:pt>
                <c:pt idx="100">
                  <c:v>346</c:v>
                </c:pt>
                <c:pt idx="101">
                  <c:v>823</c:v>
                </c:pt>
                <c:pt idx="102">
                  <c:v>578</c:v>
                </c:pt>
                <c:pt idx="103">
                  <c:v>1085</c:v>
                </c:pt>
                <c:pt idx="104">
                  <c:v>1005</c:v>
                </c:pt>
                <c:pt idx="105">
                  <c:v>3154</c:v>
                </c:pt>
                <c:pt idx="106">
                  <c:v>1260</c:v>
                </c:pt>
                <c:pt idx="107">
                  <c:v>1889</c:v>
                </c:pt>
                <c:pt idx="108">
                  <c:v>1824</c:v>
                </c:pt>
                <c:pt idx="109">
                  <c:v>775</c:v>
                </c:pt>
                <c:pt idx="110">
                  <c:v>840</c:v>
                </c:pt>
                <c:pt idx="111">
                  <c:v>1727</c:v>
                </c:pt>
                <c:pt idx="112">
                  <c:v>1366</c:v>
                </c:pt>
                <c:pt idx="113">
                  <c:v>410</c:v>
                </c:pt>
                <c:pt idx="114">
                  <c:v>870</c:v>
                </c:pt>
                <c:pt idx="115">
                  <c:v>810</c:v>
                </c:pt>
                <c:pt idx="116">
                  <c:v>725</c:v>
                </c:pt>
                <c:pt idx="117">
                  <c:v>1195</c:v>
                </c:pt>
                <c:pt idx="118">
                  <c:v>1438</c:v>
                </c:pt>
                <c:pt idx="119">
                  <c:v>1645</c:v>
                </c:pt>
                <c:pt idx="120">
                  <c:v>947</c:v>
                </c:pt>
                <c:pt idx="121">
                  <c:v>896</c:v>
                </c:pt>
                <c:pt idx="122">
                  <c:v>1610</c:v>
                </c:pt>
                <c:pt idx="123">
                  <c:v>3715</c:v>
                </c:pt>
                <c:pt idx="124">
                  <c:v>1655</c:v>
                </c:pt>
                <c:pt idx="125">
                  <c:v>1405</c:v>
                </c:pt>
                <c:pt idx="126">
                  <c:v>764</c:v>
                </c:pt>
                <c:pt idx="127">
                  <c:v>1030</c:v>
                </c:pt>
                <c:pt idx="128">
                  <c:v>719</c:v>
                </c:pt>
                <c:pt idx="129">
                  <c:v>1991</c:v>
                </c:pt>
                <c:pt idx="130">
                  <c:v>1529</c:v>
                </c:pt>
                <c:pt idx="131">
                  <c:v>2422</c:v>
                </c:pt>
                <c:pt idx="132">
                  <c:v>1197</c:v>
                </c:pt>
                <c:pt idx="133">
                  <c:v>932</c:v>
                </c:pt>
                <c:pt idx="134">
                  <c:v>804</c:v>
                </c:pt>
                <c:pt idx="135">
                  <c:v>1183</c:v>
                </c:pt>
                <c:pt idx="136">
                  <c:v>732</c:v>
                </c:pt>
                <c:pt idx="137">
                  <c:v>779</c:v>
                </c:pt>
                <c:pt idx="138">
                  <c:v>1882</c:v>
                </c:pt>
                <c:pt idx="139">
                  <c:v>1909</c:v>
                </c:pt>
                <c:pt idx="140">
                  <c:v>1141</c:v>
                </c:pt>
                <c:pt idx="141">
                  <c:v>1086</c:v>
                </c:pt>
                <c:pt idx="142">
                  <c:v>1840</c:v>
                </c:pt>
                <c:pt idx="143">
                  <c:v>860</c:v>
                </c:pt>
                <c:pt idx="144">
                  <c:v>1382</c:v>
                </c:pt>
                <c:pt idx="145">
                  <c:v>1640</c:v>
                </c:pt>
                <c:pt idx="146">
                  <c:v>1197</c:v>
                </c:pt>
                <c:pt idx="147">
                  <c:v>1108</c:v>
                </c:pt>
                <c:pt idx="148">
                  <c:v>1700</c:v>
                </c:pt>
                <c:pt idx="149">
                  <c:v>785</c:v>
                </c:pt>
                <c:pt idx="150">
                  <c:v>776</c:v>
                </c:pt>
                <c:pt idx="151">
                  <c:v>795</c:v>
                </c:pt>
                <c:pt idx="152">
                  <c:v>395</c:v>
                </c:pt>
                <c:pt idx="153">
                  <c:v>2463</c:v>
                </c:pt>
                <c:pt idx="154">
                  <c:v>902</c:v>
                </c:pt>
                <c:pt idx="155">
                  <c:v>1122</c:v>
                </c:pt>
                <c:pt idx="156">
                  <c:v>890</c:v>
                </c:pt>
                <c:pt idx="157">
                  <c:v>538</c:v>
                </c:pt>
                <c:pt idx="158">
                  <c:v>872</c:v>
                </c:pt>
                <c:pt idx="159">
                  <c:v>2400</c:v>
                </c:pt>
                <c:pt idx="160">
                  <c:v>1150</c:v>
                </c:pt>
                <c:pt idx="161">
                  <c:v>1490</c:v>
                </c:pt>
                <c:pt idx="162">
                  <c:v>828</c:v>
                </c:pt>
                <c:pt idx="163">
                  <c:v>1764</c:v>
                </c:pt>
                <c:pt idx="164">
                  <c:v>875</c:v>
                </c:pt>
                <c:pt idx="165">
                  <c:v>1004</c:v>
                </c:pt>
                <c:pt idx="166">
                  <c:v>1057</c:v>
                </c:pt>
                <c:pt idx="167">
                  <c:v>1273</c:v>
                </c:pt>
                <c:pt idx="168">
                  <c:v>328</c:v>
                </c:pt>
                <c:pt idx="169">
                  <c:v>345</c:v>
                </c:pt>
                <c:pt idx="170">
                  <c:v>990</c:v>
                </c:pt>
                <c:pt idx="171">
                  <c:v>1107</c:v>
                </c:pt>
                <c:pt idx="172">
                  <c:v>1022</c:v>
                </c:pt>
                <c:pt idx="173">
                  <c:v>1275</c:v>
                </c:pt>
                <c:pt idx="174">
                  <c:v>1636</c:v>
                </c:pt>
                <c:pt idx="175">
                  <c:v>815</c:v>
                </c:pt>
                <c:pt idx="176">
                  <c:v>1173</c:v>
                </c:pt>
                <c:pt idx="177">
                  <c:v>1103</c:v>
                </c:pt>
                <c:pt idx="178">
                  <c:v>1162</c:v>
                </c:pt>
                <c:pt idx="179">
                  <c:v>1016</c:v>
                </c:pt>
                <c:pt idx="180">
                  <c:v>783</c:v>
                </c:pt>
                <c:pt idx="181">
                  <c:v>918</c:v>
                </c:pt>
                <c:pt idx="182">
                  <c:v>945</c:v>
                </c:pt>
                <c:pt idx="183">
                  <c:v>1277</c:v>
                </c:pt>
                <c:pt idx="184">
                  <c:v>1505</c:v>
                </c:pt>
                <c:pt idx="185">
                  <c:v>702</c:v>
                </c:pt>
                <c:pt idx="186">
                  <c:v>2698</c:v>
                </c:pt>
                <c:pt idx="187">
                  <c:v>1505</c:v>
                </c:pt>
                <c:pt idx="188">
                  <c:v>1488</c:v>
                </c:pt>
                <c:pt idx="189">
                  <c:v>1026</c:v>
                </c:pt>
                <c:pt idx="190">
                  <c:v>1604</c:v>
                </c:pt>
                <c:pt idx="191">
                  <c:v>1457</c:v>
                </c:pt>
                <c:pt idx="192">
                  <c:v>1511</c:v>
                </c:pt>
                <c:pt idx="193">
                  <c:v>1885</c:v>
                </c:pt>
                <c:pt idx="194">
                  <c:v>981</c:v>
                </c:pt>
                <c:pt idx="195">
                  <c:v>453</c:v>
                </c:pt>
                <c:pt idx="196">
                  <c:v>968</c:v>
                </c:pt>
                <c:pt idx="197">
                  <c:v>1213</c:v>
                </c:pt>
                <c:pt idx="198">
                  <c:v>1490</c:v>
                </c:pt>
                <c:pt idx="199">
                  <c:v>1750</c:v>
                </c:pt>
                <c:pt idx="200">
                  <c:v>1260</c:v>
                </c:pt>
                <c:pt idx="201">
                  <c:v>2922</c:v>
                </c:pt>
                <c:pt idx="202">
                  <c:v>1104</c:v>
                </c:pt>
                <c:pt idx="203">
                  <c:v>1532</c:v>
                </c:pt>
                <c:pt idx="204">
                  <c:v>1185</c:v>
                </c:pt>
                <c:pt idx="205">
                  <c:v>790</c:v>
                </c:pt>
                <c:pt idx="206">
                  <c:v>950</c:v>
                </c:pt>
                <c:pt idx="207">
                  <c:v>2087</c:v>
                </c:pt>
                <c:pt idx="208">
                  <c:v>1437</c:v>
                </c:pt>
                <c:pt idx="209">
                  <c:v>964</c:v>
                </c:pt>
                <c:pt idx="210">
                  <c:v>2894</c:v>
                </c:pt>
                <c:pt idx="211">
                  <c:v>1589</c:v>
                </c:pt>
                <c:pt idx="212">
                  <c:v>994</c:v>
                </c:pt>
                <c:pt idx="213">
                  <c:v>1040</c:v>
                </c:pt>
                <c:pt idx="214">
                  <c:v>2070</c:v>
                </c:pt>
                <c:pt idx="215">
                  <c:v>870</c:v>
                </c:pt>
                <c:pt idx="216">
                  <c:v>1178</c:v>
                </c:pt>
              </c:numCache>
            </c:numRef>
          </c:xVal>
          <c:yVal>
            <c:numRef>
              <c:f>data_scatter_plots!$J$3:$J$219</c:f>
              <c:numCache>
                <c:formatCode>General</c:formatCode>
                <c:ptCount val="217"/>
                <c:pt idx="0">
                  <c:v>278897</c:v>
                </c:pt>
                <c:pt idx="1">
                  <c:v>656842.4</c:v>
                </c:pt>
                <c:pt idx="2">
                  <c:v>628490.69999999728</c:v>
                </c:pt>
                <c:pt idx="3">
                  <c:v>610513.6</c:v>
                </c:pt>
                <c:pt idx="4">
                  <c:v>343541.3</c:v>
                </c:pt>
                <c:pt idx="5">
                  <c:v>232880.6</c:v>
                </c:pt>
                <c:pt idx="6">
                  <c:v>429448.6</c:v>
                </c:pt>
                <c:pt idx="7">
                  <c:v>896347.6</c:v>
                </c:pt>
                <c:pt idx="8">
                  <c:v>369192.5</c:v>
                </c:pt>
                <c:pt idx="9">
                  <c:v>216153.7</c:v>
                </c:pt>
                <c:pt idx="10">
                  <c:v>308021.09999999998</c:v>
                </c:pt>
                <c:pt idx="11">
                  <c:v>624134.80000000005</c:v>
                </c:pt>
                <c:pt idx="12">
                  <c:v>445070.5</c:v>
                </c:pt>
                <c:pt idx="13">
                  <c:v>436685.5</c:v>
                </c:pt>
                <c:pt idx="14">
                  <c:v>793273</c:v>
                </c:pt>
                <c:pt idx="15">
                  <c:v>401942.3</c:v>
                </c:pt>
                <c:pt idx="16">
                  <c:v>368731.8</c:v>
                </c:pt>
                <c:pt idx="17">
                  <c:v>688463.4</c:v>
                </c:pt>
                <c:pt idx="18">
                  <c:v>731322.5</c:v>
                </c:pt>
                <c:pt idx="19">
                  <c:v>430705</c:v>
                </c:pt>
                <c:pt idx="20">
                  <c:v>665362.19999999728</c:v>
                </c:pt>
                <c:pt idx="21">
                  <c:v>305090.7</c:v>
                </c:pt>
                <c:pt idx="22">
                  <c:v>385070.5</c:v>
                </c:pt>
                <c:pt idx="23">
                  <c:v>1078724</c:v>
                </c:pt>
                <c:pt idx="24">
                  <c:v>986324.9</c:v>
                </c:pt>
                <c:pt idx="25">
                  <c:v>301198.8</c:v>
                </c:pt>
                <c:pt idx="26">
                  <c:v>440080.3</c:v>
                </c:pt>
                <c:pt idx="27">
                  <c:v>862229.8</c:v>
                </c:pt>
                <c:pt idx="28">
                  <c:v>626875.30000000005</c:v>
                </c:pt>
                <c:pt idx="29">
                  <c:v>291324.40000000002</c:v>
                </c:pt>
                <c:pt idx="30">
                  <c:v>400337.1</c:v>
                </c:pt>
                <c:pt idx="31">
                  <c:v>336209.2</c:v>
                </c:pt>
                <c:pt idx="32">
                  <c:v>550523.80000000005</c:v>
                </c:pt>
                <c:pt idx="33">
                  <c:v>428297.1</c:v>
                </c:pt>
                <c:pt idx="34">
                  <c:v>194680.8</c:v>
                </c:pt>
                <c:pt idx="35">
                  <c:v>452517.8</c:v>
                </c:pt>
                <c:pt idx="36">
                  <c:v>546852.30000000005</c:v>
                </c:pt>
                <c:pt idx="37">
                  <c:v>499816.3</c:v>
                </c:pt>
                <c:pt idx="38">
                  <c:v>664319.9</c:v>
                </c:pt>
                <c:pt idx="39">
                  <c:v>418346.9</c:v>
                </c:pt>
                <c:pt idx="40">
                  <c:v>482567</c:v>
                </c:pt>
                <c:pt idx="41">
                  <c:v>545724.4</c:v>
                </c:pt>
                <c:pt idx="42">
                  <c:v>232173.4</c:v>
                </c:pt>
                <c:pt idx="43">
                  <c:v>588717.9</c:v>
                </c:pt>
                <c:pt idx="44">
                  <c:v>388991.8</c:v>
                </c:pt>
                <c:pt idx="45">
                  <c:v>971673.2</c:v>
                </c:pt>
                <c:pt idx="46">
                  <c:v>378314.1</c:v>
                </c:pt>
                <c:pt idx="47">
                  <c:v>468178.8</c:v>
                </c:pt>
                <c:pt idx="48">
                  <c:v>712121.3</c:v>
                </c:pt>
                <c:pt idx="49">
                  <c:v>359925.9</c:v>
                </c:pt>
                <c:pt idx="50">
                  <c:v>393514.8</c:v>
                </c:pt>
                <c:pt idx="51">
                  <c:v>525593.19999999728</c:v>
                </c:pt>
                <c:pt idx="52">
                  <c:v>319712.5</c:v>
                </c:pt>
                <c:pt idx="53">
                  <c:v>784670.5</c:v>
                </c:pt>
                <c:pt idx="54">
                  <c:v>360909.5</c:v>
                </c:pt>
                <c:pt idx="55">
                  <c:v>411514.5</c:v>
                </c:pt>
                <c:pt idx="56">
                  <c:v>580454.6</c:v>
                </c:pt>
                <c:pt idx="57">
                  <c:v>685545.6</c:v>
                </c:pt>
                <c:pt idx="58">
                  <c:v>348350.5</c:v>
                </c:pt>
                <c:pt idx="59">
                  <c:v>424412.5</c:v>
                </c:pt>
                <c:pt idx="60">
                  <c:v>439139.4</c:v>
                </c:pt>
                <c:pt idx="61">
                  <c:v>186538.6</c:v>
                </c:pt>
                <c:pt idx="62">
                  <c:v>582850.6</c:v>
                </c:pt>
                <c:pt idx="63">
                  <c:v>492648.9</c:v>
                </c:pt>
                <c:pt idx="64">
                  <c:v>946269.2</c:v>
                </c:pt>
                <c:pt idx="65">
                  <c:v>278258.7</c:v>
                </c:pt>
                <c:pt idx="66">
                  <c:v>446991.5</c:v>
                </c:pt>
                <c:pt idx="67">
                  <c:v>1145400</c:v>
                </c:pt>
                <c:pt idx="68">
                  <c:v>356712.5</c:v>
                </c:pt>
                <c:pt idx="69">
                  <c:v>658578.9</c:v>
                </c:pt>
                <c:pt idx="70">
                  <c:v>971217.4</c:v>
                </c:pt>
                <c:pt idx="71">
                  <c:v>302271.8</c:v>
                </c:pt>
                <c:pt idx="72">
                  <c:v>544053.6</c:v>
                </c:pt>
                <c:pt idx="73">
                  <c:v>1039696</c:v>
                </c:pt>
                <c:pt idx="74">
                  <c:v>656875.30000000005</c:v>
                </c:pt>
                <c:pt idx="75">
                  <c:v>1285771</c:v>
                </c:pt>
                <c:pt idx="76">
                  <c:v>714493.6</c:v>
                </c:pt>
                <c:pt idx="77">
                  <c:v>524058.2</c:v>
                </c:pt>
                <c:pt idx="78">
                  <c:v>570441.80000000005</c:v>
                </c:pt>
                <c:pt idx="79">
                  <c:v>1106956</c:v>
                </c:pt>
                <c:pt idx="80">
                  <c:v>338834.1</c:v>
                </c:pt>
                <c:pt idx="81">
                  <c:v>327166.40000000002</c:v>
                </c:pt>
                <c:pt idx="82">
                  <c:v>205518.9</c:v>
                </c:pt>
                <c:pt idx="83">
                  <c:v>335455.40000000002</c:v>
                </c:pt>
                <c:pt idx="84">
                  <c:v>454520.8</c:v>
                </c:pt>
                <c:pt idx="85">
                  <c:v>295558</c:v>
                </c:pt>
                <c:pt idx="86">
                  <c:v>512816.8</c:v>
                </c:pt>
                <c:pt idx="87">
                  <c:v>510761.1</c:v>
                </c:pt>
                <c:pt idx="88">
                  <c:v>330814.40000000002</c:v>
                </c:pt>
                <c:pt idx="89">
                  <c:v>425589.4</c:v>
                </c:pt>
                <c:pt idx="90">
                  <c:v>433560.8</c:v>
                </c:pt>
                <c:pt idx="91">
                  <c:v>682753.6</c:v>
                </c:pt>
                <c:pt idx="92">
                  <c:v>375848.1</c:v>
                </c:pt>
                <c:pt idx="93">
                  <c:v>322194.40000000002</c:v>
                </c:pt>
                <c:pt idx="94">
                  <c:v>1161202</c:v>
                </c:pt>
                <c:pt idx="95">
                  <c:v>224706.3</c:v>
                </c:pt>
                <c:pt idx="96">
                  <c:v>847555.4</c:v>
                </c:pt>
                <c:pt idx="97">
                  <c:v>459060.4</c:v>
                </c:pt>
                <c:pt idx="98">
                  <c:v>989617.4</c:v>
                </c:pt>
                <c:pt idx="99">
                  <c:v>215153.7</c:v>
                </c:pt>
                <c:pt idx="100">
                  <c:v>161752.70000000001</c:v>
                </c:pt>
                <c:pt idx="101">
                  <c:v>362965.6</c:v>
                </c:pt>
                <c:pt idx="102">
                  <c:v>256804.9</c:v>
                </c:pt>
                <c:pt idx="103">
                  <c:v>457037.5</c:v>
                </c:pt>
                <c:pt idx="104">
                  <c:v>454985</c:v>
                </c:pt>
                <c:pt idx="105">
                  <c:v>1196195</c:v>
                </c:pt>
                <c:pt idx="106">
                  <c:v>411152.2</c:v>
                </c:pt>
                <c:pt idx="107">
                  <c:v>877364.9</c:v>
                </c:pt>
                <c:pt idx="108">
                  <c:v>693822.3</c:v>
                </c:pt>
                <c:pt idx="109">
                  <c:v>324834.09999999998</c:v>
                </c:pt>
                <c:pt idx="110">
                  <c:v>359376.8</c:v>
                </c:pt>
                <c:pt idx="111">
                  <c:v>740358.6</c:v>
                </c:pt>
                <c:pt idx="112">
                  <c:v>514921.8</c:v>
                </c:pt>
                <c:pt idx="113">
                  <c:v>186594.7</c:v>
                </c:pt>
                <c:pt idx="114">
                  <c:v>325396.40000000002</c:v>
                </c:pt>
                <c:pt idx="115">
                  <c:v>333357</c:v>
                </c:pt>
                <c:pt idx="116">
                  <c:v>254401.3</c:v>
                </c:pt>
                <c:pt idx="117">
                  <c:v>490609.6</c:v>
                </c:pt>
                <c:pt idx="118">
                  <c:v>554369</c:v>
                </c:pt>
                <c:pt idx="119">
                  <c:v>725904.8</c:v>
                </c:pt>
                <c:pt idx="120">
                  <c:v>389346.9</c:v>
                </c:pt>
                <c:pt idx="121">
                  <c:v>347113.5</c:v>
                </c:pt>
                <c:pt idx="122">
                  <c:v>591381.9</c:v>
                </c:pt>
                <c:pt idx="123">
                  <c:v>1353763</c:v>
                </c:pt>
                <c:pt idx="124">
                  <c:v>599911.30000000005</c:v>
                </c:pt>
                <c:pt idx="125">
                  <c:v>595247.30000000005</c:v>
                </c:pt>
                <c:pt idx="126">
                  <c:v>361126.9</c:v>
                </c:pt>
                <c:pt idx="127">
                  <c:v>454251.4</c:v>
                </c:pt>
                <c:pt idx="128">
                  <c:v>326597.3</c:v>
                </c:pt>
                <c:pt idx="129">
                  <c:v>1027832</c:v>
                </c:pt>
                <c:pt idx="130">
                  <c:v>642628.69999999728</c:v>
                </c:pt>
                <c:pt idx="131">
                  <c:v>1051815</c:v>
                </c:pt>
                <c:pt idx="132">
                  <c:v>469760.9</c:v>
                </c:pt>
                <c:pt idx="133">
                  <c:v>377837.1</c:v>
                </c:pt>
                <c:pt idx="134">
                  <c:v>369653.1</c:v>
                </c:pt>
                <c:pt idx="135">
                  <c:v>450701.8</c:v>
                </c:pt>
                <c:pt idx="136">
                  <c:v>290705.90000000002</c:v>
                </c:pt>
                <c:pt idx="137">
                  <c:v>309136.7</c:v>
                </c:pt>
                <c:pt idx="138">
                  <c:v>685960.3</c:v>
                </c:pt>
                <c:pt idx="139">
                  <c:v>723878</c:v>
                </c:pt>
                <c:pt idx="140">
                  <c:v>497274.2</c:v>
                </c:pt>
                <c:pt idx="141">
                  <c:v>436238.1</c:v>
                </c:pt>
                <c:pt idx="142">
                  <c:v>734782.7</c:v>
                </c:pt>
                <c:pt idx="143">
                  <c:v>333389.90000000002</c:v>
                </c:pt>
                <c:pt idx="144">
                  <c:v>585632.30000000005</c:v>
                </c:pt>
                <c:pt idx="145">
                  <c:v>812401.5</c:v>
                </c:pt>
                <c:pt idx="146">
                  <c:v>624510.9</c:v>
                </c:pt>
                <c:pt idx="147">
                  <c:v>470652.5</c:v>
                </c:pt>
                <c:pt idx="148">
                  <c:v>801940.9</c:v>
                </c:pt>
                <c:pt idx="149">
                  <c:v>340340.7</c:v>
                </c:pt>
                <c:pt idx="150">
                  <c:v>321534.8</c:v>
                </c:pt>
                <c:pt idx="151">
                  <c:v>310347.2</c:v>
                </c:pt>
                <c:pt idx="152">
                  <c:v>165084.79999999999</c:v>
                </c:pt>
                <c:pt idx="153">
                  <c:v>1000041</c:v>
                </c:pt>
                <c:pt idx="154">
                  <c:v>386817.4</c:v>
                </c:pt>
                <c:pt idx="155">
                  <c:v>489461.7</c:v>
                </c:pt>
                <c:pt idx="156">
                  <c:v>399409.5</c:v>
                </c:pt>
                <c:pt idx="157">
                  <c:v>173171.1</c:v>
                </c:pt>
                <c:pt idx="158">
                  <c:v>372797.7</c:v>
                </c:pt>
                <c:pt idx="159">
                  <c:v>854900</c:v>
                </c:pt>
                <c:pt idx="160">
                  <c:v>449080.1</c:v>
                </c:pt>
                <c:pt idx="161">
                  <c:v>532803.1</c:v>
                </c:pt>
                <c:pt idx="162">
                  <c:v>321968.8</c:v>
                </c:pt>
                <c:pt idx="163">
                  <c:v>752282.8</c:v>
                </c:pt>
                <c:pt idx="164">
                  <c:v>395399.7</c:v>
                </c:pt>
                <c:pt idx="165">
                  <c:v>447284.3</c:v>
                </c:pt>
                <c:pt idx="166">
                  <c:v>431669.1</c:v>
                </c:pt>
                <c:pt idx="167">
                  <c:v>544260.80000000005</c:v>
                </c:pt>
                <c:pt idx="168">
                  <c:v>160640.9</c:v>
                </c:pt>
                <c:pt idx="169">
                  <c:v>147552</c:v>
                </c:pt>
                <c:pt idx="170">
                  <c:v>426475.1</c:v>
                </c:pt>
                <c:pt idx="171">
                  <c:v>440451.9</c:v>
                </c:pt>
                <c:pt idx="172">
                  <c:v>300396.09999999998</c:v>
                </c:pt>
                <c:pt idx="173">
                  <c:v>551662.1</c:v>
                </c:pt>
                <c:pt idx="174">
                  <c:v>706598.9</c:v>
                </c:pt>
                <c:pt idx="175">
                  <c:v>346860.3</c:v>
                </c:pt>
                <c:pt idx="176">
                  <c:v>526195.19999999728</c:v>
                </c:pt>
                <c:pt idx="177">
                  <c:v>520649.3</c:v>
                </c:pt>
                <c:pt idx="178">
                  <c:v>494987.9</c:v>
                </c:pt>
                <c:pt idx="179">
                  <c:v>360042.2</c:v>
                </c:pt>
                <c:pt idx="180">
                  <c:v>302939.3</c:v>
                </c:pt>
                <c:pt idx="181">
                  <c:v>401027.9</c:v>
                </c:pt>
                <c:pt idx="182">
                  <c:v>428445.6</c:v>
                </c:pt>
                <c:pt idx="183">
                  <c:v>567063.4</c:v>
                </c:pt>
                <c:pt idx="184">
                  <c:v>670312.9</c:v>
                </c:pt>
                <c:pt idx="185">
                  <c:v>221686.2</c:v>
                </c:pt>
                <c:pt idx="186">
                  <c:v>1027196</c:v>
                </c:pt>
                <c:pt idx="187">
                  <c:v>635312.9</c:v>
                </c:pt>
                <c:pt idx="188">
                  <c:v>568401.80000000005</c:v>
                </c:pt>
                <c:pt idx="189">
                  <c:v>442948.8</c:v>
                </c:pt>
                <c:pt idx="190">
                  <c:v>647677.9</c:v>
                </c:pt>
                <c:pt idx="191">
                  <c:v>808181.5</c:v>
                </c:pt>
                <c:pt idx="192">
                  <c:v>639016.9</c:v>
                </c:pt>
                <c:pt idx="193">
                  <c:v>706562.3</c:v>
                </c:pt>
                <c:pt idx="194">
                  <c:v>385169.2</c:v>
                </c:pt>
                <c:pt idx="195">
                  <c:v>187472.9</c:v>
                </c:pt>
                <c:pt idx="196">
                  <c:v>412060.7</c:v>
                </c:pt>
                <c:pt idx="197">
                  <c:v>458721.4</c:v>
                </c:pt>
                <c:pt idx="198">
                  <c:v>659803.1</c:v>
                </c:pt>
                <c:pt idx="199">
                  <c:v>699973.6</c:v>
                </c:pt>
                <c:pt idx="200">
                  <c:v>496152.2</c:v>
                </c:pt>
                <c:pt idx="201">
                  <c:v>1194642</c:v>
                </c:pt>
                <c:pt idx="202">
                  <c:v>451099.9</c:v>
                </c:pt>
                <c:pt idx="203">
                  <c:v>673230.6</c:v>
                </c:pt>
                <c:pt idx="204">
                  <c:v>504603.1</c:v>
                </c:pt>
                <c:pt idx="205">
                  <c:v>299343.90000000002</c:v>
                </c:pt>
                <c:pt idx="206">
                  <c:v>452948.9</c:v>
                </c:pt>
                <c:pt idx="207">
                  <c:v>749594.7</c:v>
                </c:pt>
                <c:pt idx="208">
                  <c:v>859168.4</c:v>
                </c:pt>
                <c:pt idx="209">
                  <c:v>401258.1</c:v>
                </c:pt>
                <c:pt idx="210">
                  <c:v>1161524</c:v>
                </c:pt>
                <c:pt idx="211">
                  <c:v>823577.1</c:v>
                </c:pt>
                <c:pt idx="212">
                  <c:v>385277.8</c:v>
                </c:pt>
                <c:pt idx="213">
                  <c:v>451507.9</c:v>
                </c:pt>
                <c:pt idx="214">
                  <c:v>838683.6</c:v>
                </c:pt>
                <c:pt idx="215">
                  <c:v>332896.40000000002</c:v>
                </c:pt>
                <c:pt idx="216">
                  <c:v>445948.5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427160"/>
        <c:axId val="463427944"/>
      </c:scatterChart>
      <c:valAx>
        <c:axId val="463427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Size</a:t>
                </a:r>
                <a:r>
                  <a:rPr lang="en-US" b="0" baseline="0"/>
                  <a:t> (Sq feet)</a:t>
                </a:r>
                <a:endParaRPr lang="en-US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63427944"/>
        <c:crosses val="autoZero"/>
        <c:crossBetween val="midCat"/>
      </c:valAx>
      <c:valAx>
        <c:axId val="463427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Price (US$)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34271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-0.39954919486415552"/>
                  <c:y val="-7.41060696474637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 i="0" u="none" strike="noStrike" baseline="0" dirty="0" smtClean="0">
                        <a:effectLst/>
                      </a:rPr>
                      <a:t>price= 16651 + 401.31 size</a:t>
                    </a:r>
                    <a:br>
                      <a:rPr lang="en-US" sz="1400" b="1" i="0" u="none" strike="noStrike" baseline="0" dirty="0" smtClean="0">
                        <a:effectLst/>
                      </a:rPr>
                    </a:br>
                    <a:r>
                      <a:rPr lang="en-US" sz="1400" b="1" baseline="0" dirty="0" smtClean="0"/>
                      <a:t>R² </a:t>
                    </a:r>
                    <a:r>
                      <a:rPr lang="en-US" sz="1400" b="1" baseline="0" dirty="0"/>
                      <a:t>= 0.6408</a:t>
                    </a:r>
                    <a:endParaRPr lang="en-US" sz="1400" b="1" dirty="0"/>
                  </a:p>
                </c:rich>
              </c:tx>
              <c:numFmt formatCode="General" sourceLinked="0"/>
            </c:trendlineLbl>
          </c:trendline>
          <c:xVal>
            <c:numRef>
              <c:f>data_scatter_plots!$A$3:$A$219</c:f>
              <c:numCache>
                <c:formatCode>General</c:formatCode>
                <c:ptCount val="217"/>
                <c:pt idx="0">
                  <c:v>566</c:v>
                </c:pt>
                <c:pt idx="1">
                  <c:v>1550</c:v>
                </c:pt>
                <c:pt idx="2">
                  <c:v>1471</c:v>
                </c:pt>
                <c:pt idx="3">
                  <c:v>1506</c:v>
                </c:pt>
                <c:pt idx="4">
                  <c:v>786</c:v>
                </c:pt>
                <c:pt idx="5">
                  <c:v>541</c:v>
                </c:pt>
                <c:pt idx="6">
                  <c:v>1102</c:v>
                </c:pt>
                <c:pt idx="7">
                  <c:v>2320</c:v>
                </c:pt>
                <c:pt idx="8">
                  <c:v>864</c:v>
                </c:pt>
                <c:pt idx="9">
                  <c:v>500</c:v>
                </c:pt>
                <c:pt idx="10">
                  <c:v>1060</c:v>
                </c:pt>
                <c:pt idx="11">
                  <c:v>1462</c:v>
                </c:pt>
                <c:pt idx="12">
                  <c:v>983</c:v>
                </c:pt>
                <c:pt idx="13">
                  <c:v>1082</c:v>
                </c:pt>
                <c:pt idx="14">
                  <c:v>1749</c:v>
                </c:pt>
                <c:pt idx="15">
                  <c:v>940</c:v>
                </c:pt>
                <c:pt idx="16">
                  <c:v>924</c:v>
                </c:pt>
                <c:pt idx="17">
                  <c:v>1963</c:v>
                </c:pt>
                <c:pt idx="18">
                  <c:v>1672</c:v>
                </c:pt>
                <c:pt idx="19">
                  <c:v>1188</c:v>
                </c:pt>
                <c:pt idx="20">
                  <c:v>1580</c:v>
                </c:pt>
                <c:pt idx="21">
                  <c:v>785</c:v>
                </c:pt>
                <c:pt idx="22">
                  <c:v>983</c:v>
                </c:pt>
                <c:pt idx="23">
                  <c:v>3085</c:v>
                </c:pt>
                <c:pt idx="24">
                  <c:v>2133</c:v>
                </c:pt>
                <c:pt idx="25">
                  <c:v>1026</c:v>
                </c:pt>
                <c:pt idx="26">
                  <c:v>1074</c:v>
                </c:pt>
                <c:pt idx="27">
                  <c:v>1988</c:v>
                </c:pt>
                <c:pt idx="28">
                  <c:v>1600</c:v>
                </c:pt>
                <c:pt idx="29">
                  <c:v>684</c:v>
                </c:pt>
                <c:pt idx="30">
                  <c:v>932</c:v>
                </c:pt>
                <c:pt idx="31">
                  <c:v>737</c:v>
                </c:pt>
                <c:pt idx="32">
                  <c:v>1369</c:v>
                </c:pt>
                <c:pt idx="33">
                  <c:v>1176</c:v>
                </c:pt>
                <c:pt idx="34">
                  <c:v>638</c:v>
                </c:pt>
                <c:pt idx="35">
                  <c:v>1055</c:v>
                </c:pt>
                <c:pt idx="36">
                  <c:v>1565</c:v>
                </c:pt>
                <c:pt idx="37">
                  <c:v>1129</c:v>
                </c:pt>
                <c:pt idx="38">
                  <c:v>1668</c:v>
                </c:pt>
                <c:pt idx="39">
                  <c:v>947</c:v>
                </c:pt>
                <c:pt idx="40">
                  <c:v>1130</c:v>
                </c:pt>
                <c:pt idx="41">
                  <c:v>1370</c:v>
                </c:pt>
                <c:pt idx="42">
                  <c:v>530</c:v>
                </c:pt>
                <c:pt idx="43">
                  <c:v>1360</c:v>
                </c:pt>
                <c:pt idx="44">
                  <c:v>863</c:v>
                </c:pt>
                <c:pt idx="45">
                  <c:v>2359</c:v>
                </c:pt>
                <c:pt idx="46">
                  <c:v>897</c:v>
                </c:pt>
                <c:pt idx="47">
                  <c:v>1148</c:v>
                </c:pt>
                <c:pt idx="48">
                  <c:v>1975</c:v>
                </c:pt>
                <c:pt idx="49">
                  <c:v>915</c:v>
                </c:pt>
                <c:pt idx="50">
                  <c:v>898</c:v>
                </c:pt>
                <c:pt idx="51">
                  <c:v>1170</c:v>
                </c:pt>
                <c:pt idx="52">
                  <c:v>742</c:v>
                </c:pt>
                <c:pt idx="53">
                  <c:v>2050</c:v>
                </c:pt>
                <c:pt idx="54">
                  <c:v>890</c:v>
                </c:pt>
                <c:pt idx="55">
                  <c:v>1050</c:v>
                </c:pt>
                <c:pt idx="56">
                  <c:v>1416</c:v>
                </c:pt>
                <c:pt idx="57">
                  <c:v>1631</c:v>
                </c:pt>
                <c:pt idx="58">
                  <c:v>800</c:v>
                </c:pt>
                <c:pt idx="59">
                  <c:v>1047</c:v>
                </c:pt>
                <c:pt idx="60">
                  <c:v>1088</c:v>
                </c:pt>
                <c:pt idx="61">
                  <c:v>477</c:v>
                </c:pt>
                <c:pt idx="62">
                  <c:v>1410</c:v>
                </c:pt>
                <c:pt idx="63">
                  <c:v>1255</c:v>
                </c:pt>
                <c:pt idx="64">
                  <c:v>2048</c:v>
                </c:pt>
                <c:pt idx="65">
                  <c:v>660</c:v>
                </c:pt>
                <c:pt idx="66">
                  <c:v>1015</c:v>
                </c:pt>
                <c:pt idx="67">
                  <c:v>2552</c:v>
                </c:pt>
                <c:pt idx="68">
                  <c:v>742</c:v>
                </c:pt>
                <c:pt idx="69">
                  <c:v>1758</c:v>
                </c:pt>
                <c:pt idx="70">
                  <c:v>1957</c:v>
                </c:pt>
                <c:pt idx="71">
                  <c:v>680</c:v>
                </c:pt>
                <c:pt idx="72">
                  <c:v>1262</c:v>
                </c:pt>
                <c:pt idx="73">
                  <c:v>2698</c:v>
                </c:pt>
                <c:pt idx="74">
                  <c:v>1600</c:v>
                </c:pt>
                <c:pt idx="75">
                  <c:v>2965</c:v>
                </c:pt>
                <c:pt idx="76">
                  <c:v>1628</c:v>
                </c:pt>
                <c:pt idx="77">
                  <c:v>1231</c:v>
                </c:pt>
                <c:pt idx="78">
                  <c:v>1244</c:v>
                </c:pt>
                <c:pt idx="79">
                  <c:v>2485</c:v>
                </c:pt>
                <c:pt idx="80">
                  <c:v>775</c:v>
                </c:pt>
                <c:pt idx="81">
                  <c:v>748</c:v>
                </c:pt>
                <c:pt idx="82">
                  <c:v>447</c:v>
                </c:pt>
                <c:pt idx="83">
                  <c:v>960</c:v>
                </c:pt>
                <c:pt idx="84">
                  <c:v>1174</c:v>
                </c:pt>
                <c:pt idx="85">
                  <c:v>659</c:v>
                </c:pt>
                <c:pt idx="86">
                  <c:v>1206</c:v>
                </c:pt>
                <c:pt idx="87">
                  <c:v>1121</c:v>
                </c:pt>
                <c:pt idx="88">
                  <c:v>1088</c:v>
                </c:pt>
                <c:pt idx="89">
                  <c:v>1088</c:v>
                </c:pt>
                <c:pt idx="90">
                  <c:v>892</c:v>
                </c:pt>
                <c:pt idx="91">
                  <c:v>1567</c:v>
                </c:pt>
                <c:pt idx="92">
                  <c:v>1025</c:v>
                </c:pt>
                <c:pt idx="93">
                  <c:v>870</c:v>
                </c:pt>
                <c:pt idx="94">
                  <c:v>2556</c:v>
                </c:pt>
                <c:pt idx="95">
                  <c:v>504</c:v>
                </c:pt>
                <c:pt idx="96">
                  <c:v>2027</c:v>
                </c:pt>
                <c:pt idx="97">
                  <c:v>1120</c:v>
                </c:pt>
                <c:pt idx="98">
                  <c:v>2274</c:v>
                </c:pt>
                <c:pt idx="99">
                  <c:v>500</c:v>
                </c:pt>
                <c:pt idx="100">
                  <c:v>346</c:v>
                </c:pt>
                <c:pt idx="101">
                  <c:v>823</c:v>
                </c:pt>
                <c:pt idx="102">
                  <c:v>578</c:v>
                </c:pt>
                <c:pt idx="103">
                  <c:v>1085</c:v>
                </c:pt>
                <c:pt idx="104">
                  <c:v>1005</c:v>
                </c:pt>
                <c:pt idx="105">
                  <c:v>3154</c:v>
                </c:pt>
                <c:pt idx="106">
                  <c:v>1260</c:v>
                </c:pt>
                <c:pt idx="107">
                  <c:v>1889</c:v>
                </c:pt>
                <c:pt idx="108">
                  <c:v>1824</c:v>
                </c:pt>
                <c:pt idx="109">
                  <c:v>775</c:v>
                </c:pt>
                <c:pt idx="110">
                  <c:v>840</c:v>
                </c:pt>
                <c:pt idx="111">
                  <c:v>1727</c:v>
                </c:pt>
                <c:pt idx="112">
                  <c:v>1366</c:v>
                </c:pt>
                <c:pt idx="113">
                  <c:v>410</c:v>
                </c:pt>
                <c:pt idx="114">
                  <c:v>870</c:v>
                </c:pt>
                <c:pt idx="115">
                  <c:v>810</c:v>
                </c:pt>
                <c:pt idx="116">
                  <c:v>725</c:v>
                </c:pt>
                <c:pt idx="117">
                  <c:v>1195</c:v>
                </c:pt>
                <c:pt idx="118">
                  <c:v>1438</c:v>
                </c:pt>
                <c:pt idx="119">
                  <c:v>1645</c:v>
                </c:pt>
                <c:pt idx="120">
                  <c:v>947</c:v>
                </c:pt>
                <c:pt idx="121">
                  <c:v>896</c:v>
                </c:pt>
                <c:pt idx="122">
                  <c:v>1610</c:v>
                </c:pt>
                <c:pt idx="123">
                  <c:v>3715</c:v>
                </c:pt>
                <c:pt idx="124">
                  <c:v>1655</c:v>
                </c:pt>
                <c:pt idx="125">
                  <c:v>1405</c:v>
                </c:pt>
                <c:pt idx="126">
                  <c:v>764</c:v>
                </c:pt>
                <c:pt idx="127">
                  <c:v>1030</c:v>
                </c:pt>
                <c:pt idx="128">
                  <c:v>719</c:v>
                </c:pt>
                <c:pt idx="129">
                  <c:v>1991</c:v>
                </c:pt>
                <c:pt idx="130">
                  <c:v>1529</c:v>
                </c:pt>
                <c:pt idx="131">
                  <c:v>2422</c:v>
                </c:pt>
                <c:pt idx="132">
                  <c:v>1197</c:v>
                </c:pt>
                <c:pt idx="133">
                  <c:v>932</c:v>
                </c:pt>
                <c:pt idx="134">
                  <c:v>804</c:v>
                </c:pt>
                <c:pt idx="135">
                  <c:v>1183</c:v>
                </c:pt>
                <c:pt idx="136">
                  <c:v>732</c:v>
                </c:pt>
                <c:pt idx="137">
                  <c:v>779</c:v>
                </c:pt>
                <c:pt idx="138">
                  <c:v>1882</c:v>
                </c:pt>
                <c:pt idx="139">
                  <c:v>1909</c:v>
                </c:pt>
                <c:pt idx="140">
                  <c:v>1141</c:v>
                </c:pt>
                <c:pt idx="141">
                  <c:v>1086</c:v>
                </c:pt>
                <c:pt idx="142">
                  <c:v>1840</c:v>
                </c:pt>
                <c:pt idx="143">
                  <c:v>860</c:v>
                </c:pt>
                <c:pt idx="144">
                  <c:v>1382</c:v>
                </c:pt>
                <c:pt idx="145">
                  <c:v>1640</c:v>
                </c:pt>
                <c:pt idx="146">
                  <c:v>1197</c:v>
                </c:pt>
                <c:pt idx="147">
                  <c:v>1108</c:v>
                </c:pt>
                <c:pt idx="148">
                  <c:v>1700</c:v>
                </c:pt>
                <c:pt idx="149">
                  <c:v>785</c:v>
                </c:pt>
                <c:pt idx="150">
                  <c:v>776</c:v>
                </c:pt>
                <c:pt idx="151">
                  <c:v>795</c:v>
                </c:pt>
                <c:pt idx="152">
                  <c:v>395</c:v>
                </c:pt>
                <c:pt idx="153">
                  <c:v>2463</c:v>
                </c:pt>
                <c:pt idx="154">
                  <c:v>902</c:v>
                </c:pt>
                <c:pt idx="155">
                  <c:v>1122</c:v>
                </c:pt>
                <c:pt idx="156">
                  <c:v>890</c:v>
                </c:pt>
                <c:pt idx="157">
                  <c:v>538</c:v>
                </c:pt>
                <c:pt idx="158">
                  <c:v>872</c:v>
                </c:pt>
                <c:pt idx="159">
                  <c:v>2400</c:v>
                </c:pt>
                <c:pt idx="160">
                  <c:v>1150</c:v>
                </c:pt>
                <c:pt idx="161">
                  <c:v>1490</c:v>
                </c:pt>
                <c:pt idx="162">
                  <c:v>828</c:v>
                </c:pt>
                <c:pt idx="163">
                  <c:v>1764</c:v>
                </c:pt>
                <c:pt idx="164">
                  <c:v>875</c:v>
                </c:pt>
                <c:pt idx="165">
                  <c:v>1004</c:v>
                </c:pt>
                <c:pt idx="166">
                  <c:v>1057</c:v>
                </c:pt>
                <c:pt idx="167">
                  <c:v>1273</c:v>
                </c:pt>
                <c:pt idx="168">
                  <c:v>328</c:v>
                </c:pt>
                <c:pt idx="169">
                  <c:v>345</c:v>
                </c:pt>
                <c:pt idx="170">
                  <c:v>990</c:v>
                </c:pt>
                <c:pt idx="171">
                  <c:v>1107</c:v>
                </c:pt>
                <c:pt idx="172">
                  <c:v>1022</c:v>
                </c:pt>
                <c:pt idx="173">
                  <c:v>1275</c:v>
                </c:pt>
                <c:pt idx="174">
                  <c:v>1636</c:v>
                </c:pt>
                <c:pt idx="175">
                  <c:v>815</c:v>
                </c:pt>
                <c:pt idx="176">
                  <c:v>1173</c:v>
                </c:pt>
                <c:pt idx="177">
                  <c:v>1103</c:v>
                </c:pt>
                <c:pt idx="178">
                  <c:v>1162</c:v>
                </c:pt>
                <c:pt idx="179">
                  <c:v>1016</c:v>
                </c:pt>
                <c:pt idx="180">
                  <c:v>783</c:v>
                </c:pt>
                <c:pt idx="181">
                  <c:v>918</c:v>
                </c:pt>
                <c:pt idx="182">
                  <c:v>945</c:v>
                </c:pt>
                <c:pt idx="183">
                  <c:v>1277</c:v>
                </c:pt>
                <c:pt idx="184">
                  <c:v>1505</c:v>
                </c:pt>
                <c:pt idx="185">
                  <c:v>702</c:v>
                </c:pt>
                <c:pt idx="186">
                  <c:v>2698</c:v>
                </c:pt>
                <c:pt idx="187">
                  <c:v>1505</c:v>
                </c:pt>
                <c:pt idx="188">
                  <c:v>1488</c:v>
                </c:pt>
                <c:pt idx="189">
                  <c:v>1026</c:v>
                </c:pt>
                <c:pt idx="190">
                  <c:v>1604</c:v>
                </c:pt>
                <c:pt idx="191">
                  <c:v>1457</c:v>
                </c:pt>
                <c:pt idx="192">
                  <c:v>1511</c:v>
                </c:pt>
                <c:pt idx="193">
                  <c:v>1885</c:v>
                </c:pt>
                <c:pt idx="194">
                  <c:v>981</c:v>
                </c:pt>
                <c:pt idx="195">
                  <c:v>453</c:v>
                </c:pt>
                <c:pt idx="196">
                  <c:v>968</c:v>
                </c:pt>
                <c:pt idx="197">
                  <c:v>1213</c:v>
                </c:pt>
                <c:pt idx="198">
                  <c:v>1490</c:v>
                </c:pt>
                <c:pt idx="199">
                  <c:v>1750</c:v>
                </c:pt>
                <c:pt idx="200">
                  <c:v>1260</c:v>
                </c:pt>
                <c:pt idx="201">
                  <c:v>2922</c:v>
                </c:pt>
                <c:pt idx="202">
                  <c:v>1104</c:v>
                </c:pt>
                <c:pt idx="203">
                  <c:v>1532</c:v>
                </c:pt>
                <c:pt idx="204">
                  <c:v>1185</c:v>
                </c:pt>
                <c:pt idx="205">
                  <c:v>790</c:v>
                </c:pt>
                <c:pt idx="206">
                  <c:v>950</c:v>
                </c:pt>
                <c:pt idx="207">
                  <c:v>2087</c:v>
                </c:pt>
                <c:pt idx="208">
                  <c:v>1437</c:v>
                </c:pt>
                <c:pt idx="209">
                  <c:v>964</c:v>
                </c:pt>
                <c:pt idx="210">
                  <c:v>2894</c:v>
                </c:pt>
                <c:pt idx="211">
                  <c:v>1589</c:v>
                </c:pt>
                <c:pt idx="212">
                  <c:v>994</c:v>
                </c:pt>
                <c:pt idx="213">
                  <c:v>1040</c:v>
                </c:pt>
                <c:pt idx="214">
                  <c:v>2070</c:v>
                </c:pt>
                <c:pt idx="215">
                  <c:v>870</c:v>
                </c:pt>
                <c:pt idx="216">
                  <c:v>1178</c:v>
                </c:pt>
              </c:numCache>
            </c:numRef>
          </c:xVal>
          <c:yVal>
            <c:numRef>
              <c:f>data_scatter_plots!$I$3:$I$219</c:f>
              <c:numCache>
                <c:formatCode>General</c:formatCode>
                <c:ptCount val="217"/>
                <c:pt idx="0">
                  <c:v>349103</c:v>
                </c:pt>
                <c:pt idx="1">
                  <c:v>693157.5</c:v>
                </c:pt>
                <c:pt idx="2">
                  <c:v>671509.4</c:v>
                </c:pt>
                <c:pt idx="3">
                  <c:v>589486.4</c:v>
                </c:pt>
                <c:pt idx="4">
                  <c:v>366458.7</c:v>
                </c:pt>
                <c:pt idx="5">
                  <c:v>231119.4</c:v>
                </c:pt>
                <c:pt idx="6">
                  <c:v>370551.4</c:v>
                </c:pt>
                <c:pt idx="7">
                  <c:v>793652.4</c:v>
                </c:pt>
                <c:pt idx="8">
                  <c:v>380807.5</c:v>
                </c:pt>
                <c:pt idx="9">
                  <c:v>213846.3</c:v>
                </c:pt>
                <c:pt idx="10">
                  <c:v>39978.950000000012</c:v>
                </c:pt>
                <c:pt idx="11">
                  <c:v>665665.30000000005</c:v>
                </c:pt>
                <c:pt idx="12">
                  <c:v>512929.5</c:v>
                </c:pt>
                <c:pt idx="13">
                  <c:v>408314.5</c:v>
                </c:pt>
                <c:pt idx="14">
                  <c:v>942727</c:v>
                </c:pt>
                <c:pt idx="15">
                  <c:v>418057.7</c:v>
                </c:pt>
                <c:pt idx="16">
                  <c:v>331268.2</c:v>
                </c:pt>
                <c:pt idx="17">
                  <c:v>456536.6</c:v>
                </c:pt>
                <c:pt idx="18">
                  <c:v>818677.5</c:v>
                </c:pt>
                <c:pt idx="19">
                  <c:v>305295</c:v>
                </c:pt>
                <c:pt idx="20">
                  <c:v>694637.9</c:v>
                </c:pt>
                <c:pt idx="21">
                  <c:v>251909.3</c:v>
                </c:pt>
                <c:pt idx="22">
                  <c:v>332929.40000000002</c:v>
                </c:pt>
                <c:pt idx="23">
                  <c:v>726775.6</c:v>
                </c:pt>
                <c:pt idx="24">
                  <c:v>1213675</c:v>
                </c:pt>
                <c:pt idx="25">
                  <c:v>46801.27</c:v>
                </c:pt>
                <c:pt idx="26">
                  <c:v>424919.8</c:v>
                </c:pt>
                <c:pt idx="27">
                  <c:v>957770.2</c:v>
                </c:pt>
                <c:pt idx="28">
                  <c:v>563124.80000000005</c:v>
                </c:pt>
                <c:pt idx="29">
                  <c:v>291675.59999999998</c:v>
                </c:pt>
                <c:pt idx="30">
                  <c:v>419662.9</c:v>
                </c:pt>
                <c:pt idx="31">
                  <c:v>383790.8</c:v>
                </c:pt>
                <c:pt idx="32">
                  <c:v>519476.3</c:v>
                </c:pt>
                <c:pt idx="33">
                  <c:v>307702.90000000002</c:v>
                </c:pt>
                <c:pt idx="34">
                  <c:v>38665.289999999994</c:v>
                </c:pt>
                <c:pt idx="35">
                  <c:v>477482.2</c:v>
                </c:pt>
                <c:pt idx="36">
                  <c:v>351147.7</c:v>
                </c:pt>
                <c:pt idx="37">
                  <c:v>559983.69999999728</c:v>
                </c:pt>
                <c:pt idx="38">
                  <c:v>620880.1</c:v>
                </c:pt>
                <c:pt idx="39">
                  <c:v>461653.1</c:v>
                </c:pt>
                <c:pt idx="40">
                  <c:v>507433</c:v>
                </c:pt>
                <c:pt idx="41">
                  <c:v>504275.6</c:v>
                </c:pt>
                <c:pt idx="42">
                  <c:v>237826.6</c:v>
                </c:pt>
                <c:pt idx="43">
                  <c:v>641282.19999999728</c:v>
                </c:pt>
                <c:pt idx="44">
                  <c:v>441008.2</c:v>
                </c:pt>
                <c:pt idx="45">
                  <c:v>988326.9</c:v>
                </c:pt>
                <c:pt idx="46">
                  <c:v>381685.9</c:v>
                </c:pt>
                <c:pt idx="47">
                  <c:v>449821.2</c:v>
                </c:pt>
                <c:pt idx="48">
                  <c:v>517878.7</c:v>
                </c:pt>
                <c:pt idx="49">
                  <c:v>312074.09999999998</c:v>
                </c:pt>
                <c:pt idx="50">
                  <c:v>426485.2</c:v>
                </c:pt>
                <c:pt idx="51">
                  <c:v>604406.80000000005</c:v>
                </c:pt>
                <c:pt idx="52">
                  <c:v>330287.59999999998</c:v>
                </c:pt>
                <c:pt idx="53">
                  <c:v>675329.6</c:v>
                </c:pt>
                <c:pt idx="54">
                  <c:v>335090.5</c:v>
                </c:pt>
                <c:pt idx="55">
                  <c:v>358485.5</c:v>
                </c:pt>
                <c:pt idx="56">
                  <c:v>571545.4</c:v>
                </c:pt>
                <c:pt idx="57">
                  <c:v>714254.4</c:v>
                </c:pt>
                <c:pt idx="58">
                  <c:v>369649.5</c:v>
                </c:pt>
                <c:pt idx="59">
                  <c:v>399587.5</c:v>
                </c:pt>
                <c:pt idx="60">
                  <c:v>410860.6</c:v>
                </c:pt>
                <c:pt idx="61">
                  <c:v>143461.4</c:v>
                </c:pt>
                <c:pt idx="62">
                  <c:v>583549.30000000005</c:v>
                </c:pt>
                <c:pt idx="63">
                  <c:v>437351</c:v>
                </c:pt>
                <c:pt idx="64">
                  <c:v>1161731</c:v>
                </c:pt>
                <c:pt idx="65">
                  <c:v>271741.3</c:v>
                </c:pt>
                <c:pt idx="66">
                  <c:v>493008.5</c:v>
                </c:pt>
                <c:pt idx="67">
                  <c:v>1354600</c:v>
                </c:pt>
                <c:pt idx="68">
                  <c:v>441287.6</c:v>
                </c:pt>
                <c:pt idx="69">
                  <c:v>531421.1</c:v>
                </c:pt>
                <c:pt idx="70">
                  <c:v>1309615</c:v>
                </c:pt>
                <c:pt idx="71">
                  <c:v>327728.2</c:v>
                </c:pt>
                <c:pt idx="72">
                  <c:v>585946.4</c:v>
                </c:pt>
                <c:pt idx="73">
                  <c:v>920304.4</c:v>
                </c:pt>
                <c:pt idx="74">
                  <c:v>653124.80000000005</c:v>
                </c:pt>
                <c:pt idx="75">
                  <c:v>1444229</c:v>
                </c:pt>
                <c:pt idx="76">
                  <c:v>803506.3</c:v>
                </c:pt>
                <c:pt idx="77">
                  <c:v>550841.80000000005</c:v>
                </c:pt>
                <c:pt idx="78">
                  <c:v>679558.3</c:v>
                </c:pt>
                <c:pt idx="79">
                  <c:v>1293044</c:v>
                </c:pt>
                <c:pt idx="80">
                  <c:v>361165.9</c:v>
                </c:pt>
                <c:pt idx="81">
                  <c:v>347833.59999999998</c:v>
                </c:pt>
                <c:pt idx="82">
                  <c:v>224481.1</c:v>
                </c:pt>
                <c:pt idx="83">
                  <c:v>202544.5</c:v>
                </c:pt>
                <c:pt idx="84">
                  <c:v>387979.2</c:v>
                </c:pt>
                <c:pt idx="85">
                  <c:v>324442</c:v>
                </c:pt>
                <c:pt idx="86">
                  <c:v>537183.19999999728</c:v>
                </c:pt>
                <c:pt idx="87">
                  <c:v>599238.9</c:v>
                </c:pt>
                <c:pt idx="88">
                  <c:v>85885.57</c:v>
                </c:pt>
                <c:pt idx="89">
                  <c:v>370210.6</c:v>
                </c:pt>
                <c:pt idx="90">
                  <c:v>551439.1</c:v>
                </c:pt>
                <c:pt idx="91">
                  <c:v>757246.4</c:v>
                </c:pt>
                <c:pt idx="92">
                  <c:v>271551.90000000002</c:v>
                </c:pt>
                <c:pt idx="93">
                  <c:v>234997.6</c:v>
                </c:pt>
                <c:pt idx="94">
                  <c:v>1398798</c:v>
                </c:pt>
                <c:pt idx="95">
                  <c:v>236293.7</c:v>
                </c:pt>
                <c:pt idx="96">
                  <c:v>882444.6</c:v>
                </c:pt>
                <c:pt idx="97">
                  <c:v>444939.6</c:v>
                </c:pt>
                <c:pt idx="98">
                  <c:v>1110383</c:v>
                </c:pt>
                <c:pt idx="99">
                  <c:v>210846.3</c:v>
                </c:pt>
                <c:pt idx="100">
                  <c:v>174247.3</c:v>
                </c:pt>
                <c:pt idx="101">
                  <c:v>395034.4</c:v>
                </c:pt>
                <c:pt idx="102">
                  <c:v>273195.09999999998</c:v>
                </c:pt>
                <c:pt idx="103">
                  <c:v>466962.6</c:v>
                </c:pt>
                <c:pt idx="104">
                  <c:v>525015</c:v>
                </c:pt>
                <c:pt idx="105">
                  <c:v>1023805</c:v>
                </c:pt>
                <c:pt idx="106">
                  <c:v>188847.8</c:v>
                </c:pt>
                <c:pt idx="107">
                  <c:v>1082635</c:v>
                </c:pt>
                <c:pt idx="108">
                  <c:v>584177.80000000005</c:v>
                </c:pt>
                <c:pt idx="109">
                  <c:v>319165.90000000002</c:v>
                </c:pt>
                <c:pt idx="110">
                  <c:v>370623.3</c:v>
                </c:pt>
                <c:pt idx="111">
                  <c:v>801641.4</c:v>
                </c:pt>
                <c:pt idx="112">
                  <c:v>415078.3</c:v>
                </c:pt>
                <c:pt idx="113">
                  <c:v>197405.3</c:v>
                </c:pt>
                <c:pt idx="114">
                  <c:v>244603.6</c:v>
                </c:pt>
                <c:pt idx="115">
                  <c:v>316642.90000000002</c:v>
                </c:pt>
                <c:pt idx="116">
                  <c:v>147998.70000000001</c:v>
                </c:pt>
                <c:pt idx="117">
                  <c:v>479390.4</c:v>
                </c:pt>
                <c:pt idx="118">
                  <c:v>475631</c:v>
                </c:pt>
                <c:pt idx="119">
                  <c:v>824095.2</c:v>
                </c:pt>
                <c:pt idx="120">
                  <c:v>374653.1</c:v>
                </c:pt>
                <c:pt idx="121">
                  <c:v>288886.5</c:v>
                </c:pt>
                <c:pt idx="122">
                  <c:v>448618.2</c:v>
                </c:pt>
                <c:pt idx="123">
                  <c:v>1046237</c:v>
                </c:pt>
                <c:pt idx="124">
                  <c:v>438088.6</c:v>
                </c:pt>
                <c:pt idx="125">
                  <c:v>624752.6</c:v>
                </c:pt>
                <c:pt idx="126">
                  <c:v>436873.1</c:v>
                </c:pt>
                <c:pt idx="127">
                  <c:v>502748.7</c:v>
                </c:pt>
                <c:pt idx="128">
                  <c:v>369402.6</c:v>
                </c:pt>
                <c:pt idx="129">
                  <c:v>1452168</c:v>
                </c:pt>
                <c:pt idx="130">
                  <c:v>667371.30000000005</c:v>
                </c:pt>
                <c:pt idx="131">
                  <c:v>1178186</c:v>
                </c:pt>
                <c:pt idx="132">
                  <c:v>415239.1</c:v>
                </c:pt>
                <c:pt idx="133">
                  <c:v>352162.9</c:v>
                </c:pt>
                <c:pt idx="134">
                  <c:v>430346.9</c:v>
                </c:pt>
                <c:pt idx="135">
                  <c:v>369298.3</c:v>
                </c:pt>
                <c:pt idx="136">
                  <c:v>251294.1</c:v>
                </c:pt>
                <c:pt idx="137">
                  <c:v>268863.3</c:v>
                </c:pt>
                <c:pt idx="138">
                  <c:v>514039.8</c:v>
                </c:pt>
                <c:pt idx="139">
                  <c:v>606122.1</c:v>
                </c:pt>
                <c:pt idx="140">
                  <c:v>542725.80000000005</c:v>
                </c:pt>
                <c:pt idx="141">
                  <c:v>403761.9</c:v>
                </c:pt>
                <c:pt idx="142">
                  <c:v>694217.3</c:v>
                </c:pt>
                <c:pt idx="143">
                  <c:v>276610.2</c:v>
                </c:pt>
                <c:pt idx="144">
                  <c:v>614367.80000000005</c:v>
                </c:pt>
                <c:pt idx="145">
                  <c:v>1087599</c:v>
                </c:pt>
                <c:pt idx="146">
                  <c:v>879489.1</c:v>
                </c:pt>
                <c:pt idx="147">
                  <c:v>489347.5</c:v>
                </c:pt>
                <c:pt idx="148">
                  <c:v>1008059</c:v>
                </c:pt>
                <c:pt idx="149">
                  <c:v>357659.3</c:v>
                </c:pt>
                <c:pt idx="150">
                  <c:v>308465.3</c:v>
                </c:pt>
                <c:pt idx="151">
                  <c:v>259652.8</c:v>
                </c:pt>
                <c:pt idx="152">
                  <c:v>144915.20000000001</c:v>
                </c:pt>
                <c:pt idx="153">
                  <c:v>989958.6</c:v>
                </c:pt>
                <c:pt idx="154">
                  <c:v>403182.6</c:v>
                </c:pt>
                <c:pt idx="155">
                  <c:v>534538.30000000005</c:v>
                </c:pt>
                <c:pt idx="156">
                  <c:v>450590.5</c:v>
                </c:pt>
                <c:pt idx="157">
                  <c:v>54398.87</c:v>
                </c:pt>
                <c:pt idx="158">
                  <c:v>385202.3</c:v>
                </c:pt>
                <c:pt idx="159">
                  <c:v>605099.9</c:v>
                </c:pt>
                <c:pt idx="160">
                  <c:v>390919.9</c:v>
                </c:pt>
                <c:pt idx="161">
                  <c:v>369196.9</c:v>
                </c:pt>
                <c:pt idx="162">
                  <c:v>268031.09999999998</c:v>
                </c:pt>
                <c:pt idx="163">
                  <c:v>807717.1</c:v>
                </c:pt>
                <c:pt idx="164">
                  <c:v>450600.3</c:v>
                </c:pt>
                <c:pt idx="165">
                  <c:v>502715.7</c:v>
                </c:pt>
                <c:pt idx="166">
                  <c:v>413330.9</c:v>
                </c:pt>
                <c:pt idx="167">
                  <c:v>577739.30000000005</c:v>
                </c:pt>
                <c:pt idx="168">
                  <c:v>185359.1</c:v>
                </c:pt>
                <c:pt idx="169">
                  <c:v>132448</c:v>
                </c:pt>
                <c:pt idx="170">
                  <c:v>451524.9</c:v>
                </c:pt>
                <c:pt idx="171">
                  <c:v>399548.1</c:v>
                </c:pt>
                <c:pt idx="172">
                  <c:v>47603.9</c:v>
                </c:pt>
                <c:pt idx="173">
                  <c:v>598337.9</c:v>
                </c:pt>
                <c:pt idx="174">
                  <c:v>773401.1</c:v>
                </c:pt>
                <c:pt idx="175">
                  <c:v>353139.7</c:v>
                </c:pt>
                <c:pt idx="176">
                  <c:v>603804.80000000005</c:v>
                </c:pt>
                <c:pt idx="177">
                  <c:v>643350.80000000005</c:v>
                </c:pt>
                <c:pt idx="178">
                  <c:v>519012</c:v>
                </c:pt>
                <c:pt idx="179">
                  <c:v>231357.8</c:v>
                </c:pt>
                <c:pt idx="180">
                  <c:v>247060.7</c:v>
                </c:pt>
                <c:pt idx="181">
                  <c:v>432972.1</c:v>
                </c:pt>
                <c:pt idx="182">
                  <c:v>493554.4</c:v>
                </c:pt>
                <c:pt idx="183">
                  <c:v>642936.6</c:v>
                </c:pt>
                <c:pt idx="184">
                  <c:v>769687</c:v>
                </c:pt>
                <c:pt idx="185">
                  <c:v>68313.77</c:v>
                </c:pt>
                <c:pt idx="186">
                  <c:v>882804.4</c:v>
                </c:pt>
                <c:pt idx="187">
                  <c:v>664687</c:v>
                </c:pt>
                <c:pt idx="188">
                  <c:v>477598.2</c:v>
                </c:pt>
                <c:pt idx="189">
                  <c:v>472051.3</c:v>
                </c:pt>
                <c:pt idx="190">
                  <c:v>622322.1</c:v>
                </c:pt>
                <c:pt idx="191">
                  <c:v>1221819</c:v>
                </c:pt>
                <c:pt idx="192">
                  <c:v>670983.1</c:v>
                </c:pt>
                <c:pt idx="193">
                  <c:v>573437.80000000005</c:v>
                </c:pt>
                <c:pt idx="194">
                  <c:v>334830.8</c:v>
                </c:pt>
                <c:pt idx="195">
                  <c:v>165527.1</c:v>
                </c:pt>
                <c:pt idx="196">
                  <c:v>425939.3</c:v>
                </c:pt>
                <c:pt idx="197">
                  <c:v>369278.6</c:v>
                </c:pt>
                <c:pt idx="198">
                  <c:v>750196.9</c:v>
                </c:pt>
                <c:pt idx="199">
                  <c:v>662026.30000000005</c:v>
                </c:pt>
                <c:pt idx="200">
                  <c:v>443847.8</c:v>
                </c:pt>
                <c:pt idx="201">
                  <c:v>1205358</c:v>
                </c:pt>
                <c:pt idx="202">
                  <c:v>433900.1</c:v>
                </c:pt>
                <c:pt idx="203">
                  <c:v>756769.3</c:v>
                </c:pt>
                <c:pt idx="204">
                  <c:v>529396.9</c:v>
                </c:pt>
                <c:pt idx="205">
                  <c:v>230656.1</c:v>
                </c:pt>
                <c:pt idx="206">
                  <c:v>563051.1</c:v>
                </c:pt>
                <c:pt idx="207">
                  <c:v>540405.30000000005</c:v>
                </c:pt>
                <c:pt idx="208">
                  <c:v>1390832</c:v>
                </c:pt>
                <c:pt idx="209">
                  <c:v>396741.9</c:v>
                </c:pt>
                <c:pt idx="210">
                  <c:v>1128476</c:v>
                </c:pt>
                <c:pt idx="211">
                  <c:v>1162059</c:v>
                </c:pt>
                <c:pt idx="212">
                  <c:v>324722.3</c:v>
                </c:pt>
                <c:pt idx="213">
                  <c:v>486492.1</c:v>
                </c:pt>
                <c:pt idx="214">
                  <c:v>821316.4</c:v>
                </c:pt>
                <c:pt idx="215">
                  <c:v>267103.59999999998</c:v>
                </c:pt>
                <c:pt idx="216">
                  <c:v>359051.6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428336"/>
        <c:axId val="463429120"/>
      </c:scatterChart>
      <c:valAx>
        <c:axId val="46342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Size</a:t>
                </a:r>
                <a:r>
                  <a:rPr lang="en-US" b="0" baseline="0"/>
                  <a:t> (Sq Feet)</a:t>
                </a:r>
                <a:endParaRPr lang="en-US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63429120"/>
        <c:crosses val="autoZero"/>
        <c:crossBetween val="midCat"/>
      </c:valAx>
      <c:valAx>
        <c:axId val="463429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Price (US$)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34283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33DD6E71-6090-4883-B6DD-B01D3F55CE49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532479C8-4327-4F69-BF05-F013EAF24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07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E02E0BCF-A863-5B4E-8C7E-16C46CA4CC95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0100E2C8-C556-5540-B541-0EDD875CC4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3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0E2C8-C556-5540-B541-0EDD875CC4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3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7080C-FB79-408F-A98E-59DF1CDACA59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053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0E2C8-C556-5540-B541-0EDD875CC4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6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10CE-B31C-461D-A198-A7183D4C5B92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2AA9-609D-44C2-A9D8-7B6A1F825474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3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AA37-9D0D-4630-BFAC-DB96F402A281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C415-2F8C-4BD8-9C73-E15F981F1967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6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279-5297-4A08-9D6B-FD63DDF3FAB7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0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5361-E9DF-42A6-9E74-DEFB4D3156B2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76D7-2FC4-40F7-A9A2-42F052D9EDC6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9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1AD9-55B9-4351-A166-A66939ADF49E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8B1-0691-4E46-AC7B-5ADF3E987C83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F4C-D238-46AB-9E44-7484E991A981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5F68-7D20-42F9-83F0-982F45D31017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1DEA-2FAF-47F5-8AAF-635BA786A68D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4A00-984E-4949-B0C7-1370322C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6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://www.youtube.com/watch?v=tkVcO8M4QV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qm222a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62" y="914400"/>
            <a:ext cx="8464138" cy="292133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QM222 Class </a:t>
            </a:r>
            <a:r>
              <a:rPr lang="en-US" sz="4000" b="1" dirty="0" smtClean="0"/>
              <a:t>14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Today’s New </a:t>
            </a:r>
            <a:r>
              <a:rPr lang="en-US" sz="4000" b="1" dirty="0" smtClean="0"/>
              <a:t>topic: </a:t>
            </a:r>
            <a:r>
              <a:rPr lang="en-US" sz="4000" b="1" dirty="0" smtClean="0"/>
              <a:t>What if the Dependent Variable is a Dummy Variable?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3988"/>
            <a:ext cx="37338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Goodness of Fit in a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Multiple </a:t>
            </a:r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49" y="1270660"/>
            <a:ext cx="8111589" cy="50856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If you compare two regressions (on the same Y observations) with </a:t>
            </a:r>
            <a:r>
              <a:rPr lang="en-US" b="1" i="1" dirty="0">
                <a:solidFill>
                  <a:srgbClr val="FF0000"/>
                </a:solidFill>
              </a:rPr>
              <a:t>the same number </a:t>
            </a:r>
            <a:r>
              <a:rPr lang="en-US" i="1" dirty="0"/>
              <a:t>of explanatory </a:t>
            </a:r>
            <a:r>
              <a:rPr lang="en-US" i="1" dirty="0" smtClean="0"/>
              <a:t>variables, the one with a </a:t>
            </a:r>
            <a:r>
              <a:rPr lang="en-US" dirty="0" smtClean="0"/>
              <a:t>higher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has a </a:t>
            </a:r>
            <a:r>
              <a:rPr lang="en-US" dirty="0"/>
              <a:t>better </a:t>
            </a:r>
            <a:r>
              <a:rPr lang="en-US" dirty="0" smtClean="0"/>
              <a:t>fit.</a:t>
            </a:r>
            <a:endParaRPr lang="en-US" i="1" dirty="0" smtClean="0"/>
          </a:p>
          <a:p>
            <a:pPr lvl="0"/>
            <a:r>
              <a:rPr lang="en-US" dirty="0" smtClean="0"/>
              <a:t>However, every time you add a new variable, you fit Y a little better…..</a:t>
            </a:r>
          </a:p>
          <a:p>
            <a:pPr lvl="1"/>
            <a:r>
              <a:rPr lang="en-US" dirty="0" smtClean="0"/>
              <a:t>So you always get a higher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Even if the new variable has a |t|&lt;1 and is not at all significant.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In multiple regressions, use the </a:t>
            </a:r>
            <a:r>
              <a:rPr lang="en-US" b="1" i="1" dirty="0" smtClean="0"/>
              <a:t>adjusted R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instead </a:t>
            </a:r>
            <a:r>
              <a:rPr lang="en-US" dirty="0" smtClean="0"/>
              <a:t>(right below 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2743200" lvl="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of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   1085</a:t>
            </a:r>
          </a:p>
          <a:p>
            <a:pPr marL="2743200" lvl="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 2,  1082) = 1627.49</a:t>
            </a:r>
          </a:p>
          <a:p>
            <a:pPr marL="2743200" lvl="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F      =  0.0000</a:t>
            </a:r>
          </a:p>
          <a:p>
            <a:pPr marL="2743200" lvl="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R-squared    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 0.7505</a:t>
            </a:r>
          </a:p>
          <a:p>
            <a:pPr marL="2743200" lvl="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 smtClean="0">
                <a:latin typeface="Arial Black" panose="020B0A04020102020204" pitchFamily="34" charset="0"/>
                <a:cs typeface="Courier New" panose="02070309020205020404" pitchFamily="49" charset="0"/>
              </a:rPr>
              <a:t>Adj</a:t>
            </a:r>
            <a:r>
              <a:rPr lang="en-US" sz="1600" b="1" dirty="0" smtClean="0">
                <a:latin typeface="Arial Black" panose="020B0A040201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Arial Black" panose="020B0A04020102020204" pitchFamily="34" charset="0"/>
                <a:cs typeface="Courier New" panose="02070309020205020404" pitchFamily="49" charset="0"/>
              </a:rPr>
              <a:t>R-squared =  0.7501</a:t>
            </a:r>
          </a:p>
          <a:p>
            <a:pPr marL="2743200" lvl="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Root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MSE      =  1.3e+05</a:t>
            </a:r>
            <a:endParaRPr lang="en-US" sz="1500" b="1" dirty="0"/>
          </a:p>
          <a:p>
            <a:pPr lvl="0"/>
            <a:r>
              <a:rPr lang="en-US" dirty="0"/>
              <a:t>If you compare two regressions (on the same Y observations) with </a:t>
            </a:r>
            <a:r>
              <a:rPr lang="en-US" b="1" i="1" dirty="0" smtClean="0">
                <a:solidFill>
                  <a:srgbClr val="FF0000"/>
                </a:solidFill>
              </a:rPr>
              <a:t>a different number </a:t>
            </a:r>
            <a:r>
              <a:rPr lang="en-US" i="1" dirty="0"/>
              <a:t>of explanatory variables, the one with a </a:t>
            </a:r>
            <a:r>
              <a:rPr lang="en-US" dirty="0"/>
              <a:t>higher </a:t>
            </a:r>
            <a:r>
              <a:rPr lang="en-US" dirty="0" smtClean="0"/>
              <a:t>adjusted R</a:t>
            </a:r>
            <a:r>
              <a:rPr lang="en-US" baseline="30000" dirty="0" smtClean="0"/>
              <a:t>2</a:t>
            </a:r>
            <a:r>
              <a:rPr lang="en-US" dirty="0" smtClean="0"/>
              <a:t> has a better fit.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add in a new X explanatory variable, what happens to the adjusted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18308" cy="4351338"/>
          </a:xfrm>
        </p:spPr>
        <p:txBody>
          <a:bodyPr/>
          <a:lstStyle/>
          <a:p>
            <a:r>
              <a:rPr lang="en-US" dirty="0" smtClean="0"/>
              <a:t>The adjusted R</a:t>
            </a:r>
            <a:r>
              <a:rPr lang="en-US" baseline="30000" dirty="0" smtClean="0"/>
              <a:t>2 </a:t>
            </a:r>
            <a:r>
              <a:rPr lang="en-US" dirty="0" smtClean="0"/>
              <a:t>goes </a:t>
            </a:r>
            <a:r>
              <a:rPr lang="en-US" b="1" dirty="0" smtClean="0">
                <a:solidFill>
                  <a:srgbClr val="FF0000"/>
                </a:solidFill>
              </a:rPr>
              <a:t>up</a:t>
            </a:r>
            <a:r>
              <a:rPr lang="en-US" dirty="0" smtClean="0"/>
              <a:t> if you add in a variable with </a:t>
            </a:r>
            <a:r>
              <a:rPr lang="en-US" b="1" dirty="0" smtClean="0">
                <a:solidFill>
                  <a:srgbClr val="FF0000"/>
                </a:solidFill>
              </a:rPr>
              <a:t>|t|&gt;=1</a:t>
            </a:r>
          </a:p>
          <a:p>
            <a:pPr marL="0" indent="0">
              <a:buNone/>
            </a:pPr>
            <a:r>
              <a:rPr lang="en-US" dirty="0" smtClean="0"/>
              <a:t>(so that you are </a:t>
            </a:r>
            <a:r>
              <a:rPr lang="en-US" b="1" dirty="0" smtClean="0">
                <a:solidFill>
                  <a:srgbClr val="FF0000"/>
                </a:solidFill>
              </a:rPr>
              <a:t>&gt;=</a:t>
            </a:r>
            <a:r>
              <a:rPr lang="en-US" dirty="0" smtClean="0"/>
              <a:t> 68% certain that the coefficient is not 0 )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adjusted R</a:t>
            </a:r>
            <a:r>
              <a:rPr lang="en-US" baseline="30000" dirty="0"/>
              <a:t>2 </a:t>
            </a:r>
            <a:r>
              <a:rPr lang="en-US" dirty="0"/>
              <a:t>goes </a:t>
            </a:r>
            <a:r>
              <a:rPr lang="en-US" b="1" dirty="0" smtClean="0">
                <a:solidFill>
                  <a:srgbClr val="FF0000"/>
                </a:solidFill>
              </a:rPr>
              <a:t>down</a:t>
            </a:r>
            <a:r>
              <a:rPr lang="en-US" dirty="0" smtClean="0"/>
              <a:t> if </a:t>
            </a:r>
            <a:r>
              <a:rPr lang="en-US" dirty="0"/>
              <a:t>you add in a variable with </a:t>
            </a:r>
            <a:r>
              <a:rPr lang="en-US" b="1" dirty="0">
                <a:solidFill>
                  <a:srgbClr val="FF0000"/>
                </a:solidFill>
              </a:rPr>
              <a:t>|t</a:t>
            </a:r>
            <a:r>
              <a:rPr lang="en-US" b="1" dirty="0" smtClean="0">
                <a:solidFill>
                  <a:srgbClr val="FF0000"/>
                </a:solidFill>
              </a:rPr>
              <a:t>|&lt;1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(so that you are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dirty="0" smtClean="0"/>
              <a:t> </a:t>
            </a:r>
            <a:r>
              <a:rPr lang="en-US" dirty="0"/>
              <a:t>68% certain that the coefficient is not 0 )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how </a:t>
            </a:r>
            <a:r>
              <a:rPr lang="en-US" dirty="0" smtClean="0"/>
              <a:t>to measure goodness of fit in regressions</a:t>
            </a:r>
          </a:p>
          <a:p>
            <a:r>
              <a:rPr lang="en-US" b="1" dirty="0" smtClean="0"/>
              <a:t>Get more practice with an in-class </a:t>
            </a:r>
            <a:r>
              <a:rPr lang="en-US" b="1" dirty="0" smtClean="0"/>
              <a:t>exercise</a:t>
            </a:r>
          </a:p>
          <a:p>
            <a:r>
              <a:rPr lang="en-US" dirty="0" smtClean="0"/>
              <a:t>Learn how to interpret regressions when the dependent variable is a dummy.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54424" y="274637"/>
            <a:ext cx="8153400" cy="1020762"/>
          </a:xfrm>
        </p:spPr>
        <p:txBody>
          <a:bodyPr/>
          <a:lstStyle/>
          <a:p>
            <a:r>
              <a:rPr lang="en-US" altLang="en-US" dirty="0" smtClean="0"/>
              <a:t>Pay for grades?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28650" y="938463"/>
            <a:ext cx="7886700" cy="5238500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www.youtube.com/watch?v=tkVcO8M4QVc</a:t>
            </a:r>
            <a:r>
              <a:rPr lang="en-US" altLang="en-US" dirty="0" smtClean="0"/>
              <a:t>   4:01</a:t>
            </a:r>
            <a:endParaRPr lang="en-US" altLang="en-US" dirty="0" smtClean="0"/>
          </a:p>
        </p:txBody>
      </p:sp>
      <p:pic>
        <p:nvPicPr>
          <p:cNvPr id="2" name="Picture 1" descr="Maybe paying for good grades is not so bad - The Washington Pos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0889" r="15001" b="72349"/>
          <a:stretch/>
        </p:blipFill>
        <p:spPr>
          <a:xfrm>
            <a:off x="457200" y="5625355"/>
            <a:ext cx="7467600" cy="914401"/>
          </a:xfrm>
          <a:prstGeom prst="rect">
            <a:avLst/>
          </a:prstGeom>
        </p:spPr>
      </p:pic>
      <p:pic>
        <p:nvPicPr>
          <p:cNvPr id="3" name="Picture 2" descr="Paying Kids for Good Grades - WSJ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 r="28333" b="59778"/>
          <a:stretch/>
        </p:blipFill>
        <p:spPr>
          <a:xfrm>
            <a:off x="228600" y="4191003"/>
            <a:ext cx="6553200" cy="1219200"/>
          </a:xfrm>
          <a:prstGeom prst="rect">
            <a:avLst/>
          </a:prstGeom>
        </p:spPr>
      </p:pic>
      <p:pic>
        <p:nvPicPr>
          <p:cNvPr id="4" name="Picture 3" descr="Does Paying For Good Grades Cheapen Education? : NPR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0" r="42500" b="63968"/>
          <a:stretch/>
        </p:blipFill>
        <p:spPr>
          <a:xfrm>
            <a:off x="3751729" y="2613215"/>
            <a:ext cx="5257800" cy="1371601"/>
          </a:xfrm>
          <a:prstGeom prst="rect">
            <a:avLst/>
          </a:prstGeom>
        </p:spPr>
      </p:pic>
      <p:pic>
        <p:nvPicPr>
          <p:cNvPr id="5" name="Picture 4" descr="Pay for Grades? Bad Idea-Kiplinger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3016" r="63333" b="44413"/>
          <a:stretch/>
        </p:blipFill>
        <p:spPr>
          <a:xfrm>
            <a:off x="228600" y="2819400"/>
            <a:ext cx="3187456" cy="8964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2016 Sections E1 and G1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exercise: Pay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a b c</a:t>
            </a:r>
          </a:p>
          <a:p>
            <a:r>
              <a:rPr lang="en-US" dirty="0" smtClean="0"/>
              <a:t>2 a  d</a:t>
            </a:r>
          </a:p>
          <a:p>
            <a:r>
              <a:rPr lang="en-US" dirty="0" smtClean="0"/>
              <a:t>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how </a:t>
            </a:r>
            <a:r>
              <a:rPr lang="en-US" dirty="0" smtClean="0"/>
              <a:t>to measure goodness of fit in regressions</a:t>
            </a:r>
          </a:p>
          <a:p>
            <a:r>
              <a:rPr lang="en-US" dirty="0" smtClean="0"/>
              <a:t>Get more practice with an in-class </a:t>
            </a:r>
            <a:r>
              <a:rPr lang="en-US" dirty="0" smtClean="0"/>
              <a:t>exercise</a:t>
            </a:r>
          </a:p>
          <a:p>
            <a:r>
              <a:rPr lang="en-US" b="1" dirty="0" smtClean="0"/>
              <a:t>Learn how to interpret regressions when the dependent variable is a dummy. 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45" y="304800"/>
            <a:ext cx="8024255" cy="10378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 Your company wants to how many people will buy a specific </a:t>
            </a:r>
            <a:r>
              <a:rPr lang="en-US" sz="2800" dirty="0" err="1" smtClean="0"/>
              <a:t>ebook</a:t>
            </a:r>
            <a:r>
              <a:rPr lang="en-US" sz="2800" dirty="0" smtClean="0"/>
              <a:t> at different prices.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45" y="1508166"/>
            <a:ext cx="7610476" cy="4973657"/>
          </a:xfrm>
        </p:spPr>
        <p:txBody>
          <a:bodyPr>
            <a:normAutofit/>
          </a:bodyPr>
          <a:lstStyle/>
          <a:p>
            <a:r>
              <a:rPr lang="en-US" dirty="0" smtClean="0"/>
              <a:t>Let’s say you did an experiment randomly offering the book at different prices.</a:t>
            </a:r>
          </a:p>
          <a:p>
            <a:r>
              <a:rPr lang="en-US" dirty="0" smtClean="0"/>
              <a:t>You make </a:t>
            </a:r>
            <a:r>
              <a:rPr lang="en-US" dirty="0" smtClean="0"/>
              <a:t>a dummy </a:t>
            </a:r>
            <a:r>
              <a:rPr lang="en-US" dirty="0" smtClean="0"/>
              <a:t>variable for “Did </a:t>
            </a:r>
            <a:r>
              <a:rPr lang="en-US" dirty="0"/>
              <a:t>they purchase the book</a:t>
            </a:r>
            <a:r>
              <a:rPr lang="en-US" dirty="0" smtClean="0"/>
              <a:t>?”     </a:t>
            </a:r>
            <a:r>
              <a:rPr lang="en-US" dirty="0"/>
              <a:t>(0= no, 1=purchased one or more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Visitor #1:  </a:t>
            </a:r>
            <a:r>
              <a:rPr lang="en-US" dirty="0"/>
              <a:t>	</a:t>
            </a:r>
            <a:r>
              <a:rPr lang="en-US" dirty="0" smtClean="0"/>
              <a:t>1 (i.e. bought the </a:t>
            </a:r>
            <a:r>
              <a:rPr lang="en-US" dirty="0" err="1" smtClean="0"/>
              <a:t>ebook</a:t>
            </a:r>
            <a:r>
              <a:rPr lang="en-US" dirty="0" smtClean="0"/>
              <a:t>)   	P=$</a:t>
            </a:r>
            <a:r>
              <a:rPr lang="en-US" dirty="0"/>
              <a:t>10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#2:  </a:t>
            </a:r>
            <a:r>
              <a:rPr lang="en-US" dirty="0"/>
              <a:t>	</a:t>
            </a:r>
            <a:r>
              <a:rPr lang="en-US" dirty="0" smtClean="0"/>
              <a:t>0 </a:t>
            </a:r>
            <a:r>
              <a:rPr lang="en-US" dirty="0"/>
              <a:t>(i.e. </a:t>
            </a:r>
            <a:r>
              <a:rPr lang="en-US" dirty="0" smtClean="0"/>
              <a:t>didn’t buy)    		P</a:t>
            </a:r>
            <a:r>
              <a:rPr lang="en-US" dirty="0"/>
              <a:t>=$10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#3:  </a:t>
            </a:r>
            <a:r>
              <a:rPr lang="en-US" dirty="0"/>
              <a:t>	0 (i.e. didn’t buy)    		P</a:t>
            </a:r>
            <a:r>
              <a:rPr lang="en-US" dirty="0" smtClean="0"/>
              <a:t>=$5</a:t>
            </a:r>
            <a:r>
              <a:rPr lang="en-US" dirty="0"/>
              <a:t>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#4:  </a:t>
            </a:r>
            <a:r>
              <a:rPr lang="en-US" dirty="0"/>
              <a:t>	</a:t>
            </a:r>
            <a:r>
              <a:rPr lang="en-US" dirty="0" smtClean="0"/>
              <a:t>1 </a:t>
            </a:r>
            <a:r>
              <a:rPr lang="en-US" dirty="0"/>
              <a:t>(i.e. </a:t>
            </a:r>
            <a:r>
              <a:rPr lang="en-US" dirty="0" smtClean="0"/>
              <a:t>bought the book) </a:t>
            </a:r>
            <a:r>
              <a:rPr lang="en-US" dirty="0"/>
              <a:t>	P</a:t>
            </a:r>
            <a:r>
              <a:rPr lang="en-US" dirty="0" smtClean="0"/>
              <a:t>=$5</a:t>
            </a:r>
            <a:r>
              <a:rPr lang="en-US" dirty="0"/>
              <a:t>	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#5:  </a:t>
            </a:r>
            <a:r>
              <a:rPr lang="en-US" dirty="0"/>
              <a:t>	1 (i.e. bought the book) 	P</a:t>
            </a:r>
            <a:r>
              <a:rPr lang="en-US" dirty="0" smtClean="0"/>
              <a:t>=$7</a:t>
            </a:r>
            <a:r>
              <a:rPr lang="en-US" dirty="0"/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average probability that the person bought the book?  It is just the average of all of the 1’s and 0’s.  </a:t>
            </a:r>
          </a:p>
        </p:txBody>
      </p:sp>
    </p:spTree>
    <p:extLst>
      <p:ext uri="{BB962C8B-B14F-4D97-AF65-F5344CB8AC3E}">
        <p14:creationId xmlns:p14="http://schemas.microsoft.com/office/powerpoint/2010/main" val="25818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45" y="304800"/>
            <a:ext cx="8024255" cy="10378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 Your company wants to how many people will buy a specific </a:t>
            </a:r>
            <a:r>
              <a:rPr lang="en-US" sz="2800" dirty="0" err="1" smtClean="0"/>
              <a:t>ebook</a:t>
            </a:r>
            <a:r>
              <a:rPr lang="en-US" sz="2800" dirty="0" smtClean="0"/>
              <a:t> at different prices.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45" y="1508166"/>
            <a:ext cx="7610476" cy="497365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Visitor #1:  </a:t>
            </a:r>
            <a:r>
              <a:rPr lang="en-US" dirty="0"/>
              <a:t>	</a:t>
            </a:r>
            <a:r>
              <a:rPr lang="en-US" dirty="0" smtClean="0"/>
              <a:t>1 (i.e. bought the </a:t>
            </a:r>
            <a:r>
              <a:rPr lang="en-US" dirty="0" err="1" smtClean="0"/>
              <a:t>ebook</a:t>
            </a:r>
            <a:r>
              <a:rPr lang="en-US" dirty="0" smtClean="0"/>
              <a:t>)   	P=$</a:t>
            </a:r>
            <a:r>
              <a:rPr lang="en-US" dirty="0"/>
              <a:t>10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#2:  </a:t>
            </a:r>
            <a:r>
              <a:rPr lang="en-US" dirty="0"/>
              <a:t>	</a:t>
            </a:r>
            <a:r>
              <a:rPr lang="en-US" dirty="0" smtClean="0"/>
              <a:t>0 </a:t>
            </a:r>
            <a:r>
              <a:rPr lang="en-US" dirty="0"/>
              <a:t>(i.e. </a:t>
            </a:r>
            <a:r>
              <a:rPr lang="en-US" dirty="0" smtClean="0"/>
              <a:t>didn’t buy)    		P</a:t>
            </a:r>
            <a:r>
              <a:rPr lang="en-US" dirty="0"/>
              <a:t>=$10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#3:  </a:t>
            </a:r>
            <a:r>
              <a:rPr lang="en-US" dirty="0"/>
              <a:t>	0 (i.e. didn’t buy)    		P</a:t>
            </a:r>
            <a:r>
              <a:rPr lang="en-US" dirty="0" smtClean="0"/>
              <a:t>=$5</a:t>
            </a:r>
            <a:r>
              <a:rPr lang="en-US" dirty="0"/>
              <a:t>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#4:  </a:t>
            </a:r>
            <a:r>
              <a:rPr lang="en-US" dirty="0"/>
              <a:t>	</a:t>
            </a:r>
            <a:r>
              <a:rPr lang="en-US" dirty="0" smtClean="0"/>
              <a:t>1 </a:t>
            </a:r>
            <a:r>
              <a:rPr lang="en-US" dirty="0"/>
              <a:t>(i.e. </a:t>
            </a:r>
            <a:r>
              <a:rPr lang="en-US" dirty="0" smtClean="0"/>
              <a:t>bought the book) </a:t>
            </a:r>
            <a:r>
              <a:rPr lang="en-US" dirty="0"/>
              <a:t>	P</a:t>
            </a:r>
            <a:r>
              <a:rPr lang="en-US" dirty="0" smtClean="0"/>
              <a:t>=$5</a:t>
            </a:r>
            <a:r>
              <a:rPr lang="en-US" dirty="0"/>
              <a:t>	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Visitor </a:t>
            </a:r>
            <a:r>
              <a:rPr lang="en-US" dirty="0" smtClean="0"/>
              <a:t>#5:  </a:t>
            </a:r>
            <a:r>
              <a:rPr lang="en-US" dirty="0"/>
              <a:t>	1 (i.e. bought the book) 	P</a:t>
            </a:r>
            <a:r>
              <a:rPr lang="en-US" dirty="0" smtClean="0"/>
              <a:t>=$7</a:t>
            </a:r>
            <a:r>
              <a:rPr lang="en-US" dirty="0"/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 smtClean="0"/>
              <a:t>We said that the </a:t>
            </a:r>
            <a:r>
              <a:rPr lang="en-US" dirty="0"/>
              <a:t>average probability that the person bought the </a:t>
            </a:r>
            <a:r>
              <a:rPr lang="en-US" dirty="0" smtClean="0"/>
              <a:t>book is </a:t>
            </a:r>
            <a:r>
              <a:rPr lang="en-US" dirty="0"/>
              <a:t>just the average of all of the 1’s and 0’s.  </a:t>
            </a:r>
          </a:p>
          <a:p>
            <a:r>
              <a:rPr lang="en-US" dirty="0" smtClean="0"/>
              <a:t>How can we </a:t>
            </a:r>
            <a:r>
              <a:rPr lang="en-US" dirty="0" smtClean="0"/>
              <a:t>measure how </a:t>
            </a:r>
            <a:r>
              <a:rPr lang="en-US" dirty="0" smtClean="0"/>
              <a:t>the price </a:t>
            </a:r>
            <a:r>
              <a:rPr lang="en-US" dirty="0"/>
              <a:t>affects this probability? </a:t>
            </a:r>
            <a:endParaRPr lang="en-US" dirty="0" smtClean="0"/>
          </a:p>
          <a:p>
            <a:r>
              <a:rPr lang="en-US" dirty="0" smtClean="0"/>
              <a:t>We run a regression where the </a:t>
            </a:r>
            <a:r>
              <a:rPr lang="en-US" dirty="0" smtClean="0"/>
              <a:t>dummy </a:t>
            </a:r>
            <a:r>
              <a:rPr lang="en-US" dirty="0"/>
              <a:t>variable </a:t>
            </a:r>
            <a:r>
              <a:rPr lang="en-US" dirty="0" smtClean="0"/>
              <a:t>is the </a:t>
            </a:r>
            <a:r>
              <a:rPr lang="en-US" dirty="0"/>
              <a:t>dependent </a:t>
            </a:r>
            <a:r>
              <a:rPr lang="en-US" dirty="0" smtClean="0"/>
              <a:t>(Y, LHS) variable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explanatory X variable is Price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This </a:t>
            </a:r>
            <a:r>
              <a:rPr lang="en-US" b="1" dirty="0">
                <a:solidFill>
                  <a:srgbClr val="FF0000"/>
                </a:solidFill>
              </a:rPr>
              <a:t>will predict the “Probability of Purchase” based on price. </a:t>
            </a:r>
          </a:p>
        </p:txBody>
      </p:sp>
    </p:spTree>
    <p:extLst>
      <p:ext uri="{BB962C8B-B14F-4D97-AF65-F5344CB8AC3E}">
        <p14:creationId xmlns:p14="http://schemas.microsoft.com/office/powerpoint/2010/main" val="20901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1284"/>
            <a:ext cx="7886700" cy="524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Buy =  .9 - .05 Price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Price = 5, </a:t>
            </a:r>
          </a:p>
          <a:p>
            <a:pPr marL="0" indent="0">
              <a:buNone/>
            </a:pPr>
            <a:r>
              <a:rPr lang="en-US" dirty="0" smtClean="0"/>
              <a:t>Buy = .9 – .25 = .65  or a 65% probability of buying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If Price = </a:t>
            </a:r>
            <a:r>
              <a:rPr lang="en-US" dirty="0" smtClean="0"/>
              <a:t>10, </a:t>
            </a:r>
          </a:p>
          <a:p>
            <a:pPr marL="0" indent="0">
              <a:buNone/>
            </a:pPr>
            <a:r>
              <a:rPr lang="en-US" dirty="0" smtClean="0"/>
              <a:t>Buy </a:t>
            </a:r>
            <a:r>
              <a:rPr lang="en-US" dirty="0"/>
              <a:t>= .9 – </a:t>
            </a:r>
            <a:r>
              <a:rPr lang="en-US" dirty="0" smtClean="0"/>
              <a:t>.5 </a:t>
            </a:r>
            <a:r>
              <a:rPr lang="en-US" dirty="0"/>
              <a:t>= </a:t>
            </a:r>
            <a:r>
              <a:rPr lang="en-US" dirty="0" smtClean="0"/>
              <a:t>.4  </a:t>
            </a:r>
            <a:r>
              <a:rPr lang="en-US" dirty="0"/>
              <a:t>or a </a:t>
            </a:r>
            <a:r>
              <a:rPr lang="en-US" dirty="0" smtClean="0"/>
              <a:t>40% </a:t>
            </a:r>
            <a:r>
              <a:rPr lang="en-US" dirty="0"/>
              <a:t>probability of </a:t>
            </a:r>
            <a:r>
              <a:rPr lang="en-US" dirty="0" smtClean="0"/>
              <a:t>buying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2016 Section D1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1284"/>
            <a:ext cx="7886700" cy="5242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Buy =  .9 - .05 Price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Price = 5,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Buy = .9 – .25 = .65  or a 65% probability of buying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If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Price =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10,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= .9 –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.5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.4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 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40%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of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buying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YET DON’T EVER EXTRAPOLATE OUTSIDE THE PRICES YOU OBSERVE…. And even then you might have a problem!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Price = </a:t>
            </a:r>
            <a:r>
              <a:rPr lang="en-US" dirty="0" smtClean="0"/>
              <a:t>20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Buy </a:t>
            </a:r>
            <a:r>
              <a:rPr lang="en-US" dirty="0"/>
              <a:t>= .9 – </a:t>
            </a:r>
            <a:r>
              <a:rPr lang="en-US" dirty="0" smtClean="0"/>
              <a:t>1.0 </a:t>
            </a:r>
            <a:r>
              <a:rPr lang="en-US" dirty="0"/>
              <a:t>= </a:t>
            </a:r>
            <a:r>
              <a:rPr lang="en-US" dirty="0" smtClean="0"/>
              <a:t>-.1  </a:t>
            </a:r>
            <a:r>
              <a:rPr lang="en-US" dirty="0"/>
              <a:t>or a </a:t>
            </a:r>
            <a:r>
              <a:rPr lang="en-US" dirty="0" smtClean="0"/>
              <a:t>-10</a:t>
            </a:r>
            <a:r>
              <a:rPr lang="en-US" dirty="0"/>
              <a:t>% probability of </a:t>
            </a:r>
            <a:r>
              <a:rPr lang="en-US" dirty="0" smtClean="0"/>
              <a:t>buying…. </a:t>
            </a:r>
          </a:p>
          <a:p>
            <a:pPr marL="0" indent="0">
              <a:buNone/>
            </a:pPr>
            <a:r>
              <a:rPr lang="en-US" dirty="0" smtClean="0"/>
              <a:t>which makes no sense.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dependent dummy variables, this problem </a:t>
            </a:r>
            <a:r>
              <a:rPr lang="en-US" i="1" dirty="0" smtClean="0"/>
              <a:t>can</a:t>
            </a:r>
            <a:r>
              <a:rPr lang="en-US" dirty="0" smtClean="0"/>
              <a:t> occur even within the range of X’s you observe.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if you have this problem in your project, there are other ways to model it, not using </a:t>
            </a:r>
            <a:r>
              <a:rPr lang="en-US" i="1" dirty="0" smtClean="0"/>
              <a:t>linear</a:t>
            </a:r>
            <a:r>
              <a:rPr lang="en-US" dirty="0" smtClean="0"/>
              <a:t> regression.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2016 Section D1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class tomorrow.</a:t>
            </a:r>
          </a:p>
          <a:p>
            <a:r>
              <a:rPr lang="en-US" dirty="0" smtClean="0"/>
              <a:t>Assignment </a:t>
            </a:r>
            <a:r>
              <a:rPr lang="en-US" dirty="0" smtClean="0"/>
              <a:t>3 </a:t>
            </a:r>
            <a:r>
              <a:rPr lang="en-US" dirty="0" smtClean="0"/>
              <a:t>due tomorrow</a:t>
            </a:r>
          </a:p>
          <a:p>
            <a:r>
              <a:rPr lang="en-US" dirty="0" smtClean="0"/>
              <a:t>Come </a:t>
            </a:r>
            <a:r>
              <a:rPr lang="en-US" dirty="0" smtClean="0"/>
              <a:t>to office hours (I have Monday office hours </a:t>
            </a:r>
            <a:r>
              <a:rPr lang="en-US" dirty="0" smtClean="0"/>
              <a:t>today 2:15-3:15, although I will be there later as well! ) </a:t>
            </a:r>
          </a:p>
          <a:p>
            <a:r>
              <a:rPr lang="en-US" dirty="0" smtClean="0"/>
              <a:t>O</a:t>
            </a:r>
            <a:r>
              <a:rPr lang="en-US" dirty="0" smtClean="0"/>
              <a:t>r </a:t>
            </a:r>
            <a:r>
              <a:rPr lang="en-US" dirty="0" smtClean="0"/>
              <a:t>make an appointment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you don’t understand the class material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you are stuck on your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Reviewed how </a:t>
            </a:r>
            <a:r>
              <a:rPr lang="en-US" dirty="0" smtClean="0"/>
              <a:t>to measure goodness of fit in regressions</a:t>
            </a:r>
          </a:p>
          <a:p>
            <a:r>
              <a:rPr lang="en-US" dirty="0" smtClean="0"/>
              <a:t>Got </a:t>
            </a:r>
            <a:r>
              <a:rPr lang="en-US" dirty="0" smtClean="0"/>
              <a:t>more practice with an in-class </a:t>
            </a:r>
            <a:r>
              <a:rPr lang="en-US" dirty="0" smtClean="0"/>
              <a:t>exercise</a:t>
            </a:r>
          </a:p>
          <a:p>
            <a:r>
              <a:rPr lang="en-US" dirty="0" smtClean="0"/>
              <a:t>Learned how to interpret regressions when the dependent variable is a dummy.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3 has several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1 log file should be posted on </a:t>
            </a:r>
            <a:r>
              <a:rPr lang="en-US" dirty="0" err="1"/>
              <a:t>QuestromTools</a:t>
            </a:r>
            <a:r>
              <a:rPr lang="en-US" i="1" dirty="0" err="1"/>
              <a:t>→</a:t>
            </a:r>
            <a:r>
              <a:rPr lang="en-US" dirty="0" err="1"/>
              <a:t>Assignments</a:t>
            </a:r>
            <a:r>
              <a:rPr lang="en-US" dirty="0"/>
              <a:t>   </a:t>
            </a:r>
          </a:p>
          <a:p>
            <a:r>
              <a:rPr lang="en-US" dirty="0"/>
              <a:t>Question 1 data file should be uploaded to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tinyurl.com/qm222a1</a:t>
            </a:r>
            <a:r>
              <a:rPr lang="en-US" dirty="0" smtClean="0"/>
              <a:t>. Put your name in the filename.</a:t>
            </a:r>
            <a:endParaRPr lang="en-US" dirty="0"/>
          </a:p>
          <a:p>
            <a:r>
              <a:rPr lang="en-US" i="1" dirty="0" smtClean="0"/>
              <a:t>Written (typed?) answers </a:t>
            </a:r>
            <a:r>
              <a:rPr lang="en-US" i="1" dirty="0"/>
              <a:t>to Question 2</a:t>
            </a:r>
            <a:r>
              <a:rPr lang="en-US" dirty="0"/>
              <a:t> along with </a:t>
            </a:r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/>
              <a:t>revised Project Description</a:t>
            </a:r>
            <a:r>
              <a:rPr lang="en-US" dirty="0"/>
              <a:t> questions 1-5 </a:t>
            </a:r>
            <a:r>
              <a:rPr lang="en-US" dirty="0" smtClean="0"/>
              <a:t>if changed.</a:t>
            </a:r>
          </a:p>
          <a:p>
            <a:pPr lvl="1"/>
            <a:r>
              <a:rPr lang="en-US" dirty="0" smtClean="0"/>
              <a:t>Project </a:t>
            </a:r>
            <a:r>
              <a:rPr lang="en-US" dirty="0" smtClean="0"/>
              <a:t>Description : Some of you never handed one in, others have changed </a:t>
            </a:r>
            <a:r>
              <a:rPr lang="en-US" dirty="0" err="1" smtClean="0"/>
              <a:t>their’s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Review how </a:t>
            </a:r>
            <a:r>
              <a:rPr lang="en-US" b="1" dirty="0" smtClean="0"/>
              <a:t>to measure goodness of fit in regressions</a:t>
            </a:r>
          </a:p>
          <a:p>
            <a:r>
              <a:rPr lang="en-US" dirty="0" smtClean="0"/>
              <a:t>Get more practice with an in-class </a:t>
            </a:r>
            <a:r>
              <a:rPr lang="en-US" dirty="0" smtClean="0"/>
              <a:t>exercise</a:t>
            </a:r>
          </a:p>
          <a:p>
            <a:r>
              <a:rPr lang="en-US" dirty="0" smtClean="0"/>
              <a:t>Learn how to interpret regressions when the dependent variable is a dummy.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239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Multiple regression:  Why use it?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696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2 reasons why we do multiple regression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To get the closer to </a:t>
            </a:r>
            <a:r>
              <a:rPr lang="en-US" dirty="0" err="1" smtClean="0"/>
              <a:t>the“correct</a:t>
            </a:r>
            <a:r>
              <a:rPr lang="en-US" dirty="0" smtClean="0"/>
              <a:t>/causal” (unbiased) coefficient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by controlling for confounding factors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To increase the predictive power of a regression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9046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Goodness of Fit with </a:t>
            </a:r>
            <a:r>
              <a:rPr lang="en-US" b="1" dirty="0"/>
              <a:t>R</a:t>
            </a:r>
            <a:r>
              <a:rPr lang="en-US" b="1" baseline="30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7522" y="1341913"/>
            <a:ext cx="7879278" cy="511826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the fraction of the variation in Y explained by the regression </a:t>
            </a:r>
          </a:p>
          <a:p>
            <a:pPr lvl="1"/>
            <a:r>
              <a:rPr lang="en-US" sz="2400" dirty="0" smtClean="0"/>
              <a:t>It is always between 0 and 1</a:t>
            </a:r>
          </a:p>
          <a:p>
            <a:pPr lvl="1"/>
            <a:r>
              <a:rPr lang="en-US" sz="2400" dirty="0" smtClean="0"/>
              <a:t>What do I mean by the variation in Y?  </a:t>
            </a:r>
          </a:p>
          <a:p>
            <a:pPr marL="342900" lvl="1" indent="0">
              <a:buNone/>
            </a:pPr>
            <a:r>
              <a:rPr lang="en-US" sz="2400" dirty="0" smtClean="0"/>
              <a:t>……..the Sum of Squared Errors  or SSE</a:t>
            </a:r>
          </a:p>
          <a:p>
            <a:pPr lvl="1"/>
            <a:endParaRPr lang="en-US" sz="2400" dirty="0" smtClean="0"/>
          </a:p>
          <a:p>
            <a:pPr marL="342900" lvl="1" indent="0">
              <a:buNone/>
            </a:pPr>
            <a:endParaRPr lang="en-US" sz="2400" dirty="0" smtClean="0"/>
          </a:p>
          <a:p>
            <a:r>
              <a:rPr lang="en-US" sz="2700" dirty="0" smtClean="0"/>
              <a:t>In a simple regression with ONE X variable</a:t>
            </a:r>
          </a:p>
          <a:p>
            <a:pPr marL="0" indent="0">
              <a:buNone/>
            </a:pPr>
            <a:r>
              <a:rPr lang="en-US" sz="2400" dirty="0" smtClean="0"/>
              <a:t>		R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[correlation(X,Y)]</a:t>
            </a:r>
            <a:r>
              <a:rPr lang="en-US" sz="2400" b="1" baseline="30000" dirty="0" smtClean="0"/>
              <a:t>2</a:t>
            </a:r>
          </a:p>
          <a:p>
            <a:pPr lvl="1"/>
            <a:endParaRPr lang="en-US" sz="2600" dirty="0"/>
          </a:p>
          <a:p>
            <a:pPr lvl="1"/>
            <a:endParaRPr lang="en-US" sz="2600" b="1" baseline="30000" dirty="0" smtClean="0"/>
          </a:p>
          <a:p>
            <a:pPr lvl="1"/>
            <a:endParaRPr lang="en-US" sz="2600" baseline="30000" dirty="0" smtClean="0"/>
          </a:p>
          <a:p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3124200" cy="9445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/>
              <a:t>The R</a:t>
            </a:r>
            <a:r>
              <a:rPr lang="en-US" altLang="en-US" b="1" baseline="30000" dirty="0" smtClean="0"/>
              <a:t>2</a:t>
            </a:r>
            <a:r>
              <a:rPr lang="en-US" altLang="en-US" b="1" dirty="0" smtClean="0"/>
              <a:t> measures the goodness of fit.</a:t>
            </a:r>
            <a:br>
              <a:rPr lang="en-US" altLang="en-US" b="1" dirty="0" smtClean="0"/>
            </a:br>
            <a:r>
              <a:rPr lang="en-US" altLang="en-US" b="1" dirty="0" smtClean="0"/>
              <a:t>Higher is better.</a:t>
            </a:r>
            <a:br>
              <a:rPr lang="en-US" altLang="en-US" b="1" dirty="0" smtClean="0"/>
            </a:br>
            <a:r>
              <a:rPr lang="en-US" altLang="en-US" b="1" dirty="0" smtClean="0"/>
              <a:t>Compare .9414 to .6408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124200" y="472280"/>
          <a:ext cx="5486400" cy="295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0" y="3657599"/>
          <a:ext cx="5638800" cy="293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Goodness of Fit with </a:t>
            </a:r>
            <a:r>
              <a:rPr lang="en-US" b="1" dirty="0"/>
              <a:t>R</a:t>
            </a:r>
            <a:r>
              <a:rPr lang="en-US" b="1" baseline="30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7522" y="1341913"/>
            <a:ext cx="7879278" cy="511826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What </a:t>
            </a:r>
            <a:r>
              <a:rPr lang="en-US" sz="2700" dirty="0"/>
              <a:t>does R</a:t>
            </a:r>
            <a:r>
              <a:rPr lang="en-US" sz="2700" baseline="30000" dirty="0"/>
              <a:t>2</a:t>
            </a:r>
            <a:r>
              <a:rPr lang="en-US" sz="2700" dirty="0"/>
              <a:t> =1 </a:t>
            </a:r>
            <a:r>
              <a:rPr lang="en-US" sz="2700" dirty="0" smtClean="0"/>
              <a:t>tell us (with a single X)?</a:t>
            </a:r>
            <a:endParaRPr lang="en-US" sz="2700" dirty="0"/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It is the same as a correlation of </a:t>
            </a:r>
            <a:r>
              <a:rPr lang="en-US" sz="2400" dirty="0" smtClean="0">
                <a:sym typeface="Wingdings" panose="05000000000000000000" pitchFamily="2" charset="2"/>
              </a:rPr>
              <a:t>1  OR  -1</a:t>
            </a:r>
          </a:p>
          <a:p>
            <a:pPr lvl="1"/>
            <a:r>
              <a:rPr lang="en-US" sz="2400" dirty="0"/>
              <a:t>It means that the regression predicts Y perfectly</a:t>
            </a:r>
          </a:p>
          <a:p>
            <a:pPr lvl="1"/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700" dirty="0"/>
              <a:t>What does R</a:t>
            </a:r>
            <a:r>
              <a:rPr lang="en-US" sz="2700" baseline="30000" dirty="0"/>
              <a:t>2</a:t>
            </a:r>
            <a:r>
              <a:rPr lang="en-US" sz="2700" dirty="0"/>
              <a:t> =1 tell us (with </a:t>
            </a:r>
            <a:r>
              <a:rPr lang="en-US" sz="2700" dirty="0" smtClean="0"/>
              <a:t>multiple X’s)?</a:t>
            </a:r>
            <a:endParaRPr lang="en-US" sz="2700" dirty="0"/>
          </a:p>
          <a:p>
            <a:pPr lvl="1"/>
            <a:r>
              <a:rPr lang="en-US" sz="2400" dirty="0" smtClean="0"/>
              <a:t> It </a:t>
            </a:r>
            <a:r>
              <a:rPr lang="en-US" sz="2400" dirty="0" smtClean="0"/>
              <a:t>also means </a:t>
            </a:r>
            <a:r>
              <a:rPr lang="en-US" sz="2400" dirty="0" smtClean="0"/>
              <a:t>that the regression predicts </a:t>
            </a:r>
            <a:r>
              <a:rPr lang="en-US" sz="2400" dirty="0"/>
              <a:t>Y </a:t>
            </a:r>
            <a:r>
              <a:rPr lang="en-US" sz="2400" dirty="0" smtClean="0"/>
              <a:t>perfectly</a:t>
            </a:r>
          </a:p>
          <a:p>
            <a:pPr lvl="1"/>
            <a:endParaRPr lang="en-US" sz="2400" dirty="0"/>
          </a:p>
          <a:p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2412"/>
          </a:xfrm>
        </p:spPr>
        <p:txBody>
          <a:bodyPr/>
          <a:lstStyle/>
          <a:p>
            <a:r>
              <a:rPr lang="en-US" dirty="0"/>
              <a:t>Regression </a:t>
            </a:r>
            <a:r>
              <a:rPr lang="en-US" dirty="0" smtClean="0"/>
              <a:t> of price on Size in sq. ft.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841" y="1978023"/>
            <a:ext cx="9380884" cy="4023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QM222 Fall 2017 Section A1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4A00-984E-4949-B0C7-1370322C939D}" type="slidenum">
              <a:rPr lang="en-US" smtClean="0"/>
              <a:t>9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67305" y="959392"/>
            <a:ext cx="7610476" cy="124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/>
              <a:t>	regress</a:t>
            </a:r>
            <a:r>
              <a:rPr lang="en-US" sz="1800" dirty="0" smtClean="0"/>
              <a:t> </a:t>
            </a:r>
            <a:r>
              <a:rPr lang="en-US" sz="1800" dirty="0" err="1" smtClean="0"/>
              <a:t>yvariablename</a:t>
            </a:r>
            <a:r>
              <a:rPr lang="en-US" sz="1800" dirty="0" smtClean="0"/>
              <a:t>  </a:t>
            </a:r>
            <a:r>
              <a:rPr lang="en-US" sz="1800" dirty="0" err="1" smtClean="0"/>
              <a:t>xvariablename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/>
              <a:t> For instance, to run a regression of price on size, type: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/>
              <a:t> </a:t>
            </a:r>
            <a:r>
              <a:rPr lang="en-US" sz="1800" b="1" dirty="0" smtClean="0"/>
              <a:t>	regress </a:t>
            </a:r>
            <a:r>
              <a:rPr lang="en-US" sz="1800" dirty="0" smtClean="0"/>
              <a:t>price size</a:t>
            </a:r>
            <a:endParaRPr lang="en-US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8922" y="5539718"/>
            <a:ext cx="430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Size is a better predictor of the Condo Price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01435" y="2307094"/>
            <a:ext cx="154471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This R</a:t>
            </a:r>
            <a:r>
              <a:rPr lang="en-US" sz="2000" b="1" baseline="30000" dirty="0" smtClean="0"/>
              <a:t>2 </a:t>
            </a:r>
            <a:endParaRPr lang="en-US" sz="2000" b="1" baseline="30000" dirty="0"/>
          </a:p>
          <a:p>
            <a:r>
              <a:rPr lang="en-US" sz="2000" b="1" dirty="0" smtClean="0"/>
              <a:t>is </a:t>
            </a:r>
            <a:r>
              <a:rPr lang="en-US" sz="2000" b="1" dirty="0" smtClean="0"/>
              <a:t>quite large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97126" y="2432246"/>
            <a:ext cx="622592" cy="73663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0000"/>
    </a:accent1>
    <a:accent2>
      <a:srgbClr val="7F7F7F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0000"/>
    </a:accent1>
    <a:accent2>
      <a:srgbClr val="7F7F7F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34437</TotalTime>
  <Words>1087</Words>
  <Application>Microsoft Office PowerPoint</Application>
  <PresentationFormat>On-screen Show (4:3)</PresentationFormat>
  <Paragraphs>199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QM222 Class 14 Today’s New topic: What if the Dependent Variable is a Dummy Variable? </vt:lpstr>
      <vt:lpstr>To-dos</vt:lpstr>
      <vt:lpstr>Assignment 3 has several parts</vt:lpstr>
      <vt:lpstr>Today we…</vt:lpstr>
      <vt:lpstr>Multiple regression:  Why use it?</vt:lpstr>
      <vt:lpstr>Measuring Goodness of Fit with R2</vt:lpstr>
      <vt:lpstr> The R2 measures the goodness of fit. Higher is better. Compare .9414 to .6408</vt:lpstr>
      <vt:lpstr>Measuring Goodness of Fit with R2</vt:lpstr>
      <vt:lpstr>Regression  of price on Size in sq. ft.</vt:lpstr>
      <vt:lpstr>Goodness of Fit in a Multiple Regression</vt:lpstr>
      <vt:lpstr>When you add in a new X explanatory variable, what happens to the adjusted R2</vt:lpstr>
      <vt:lpstr>Today we…</vt:lpstr>
      <vt:lpstr>Pay for grades?</vt:lpstr>
      <vt:lpstr>In-Class exercise: Pay to Learn?</vt:lpstr>
      <vt:lpstr>Today we…</vt:lpstr>
      <vt:lpstr>Example: Your company wants to how many people will buy a specific ebook at different prices.</vt:lpstr>
      <vt:lpstr>Example: Your company wants to how many people will buy a specific ebook at different prices.</vt:lpstr>
      <vt:lpstr>Example</vt:lpstr>
      <vt:lpstr>Example continued</vt:lpstr>
      <vt:lpstr>Today we…</vt:lpstr>
    </vt:vector>
  </TitlesOfParts>
  <Company>boston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 slides</dc:title>
  <dc:creator>skahn@bu.edu</dc:creator>
  <cp:lastModifiedBy>Shulamit Kahn</cp:lastModifiedBy>
  <cp:revision>521</cp:revision>
  <cp:lastPrinted>2017-10-05T22:49:09Z</cp:lastPrinted>
  <dcterms:created xsi:type="dcterms:W3CDTF">2012-04-21T03:14:22Z</dcterms:created>
  <dcterms:modified xsi:type="dcterms:W3CDTF">2017-10-09T17:11:41Z</dcterms:modified>
</cp:coreProperties>
</file>