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34"/>
  </p:notesMasterIdLst>
  <p:handoutMasterIdLst>
    <p:handoutMasterId r:id="rId35"/>
  </p:handoutMasterIdLst>
  <p:sldIdLst>
    <p:sldId id="331" r:id="rId2"/>
    <p:sldId id="722" r:id="rId3"/>
    <p:sldId id="727" r:id="rId4"/>
    <p:sldId id="723" r:id="rId5"/>
    <p:sldId id="725" r:id="rId6"/>
    <p:sldId id="730" r:id="rId7"/>
    <p:sldId id="729" r:id="rId8"/>
    <p:sldId id="732" r:id="rId9"/>
    <p:sldId id="658" r:id="rId10"/>
    <p:sldId id="731" r:id="rId11"/>
    <p:sldId id="680" r:id="rId12"/>
    <p:sldId id="736" r:id="rId13"/>
    <p:sldId id="733" r:id="rId14"/>
    <p:sldId id="735" r:id="rId15"/>
    <p:sldId id="737" r:id="rId16"/>
    <p:sldId id="739" r:id="rId17"/>
    <p:sldId id="734" r:id="rId18"/>
    <p:sldId id="740" r:id="rId19"/>
    <p:sldId id="741" r:id="rId20"/>
    <p:sldId id="690" r:id="rId21"/>
    <p:sldId id="691" r:id="rId22"/>
    <p:sldId id="695" r:id="rId23"/>
    <p:sldId id="696" r:id="rId24"/>
    <p:sldId id="697" r:id="rId25"/>
    <p:sldId id="721" r:id="rId26"/>
    <p:sldId id="709" r:id="rId27"/>
    <p:sldId id="698" r:id="rId28"/>
    <p:sldId id="699" r:id="rId29"/>
    <p:sldId id="700" r:id="rId30"/>
    <p:sldId id="707" r:id="rId31"/>
    <p:sldId id="743" r:id="rId32"/>
    <p:sldId id="742" r:id="rId3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6" autoAdjust="0"/>
    <p:restoredTop sz="95878" autoAdjust="0"/>
  </p:normalViewPr>
  <p:slideViewPr>
    <p:cSldViewPr snapToGrid="0" snapToObjects="1">
      <p:cViewPr varScale="1">
        <p:scale>
          <a:sx n="64" d="100"/>
          <a:sy n="64" d="100"/>
        </p:scale>
        <p:origin x="109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Patricia\course_222\re-vamp\Patricia%20-%20Regression%20chapters\Notes\brookline_condos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Patricia\course_222\re-vamp\Patricia%20-%20Regression%20chapters\Notes\example_condos_dispersion_residual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atricia\course_222\re-vamp\Patricia%20-%20Regression%20chapters\Notes\example_condos_dispersion_residuals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atricia\course_222\re-vamp\Patricia%20-%20Regression%20chapters\Notes\example_condos_dispersion_residuals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atricia\course_222\re-vamp\Patricia%20-%20Regression%20chapters\Notes\example_condos_dispersion_residuals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1200" b="0"/>
            </a:pPr>
            <a:r>
              <a:rPr lang="en-US" sz="1200" b="0"/>
              <a:t>Figure 6.2 Brookline</a:t>
            </a:r>
            <a:r>
              <a:rPr lang="en-US" sz="1200" b="0" baseline="0"/>
              <a:t> Condos sold in 2009/2010</a:t>
            </a:r>
            <a:endParaRPr lang="en-US" sz="1200" b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144"/>
            <c:marker>
              <c:symbol val="triangle"/>
              <c:size val="9"/>
              <c:spPr>
                <a:solidFill>
                  <a:schemeClr val="tx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trendline>
            <c:trendlineType val="linear"/>
            <c:dispRSqr val="0"/>
            <c:dispEq val="0"/>
          </c:trendline>
          <c:xVal>
            <c:numRef>
              <c:f>data_excerpt_scatter_plots!$D$2:$D$1086</c:f>
              <c:numCache>
                <c:formatCode>General</c:formatCode>
                <c:ptCount val="1085"/>
                <c:pt idx="0">
                  <c:v>1060</c:v>
                </c:pt>
                <c:pt idx="1">
                  <c:v>831</c:v>
                </c:pt>
                <c:pt idx="2">
                  <c:v>2246</c:v>
                </c:pt>
                <c:pt idx="3">
                  <c:v>1574</c:v>
                </c:pt>
                <c:pt idx="4">
                  <c:v>669</c:v>
                </c:pt>
                <c:pt idx="5">
                  <c:v>986</c:v>
                </c:pt>
                <c:pt idx="6">
                  <c:v>1561</c:v>
                </c:pt>
                <c:pt idx="7">
                  <c:v>822</c:v>
                </c:pt>
                <c:pt idx="8">
                  <c:v>986</c:v>
                </c:pt>
                <c:pt idx="9">
                  <c:v>947</c:v>
                </c:pt>
                <c:pt idx="10">
                  <c:v>1201</c:v>
                </c:pt>
                <c:pt idx="11">
                  <c:v>1083</c:v>
                </c:pt>
                <c:pt idx="12">
                  <c:v>792</c:v>
                </c:pt>
                <c:pt idx="13">
                  <c:v>1300</c:v>
                </c:pt>
                <c:pt idx="14">
                  <c:v>950</c:v>
                </c:pt>
                <c:pt idx="15">
                  <c:v>908</c:v>
                </c:pt>
                <c:pt idx="16">
                  <c:v>1286</c:v>
                </c:pt>
                <c:pt idx="17">
                  <c:v>1122</c:v>
                </c:pt>
                <c:pt idx="18">
                  <c:v>876</c:v>
                </c:pt>
                <c:pt idx="19">
                  <c:v>1254</c:v>
                </c:pt>
                <c:pt idx="20">
                  <c:v>826</c:v>
                </c:pt>
                <c:pt idx="21">
                  <c:v>958</c:v>
                </c:pt>
                <c:pt idx="22">
                  <c:v>1217</c:v>
                </c:pt>
                <c:pt idx="23">
                  <c:v>870</c:v>
                </c:pt>
                <c:pt idx="24">
                  <c:v>870</c:v>
                </c:pt>
                <c:pt idx="25">
                  <c:v>1148</c:v>
                </c:pt>
                <c:pt idx="26">
                  <c:v>1052</c:v>
                </c:pt>
                <c:pt idx="27">
                  <c:v>638</c:v>
                </c:pt>
                <c:pt idx="28">
                  <c:v>1161</c:v>
                </c:pt>
                <c:pt idx="29">
                  <c:v>733</c:v>
                </c:pt>
                <c:pt idx="30">
                  <c:v>2050</c:v>
                </c:pt>
                <c:pt idx="31">
                  <c:v>710</c:v>
                </c:pt>
                <c:pt idx="32">
                  <c:v>702</c:v>
                </c:pt>
                <c:pt idx="33">
                  <c:v>1129</c:v>
                </c:pt>
                <c:pt idx="34">
                  <c:v>2698</c:v>
                </c:pt>
                <c:pt idx="35">
                  <c:v>566</c:v>
                </c:pt>
                <c:pt idx="36">
                  <c:v>1141</c:v>
                </c:pt>
                <c:pt idx="37">
                  <c:v>727</c:v>
                </c:pt>
                <c:pt idx="38">
                  <c:v>791</c:v>
                </c:pt>
                <c:pt idx="39">
                  <c:v>890</c:v>
                </c:pt>
                <c:pt idx="40">
                  <c:v>1623</c:v>
                </c:pt>
                <c:pt idx="41">
                  <c:v>1488</c:v>
                </c:pt>
                <c:pt idx="42">
                  <c:v>1365</c:v>
                </c:pt>
                <c:pt idx="43">
                  <c:v>620</c:v>
                </c:pt>
                <c:pt idx="44">
                  <c:v>940</c:v>
                </c:pt>
                <c:pt idx="45">
                  <c:v>2625</c:v>
                </c:pt>
                <c:pt idx="46">
                  <c:v>1521</c:v>
                </c:pt>
                <c:pt idx="47">
                  <c:v>776</c:v>
                </c:pt>
                <c:pt idx="48">
                  <c:v>1758</c:v>
                </c:pt>
                <c:pt idx="49">
                  <c:v>981</c:v>
                </c:pt>
                <c:pt idx="50">
                  <c:v>1387</c:v>
                </c:pt>
                <c:pt idx="51">
                  <c:v>1455</c:v>
                </c:pt>
                <c:pt idx="52">
                  <c:v>1634</c:v>
                </c:pt>
                <c:pt idx="53">
                  <c:v>864</c:v>
                </c:pt>
                <c:pt idx="54">
                  <c:v>2090</c:v>
                </c:pt>
                <c:pt idx="55">
                  <c:v>690</c:v>
                </c:pt>
                <c:pt idx="56">
                  <c:v>346</c:v>
                </c:pt>
                <c:pt idx="57">
                  <c:v>1551</c:v>
                </c:pt>
                <c:pt idx="58">
                  <c:v>2359</c:v>
                </c:pt>
                <c:pt idx="59">
                  <c:v>2384</c:v>
                </c:pt>
                <c:pt idx="60">
                  <c:v>2334</c:v>
                </c:pt>
                <c:pt idx="61">
                  <c:v>1487</c:v>
                </c:pt>
                <c:pt idx="62">
                  <c:v>883</c:v>
                </c:pt>
                <c:pt idx="63">
                  <c:v>565</c:v>
                </c:pt>
                <c:pt idx="64">
                  <c:v>1150</c:v>
                </c:pt>
                <c:pt idx="65">
                  <c:v>995</c:v>
                </c:pt>
                <c:pt idx="66">
                  <c:v>1810</c:v>
                </c:pt>
                <c:pt idx="67">
                  <c:v>974</c:v>
                </c:pt>
                <c:pt idx="68">
                  <c:v>832</c:v>
                </c:pt>
                <c:pt idx="69">
                  <c:v>925</c:v>
                </c:pt>
                <c:pt idx="70">
                  <c:v>566</c:v>
                </c:pt>
                <c:pt idx="71">
                  <c:v>2038</c:v>
                </c:pt>
                <c:pt idx="72">
                  <c:v>940</c:v>
                </c:pt>
                <c:pt idx="73">
                  <c:v>2678</c:v>
                </c:pt>
                <c:pt idx="74">
                  <c:v>1727</c:v>
                </c:pt>
                <c:pt idx="75">
                  <c:v>1290</c:v>
                </c:pt>
                <c:pt idx="76">
                  <c:v>958</c:v>
                </c:pt>
                <c:pt idx="77">
                  <c:v>1369</c:v>
                </c:pt>
                <c:pt idx="78">
                  <c:v>757</c:v>
                </c:pt>
                <c:pt idx="79">
                  <c:v>638</c:v>
                </c:pt>
                <c:pt idx="80">
                  <c:v>872</c:v>
                </c:pt>
                <c:pt idx="81">
                  <c:v>610</c:v>
                </c:pt>
                <c:pt idx="82">
                  <c:v>2036</c:v>
                </c:pt>
                <c:pt idx="83">
                  <c:v>1658</c:v>
                </c:pt>
                <c:pt idx="84">
                  <c:v>1640</c:v>
                </c:pt>
                <c:pt idx="85">
                  <c:v>900</c:v>
                </c:pt>
                <c:pt idx="86">
                  <c:v>711</c:v>
                </c:pt>
                <c:pt idx="87">
                  <c:v>2282</c:v>
                </c:pt>
                <c:pt idx="88">
                  <c:v>1063</c:v>
                </c:pt>
                <c:pt idx="89">
                  <c:v>1086</c:v>
                </c:pt>
                <c:pt idx="90">
                  <c:v>827</c:v>
                </c:pt>
                <c:pt idx="91">
                  <c:v>2483</c:v>
                </c:pt>
                <c:pt idx="92">
                  <c:v>499</c:v>
                </c:pt>
                <c:pt idx="93">
                  <c:v>1269</c:v>
                </c:pt>
                <c:pt idx="94">
                  <c:v>1923</c:v>
                </c:pt>
                <c:pt idx="95">
                  <c:v>863</c:v>
                </c:pt>
                <c:pt idx="96">
                  <c:v>909</c:v>
                </c:pt>
                <c:pt idx="97">
                  <c:v>1005</c:v>
                </c:pt>
                <c:pt idx="98">
                  <c:v>1714</c:v>
                </c:pt>
                <c:pt idx="99">
                  <c:v>1506</c:v>
                </c:pt>
                <c:pt idx="100">
                  <c:v>1242</c:v>
                </c:pt>
                <c:pt idx="101">
                  <c:v>934</c:v>
                </c:pt>
                <c:pt idx="102">
                  <c:v>923</c:v>
                </c:pt>
                <c:pt idx="103">
                  <c:v>1005</c:v>
                </c:pt>
                <c:pt idx="104">
                  <c:v>1835</c:v>
                </c:pt>
                <c:pt idx="105">
                  <c:v>732</c:v>
                </c:pt>
                <c:pt idx="106">
                  <c:v>1895</c:v>
                </c:pt>
                <c:pt idx="107">
                  <c:v>872</c:v>
                </c:pt>
                <c:pt idx="108">
                  <c:v>915</c:v>
                </c:pt>
                <c:pt idx="109">
                  <c:v>2412</c:v>
                </c:pt>
                <c:pt idx="110">
                  <c:v>954</c:v>
                </c:pt>
                <c:pt idx="111">
                  <c:v>978</c:v>
                </c:pt>
                <c:pt idx="112">
                  <c:v>1102</c:v>
                </c:pt>
                <c:pt idx="113">
                  <c:v>1553</c:v>
                </c:pt>
                <c:pt idx="114">
                  <c:v>1017</c:v>
                </c:pt>
                <c:pt idx="115">
                  <c:v>1404</c:v>
                </c:pt>
                <c:pt idx="116">
                  <c:v>1670</c:v>
                </c:pt>
                <c:pt idx="117">
                  <c:v>1250</c:v>
                </c:pt>
                <c:pt idx="118">
                  <c:v>958</c:v>
                </c:pt>
                <c:pt idx="119">
                  <c:v>645</c:v>
                </c:pt>
                <c:pt idx="120">
                  <c:v>534</c:v>
                </c:pt>
                <c:pt idx="121">
                  <c:v>1886</c:v>
                </c:pt>
                <c:pt idx="122">
                  <c:v>1345</c:v>
                </c:pt>
                <c:pt idx="123">
                  <c:v>945</c:v>
                </c:pt>
                <c:pt idx="124">
                  <c:v>2144</c:v>
                </c:pt>
                <c:pt idx="125">
                  <c:v>905</c:v>
                </c:pt>
                <c:pt idx="126">
                  <c:v>2239</c:v>
                </c:pt>
                <c:pt idx="127">
                  <c:v>1636</c:v>
                </c:pt>
                <c:pt idx="128">
                  <c:v>1340</c:v>
                </c:pt>
                <c:pt idx="129">
                  <c:v>1138</c:v>
                </c:pt>
                <c:pt idx="130">
                  <c:v>1727</c:v>
                </c:pt>
                <c:pt idx="131">
                  <c:v>1557</c:v>
                </c:pt>
                <c:pt idx="132">
                  <c:v>938</c:v>
                </c:pt>
                <c:pt idx="133">
                  <c:v>1685</c:v>
                </c:pt>
                <c:pt idx="134">
                  <c:v>2281</c:v>
                </c:pt>
                <c:pt idx="135">
                  <c:v>2070</c:v>
                </c:pt>
                <c:pt idx="136">
                  <c:v>1057</c:v>
                </c:pt>
                <c:pt idx="137">
                  <c:v>1023</c:v>
                </c:pt>
                <c:pt idx="138">
                  <c:v>1206</c:v>
                </c:pt>
                <c:pt idx="139">
                  <c:v>1086</c:v>
                </c:pt>
                <c:pt idx="140">
                  <c:v>1440</c:v>
                </c:pt>
                <c:pt idx="141">
                  <c:v>1004</c:v>
                </c:pt>
                <c:pt idx="142">
                  <c:v>980</c:v>
                </c:pt>
                <c:pt idx="143">
                  <c:v>1360</c:v>
                </c:pt>
                <c:pt idx="144">
                  <c:v>2646</c:v>
                </c:pt>
                <c:pt idx="145">
                  <c:v>1585</c:v>
                </c:pt>
                <c:pt idx="146">
                  <c:v>940</c:v>
                </c:pt>
                <c:pt idx="147">
                  <c:v>541</c:v>
                </c:pt>
                <c:pt idx="148">
                  <c:v>1175</c:v>
                </c:pt>
                <c:pt idx="149">
                  <c:v>828</c:v>
                </c:pt>
                <c:pt idx="150">
                  <c:v>1727</c:v>
                </c:pt>
                <c:pt idx="151">
                  <c:v>1553</c:v>
                </c:pt>
                <c:pt idx="152">
                  <c:v>1727</c:v>
                </c:pt>
                <c:pt idx="153">
                  <c:v>742</c:v>
                </c:pt>
                <c:pt idx="154">
                  <c:v>1631</c:v>
                </c:pt>
                <c:pt idx="155">
                  <c:v>1273</c:v>
                </c:pt>
                <c:pt idx="156">
                  <c:v>1529</c:v>
                </c:pt>
                <c:pt idx="157">
                  <c:v>1852</c:v>
                </c:pt>
                <c:pt idx="158">
                  <c:v>1244</c:v>
                </c:pt>
                <c:pt idx="159">
                  <c:v>682</c:v>
                </c:pt>
                <c:pt idx="160">
                  <c:v>1103</c:v>
                </c:pt>
                <c:pt idx="161">
                  <c:v>1170</c:v>
                </c:pt>
                <c:pt idx="162">
                  <c:v>993</c:v>
                </c:pt>
                <c:pt idx="163">
                  <c:v>1088</c:v>
                </c:pt>
                <c:pt idx="164">
                  <c:v>960</c:v>
                </c:pt>
                <c:pt idx="165">
                  <c:v>1020</c:v>
                </c:pt>
                <c:pt idx="166">
                  <c:v>1028</c:v>
                </c:pt>
                <c:pt idx="167">
                  <c:v>1277</c:v>
                </c:pt>
                <c:pt idx="168">
                  <c:v>2070</c:v>
                </c:pt>
                <c:pt idx="169">
                  <c:v>672</c:v>
                </c:pt>
                <c:pt idx="170">
                  <c:v>1129</c:v>
                </c:pt>
                <c:pt idx="171">
                  <c:v>2039</c:v>
                </c:pt>
                <c:pt idx="172">
                  <c:v>786</c:v>
                </c:pt>
                <c:pt idx="173">
                  <c:v>1870</c:v>
                </c:pt>
                <c:pt idx="174">
                  <c:v>856</c:v>
                </c:pt>
                <c:pt idx="175">
                  <c:v>557</c:v>
                </c:pt>
                <c:pt idx="176">
                  <c:v>1907</c:v>
                </c:pt>
                <c:pt idx="177">
                  <c:v>1064</c:v>
                </c:pt>
                <c:pt idx="178">
                  <c:v>1823</c:v>
                </c:pt>
                <c:pt idx="179">
                  <c:v>1250</c:v>
                </c:pt>
                <c:pt idx="180">
                  <c:v>1271</c:v>
                </c:pt>
                <c:pt idx="181">
                  <c:v>853</c:v>
                </c:pt>
                <c:pt idx="182">
                  <c:v>920</c:v>
                </c:pt>
                <c:pt idx="183">
                  <c:v>897</c:v>
                </c:pt>
                <c:pt idx="184">
                  <c:v>2157</c:v>
                </c:pt>
                <c:pt idx="185">
                  <c:v>2698</c:v>
                </c:pt>
                <c:pt idx="186">
                  <c:v>1100</c:v>
                </c:pt>
                <c:pt idx="187">
                  <c:v>870</c:v>
                </c:pt>
                <c:pt idx="188">
                  <c:v>1141</c:v>
                </c:pt>
                <c:pt idx="189">
                  <c:v>566</c:v>
                </c:pt>
                <c:pt idx="190">
                  <c:v>1301</c:v>
                </c:pt>
                <c:pt idx="191">
                  <c:v>732</c:v>
                </c:pt>
                <c:pt idx="192">
                  <c:v>1164</c:v>
                </c:pt>
                <c:pt idx="193">
                  <c:v>1429</c:v>
                </c:pt>
                <c:pt idx="194">
                  <c:v>2216</c:v>
                </c:pt>
                <c:pt idx="195">
                  <c:v>1957</c:v>
                </c:pt>
                <c:pt idx="196">
                  <c:v>1157</c:v>
                </c:pt>
                <c:pt idx="197">
                  <c:v>945</c:v>
                </c:pt>
                <c:pt idx="198">
                  <c:v>159</c:v>
                </c:pt>
                <c:pt idx="199">
                  <c:v>1047</c:v>
                </c:pt>
                <c:pt idx="200">
                  <c:v>1654</c:v>
                </c:pt>
                <c:pt idx="201">
                  <c:v>717</c:v>
                </c:pt>
                <c:pt idx="202">
                  <c:v>2002</c:v>
                </c:pt>
                <c:pt idx="203">
                  <c:v>453</c:v>
                </c:pt>
                <c:pt idx="204">
                  <c:v>2922</c:v>
                </c:pt>
                <c:pt idx="205">
                  <c:v>1382</c:v>
                </c:pt>
                <c:pt idx="206">
                  <c:v>410</c:v>
                </c:pt>
                <c:pt idx="207">
                  <c:v>1130</c:v>
                </c:pt>
                <c:pt idx="208">
                  <c:v>725</c:v>
                </c:pt>
                <c:pt idx="209">
                  <c:v>1506</c:v>
                </c:pt>
                <c:pt idx="210">
                  <c:v>1694</c:v>
                </c:pt>
                <c:pt idx="211">
                  <c:v>1016</c:v>
                </c:pt>
                <c:pt idx="212">
                  <c:v>1738</c:v>
                </c:pt>
                <c:pt idx="213">
                  <c:v>676</c:v>
                </c:pt>
                <c:pt idx="214">
                  <c:v>1131</c:v>
                </c:pt>
                <c:pt idx="215">
                  <c:v>650</c:v>
                </c:pt>
                <c:pt idx="216">
                  <c:v>500</c:v>
                </c:pt>
                <c:pt idx="217">
                  <c:v>1897</c:v>
                </c:pt>
                <c:pt idx="218">
                  <c:v>1345</c:v>
                </c:pt>
                <c:pt idx="219">
                  <c:v>1530</c:v>
                </c:pt>
                <c:pt idx="220">
                  <c:v>1060</c:v>
                </c:pt>
                <c:pt idx="221">
                  <c:v>1141</c:v>
                </c:pt>
                <c:pt idx="222">
                  <c:v>1046</c:v>
                </c:pt>
                <c:pt idx="223">
                  <c:v>1142</c:v>
                </c:pt>
                <c:pt idx="224">
                  <c:v>1850</c:v>
                </c:pt>
                <c:pt idx="225">
                  <c:v>830</c:v>
                </c:pt>
                <c:pt idx="226">
                  <c:v>900</c:v>
                </c:pt>
                <c:pt idx="227">
                  <c:v>1140</c:v>
                </c:pt>
                <c:pt idx="228">
                  <c:v>2463</c:v>
                </c:pt>
                <c:pt idx="229">
                  <c:v>2556</c:v>
                </c:pt>
                <c:pt idx="230">
                  <c:v>1015</c:v>
                </c:pt>
                <c:pt idx="231">
                  <c:v>405</c:v>
                </c:pt>
                <c:pt idx="232">
                  <c:v>452</c:v>
                </c:pt>
                <c:pt idx="233">
                  <c:v>764</c:v>
                </c:pt>
                <c:pt idx="234">
                  <c:v>896</c:v>
                </c:pt>
                <c:pt idx="235">
                  <c:v>2103</c:v>
                </c:pt>
                <c:pt idx="236">
                  <c:v>2087</c:v>
                </c:pt>
                <c:pt idx="237">
                  <c:v>2102</c:v>
                </c:pt>
                <c:pt idx="238">
                  <c:v>2552</c:v>
                </c:pt>
                <c:pt idx="239">
                  <c:v>945</c:v>
                </c:pt>
                <c:pt idx="240">
                  <c:v>2281</c:v>
                </c:pt>
                <c:pt idx="241">
                  <c:v>638</c:v>
                </c:pt>
                <c:pt idx="242">
                  <c:v>822</c:v>
                </c:pt>
                <c:pt idx="243">
                  <c:v>2711</c:v>
                </c:pt>
                <c:pt idx="244">
                  <c:v>1176</c:v>
                </c:pt>
                <c:pt idx="245">
                  <c:v>990</c:v>
                </c:pt>
                <c:pt idx="246">
                  <c:v>828</c:v>
                </c:pt>
                <c:pt idx="247">
                  <c:v>1591</c:v>
                </c:pt>
                <c:pt idx="248">
                  <c:v>1533</c:v>
                </c:pt>
                <c:pt idx="249">
                  <c:v>1143</c:v>
                </c:pt>
                <c:pt idx="250">
                  <c:v>1102</c:v>
                </c:pt>
                <c:pt idx="251">
                  <c:v>1191</c:v>
                </c:pt>
                <c:pt idx="252">
                  <c:v>656</c:v>
                </c:pt>
                <c:pt idx="253">
                  <c:v>1290</c:v>
                </c:pt>
                <c:pt idx="254">
                  <c:v>800</c:v>
                </c:pt>
                <c:pt idx="255">
                  <c:v>947</c:v>
                </c:pt>
                <c:pt idx="256">
                  <c:v>1423</c:v>
                </c:pt>
                <c:pt idx="257">
                  <c:v>1021</c:v>
                </c:pt>
                <c:pt idx="258">
                  <c:v>1558</c:v>
                </c:pt>
                <c:pt idx="259">
                  <c:v>2100</c:v>
                </c:pt>
                <c:pt idx="260">
                  <c:v>1141</c:v>
                </c:pt>
                <c:pt idx="261">
                  <c:v>793</c:v>
                </c:pt>
                <c:pt idx="262">
                  <c:v>2202</c:v>
                </c:pt>
                <c:pt idx="263">
                  <c:v>1040</c:v>
                </c:pt>
                <c:pt idx="264">
                  <c:v>890</c:v>
                </c:pt>
                <c:pt idx="265">
                  <c:v>1332</c:v>
                </c:pt>
                <c:pt idx="266">
                  <c:v>1890</c:v>
                </c:pt>
                <c:pt idx="267">
                  <c:v>880</c:v>
                </c:pt>
                <c:pt idx="268">
                  <c:v>2198</c:v>
                </c:pt>
                <c:pt idx="269">
                  <c:v>485</c:v>
                </c:pt>
                <c:pt idx="270">
                  <c:v>1067</c:v>
                </c:pt>
                <c:pt idx="271">
                  <c:v>2514</c:v>
                </c:pt>
                <c:pt idx="272">
                  <c:v>725</c:v>
                </c:pt>
                <c:pt idx="273">
                  <c:v>1478</c:v>
                </c:pt>
                <c:pt idx="274">
                  <c:v>615</c:v>
                </c:pt>
                <c:pt idx="275">
                  <c:v>1246</c:v>
                </c:pt>
                <c:pt idx="276">
                  <c:v>924</c:v>
                </c:pt>
                <c:pt idx="277">
                  <c:v>1600</c:v>
                </c:pt>
                <c:pt idx="278">
                  <c:v>1183</c:v>
                </c:pt>
                <c:pt idx="279">
                  <c:v>898</c:v>
                </c:pt>
                <c:pt idx="280">
                  <c:v>2003</c:v>
                </c:pt>
                <c:pt idx="281">
                  <c:v>1099</c:v>
                </c:pt>
                <c:pt idx="282">
                  <c:v>568</c:v>
                </c:pt>
                <c:pt idx="283">
                  <c:v>1173</c:v>
                </c:pt>
                <c:pt idx="284">
                  <c:v>715</c:v>
                </c:pt>
                <c:pt idx="285">
                  <c:v>1478</c:v>
                </c:pt>
                <c:pt idx="286">
                  <c:v>1172</c:v>
                </c:pt>
                <c:pt idx="287">
                  <c:v>964</c:v>
                </c:pt>
                <c:pt idx="288">
                  <c:v>1134</c:v>
                </c:pt>
                <c:pt idx="289">
                  <c:v>1854</c:v>
                </c:pt>
                <c:pt idx="290">
                  <c:v>968</c:v>
                </c:pt>
                <c:pt idx="291">
                  <c:v>2510</c:v>
                </c:pt>
                <c:pt idx="292">
                  <c:v>600</c:v>
                </c:pt>
                <c:pt idx="293">
                  <c:v>756</c:v>
                </c:pt>
                <c:pt idx="294">
                  <c:v>1649</c:v>
                </c:pt>
                <c:pt idx="295">
                  <c:v>721</c:v>
                </c:pt>
                <c:pt idx="296">
                  <c:v>866</c:v>
                </c:pt>
                <c:pt idx="297">
                  <c:v>2463</c:v>
                </c:pt>
                <c:pt idx="298">
                  <c:v>308</c:v>
                </c:pt>
                <c:pt idx="299">
                  <c:v>900</c:v>
                </c:pt>
                <c:pt idx="300">
                  <c:v>669</c:v>
                </c:pt>
                <c:pt idx="301">
                  <c:v>870</c:v>
                </c:pt>
                <c:pt idx="302">
                  <c:v>959</c:v>
                </c:pt>
                <c:pt idx="303">
                  <c:v>571</c:v>
                </c:pt>
                <c:pt idx="304">
                  <c:v>870</c:v>
                </c:pt>
                <c:pt idx="305">
                  <c:v>1397</c:v>
                </c:pt>
                <c:pt idx="306">
                  <c:v>1496</c:v>
                </c:pt>
                <c:pt idx="307">
                  <c:v>1210</c:v>
                </c:pt>
                <c:pt idx="308">
                  <c:v>792</c:v>
                </c:pt>
                <c:pt idx="309">
                  <c:v>697</c:v>
                </c:pt>
                <c:pt idx="310">
                  <c:v>820</c:v>
                </c:pt>
                <c:pt idx="311">
                  <c:v>792</c:v>
                </c:pt>
                <c:pt idx="312">
                  <c:v>1438</c:v>
                </c:pt>
                <c:pt idx="313">
                  <c:v>720</c:v>
                </c:pt>
                <c:pt idx="314">
                  <c:v>1300</c:v>
                </c:pt>
                <c:pt idx="315">
                  <c:v>1814</c:v>
                </c:pt>
                <c:pt idx="316">
                  <c:v>605</c:v>
                </c:pt>
                <c:pt idx="317">
                  <c:v>3369</c:v>
                </c:pt>
                <c:pt idx="318">
                  <c:v>549</c:v>
                </c:pt>
                <c:pt idx="319">
                  <c:v>860</c:v>
                </c:pt>
                <c:pt idx="320">
                  <c:v>720</c:v>
                </c:pt>
                <c:pt idx="321">
                  <c:v>1139</c:v>
                </c:pt>
                <c:pt idx="322">
                  <c:v>1176</c:v>
                </c:pt>
                <c:pt idx="323">
                  <c:v>1230</c:v>
                </c:pt>
                <c:pt idx="324">
                  <c:v>696</c:v>
                </c:pt>
                <c:pt idx="325">
                  <c:v>1173</c:v>
                </c:pt>
                <c:pt idx="326">
                  <c:v>795</c:v>
                </c:pt>
                <c:pt idx="327">
                  <c:v>870</c:v>
                </c:pt>
                <c:pt idx="328">
                  <c:v>2458</c:v>
                </c:pt>
                <c:pt idx="329">
                  <c:v>1300</c:v>
                </c:pt>
                <c:pt idx="330">
                  <c:v>925</c:v>
                </c:pt>
                <c:pt idx="331">
                  <c:v>1185</c:v>
                </c:pt>
                <c:pt idx="332">
                  <c:v>1513</c:v>
                </c:pt>
                <c:pt idx="333">
                  <c:v>860</c:v>
                </c:pt>
                <c:pt idx="334">
                  <c:v>1567</c:v>
                </c:pt>
                <c:pt idx="335">
                  <c:v>1006</c:v>
                </c:pt>
                <c:pt idx="336">
                  <c:v>1840</c:v>
                </c:pt>
                <c:pt idx="337">
                  <c:v>1134</c:v>
                </c:pt>
                <c:pt idx="338">
                  <c:v>684</c:v>
                </c:pt>
                <c:pt idx="339">
                  <c:v>1104</c:v>
                </c:pt>
                <c:pt idx="340">
                  <c:v>1060</c:v>
                </c:pt>
                <c:pt idx="341">
                  <c:v>1290</c:v>
                </c:pt>
                <c:pt idx="342">
                  <c:v>1567</c:v>
                </c:pt>
                <c:pt idx="343">
                  <c:v>1030</c:v>
                </c:pt>
                <c:pt idx="344">
                  <c:v>1505</c:v>
                </c:pt>
                <c:pt idx="345">
                  <c:v>1256</c:v>
                </c:pt>
                <c:pt idx="346">
                  <c:v>1100</c:v>
                </c:pt>
                <c:pt idx="347">
                  <c:v>875</c:v>
                </c:pt>
                <c:pt idx="348">
                  <c:v>1056</c:v>
                </c:pt>
                <c:pt idx="349">
                  <c:v>1192</c:v>
                </c:pt>
                <c:pt idx="350">
                  <c:v>2554</c:v>
                </c:pt>
                <c:pt idx="351">
                  <c:v>902</c:v>
                </c:pt>
                <c:pt idx="352">
                  <c:v>1648</c:v>
                </c:pt>
                <c:pt idx="353">
                  <c:v>1873</c:v>
                </c:pt>
                <c:pt idx="354">
                  <c:v>853</c:v>
                </c:pt>
                <c:pt idx="355">
                  <c:v>1957</c:v>
                </c:pt>
                <c:pt idx="356">
                  <c:v>1344</c:v>
                </c:pt>
                <c:pt idx="357">
                  <c:v>2660</c:v>
                </c:pt>
                <c:pt idx="358">
                  <c:v>630</c:v>
                </c:pt>
                <c:pt idx="359">
                  <c:v>1161</c:v>
                </c:pt>
                <c:pt idx="360">
                  <c:v>1246</c:v>
                </c:pt>
                <c:pt idx="361">
                  <c:v>550</c:v>
                </c:pt>
                <c:pt idx="362">
                  <c:v>2485</c:v>
                </c:pt>
                <c:pt idx="363">
                  <c:v>1230</c:v>
                </c:pt>
                <c:pt idx="364">
                  <c:v>1104</c:v>
                </c:pt>
                <c:pt idx="365">
                  <c:v>1260</c:v>
                </c:pt>
                <c:pt idx="366">
                  <c:v>1234</c:v>
                </c:pt>
                <c:pt idx="367">
                  <c:v>725</c:v>
                </c:pt>
                <c:pt idx="368">
                  <c:v>1560</c:v>
                </c:pt>
                <c:pt idx="369">
                  <c:v>2398</c:v>
                </c:pt>
                <c:pt idx="370">
                  <c:v>842</c:v>
                </c:pt>
                <c:pt idx="371">
                  <c:v>750</c:v>
                </c:pt>
                <c:pt idx="372">
                  <c:v>1384</c:v>
                </c:pt>
                <c:pt idx="373">
                  <c:v>1141</c:v>
                </c:pt>
                <c:pt idx="374">
                  <c:v>870</c:v>
                </c:pt>
                <c:pt idx="375">
                  <c:v>2194</c:v>
                </c:pt>
                <c:pt idx="376">
                  <c:v>1488</c:v>
                </c:pt>
                <c:pt idx="377">
                  <c:v>2291</c:v>
                </c:pt>
                <c:pt idx="378">
                  <c:v>792</c:v>
                </c:pt>
                <c:pt idx="379">
                  <c:v>1345</c:v>
                </c:pt>
                <c:pt idx="380">
                  <c:v>804</c:v>
                </c:pt>
                <c:pt idx="381">
                  <c:v>1304</c:v>
                </c:pt>
                <c:pt idx="382">
                  <c:v>638</c:v>
                </c:pt>
                <c:pt idx="383">
                  <c:v>346</c:v>
                </c:pt>
                <c:pt idx="384">
                  <c:v>1345</c:v>
                </c:pt>
                <c:pt idx="385">
                  <c:v>1164</c:v>
                </c:pt>
                <c:pt idx="386">
                  <c:v>1263</c:v>
                </c:pt>
                <c:pt idx="387">
                  <c:v>1991</c:v>
                </c:pt>
                <c:pt idx="388">
                  <c:v>865</c:v>
                </c:pt>
                <c:pt idx="389">
                  <c:v>2128</c:v>
                </c:pt>
                <c:pt idx="390">
                  <c:v>772</c:v>
                </c:pt>
                <c:pt idx="391">
                  <c:v>806</c:v>
                </c:pt>
                <c:pt idx="392">
                  <c:v>1176</c:v>
                </c:pt>
                <c:pt idx="393">
                  <c:v>947</c:v>
                </c:pt>
                <c:pt idx="394">
                  <c:v>660</c:v>
                </c:pt>
                <c:pt idx="395">
                  <c:v>1559</c:v>
                </c:pt>
                <c:pt idx="396">
                  <c:v>799</c:v>
                </c:pt>
                <c:pt idx="397">
                  <c:v>1260</c:v>
                </c:pt>
                <c:pt idx="398">
                  <c:v>1937</c:v>
                </c:pt>
                <c:pt idx="399">
                  <c:v>1579</c:v>
                </c:pt>
                <c:pt idx="400">
                  <c:v>2024</c:v>
                </c:pt>
                <c:pt idx="401">
                  <c:v>779</c:v>
                </c:pt>
                <c:pt idx="402">
                  <c:v>1000</c:v>
                </c:pt>
                <c:pt idx="403">
                  <c:v>963</c:v>
                </c:pt>
                <c:pt idx="404">
                  <c:v>1120</c:v>
                </c:pt>
                <c:pt idx="405">
                  <c:v>1421</c:v>
                </c:pt>
                <c:pt idx="406">
                  <c:v>974</c:v>
                </c:pt>
                <c:pt idx="407">
                  <c:v>2300</c:v>
                </c:pt>
                <c:pt idx="408">
                  <c:v>564</c:v>
                </c:pt>
                <c:pt idx="409">
                  <c:v>4163</c:v>
                </c:pt>
                <c:pt idx="410">
                  <c:v>2002</c:v>
                </c:pt>
                <c:pt idx="411">
                  <c:v>783</c:v>
                </c:pt>
                <c:pt idx="412">
                  <c:v>1132</c:v>
                </c:pt>
                <c:pt idx="413">
                  <c:v>712</c:v>
                </c:pt>
                <c:pt idx="414">
                  <c:v>976</c:v>
                </c:pt>
                <c:pt idx="415">
                  <c:v>1511</c:v>
                </c:pt>
                <c:pt idx="416">
                  <c:v>1909</c:v>
                </c:pt>
                <c:pt idx="417">
                  <c:v>1540</c:v>
                </c:pt>
                <c:pt idx="418">
                  <c:v>2730</c:v>
                </c:pt>
                <c:pt idx="419">
                  <c:v>918</c:v>
                </c:pt>
                <c:pt idx="420">
                  <c:v>981</c:v>
                </c:pt>
                <c:pt idx="421">
                  <c:v>1750</c:v>
                </c:pt>
                <c:pt idx="422">
                  <c:v>684</c:v>
                </c:pt>
                <c:pt idx="423">
                  <c:v>791</c:v>
                </c:pt>
                <c:pt idx="424">
                  <c:v>2462</c:v>
                </c:pt>
                <c:pt idx="425">
                  <c:v>1820</c:v>
                </c:pt>
                <c:pt idx="426">
                  <c:v>1515</c:v>
                </c:pt>
                <c:pt idx="427">
                  <c:v>748</c:v>
                </c:pt>
                <c:pt idx="428">
                  <c:v>1195</c:v>
                </c:pt>
                <c:pt idx="429">
                  <c:v>719</c:v>
                </c:pt>
                <c:pt idx="430">
                  <c:v>568</c:v>
                </c:pt>
                <c:pt idx="431">
                  <c:v>1565</c:v>
                </c:pt>
                <c:pt idx="432">
                  <c:v>650</c:v>
                </c:pt>
                <c:pt idx="433">
                  <c:v>1441</c:v>
                </c:pt>
                <c:pt idx="434">
                  <c:v>691</c:v>
                </c:pt>
                <c:pt idx="435">
                  <c:v>764</c:v>
                </c:pt>
                <c:pt idx="436">
                  <c:v>1092</c:v>
                </c:pt>
                <c:pt idx="437">
                  <c:v>840</c:v>
                </c:pt>
                <c:pt idx="438">
                  <c:v>953</c:v>
                </c:pt>
                <c:pt idx="439">
                  <c:v>947</c:v>
                </c:pt>
                <c:pt idx="440">
                  <c:v>939</c:v>
                </c:pt>
                <c:pt idx="441">
                  <c:v>945</c:v>
                </c:pt>
                <c:pt idx="442">
                  <c:v>1108</c:v>
                </c:pt>
                <c:pt idx="443">
                  <c:v>1265</c:v>
                </c:pt>
                <c:pt idx="444">
                  <c:v>1165</c:v>
                </c:pt>
                <c:pt idx="445">
                  <c:v>853</c:v>
                </c:pt>
                <c:pt idx="446">
                  <c:v>1299</c:v>
                </c:pt>
                <c:pt idx="447">
                  <c:v>1114</c:v>
                </c:pt>
                <c:pt idx="448">
                  <c:v>1672</c:v>
                </c:pt>
                <c:pt idx="449">
                  <c:v>1289</c:v>
                </c:pt>
                <c:pt idx="450">
                  <c:v>1215</c:v>
                </c:pt>
                <c:pt idx="451">
                  <c:v>1162</c:v>
                </c:pt>
                <c:pt idx="452">
                  <c:v>1289</c:v>
                </c:pt>
                <c:pt idx="453">
                  <c:v>2572</c:v>
                </c:pt>
                <c:pt idx="454">
                  <c:v>1435</c:v>
                </c:pt>
                <c:pt idx="455">
                  <c:v>1398</c:v>
                </c:pt>
                <c:pt idx="456">
                  <c:v>1210</c:v>
                </c:pt>
                <c:pt idx="457">
                  <c:v>1181</c:v>
                </c:pt>
                <c:pt idx="458">
                  <c:v>1312</c:v>
                </c:pt>
                <c:pt idx="459">
                  <c:v>832</c:v>
                </c:pt>
                <c:pt idx="460">
                  <c:v>1600</c:v>
                </c:pt>
                <c:pt idx="461">
                  <c:v>1778</c:v>
                </c:pt>
                <c:pt idx="462">
                  <c:v>1780</c:v>
                </c:pt>
                <c:pt idx="463">
                  <c:v>1604</c:v>
                </c:pt>
                <c:pt idx="464">
                  <c:v>2125</c:v>
                </c:pt>
                <c:pt idx="465">
                  <c:v>778</c:v>
                </c:pt>
                <c:pt idx="466">
                  <c:v>2448</c:v>
                </c:pt>
                <c:pt idx="467">
                  <c:v>1178</c:v>
                </c:pt>
                <c:pt idx="468">
                  <c:v>1060</c:v>
                </c:pt>
                <c:pt idx="469">
                  <c:v>1168</c:v>
                </c:pt>
                <c:pt idx="470">
                  <c:v>1121</c:v>
                </c:pt>
                <c:pt idx="471">
                  <c:v>1273</c:v>
                </c:pt>
                <c:pt idx="472">
                  <c:v>1589</c:v>
                </c:pt>
                <c:pt idx="473">
                  <c:v>1715</c:v>
                </c:pt>
                <c:pt idx="474">
                  <c:v>1063</c:v>
                </c:pt>
                <c:pt idx="475">
                  <c:v>880</c:v>
                </c:pt>
                <c:pt idx="476">
                  <c:v>615</c:v>
                </c:pt>
                <c:pt idx="477">
                  <c:v>1107</c:v>
                </c:pt>
                <c:pt idx="478">
                  <c:v>927</c:v>
                </c:pt>
                <c:pt idx="479">
                  <c:v>1611</c:v>
                </c:pt>
                <c:pt idx="480">
                  <c:v>958</c:v>
                </c:pt>
                <c:pt idx="481">
                  <c:v>1174</c:v>
                </c:pt>
                <c:pt idx="482">
                  <c:v>1596</c:v>
                </c:pt>
                <c:pt idx="483">
                  <c:v>1187</c:v>
                </c:pt>
                <c:pt idx="484">
                  <c:v>2398</c:v>
                </c:pt>
                <c:pt idx="485">
                  <c:v>577</c:v>
                </c:pt>
                <c:pt idx="486">
                  <c:v>1000</c:v>
                </c:pt>
                <c:pt idx="487">
                  <c:v>832</c:v>
                </c:pt>
                <c:pt idx="488">
                  <c:v>1026</c:v>
                </c:pt>
                <c:pt idx="489">
                  <c:v>1330</c:v>
                </c:pt>
                <c:pt idx="490">
                  <c:v>818</c:v>
                </c:pt>
                <c:pt idx="491">
                  <c:v>1257</c:v>
                </c:pt>
                <c:pt idx="492">
                  <c:v>925</c:v>
                </c:pt>
                <c:pt idx="493">
                  <c:v>3085</c:v>
                </c:pt>
                <c:pt idx="494">
                  <c:v>500</c:v>
                </c:pt>
                <c:pt idx="495">
                  <c:v>1885</c:v>
                </c:pt>
                <c:pt idx="496">
                  <c:v>500</c:v>
                </c:pt>
                <c:pt idx="497">
                  <c:v>1284</c:v>
                </c:pt>
                <c:pt idx="498">
                  <c:v>1557</c:v>
                </c:pt>
                <c:pt idx="499">
                  <c:v>1074</c:v>
                </c:pt>
                <c:pt idx="500">
                  <c:v>1176</c:v>
                </c:pt>
                <c:pt idx="501">
                  <c:v>906</c:v>
                </c:pt>
                <c:pt idx="502">
                  <c:v>1034</c:v>
                </c:pt>
                <c:pt idx="503">
                  <c:v>1195</c:v>
                </c:pt>
                <c:pt idx="504">
                  <c:v>751</c:v>
                </c:pt>
                <c:pt idx="505">
                  <c:v>1120</c:v>
                </c:pt>
                <c:pt idx="506">
                  <c:v>1592</c:v>
                </c:pt>
                <c:pt idx="507">
                  <c:v>850</c:v>
                </c:pt>
                <c:pt idx="508">
                  <c:v>781</c:v>
                </c:pt>
                <c:pt idx="509">
                  <c:v>1237</c:v>
                </c:pt>
                <c:pt idx="510">
                  <c:v>735</c:v>
                </c:pt>
                <c:pt idx="511">
                  <c:v>2048</c:v>
                </c:pt>
                <c:pt idx="512">
                  <c:v>798</c:v>
                </c:pt>
                <c:pt idx="513">
                  <c:v>472</c:v>
                </c:pt>
                <c:pt idx="514">
                  <c:v>670</c:v>
                </c:pt>
                <c:pt idx="515">
                  <c:v>1506</c:v>
                </c:pt>
                <c:pt idx="516">
                  <c:v>2258</c:v>
                </c:pt>
                <c:pt idx="517">
                  <c:v>2965</c:v>
                </c:pt>
                <c:pt idx="518">
                  <c:v>3324</c:v>
                </c:pt>
                <c:pt idx="519">
                  <c:v>917</c:v>
                </c:pt>
                <c:pt idx="520">
                  <c:v>1139</c:v>
                </c:pt>
                <c:pt idx="521">
                  <c:v>1749</c:v>
                </c:pt>
                <c:pt idx="522">
                  <c:v>790</c:v>
                </c:pt>
                <c:pt idx="523">
                  <c:v>890</c:v>
                </c:pt>
                <c:pt idx="524">
                  <c:v>1814</c:v>
                </c:pt>
                <c:pt idx="525">
                  <c:v>992</c:v>
                </c:pt>
                <c:pt idx="526">
                  <c:v>1273</c:v>
                </c:pt>
                <c:pt idx="527">
                  <c:v>650</c:v>
                </c:pt>
                <c:pt idx="528">
                  <c:v>1072</c:v>
                </c:pt>
                <c:pt idx="529">
                  <c:v>748</c:v>
                </c:pt>
                <c:pt idx="530">
                  <c:v>1260</c:v>
                </c:pt>
                <c:pt idx="531">
                  <c:v>500</c:v>
                </c:pt>
                <c:pt idx="532">
                  <c:v>815</c:v>
                </c:pt>
                <c:pt idx="533">
                  <c:v>753</c:v>
                </c:pt>
                <c:pt idx="534">
                  <c:v>2042</c:v>
                </c:pt>
                <c:pt idx="535">
                  <c:v>1866</c:v>
                </c:pt>
                <c:pt idx="536">
                  <c:v>1570</c:v>
                </c:pt>
                <c:pt idx="537">
                  <c:v>1381</c:v>
                </c:pt>
                <c:pt idx="538">
                  <c:v>2411</c:v>
                </c:pt>
                <c:pt idx="539">
                  <c:v>1885</c:v>
                </c:pt>
                <c:pt idx="540">
                  <c:v>3344</c:v>
                </c:pt>
                <c:pt idx="541">
                  <c:v>1148</c:v>
                </c:pt>
                <c:pt idx="542">
                  <c:v>935</c:v>
                </c:pt>
                <c:pt idx="543">
                  <c:v>1158</c:v>
                </c:pt>
                <c:pt idx="544">
                  <c:v>698</c:v>
                </c:pt>
                <c:pt idx="545">
                  <c:v>931</c:v>
                </c:pt>
                <c:pt idx="546">
                  <c:v>578</c:v>
                </c:pt>
                <c:pt idx="547">
                  <c:v>1085</c:v>
                </c:pt>
                <c:pt idx="548">
                  <c:v>926</c:v>
                </c:pt>
                <c:pt idx="549">
                  <c:v>747</c:v>
                </c:pt>
                <c:pt idx="550">
                  <c:v>927</c:v>
                </c:pt>
                <c:pt idx="551">
                  <c:v>987</c:v>
                </c:pt>
                <c:pt idx="552">
                  <c:v>2553</c:v>
                </c:pt>
                <c:pt idx="553">
                  <c:v>1333</c:v>
                </c:pt>
                <c:pt idx="554">
                  <c:v>1590</c:v>
                </c:pt>
                <c:pt idx="555">
                  <c:v>915</c:v>
                </c:pt>
                <c:pt idx="556">
                  <c:v>1467</c:v>
                </c:pt>
                <c:pt idx="557">
                  <c:v>1628</c:v>
                </c:pt>
                <c:pt idx="558">
                  <c:v>1046</c:v>
                </c:pt>
                <c:pt idx="559">
                  <c:v>992</c:v>
                </c:pt>
                <c:pt idx="560">
                  <c:v>638</c:v>
                </c:pt>
                <c:pt idx="561">
                  <c:v>1115</c:v>
                </c:pt>
                <c:pt idx="562">
                  <c:v>638</c:v>
                </c:pt>
                <c:pt idx="563">
                  <c:v>1230</c:v>
                </c:pt>
                <c:pt idx="564">
                  <c:v>1416</c:v>
                </c:pt>
                <c:pt idx="565">
                  <c:v>835</c:v>
                </c:pt>
                <c:pt idx="566">
                  <c:v>1160</c:v>
                </c:pt>
                <c:pt idx="567">
                  <c:v>918</c:v>
                </c:pt>
                <c:pt idx="568">
                  <c:v>793</c:v>
                </c:pt>
                <c:pt idx="569">
                  <c:v>1275</c:v>
                </c:pt>
                <c:pt idx="570">
                  <c:v>660</c:v>
                </c:pt>
                <c:pt idx="571">
                  <c:v>921</c:v>
                </c:pt>
                <c:pt idx="572">
                  <c:v>692</c:v>
                </c:pt>
                <c:pt idx="573">
                  <c:v>1672</c:v>
                </c:pt>
                <c:pt idx="574">
                  <c:v>925</c:v>
                </c:pt>
                <c:pt idx="575">
                  <c:v>1451</c:v>
                </c:pt>
                <c:pt idx="576">
                  <c:v>1982</c:v>
                </c:pt>
                <c:pt idx="577">
                  <c:v>964</c:v>
                </c:pt>
                <c:pt idx="578">
                  <c:v>1290</c:v>
                </c:pt>
                <c:pt idx="579">
                  <c:v>1339</c:v>
                </c:pt>
                <c:pt idx="580">
                  <c:v>1338</c:v>
                </c:pt>
                <c:pt idx="581">
                  <c:v>992</c:v>
                </c:pt>
                <c:pt idx="582">
                  <c:v>1002</c:v>
                </c:pt>
                <c:pt idx="583">
                  <c:v>925</c:v>
                </c:pt>
                <c:pt idx="584">
                  <c:v>776</c:v>
                </c:pt>
                <c:pt idx="585">
                  <c:v>564</c:v>
                </c:pt>
                <c:pt idx="586">
                  <c:v>1414</c:v>
                </c:pt>
                <c:pt idx="587">
                  <c:v>564</c:v>
                </c:pt>
                <c:pt idx="588">
                  <c:v>1522</c:v>
                </c:pt>
                <c:pt idx="589">
                  <c:v>1416</c:v>
                </c:pt>
                <c:pt idx="590">
                  <c:v>1200</c:v>
                </c:pt>
                <c:pt idx="591">
                  <c:v>1220</c:v>
                </c:pt>
                <c:pt idx="592">
                  <c:v>495</c:v>
                </c:pt>
                <c:pt idx="593">
                  <c:v>804</c:v>
                </c:pt>
                <c:pt idx="594">
                  <c:v>540</c:v>
                </c:pt>
                <c:pt idx="595">
                  <c:v>1055</c:v>
                </c:pt>
                <c:pt idx="596">
                  <c:v>2133</c:v>
                </c:pt>
                <c:pt idx="597">
                  <c:v>753</c:v>
                </c:pt>
                <c:pt idx="598">
                  <c:v>2582</c:v>
                </c:pt>
                <c:pt idx="599">
                  <c:v>1051</c:v>
                </c:pt>
                <c:pt idx="600">
                  <c:v>2516</c:v>
                </c:pt>
                <c:pt idx="601">
                  <c:v>683</c:v>
                </c:pt>
                <c:pt idx="602">
                  <c:v>757</c:v>
                </c:pt>
                <c:pt idx="603">
                  <c:v>698</c:v>
                </c:pt>
                <c:pt idx="604">
                  <c:v>1655</c:v>
                </c:pt>
                <c:pt idx="605">
                  <c:v>1237</c:v>
                </c:pt>
                <c:pt idx="606">
                  <c:v>1160</c:v>
                </c:pt>
                <c:pt idx="607">
                  <c:v>504</c:v>
                </c:pt>
                <c:pt idx="608">
                  <c:v>518</c:v>
                </c:pt>
                <c:pt idx="609">
                  <c:v>1115</c:v>
                </c:pt>
                <c:pt idx="610">
                  <c:v>1422</c:v>
                </c:pt>
                <c:pt idx="611">
                  <c:v>1553</c:v>
                </c:pt>
                <c:pt idx="612">
                  <c:v>1243</c:v>
                </c:pt>
                <c:pt idx="613">
                  <c:v>2774</c:v>
                </c:pt>
                <c:pt idx="614">
                  <c:v>2174</c:v>
                </c:pt>
                <c:pt idx="615">
                  <c:v>585</c:v>
                </c:pt>
                <c:pt idx="616">
                  <c:v>1009</c:v>
                </c:pt>
                <c:pt idx="617">
                  <c:v>1218</c:v>
                </c:pt>
                <c:pt idx="618">
                  <c:v>1158</c:v>
                </c:pt>
                <c:pt idx="619">
                  <c:v>1101</c:v>
                </c:pt>
                <c:pt idx="620">
                  <c:v>951</c:v>
                </c:pt>
                <c:pt idx="621">
                  <c:v>1266</c:v>
                </c:pt>
                <c:pt idx="622">
                  <c:v>850</c:v>
                </c:pt>
                <c:pt idx="623">
                  <c:v>1175</c:v>
                </c:pt>
                <c:pt idx="624">
                  <c:v>1538</c:v>
                </c:pt>
                <c:pt idx="625">
                  <c:v>2067</c:v>
                </c:pt>
                <c:pt idx="626">
                  <c:v>1335</c:v>
                </c:pt>
                <c:pt idx="627">
                  <c:v>1039</c:v>
                </c:pt>
                <c:pt idx="628">
                  <c:v>2410</c:v>
                </c:pt>
                <c:pt idx="629">
                  <c:v>1220</c:v>
                </c:pt>
                <c:pt idx="630">
                  <c:v>509</c:v>
                </c:pt>
                <c:pt idx="631">
                  <c:v>1176</c:v>
                </c:pt>
                <c:pt idx="632">
                  <c:v>1555</c:v>
                </c:pt>
                <c:pt idx="633">
                  <c:v>1082</c:v>
                </c:pt>
                <c:pt idx="634">
                  <c:v>1074</c:v>
                </c:pt>
                <c:pt idx="635">
                  <c:v>860</c:v>
                </c:pt>
                <c:pt idx="636">
                  <c:v>1438</c:v>
                </c:pt>
                <c:pt idx="637">
                  <c:v>1037</c:v>
                </c:pt>
                <c:pt idx="638">
                  <c:v>932</c:v>
                </c:pt>
                <c:pt idx="639">
                  <c:v>1485</c:v>
                </c:pt>
                <c:pt idx="640">
                  <c:v>1630</c:v>
                </c:pt>
                <c:pt idx="641">
                  <c:v>1622</c:v>
                </c:pt>
                <c:pt idx="642">
                  <c:v>624</c:v>
                </c:pt>
                <c:pt idx="643">
                  <c:v>2061</c:v>
                </c:pt>
                <c:pt idx="644">
                  <c:v>1197</c:v>
                </c:pt>
                <c:pt idx="645">
                  <c:v>3154</c:v>
                </c:pt>
                <c:pt idx="646">
                  <c:v>1437</c:v>
                </c:pt>
                <c:pt idx="647">
                  <c:v>668</c:v>
                </c:pt>
                <c:pt idx="648">
                  <c:v>1345</c:v>
                </c:pt>
                <c:pt idx="649">
                  <c:v>1403</c:v>
                </c:pt>
                <c:pt idx="650">
                  <c:v>735</c:v>
                </c:pt>
                <c:pt idx="651">
                  <c:v>345</c:v>
                </c:pt>
                <c:pt idx="652">
                  <c:v>1178</c:v>
                </c:pt>
                <c:pt idx="653">
                  <c:v>964</c:v>
                </c:pt>
                <c:pt idx="654">
                  <c:v>2000</c:v>
                </c:pt>
                <c:pt idx="655">
                  <c:v>832</c:v>
                </c:pt>
                <c:pt idx="656">
                  <c:v>800</c:v>
                </c:pt>
                <c:pt idx="657">
                  <c:v>2660</c:v>
                </c:pt>
                <c:pt idx="658">
                  <c:v>825</c:v>
                </c:pt>
                <c:pt idx="659">
                  <c:v>950</c:v>
                </c:pt>
                <c:pt idx="660">
                  <c:v>1764</c:v>
                </c:pt>
                <c:pt idx="661">
                  <c:v>1240</c:v>
                </c:pt>
                <c:pt idx="662">
                  <c:v>1537</c:v>
                </c:pt>
                <c:pt idx="663">
                  <c:v>1121</c:v>
                </c:pt>
                <c:pt idx="664">
                  <c:v>1108</c:v>
                </c:pt>
                <c:pt idx="665">
                  <c:v>1837</c:v>
                </c:pt>
                <c:pt idx="666">
                  <c:v>786</c:v>
                </c:pt>
                <c:pt idx="667">
                  <c:v>2162</c:v>
                </c:pt>
                <c:pt idx="668">
                  <c:v>2274</c:v>
                </c:pt>
                <c:pt idx="669">
                  <c:v>633</c:v>
                </c:pt>
                <c:pt idx="670">
                  <c:v>887</c:v>
                </c:pt>
                <c:pt idx="671">
                  <c:v>970</c:v>
                </c:pt>
                <c:pt idx="672">
                  <c:v>1703</c:v>
                </c:pt>
                <c:pt idx="673">
                  <c:v>652</c:v>
                </c:pt>
                <c:pt idx="674">
                  <c:v>636</c:v>
                </c:pt>
                <c:pt idx="675">
                  <c:v>1347</c:v>
                </c:pt>
                <c:pt idx="676">
                  <c:v>1188</c:v>
                </c:pt>
                <c:pt idx="677">
                  <c:v>1088</c:v>
                </c:pt>
                <c:pt idx="678">
                  <c:v>737</c:v>
                </c:pt>
                <c:pt idx="679">
                  <c:v>986</c:v>
                </c:pt>
                <c:pt idx="680">
                  <c:v>450</c:v>
                </c:pt>
                <c:pt idx="681">
                  <c:v>1573</c:v>
                </c:pt>
                <c:pt idx="682">
                  <c:v>840</c:v>
                </c:pt>
                <c:pt idx="683">
                  <c:v>1356</c:v>
                </c:pt>
                <c:pt idx="684">
                  <c:v>1505</c:v>
                </c:pt>
                <c:pt idx="685">
                  <c:v>950</c:v>
                </c:pt>
                <c:pt idx="686">
                  <c:v>1503</c:v>
                </c:pt>
                <c:pt idx="687">
                  <c:v>1307</c:v>
                </c:pt>
                <c:pt idx="688">
                  <c:v>1277</c:v>
                </c:pt>
                <c:pt idx="689">
                  <c:v>1505</c:v>
                </c:pt>
                <c:pt idx="690">
                  <c:v>1005</c:v>
                </c:pt>
                <c:pt idx="691">
                  <c:v>1284</c:v>
                </c:pt>
                <c:pt idx="692">
                  <c:v>1218</c:v>
                </c:pt>
                <c:pt idx="693">
                  <c:v>2192</c:v>
                </c:pt>
                <c:pt idx="694">
                  <c:v>1150</c:v>
                </c:pt>
                <c:pt idx="695">
                  <c:v>1600</c:v>
                </c:pt>
                <c:pt idx="696">
                  <c:v>1082</c:v>
                </c:pt>
                <c:pt idx="697">
                  <c:v>1192</c:v>
                </c:pt>
                <c:pt idx="698">
                  <c:v>1255</c:v>
                </c:pt>
                <c:pt idx="699">
                  <c:v>1213</c:v>
                </c:pt>
                <c:pt idx="700">
                  <c:v>2199</c:v>
                </c:pt>
                <c:pt idx="701">
                  <c:v>1152</c:v>
                </c:pt>
                <c:pt idx="702">
                  <c:v>1180</c:v>
                </c:pt>
                <c:pt idx="703">
                  <c:v>1063</c:v>
                </c:pt>
                <c:pt idx="704">
                  <c:v>573</c:v>
                </c:pt>
                <c:pt idx="705">
                  <c:v>950</c:v>
                </c:pt>
                <c:pt idx="706">
                  <c:v>1000</c:v>
                </c:pt>
                <c:pt idx="707">
                  <c:v>1804</c:v>
                </c:pt>
                <c:pt idx="708">
                  <c:v>2400</c:v>
                </c:pt>
                <c:pt idx="709">
                  <c:v>737</c:v>
                </c:pt>
                <c:pt idx="710">
                  <c:v>1015</c:v>
                </c:pt>
                <c:pt idx="711">
                  <c:v>1206</c:v>
                </c:pt>
                <c:pt idx="712">
                  <c:v>547</c:v>
                </c:pt>
                <c:pt idx="713">
                  <c:v>1366</c:v>
                </c:pt>
                <c:pt idx="714">
                  <c:v>874</c:v>
                </c:pt>
                <c:pt idx="715">
                  <c:v>956</c:v>
                </c:pt>
                <c:pt idx="716">
                  <c:v>915</c:v>
                </c:pt>
                <c:pt idx="717">
                  <c:v>2455</c:v>
                </c:pt>
                <c:pt idx="718">
                  <c:v>1365</c:v>
                </c:pt>
                <c:pt idx="719">
                  <c:v>1075</c:v>
                </c:pt>
                <c:pt idx="720">
                  <c:v>2680</c:v>
                </c:pt>
                <c:pt idx="721">
                  <c:v>666</c:v>
                </c:pt>
                <c:pt idx="722">
                  <c:v>672</c:v>
                </c:pt>
                <c:pt idx="723">
                  <c:v>1099</c:v>
                </c:pt>
                <c:pt idx="724">
                  <c:v>1007</c:v>
                </c:pt>
                <c:pt idx="725">
                  <c:v>2280</c:v>
                </c:pt>
                <c:pt idx="726">
                  <c:v>922</c:v>
                </c:pt>
                <c:pt idx="727">
                  <c:v>1022</c:v>
                </c:pt>
                <c:pt idx="728">
                  <c:v>1046</c:v>
                </c:pt>
                <c:pt idx="729">
                  <c:v>3739</c:v>
                </c:pt>
                <c:pt idx="730">
                  <c:v>768</c:v>
                </c:pt>
                <c:pt idx="731">
                  <c:v>700</c:v>
                </c:pt>
                <c:pt idx="732">
                  <c:v>1128</c:v>
                </c:pt>
                <c:pt idx="733">
                  <c:v>1327</c:v>
                </c:pt>
                <c:pt idx="734">
                  <c:v>2412</c:v>
                </c:pt>
                <c:pt idx="735">
                  <c:v>1600</c:v>
                </c:pt>
                <c:pt idx="736">
                  <c:v>638</c:v>
                </c:pt>
                <c:pt idx="737">
                  <c:v>712</c:v>
                </c:pt>
                <c:pt idx="738">
                  <c:v>1260</c:v>
                </c:pt>
                <c:pt idx="739">
                  <c:v>615</c:v>
                </c:pt>
                <c:pt idx="740">
                  <c:v>2422</c:v>
                </c:pt>
                <c:pt idx="741">
                  <c:v>1120</c:v>
                </c:pt>
                <c:pt idx="742">
                  <c:v>970</c:v>
                </c:pt>
                <c:pt idx="743">
                  <c:v>1553</c:v>
                </c:pt>
                <c:pt idx="744">
                  <c:v>890</c:v>
                </c:pt>
                <c:pt idx="745">
                  <c:v>1199</c:v>
                </c:pt>
                <c:pt idx="746">
                  <c:v>2203</c:v>
                </c:pt>
                <c:pt idx="747">
                  <c:v>1685</c:v>
                </c:pt>
                <c:pt idx="748">
                  <c:v>1186</c:v>
                </c:pt>
                <c:pt idx="749">
                  <c:v>1172</c:v>
                </c:pt>
                <c:pt idx="750">
                  <c:v>1547</c:v>
                </c:pt>
                <c:pt idx="751">
                  <c:v>1367</c:v>
                </c:pt>
                <c:pt idx="752">
                  <c:v>1150</c:v>
                </c:pt>
                <c:pt idx="753">
                  <c:v>1140</c:v>
                </c:pt>
                <c:pt idx="754">
                  <c:v>987</c:v>
                </c:pt>
                <c:pt idx="755">
                  <c:v>838</c:v>
                </c:pt>
                <c:pt idx="756">
                  <c:v>3715</c:v>
                </c:pt>
                <c:pt idx="757">
                  <c:v>1108</c:v>
                </c:pt>
                <c:pt idx="758">
                  <c:v>734</c:v>
                </c:pt>
                <c:pt idx="759">
                  <c:v>927</c:v>
                </c:pt>
                <c:pt idx="760">
                  <c:v>590</c:v>
                </c:pt>
                <c:pt idx="761">
                  <c:v>530</c:v>
                </c:pt>
                <c:pt idx="762">
                  <c:v>826</c:v>
                </c:pt>
                <c:pt idx="763">
                  <c:v>361</c:v>
                </c:pt>
                <c:pt idx="764">
                  <c:v>810</c:v>
                </c:pt>
                <c:pt idx="765">
                  <c:v>983</c:v>
                </c:pt>
                <c:pt idx="766">
                  <c:v>407</c:v>
                </c:pt>
                <c:pt idx="767">
                  <c:v>1471</c:v>
                </c:pt>
                <c:pt idx="768">
                  <c:v>1440</c:v>
                </c:pt>
                <c:pt idx="769">
                  <c:v>1042</c:v>
                </c:pt>
                <c:pt idx="770">
                  <c:v>965</c:v>
                </c:pt>
                <c:pt idx="771">
                  <c:v>813</c:v>
                </c:pt>
                <c:pt idx="772">
                  <c:v>785</c:v>
                </c:pt>
                <c:pt idx="773">
                  <c:v>2173</c:v>
                </c:pt>
                <c:pt idx="774">
                  <c:v>828</c:v>
                </c:pt>
                <c:pt idx="775">
                  <c:v>1005</c:v>
                </c:pt>
                <c:pt idx="776">
                  <c:v>759</c:v>
                </c:pt>
                <c:pt idx="777">
                  <c:v>1851</c:v>
                </c:pt>
                <c:pt idx="778">
                  <c:v>1610</c:v>
                </c:pt>
                <c:pt idx="779">
                  <c:v>1183</c:v>
                </c:pt>
                <c:pt idx="780">
                  <c:v>785</c:v>
                </c:pt>
                <c:pt idx="781">
                  <c:v>1888</c:v>
                </c:pt>
                <c:pt idx="782">
                  <c:v>967</c:v>
                </c:pt>
                <c:pt idx="783">
                  <c:v>2980</c:v>
                </c:pt>
                <c:pt idx="784">
                  <c:v>1114</c:v>
                </c:pt>
                <c:pt idx="785">
                  <c:v>1668</c:v>
                </c:pt>
                <c:pt idx="786">
                  <c:v>2163</c:v>
                </c:pt>
                <c:pt idx="787">
                  <c:v>1300</c:v>
                </c:pt>
                <c:pt idx="788">
                  <c:v>1053</c:v>
                </c:pt>
                <c:pt idx="789">
                  <c:v>590</c:v>
                </c:pt>
                <c:pt idx="790">
                  <c:v>1185</c:v>
                </c:pt>
                <c:pt idx="791">
                  <c:v>596</c:v>
                </c:pt>
                <c:pt idx="792">
                  <c:v>1083</c:v>
                </c:pt>
                <c:pt idx="793">
                  <c:v>775</c:v>
                </c:pt>
                <c:pt idx="794">
                  <c:v>1532</c:v>
                </c:pt>
                <c:pt idx="795">
                  <c:v>646</c:v>
                </c:pt>
                <c:pt idx="796">
                  <c:v>1270</c:v>
                </c:pt>
                <c:pt idx="797">
                  <c:v>2419</c:v>
                </c:pt>
                <c:pt idx="798">
                  <c:v>860</c:v>
                </c:pt>
                <c:pt idx="799">
                  <c:v>1850</c:v>
                </c:pt>
                <c:pt idx="800">
                  <c:v>659</c:v>
                </c:pt>
                <c:pt idx="801">
                  <c:v>795</c:v>
                </c:pt>
                <c:pt idx="802">
                  <c:v>1418</c:v>
                </c:pt>
                <c:pt idx="803">
                  <c:v>698</c:v>
                </c:pt>
                <c:pt idx="804">
                  <c:v>684</c:v>
                </c:pt>
                <c:pt idx="805">
                  <c:v>1366</c:v>
                </c:pt>
                <c:pt idx="806">
                  <c:v>1615</c:v>
                </c:pt>
                <c:pt idx="807">
                  <c:v>775</c:v>
                </c:pt>
                <c:pt idx="808">
                  <c:v>1290</c:v>
                </c:pt>
                <c:pt idx="809">
                  <c:v>982</c:v>
                </c:pt>
                <c:pt idx="810">
                  <c:v>682</c:v>
                </c:pt>
                <c:pt idx="811">
                  <c:v>1094</c:v>
                </c:pt>
                <c:pt idx="812">
                  <c:v>925</c:v>
                </c:pt>
                <c:pt idx="813">
                  <c:v>1824</c:v>
                </c:pt>
                <c:pt idx="814">
                  <c:v>1682</c:v>
                </c:pt>
                <c:pt idx="815">
                  <c:v>785</c:v>
                </c:pt>
                <c:pt idx="816">
                  <c:v>705</c:v>
                </c:pt>
                <c:pt idx="817">
                  <c:v>1244</c:v>
                </c:pt>
                <c:pt idx="818">
                  <c:v>828</c:v>
                </c:pt>
                <c:pt idx="819">
                  <c:v>1882</c:v>
                </c:pt>
                <c:pt idx="820">
                  <c:v>1130</c:v>
                </c:pt>
                <c:pt idx="821">
                  <c:v>680</c:v>
                </c:pt>
                <c:pt idx="822">
                  <c:v>530</c:v>
                </c:pt>
                <c:pt idx="823">
                  <c:v>820</c:v>
                </c:pt>
                <c:pt idx="824">
                  <c:v>863</c:v>
                </c:pt>
                <c:pt idx="825">
                  <c:v>1726</c:v>
                </c:pt>
                <c:pt idx="826">
                  <c:v>1581</c:v>
                </c:pt>
                <c:pt idx="827">
                  <c:v>1130</c:v>
                </c:pt>
                <c:pt idx="828">
                  <c:v>720</c:v>
                </c:pt>
                <c:pt idx="829">
                  <c:v>1267</c:v>
                </c:pt>
                <c:pt idx="830">
                  <c:v>1262</c:v>
                </c:pt>
                <c:pt idx="831">
                  <c:v>447</c:v>
                </c:pt>
                <c:pt idx="832">
                  <c:v>770</c:v>
                </c:pt>
                <c:pt idx="833">
                  <c:v>520</c:v>
                </c:pt>
                <c:pt idx="834">
                  <c:v>2252</c:v>
                </c:pt>
                <c:pt idx="835">
                  <c:v>2471</c:v>
                </c:pt>
                <c:pt idx="836">
                  <c:v>3245</c:v>
                </c:pt>
                <c:pt idx="837">
                  <c:v>1988</c:v>
                </c:pt>
                <c:pt idx="838">
                  <c:v>1226</c:v>
                </c:pt>
                <c:pt idx="839">
                  <c:v>828</c:v>
                </c:pt>
                <c:pt idx="840">
                  <c:v>1213</c:v>
                </c:pt>
                <c:pt idx="841">
                  <c:v>870</c:v>
                </c:pt>
                <c:pt idx="842">
                  <c:v>468</c:v>
                </c:pt>
                <c:pt idx="843">
                  <c:v>940</c:v>
                </c:pt>
                <c:pt idx="844">
                  <c:v>713</c:v>
                </c:pt>
                <c:pt idx="845">
                  <c:v>1771</c:v>
                </c:pt>
                <c:pt idx="846">
                  <c:v>929</c:v>
                </c:pt>
                <c:pt idx="847">
                  <c:v>1645</c:v>
                </c:pt>
                <c:pt idx="848">
                  <c:v>2230</c:v>
                </c:pt>
                <c:pt idx="849">
                  <c:v>1724</c:v>
                </c:pt>
                <c:pt idx="850">
                  <c:v>790</c:v>
                </c:pt>
                <c:pt idx="851">
                  <c:v>1165</c:v>
                </c:pt>
                <c:pt idx="852">
                  <c:v>944</c:v>
                </c:pt>
                <c:pt idx="853">
                  <c:v>712</c:v>
                </c:pt>
                <c:pt idx="854">
                  <c:v>1025</c:v>
                </c:pt>
                <c:pt idx="855">
                  <c:v>983</c:v>
                </c:pt>
                <c:pt idx="856">
                  <c:v>892</c:v>
                </c:pt>
                <c:pt idx="857">
                  <c:v>431</c:v>
                </c:pt>
                <c:pt idx="858">
                  <c:v>1515</c:v>
                </c:pt>
                <c:pt idx="859">
                  <c:v>1230</c:v>
                </c:pt>
                <c:pt idx="860">
                  <c:v>1380</c:v>
                </c:pt>
                <c:pt idx="861">
                  <c:v>500</c:v>
                </c:pt>
                <c:pt idx="862">
                  <c:v>1410</c:v>
                </c:pt>
                <c:pt idx="863">
                  <c:v>947</c:v>
                </c:pt>
                <c:pt idx="864">
                  <c:v>1105</c:v>
                </c:pt>
                <c:pt idx="865">
                  <c:v>780</c:v>
                </c:pt>
                <c:pt idx="866">
                  <c:v>3280</c:v>
                </c:pt>
                <c:pt idx="867">
                  <c:v>1088</c:v>
                </c:pt>
                <c:pt idx="868">
                  <c:v>932</c:v>
                </c:pt>
                <c:pt idx="869">
                  <c:v>1380</c:v>
                </c:pt>
                <c:pt idx="870">
                  <c:v>1800</c:v>
                </c:pt>
                <c:pt idx="871">
                  <c:v>660</c:v>
                </c:pt>
                <c:pt idx="872">
                  <c:v>1580</c:v>
                </c:pt>
                <c:pt idx="873">
                  <c:v>796</c:v>
                </c:pt>
                <c:pt idx="874">
                  <c:v>1457</c:v>
                </c:pt>
                <c:pt idx="875">
                  <c:v>1088</c:v>
                </c:pt>
                <c:pt idx="876">
                  <c:v>1261</c:v>
                </c:pt>
                <c:pt idx="877">
                  <c:v>1092</c:v>
                </c:pt>
                <c:pt idx="878">
                  <c:v>1212</c:v>
                </c:pt>
                <c:pt idx="879">
                  <c:v>1074</c:v>
                </c:pt>
                <c:pt idx="880">
                  <c:v>1975</c:v>
                </c:pt>
                <c:pt idx="881">
                  <c:v>671</c:v>
                </c:pt>
                <c:pt idx="882">
                  <c:v>860</c:v>
                </c:pt>
                <c:pt idx="883">
                  <c:v>1105</c:v>
                </c:pt>
                <c:pt idx="884">
                  <c:v>434</c:v>
                </c:pt>
                <c:pt idx="885">
                  <c:v>1490</c:v>
                </c:pt>
                <c:pt idx="886">
                  <c:v>1122</c:v>
                </c:pt>
                <c:pt idx="887">
                  <c:v>513</c:v>
                </c:pt>
                <c:pt idx="888">
                  <c:v>1164</c:v>
                </c:pt>
                <c:pt idx="889">
                  <c:v>1043</c:v>
                </c:pt>
                <c:pt idx="890">
                  <c:v>945</c:v>
                </c:pt>
                <c:pt idx="891">
                  <c:v>1185</c:v>
                </c:pt>
                <c:pt idx="892">
                  <c:v>1460</c:v>
                </c:pt>
                <c:pt idx="893">
                  <c:v>992</c:v>
                </c:pt>
                <c:pt idx="894">
                  <c:v>1343</c:v>
                </c:pt>
                <c:pt idx="895">
                  <c:v>1236</c:v>
                </c:pt>
                <c:pt idx="896">
                  <c:v>2215</c:v>
                </c:pt>
                <c:pt idx="897">
                  <c:v>872</c:v>
                </c:pt>
                <c:pt idx="898">
                  <c:v>1768</c:v>
                </c:pt>
                <c:pt idx="899">
                  <c:v>2525</c:v>
                </c:pt>
                <c:pt idx="900">
                  <c:v>860</c:v>
                </c:pt>
                <c:pt idx="901">
                  <c:v>2355</c:v>
                </c:pt>
                <c:pt idx="902">
                  <c:v>1097</c:v>
                </c:pt>
                <c:pt idx="903">
                  <c:v>1086</c:v>
                </c:pt>
                <c:pt idx="904">
                  <c:v>554</c:v>
                </c:pt>
                <c:pt idx="905">
                  <c:v>1889</c:v>
                </c:pt>
                <c:pt idx="906">
                  <c:v>870</c:v>
                </c:pt>
                <c:pt idx="907">
                  <c:v>1333</c:v>
                </c:pt>
                <c:pt idx="908">
                  <c:v>925</c:v>
                </c:pt>
                <c:pt idx="909">
                  <c:v>1163</c:v>
                </c:pt>
                <c:pt idx="910">
                  <c:v>538</c:v>
                </c:pt>
                <c:pt idx="911">
                  <c:v>1050</c:v>
                </c:pt>
                <c:pt idx="912">
                  <c:v>1198</c:v>
                </c:pt>
                <c:pt idx="913">
                  <c:v>1215</c:v>
                </c:pt>
                <c:pt idx="914">
                  <c:v>1885</c:v>
                </c:pt>
                <c:pt idx="915">
                  <c:v>1216</c:v>
                </c:pt>
                <c:pt idx="916">
                  <c:v>1122</c:v>
                </c:pt>
                <c:pt idx="917">
                  <c:v>698</c:v>
                </c:pt>
                <c:pt idx="918">
                  <c:v>968</c:v>
                </c:pt>
                <c:pt idx="919">
                  <c:v>990</c:v>
                </c:pt>
                <c:pt idx="920">
                  <c:v>961</c:v>
                </c:pt>
                <c:pt idx="921">
                  <c:v>792</c:v>
                </c:pt>
                <c:pt idx="922">
                  <c:v>805</c:v>
                </c:pt>
                <c:pt idx="923">
                  <c:v>1590</c:v>
                </c:pt>
                <c:pt idx="924">
                  <c:v>1250</c:v>
                </c:pt>
                <c:pt idx="925">
                  <c:v>748</c:v>
                </c:pt>
                <c:pt idx="926">
                  <c:v>841</c:v>
                </c:pt>
                <c:pt idx="927">
                  <c:v>1005</c:v>
                </c:pt>
                <c:pt idx="928">
                  <c:v>1833</c:v>
                </c:pt>
                <c:pt idx="929">
                  <c:v>870</c:v>
                </c:pt>
                <c:pt idx="930">
                  <c:v>1197</c:v>
                </c:pt>
                <c:pt idx="931">
                  <c:v>1090</c:v>
                </c:pt>
                <c:pt idx="932">
                  <c:v>395</c:v>
                </c:pt>
                <c:pt idx="933">
                  <c:v>1462</c:v>
                </c:pt>
                <c:pt idx="934">
                  <c:v>1742</c:v>
                </c:pt>
                <c:pt idx="935">
                  <c:v>1074</c:v>
                </c:pt>
                <c:pt idx="936">
                  <c:v>1320</c:v>
                </c:pt>
                <c:pt idx="937">
                  <c:v>672</c:v>
                </c:pt>
                <c:pt idx="938">
                  <c:v>742</c:v>
                </c:pt>
                <c:pt idx="939">
                  <c:v>1630</c:v>
                </c:pt>
                <c:pt idx="940">
                  <c:v>812</c:v>
                </c:pt>
                <c:pt idx="941">
                  <c:v>2781</c:v>
                </c:pt>
                <c:pt idx="942">
                  <c:v>710</c:v>
                </c:pt>
                <c:pt idx="943">
                  <c:v>1260</c:v>
                </c:pt>
                <c:pt idx="944">
                  <c:v>1250</c:v>
                </c:pt>
                <c:pt idx="945">
                  <c:v>2103</c:v>
                </c:pt>
                <c:pt idx="946">
                  <c:v>850</c:v>
                </c:pt>
                <c:pt idx="947">
                  <c:v>1185</c:v>
                </c:pt>
                <c:pt idx="948">
                  <c:v>924</c:v>
                </c:pt>
                <c:pt idx="949">
                  <c:v>1300</c:v>
                </c:pt>
                <c:pt idx="950">
                  <c:v>1078</c:v>
                </c:pt>
                <c:pt idx="951">
                  <c:v>720</c:v>
                </c:pt>
                <c:pt idx="952">
                  <c:v>477</c:v>
                </c:pt>
                <c:pt idx="953">
                  <c:v>1018</c:v>
                </c:pt>
                <c:pt idx="954">
                  <c:v>754</c:v>
                </c:pt>
                <c:pt idx="955">
                  <c:v>950</c:v>
                </c:pt>
                <c:pt idx="956">
                  <c:v>795</c:v>
                </c:pt>
                <c:pt idx="957">
                  <c:v>660</c:v>
                </c:pt>
                <c:pt idx="958">
                  <c:v>2007</c:v>
                </c:pt>
                <c:pt idx="959">
                  <c:v>1105</c:v>
                </c:pt>
                <c:pt idx="960">
                  <c:v>976</c:v>
                </c:pt>
                <c:pt idx="961">
                  <c:v>713</c:v>
                </c:pt>
                <c:pt idx="962">
                  <c:v>998</c:v>
                </c:pt>
                <c:pt idx="963">
                  <c:v>447</c:v>
                </c:pt>
                <c:pt idx="964">
                  <c:v>1072</c:v>
                </c:pt>
                <c:pt idx="965">
                  <c:v>725</c:v>
                </c:pt>
                <c:pt idx="966">
                  <c:v>1128</c:v>
                </c:pt>
                <c:pt idx="967">
                  <c:v>1157</c:v>
                </c:pt>
                <c:pt idx="968">
                  <c:v>850</c:v>
                </c:pt>
                <c:pt idx="969">
                  <c:v>825</c:v>
                </c:pt>
                <c:pt idx="970">
                  <c:v>3098</c:v>
                </c:pt>
                <c:pt idx="971">
                  <c:v>410</c:v>
                </c:pt>
                <c:pt idx="972">
                  <c:v>897</c:v>
                </c:pt>
                <c:pt idx="973">
                  <c:v>1600</c:v>
                </c:pt>
                <c:pt idx="974">
                  <c:v>1300</c:v>
                </c:pt>
                <c:pt idx="975">
                  <c:v>835</c:v>
                </c:pt>
                <c:pt idx="976">
                  <c:v>1534</c:v>
                </c:pt>
                <c:pt idx="977">
                  <c:v>850</c:v>
                </c:pt>
                <c:pt idx="978">
                  <c:v>684</c:v>
                </c:pt>
                <c:pt idx="979">
                  <c:v>1343</c:v>
                </c:pt>
                <c:pt idx="980">
                  <c:v>2894</c:v>
                </c:pt>
                <c:pt idx="981">
                  <c:v>1370</c:v>
                </c:pt>
                <c:pt idx="982">
                  <c:v>958</c:v>
                </c:pt>
                <c:pt idx="983">
                  <c:v>932</c:v>
                </c:pt>
                <c:pt idx="984">
                  <c:v>945</c:v>
                </c:pt>
                <c:pt idx="985">
                  <c:v>2282</c:v>
                </c:pt>
                <c:pt idx="986">
                  <c:v>1091</c:v>
                </c:pt>
                <c:pt idx="987">
                  <c:v>1668</c:v>
                </c:pt>
                <c:pt idx="988">
                  <c:v>1550</c:v>
                </c:pt>
                <c:pt idx="989">
                  <c:v>2676</c:v>
                </c:pt>
                <c:pt idx="990">
                  <c:v>1030</c:v>
                </c:pt>
                <c:pt idx="991">
                  <c:v>1000</c:v>
                </c:pt>
                <c:pt idx="992">
                  <c:v>1060</c:v>
                </c:pt>
                <c:pt idx="993">
                  <c:v>994</c:v>
                </c:pt>
                <c:pt idx="994">
                  <c:v>2052</c:v>
                </c:pt>
                <c:pt idx="995">
                  <c:v>1026</c:v>
                </c:pt>
                <c:pt idx="996">
                  <c:v>929</c:v>
                </c:pt>
                <c:pt idx="997">
                  <c:v>932</c:v>
                </c:pt>
                <c:pt idx="998">
                  <c:v>1078</c:v>
                </c:pt>
                <c:pt idx="999">
                  <c:v>2320</c:v>
                </c:pt>
                <c:pt idx="1000">
                  <c:v>854</c:v>
                </c:pt>
                <c:pt idx="1001">
                  <c:v>385</c:v>
                </c:pt>
                <c:pt idx="1002">
                  <c:v>1814</c:v>
                </c:pt>
                <c:pt idx="1003">
                  <c:v>2027</c:v>
                </c:pt>
                <c:pt idx="1004">
                  <c:v>983</c:v>
                </c:pt>
                <c:pt idx="1005">
                  <c:v>1025</c:v>
                </c:pt>
                <c:pt idx="1006">
                  <c:v>1345</c:v>
                </c:pt>
                <c:pt idx="1007">
                  <c:v>780</c:v>
                </c:pt>
                <c:pt idx="1008">
                  <c:v>328</c:v>
                </c:pt>
                <c:pt idx="1009">
                  <c:v>980</c:v>
                </c:pt>
                <c:pt idx="1010">
                  <c:v>1505</c:v>
                </c:pt>
                <c:pt idx="1011">
                  <c:v>684</c:v>
                </c:pt>
                <c:pt idx="1012">
                  <c:v>1388</c:v>
                </c:pt>
                <c:pt idx="1013">
                  <c:v>870</c:v>
                </c:pt>
                <c:pt idx="1014">
                  <c:v>1225</c:v>
                </c:pt>
                <c:pt idx="1015">
                  <c:v>1270</c:v>
                </c:pt>
                <c:pt idx="1016">
                  <c:v>880</c:v>
                </c:pt>
                <c:pt idx="1017">
                  <c:v>1231</c:v>
                </c:pt>
                <c:pt idx="1018">
                  <c:v>1327</c:v>
                </c:pt>
                <c:pt idx="1019">
                  <c:v>1777</c:v>
                </c:pt>
                <c:pt idx="1020">
                  <c:v>860</c:v>
                </c:pt>
                <c:pt idx="1021">
                  <c:v>1140</c:v>
                </c:pt>
                <c:pt idx="1022">
                  <c:v>765</c:v>
                </c:pt>
                <c:pt idx="1023">
                  <c:v>823</c:v>
                </c:pt>
                <c:pt idx="1024">
                  <c:v>693</c:v>
                </c:pt>
                <c:pt idx="1025">
                  <c:v>2060</c:v>
                </c:pt>
                <c:pt idx="1026">
                  <c:v>598</c:v>
                </c:pt>
                <c:pt idx="1027">
                  <c:v>1075</c:v>
                </c:pt>
                <c:pt idx="1028">
                  <c:v>931</c:v>
                </c:pt>
                <c:pt idx="1029">
                  <c:v>860</c:v>
                </c:pt>
                <c:pt idx="1030">
                  <c:v>1161</c:v>
                </c:pt>
                <c:pt idx="1031">
                  <c:v>1016</c:v>
                </c:pt>
                <c:pt idx="1032">
                  <c:v>1580</c:v>
                </c:pt>
                <c:pt idx="1033">
                  <c:v>500</c:v>
                </c:pt>
                <c:pt idx="1034">
                  <c:v>2260</c:v>
                </c:pt>
                <c:pt idx="1035">
                  <c:v>1560</c:v>
                </c:pt>
                <c:pt idx="1036">
                  <c:v>1422</c:v>
                </c:pt>
                <c:pt idx="1037">
                  <c:v>1070</c:v>
                </c:pt>
                <c:pt idx="1038">
                  <c:v>950</c:v>
                </c:pt>
                <c:pt idx="1039">
                  <c:v>895</c:v>
                </c:pt>
                <c:pt idx="1040">
                  <c:v>425</c:v>
                </c:pt>
                <c:pt idx="1041">
                  <c:v>868</c:v>
                </c:pt>
                <c:pt idx="1042">
                  <c:v>1264</c:v>
                </c:pt>
                <c:pt idx="1043">
                  <c:v>713</c:v>
                </c:pt>
                <c:pt idx="1044">
                  <c:v>932</c:v>
                </c:pt>
                <c:pt idx="1045">
                  <c:v>1110</c:v>
                </c:pt>
                <c:pt idx="1046">
                  <c:v>500</c:v>
                </c:pt>
                <c:pt idx="1047">
                  <c:v>1490</c:v>
                </c:pt>
                <c:pt idx="1048">
                  <c:v>1100</c:v>
                </c:pt>
                <c:pt idx="1049">
                  <c:v>447</c:v>
                </c:pt>
                <c:pt idx="1050">
                  <c:v>854</c:v>
                </c:pt>
                <c:pt idx="1051">
                  <c:v>1620</c:v>
                </c:pt>
                <c:pt idx="1052">
                  <c:v>1348</c:v>
                </c:pt>
                <c:pt idx="1053">
                  <c:v>1819</c:v>
                </c:pt>
                <c:pt idx="1054">
                  <c:v>761</c:v>
                </c:pt>
                <c:pt idx="1055">
                  <c:v>649</c:v>
                </c:pt>
                <c:pt idx="1056">
                  <c:v>988</c:v>
                </c:pt>
                <c:pt idx="1057">
                  <c:v>900</c:v>
                </c:pt>
                <c:pt idx="1058">
                  <c:v>1726</c:v>
                </c:pt>
                <c:pt idx="1059">
                  <c:v>860</c:v>
                </c:pt>
                <c:pt idx="1060">
                  <c:v>1115</c:v>
                </c:pt>
                <c:pt idx="1061">
                  <c:v>1067</c:v>
                </c:pt>
                <c:pt idx="1062">
                  <c:v>1550</c:v>
                </c:pt>
                <c:pt idx="1063">
                  <c:v>1100</c:v>
                </c:pt>
                <c:pt idx="1064">
                  <c:v>896</c:v>
                </c:pt>
                <c:pt idx="1065">
                  <c:v>925</c:v>
                </c:pt>
                <c:pt idx="1066">
                  <c:v>1700</c:v>
                </c:pt>
                <c:pt idx="1067">
                  <c:v>1539</c:v>
                </c:pt>
                <c:pt idx="1068">
                  <c:v>1509</c:v>
                </c:pt>
                <c:pt idx="1069">
                  <c:v>865</c:v>
                </c:pt>
                <c:pt idx="1070">
                  <c:v>659</c:v>
                </c:pt>
                <c:pt idx="1071">
                  <c:v>956</c:v>
                </c:pt>
                <c:pt idx="1072">
                  <c:v>1183</c:v>
                </c:pt>
                <c:pt idx="1073">
                  <c:v>872</c:v>
                </c:pt>
                <c:pt idx="1074">
                  <c:v>722</c:v>
                </c:pt>
                <c:pt idx="1075">
                  <c:v>1405</c:v>
                </c:pt>
                <c:pt idx="1076">
                  <c:v>1106</c:v>
                </c:pt>
                <c:pt idx="1077">
                  <c:v>3175</c:v>
                </c:pt>
                <c:pt idx="1078">
                  <c:v>1963</c:v>
                </c:pt>
                <c:pt idx="1079">
                  <c:v>1462</c:v>
                </c:pt>
                <c:pt idx="1080">
                  <c:v>980</c:v>
                </c:pt>
                <c:pt idx="1081">
                  <c:v>923</c:v>
                </c:pt>
                <c:pt idx="1082">
                  <c:v>1070</c:v>
                </c:pt>
                <c:pt idx="1083">
                  <c:v>1597</c:v>
                </c:pt>
                <c:pt idx="1084">
                  <c:v>1023</c:v>
                </c:pt>
              </c:numCache>
            </c:numRef>
          </c:xVal>
          <c:yVal>
            <c:numRef>
              <c:f>data_excerpt_scatter_plots!$A$2:$A$1086</c:f>
              <c:numCache>
                <c:formatCode>General</c:formatCode>
                <c:ptCount val="1085"/>
                <c:pt idx="0">
                  <c:v>174000</c:v>
                </c:pt>
                <c:pt idx="1">
                  <c:v>337000</c:v>
                </c:pt>
                <c:pt idx="2">
                  <c:v>850000</c:v>
                </c:pt>
                <c:pt idx="3">
                  <c:v>516000</c:v>
                </c:pt>
                <c:pt idx="4">
                  <c:v>145000</c:v>
                </c:pt>
                <c:pt idx="5">
                  <c:v>962000</c:v>
                </c:pt>
                <c:pt idx="6">
                  <c:v>676000</c:v>
                </c:pt>
                <c:pt idx="7">
                  <c:v>265000</c:v>
                </c:pt>
                <c:pt idx="8">
                  <c:v>357500</c:v>
                </c:pt>
                <c:pt idx="9">
                  <c:v>382000</c:v>
                </c:pt>
                <c:pt idx="10">
                  <c:v>391000</c:v>
                </c:pt>
                <c:pt idx="11">
                  <c:v>564000</c:v>
                </c:pt>
                <c:pt idx="12">
                  <c:v>310000</c:v>
                </c:pt>
                <c:pt idx="13">
                  <c:v>573000</c:v>
                </c:pt>
                <c:pt idx="14">
                  <c:v>548000</c:v>
                </c:pt>
                <c:pt idx="15">
                  <c:v>380000</c:v>
                </c:pt>
                <c:pt idx="16">
                  <c:v>489900</c:v>
                </c:pt>
                <c:pt idx="17">
                  <c:v>410000</c:v>
                </c:pt>
                <c:pt idx="18">
                  <c:v>288000</c:v>
                </c:pt>
                <c:pt idx="19">
                  <c:v>549000</c:v>
                </c:pt>
                <c:pt idx="20">
                  <c:v>325000</c:v>
                </c:pt>
                <c:pt idx="21">
                  <c:v>348500</c:v>
                </c:pt>
                <c:pt idx="22">
                  <c:v>480000</c:v>
                </c:pt>
                <c:pt idx="23">
                  <c:v>275000</c:v>
                </c:pt>
                <c:pt idx="24">
                  <c:v>300000</c:v>
                </c:pt>
                <c:pt idx="25">
                  <c:v>475000</c:v>
                </c:pt>
                <c:pt idx="26">
                  <c:v>390000</c:v>
                </c:pt>
                <c:pt idx="27">
                  <c:v>200000</c:v>
                </c:pt>
                <c:pt idx="28">
                  <c:v>610000</c:v>
                </c:pt>
                <c:pt idx="29">
                  <c:v>330000</c:v>
                </c:pt>
                <c:pt idx="30">
                  <c:v>730000</c:v>
                </c:pt>
                <c:pt idx="31">
                  <c:v>250000</c:v>
                </c:pt>
                <c:pt idx="32">
                  <c:v>145000</c:v>
                </c:pt>
                <c:pt idx="33">
                  <c:v>529900</c:v>
                </c:pt>
                <c:pt idx="34">
                  <c:v>955000</c:v>
                </c:pt>
                <c:pt idx="35">
                  <c:v>312000</c:v>
                </c:pt>
                <c:pt idx="36">
                  <c:v>528000</c:v>
                </c:pt>
                <c:pt idx="37">
                  <c:v>289000</c:v>
                </c:pt>
                <c:pt idx="38">
                  <c:v>371000</c:v>
                </c:pt>
                <c:pt idx="39">
                  <c:v>348000</c:v>
                </c:pt>
                <c:pt idx="40">
                  <c:v>625000</c:v>
                </c:pt>
                <c:pt idx="41">
                  <c:v>760000</c:v>
                </c:pt>
                <c:pt idx="42">
                  <c:v>590000</c:v>
                </c:pt>
                <c:pt idx="43">
                  <c:v>290000</c:v>
                </c:pt>
                <c:pt idx="44">
                  <c:v>410000</c:v>
                </c:pt>
                <c:pt idx="45">
                  <c:v>835000</c:v>
                </c:pt>
                <c:pt idx="46">
                  <c:v>715000</c:v>
                </c:pt>
                <c:pt idx="47">
                  <c:v>315000</c:v>
                </c:pt>
                <c:pt idx="48">
                  <c:v>595000</c:v>
                </c:pt>
                <c:pt idx="49">
                  <c:v>360000</c:v>
                </c:pt>
                <c:pt idx="50">
                  <c:v>540000</c:v>
                </c:pt>
                <c:pt idx="51">
                  <c:v>456600</c:v>
                </c:pt>
                <c:pt idx="52">
                  <c:v>830000</c:v>
                </c:pt>
                <c:pt idx="53">
                  <c:v>375000</c:v>
                </c:pt>
                <c:pt idx="54">
                  <c:v>925500</c:v>
                </c:pt>
                <c:pt idx="55">
                  <c:v>310000</c:v>
                </c:pt>
                <c:pt idx="56">
                  <c:v>168000</c:v>
                </c:pt>
                <c:pt idx="57">
                  <c:v>960000</c:v>
                </c:pt>
                <c:pt idx="58">
                  <c:v>980000</c:v>
                </c:pt>
                <c:pt idx="59">
                  <c:v>1542500</c:v>
                </c:pt>
                <c:pt idx="60">
                  <c:v>777000</c:v>
                </c:pt>
                <c:pt idx="61">
                  <c:v>644000</c:v>
                </c:pt>
                <c:pt idx="62">
                  <c:v>264000</c:v>
                </c:pt>
                <c:pt idx="63">
                  <c:v>270000</c:v>
                </c:pt>
                <c:pt idx="64">
                  <c:v>420000</c:v>
                </c:pt>
                <c:pt idx="65">
                  <c:v>366000</c:v>
                </c:pt>
                <c:pt idx="66">
                  <c:v>760000</c:v>
                </c:pt>
                <c:pt idx="67">
                  <c:v>383000</c:v>
                </c:pt>
                <c:pt idx="68">
                  <c:v>405000</c:v>
                </c:pt>
                <c:pt idx="69">
                  <c:v>337500</c:v>
                </c:pt>
                <c:pt idx="70">
                  <c:v>313000</c:v>
                </c:pt>
                <c:pt idx="71">
                  <c:v>685000</c:v>
                </c:pt>
                <c:pt idx="72">
                  <c:v>356000</c:v>
                </c:pt>
                <c:pt idx="73">
                  <c:v>1125000</c:v>
                </c:pt>
                <c:pt idx="74">
                  <c:v>771000</c:v>
                </c:pt>
                <c:pt idx="75">
                  <c:v>370000</c:v>
                </c:pt>
                <c:pt idx="76">
                  <c:v>382500</c:v>
                </c:pt>
                <c:pt idx="77">
                  <c:v>535000</c:v>
                </c:pt>
                <c:pt idx="78">
                  <c:v>350000</c:v>
                </c:pt>
                <c:pt idx="79">
                  <c:v>205000</c:v>
                </c:pt>
                <c:pt idx="80">
                  <c:v>345000</c:v>
                </c:pt>
                <c:pt idx="81">
                  <c:v>153000</c:v>
                </c:pt>
                <c:pt idx="82">
                  <c:v>707000</c:v>
                </c:pt>
                <c:pt idx="83">
                  <c:v>475000</c:v>
                </c:pt>
                <c:pt idx="84">
                  <c:v>950000</c:v>
                </c:pt>
                <c:pt idx="85">
                  <c:v>349000</c:v>
                </c:pt>
                <c:pt idx="86">
                  <c:v>335000</c:v>
                </c:pt>
                <c:pt idx="87">
                  <c:v>750000</c:v>
                </c:pt>
                <c:pt idx="88">
                  <c:v>174000</c:v>
                </c:pt>
                <c:pt idx="89">
                  <c:v>462500</c:v>
                </c:pt>
                <c:pt idx="90">
                  <c:v>432500</c:v>
                </c:pt>
                <c:pt idx="91">
                  <c:v>1200000</c:v>
                </c:pt>
                <c:pt idx="92">
                  <c:v>207500</c:v>
                </c:pt>
                <c:pt idx="93">
                  <c:v>831000</c:v>
                </c:pt>
                <c:pt idx="94">
                  <c:v>620000</c:v>
                </c:pt>
                <c:pt idx="95">
                  <c:v>390000</c:v>
                </c:pt>
                <c:pt idx="96">
                  <c:v>385000</c:v>
                </c:pt>
                <c:pt idx="97">
                  <c:v>500000</c:v>
                </c:pt>
                <c:pt idx="98">
                  <c:v>619500</c:v>
                </c:pt>
                <c:pt idx="99">
                  <c:v>600000</c:v>
                </c:pt>
                <c:pt idx="100">
                  <c:v>849000</c:v>
                </c:pt>
                <c:pt idx="101">
                  <c:v>438000</c:v>
                </c:pt>
                <c:pt idx="102">
                  <c:v>389000</c:v>
                </c:pt>
                <c:pt idx="103">
                  <c:v>315000</c:v>
                </c:pt>
                <c:pt idx="104">
                  <c:v>838500</c:v>
                </c:pt>
                <c:pt idx="105">
                  <c:v>375000</c:v>
                </c:pt>
                <c:pt idx="106">
                  <c:v>1050000</c:v>
                </c:pt>
                <c:pt idx="107">
                  <c:v>379000</c:v>
                </c:pt>
                <c:pt idx="108">
                  <c:v>327000</c:v>
                </c:pt>
                <c:pt idx="109">
                  <c:v>1187500</c:v>
                </c:pt>
                <c:pt idx="110">
                  <c:v>345000</c:v>
                </c:pt>
                <c:pt idx="111">
                  <c:v>445000</c:v>
                </c:pt>
                <c:pt idx="112">
                  <c:v>400000</c:v>
                </c:pt>
                <c:pt idx="113">
                  <c:v>767200</c:v>
                </c:pt>
                <c:pt idx="114">
                  <c:v>352000</c:v>
                </c:pt>
                <c:pt idx="115">
                  <c:v>595000</c:v>
                </c:pt>
                <c:pt idx="116">
                  <c:v>660000</c:v>
                </c:pt>
                <c:pt idx="117">
                  <c:v>468000</c:v>
                </c:pt>
                <c:pt idx="118">
                  <c:v>367000</c:v>
                </c:pt>
                <c:pt idx="119">
                  <c:v>309000</c:v>
                </c:pt>
                <c:pt idx="120">
                  <c:v>198000</c:v>
                </c:pt>
                <c:pt idx="121">
                  <c:v>650000</c:v>
                </c:pt>
                <c:pt idx="122">
                  <c:v>452500</c:v>
                </c:pt>
                <c:pt idx="123">
                  <c:v>477000</c:v>
                </c:pt>
                <c:pt idx="124">
                  <c:v>1200000</c:v>
                </c:pt>
                <c:pt idx="125">
                  <c:v>425000</c:v>
                </c:pt>
                <c:pt idx="126">
                  <c:v>1270117</c:v>
                </c:pt>
                <c:pt idx="127">
                  <c:v>740000</c:v>
                </c:pt>
                <c:pt idx="128">
                  <c:v>450000</c:v>
                </c:pt>
                <c:pt idx="129">
                  <c:v>530000</c:v>
                </c:pt>
                <c:pt idx="130">
                  <c:v>806000</c:v>
                </c:pt>
                <c:pt idx="131">
                  <c:v>700000</c:v>
                </c:pt>
                <c:pt idx="132">
                  <c:v>365000</c:v>
                </c:pt>
                <c:pt idx="133">
                  <c:v>655000</c:v>
                </c:pt>
                <c:pt idx="134">
                  <c:v>708000</c:v>
                </c:pt>
                <c:pt idx="135">
                  <c:v>830000</c:v>
                </c:pt>
                <c:pt idx="136">
                  <c:v>422500</c:v>
                </c:pt>
                <c:pt idx="137">
                  <c:v>455000</c:v>
                </c:pt>
                <c:pt idx="138">
                  <c:v>502000</c:v>
                </c:pt>
                <c:pt idx="139">
                  <c:v>420000</c:v>
                </c:pt>
                <c:pt idx="140">
                  <c:v>541500</c:v>
                </c:pt>
                <c:pt idx="141">
                  <c:v>475000</c:v>
                </c:pt>
                <c:pt idx="142">
                  <c:v>445000</c:v>
                </c:pt>
                <c:pt idx="143">
                  <c:v>615000</c:v>
                </c:pt>
                <c:pt idx="144">
                  <c:v>1708000</c:v>
                </c:pt>
                <c:pt idx="145">
                  <c:v>675000</c:v>
                </c:pt>
                <c:pt idx="146">
                  <c:v>174000</c:v>
                </c:pt>
                <c:pt idx="147">
                  <c:v>232000</c:v>
                </c:pt>
                <c:pt idx="148">
                  <c:v>550000</c:v>
                </c:pt>
                <c:pt idx="149">
                  <c:v>333000</c:v>
                </c:pt>
                <c:pt idx="150">
                  <c:v>770000</c:v>
                </c:pt>
                <c:pt idx="151">
                  <c:v>705000</c:v>
                </c:pt>
                <c:pt idx="152">
                  <c:v>811000</c:v>
                </c:pt>
                <c:pt idx="153">
                  <c:v>325000</c:v>
                </c:pt>
                <c:pt idx="154">
                  <c:v>699900</c:v>
                </c:pt>
                <c:pt idx="155">
                  <c:v>575000</c:v>
                </c:pt>
                <c:pt idx="156">
                  <c:v>655000</c:v>
                </c:pt>
                <c:pt idx="157">
                  <c:v>550000</c:v>
                </c:pt>
                <c:pt idx="158">
                  <c:v>625000</c:v>
                </c:pt>
                <c:pt idx="159">
                  <c:v>300000</c:v>
                </c:pt>
                <c:pt idx="160">
                  <c:v>582000</c:v>
                </c:pt>
                <c:pt idx="161">
                  <c:v>565000</c:v>
                </c:pt>
                <c:pt idx="162">
                  <c:v>550000</c:v>
                </c:pt>
                <c:pt idx="163">
                  <c:v>425000</c:v>
                </c:pt>
                <c:pt idx="164">
                  <c:v>269000</c:v>
                </c:pt>
                <c:pt idx="165">
                  <c:v>430000</c:v>
                </c:pt>
                <c:pt idx="166">
                  <c:v>460000</c:v>
                </c:pt>
                <c:pt idx="167">
                  <c:v>605000</c:v>
                </c:pt>
                <c:pt idx="168">
                  <c:v>520000</c:v>
                </c:pt>
                <c:pt idx="169">
                  <c:v>363000</c:v>
                </c:pt>
                <c:pt idx="170">
                  <c:v>459000</c:v>
                </c:pt>
                <c:pt idx="171">
                  <c:v>1125000</c:v>
                </c:pt>
                <c:pt idx="172">
                  <c:v>355000</c:v>
                </c:pt>
                <c:pt idx="173">
                  <c:v>705000</c:v>
                </c:pt>
                <c:pt idx="174">
                  <c:v>439000</c:v>
                </c:pt>
                <c:pt idx="175">
                  <c:v>303000</c:v>
                </c:pt>
                <c:pt idx="176">
                  <c:v>732500</c:v>
                </c:pt>
                <c:pt idx="177">
                  <c:v>449000</c:v>
                </c:pt>
                <c:pt idx="178">
                  <c:v>660000</c:v>
                </c:pt>
                <c:pt idx="179">
                  <c:v>535000</c:v>
                </c:pt>
                <c:pt idx="180">
                  <c:v>460000</c:v>
                </c:pt>
                <c:pt idx="181">
                  <c:v>399000</c:v>
                </c:pt>
                <c:pt idx="182">
                  <c:v>388000</c:v>
                </c:pt>
                <c:pt idx="183">
                  <c:v>320000</c:v>
                </c:pt>
                <c:pt idx="184">
                  <c:v>859000</c:v>
                </c:pt>
                <c:pt idx="185">
                  <c:v>980000</c:v>
                </c:pt>
                <c:pt idx="186">
                  <c:v>120151</c:v>
                </c:pt>
                <c:pt idx="187">
                  <c:v>282500</c:v>
                </c:pt>
                <c:pt idx="188">
                  <c:v>531000</c:v>
                </c:pt>
                <c:pt idx="189">
                  <c:v>314000</c:v>
                </c:pt>
                <c:pt idx="190">
                  <c:v>605000</c:v>
                </c:pt>
                <c:pt idx="191">
                  <c:v>271000</c:v>
                </c:pt>
                <c:pt idx="192">
                  <c:v>511500</c:v>
                </c:pt>
                <c:pt idx="193">
                  <c:v>569000</c:v>
                </c:pt>
                <c:pt idx="194">
                  <c:v>849000</c:v>
                </c:pt>
                <c:pt idx="195">
                  <c:v>1140416</c:v>
                </c:pt>
                <c:pt idx="196">
                  <c:v>455000</c:v>
                </c:pt>
                <c:pt idx="197">
                  <c:v>528000</c:v>
                </c:pt>
                <c:pt idx="198">
                  <c:v>165000</c:v>
                </c:pt>
                <c:pt idx="199">
                  <c:v>412000</c:v>
                </c:pt>
                <c:pt idx="200">
                  <c:v>450000</c:v>
                </c:pt>
                <c:pt idx="201">
                  <c:v>270000</c:v>
                </c:pt>
                <c:pt idx="202">
                  <c:v>740000</c:v>
                </c:pt>
                <c:pt idx="203">
                  <c:v>176500</c:v>
                </c:pt>
                <c:pt idx="204">
                  <c:v>1200000</c:v>
                </c:pt>
                <c:pt idx="205">
                  <c:v>600000</c:v>
                </c:pt>
                <c:pt idx="206">
                  <c:v>192000</c:v>
                </c:pt>
                <c:pt idx="207">
                  <c:v>428000</c:v>
                </c:pt>
                <c:pt idx="208">
                  <c:v>201200</c:v>
                </c:pt>
                <c:pt idx="209">
                  <c:v>594000</c:v>
                </c:pt>
                <c:pt idx="210">
                  <c:v>849000</c:v>
                </c:pt>
                <c:pt idx="211">
                  <c:v>416000</c:v>
                </c:pt>
                <c:pt idx="212">
                  <c:v>643000</c:v>
                </c:pt>
                <c:pt idx="213">
                  <c:v>324000</c:v>
                </c:pt>
                <c:pt idx="214">
                  <c:v>496500</c:v>
                </c:pt>
                <c:pt idx="215">
                  <c:v>355000</c:v>
                </c:pt>
                <c:pt idx="216">
                  <c:v>215000</c:v>
                </c:pt>
                <c:pt idx="217">
                  <c:v>629000</c:v>
                </c:pt>
                <c:pt idx="218">
                  <c:v>572500</c:v>
                </c:pt>
                <c:pt idx="219">
                  <c:v>602000</c:v>
                </c:pt>
                <c:pt idx="220">
                  <c:v>453000</c:v>
                </c:pt>
                <c:pt idx="221">
                  <c:v>520000</c:v>
                </c:pt>
                <c:pt idx="222">
                  <c:v>415000</c:v>
                </c:pt>
                <c:pt idx="223">
                  <c:v>469000</c:v>
                </c:pt>
                <c:pt idx="224">
                  <c:v>750000</c:v>
                </c:pt>
                <c:pt idx="225">
                  <c:v>333500</c:v>
                </c:pt>
                <c:pt idx="226">
                  <c:v>315000</c:v>
                </c:pt>
                <c:pt idx="227">
                  <c:v>505500</c:v>
                </c:pt>
                <c:pt idx="228">
                  <c:v>995000</c:v>
                </c:pt>
                <c:pt idx="229">
                  <c:v>1280000</c:v>
                </c:pt>
                <c:pt idx="230">
                  <c:v>454000</c:v>
                </c:pt>
                <c:pt idx="231">
                  <c:v>235000</c:v>
                </c:pt>
                <c:pt idx="232">
                  <c:v>192500</c:v>
                </c:pt>
                <c:pt idx="233">
                  <c:v>363000</c:v>
                </c:pt>
                <c:pt idx="234">
                  <c:v>334500</c:v>
                </c:pt>
                <c:pt idx="235">
                  <c:v>760000</c:v>
                </c:pt>
                <c:pt idx="236">
                  <c:v>645000</c:v>
                </c:pt>
                <c:pt idx="237">
                  <c:v>660000</c:v>
                </c:pt>
                <c:pt idx="238">
                  <c:v>1250000</c:v>
                </c:pt>
                <c:pt idx="239">
                  <c:v>487000</c:v>
                </c:pt>
                <c:pt idx="240">
                  <c:v>879000</c:v>
                </c:pt>
                <c:pt idx="241">
                  <c:v>122645</c:v>
                </c:pt>
                <c:pt idx="242">
                  <c:v>245000</c:v>
                </c:pt>
                <c:pt idx="243">
                  <c:v>899000</c:v>
                </c:pt>
                <c:pt idx="244">
                  <c:v>590000</c:v>
                </c:pt>
                <c:pt idx="245">
                  <c:v>490000</c:v>
                </c:pt>
                <c:pt idx="246">
                  <c:v>295000</c:v>
                </c:pt>
                <c:pt idx="247">
                  <c:v>986912</c:v>
                </c:pt>
                <c:pt idx="248">
                  <c:v>680040</c:v>
                </c:pt>
                <c:pt idx="249">
                  <c:v>435000</c:v>
                </c:pt>
                <c:pt idx="250">
                  <c:v>397500</c:v>
                </c:pt>
                <c:pt idx="251">
                  <c:v>435000</c:v>
                </c:pt>
                <c:pt idx="252">
                  <c:v>305000</c:v>
                </c:pt>
                <c:pt idx="253">
                  <c:v>615000</c:v>
                </c:pt>
                <c:pt idx="254">
                  <c:v>359000</c:v>
                </c:pt>
                <c:pt idx="255">
                  <c:v>375000</c:v>
                </c:pt>
                <c:pt idx="256">
                  <c:v>207500</c:v>
                </c:pt>
                <c:pt idx="257">
                  <c:v>174000</c:v>
                </c:pt>
                <c:pt idx="258">
                  <c:v>710000</c:v>
                </c:pt>
                <c:pt idx="259">
                  <c:v>795000</c:v>
                </c:pt>
                <c:pt idx="260">
                  <c:v>529000</c:v>
                </c:pt>
                <c:pt idx="261">
                  <c:v>325000</c:v>
                </c:pt>
                <c:pt idx="262">
                  <c:v>848888</c:v>
                </c:pt>
                <c:pt idx="263">
                  <c:v>469000</c:v>
                </c:pt>
                <c:pt idx="264">
                  <c:v>425000</c:v>
                </c:pt>
                <c:pt idx="265">
                  <c:v>450000</c:v>
                </c:pt>
                <c:pt idx="266">
                  <c:v>725000</c:v>
                </c:pt>
                <c:pt idx="267">
                  <c:v>280000</c:v>
                </c:pt>
                <c:pt idx="268">
                  <c:v>1262675</c:v>
                </c:pt>
                <c:pt idx="269">
                  <c:v>260000</c:v>
                </c:pt>
                <c:pt idx="270">
                  <c:v>415000</c:v>
                </c:pt>
                <c:pt idx="271">
                  <c:v>1253653</c:v>
                </c:pt>
                <c:pt idx="272">
                  <c:v>270000</c:v>
                </c:pt>
                <c:pt idx="273">
                  <c:v>488000</c:v>
                </c:pt>
                <c:pt idx="274">
                  <c:v>295000</c:v>
                </c:pt>
                <c:pt idx="275">
                  <c:v>400000</c:v>
                </c:pt>
                <c:pt idx="276">
                  <c:v>350000</c:v>
                </c:pt>
                <c:pt idx="277">
                  <c:v>640000</c:v>
                </c:pt>
                <c:pt idx="278">
                  <c:v>410000</c:v>
                </c:pt>
                <c:pt idx="279">
                  <c:v>410000</c:v>
                </c:pt>
                <c:pt idx="280">
                  <c:v>1225000</c:v>
                </c:pt>
                <c:pt idx="281">
                  <c:v>423000</c:v>
                </c:pt>
                <c:pt idx="282">
                  <c:v>307000</c:v>
                </c:pt>
                <c:pt idx="283">
                  <c:v>490000</c:v>
                </c:pt>
                <c:pt idx="284">
                  <c:v>330000</c:v>
                </c:pt>
                <c:pt idx="285">
                  <c:v>540000</c:v>
                </c:pt>
                <c:pt idx="286">
                  <c:v>605000</c:v>
                </c:pt>
                <c:pt idx="287">
                  <c:v>399000</c:v>
                </c:pt>
                <c:pt idx="288">
                  <c:v>475000</c:v>
                </c:pt>
                <c:pt idx="289">
                  <c:v>735000</c:v>
                </c:pt>
                <c:pt idx="290">
                  <c:v>340000</c:v>
                </c:pt>
                <c:pt idx="291">
                  <c:v>2350000</c:v>
                </c:pt>
                <c:pt idx="292">
                  <c:v>359000</c:v>
                </c:pt>
                <c:pt idx="293">
                  <c:v>337000</c:v>
                </c:pt>
                <c:pt idx="294">
                  <c:v>625000</c:v>
                </c:pt>
                <c:pt idx="295">
                  <c:v>360000</c:v>
                </c:pt>
                <c:pt idx="296">
                  <c:v>307000</c:v>
                </c:pt>
                <c:pt idx="297">
                  <c:v>955000</c:v>
                </c:pt>
                <c:pt idx="298">
                  <c:v>180000</c:v>
                </c:pt>
                <c:pt idx="299">
                  <c:v>366500</c:v>
                </c:pt>
                <c:pt idx="300">
                  <c:v>209000</c:v>
                </c:pt>
                <c:pt idx="301">
                  <c:v>259000</c:v>
                </c:pt>
                <c:pt idx="302">
                  <c:v>540000</c:v>
                </c:pt>
                <c:pt idx="303">
                  <c:v>245000</c:v>
                </c:pt>
                <c:pt idx="304">
                  <c:v>278596</c:v>
                </c:pt>
                <c:pt idx="305">
                  <c:v>850000</c:v>
                </c:pt>
                <c:pt idx="306">
                  <c:v>625000</c:v>
                </c:pt>
                <c:pt idx="307">
                  <c:v>528000</c:v>
                </c:pt>
                <c:pt idx="308">
                  <c:v>356300</c:v>
                </c:pt>
                <c:pt idx="309">
                  <c:v>145000</c:v>
                </c:pt>
                <c:pt idx="310">
                  <c:v>419000</c:v>
                </c:pt>
                <c:pt idx="311">
                  <c:v>285000</c:v>
                </c:pt>
                <c:pt idx="312">
                  <c:v>515000</c:v>
                </c:pt>
                <c:pt idx="313">
                  <c:v>320000</c:v>
                </c:pt>
                <c:pt idx="314">
                  <c:v>485000</c:v>
                </c:pt>
                <c:pt idx="315">
                  <c:v>565000</c:v>
                </c:pt>
                <c:pt idx="316">
                  <c:v>275000</c:v>
                </c:pt>
                <c:pt idx="317">
                  <c:v>1105000</c:v>
                </c:pt>
                <c:pt idx="318">
                  <c:v>203000</c:v>
                </c:pt>
                <c:pt idx="319">
                  <c:v>285000</c:v>
                </c:pt>
                <c:pt idx="320">
                  <c:v>321000</c:v>
                </c:pt>
                <c:pt idx="321">
                  <c:v>408000</c:v>
                </c:pt>
                <c:pt idx="322">
                  <c:v>522000</c:v>
                </c:pt>
                <c:pt idx="323">
                  <c:v>521000</c:v>
                </c:pt>
                <c:pt idx="324">
                  <c:v>145000</c:v>
                </c:pt>
                <c:pt idx="325">
                  <c:v>565000</c:v>
                </c:pt>
                <c:pt idx="326">
                  <c:v>399000</c:v>
                </c:pt>
                <c:pt idx="327">
                  <c:v>297000</c:v>
                </c:pt>
                <c:pt idx="328">
                  <c:v>1035000</c:v>
                </c:pt>
                <c:pt idx="329">
                  <c:v>349000</c:v>
                </c:pt>
                <c:pt idx="330">
                  <c:v>355000</c:v>
                </c:pt>
                <c:pt idx="331">
                  <c:v>415500</c:v>
                </c:pt>
                <c:pt idx="332">
                  <c:v>515000</c:v>
                </c:pt>
                <c:pt idx="333">
                  <c:v>297000</c:v>
                </c:pt>
                <c:pt idx="334">
                  <c:v>595000</c:v>
                </c:pt>
                <c:pt idx="335">
                  <c:v>492500</c:v>
                </c:pt>
                <c:pt idx="336">
                  <c:v>714500</c:v>
                </c:pt>
                <c:pt idx="337">
                  <c:v>415000</c:v>
                </c:pt>
                <c:pt idx="338">
                  <c:v>350000</c:v>
                </c:pt>
                <c:pt idx="339">
                  <c:v>442500</c:v>
                </c:pt>
                <c:pt idx="340">
                  <c:v>174000</c:v>
                </c:pt>
                <c:pt idx="341">
                  <c:v>491500</c:v>
                </c:pt>
                <c:pt idx="342">
                  <c:v>720000</c:v>
                </c:pt>
                <c:pt idx="343">
                  <c:v>174000</c:v>
                </c:pt>
                <c:pt idx="344">
                  <c:v>720000</c:v>
                </c:pt>
                <c:pt idx="345">
                  <c:v>559100</c:v>
                </c:pt>
                <c:pt idx="346">
                  <c:v>472000</c:v>
                </c:pt>
                <c:pt idx="347">
                  <c:v>423000</c:v>
                </c:pt>
                <c:pt idx="348">
                  <c:v>174000</c:v>
                </c:pt>
                <c:pt idx="349">
                  <c:v>440000</c:v>
                </c:pt>
                <c:pt idx="350">
                  <c:v>1300000</c:v>
                </c:pt>
                <c:pt idx="351">
                  <c:v>395000</c:v>
                </c:pt>
                <c:pt idx="352">
                  <c:v>899000</c:v>
                </c:pt>
                <c:pt idx="353">
                  <c:v>675000</c:v>
                </c:pt>
                <c:pt idx="354">
                  <c:v>363000</c:v>
                </c:pt>
                <c:pt idx="355">
                  <c:v>710000</c:v>
                </c:pt>
                <c:pt idx="356">
                  <c:v>820000</c:v>
                </c:pt>
                <c:pt idx="357">
                  <c:v>964000</c:v>
                </c:pt>
                <c:pt idx="358">
                  <c:v>170000</c:v>
                </c:pt>
                <c:pt idx="359">
                  <c:v>468000</c:v>
                </c:pt>
                <c:pt idx="360">
                  <c:v>417742</c:v>
                </c:pt>
                <c:pt idx="361">
                  <c:v>250500</c:v>
                </c:pt>
                <c:pt idx="362">
                  <c:v>1200000</c:v>
                </c:pt>
                <c:pt idx="363">
                  <c:v>425000</c:v>
                </c:pt>
                <c:pt idx="364">
                  <c:v>455000</c:v>
                </c:pt>
                <c:pt idx="365">
                  <c:v>420000</c:v>
                </c:pt>
                <c:pt idx="366">
                  <c:v>447000</c:v>
                </c:pt>
                <c:pt idx="367">
                  <c:v>249000</c:v>
                </c:pt>
                <c:pt idx="368">
                  <c:v>560000</c:v>
                </c:pt>
                <c:pt idx="369">
                  <c:v>770000</c:v>
                </c:pt>
                <c:pt idx="370">
                  <c:v>280000</c:v>
                </c:pt>
                <c:pt idx="371">
                  <c:v>419100</c:v>
                </c:pt>
                <c:pt idx="372">
                  <c:v>768120</c:v>
                </c:pt>
                <c:pt idx="373">
                  <c:v>546000</c:v>
                </c:pt>
                <c:pt idx="374">
                  <c:v>285000</c:v>
                </c:pt>
                <c:pt idx="375">
                  <c:v>699000</c:v>
                </c:pt>
                <c:pt idx="376">
                  <c:v>523000</c:v>
                </c:pt>
                <c:pt idx="377">
                  <c:v>849000</c:v>
                </c:pt>
                <c:pt idx="378">
                  <c:v>223000</c:v>
                </c:pt>
                <c:pt idx="379">
                  <c:v>576500</c:v>
                </c:pt>
                <c:pt idx="380">
                  <c:v>365000</c:v>
                </c:pt>
                <c:pt idx="381">
                  <c:v>609000</c:v>
                </c:pt>
                <c:pt idx="382">
                  <c:v>122645</c:v>
                </c:pt>
                <c:pt idx="383">
                  <c:v>176000</c:v>
                </c:pt>
                <c:pt idx="384">
                  <c:v>605000</c:v>
                </c:pt>
                <c:pt idx="385">
                  <c:v>405000</c:v>
                </c:pt>
                <c:pt idx="386">
                  <c:v>553000</c:v>
                </c:pt>
                <c:pt idx="387">
                  <c:v>1240000</c:v>
                </c:pt>
                <c:pt idx="388">
                  <c:v>390000</c:v>
                </c:pt>
                <c:pt idx="389">
                  <c:v>1019850</c:v>
                </c:pt>
                <c:pt idx="390">
                  <c:v>300000</c:v>
                </c:pt>
                <c:pt idx="391">
                  <c:v>280000</c:v>
                </c:pt>
                <c:pt idx="392">
                  <c:v>541000</c:v>
                </c:pt>
                <c:pt idx="393">
                  <c:v>435000</c:v>
                </c:pt>
                <c:pt idx="394">
                  <c:v>241313</c:v>
                </c:pt>
                <c:pt idx="395">
                  <c:v>732000</c:v>
                </c:pt>
                <c:pt idx="396">
                  <c:v>348000</c:v>
                </c:pt>
                <c:pt idx="397">
                  <c:v>595000</c:v>
                </c:pt>
                <c:pt idx="398">
                  <c:v>750000</c:v>
                </c:pt>
                <c:pt idx="399">
                  <c:v>675000</c:v>
                </c:pt>
                <c:pt idx="400">
                  <c:v>709000</c:v>
                </c:pt>
                <c:pt idx="401">
                  <c:v>289000</c:v>
                </c:pt>
                <c:pt idx="402">
                  <c:v>312300</c:v>
                </c:pt>
                <c:pt idx="403">
                  <c:v>425000</c:v>
                </c:pt>
                <c:pt idx="404">
                  <c:v>452000</c:v>
                </c:pt>
                <c:pt idx="405">
                  <c:v>488000</c:v>
                </c:pt>
                <c:pt idx="406">
                  <c:v>395000</c:v>
                </c:pt>
                <c:pt idx="407">
                  <c:v>1015000</c:v>
                </c:pt>
                <c:pt idx="408">
                  <c:v>253000</c:v>
                </c:pt>
                <c:pt idx="409">
                  <c:v>1965000</c:v>
                </c:pt>
                <c:pt idx="410">
                  <c:v>655000</c:v>
                </c:pt>
                <c:pt idx="411">
                  <c:v>275000</c:v>
                </c:pt>
                <c:pt idx="412">
                  <c:v>555000</c:v>
                </c:pt>
                <c:pt idx="413">
                  <c:v>306000</c:v>
                </c:pt>
                <c:pt idx="414">
                  <c:v>352000</c:v>
                </c:pt>
                <c:pt idx="415">
                  <c:v>655000</c:v>
                </c:pt>
                <c:pt idx="416">
                  <c:v>665000</c:v>
                </c:pt>
                <c:pt idx="417">
                  <c:v>545000</c:v>
                </c:pt>
                <c:pt idx="418">
                  <c:v>1380000</c:v>
                </c:pt>
                <c:pt idx="419">
                  <c:v>433000</c:v>
                </c:pt>
                <c:pt idx="420">
                  <c:v>322500</c:v>
                </c:pt>
                <c:pt idx="421">
                  <c:v>681000</c:v>
                </c:pt>
                <c:pt idx="422">
                  <c:v>291500</c:v>
                </c:pt>
                <c:pt idx="423">
                  <c:v>377000</c:v>
                </c:pt>
                <c:pt idx="424">
                  <c:v>1100000</c:v>
                </c:pt>
                <c:pt idx="425">
                  <c:v>375000</c:v>
                </c:pt>
                <c:pt idx="426">
                  <c:v>734000</c:v>
                </c:pt>
                <c:pt idx="427">
                  <c:v>378000</c:v>
                </c:pt>
                <c:pt idx="428">
                  <c:v>485000</c:v>
                </c:pt>
                <c:pt idx="429">
                  <c:v>348000</c:v>
                </c:pt>
                <c:pt idx="430">
                  <c:v>245000</c:v>
                </c:pt>
                <c:pt idx="431">
                  <c:v>449000</c:v>
                </c:pt>
                <c:pt idx="432">
                  <c:v>360000</c:v>
                </c:pt>
                <c:pt idx="433">
                  <c:v>634900</c:v>
                </c:pt>
                <c:pt idx="434">
                  <c:v>340000</c:v>
                </c:pt>
                <c:pt idx="435">
                  <c:v>399000</c:v>
                </c:pt>
                <c:pt idx="436">
                  <c:v>512000</c:v>
                </c:pt>
                <c:pt idx="437">
                  <c:v>396000</c:v>
                </c:pt>
                <c:pt idx="438">
                  <c:v>415500</c:v>
                </c:pt>
                <c:pt idx="439">
                  <c:v>279000</c:v>
                </c:pt>
                <c:pt idx="440">
                  <c:v>323000</c:v>
                </c:pt>
                <c:pt idx="441">
                  <c:v>191000</c:v>
                </c:pt>
                <c:pt idx="442">
                  <c:v>642000</c:v>
                </c:pt>
                <c:pt idx="443">
                  <c:v>335000</c:v>
                </c:pt>
                <c:pt idx="444">
                  <c:v>523750</c:v>
                </c:pt>
                <c:pt idx="445">
                  <c:v>430000</c:v>
                </c:pt>
                <c:pt idx="446">
                  <c:v>420000</c:v>
                </c:pt>
                <c:pt idx="447">
                  <c:v>393500</c:v>
                </c:pt>
                <c:pt idx="448">
                  <c:v>775000</c:v>
                </c:pt>
                <c:pt idx="449">
                  <c:v>405000</c:v>
                </c:pt>
                <c:pt idx="450">
                  <c:v>549000</c:v>
                </c:pt>
                <c:pt idx="451">
                  <c:v>507000</c:v>
                </c:pt>
                <c:pt idx="452">
                  <c:v>650000</c:v>
                </c:pt>
                <c:pt idx="453">
                  <c:v>740000</c:v>
                </c:pt>
                <c:pt idx="454">
                  <c:v>595000</c:v>
                </c:pt>
                <c:pt idx="455">
                  <c:v>840000</c:v>
                </c:pt>
                <c:pt idx="456">
                  <c:v>400000</c:v>
                </c:pt>
                <c:pt idx="457">
                  <c:v>631000</c:v>
                </c:pt>
                <c:pt idx="458">
                  <c:v>445000</c:v>
                </c:pt>
                <c:pt idx="459">
                  <c:v>433000</c:v>
                </c:pt>
                <c:pt idx="460">
                  <c:v>653750</c:v>
                </c:pt>
                <c:pt idx="461">
                  <c:v>463500</c:v>
                </c:pt>
                <c:pt idx="462">
                  <c:v>525000</c:v>
                </c:pt>
                <c:pt idx="463">
                  <c:v>635000</c:v>
                </c:pt>
                <c:pt idx="464">
                  <c:v>949000</c:v>
                </c:pt>
                <c:pt idx="465">
                  <c:v>303000</c:v>
                </c:pt>
                <c:pt idx="466">
                  <c:v>1025000</c:v>
                </c:pt>
                <c:pt idx="467">
                  <c:v>355000</c:v>
                </c:pt>
                <c:pt idx="468">
                  <c:v>392000</c:v>
                </c:pt>
                <c:pt idx="469">
                  <c:v>562500</c:v>
                </c:pt>
                <c:pt idx="470">
                  <c:v>504500</c:v>
                </c:pt>
                <c:pt idx="471">
                  <c:v>570000</c:v>
                </c:pt>
                <c:pt idx="472">
                  <c:v>992818</c:v>
                </c:pt>
                <c:pt idx="473">
                  <c:v>720000</c:v>
                </c:pt>
                <c:pt idx="474">
                  <c:v>480000</c:v>
                </c:pt>
                <c:pt idx="475">
                  <c:v>247500</c:v>
                </c:pt>
                <c:pt idx="476">
                  <c:v>295000</c:v>
                </c:pt>
                <c:pt idx="477">
                  <c:v>420000</c:v>
                </c:pt>
                <c:pt idx="478">
                  <c:v>360000</c:v>
                </c:pt>
                <c:pt idx="479">
                  <c:v>750000</c:v>
                </c:pt>
                <c:pt idx="480">
                  <c:v>430000</c:v>
                </c:pt>
                <c:pt idx="481">
                  <c:v>421250</c:v>
                </c:pt>
                <c:pt idx="482">
                  <c:v>689500</c:v>
                </c:pt>
                <c:pt idx="483">
                  <c:v>650000</c:v>
                </c:pt>
                <c:pt idx="484">
                  <c:v>740000</c:v>
                </c:pt>
                <c:pt idx="485">
                  <c:v>282646</c:v>
                </c:pt>
                <c:pt idx="486">
                  <c:v>435000</c:v>
                </c:pt>
                <c:pt idx="487">
                  <c:v>401000</c:v>
                </c:pt>
                <c:pt idx="488">
                  <c:v>174000</c:v>
                </c:pt>
                <c:pt idx="489">
                  <c:v>720000</c:v>
                </c:pt>
                <c:pt idx="490">
                  <c:v>362500</c:v>
                </c:pt>
                <c:pt idx="491">
                  <c:v>402000</c:v>
                </c:pt>
                <c:pt idx="492">
                  <c:v>352000</c:v>
                </c:pt>
                <c:pt idx="493">
                  <c:v>902750</c:v>
                </c:pt>
                <c:pt idx="494">
                  <c:v>213000</c:v>
                </c:pt>
                <c:pt idx="495">
                  <c:v>587500</c:v>
                </c:pt>
                <c:pt idx="496">
                  <c:v>187500</c:v>
                </c:pt>
                <c:pt idx="497">
                  <c:v>517500</c:v>
                </c:pt>
                <c:pt idx="498">
                  <c:v>970480</c:v>
                </c:pt>
                <c:pt idx="499">
                  <c:v>470000</c:v>
                </c:pt>
                <c:pt idx="500">
                  <c:v>194861</c:v>
                </c:pt>
                <c:pt idx="501">
                  <c:v>368000</c:v>
                </c:pt>
                <c:pt idx="502">
                  <c:v>485000</c:v>
                </c:pt>
                <c:pt idx="503">
                  <c:v>508000</c:v>
                </c:pt>
                <c:pt idx="504">
                  <c:v>285000</c:v>
                </c:pt>
                <c:pt idx="505">
                  <c:v>377000</c:v>
                </c:pt>
                <c:pt idx="506">
                  <c:v>639000</c:v>
                </c:pt>
                <c:pt idx="507">
                  <c:v>640000</c:v>
                </c:pt>
                <c:pt idx="508">
                  <c:v>310000</c:v>
                </c:pt>
                <c:pt idx="509">
                  <c:v>670000</c:v>
                </c:pt>
                <c:pt idx="510">
                  <c:v>283000</c:v>
                </c:pt>
                <c:pt idx="511">
                  <c:v>1054000</c:v>
                </c:pt>
                <c:pt idx="512">
                  <c:v>341500</c:v>
                </c:pt>
                <c:pt idx="513">
                  <c:v>267000</c:v>
                </c:pt>
                <c:pt idx="514">
                  <c:v>327000</c:v>
                </c:pt>
                <c:pt idx="515">
                  <c:v>540000</c:v>
                </c:pt>
                <c:pt idx="516">
                  <c:v>770000</c:v>
                </c:pt>
                <c:pt idx="517">
                  <c:v>1365000</c:v>
                </c:pt>
                <c:pt idx="518">
                  <c:v>1050000</c:v>
                </c:pt>
                <c:pt idx="519">
                  <c:v>349000</c:v>
                </c:pt>
                <c:pt idx="520">
                  <c:v>475000</c:v>
                </c:pt>
                <c:pt idx="521">
                  <c:v>868000</c:v>
                </c:pt>
                <c:pt idx="522">
                  <c:v>265000</c:v>
                </c:pt>
                <c:pt idx="523">
                  <c:v>313000</c:v>
                </c:pt>
                <c:pt idx="524">
                  <c:v>630000</c:v>
                </c:pt>
                <c:pt idx="525">
                  <c:v>458000</c:v>
                </c:pt>
                <c:pt idx="526">
                  <c:v>561000</c:v>
                </c:pt>
                <c:pt idx="527">
                  <c:v>221000</c:v>
                </c:pt>
                <c:pt idx="528">
                  <c:v>499900</c:v>
                </c:pt>
                <c:pt idx="529">
                  <c:v>337500</c:v>
                </c:pt>
                <c:pt idx="530">
                  <c:v>300000</c:v>
                </c:pt>
                <c:pt idx="531">
                  <c:v>195000</c:v>
                </c:pt>
                <c:pt idx="532">
                  <c:v>350000</c:v>
                </c:pt>
                <c:pt idx="533">
                  <c:v>305000</c:v>
                </c:pt>
                <c:pt idx="534">
                  <c:v>730000</c:v>
                </c:pt>
                <c:pt idx="535">
                  <c:v>1105000</c:v>
                </c:pt>
                <c:pt idx="536">
                  <c:v>550000</c:v>
                </c:pt>
                <c:pt idx="537">
                  <c:v>538000</c:v>
                </c:pt>
                <c:pt idx="538">
                  <c:v>1170000</c:v>
                </c:pt>
                <c:pt idx="539">
                  <c:v>636000</c:v>
                </c:pt>
                <c:pt idx="540">
                  <c:v>2000000</c:v>
                </c:pt>
                <c:pt idx="541">
                  <c:v>459000</c:v>
                </c:pt>
                <c:pt idx="542">
                  <c:v>263000</c:v>
                </c:pt>
                <c:pt idx="543">
                  <c:v>407500</c:v>
                </c:pt>
                <c:pt idx="544">
                  <c:v>315000</c:v>
                </c:pt>
                <c:pt idx="545">
                  <c:v>310000</c:v>
                </c:pt>
                <c:pt idx="546">
                  <c:v>265000</c:v>
                </c:pt>
                <c:pt idx="547">
                  <c:v>462000</c:v>
                </c:pt>
                <c:pt idx="548">
                  <c:v>347000</c:v>
                </c:pt>
                <c:pt idx="549">
                  <c:v>368000</c:v>
                </c:pt>
                <c:pt idx="550">
                  <c:v>370000</c:v>
                </c:pt>
                <c:pt idx="551">
                  <c:v>400000</c:v>
                </c:pt>
                <c:pt idx="552">
                  <c:v>1265000</c:v>
                </c:pt>
                <c:pt idx="553">
                  <c:v>530000</c:v>
                </c:pt>
                <c:pt idx="554">
                  <c:v>465000</c:v>
                </c:pt>
                <c:pt idx="555">
                  <c:v>415000</c:v>
                </c:pt>
                <c:pt idx="556">
                  <c:v>769300</c:v>
                </c:pt>
                <c:pt idx="557">
                  <c:v>759000</c:v>
                </c:pt>
                <c:pt idx="558">
                  <c:v>174000</c:v>
                </c:pt>
                <c:pt idx="559">
                  <c:v>468000</c:v>
                </c:pt>
                <c:pt idx="560">
                  <c:v>116673</c:v>
                </c:pt>
                <c:pt idx="561">
                  <c:v>480000</c:v>
                </c:pt>
                <c:pt idx="562">
                  <c:v>116673</c:v>
                </c:pt>
                <c:pt idx="563">
                  <c:v>439000</c:v>
                </c:pt>
                <c:pt idx="564">
                  <c:v>576000</c:v>
                </c:pt>
                <c:pt idx="565">
                  <c:v>420000</c:v>
                </c:pt>
                <c:pt idx="566">
                  <c:v>510000</c:v>
                </c:pt>
                <c:pt idx="567">
                  <c:v>417000</c:v>
                </c:pt>
                <c:pt idx="568">
                  <c:v>167000</c:v>
                </c:pt>
                <c:pt idx="569">
                  <c:v>575000</c:v>
                </c:pt>
                <c:pt idx="570">
                  <c:v>275000</c:v>
                </c:pt>
                <c:pt idx="571">
                  <c:v>379500</c:v>
                </c:pt>
                <c:pt idx="572">
                  <c:v>259000</c:v>
                </c:pt>
                <c:pt idx="573">
                  <c:v>370000</c:v>
                </c:pt>
                <c:pt idx="574">
                  <c:v>375000</c:v>
                </c:pt>
                <c:pt idx="575">
                  <c:v>585000</c:v>
                </c:pt>
                <c:pt idx="576">
                  <c:v>935000</c:v>
                </c:pt>
                <c:pt idx="577">
                  <c:v>475000</c:v>
                </c:pt>
                <c:pt idx="578">
                  <c:v>525000</c:v>
                </c:pt>
                <c:pt idx="579">
                  <c:v>800000</c:v>
                </c:pt>
                <c:pt idx="580">
                  <c:v>462000</c:v>
                </c:pt>
                <c:pt idx="581">
                  <c:v>461000</c:v>
                </c:pt>
                <c:pt idx="582">
                  <c:v>357500</c:v>
                </c:pt>
                <c:pt idx="583">
                  <c:v>359775</c:v>
                </c:pt>
                <c:pt idx="584">
                  <c:v>416000</c:v>
                </c:pt>
                <c:pt idx="585">
                  <c:v>253000</c:v>
                </c:pt>
                <c:pt idx="586">
                  <c:v>450000</c:v>
                </c:pt>
                <c:pt idx="587">
                  <c:v>258000</c:v>
                </c:pt>
                <c:pt idx="588">
                  <c:v>635000</c:v>
                </c:pt>
                <c:pt idx="589">
                  <c:v>575000</c:v>
                </c:pt>
                <c:pt idx="590">
                  <c:v>587500</c:v>
                </c:pt>
                <c:pt idx="591">
                  <c:v>550000</c:v>
                </c:pt>
                <c:pt idx="592">
                  <c:v>175000</c:v>
                </c:pt>
                <c:pt idx="593">
                  <c:v>400000</c:v>
                </c:pt>
                <c:pt idx="594">
                  <c:v>315000</c:v>
                </c:pt>
                <c:pt idx="595">
                  <c:v>465000</c:v>
                </c:pt>
                <c:pt idx="596">
                  <c:v>1100000</c:v>
                </c:pt>
                <c:pt idx="597">
                  <c:v>310000</c:v>
                </c:pt>
                <c:pt idx="598">
                  <c:v>907500</c:v>
                </c:pt>
                <c:pt idx="599">
                  <c:v>220000</c:v>
                </c:pt>
                <c:pt idx="600">
                  <c:v>940000</c:v>
                </c:pt>
                <c:pt idx="601">
                  <c:v>273000</c:v>
                </c:pt>
                <c:pt idx="602">
                  <c:v>285000</c:v>
                </c:pt>
                <c:pt idx="603">
                  <c:v>255000</c:v>
                </c:pt>
                <c:pt idx="604">
                  <c:v>519000</c:v>
                </c:pt>
                <c:pt idx="605">
                  <c:v>500000</c:v>
                </c:pt>
                <c:pt idx="606">
                  <c:v>620000</c:v>
                </c:pt>
                <c:pt idx="607">
                  <c:v>230500</c:v>
                </c:pt>
                <c:pt idx="608">
                  <c:v>270000</c:v>
                </c:pt>
                <c:pt idx="609">
                  <c:v>350000</c:v>
                </c:pt>
                <c:pt idx="610">
                  <c:v>667500</c:v>
                </c:pt>
                <c:pt idx="611">
                  <c:v>851000</c:v>
                </c:pt>
                <c:pt idx="612">
                  <c:v>509000</c:v>
                </c:pt>
                <c:pt idx="613">
                  <c:v>850000</c:v>
                </c:pt>
                <c:pt idx="614">
                  <c:v>1200000</c:v>
                </c:pt>
                <c:pt idx="615">
                  <c:v>292500</c:v>
                </c:pt>
                <c:pt idx="616">
                  <c:v>265000</c:v>
                </c:pt>
                <c:pt idx="617">
                  <c:v>658500</c:v>
                </c:pt>
                <c:pt idx="618">
                  <c:v>431000</c:v>
                </c:pt>
                <c:pt idx="619">
                  <c:v>429000</c:v>
                </c:pt>
                <c:pt idx="620">
                  <c:v>174000</c:v>
                </c:pt>
                <c:pt idx="621">
                  <c:v>515000</c:v>
                </c:pt>
                <c:pt idx="622">
                  <c:v>369000</c:v>
                </c:pt>
                <c:pt idx="623">
                  <c:v>479250</c:v>
                </c:pt>
                <c:pt idx="624">
                  <c:v>630000</c:v>
                </c:pt>
                <c:pt idx="625">
                  <c:v>761000</c:v>
                </c:pt>
                <c:pt idx="626">
                  <c:v>409000</c:v>
                </c:pt>
                <c:pt idx="627">
                  <c:v>415000</c:v>
                </c:pt>
                <c:pt idx="628">
                  <c:v>860000</c:v>
                </c:pt>
                <c:pt idx="629">
                  <c:v>462000</c:v>
                </c:pt>
                <c:pt idx="630">
                  <c:v>247000</c:v>
                </c:pt>
                <c:pt idx="631">
                  <c:v>368000</c:v>
                </c:pt>
                <c:pt idx="632">
                  <c:v>860000</c:v>
                </c:pt>
                <c:pt idx="633">
                  <c:v>505000</c:v>
                </c:pt>
                <c:pt idx="634">
                  <c:v>375000</c:v>
                </c:pt>
                <c:pt idx="635">
                  <c:v>293000</c:v>
                </c:pt>
                <c:pt idx="636">
                  <c:v>585000</c:v>
                </c:pt>
                <c:pt idx="637">
                  <c:v>445000</c:v>
                </c:pt>
                <c:pt idx="638">
                  <c:v>397000</c:v>
                </c:pt>
                <c:pt idx="639">
                  <c:v>605000</c:v>
                </c:pt>
                <c:pt idx="640">
                  <c:v>589000</c:v>
                </c:pt>
                <c:pt idx="641">
                  <c:v>560000</c:v>
                </c:pt>
                <c:pt idx="642">
                  <c:v>275500</c:v>
                </c:pt>
                <c:pt idx="643">
                  <c:v>950000</c:v>
                </c:pt>
                <c:pt idx="644">
                  <c:v>752000</c:v>
                </c:pt>
                <c:pt idx="645">
                  <c:v>1110000</c:v>
                </c:pt>
                <c:pt idx="646">
                  <c:v>1125000</c:v>
                </c:pt>
                <c:pt idx="647">
                  <c:v>240000</c:v>
                </c:pt>
                <c:pt idx="648">
                  <c:v>599000</c:v>
                </c:pt>
                <c:pt idx="649">
                  <c:v>525000</c:v>
                </c:pt>
                <c:pt idx="650">
                  <c:v>266300</c:v>
                </c:pt>
                <c:pt idx="651">
                  <c:v>140000</c:v>
                </c:pt>
                <c:pt idx="652">
                  <c:v>402500</c:v>
                </c:pt>
                <c:pt idx="653">
                  <c:v>386300</c:v>
                </c:pt>
                <c:pt idx="654">
                  <c:v>753000</c:v>
                </c:pt>
                <c:pt idx="655">
                  <c:v>342000</c:v>
                </c:pt>
                <c:pt idx="656">
                  <c:v>632000</c:v>
                </c:pt>
                <c:pt idx="657">
                  <c:v>1400000</c:v>
                </c:pt>
                <c:pt idx="658">
                  <c:v>318000</c:v>
                </c:pt>
                <c:pt idx="659">
                  <c:v>540000</c:v>
                </c:pt>
                <c:pt idx="660">
                  <c:v>780000</c:v>
                </c:pt>
                <c:pt idx="661">
                  <c:v>463000</c:v>
                </c:pt>
                <c:pt idx="662">
                  <c:v>620000</c:v>
                </c:pt>
                <c:pt idx="663">
                  <c:v>555000</c:v>
                </c:pt>
                <c:pt idx="664">
                  <c:v>480000</c:v>
                </c:pt>
                <c:pt idx="665">
                  <c:v>685000</c:v>
                </c:pt>
                <c:pt idx="666">
                  <c:v>380000</c:v>
                </c:pt>
                <c:pt idx="667">
                  <c:v>885000</c:v>
                </c:pt>
                <c:pt idx="668">
                  <c:v>1050000</c:v>
                </c:pt>
                <c:pt idx="669">
                  <c:v>312000</c:v>
                </c:pt>
                <c:pt idx="670">
                  <c:v>832000</c:v>
                </c:pt>
                <c:pt idx="671">
                  <c:v>300000</c:v>
                </c:pt>
                <c:pt idx="672">
                  <c:v>749000</c:v>
                </c:pt>
                <c:pt idx="673">
                  <c:v>274000</c:v>
                </c:pt>
                <c:pt idx="674">
                  <c:v>295000</c:v>
                </c:pt>
                <c:pt idx="675">
                  <c:v>650000</c:v>
                </c:pt>
                <c:pt idx="676">
                  <c:v>368000</c:v>
                </c:pt>
                <c:pt idx="677">
                  <c:v>397900</c:v>
                </c:pt>
                <c:pt idx="678">
                  <c:v>360000</c:v>
                </c:pt>
                <c:pt idx="679">
                  <c:v>439000</c:v>
                </c:pt>
                <c:pt idx="680">
                  <c:v>216000</c:v>
                </c:pt>
                <c:pt idx="681">
                  <c:v>585000</c:v>
                </c:pt>
                <c:pt idx="682">
                  <c:v>365000</c:v>
                </c:pt>
                <c:pt idx="683">
                  <c:v>555000</c:v>
                </c:pt>
                <c:pt idx="684">
                  <c:v>590000</c:v>
                </c:pt>
                <c:pt idx="685">
                  <c:v>508000</c:v>
                </c:pt>
                <c:pt idx="686">
                  <c:v>680000</c:v>
                </c:pt>
                <c:pt idx="687">
                  <c:v>635000</c:v>
                </c:pt>
                <c:pt idx="688">
                  <c:v>630000</c:v>
                </c:pt>
                <c:pt idx="689">
                  <c:v>650000</c:v>
                </c:pt>
                <c:pt idx="690">
                  <c:v>385000</c:v>
                </c:pt>
                <c:pt idx="691">
                  <c:v>550000</c:v>
                </c:pt>
                <c:pt idx="692">
                  <c:v>575000</c:v>
                </c:pt>
                <c:pt idx="693">
                  <c:v>460000</c:v>
                </c:pt>
                <c:pt idx="694">
                  <c:v>340000</c:v>
                </c:pt>
                <c:pt idx="695">
                  <c:v>975000</c:v>
                </c:pt>
                <c:pt idx="696">
                  <c:v>422500</c:v>
                </c:pt>
                <c:pt idx="697">
                  <c:v>572500</c:v>
                </c:pt>
                <c:pt idx="698">
                  <c:v>465000</c:v>
                </c:pt>
                <c:pt idx="699">
                  <c:v>414000</c:v>
                </c:pt>
                <c:pt idx="700">
                  <c:v>900000</c:v>
                </c:pt>
                <c:pt idx="701">
                  <c:v>483500</c:v>
                </c:pt>
                <c:pt idx="702">
                  <c:v>420000</c:v>
                </c:pt>
                <c:pt idx="703">
                  <c:v>442000</c:v>
                </c:pt>
                <c:pt idx="704">
                  <c:v>278500</c:v>
                </c:pt>
                <c:pt idx="705">
                  <c:v>359000</c:v>
                </c:pt>
                <c:pt idx="706">
                  <c:v>405000</c:v>
                </c:pt>
                <c:pt idx="707">
                  <c:v>1100000</c:v>
                </c:pt>
                <c:pt idx="708">
                  <c:v>730000</c:v>
                </c:pt>
                <c:pt idx="709">
                  <c:v>422000</c:v>
                </c:pt>
                <c:pt idx="710">
                  <c:v>470000</c:v>
                </c:pt>
                <c:pt idx="711">
                  <c:v>525000</c:v>
                </c:pt>
                <c:pt idx="712">
                  <c:v>227500</c:v>
                </c:pt>
                <c:pt idx="713">
                  <c:v>465000</c:v>
                </c:pt>
                <c:pt idx="714">
                  <c:v>390000</c:v>
                </c:pt>
                <c:pt idx="715">
                  <c:v>470000</c:v>
                </c:pt>
                <c:pt idx="716">
                  <c:v>336000</c:v>
                </c:pt>
                <c:pt idx="717">
                  <c:v>780000</c:v>
                </c:pt>
                <c:pt idx="718">
                  <c:v>665000</c:v>
                </c:pt>
                <c:pt idx="719">
                  <c:v>462000</c:v>
                </c:pt>
                <c:pt idx="720">
                  <c:v>1020000</c:v>
                </c:pt>
                <c:pt idx="721">
                  <c:v>299000</c:v>
                </c:pt>
                <c:pt idx="722">
                  <c:v>237000</c:v>
                </c:pt>
                <c:pt idx="723">
                  <c:v>765000</c:v>
                </c:pt>
                <c:pt idx="724">
                  <c:v>480000</c:v>
                </c:pt>
                <c:pt idx="725">
                  <c:v>1110000</c:v>
                </c:pt>
                <c:pt idx="726">
                  <c:v>379500</c:v>
                </c:pt>
                <c:pt idx="727">
                  <c:v>174000</c:v>
                </c:pt>
                <c:pt idx="728">
                  <c:v>390000</c:v>
                </c:pt>
                <c:pt idx="729">
                  <c:v>1750000</c:v>
                </c:pt>
                <c:pt idx="730">
                  <c:v>314000</c:v>
                </c:pt>
                <c:pt idx="731">
                  <c:v>312000</c:v>
                </c:pt>
                <c:pt idx="732">
                  <c:v>423150</c:v>
                </c:pt>
                <c:pt idx="733">
                  <c:v>615000</c:v>
                </c:pt>
                <c:pt idx="734">
                  <c:v>1537500</c:v>
                </c:pt>
                <c:pt idx="735">
                  <c:v>655000</c:v>
                </c:pt>
                <c:pt idx="736">
                  <c:v>123091</c:v>
                </c:pt>
                <c:pt idx="737">
                  <c:v>290000</c:v>
                </c:pt>
                <c:pt idx="738">
                  <c:v>470000</c:v>
                </c:pt>
                <c:pt idx="739">
                  <c:v>285000</c:v>
                </c:pt>
                <c:pt idx="740">
                  <c:v>1115000</c:v>
                </c:pt>
                <c:pt idx="741">
                  <c:v>290000</c:v>
                </c:pt>
                <c:pt idx="742">
                  <c:v>391500</c:v>
                </c:pt>
                <c:pt idx="743">
                  <c:v>818000</c:v>
                </c:pt>
                <c:pt idx="744">
                  <c:v>363000</c:v>
                </c:pt>
                <c:pt idx="745">
                  <c:v>473750</c:v>
                </c:pt>
                <c:pt idx="746">
                  <c:v>1149000</c:v>
                </c:pt>
                <c:pt idx="747">
                  <c:v>820000</c:v>
                </c:pt>
                <c:pt idx="748">
                  <c:v>535000</c:v>
                </c:pt>
                <c:pt idx="749">
                  <c:v>305000</c:v>
                </c:pt>
                <c:pt idx="750">
                  <c:v>630000</c:v>
                </c:pt>
                <c:pt idx="751">
                  <c:v>635000</c:v>
                </c:pt>
                <c:pt idx="752">
                  <c:v>680000</c:v>
                </c:pt>
                <c:pt idx="753">
                  <c:v>415000</c:v>
                </c:pt>
                <c:pt idx="754">
                  <c:v>395000</c:v>
                </c:pt>
                <c:pt idx="755">
                  <c:v>400000</c:v>
                </c:pt>
                <c:pt idx="756">
                  <c:v>1200000</c:v>
                </c:pt>
                <c:pt idx="757">
                  <c:v>709000</c:v>
                </c:pt>
                <c:pt idx="758">
                  <c:v>310000</c:v>
                </c:pt>
                <c:pt idx="759">
                  <c:v>271000</c:v>
                </c:pt>
                <c:pt idx="760">
                  <c:v>121000</c:v>
                </c:pt>
                <c:pt idx="761">
                  <c:v>260000</c:v>
                </c:pt>
                <c:pt idx="762">
                  <c:v>369000</c:v>
                </c:pt>
                <c:pt idx="763">
                  <c:v>220000</c:v>
                </c:pt>
                <c:pt idx="764">
                  <c:v>325000</c:v>
                </c:pt>
                <c:pt idx="765">
                  <c:v>479000</c:v>
                </c:pt>
                <c:pt idx="766">
                  <c:v>190000</c:v>
                </c:pt>
                <c:pt idx="767">
                  <c:v>650000</c:v>
                </c:pt>
                <c:pt idx="768">
                  <c:v>543500</c:v>
                </c:pt>
                <c:pt idx="769">
                  <c:v>472875</c:v>
                </c:pt>
                <c:pt idx="770">
                  <c:v>348000</c:v>
                </c:pt>
                <c:pt idx="771">
                  <c:v>358000</c:v>
                </c:pt>
                <c:pt idx="772">
                  <c:v>278500</c:v>
                </c:pt>
                <c:pt idx="773">
                  <c:v>855000</c:v>
                </c:pt>
                <c:pt idx="774">
                  <c:v>358000</c:v>
                </c:pt>
                <c:pt idx="775">
                  <c:v>361000</c:v>
                </c:pt>
                <c:pt idx="776">
                  <c:v>248000</c:v>
                </c:pt>
                <c:pt idx="777">
                  <c:v>352500</c:v>
                </c:pt>
                <c:pt idx="778">
                  <c:v>520000</c:v>
                </c:pt>
                <c:pt idx="779">
                  <c:v>544000</c:v>
                </c:pt>
                <c:pt idx="780">
                  <c:v>303000</c:v>
                </c:pt>
                <c:pt idx="781">
                  <c:v>697500</c:v>
                </c:pt>
                <c:pt idx="782">
                  <c:v>439000</c:v>
                </c:pt>
                <c:pt idx="783">
                  <c:v>1325000</c:v>
                </c:pt>
                <c:pt idx="784">
                  <c:v>391000</c:v>
                </c:pt>
                <c:pt idx="785">
                  <c:v>642600</c:v>
                </c:pt>
                <c:pt idx="786">
                  <c:v>1020000</c:v>
                </c:pt>
                <c:pt idx="787">
                  <c:v>648850</c:v>
                </c:pt>
                <c:pt idx="788">
                  <c:v>504149</c:v>
                </c:pt>
                <c:pt idx="789">
                  <c:v>235000</c:v>
                </c:pt>
                <c:pt idx="790">
                  <c:v>455000</c:v>
                </c:pt>
                <c:pt idx="791">
                  <c:v>320000</c:v>
                </c:pt>
                <c:pt idx="792">
                  <c:v>435000</c:v>
                </c:pt>
                <c:pt idx="793">
                  <c:v>350000</c:v>
                </c:pt>
                <c:pt idx="794">
                  <c:v>715000</c:v>
                </c:pt>
                <c:pt idx="795">
                  <c:v>300000</c:v>
                </c:pt>
                <c:pt idx="796">
                  <c:v>425000</c:v>
                </c:pt>
                <c:pt idx="797">
                  <c:v>1115000</c:v>
                </c:pt>
                <c:pt idx="798">
                  <c:v>345000</c:v>
                </c:pt>
                <c:pt idx="799">
                  <c:v>660000</c:v>
                </c:pt>
                <c:pt idx="800">
                  <c:v>300000</c:v>
                </c:pt>
                <c:pt idx="801">
                  <c:v>280000</c:v>
                </c:pt>
                <c:pt idx="802">
                  <c:v>485000</c:v>
                </c:pt>
                <c:pt idx="803">
                  <c:v>300000</c:v>
                </c:pt>
                <c:pt idx="804">
                  <c:v>292000</c:v>
                </c:pt>
                <c:pt idx="805">
                  <c:v>388000</c:v>
                </c:pt>
                <c:pt idx="806">
                  <c:v>704000</c:v>
                </c:pt>
                <c:pt idx="807">
                  <c:v>322000</c:v>
                </c:pt>
                <c:pt idx="808">
                  <c:v>506900</c:v>
                </c:pt>
                <c:pt idx="809">
                  <c:v>490000</c:v>
                </c:pt>
                <c:pt idx="810">
                  <c:v>327500</c:v>
                </c:pt>
                <c:pt idx="811">
                  <c:v>423000</c:v>
                </c:pt>
                <c:pt idx="812">
                  <c:v>390000</c:v>
                </c:pt>
                <c:pt idx="813">
                  <c:v>639000</c:v>
                </c:pt>
                <c:pt idx="814">
                  <c:v>1035000</c:v>
                </c:pt>
                <c:pt idx="815">
                  <c:v>349000</c:v>
                </c:pt>
                <c:pt idx="816">
                  <c:v>342500</c:v>
                </c:pt>
                <c:pt idx="817">
                  <c:v>516000</c:v>
                </c:pt>
                <c:pt idx="818">
                  <c:v>325000</c:v>
                </c:pt>
                <c:pt idx="819">
                  <c:v>600000</c:v>
                </c:pt>
                <c:pt idx="820">
                  <c:v>495000</c:v>
                </c:pt>
                <c:pt idx="821">
                  <c:v>315000</c:v>
                </c:pt>
                <c:pt idx="822">
                  <c:v>235000</c:v>
                </c:pt>
                <c:pt idx="823">
                  <c:v>350000</c:v>
                </c:pt>
                <c:pt idx="824">
                  <c:v>415000</c:v>
                </c:pt>
                <c:pt idx="825">
                  <c:v>667000</c:v>
                </c:pt>
                <c:pt idx="826">
                  <c:v>616000</c:v>
                </c:pt>
                <c:pt idx="827">
                  <c:v>517000</c:v>
                </c:pt>
                <c:pt idx="828">
                  <c:v>267000</c:v>
                </c:pt>
                <c:pt idx="829">
                  <c:v>591000</c:v>
                </c:pt>
                <c:pt idx="830">
                  <c:v>565000</c:v>
                </c:pt>
                <c:pt idx="831">
                  <c:v>209000</c:v>
                </c:pt>
                <c:pt idx="832">
                  <c:v>335000</c:v>
                </c:pt>
                <c:pt idx="833">
                  <c:v>227000</c:v>
                </c:pt>
                <c:pt idx="834">
                  <c:v>1150000</c:v>
                </c:pt>
                <c:pt idx="835">
                  <c:v>994000</c:v>
                </c:pt>
                <c:pt idx="836">
                  <c:v>1100000</c:v>
                </c:pt>
                <c:pt idx="837">
                  <c:v>910000</c:v>
                </c:pt>
                <c:pt idx="838">
                  <c:v>645000</c:v>
                </c:pt>
                <c:pt idx="839">
                  <c:v>375000</c:v>
                </c:pt>
                <c:pt idx="840">
                  <c:v>515500</c:v>
                </c:pt>
                <c:pt idx="841">
                  <c:v>310000</c:v>
                </c:pt>
                <c:pt idx="842">
                  <c:v>195000</c:v>
                </c:pt>
                <c:pt idx="843">
                  <c:v>440000</c:v>
                </c:pt>
                <c:pt idx="844">
                  <c:v>309000</c:v>
                </c:pt>
                <c:pt idx="845">
                  <c:v>631626</c:v>
                </c:pt>
                <c:pt idx="846">
                  <c:v>391000</c:v>
                </c:pt>
                <c:pt idx="847">
                  <c:v>775000</c:v>
                </c:pt>
                <c:pt idx="848">
                  <c:v>980000</c:v>
                </c:pt>
                <c:pt idx="849">
                  <c:v>795000</c:v>
                </c:pt>
                <c:pt idx="850">
                  <c:v>312000</c:v>
                </c:pt>
                <c:pt idx="851">
                  <c:v>725000</c:v>
                </c:pt>
                <c:pt idx="852">
                  <c:v>415000</c:v>
                </c:pt>
                <c:pt idx="853">
                  <c:v>316000</c:v>
                </c:pt>
                <c:pt idx="854">
                  <c:v>340000</c:v>
                </c:pt>
                <c:pt idx="855">
                  <c:v>359000</c:v>
                </c:pt>
                <c:pt idx="856">
                  <c:v>492500</c:v>
                </c:pt>
                <c:pt idx="857">
                  <c:v>200000</c:v>
                </c:pt>
                <c:pt idx="858">
                  <c:v>772500</c:v>
                </c:pt>
                <c:pt idx="859">
                  <c:v>518700</c:v>
                </c:pt>
                <c:pt idx="860">
                  <c:v>520000</c:v>
                </c:pt>
                <c:pt idx="861">
                  <c:v>200000</c:v>
                </c:pt>
                <c:pt idx="862">
                  <c:v>583200</c:v>
                </c:pt>
                <c:pt idx="863">
                  <c:v>440000</c:v>
                </c:pt>
                <c:pt idx="864">
                  <c:v>320000</c:v>
                </c:pt>
                <c:pt idx="865">
                  <c:v>118000</c:v>
                </c:pt>
                <c:pt idx="866">
                  <c:v>672000</c:v>
                </c:pt>
                <c:pt idx="867">
                  <c:v>395000</c:v>
                </c:pt>
                <c:pt idx="868">
                  <c:v>365000</c:v>
                </c:pt>
                <c:pt idx="869">
                  <c:v>560000</c:v>
                </c:pt>
                <c:pt idx="870">
                  <c:v>763000</c:v>
                </c:pt>
                <c:pt idx="871">
                  <c:v>266250</c:v>
                </c:pt>
                <c:pt idx="872">
                  <c:v>680000</c:v>
                </c:pt>
                <c:pt idx="873">
                  <c:v>500000</c:v>
                </c:pt>
                <c:pt idx="874">
                  <c:v>1015000</c:v>
                </c:pt>
                <c:pt idx="875">
                  <c:v>208350</c:v>
                </c:pt>
                <c:pt idx="876">
                  <c:v>529000</c:v>
                </c:pt>
                <c:pt idx="877">
                  <c:v>468000</c:v>
                </c:pt>
                <c:pt idx="878">
                  <c:v>499000</c:v>
                </c:pt>
                <c:pt idx="879">
                  <c:v>432500</c:v>
                </c:pt>
                <c:pt idx="880">
                  <c:v>615000</c:v>
                </c:pt>
                <c:pt idx="881">
                  <c:v>358000</c:v>
                </c:pt>
                <c:pt idx="882">
                  <c:v>486000</c:v>
                </c:pt>
                <c:pt idx="883">
                  <c:v>628000</c:v>
                </c:pt>
                <c:pt idx="884">
                  <c:v>270000</c:v>
                </c:pt>
                <c:pt idx="885">
                  <c:v>705000</c:v>
                </c:pt>
                <c:pt idx="886">
                  <c:v>430000</c:v>
                </c:pt>
                <c:pt idx="887">
                  <c:v>283500</c:v>
                </c:pt>
                <c:pt idx="888">
                  <c:v>527000</c:v>
                </c:pt>
                <c:pt idx="889">
                  <c:v>500000</c:v>
                </c:pt>
                <c:pt idx="890">
                  <c:v>461000</c:v>
                </c:pt>
                <c:pt idx="891">
                  <c:v>469000</c:v>
                </c:pt>
                <c:pt idx="892">
                  <c:v>528000</c:v>
                </c:pt>
                <c:pt idx="893">
                  <c:v>405000</c:v>
                </c:pt>
                <c:pt idx="894">
                  <c:v>465000</c:v>
                </c:pt>
                <c:pt idx="895">
                  <c:v>695000</c:v>
                </c:pt>
                <c:pt idx="896">
                  <c:v>865000</c:v>
                </c:pt>
                <c:pt idx="897">
                  <c:v>1125000</c:v>
                </c:pt>
                <c:pt idx="898">
                  <c:v>750000</c:v>
                </c:pt>
                <c:pt idx="899">
                  <c:v>912000</c:v>
                </c:pt>
                <c:pt idx="900">
                  <c:v>295000</c:v>
                </c:pt>
                <c:pt idx="901">
                  <c:v>1543750</c:v>
                </c:pt>
                <c:pt idx="902">
                  <c:v>434000</c:v>
                </c:pt>
                <c:pt idx="903">
                  <c:v>435000</c:v>
                </c:pt>
                <c:pt idx="904">
                  <c:v>266000</c:v>
                </c:pt>
                <c:pt idx="905">
                  <c:v>980000</c:v>
                </c:pt>
                <c:pt idx="906">
                  <c:v>300000</c:v>
                </c:pt>
                <c:pt idx="907">
                  <c:v>775000</c:v>
                </c:pt>
                <c:pt idx="908">
                  <c:v>385000</c:v>
                </c:pt>
                <c:pt idx="909">
                  <c:v>526000</c:v>
                </c:pt>
                <c:pt idx="910">
                  <c:v>113785</c:v>
                </c:pt>
                <c:pt idx="911">
                  <c:v>385000</c:v>
                </c:pt>
                <c:pt idx="912">
                  <c:v>600000</c:v>
                </c:pt>
                <c:pt idx="913">
                  <c:v>444000</c:v>
                </c:pt>
                <c:pt idx="914">
                  <c:v>640000</c:v>
                </c:pt>
                <c:pt idx="915">
                  <c:v>690000</c:v>
                </c:pt>
                <c:pt idx="916">
                  <c:v>512000</c:v>
                </c:pt>
                <c:pt idx="917">
                  <c:v>358000</c:v>
                </c:pt>
                <c:pt idx="918">
                  <c:v>419000</c:v>
                </c:pt>
                <c:pt idx="919">
                  <c:v>439000</c:v>
                </c:pt>
                <c:pt idx="920">
                  <c:v>513000</c:v>
                </c:pt>
                <c:pt idx="921">
                  <c:v>369000</c:v>
                </c:pt>
                <c:pt idx="922">
                  <c:v>312500</c:v>
                </c:pt>
                <c:pt idx="923">
                  <c:v>510000</c:v>
                </c:pt>
                <c:pt idx="924">
                  <c:v>549000</c:v>
                </c:pt>
                <c:pt idx="925">
                  <c:v>380000</c:v>
                </c:pt>
                <c:pt idx="926">
                  <c:v>436000</c:v>
                </c:pt>
                <c:pt idx="927">
                  <c:v>490000</c:v>
                </c:pt>
                <c:pt idx="928">
                  <c:v>645000</c:v>
                </c:pt>
                <c:pt idx="929">
                  <c:v>285000</c:v>
                </c:pt>
                <c:pt idx="930">
                  <c:v>442500</c:v>
                </c:pt>
                <c:pt idx="931">
                  <c:v>399180</c:v>
                </c:pt>
                <c:pt idx="932">
                  <c:v>155000</c:v>
                </c:pt>
                <c:pt idx="933">
                  <c:v>644900</c:v>
                </c:pt>
                <c:pt idx="934">
                  <c:v>1110000</c:v>
                </c:pt>
                <c:pt idx="935">
                  <c:v>460000</c:v>
                </c:pt>
                <c:pt idx="936">
                  <c:v>599000</c:v>
                </c:pt>
                <c:pt idx="937">
                  <c:v>358500</c:v>
                </c:pt>
                <c:pt idx="938">
                  <c:v>399000</c:v>
                </c:pt>
                <c:pt idx="939">
                  <c:v>740000</c:v>
                </c:pt>
                <c:pt idx="940">
                  <c:v>339750</c:v>
                </c:pt>
                <c:pt idx="941">
                  <c:v>1025000</c:v>
                </c:pt>
                <c:pt idx="942">
                  <c:v>243750</c:v>
                </c:pt>
                <c:pt idx="943">
                  <c:v>355000</c:v>
                </c:pt>
                <c:pt idx="944">
                  <c:v>559000</c:v>
                </c:pt>
                <c:pt idx="945">
                  <c:v>899000</c:v>
                </c:pt>
                <c:pt idx="946">
                  <c:v>319000</c:v>
                </c:pt>
                <c:pt idx="947">
                  <c:v>517000</c:v>
                </c:pt>
                <c:pt idx="948">
                  <c:v>375000</c:v>
                </c:pt>
                <c:pt idx="949">
                  <c:v>385000</c:v>
                </c:pt>
                <c:pt idx="950">
                  <c:v>385000</c:v>
                </c:pt>
                <c:pt idx="951">
                  <c:v>313000</c:v>
                </c:pt>
                <c:pt idx="952">
                  <c:v>165000</c:v>
                </c:pt>
                <c:pt idx="953">
                  <c:v>460000</c:v>
                </c:pt>
                <c:pt idx="954">
                  <c:v>282000</c:v>
                </c:pt>
                <c:pt idx="955">
                  <c:v>545000</c:v>
                </c:pt>
                <c:pt idx="956">
                  <c:v>285000</c:v>
                </c:pt>
                <c:pt idx="957">
                  <c:v>335000</c:v>
                </c:pt>
                <c:pt idx="958">
                  <c:v>930000</c:v>
                </c:pt>
                <c:pt idx="959">
                  <c:v>422000</c:v>
                </c:pt>
                <c:pt idx="960">
                  <c:v>412000</c:v>
                </c:pt>
                <c:pt idx="961">
                  <c:v>340000</c:v>
                </c:pt>
                <c:pt idx="962">
                  <c:v>340000</c:v>
                </c:pt>
                <c:pt idx="963">
                  <c:v>215000</c:v>
                </c:pt>
                <c:pt idx="964">
                  <c:v>417000</c:v>
                </c:pt>
                <c:pt idx="965">
                  <c:v>241000</c:v>
                </c:pt>
                <c:pt idx="966">
                  <c:v>425000</c:v>
                </c:pt>
                <c:pt idx="967">
                  <c:v>579000</c:v>
                </c:pt>
                <c:pt idx="968">
                  <c:v>383000</c:v>
                </c:pt>
                <c:pt idx="969">
                  <c:v>324000</c:v>
                </c:pt>
                <c:pt idx="970">
                  <c:v>1150000</c:v>
                </c:pt>
                <c:pt idx="971">
                  <c:v>200000</c:v>
                </c:pt>
                <c:pt idx="972">
                  <c:v>380000</c:v>
                </c:pt>
                <c:pt idx="973">
                  <c:v>595000</c:v>
                </c:pt>
                <c:pt idx="974">
                  <c:v>362000</c:v>
                </c:pt>
                <c:pt idx="975">
                  <c:v>306000</c:v>
                </c:pt>
                <c:pt idx="976">
                  <c:v>690000</c:v>
                </c:pt>
                <c:pt idx="977">
                  <c:v>325163</c:v>
                </c:pt>
                <c:pt idx="978">
                  <c:v>349000</c:v>
                </c:pt>
                <c:pt idx="979">
                  <c:v>461000</c:v>
                </c:pt>
                <c:pt idx="980">
                  <c:v>1145000</c:v>
                </c:pt>
                <c:pt idx="981">
                  <c:v>525000</c:v>
                </c:pt>
                <c:pt idx="982">
                  <c:v>563000</c:v>
                </c:pt>
                <c:pt idx="983">
                  <c:v>410000</c:v>
                </c:pt>
                <c:pt idx="984">
                  <c:v>390000</c:v>
                </c:pt>
                <c:pt idx="985">
                  <c:v>842700</c:v>
                </c:pt>
                <c:pt idx="986">
                  <c:v>605000</c:v>
                </c:pt>
                <c:pt idx="987">
                  <c:v>732500</c:v>
                </c:pt>
                <c:pt idx="988">
                  <c:v>675000</c:v>
                </c:pt>
                <c:pt idx="989">
                  <c:v>1163500</c:v>
                </c:pt>
                <c:pt idx="990">
                  <c:v>478500</c:v>
                </c:pt>
                <c:pt idx="991">
                  <c:v>445000</c:v>
                </c:pt>
                <c:pt idx="992">
                  <c:v>499900</c:v>
                </c:pt>
                <c:pt idx="993">
                  <c:v>355000</c:v>
                </c:pt>
                <c:pt idx="994">
                  <c:v>930000</c:v>
                </c:pt>
                <c:pt idx="995">
                  <c:v>457500</c:v>
                </c:pt>
                <c:pt idx="996">
                  <c:v>403750</c:v>
                </c:pt>
                <c:pt idx="997">
                  <c:v>400000</c:v>
                </c:pt>
                <c:pt idx="998">
                  <c:v>404400</c:v>
                </c:pt>
                <c:pt idx="999">
                  <c:v>845000</c:v>
                </c:pt>
                <c:pt idx="1000">
                  <c:v>395000</c:v>
                </c:pt>
                <c:pt idx="1001">
                  <c:v>155850</c:v>
                </c:pt>
                <c:pt idx="1002">
                  <c:v>625000</c:v>
                </c:pt>
                <c:pt idx="1003">
                  <c:v>865000</c:v>
                </c:pt>
                <c:pt idx="1004">
                  <c:v>572000</c:v>
                </c:pt>
                <c:pt idx="1005">
                  <c:v>323700</c:v>
                </c:pt>
                <c:pt idx="1006">
                  <c:v>620000</c:v>
                </c:pt>
                <c:pt idx="1007">
                  <c:v>225600</c:v>
                </c:pt>
                <c:pt idx="1008">
                  <c:v>173000</c:v>
                </c:pt>
                <c:pt idx="1009">
                  <c:v>547650</c:v>
                </c:pt>
                <c:pt idx="1010">
                  <c:v>594000</c:v>
                </c:pt>
                <c:pt idx="1011">
                  <c:v>230000</c:v>
                </c:pt>
                <c:pt idx="1012">
                  <c:v>620000</c:v>
                </c:pt>
                <c:pt idx="1013">
                  <c:v>285000</c:v>
                </c:pt>
                <c:pt idx="1014">
                  <c:v>559000</c:v>
                </c:pt>
                <c:pt idx="1015">
                  <c:v>641500</c:v>
                </c:pt>
                <c:pt idx="1016">
                  <c:v>333000</c:v>
                </c:pt>
                <c:pt idx="1017">
                  <c:v>537450</c:v>
                </c:pt>
                <c:pt idx="1018">
                  <c:v>585000</c:v>
                </c:pt>
                <c:pt idx="1019">
                  <c:v>872000</c:v>
                </c:pt>
                <c:pt idx="1020">
                  <c:v>408500</c:v>
                </c:pt>
                <c:pt idx="1021">
                  <c:v>472000</c:v>
                </c:pt>
                <c:pt idx="1022">
                  <c:v>315000</c:v>
                </c:pt>
                <c:pt idx="1023">
                  <c:v>379000</c:v>
                </c:pt>
                <c:pt idx="1024">
                  <c:v>300000</c:v>
                </c:pt>
                <c:pt idx="1025">
                  <c:v>1038000</c:v>
                </c:pt>
                <c:pt idx="1026">
                  <c:v>290000</c:v>
                </c:pt>
                <c:pt idx="1027">
                  <c:v>455000</c:v>
                </c:pt>
                <c:pt idx="1028">
                  <c:v>375000</c:v>
                </c:pt>
                <c:pt idx="1029">
                  <c:v>292000</c:v>
                </c:pt>
                <c:pt idx="1030">
                  <c:v>550000</c:v>
                </c:pt>
                <c:pt idx="1031">
                  <c:v>295700</c:v>
                </c:pt>
                <c:pt idx="1032">
                  <c:v>670000</c:v>
                </c:pt>
                <c:pt idx="1033">
                  <c:v>214500</c:v>
                </c:pt>
                <c:pt idx="1034">
                  <c:v>930000</c:v>
                </c:pt>
                <c:pt idx="1035">
                  <c:v>525000</c:v>
                </c:pt>
                <c:pt idx="1036">
                  <c:v>450000</c:v>
                </c:pt>
                <c:pt idx="1037">
                  <c:v>500000</c:v>
                </c:pt>
                <c:pt idx="1038">
                  <c:v>511100</c:v>
                </c:pt>
                <c:pt idx="1039">
                  <c:v>417500</c:v>
                </c:pt>
                <c:pt idx="1040">
                  <c:v>205000</c:v>
                </c:pt>
                <c:pt idx="1041">
                  <c:v>359550</c:v>
                </c:pt>
                <c:pt idx="1042">
                  <c:v>455000</c:v>
                </c:pt>
                <c:pt idx="1043">
                  <c:v>335000</c:v>
                </c:pt>
                <c:pt idx="1044">
                  <c:v>410000</c:v>
                </c:pt>
                <c:pt idx="1045">
                  <c:v>465000</c:v>
                </c:pt>
                <c:pt idx="1046">
                  <c:v>208000</c:v>
                </c:pt>
                <c:pt idx="1047">
                  <c:v>451000</c:v>
                </c:pt>
                <c:pt idx="1048">
                  <c:v>472500</c:v>
                </c:pt>
                <c:pt idx="1049">
                  <c:v>225500</c:v>
                </c:pt>
                <c:pt idx="1050">
                  <c:v>414500</c:v>
                </c:pt>
                <c:pt idx="1051">
                  <c:v>726000</c:v>
                </c:pt>
                <c:pt idx="1052">
                  <c:v>566500</c:v>
                </c:pt>
                <c:pt idx="1053">
                  <c:v>879000</c:v>
                </c:pt>
                <c:pt idx="1054">
                  <c:v>335000</c:v>
                </c:pt>
                <c:pt idx="1055">
                  <c:v>340000</c:v>
                </c:pt>
                <c:pt idx="1056">
                  <c:v>466000</c:v>
                </c:pt>
                <c:pt idx="1057">
                  <c:v>315000</c:v>
                </c:pt>
                <c:pt idx="1058">
                  <c:v>652500</c:v>
                </c:pt>
                <c:pt idx="1059">
                  <c:v>305000</c:v>
                </c:pt>
                <c:pt idx="1060">
                  <c:v>545000</c:v>
                </c:pt>
                <c:pt idx="1061">
                  <c:v>445000</c:v>
                </c:pt>
                <c:pt idx="1062">
                  <c:v>635000</c:v>
                </c:pt>
                <c:pt idx="1063">
                  <c:v>385000</c:v>
                </c:pt>
                <c:pt idx="1064">
                  <c:v>318000</c:v>
                </c:pt>
                <c:pt idx="1065">
                  <c:v>364000</c:v>
                </c:pt>
                <c:pt idx="1066">
                  <c:v>905000</c:v>
                </c:pt>
                <c:pt idx="1067">
                  <c:v>750000</c:v>
                </c:pt>
                <c:pt idx="1068">
                  <c:v>644000</c:v>
                </c:pt>
                <c:pt idx="1069">
                  <c:v>365000</c:v>
                </c:pt>
                <c:pt idx="1070">
                  <c:v>310000</c:v>
                </c:pt>
                <c:pt idx="1071">
                  <c:v>401500</c:v>
                </c:pt>
                <c:pt idx="1072">
                  <c:v>607000</c:v>
                </c:pt>
                <c:pt idx="1073">
                  <c:v>335000</c:v>
                </c:pt>
                <c:pt idx="1074">
                  <c:v>357000</c:v>
                </c:pt>
                <c:pt idx="1075">
                  <c:v>610000</c:v>
                </c:pt>
                <c:pt idx="1076">
                  <c:v>478750</c:v>
                </c:pt>
                <c:pt idx="1077">
                  <c:v>700000</c:v>
                </c:pt>
                <c:pt idx="1078">
                  <c:v>572500</c:v>
                </c:pt>
                <c:pt idx="1079">
                  <c:v>610000</c:v>
                </c:pt>
                <c:pt idx="1080">
                  <c:v>355000</c:v>
                </c:pt>
                <c:pt idx="1081">
                  <c:v>345000</c:v>
                </c:pt>
                <c:pt idx="1082">
                  <c:v>510000</c:v>
                </c:pt>
                <c:pt idx="1083">
                  <c:v>620000</c:v>
                </c:pt>
                <c:pt idx="1084">
                  <c:v>470000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91632"/>
        <c:axId val="320570032"/>
      </c:scatterChart>
      <c:valAx>
        <c:axId val="8391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ja-JP" b="0"/>
                </a:pPr>
                <a:r>
                  <a:rPr lang="en-US" b="0"/>
                  <a:t>Size (Sq</a:t>
                </a:r>
                <a:r>
                  <a:rPr lang="en-US" b="0" baseline="0"/>
                  <a:t>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ja-JP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20570032"/>
        <c:crosses val="autoZero"/>
        <c:crossBetween val="midCat"/>
      </c:valAx>
      <c:valAx>
        <c:axId val="320570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83916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data_scatter_plots!$J$2</c:f>
              <c:strCache>
                <c:ptCount val="1"/>
                <c:pt idx="0">
                  <c:v>Low=pred+1.5*e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xVal>
            <c:numRef>
              <c:f>data_scatter_plots!#REF!</c:f>
              <c:numCache>
                <c:formatCode>General</c:formatCode>
                <c:ptCount val="217"/>
                <c:pt idx="0">
                  <c:v>566</c:v>
                </c:pt>
                <c:pt idx="1">
                  <c:v>1550</c:v>
                </c:pt>
                <c:pt idx="2">
                  <c:v>1471</c:v>
                </c:pt>
                <c:pt idx="3">
                  <c:v>1506</c:v>
                </c:pt>
                <c:pt idx="4">
                  <c:v>786</c:v>
                </c:pt>
                <c:pt idx="5">
                  <c:v>541</c:v>
                </c:pt>
                <c:pt idx="6">
                  <c:v>1102</c:v>
                </c:pt>
                <c:pt idx="7">
                  <c:v>2320</c:v>
                </c:pt>
                <c:pt idx="8">
                  <c:v>864</c:v>
                </c:pt>
                <c:pt idx="9">
                  <c:v>500</c:v>
                </c:pt>
                <c:pt idx="10">
                  <c:v>1060</c:v>
                </c:pt>
                <c:pt idx="11">
                  <c:v>1462</c:v>
                </c:pt>
                <c:pt idx="12">
                  <c:v>983</c:v>
                </c:pt>
                <c:pt idx="13">
                  <c:v>1082</c:v>
                </c:pt>
                <c:pt idx="14">
                  <c:v>1749</c:v>
                </c:pt>
                <c:pt idx="15">
                  <c:v>940</c:v>
                </c:pt>
                <c:pt idx="16">
                  <c:v>924</c:v>
                </c:pt>
                <c:pt idx="17">
                  <c:v>1963</c:v>
                </c:pt>
                <c:pt idx="18">
                  <c:v>1672</c:v>
                </c:pt>
                <c:pt idx="19">
                  <c:v>1188</c:v>
                </c:pt>
                <c:pt idx="20">
                  <c:v>1580</c:v>
                </c:pt>
                <c:pt idx="21">
                  <c:v>785</c:v>
                </c:pt>
                <c:pt idx="22">
                  <c:v>983</c:v>
                </c:pt>
                <c:pt idx="23">
                  <c:v>3085</c:v>
                </c:pt>
                <c:pt idx="24">
                  <c:v>2133</c:v>
                </c:pt>
                <c:pt idx="25">
                  <c:v>1026</c:v>
                </c:pt>
                <c:pt idx="26">
                  <c:v>1074</c:v>
                </c:pt>
                <c:pt idx="27">
                  <c:v>1988</c:v>
                </c:pt>
                <c:pt idx="28">
                  <c:v>1600</c:v>
                </c:pt>
                <c:pt idx="29">
                  <c:v>684</c:v>
                </c:pt>
                <c:pt idx="30">
                  <c:v>932</c:v>
                </c:pt>
                <c:pt idx="31">
                  <c:v>737</c:v>
                </c:pt>
                <c:pt idx="32">
                  <c:v>1369</c:v>
                </c:pt>
                <c:pt idx="33">
                  <c:v>1176</c:v>
                </c:pt>
                <c:pt idx="34">
                  <c:v>638</c:v>
                </c:pt>
                <c:pt idx="35">
                  <c:v>1055</c:v>
                </c:pt>
                <c:pt idx="36">
                  <c:v>1565</c:v>
                </c:pt>
                <c:pt idx="37">
                  <c:v>1129</c:v>
                </c:pt>
                <c:pt idx="38">
                  <c:v>1668</c:v>
                </c:pt>
                <c:pt idx="39">
                  <c:v>947</c:v>
                </c:pt>
                <c:pt idx="40">
                  <c:v>1130</c:v>
                </c:pt>
                <c:pt idx="41">
                  <c:v>1370</c:v>
                </c:pt>
                <c:pt idx="42">
                  <c:v>530</c:v>
                </c:pt>
                <c:pt idx="43">
                  <c:v>1360</c:v>
                </c:pt>
                <c:pt idx="44">
                  <c:v>863</c:v>
                </c:pt>
                <c:pt idx="45">
                  <c:v>2359</c:v>
                </c:pt>
                <c:pt idx="46">
                  <c:v>897</c:v>
                </c:pt>
                <c:pt idx="47">
                  <c:v>1148</c:v>
                </c:pt>
                <c:pt idx="48">
                  <c:v>1975</c:v>
                </c:pt>
                <c:pt idx="49">
                  <c:v>915</c:v>
                </c:pt>
                <c:pt idx="50">
                  <c:v>898</c:v>
                </c:pt>
                <c:pt idx="51">
                  <c:v>1170</c:v>
                </c:pt>
                <c:pt idx="52">
                  <c:v>742</c:v>
                </c:pt>
                <c:pt idx="53">
                  <c:v>2050</c:v>
                </c:pt>
                <c:pt idx="54">
                  <c:v>890</c:v>
                </c:pt>
                <c:pt idx="55">
                  <c:v>1050</c:v>
                </c:pt>
                <c:pt idx="56">
                  <c:v>1416</c:v>
                </c:pt>
                <c:pt idx="57">
                  <c:v>1631</c:v>
                </c:pt>
                <c:pt idx="58">
                  <c:v>800</c:v>
                </c:pt>
                <c:pt idx="59">
                  <c:v>1047</c:v>
                </c:pt>
                <c:pt idx="60">
                  <c:v>1088</c:v>
                </c:pt>
                <c:pt idx="61">
                  <c:v>477</c:v>
                </c:pt>
                <c:pt idx="62">
                  <c:v>1410</c:v>
                </c:pt>
                <c:pt idx="63">
                  <c:v>1255</c:v>
                </c:pt>
                <c:pt idx="64">
                  <c:v>2048</c:v>
                </c:pt>
                <c:pt idx="65">
                  <c:v>660</c:v>
                </c:pt>
                <c:pt idx="66">
                  <c:v>1015</c:v>
                </c:pt>
                <c:pt idx="67">
                  <c:v>2552</c:v>
                </c:pt>
                <c:pt idx="68">
                  <c:v>742</c:v>
                </c:pt>
                <c:pt idx="69">
                  <c:v>1758</c:v>
                </c:pt>
                <c:pt idx="70">
                  <c:v>1957</c:v>
                </c:pt>
                <c:pt idx="71">
                  <c:v>680</c:v>
                </c:pt>
                <c:pt idx="72">
                  <c:v>1262</c:v>
                </c:pt>
                <c:pt idx="73">
                  <c:v>2698</c:v>
                </c:pt>
                <c:pt idx="74">
                  <c:v>1600</c:v>
                </c:pt>
                <c:pt idx="75">
                  <c:v>2965</c:v>
                </c:pt>
                <c:pt idx="76">
                  <c:v>1628</c:v>
                </c:pt>
                <c:pt idx="77">
                  <c:v>1231</c:v>
                </c:pt>
                <c:pt idx="78">
                  <c:v>1244</c:v>
                </c:pt>
                <c:pt idx="79">
                  <c:v>2485</c:v>
                </c:pt>
                <c:pt idx="80">
                  <c:v>775</c:v>
                </c:pt>
                <c:pt idx="81">
                  <c:v>748</c:v>
                </c:pt>
                <c:pt idx="82">
                  <c:v>447</c:v>
                </c:pt>
                <c:pt idx="83">
                  <c:v>960</c:v>
                </c:pt>
                <c:pt idx="84">
                  <c:v>1174</c:v>
                </c:pt>
                <c:pt idx="85">
                  <c:v>659</c:v>
                </c:pt>
                <c:pt idx="86">
                  <c:v>1206</c:v>
                </c:pt>
                <c:pt idx="87">
                  <c:v>1121</c:v>
                </c:pt>
                <c:pt idx="88">
                  <c:v>1088</c:v>
                </c:pt>
                <c:pt idx="89">
                  <c:v>1088</c:v>
                </c:pt>
                <c:pt idx="90">
                  <c:v>892</c:v>
                </c:pt>
                <c:pt idx="91">
                  <c:v>1567</c:v>
                </c:pt>
                <c:pt idx="92">
                  <c:v>1025</c:v>
                </c:pt>
                <c:pt idx="93">
                  <c:v>870</c:v>
                </c:pt>
                <c:pt idx="94">
                  <c:v>2556</c:v>
                </c:pt>
                <c:pt idx="95">
                  <c:v>504</c:v>
                </c:pt>
                <c:pt idx="96">
                  <c:v>2027</c:v>
                </c:pt>
                <c:pt idx="97">
                  <c:v>1120</c:v>
                </c:pt>
                <c:pt idx="98">
                  <c:v>2274</c:v>
                </c:pt>
                <c:pt idx="99">
                  <c:v>500</c:v>
                </c:pt>
                <c:pt idx="100">
                  <c:v>346</c:v>
                </c:pt>
                <c:pt idx="101">
                  <c:v>823</c:v>
                </c:pt>
                <c:pt idx="102">
                  <c:v>578</c:v>
                </c:pt>
                <c:pt idx="103">
                  <c:v>1085</c:v>
                </c:pt>
                <c:pt idx="104">
                  <c:v>1005</c:v>
                </c:pt>
                <c:pt idx="105">
                  <c:v>3154</c:v>
                </c:pt>
                <c:pt idx="106">
                  <c:v>1260</c:v>
                </c:pt>
                <c:pt idx="107">
                  <c:v>1889</c:v>
                </c:pt>
                <c:pt idx="108">
                  <c:v>1824</c:v>
                </c:pt>
                <c:pt idx="109">
                  <c:v>775</c:v>
                </c:pt>
                <c:pt idx="110">
                  <c:v>840</c:v>
                </c:pt>
                <c:pt idx="111">
                  <c:v>1727</c:v>
                </c:pt>
                <c:pt idx="112">
                  <c:v>1366</c:v>
                </c:pt>
                <c:pt idx="113">
                  <c:v>410</c:v>
                </c:pt>
                <c:pt idx="114">
                  <c:v>870</c:v>
                </c:pt>
                <c:pt idx="115">
                  <c:v>810</c:v>
                </c:pt>
                <c:pt idx="116">
                  <c:v>725</c:v>
                </c:pt>
                <c:pt idx="117">
                  <c:v>1195</c:v>
                </c:pt>
                <c:pt idx="118">
                  <c:v>1438</c:v>
                </c:pt>
                <c:pt idx="119">
                  <c:v>1645</c:v>
                </c:pt>
                <c:pt idx="120">
                  <c:v>947</c:v>
                </c:pt>
                <c:pt idx="121">
                  <c:v>896</c:v>
                </c:pt>
                <c:pt idx="122">
                  <c:v>1610</c:v>
                </c:pt>
                <c:pt idx="123">
                  <c:v>3715</c:v>
                </c:pt>
                <c:pt idx="124">
                  <c:v>1655</c:v>
                </c:pt>
                <c:pt idx="125">
                  <c:v>1405</c:v>
                </c:pt>
                <c:pt idx="126">
                  <c:v>764</c:v>
                </c:pt>
                <c:pt idx="127">
                  <c:v>1030</c:v>
                </c:pt>
                <c:pt idx="128">
                  <c:v>719</c:v>
                </c:pt>
                <c:pt idx="129">
                  <c:v>1991</c:v>
                </c:pt>
                <c:pt idx="130">
                  <c:v>1529</c:v>
                </c:pt>
                <c:pt idx="131">
                  <c:v>2422</c:v>
                </c:pt>
                <c:pt idx="132">
                  <c:v>1197</c:v>
                </c:pt>
                <c:pt idx="133">
                  <c:v>932</c:v>
                </c:pt>
                <c:pt idx="134">
                  <c:v>804</c:v>
                </c:pt>
                <c:pt idx="135">
                  <c:v>1183</c:v>
                </c:pt>
                <c:pt idx="136">
                  <c:v>732</c:v>
                </c:pt>
                <c:pt idx="137">
                  <c:v>779</c:v>
                </c:pt>
                <c:pt idx="138">
                  <c:v>1882</c:v>
                </c:pt>
                <c:pt idx="139">
                  <c:v>1909</c:v>
                </c:pt>
                <c:pt idx="140">
                  <c:v>1141</c:v>
                </c:pt>
                <c:pt idx="141">
                  <c:v>1086</c:v>
                </c:pt>
                <c:pt idx="142">
                  <c:v>1840</c:v>
                </c:pt>
                <c:pt idx="143">
                  <c:v>860</c:v>
                </c:pt>
                <c:pt idx="144">
                  <c:v>1382</c:v>
                </c:pt>
                <c:pt idx="145">
                  <c:v>1640</c:v>
                </c:pt>
                <c:pt idx="146">
                  <c:v>1197</c:v>
                </c:pt>
                <c:pt idx="147">
                  <c:v>1108</c:v>
                </c:pt>
                <c:pt idx="148">
                  <c:v>1700</c:v>
                </c:pt>
                <c:pt idx="149">
                  <c:v>785</c:v>
                </c:pt>
                <c:pt idx="150">
                  <c:v>776</c:v>
                </c:pt>
                <c:pt idx="151">
                  <c:v>795</c:v>
                </c:pt>
                <c:pt idx="152">
                  <c:v>395</c:v>
                </c:pt>
                <c:pt idx="153">
                  <c:v>2463</c:v>
                </c:pt>
                <c:pt idx="154">
                  <c:v>902</c:v>
                </c:pt>
                <c:pt idx="155">
                  <c:v>1122</c:v>
                </c:pt>
                <c:pt idx="156">
                  <c:v>890</c:v>
                </c:pt>
                <c:pt idx="157">
                  <c:v>538</c:v>
                </c:pt>
                <c:pt idx="158">
                  <c:v>872</c:v>
                </c:pt>
                <c:pt idx="159">
                  <c:v>2400</c:v>
                </c:pt>
                <c:pt idx="160">
                  <c:v>1150</c:v>
                </c:pt>
                <c:pt idx="161">
                  <c:v>1490</c:v>
                </c:pt>
                <c:pt idx="162">
                  <c:v>828</c:v>
                </c:pt>
                <c:pt idx="163">
                  <c:v>1764</c:v>
                </c:pt>
                <c:pt idx="164">
                  <c:v>875</c:v>
                </c:pt>
                <c:pt idx="165">
                  <c:v>1004</c:v>
                </c:pt>
                <c:pt idx="166">
                  <c:v>1057</c:v>
                </c:pt>
                <c:pt idx="167">
                  <c:v>1273</c:v>
                </c:pt>
                <c:pt idx="168">
                  <c:v>328</c:v>
                </c:pt>
                <c:pt idx="169">
                  <c:v>345</c:v>
                </c:pt>
                <c:pt idx="170">
                  <c:v>990</c:v>
                </c:pt>
                <c:pt idx="171">
                  <c:v>1107</c:v>
                </c:pt>
                <c:pt idx="172">
                  <c:v>1022</c:v>
                </c:pt>
                <c:pt idx="173">
                  <c:v>1275</c:v>
                </c:pt>
                <c:pt idx="174">
                  <c:v>1636</c:v>
                </c:pt>
                <c:pt idx="175">
                  <c:v>815</c:v>
                </c:pt>
                <c:pt idx="176">
                  <c:v>1173</c:v>
                </c:pt>
                <c:pt idx="177">
                  <c:v>1103</c:v>
                </c:pt>
                <c:pt idx="178">
                  <c:v>1162</c:v>
                </c:pt>
                <c:pt idx="179">
                  <c:v>1016</c:v>
                </c:pt>
                <c:pt idx="180">
                  <c:v>783</c:v>
                </c:pt>
                <c:pt idx="181">
                  <c:v>918</c:v>
                </c:pt>
                <c:pt idx="182">
                  <c:v>945</c:v>
                </c:pt>
                <c:pt idx="183">
                  <c:v>1277</c:v>
                </c:pt>
                <c:pt idx="184">
                  <c:v>1505</c:v>
                </c:pt>
                <c:pt idx="185">
                  <c:v>702</c:v>
                </c:pt>
                <c:pt idx="186">
                  <c:v>2698</c:v>
                </c:pt>
                <c:pt idx="187">
                  <c:v>1505</c:v>
                </c:pt>
                <c:pt idx="188">
                  <c:v>1488</c:v>
                </c:pt>
                <c:pt idx="189">
                  <c:v>1026</c:v>
                </c:pt>
                <c:pt idx="190">
                  <c:v>1604</c:v>
                </c:pt>
                <c:pt idx="191">
                  <c:v>1457</c:v>
                </c:pt>
                <c:pt idx="192">
                  <c:v>1511</c:v>
                </c:pt>
                <c:pt idx="193">
                  <c:v>1885</c:v>
                </c:pt>
                <c:pt idx="194">
                  <c:v>981</c:v>
                </c:pt>
                <c:pt idx="195">
                  <c:v>453</c:v>
                </c:pt>
                <c:pt idx="196">
                  <c:v>968</c:v>
                </c:pt>
                <c:pt idx="197">
                  <c:v>1213</c:v>
                </c:pt>
                <c:pt idx="198">
                  <c:v>1490</c:v>
                </c:pt>
                <c:pt idx="199">
                  <c:v>1750</c:v>
                </c:pt>
                <c:pt idx="200">
                  <c:v>1260</c:v>
                </c:pt>
                <c:pt idx="201">
                  <c:v>2922</c:v>
                </c:pt>
                <c:pt idx="202">
                  <c:v>1104</c:v>
                </c:pt>
                <c:pt idx="203">
                  <c:v>1532</c:v>
                </c:pt>
                <c:pt idx="204">
                  <c:v>1185</c:v>
                </c:pt>
                <c:pt idx="205">
                  <c:v>790</c:v>
                </c:pt>
                <c:pt idx="206">
                  <c:v>950</c:v>
                </c:pt>
                <c:pt idx="207">
                  <c:v>2087</c:v>
                </c:pt>
                <c:pt idx="208">
                  <c:v>1437</c:v>
                </c:pt>
                <c:pt idx="209">
                  <c:v>964</c:v>
                </c:pt>
                <c:pt idx="210">
                  <c:v>2894</c:v>
                </c:pt>
                <c:pt idx="211">
                  <c:v>1589</c:v>
                </c:pt>
                <c:pt idx="212">
                  <c:v>994</c:v>
                </c:pt>
                <c:pt idx="213">
                  <c:v>1040</c:v>
                </c:pt>
                <c:pt idx="214">
                  <c:v>2070</c:v>
                </c:pt>
                <c:pt idx="215">
                  <c:v>870</c:v>
                </c:pt>
                <c:pt idx="216">
                  <c:v>1178</c:v>
                </c:pt>
              </c:numCache>
            </c:numRef>
          </c:xVal>
          <c:yVal>
            <c:numRef>
              <c:f>data_scatter_plots!$J$3:$J$219</c:f>
              <c:numCache>
                <c:formatCode>General</c:formatCode>
                <c:ptCount val="217"/>
                <c:pt idx="0">
                  <c:v>278897</c:v>
                </c:pt>
                <c:pt idx="1">
                  <c:v>656842.4</c:v>
                </c:pt>
                <c:pt idx="2">
                  <c:v>628490.69999999728</c:v>
                </c:pt>
                <c:pt idx="3">
                  <c:v>610513.6</c:v>
                </c:pt>
                <c:pt idx="4">
                  <c:v>343541.3</c:v>
                </c:pt>
                <c:pt idx="5">
                  <c:v>232880.6</c:v>
                </c:pt>
                <c:pt idx="6">
                  <c:v>429448.6</c:v>
                </c:pt>
                <c:pt idx="7">
                  <c:v>896347.6</c:v>
                </c:pt>
                <c:pt idx="8">
                  <c:v>369192.5</c:v>
                </c:pt>
                <c:pt idx="9">
                  <c:v>216153.7</c:v>
                </c:pt>
                <c:pt idx="10">
                  <c:v>308021.09999999998</c:v>
                </c:pt>
                <c:pt idx="11">
                  <c:v>624134.80000000005</c:v>
                </c:pt>
                <c:pt idx="12">
                  <c:v>445070.5</c:v>
                </c:pt>
                <c:pt idx="13">
                  <c:v>436685.5</c:v>
                </c:pt>
                <c:pt idx="14">
                  <c:v>793273</c:v>
                </c:pt>
                <c:pt idx="15">
                  <c:v>401942.3</c:v>
                </c:pt>
                <c:pt idx="16">
                  <c:v>368731.8</c:v>
                </c:pt>
                <c:pt idx="17">
                  <c:v>688463.4</c:v>
                </c:pt>
                <c:pt idx="18">
                  <c:v>731322.5</c:v>
                </c:pt>
                <c:pt idx="19">
                  <c:v>430705</c:v>
                </c:pt>
                <c:pt idx="20">
                  <c:v>665362.19999999728</c:v>
                </c:pt>
                <c:pt idx="21">
                  <c:v>305090.7</c:v>
                </c:pt>
                <c:pt idx="22">
                  <c:v>385070.5</c:v>
                </c:pt>
                <c:pt idx="23">
                  <c:v>1078724</c:v>
                </c:pt>
                <c:pt idx="24">
                  <c:v>986324.9</c:v>
                </c:pt>
                <c:pt idx="25">
                  <c:v>301198.8</c:v>
                </c:pt>
                <c:pt idx="26">
                  <c:v>440080.3</c:v>
                </c:pt>
                <c:pt idx="27">
                  <c:v>862229.8</c:v>
                </c:pt>
                <c:pt idx="28">
                  <c:v>626875.30000000005</c:v>
                </c:pt>
                <c:pt idx="29">
                  <c:v>291324.40000000002</c:v>
                </c:pt>
                <c:pt idx="30">
                  <c:v>400337.1</c:v>
                </c:pt>
                <c:pt idx="31">
                  <c:v>336209.2</c:v>
                </c:pt>
                <c:pt idx="32">
                  <c:v>550523.80000000005</c:v>
                </c:pt>
                <c:pt idx="33">
                  <c:v>428297.1</c:v>
                </c:pt>
                <c:pt idx="34">
                  <c:v>194680.8</c:v>
                </c:pt>
                <c:pt idx="35">
                  <c:v>452517.8</c:v>
                </c:pt>
                <c:pt idx="36">
                  <c:v>546852.30000000005</c:v>
                </c:pt>
                <c:pt idx="37">
                  <c:v>499816.3</c:v>
                </c:pt>
                <c:pt idx="38">
                  <c:v>664319.9</c:v>
                </c:pt>
                <c:pt idx="39">
                  <c:v>418346.9</c:v>
                </c:pt>
                <c:pt idx="40">
                  <c:v>482567</c:v>
                </c:pt>
                <c:pt idx="41">
                  <c:v>545724.4</c:v>
                </c:pt>
                <c:pt idx="42">
                  <c:v>232173.4</c:v>
                </c:pt>
                <c:pt idx="43">
                  <c:v>588717.9</c:v>
                </c:pt>
                <c:pt idx="44">
                  <c:v>388991.8</c:v>
                </c:pt>
                <c:pt idx="45">
                  <c:v>971673.2</c:v>
                </c:pt>
                <c:pt idx="46">
                  <c:v>378314.1</c:v>
                </c:pt>
                <c:pt idx="47">
                  <c:v>468178.8</c:v>
                </c:pt>
                <c:pt idx="48">
                  <c:v>712121.3</c:v>
                </c:pt>
                <c:pt idx="49">
                  <c:v>359925.9</c:v>
                </c:pt>
                <c:pt idx="50">
                  <c:v>393514.8</c:v>
                </c:pt>
                <c:pt idx="51">
                  <c:v>525593.19999999728</c:v>
                </c:pt>
                <c:pt idx="52">
                  <c:v>319712.5</c:v>
                </c:pt>
                <c:pt idx="53">
                  <c:v>784670.5</c:v>
                </c:pt>
                <c:pt idx="54">
                  <c:v>360909.5</c:v>
                </c:pt>
                <c:pt idx="55">
                  <c:v>411514.5</c:v>
                </c:pt>
                <c:pt idx="56">
                  <c:v>580454.6</c:v>
                </c:pt>
                <c:pt idx="57">
                  <c:v>685545.6</c:v>
                </c:pt>
                <c:pt idx="58">
                  <c:v>348350.5</c:v>
                </c:pt>
                <c:pt idx="59">
                  <c:v>424412.5</c:v>
                </c:pt>
                <c:pt idx="60">
                  <c:v>439139.4</c:v>
                </c:pt>
                <c:pt idx="61">
                  <c:v>186538.6</c:v>
                </c:pt>
                <c:pt idx="62">
                  <c:v>582850.6</c:v>
                </c:pt>
                <c:pt idx="63">
                  <c:v>492648.9</c:v>
                </c:pt>
                <c:pt idx="64">
                  <c:v>946269.2</c:v>
                </c:pt>
                <c:pt idx="65">
                  <c:v>278258.7</c:v>
                </c:pt>
                <c:pt idx="66">
                  <c:v>446991.5</c:v>
                </c:pt>
                <c:pt idx="67">
                  <c:v>1145400</c:v>
                </c:pt>
                <c:pt idx="68">
                  <c:v>356712.5</c:v>
                </c:pt>
                <c:pt idx="69">
                  <c:v>658578.9</c:v>
                </c:pt>
                <c:pt idx="70">
                  <c:v>971217.4</c:v>
                </c:pt>
                <c:pt idx="71">
                  <c:v>302271.8</c:v>
                </c:pt>
                <c:pt idx="72">
                  <c:v>544053.6</c:v>
                </c:pt>
                <c:pt idx="73">
                  <c:v>1039696</c:v>
                </c:pt>
                <c:pt idx="74">
                  <c:v>656875.30000000005</c:v>
                </c:pt>
                <c:pt idx="75">
                  <c:v>1285771</c:v>
                </c:pt>
                <c:pt idx="76">
                  <c:v>714493.6</c:v>
                </c:pt>
                <c:pt idx="77">
                  <c:v>524058.2</c:v>
                </c:pt>
                <c:pt idx="78">
                  <c:v>570441.80000000005</c:v>
                </c:pt>
                <c:pt idx="79">
                  <c:v>1106956</c:v>
                </c:pt>
                <c:pt idx="80">
                  <c:v>338834.1</c:v>
                </c:pt>
                <c:pt idx="81">
                  <c:v>327166.40000000002</c:v>
                </c:pt>
                <c:pt idx="82">
                  <c:v>205518.9</c:v>
                </c:pt>
                <c:pt idx="83">
                  <c:v>335455.40000000002</c:v>
                </c:pt>
                <c:pt idx="84">
                  <c:v>454520.8</c:v>
                </c:pt>
                <c:pt idx="85">
                  <c:v>295558</c:v>
                </c:pt>
                <c:pt idx="86">
                  <c:v>512816.8</c:v>
                </c:pt>
                <c:pt idx="87">
                  <c:v>510761.1</c:v>
                </c:pt>
                <c:pt idx="88">
                  <c:v>330814.40000000002</c:v>
                </c:pt>
                <c:pt idx="89">
                  <c:v>425589.4</c:v>
                </c:pt>
                <c:pt idx="90">
                  <c:v>433560.8</c:v>
                </c:pt>
                <c:pt idx="91">
                  <c:v>682753.6</c:v>
                </c:pt>
                <c:pt idx="92">
                  <c:v>375848.1</c:v>
                </c:pt>
                <c:pt idx="93">
                  <c:v>322194.40000000002</c:v>
                </c:pt>
                <c:pt idx="94">
                  <c:v>1161202</c:v>
                </c:pt>
                <c:pt idx="95">
                  <c:v>224706.3</c:v>
                </c:pt>
                <c:pt idx="96">
                  <c:v>847555.4</c:v>
                </c:pt>
                <c:pt idx="97">
                  <c:v>459060.4</c:v>
                </c:pt>
                <c:pt idx="98">
                  <c:v>989617.4</c:v>
                </c:pt>
                <c:pt idx="99">
                  <c:v>215153.7</c:v>
                </c:pt>
                <c:pt idx="100">
                  <c:v>161752.70000000001</c:v>
                </c:pt>
                <c:pt idx="101">
                  <c:v>362965.6</c:v>
                </c:pt>
                <c:pt idx="102">
                  <c:v>256804.9</c:v>
                </c:pt>
                <c:pt idx="103">
                  <c:v>457037.5</c:v>
                </c:pt>
                <c:pt idx="104">
                  <c:v>454985</c:v>
                </c:pt>
                <c:pt idx="105">
                  <c:v>1196195</c:v>
                </c:pt>
                <c:pt idx="106">
                  <c:v>411152.2</c:v>
                </c:pt>
                <c:pt idx="107">
                  <c:v>877364.9</c:v>
                </c:pt>
                <c:pt idx="108">
                  <c:v>693822.3</c:v>
                </c:pt>
                <c:pt idx="109">
                  <c:v>324834.09999999998</c:v>
                </c:pt>
                <c:pt idx="110">
                  <c:v>359376.8</c:v>
                </c:pt>
                <c:pt idx="111">
                  <c:v>740358.6</c:v>
                </c:pt>
                <c:pt idx="112">
                  <c:v>514921.8</c:v>
                </c:pt>
                <c:pt idx="113">
                  <c:v>186594.7</c:v>
                </c:pt>
                <c:pt idx="114">
                  <c:v>325396.40000000002</c:v>
                </c:pt>
                <c:pt idx="115">
                  <c:v>333357</c:v>
                </c:pt>
                <c:pt idx="116">
                  <c:v>254401.3</c:v>
                </c:pt>
                <c:pt idx="117">
                  <c:v>490609.6</c:v>
                </c:pt>
                <c:pt idx="118">
                  <c:v>554369</c:v>
                </c:pt>
                <c:pt idx="119">
                  <c:v>725904.8</c:v>
                </c:pt>
                <c:pt idx="120">
                  <c:v>389346.9</c:v>
                </c:pt>
                <c:pt idx="121">
                  <c:v>347113.5</c:v>
                </c:pt>
                <c:pt idx="122">
                  <c:v>591381.9</c:v>
                </c:pt>
                <c:pt idx="123">
                  <c:v>1353763</c:v>
                </c:pt>
                <c:pt idx="124">
                  <c:v>599911.30000000005</c:v>
                </c:pt>
                <c:pt idx="125">
                  <c:v>595247.30000000005</c:v>
                </c:pt>
                <c:pt idx="126">
                  <c:v>361126.9</c:v>
                </c:pt>
                <c:pt idx="127">
                  <c:v>454251.4</c:v>
                </c:pt>
                <c:pt idx="128">
                  <c:v>326597.3</c:v>
                </c:pt>
                <c:pt idx="129">
                  <c:v>1027832</c:v>
                </c:pt>
                <c:pt idx="130">
                  <c:v>642628.69999999728</c:v>
                </c:pt>
                <c:pt idx="131">
                  <c:v>1051815</c:v>
                </c:pt>
                <c:pt idx="132">
                  <c:v>469760.9</c:v>
                </c:pt>
                <c:pt idx="133">
                  <c:v>377837.1</c:v>
                </c:pt>
                <c:pt idx="134">
                  <c:v>369653.1</c:v>
                </c:pt>
                <c:pt idx="135">
                  <c:v>450701.8</c:v>
                </c:pt>
                <c:pt idx="136">
                  <c:v>290705.90000000002</c:v>
                </c:pt>
                <c:pt idx="137">
                  <c:v>309136.7</c:v>
                </c:pt>
                <c:pt idx="138">
                  <c:v>685960.3</c:v>
                </c:pt>
                <c:pt idx="139">
                  <c:v>723878</c:v>
                </c:pt>
                <c:pt idx="140">
                  <c:v>497274.2</c:v>
                </c:pt>
                <c:pt idx="141">
                  <c:v>436238.1</c:v>
                </c:pt>
                <c:pt idx="142">
                  <c:v>734782.7</c:v>
                </c:pt>
                <c:pt idx="143">
                  <c:v>333389.90000000002</c:v>
                </c:pt>
                <c:pt idx="144">
                  <c:v>585632.30000000005</c:v>
                </c:pt>
                <c:pt idx="145">
                  <c:v>812401.5</c:v>
                </c:pt>
                <c:pt idx="146">
                  <c:v>624510.9</c:v>
                </c:pt>
                <c:pt idx="147">
                  <c:v>470652.5</c:v>
                </c:pt>
                <c:pt idx="148">
                  <c:v>801940.9</c:v>
                </c:pt>
                <c:pt idx="149">
                  <c:v>340340.7</c:v>
                </c:pt>
                <c:pt idx="150">
                  <c:v>321534.8</c:v>
                </c:pt>
                <c:pt idx="151">
                  <c:v>310347.2</c:v>
                </c:pt>
                <c:pt idx="152">
                  <c:v>165084.79999999999</c:v>
                </c:pt>
                <c:pt idx="153">
                  <c:v>1000041</c:v>
                </c:pt>
                <c:pt idx="154">
                  <c:v>386817.4</c:v>
                </c:pt>
                <c:pt idx="155">
                  <c:v>489461.7</c:v>
                </c:pt>
                <c:pt idx="156">
                  <c:v>399409.5</c:v>
                </c:pt>
                <c:pt idx="157">
                  <c:v>173171.1</c:v>
                </c:pt>
                <c:pt idx="158">
                  <c:v>372797.7</c:v>
                </c:pt>
                <c:pt idx="159">
                  <c:v>854900</c:v>
                </c:pt>
                <c:pt idx="160">
                  <c:v>449080.1</c:v>
                </c:pt>
                <c:pt idx="161">
                  <c:v>532803.1</c:v>
                </c:pt>
                <c:pt idx="162">
                  <c:v>321968.8</c:v>
                </c:pt>
                <c:pt idx="163">
                  <c:v>752282.8</c:v>
                </c:pt>
                <c:pt idx="164">
                  <c:v>395399.7</c:v>
                </c:pt>
                <c:pt idx="165">
                  <c:v>447284.3</c:v>
                </c:pt>
                <c:pt idx="166">
                  <c:v>431669.1</c:v>
                </c:pt>
                <c:pt idx="167">
                  <c:v>544260.80000000005</c:v>
                </c:pt>
                <c:pt idx="168">
                  <c:v>160640.9</c:v>
                </c:pt>
                <c:pt idx="169">
                  <c:v>147552</c:v>
                </c:pt>
                <c:pt idx="170">
                  <c:v>426475.1</c:v>
                </c:pt>
                <c:pt idx="171">
                  <c:v>440451.9</c:v>
                </c:pt>
                <c:pt idx="172">
                  <c:v>300396.09999999998</c:v>
                </c:pt>
                <c:pt idx="173">
                  <c:v>551662.1</c:v>
                </c:pt>
                <c:pt idx="174">
                  <c:v>706598.9</c:v>
                </c:pt>
                <c:pt idx="175">
                  <c:v>346860.3</c:v>
                </c:pt>
                <c:pt idx="176">
                  <c:v>526195.19999999728</c:v>
                </c:pt>
                <c:pt idx="177">
                  <c:v>520649.3</c:v>
                </c:pt>
                <c:pt idx="178">
                  <c:v>494987.9</c:v>
                </c:pt>
                <c:pt idx="179">
                  <c:v>360042.2</c:v>
                </c:pt>
                <c:pt idx="180">
                  <c:v>302939.3</c:v>
                </c:pt>
                <c:pt idx="181">
                  <c:v>401027.9</c:v>
                </c:pt>
                <c:pt idx="182">
                  <c:v>428445.6</c:v>
                </c:pt>
                <c:pt idx="183">
                  <c:v>567063.4</c:v>
                </c:pt>
                <c:pt idx="184">
                  <c:v>670312.9</c:v>
                </c:pt>
                <c:pt idx="185">
                  <c:v>221686.2</c:v>
                </c:pt>
                <c:pt idx="186">
                  <c:v>1027196</c:v>
                </c:pt>
                <c:pt idx="187">
                  <c:v>635312.9</c:v>
                </c:pt>
                <c:pt idx="188">
                  <c:v>568401.80000000005</c:v>
                </c:pt>
                <c:pt idx="189">
                  <c:v>442948.8</c:v>
                </c:pt>
                <c:pt idx="190">
                  <c:v>647677.9</c:v>
                </c:pt>
                <c:pt idx="191">
                  <c:v>808181.5</c:v>
                </c:pt>
                <c:pt idx="192">
                  <c:v>639016.9</c:v>
                </c:pt>
                <c:pt idx="193">
                  <c:v>706562.3</c:v>
                </c:pt>
                <c:pt idx="194">
                  <c:v>385169.2</c:v>
                </c:pt>
                <c:pt idx="195">
                  <c:v>187472.9</c:v>
                </c:pt>
                <c:pt idx="196">
                  <c:v>412060.7</c:v>
                </c:pt>
                <c:pt idx="197">
                  <c:v>458721.4</c:v>
                </c:pt>
                <c:pt idx="198">
                  <c:v>659803.1</c:v>
                </c:pt>
                <c:pt idx="199">
                  <c:v>699973.6</c:v>
                </c:pt>
                <c:pt idx="200">
                  <c:v>496152.2</c:v>
                </c:pt>
                <c:pt idx="201">
                  <c:v>1194642</c:v>
                </c:pt>
                <c:pt idx="202">
                  <c:v>451099.9</c:v>
                </c:pt>
                <c:pt idx="203">
                  <c:v>673230.6</c:v>
                </c:pt>
                <c:pt idx="204">
                  <c:v>504603.1</c:v>
                </c:pt>
                <c:pt idx="205">
                  <c:v>299343.90000000002</c:v>
                </c:pt>
                <c:pt idx="206">
                  <c:v>452948.9</c:v>
                </c:pt>
                <c:pt idx="207">
                  <c:v>749594.7</c:v>
                </c:pt>
                <c:pt idx="208">
                  <c:v>859168.4</c:v>
                </c:pt>
                <c:pt idx="209">
                  <c:v>401258.1</c:v>
                </c:pt>
                <c:pt idx="210">
                  <c:v>1161524</c:v>
                </c:pt>
                <c:pt idx="211">
                  <c:v>823577.1</c:v>
                </c:pt>
                <c:pt idx="212">
                  <c:v>385277.8</c:v>
                </c:pt>
                <c:pt idx="213">
                  <c:v>451507.9</c:v>
                </c:pt>
                <c:pt idx="214">
                  <c:v>838683.6</c:v>
                </c:pt>
                <c:pt idx="215">
                  <c:v>332896.40000000002</c:v>
                </c:pt>
                <c:pt idx="216">
                  <c:v>445948.5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826456"/>
        <c:axId val="321361216"/>
      </c:scatterChart>
      <c:valAx>
        <c:axId val="353826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Size</a:t>
                </a:r>
                <a:r>
                  <a:rPr lang="en-US" b="0" baseline="0"/>
                  <a:t> (Sq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21361216"/>
        <c:crosses val="autoZero"/>
        <c:crossBetween val="midCat"/>
      </c:valAx>
      <c:valAx>
        <c:axId val="321361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382645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097041923813576"/>
          <c:y val="0.14198651040712934"/>
          <c:w val="0.78916471589699932"/>
          <c:h val="0.6670960751999023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0.11926846137476059"/>
                  <c:y val="-0.1613663553683696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400" b="1" baseline="0" dirty="0" smtClean="0"/>
                      <a:t>price </a:t>
                    </a:r>
                    <a:r>
                      <a:rPr lang="en-US" sz="1400" b="1" baseline="0" dirty="0"/>
                      <a:t>= </a:t>
                    </a:r>
                    <a:r>
                      <a:rPr lang="en-US" sz="1400" b="1" i="0" u="none" strike="noStrike" baseline="0" dirty="0" smtClean="0">
                        <a:effectLst/>
                      </a:rPr>
                      <a:t> 16651 + </a:t>
                    </a:r>
                    <a:r>
                      <a:rPr lang="en-US" sz="1400" b="1" baseline="0" dirty="0" smtClean="0"/>
                      <a:t>401.31 size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data_scatter_plots!$A$3:$A$219</c:f>
              <c:numCache>
                <c:formatCode>General</c:formatCode>
                <c:ptCount val="217"/>
                <c:pt idx="0">
                  <c:v>566</c:v>
                </c:pt>
                <c:pt idx="1">
                  <c:v>1550</c:v>
                </c:pt>
                <c:pt idx="2">
                  <c:v>1471</c:v>
                </c:pt>
                <c:pt idx="3">
                  <c:v>1506</c:v>
                </c:pt>
                <c:pt idx="4">
                  <c:v>786</c:v>
                </c:pt>
                <c:pt idx="5">
                  <c:v>541</c:v>
                </c:pt>
                <c:pt idx="6">
                  <c:v>1102</c:v>
                </c:pt>
                <c:pt idx="7">
                  <c:v>2320</c:v>
                </c:pt>
                <c:pt idx="8">
                  <c:v>864</c:v>
                </c:pt>
                <c:pt idx="9">
                  <c:v>500</c:v>
                </c:pt>
                <c:pt idx="10">
                  <c:v>1060</c:v>
                </c:pt>
                <c:pt idx="11">
                  <c:v>1462</c:v>
                </c:pt>
                <c:pt idx="12">
                  <c:v>983</c:v>
                </c:pt>
                <c:pt idx="13">
                  <c:v>1082</c:v>
                </c:pt>
                <c:pt idx="14">
                  <c:v>1749</c:v>
                </c:pt>
                <c:pt idx="15">
                  <c:v>940</c:v>
                </c:pt>
                <c:pt idx="16">
                  <c:v>924</c:v>
                </c:pt>
                <c:pt idx="17">
                  <c:v>1963</c:v>
                </c:pt>
                <c:pt idx="18">
                  <c:v>1672</c:v>
                </c:pt>
                <c:pt idx="19">
                  <c:v>1188</c:v>
                </c:pt>
                <c:pt idx="20">
                  <c:v>1580</c:v>
                </c:pt>
                <c:pt idx="21">
                  <c:v>785</c:v>
                </c:pt>
                <c:pt idx="22">
                  <c:v>983</c:v>
                </c:pt>
                <c:pt idx="23">
                  <c:v>3085</c:v>
                </c:pt>
                <c:pt idx="24">
                  <c:v>2133</c:v>
                </c:pt>
                <c:pt idx="25">
                  <c:v>1026</c:v>
                </c:pt>
                <c:pt idx="26">
                  <c:v>1074</c:v>
                </c:pt>
                <c:pt idx="27">
                  <c:v>1988</c:v>
                </c:pt>
                <c:pt idx="28">
                  <c:v>1600</c:v>
                </c:pt>
                <c:pt idx="29">
                  <c:v>684</c:v>
                </c:pt>
                <c:pt idx="30">
                  <c:v>932</c:v>
                </c:pt>
                <c:pt idx="31">
                  <c:v>737</c:v>
                </c:pt>
                <c:pt idx="32">
                  <c:v>1369</c:v>
                </c:pt>
                <c:pt idx="33">
                  <c:v>1176</c:v>
                </c:pt>
                <c:pt idx="34">
                  <c:v>638</c:v>
                </c:pt>
                <c:pt idx="35">
                  <c:v>1055</c:v>
                </c:pt>
                <c:pt idx="36">
                  <c:v>1565</c:v>
                </c:pt>
                <c:pt idx="37">
                  <c:v>1129</c:v>
                </c:pt>
                <c:pt idx="38">
                  <c:v>1668</c:v>
                </c:pt>
                <c:pt idx="39">
                  <c:v>947</c:v>
                </c:pt>
                <c:pt idx="40">
                  <c:v>1130</c:v>
                </c:pt>
                <c:pt idx="41">
                  <c:v>1370</c:v>
                </c:pt>
                <c:pt idx="42">
                  <c:v>530</c:v>
                </c:pt>
                <c:pt idx="43">
                  <c:v>1360</c:v>
                </c:pt>
                <c:pt idx="44">
                  <c:v>863</c:v>
                </c:pt>
                <c:pt idx="45">
                  <c:v>2359</c:v>
                </c:pt>
                <c:pt idx="46">
                  <c:v>897</c:v>
                </c:pt>
                <c:pt idx="47">
                  <c:v>1148</c:v>
                </c:pt>
                <c:pt idx="48">
                  <c:v>1975</c:v>
                </c:pt>
                <c:pt idx="49">
                  <c:v>915</c:v>
                </c:pt>
                <c:pt idx="50">
                  <c:v>898</c:v>
                </c:pt>
                <c:pt idx="51">
                  <c:v>1170</c:v>
                </c:pt>
                <c:pt idx="52">
                  <c:v>742</c:v>
                </c:pt>
                <c:pt idx="53">
                  <c:v>2050</c:v>
                </c:pt>
                <c:pt idx="54">
                  <c:v>890</c:v>
                </c:pt>
                <c:pt idx="55">
                  <c:v>1050</c:v>
                </c:pt>
                <c:pt idx="56">
                  <c:v>1416</c:v>
                </c:pt>
                <c:pt idx="57">
                  <c:v>1631</c:v>
                </c:pt>
                <c:pt idx="58">
                  <c:v>800</c:v>
                </c:pt>
                <c:pt idx="59">
                  <c:v>1047</c:v>
                </c:pt>
                <c:pt idx="60">
                  <c:v>1088</c:v>
                </c:pt>
                <c:pt idx="61">
                  <c:v>477</c:v>
                </c:pt>
                <c:pt idx="62">
                  <c:v>1410</c:v>
                </c:pt>
                <c:pt idx="63">
                  <c:v>1255</c:v>
                </c:pt>
                <c:pt idx="64">
                  <c:v>2048</c:v>
                </c:pt>
                <c:pt idx="65">
                  <c:v>660</c:v>
                </c:pt>
                <c:pt idx="66">
                  <c:v>1015</c:v>
                </c:pt>
                <c:pt idx="67">
                  <c:v>2552</c:v>
                </c:pt>
                <c:pt idx="68">
                  <c:v>742</c:v>
                </c:pt>
                <c:pt idx="69">
                  <c:v>1758</c:v>
                </c:pt>
                <c:pt idx="70">
                  <c:v>1957</c:v>
                </c:pt>
                <c:pt idx="71">
                  <c:v>680</c:v>
                </c:pt>
                <c:pt idx="72">
                  <c:v>1262</c:v>
                </c:pt>
                <c:pt idx="73">
                  <c:v>2698</c:v>
                </c:pt>
                <c:pt idx="74">
                  <c:v>1600</c:v>
                </c:pt>
                <c:pt idx="75">
                  <c:v>2965</c:v>
                </c:pt>
                <c:pt idx="76">
                  <c:v>1628</c:v>
                </c:pt>
                <c:pt idx="77">
                  <c:v>1231</c:v>
                </c:pt>
                <c:pt idx="78">
                  <c:v>1244</c:v>
                </c:pt>
                <c:pt idx="79">
                  <c:v>2485</c:v>
                </c:pt>
                <c:pt idx="80">
                  <c:v>775</c:v>
                </c:pt>
                <c:pt idx="81">
                  <c:v>748</c:v>
                </c:pt>
                <c:pt idx="82">
                  <c:v>447</c:v>
                </c:pt>
                <c:pt idx="83">
                  <c:v>960</c:v>
                </c:pt>
                <c:pt idx="84">
                  <c:v>1174</c:v>
                </c:pt>
                <c:pt idx="85">
                  <c:v>659</c:v>
                </c:pt>
                <c:pt idx="86">
                  <c:v>1206</c:v>
                </c:pt>
                <c:pt idx="87">
                  <c:v>1121</c:v>
                </c:pt>
                <c:pt idx="88">
                  <c:v>1088</c:v>
                </c:pt>
                <c:pt idx="89">
                  <c:v>1088</c:v>
                </c:pt>
                <c:pt idx="90">
                  <c:v>892</c:v>
                </c:pt>
                <c:pt idx="91">
                  <c:v>1567</c:v>
                </c:pt>
                <c:pt idx="92">
                  <c:v>1025</c:v>
                </c:pt>
                <c:pt idx="93">
                  <c:v>870</c:v>
                </c:pt>
                <c:pt idx="94">
                  <c:v>2556</c:v>
                </c:pt>
                <c:pt idx="95">
                  <c:v>504</c:v>
                </c:pt>
                <c:pt idx="96">
                  <c:v>2027</c:v>
                </c:pt>
                <c:pt idx="97">
                  <c:v>1120</c:v>
                </c:pt>
                <c:pt idx="98">
                  <c:v>2274</c:v>
                </c:pt>
                <c:pt idx="99">
                  <c:v>500</c:v>
                </c:pt>
                <c:pt idx="100">
                  <c:v>346</c:v>
                </c:pt>
                <c:pt idx="101">
                  <c:v>823</c:v>
                </c:pt>
                <c:pt idx="102">
                  <c:v>578</c:v>
                </c:pt>
                <c:pt idx="103">
                  <c:v>1085</c:v>
                </c:pt>
                <c:pt idx="104">
                  <c:v>1005</c:v>
                </c:pt>
                <c:pt idx="105">
                  <c:v>3154</c:v>
                </c:pt>
                <c:pt idx="106">
                  <c:v>1260</c:v>
                </c:pt>
                <c:pt idx="107">
                  <c:v>1889</c:v>
                </c:pt>
                <c:pt idx="108">
                  <c:v>1824</c:v>
                </c:pt>
                <c:pt idx="109">
                  <c:v>775</c:v>
                </c:pt>
                <c:pt idx="110">
                  <c:v>840</c:v>
                </c:pt>
                <c:pt idx="111">
                  <c:v>1727</c:v>
                </c:pt>
                <c:pt idx="112">
                  <c:v>1366</c:v>
                </c:pt>
                <c:pt idx="113">
                  <c:v>410</c:v>
                </c:pt>
                <c:pt idx="114">
                  <c:v>870</c:v>
                </c:pt>
                <c:pt idx="115">
                  <c:v>810</c:v>
                </c:pt>
                <c:pt idx="116">
                  <c:v>725</c:v>
                </c:pt>
                <c:pt idx="117">
                  <c:v>1195</c:v>
                </c:pt>
                <c:pt idx="118">
                  <c:v>1438</c:v>
                </c:pt>
                <c:pt idx="119">
                  <c:v>1645</c:v>
                </c:pt>
                <c:pt idx="120">
                  <c:v>947</c:v>
                </c:pt>
                <c:pt idx="121">
                  <c:v>896</c:v>
                </c:pt>
                <c:pt idx="122">
                  <c:v>1610</c:v>
                </c:pt>
                <c:pt idx="123">
                  <c:v>3715</c:v>
                </c:pt>
                <c:pt idx="124">
                  <c:v>1655</c:v>
                </c:pt>
                <c:pt idx="125">
                  <c:v>1405</c:v>
                </c:pt>
                <c:pt idx="126">
                  <c:v>764</c:v>
                </c:pt>
                <c:pt idx="127">
                  <c:v>1030</c:v>
                </c:pt>
                <c:pt idx="128">
                  <c:v>719</c:v>
                </c:pt>
                <c:pt idx="129">
                  <c:v>1991</c:v>
                </c:pt>
                <c:pt idx="130">
                  <c:v>1529</c:v>
                </c:pt>
                <c:pt idx="131">
                  <c:v>2422</c:v>
                </c:pt>
                <c:pt idx="132">
                  <c:v>1197</c:v>
                </c:pt>
                <c:pt idx="133">
                  <c:v>932</c:v>
                </c:pt>
                <c:pt idx="134">
                  <c:v>804</c:v>
                </c:pt>
                <c:pt idx="135">
                  <c:v>1183</c:v>
                </c:pt>
                <c:pt idx="136">
                  <c:v>732</c:v>
                </c:pt>
                <c:pt idx="137">
                  <c:v>779</c:v>
                </c:pt>
                <c:pt idx="138">
                  <c:v>1882</c:v>
                </c:pt>
                <c:pt idx="139">
                  <c:v>1909</c:v>
                </c:pt>
                <c:pt idx="140">
                  <c:v>1141</c:v>
                </c:pt>
                <c:pt idx="141">
                  <c:v>1086</c:v>
                </c:pt>
                <c:pt idx="142">
                  <c:v>1840</c:v>
                </c:pt>
                <c:pt idx="143">
                  <c:v>860</c:v>
                </c:pt>
                <c:pt idx="144">
                  <c:v>1382</c:v>
                </c:pt>
                <c:pt idx="145">
                  <c:v>1640</c:v>
                </c:pt>
                <c:pt idx="146">
                  <c:v>1197</c:v>
                </c:pt>
                <c:pt idx="147">
                  <c:v>1108</c:v>
                </c:pt>
                <c:pt idx="148">
                  <c:v>1700</c:v>
                </c:pt>
                <c:pt idx="149">
                  <c:v>785</c:v>
                </c:pt>
                <c:pt idx="150">
                  <c:v>776</c:v>
                </c:pt>
                <c:pt idx="151">
                  <c:v>795</c:v>
                </c:pt>
                <c:pt idx="152">
                  <c:v>395</c:v>
                </c:pt>
                <c:pt idx="153">
                  <c:v>2463</c:v>
                </c:pt>
                <c:pt idx="154">
                  <c:v>902</c:v>
                </c:pt>
                <c:pt idx="155">
                  <c:v>1122</c:v>
                </c:pt>
                <c:pt idx="156">
                  <c:v>890</c:v>
                </c:pt>
                <c:pt idx="157">
                  <c:v>538</c:v>
                </c:pt>
                <c:pt idx="158">
                  <c:v>872</c:v>
                </c:pt>
                <c:pt idx="159">
                  <c:v>2400</c:v>
                </c:pt>
                <c:pt idx="160">
                  <c:v>1150</c:v>
                </c:pt>
                <c:pt idx="161">
                  <c:v>1490</c:v>
                </c:pt>
                <c:pt idx="162">
                  <c:v>828</c:v>
                </c:pt>
                <c:pt idx="163">
                  <c:v>1764</c:v>
                </c:pt>
                <c:pt idx="164">
                  <c:v>875</c:v>
                </c:pt>
                <c:pt idx="165">
                  <c:v>1004</c:v>
                </c:pt>
                <c:pt idx="166">
                  <c:v>1057</c:v>
                </c:pt>
                <c:pt idx="167">
                  <c:v>1273</c:v>
                </c:pt>
                <c:pt idx="168">
                  <c:v>328</c:v>
                </c:pt>
                <c:pt idx="169">
                  <c:v>345</c:v>
                </c:pt>
                <c:pt idx="170">
                  <c:v>990</c:v>
                </c:pt>
                <c:pt idx="171">
                  <c:v>1107</c:v>
                </c:pt>
                <c:pt idx="172">
                  <c:v>1022</c:v>
                </c:pt>
                <c:pt idx="173">
                  <c:v>1275</c:v>
                </c:pt>
                <c:pt idx="174">
                  <c:v>1636</c:v>
                </c:pt>
                <c:pt idx="175">
                  <c:v>815</c:v>
                </c:pt>
                <c:pt idx="176">
                  <c:v>1173</c:v>
                </c:pt>
                <c:pt idx="177">
                  <c:v>1103</c:v>
                </c:pt>
                <c:pt idx="178">
                  <c:v>1162</c:v>
                </c:pt>
                <c:pt idx="179">
                  <c:v>1016</c:v>
                </c:pt>
                <c:pt idx="180">
                  <c:v>783</c:v>
                </c:pt>
                <c:pt idx="181">
                  <c:v>918</c:v>
                </c:pt>
                <c:pt idx="182">
                  <c:v>945</c:v>
                </c:pt>
                <c:pt idx="183">
                  <c:v>1277</c:v>
                </c:pt>
                <c:pt idx="184">
                  <c:v>1505</c:v>
                </c:pt>
                <c:pt idx="185">
                  <c:v>702</c:v>
                </c:pt>
                <c:pt idx="186">
                  <c:v>2698</c:v>
                </c:pt>
                <c:pt idx="187">
                  <c:v>1505</c:v>
                </c:pt>
                <c:pt idx="188">
                  <c:v>1488</c:v>
                </c:pt>
                <c:pt idx="189">
                  <c:v>1026</c:v>
                </c:pt>
                <c:pt idx="190">
                  <c:v>1604</c:v>
                </c:pt>
                <c:pt idx="191">
                  <c:v>1457</c:v>
                </c:pt>
                <c:pt idx="192">
                  <c:v>1511</c:v>
                </c:pt>
                <c:pt idx="193">
                  <c:v>1885</c:v>
                </c:pt>
                <c:pt idx="194">
                  <c:v>981</c:v>
                </c:pt>
                <c:pt idx="195">
                  <c:v>453</c:v>
                </c:pt>
                <c:pt idx="196">
                  <c:v>968</c:v>
                </c:pt>
                <c:pt idx="197">
                  <c:v>1213</c:v>
                </c:pt>
                <c:pt idx="198">
                  <c:v>1490</c:v>
                </c:pt>
                <c:pt idx="199">
                  <c:v>1750</c:v>
                </c:pt>
                <c:pt idx="200">
                  <c:v>1260</c:v>
                </c:pt>
                <c:pt idx="201">
                  <c:v>2922</c:v>
                </c:pt>
                <c:pt idx="202">
                  <c:v>1104</c:v>
                </c:pt>
                <c:pt idx="203">
                  <c:v>1532</c:v>
                </c:pt>
                <c:pt idx="204">
                  <c:v>1185</c:v>
                </c:pt>
                <c:pt idx="205">
                  <c:v>790</c:v>
                </c:pt>
                <c:pt idx="206">
                  <c:v>950</c:v>
                </c:pt>
                <c:pt idx="207">
                  <c:v>2087</c:v>
                </c:pt>
                <c:pt idx="208">
                  <c:v>1437</c:v>
                </c:pt>
                <c:pt idx="209">
                  <c:v>964</c:v>
                </c:pt>
                <c:pt idx="210">
                  <c:v>2894</c:v>
                </c:pt>
                <c:pt idx="211">
                  <c:v>1589</c:v>
                </c:pt>
                <c:pt idx="212">
                  <c:v>994</c:v>
                </c:pt>
                <c:pt idx="213">
                  <c:v>1040</c:v>
                </c:pt>
                <c:pt idx="214">
                  <c:v>2070</c:v>
                </c:pt>
                <c:pt idx="215">
                  <c:v>870</c:v>
                </c:pt>
                <c:pt idx="216">
                  <c:v>1178</c:v>
                </c:pt>
              </c:numCache>
            </c:numRef>
          </c:xVal>
          <c:yVal>
            <c:numRef>
              <c:f>data_scatter_plots!$I$3:$I$219</c:f>
              <c:numCache>
                <c:formatCode>General</c:formatCode>
                <c:ptCount val="217"/>
                <c:pt idx="0">
                  <c:v>349103</c:v>
                </c:pt>
                <c:pt idx="1">
                  <c:v>693157.5</c:v>
                </c:pt>
                <c:pt idx="2">
                  <c:v>671509.4</c:v>
                </c:pt>
                <c:pt idx="3">
                  <c:v>589486.4</c:v>
                </c:pt>
                <c:pt idx="4">
                  <c:v>366458.7</c:v>
                </c:pt>
                <c:pt idx="5">
                  <c:v>231119.4</c:v>
                </c:pt>
                <c:pt idx="6">
                  <c:v>370551.4</c:v>
                </c:pt>
                <c:pt idx="7">
                  <c:v>793652.4</c:v>
                </c:pt>
                <c:pt idx="8">
                  <c:v>380807.5</c:v>
                </c:pt>
                <c:pt idx="9">
                  <c:v>213846.3</c:v>
                </c:pt>
                <c:pt idx="10">
                  <c:v>39978.950000000012</c:v>
                </c:pt>
                <c:pt idx="11">
                  <c:v>665665.30000000005</c:v>
                </c:pt>
                <c:pt idx="12">
                  <c:v>512929.5</c:v>
                </c:pt>
                <c:pt idx="13">
                  <c:v>408314.5</c:v>
                </c:pt>
                <c:pt idx="14">
                  <c:v>942727</c:v>
                </c:pt>
                <c:pt idx="15">
                  <c:v>418057.7</c:v>
                </c:pt>
                <c:pt idx="16">
                  <c:v>331268.2</c:v>
                </c:pt>
                <c:pt idx="17">
                  <c:v>456536.6</c:v>
                </c:pt>
                <c:pt idx="18">
                  <c:v>818677.5</c:v>
                </c:pt>
                <c:pt idx="19">
                  <c:v>305295</c:v>
                </c:pt>
                <c:pt idx="20">
                  <c:v>694637.9</c:v>
                </c:pt>
                <c:pt idx="21">
                  <c:v>251909.3</c:v>
                </c:pt>
                <c:pt idx="22">
                  <c:v>332929.40000000002</c:v>
                </c:pt>
                <c:pt idx="23">
                  <c:v>726775.6</c:v>
                </c:pt>
                <c:pt idx="24">
                  <c:v>1213675</c:v>
                </c:pt>
                <c:pt idx="25">
                  <c:v>46801.27</c:v>
                </c:pt>
                <c:pt idx="26">
                  <c:v>424919.8</c:v>
                </c:pt>
                <c:pt idx="27">
                  <c:v>957770.2</c:v>
                </c:pt>
                <c:pt idx="28">
                  <c:v>563124.80000000005</c:v>
                </c:pt>
                <c:pt idx="29">
                  <c:v>291675.59999999998</c:v>
                </c:pt>
                <c:pt idx="30">
                  <c:v>419662.9</c:v>
                </c:pt>
                <c:pt idx="31">
                  <c:v>383790.8</c:v>
                </c:pt>
                <c:pt idx="32">
                  <c:v>519476.3</c:v>
                </c:pt>
                <c:pt idx="33">
                  <c:v>307702.90000000002</c:v>
                </c:pt>
                <c:pt idx="34">
                  <c:v>38665.289999999994</c:v>
                </c:pt>
                <c:pt idx="35">
                  <c:v>477482.2</c:v>
                </c:pt>
                <c:pt idx="36">
                  <c:v>351147.7</c:v>
                </c:pt>
                <c:pt idx="37">
                  <c:v>559983.69999999728</c:v>
                </c:pt>
                <c:pt idx="38">
                  <c:v>620880.1</c:v>
                </c:pt>
                <c:pt idx="39">
                  <c:v>461653.1</c:v>
                </c:pt>
                <c:pt idx="40">
                  <c:v>507433</c:v>
                </c:pt>
                <c:pt idx="41">
                  <c:v>504275.6</c:v>
                </c:pt>
                <c:pt idx="42">
                  <c:v>237826.6</c:v>
                </c:pt>
                <c:pt idx="43">
                  <c:v>641282.19999999728</c:v>
                </c:pt>
                <c:pt idx="44">
                  <c:v>441008.2</c:v>
                </c:pt>
                <c:pt idx="45">
                  <c:v>988326.9</c:v>
                </c:pt>
                <c:pt idx="46">
                  <c:v>381685.9</c:v>
                </c:pt>
                <c:pt idx="47">
                  <c:v>449821.2</c:v>
                </c:pt>
                <c:pt idx="48">
                  <c:v>517878.7</c:v>
                </c:pt>
                <c:pt idx="49">
                  <c:v>312074.09999999998</c:v>
                </c:pt>
                <c:pt idx="50">
                  <c:v>426485.2</c:v>
                </c:pt>
                <c:pt idx="51">
                  <c:v>604406.80000000005</c:v>
                </c:pt>
                <c:pt idx="52">
                  <c:v>330287.59999999998</c:v>
                </c:pt>
                <c:pt idx="53">
                  <c:v>675329.6</c:v>
                </c:pt>
                <c:pt idx="54">
                  <c:v>335090.5</c:v>
                </c:pt>
                <c:pt idx="55">
                  <c:v>358485.5</c:v>
                </c:pt>
                <c:pt idx="56">
                  <c:v>571545.4</c:v>
                </c:pt>
                <c:pt idx="57">
                  <c:v>714254.4</c:v>
                </c:pt>
                <c:pt idx="58">
                  <c:v>369649.5</c:v>
                </c:pt>
                <c:pt idx="59">
                  <c:v>399587.5</c:v>
                </c:pt>
                <c:pt idx="60">
                  <c:v>410860.6</c:v>
                </c:pt>
                <c:pt idx="61">
                  <c:v>143461.4</c:v>
                </c:pt>
                <c:pt idx="62">
                  <c:v>583549.30000000005</c:v>
                </c:pt>
                <c:pt idx="63">
                  <c:v>437351</c:v>
                </c:pt>
                <c:pt idx="64">
                  <c:v>1161731</c:v>
                </c:pt>
                <c:pt idx="65">
                  <c:v>271741.3</c:v>
                </c:pt>
                <c:pt idx="66">
                  <c:v>493008.5</c:v>
                </c:pt>
                <c:pt idx="67">
                  <c:v>1354600</c:v>
                </c:pt>
                <c:pt idx="68">
                  <c:v>441287.6</c:v>
                </c:pt>
                <c:pt idx="69">
                  <c:v>531421.1</c:v>
                </c:pt>
                <c:pt idx="70">
                  <c:v>1309615</c:v>
                </c:pt>
                <c:pt idx="71">
                  <c:v>327728.2</c:v>
                </c:pt>
                <c:pt idx="72">
                  <c:v>585946.4</c:v>
                </c:pt>
                <c:pt idx="73">
                  <c:v>920304.4</c:v>
                </c:pt>
                <c:pt idx="74">
                  <c:v>653124.80000000005</c:v>
                </c:pt>
                <c:pt idx="75">
                  <c:v>1444229</c:v>
                </c:pt>
                <c:pt idx="76">
                  <c:v>803506.3</c:v>
                </c:pt>
                <c:pt idx="77">
                  <c:v>550841.80000000005</c:v>
                </c:pt>
                <c:pt idx="78">
                  <c:v>679558.3</c:v>
                </c:pt>
                <c:pt idx="79">
                  <c:v>1293044</c:v>
                </c:pt>
                <c:pt idx="80">
                  <c:v>361165.9</c:v>
                </c:pt>
                <c:pt idx="81">
                  <c:v>347833.59999999998</c:v>
                </c:pt>
                <c:pt idx="82">
                  <c:v>224481.1</c:v>
                </c:pt>
                <c:pt idx="83">
                  <c:v>202544.5</c:v>
                </c:pt>
                <c:pt idx="84">
                  <c:v>387979.2</c:v>
                </c:pt>
                <c:pt idx="85">
                  <c:v>324442</c:v>
                </c:pt>
                <c:pt idx="86">
                  <c:v>537183.19999999728</c:v>
                </c:pt>
                <c:pt idx="87">
                  <c:v>599238.9</c:v>
                </c:pt>
                <c:pt idx="88">
                  <c:v>85885.57</c:v>
                </c:pt>
                <c:pt idx="89">
                  <c:v>370210.6</c:v>
                </c:pt>
                <c:pt idx="90">
                  <c:v>551439.1</c:v>
                </c:pt>
                <c:pt idx="91">
                  <c:v>757246.4</c:v>
                </c:pt>
                <c:pt idx="92">
                  <c:v>271551.90000000002</c:v>
                </c:pt>
                <c:pt idx="93">
                  <c:v>234997.6</c:v>
                </c:pt>
                <c:pt idx="94">
                  <c:v>1398798</c:v>
                </c:pt>
                <c:pt idx="95">
                  <c:v>236293.7</c:v>
                </c:pt>
                <c:pt idx="96">
                  <c:v>882444.6</c:v>
                </c:pt>
                <c:pt idx="97">
                  <c:v>444939.6</c:v>
                </c:pt>
                <c:pt idx="98">
                  <c:v>1110383</c:v>
                </c:pt>
                <c:pt idx="99">
                  <c:v>210846.3</c:v>
                </c:pt>
                <c:pt idx="100">
                  <c:v>174247.3</c:v>
                </c:pt>
                <c:pt idx="101">
                  <c:v>395034.4</c:v>
                </c:pt>
                <c:pt idx="102">
                  <c:v>273195.09999999998</c:v>
                </c:pt>
                <c:pt idx="103">
                  <c:v>466962.6</c:v>
                </c:pt>
                <c:pt idx="104">
                  <c:v>525015</c:v>
                </c:pt>
                <c:pt idx="105">
                  <c:v>1023805</c:v>
                </c:pt>
                <c:pt idx="106">
                  <c:v>188847.8</c:v>
                </c:pt>
                <c:pt idx="107">
                  <c:v>1082635</c:v>
                </c:pt>
                <c:pt idx="108">
                  <c:v>584177.80000000005</c:v>
                </c:pt>
                <c:pt idx="109">
                  <c:v>319165.90000000002</c:v>
                </c:pt>
                <c:pt idx="110">
                  <c:v>370623.3</c:v>
                </c:pt>
                <c:pt idx="111">
                  <c:v>801641.4</c:v>
                </c:pt>
                <c:pt idx="112">
                  <c:v>415078.3</c:v>
                </c:pt>
                <c:pt idx="113">
                  <c:v>197405.3</c:v>
                </c:pt>
                <c:pt idx="114">
                  <c:v>244603.6</c:v>
                </c:pt>
                <c:pt idx="115">
                  <c:v>316642.90000000002</c:v>
                </c:pt>
                <c:pt idx="116">
                  <c:v>147998.70000000001</c:v>
                </c:pt>
                <c:pt idx="117">
                  <c:v>479390.4</c:v>
                </c:pt>
                <c:pt idx="118">
                  <c:v>475631</c:v>
                </c:pt>
                <c:pt idx="119">
                  <c:v>824095.2</c:v>
                </c:pt>
                <c:pt idx="120">
                  <c:v>374653.1</c:v>
                </c:pt>
                <c:pt idx="121">
                  <c:v>288886.5</c:v>
                </c:pt>
                <c:pt idx="122">
                  <c:v>448618.2</c:v>
                </c:pt>
                <c:pt idx="123">
                  <c:v>1046237</c:v>
                </c:pt>
                <c:pt idx="124">
                  <c:v>438088.6</c:v>
                </c:pt>
                <c:pt idx="125">
                  <c:v>624752.6</c:v>
                </c:pt>
                <c:pt idx="126">
                  <c:v>436873.1</c:v>
                </c:pt>
                <c:pt idx="127">
                  <c:v>502748.7</c:v>
                </c:pt>
                <c:pt idx="128">
                  <c:v>369402.6</c:v>
                </c:pt>
                <c:pt idx="129">
                  <c:v>1452168</c:v>
                </c:pt>
                <c:pt idx="130">
                  <c:v>667371.30000000005</c:v>
                </c:pt>
                <c:pt idx="131">
                  <c:v>1178186</c:v>
                </c:pt>
                <c:pt idx="132">
                  <c:v>415239.1</c:v>
                </c:pt>
                <c:pt idx="133">
                  <c:v>352162.9</c:v>
                </c:pt>
                <c:pt idx="134">
                  <c:v>430346.9</c:v>
                </c:pt>
                <c:pt idx="135">
                  <c:v>369298.3</c:v>
                </c:pt>
                <c:pt idx="136">
                  <c:v>251294.1</c:v>
                </c:pt>
                <c:pt idx="137">
                  <c:v>268863.3</c:v>
                </c:pt>
                <c:pt idx="138">
                  <c:v>514039.8</c:v>
                </c:pt>
                <c:pt idx="139">
                  <c:v>606122.1</c:v>
                </c:pt>
                <c:pt idx="140">
                  <c:v>542725.80000000005</c:v>
                </c:pt>
                <c:pt idx="141">
                  <c:v>403761.9</c:v>
                </c:pt>
                <c:pt idx="142">
                  <c:v>694217.3</c:v>
                </c:pt>
                <c:pt idx="143">
                  <c:v>276610.2</c:v>
                </c:pt>
                <c:pt idx="144">
                  <c:v>614367.80000000005</c:v>
                </c:pt>
                <c:pt idx="145">
                  <c:v>1087599</c:v>
                </c:pt>
                <c:pt idx="146">
                  <c:v>879489.1</c:v>
                </c:pt>
                <c:pt idx="147">
                  <c:v>489347.5</c:v>
                </c:pt>
                <c:pt idx="148">
                  <c:v>1008059</c:v>
                </c:pt>
                <c:pt idx="149">
                  <c:v>357659.3</c:v>
                </c:pt>
                <c:pt idx="150">
                  <c:v>308465.3</c:v>
                </c:pt>
                <c:pt idx="151">
                  <c:v>259652.8</c:v>
                </c:pt>
                <c:pt idx="152">
                  <c:v>144915.20000000001</c:v>
                </c:pt>
                <c:pt idx="153">
                  <c:v>989958.6</c:v>
                </c:pt>
                <c:pt idx="154">
                  <c:v>403182.6</c:v>
                </c:pt>
                <c:pt idx="155">
                  <c:v>534538.30000000005</c:v>
                </c:pt>
                <c:pt idx="156">
                  <c:v>450590.5</c:v>
                </c:pt>
                <c:pt idx="157">
                  <c:v>54398.87</c:v>
                </c:pt>
                <c:pt idx="158">
                  <c:v>385202.3</c:v>
                </c:pt>
                <c:pt idx="159">
                  <c:v>605099.9</c:v>
                </c:pt>
                <c:pt idx="160">
                  <c:v>390919.9</c:v>
                </c:pt>
                <c:pt idx="161">
                  <c:v>369196.9</c:v>
                </c:pt>
                <c:pt idx="162">
                  <c:v>268031.09999999998</c:v>
                </c:pt>
                <c:pt idx="163">
                  <c:v>807717.1</c:v>
                </c:pt>
                <c:pt idx="164">
                  <c:v>450600.3</c:v>
                </c:pt>
                <c:pt idx="165">
                  <c:v>502715.7</c:v>
                </c:pt>
                <c:pt idx="166">
                  <c:v>413330.9</c:v>
                </c:pt>
                <c:pt idx="167">
                  <c:v>577739.30000000005</c:v>
                </c:pt>
                <c:pt idx="168">
                  <c:v>185359.1</c:v>
                </c:pt>
                <c:pt idx="169">
                  <c:v>132448</c:v>
                </c:pt>
                <c:pt idx="170">
                  <c:v>451524.9</c:v>
                </c:pt>
                <c:pt idx="171">
                  <c:v>399548.1</c:v>
                </c:pt>
                <c:pt idx="172">
                  <c:v>47603.9</c:v>
                </c:pt>
                <c:pt idx="173">
                  <c:v>598337.9</c:v>
                </c:pt>
                <c:pt idx="174">
                  <c:v>773401.1</c:v>
                </c:pt>
                <c:pt idx="175">
                  <c:v>353139.7</c:v>
                </c:pt>
                <c:pt idx="176">
                  <c:v>603804.80000000005</c:v>
                </c:pt>
                <c:pt idx="177">
                  <c:v>643350.80000000005</c:v>
                </c:pt>
                <c:pt idx="178">
                  <c:v>519012</c:v>
                </c:pt>
                <c:pt idx="179">
                  <c:v>231357.8</c:v>
                </c:pt>
                <c:pt idx="180">
                  <c:v>247060.7</c:v>
                </c:pt>
                <c:pt idx="181">
                  <c:v>432972.1</c:v>
                </c:pt>
                <c:pt idx="182">
                  <c:v>493554.4</c:v>
                </c:pt>
                <c:pt idx="183">
                  <c:v>642936.6</c:v>
                </c:pt>
                <c:pt idx="184">
                  <c:v>769687</c:v>
                </c:pt>
                <c:pt idx="185">
                  <c:v>68313.77</c:v>
                </c:pt>
                <c:pt idx="186">
                  <c:v>882804.4</c:v>
                </c:pt>
                <c:pt idx="187">
                  <c:v>664687</c:v>
                </c:pt>
                <c:pt idx="188">
                  <c:v>477598.2</c:v>
                </c:pt>
                <c:pt idx="189">
                  <c:v>472051.3</c:v>
                </c:pt>
                <c:pt idx="190">
                  <c:v>622322.1</c:v>
                </c:pt>
                <c:pt idx="191">
                  <c:v>1221819</c:v>
                </c:pt>
                <c:pt idx="192">
                  <c:v>670983.1</c:v>
                </c:pt>
                <c:pt idx="193">
                  <c:v>573437.80000000005</c:v>
                </c:pt>
                <c:pt idx="194">
                  <c:v>334830.8</c:v>
                </c:pt>
                <c:pt idx="195">
                  <c:v>165527.1</c:v>
                </c:pt>
                <c:pt idx="196">
                  <c:v>425939.3</c:v>
                </c:pt>
                <c:pt idx="197">
                  <c:v>369278.6</c:v>
                </c:pt>
                <c:pt idx="198">
                  <c:v>750196.9</c:v>
                </c:pt>
                <c:pt idx="199">
                  <c:v>662026.30000000005</c:v>
                </c:pt>
                <c:pt idx="200">
                  <c:v>443847.8</c:v>
                </c:pt>
                <c:pt idx="201">
                  <c:v>1205358</c:v>
                </c:pt>
                <c:pt idx="202">
                  <c:v>433900.1</c:v>
                </c:pt>
                <c:pt idx="203">
                  <c:v>756769.3</c:v>
                </c:pt>
                <c:pt idx="204">
                  <c:v>529396.9</c:v>
                </c:pt>
                <c:pt idx="205">
                  <c:v>230656.1</c:v>
                </c:pt>
                <c:pt idx="206">
                  <c:v>563051.1</c:v>
                </c:pt>
                <c:pt idx="207">
                  <c:v>540405.30000000005</c:v>
                </c:pt>
                <c:pt idx="208">
                  <c:v>1390832</c:v>
                </c:pt>
                <c:pt idx="209">
                  <c:v>396741.9</c:v>
                </c:pt>
                <c:pt idx="210">
                  <c:v>1128476</c:v>
                </c:pt>
                <c:pt idx="211">
                  <c:v>1162059</c:v>
                </c:pt>
                <c:pt idx="212">
                  <c:v>324722.3</c:v>
                </c:pt>
                <c:pt idx="213">
                  <c:v>486492.1</c:v>
                </c:pt>
                <c:pt idx="214">
                  <c:v>821316.4</c:v>
                </c:pt>
                <c:pt idx="215">
                  <c:v>267103.59999999998</c:v>
                </c:pt>
                <c:pt idx="216">
                  <c:v>359051.6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761200"/>
        <c:axId val="320760808"/>
      </c:scatterChart>
      <c:valAx>
        <c:axId val="320761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Size</a:t>
                </a:r>
                <a:r>
                  <a:rPr lang="en-US" b="0" baseline="0"/>
                  <a:t> (Sq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20760808"/>
        <c:crosses val="autoZero"/>
        <c:crossBetween val="midCat"/>
      </c:valAx>
      <c:valAx>
        <c:axId val="320760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076120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data_scatter_plots!$J$2</c:f>
              <c:strCache>
                <c:ptCount val="1"/>
                <c:pt idx="0">
                  <c:v>Low=pred+1.5*e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-0.27335593467483232"/>
                  <c:y val="-7.346048102643504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400" b="1" baseline="0" dirty="0" smtClean="0"/>
                      <a:t>price=  16651 + </a:t>
                    </a:r>
                    <a:r>
                      <a:rPr lang="en-US" sz="1400" b="1" i="0" u="none" strike="noStrike" baseline="0" dirty="0" smtClean="0">
                        <a:effectLst/>
                      </a:rPr>
                      <a:t>401.31 size</a:t>
                    </a:r>
                    <a:r>
                      <a:rPr lang="en-US" sz="1400" b="1" baseline="0" dirty="0"/>
                      <a:t/>
                    </a:r>
                    <a:br>
                      <a:rPr lang="en-US" sz="1400" b="1" baseline="0" dirty="0"/>
                    </a:br>
                    <a:r>
                      <a:rPr lang="en-US" sz="1400" b="1" baseline="0" dirty="0"/>
                      <a:t>R² = 0.9414</a:t>
                    </a:r>
                    <a:endParaRPr lang="en-US" sz="1400" b="1" dirty="0"/>
                  </a:p>
                </c:rich>
              </c:tx>
              <c:numFmt formatCode="General" sourceLinked="0"/>
            </c:trendlineLbl>
          </c:trendline>
          <c:xVal>
            <c:numRef>
              <c:f>data_scatter_plots!#REF!</c:f>
              <c:numCache>
                <c:formatCode>General</c:formatCode>
                <c:ptCount val="217"/>
                <c:pt idx="0">
                  <c:v>566</c:v>
                </c:pt>
                <c:pt idx="1">
                  <c:v>1550</c:v>
                </c:pt>
                <c:pt idx="2">
                  <c:v>1471</c:v>
                </c:pt>
                <c:pt idx="3">
                  <c:v>1506</c:v>
                </c:pt>
                <c:pt idx="4">
                  <c:v>786</c:v>
                </c:pt>
                <c:pt idx="5">
                  <c:v>541</c:v>
                </c:pt>
                <c:pt idx="6">
                  <c:v>1102</c:v>
                </c:pt>
                <c:pt idx="7">
                  <c:v>2320</c:v>
                </c:pt>
                <c:pt idx="8">
                  <c:v>864</c:v>
                </c:pt>
                <c:pt idx="9">
                  <c:v>500</c:v>
                </c:pt>
                <c:pt idx="10">
                  <c:v>1060</c:v>
                </c:pt>
                <c:pt idx="11">
                  <c:v>1462</c:v>
                </c:pt>
                <c:pt idx="12">
                  <c:v>983</c:v>
                </c:pt>
                <c:pt idx="13">
                  <c:v>1082</c:v>
                </c:pt>
                <c:pt idx="14">
                  <c:v>1749</c:v>
                </c:pt>
                <c:pt idx="15">
                  <c:v>940</c:v>
                </c:pt>
                <c:pt idx="16">
                  <c:v>924</c:v>
                </c:pt>
                <c:pt idx="17">
                  <c:v>1963</c:v>
                </c:pt>
                <c:pt idx="18">
                  <c:v>1672</c:v>
                </c:pt>
                <c:pt idx="19">
                  <c:v>1188</c:v>
                </c:pt>
                <c:pt idx="20">
                  <c:v>1580</c:v>
                </c:pt>
                <c:pt idx="21">
                  <c:v>785</c:v>
                </c:pt>
                <c:pt idx="22">
                  <c:v>983</c:v>
                </c:pt>
                <c:pt idx="23">
                  <c:v>3085</c:v>
                </c:pt>
                <c:pt idx="24">
                  <c:v>2133</c:v>
                </c:pt>
                <c:pt idx="25">
                  <c:v>1026</c:v>
                </c:pt>
                <c:pt idx="26">
                  <c:v>1074</c:v>
                </c:pt>
                <c:pt idx="27">
                  <c:v>1988</c:v>
                </c:pt>
                <c:pt idx="28">
                  <c:v>1600</c:v>
                </c:pt>
                <c:pt idx="29">
                  <c:v>684</c:v>
                </c:pt>
                <c:pt idx="30">
                  <c:v>932</c:v>
                </c:pt>
                <c:pt idx="31">
                  <c:v>737</c:v>
                </c:pt>
                <c:pt idx="32">
                  <c:v>1369</c:v>
                </c:pt>
                <c:pt idx="33">
                  <c:v>1176</c:v>
                </c:pt>
                <c:pt idx="34">
                  <c:v>638</c:v>
                </c:pt>
                <c:pt idx="35">
                  <c:v>1055</c:v>
                </c:pt>
                <c:pt idx="36">
                  <c:v>1565</c:v>
                </c:pt>
                <c:pt idx="37">
                  <c:v>1129</c:v>
                </c:pt>
                <c:pt idx="38">
                  <c:v>1668</c:v>
                </c:pt>
                <c:pt idx="39">
                  <c:v>947</c:v>
                </c:pt>
                <c:pt idx="40">
                  <c:v>1130</c:v>
                </c:pt>
                <c:pt idx="41">
                  <c:v>1370</c:v>
                </c:pt>
                <c:pt idx="42">
                  <c:v>530</c:v>
                </c:pt>
                <c:pt idx="43">
                  <c:v>1360</c:v>
                </c:pt>
                <c:pt idx="44">
                  <c:v>863</c:v>
                </c:pt>
                <c:pt idx="45">
                  <c:v>2359</c:v>
                </c:pt>
                <c:pt idx="46">
                  <c:v>897</c:v>
                </c:pt>
                <c:pt idx="47">
                  <c:v>1148</c:v>
                </c:pt>
                <c:pt idx="48">
                  <c:v>1975</c:v>
                </c:pt>
                <c:pt idx="49">
                  <c:v>915</c:v>
                </c:pt>
                <c:pt idx="50">
                  <c:v>898</c:v>
                </c:pt>
                <c:pt idx="51">
                  <c:v>1170</c:v>
                </c:pt>
                <c:pt idx="52">
                  <c:v>742</c:v>
                </c:pt>
                <c:pt idx="53">
                  <c:v>2050</c:v>
                </c:pt>
                <c:pt idx="54">
                  <c:v>890</c:v>
                </c:pt>
                <c:pt idx="55">
                  <c:v>1050</c:v>
                </c:pt>
                <c:pt idx="56">
                  <c:v>1416</c:v>
                </c:pt>
                <c:pt idx="57">
                  <c:v>1631</c:v>
                </c:pt>
                <c:pt idx="58">
                  <c:v>800</c:v>
                </c:pt>
                <c:pt idx="59">
                  <c:v>1047</c:v>
                </c:pt>
                <c:pt idx="60">
                  <c:v>1088</c:v>
                </c:pt>
                <c:pt idx="61">
                  <c:v>477</c:v>
                </c:pt>
                <c:pt idx="62">
                  <c:v>1410</c:v>
                </c:pt>
                <c:pt idx="63">
                  <c:v>1255</c:v>
                </c:pt>
                <c:pt idx="64">
                  <c:v>2048</c:v>
                </c:pt>
                <c:pt idx="65">
                  <c:v>660</c:v>
                </c:pt>
                <c:pt idx="66">
                  <c:v>1015</c:v>
                </c:pt>
                <c:pt idx="67">
                  <c:v>2552</c:v>
                </c:pt>
                <c:pt idx="68">
                  <c:v>742</c:v>
                </c:pt>
                <c:pt idx="69">
                  <c:v>1758</c:v>
                </c:pt>
                <c:pt idx="70">
                  <c:v>1957</c:v>
                </c:pt>
                <c:pt idx="71">
                  <c:v>680</c:v>
                </c:pt>
                <c:pt idx="72">
                  <c:v>1262</c:v>
                </c:pt>
                <c:pt idx="73">
                  <c:v>2698</c:v>
                </c:pt>
                <c:pt idx="74">
                  <c:v>1600</c:v>
                </c:pt>
                <c:pt idx="75">
                  <c:v>2965</c:v>
                </c:pt>
                <c:pt idx="76">
                  <c:v>1628</c:v>
                </c:pt>
                <c:pt idx="77">
                  <c:v>1231</c:v>
                </c:pt>
                <c:pt idx="78">
                  <c:v>1244</c:v>
                </c:pt>
                <c:pt idx="79">
                  <c:v>2485</c:v>
                </c:pt>
                <c:pt idx="80">
                  <c:v>775</c:v>
                </c:pt>
                <c:pt idx="81">
                  <c:v>748</c:v>
                </c:pt>
                <c:pt idx="82">
                  <c:v>447</c:v>
                </c:pt>
                <c:pt idx="83">
                  <c:v>960</c:v>
                </c:pt>
                <c:pt idx="84">
                  <c:v>1174</c:v>
                </c:pt>
                <c:pt idx="85">
                  <c:v>659</c:v>
                </c:pt>
                <c:pt idx="86">
                  <c:v>1206</c:v>
                </c:pt>
                <c:pt idx="87">
                  <c:v>1121</c:v>
                </c:pt>
                <c:pt idx="88">
                  <c:v>1088</c:v>
                </c:pt>
                <c:pt idx="89">
                  <c:v>1088</c:v>
                </c:pt>
                <c:pt idx="90">
                  <c:v>892</c:v>
                </c:pt>
                <c:pt idx="91">
                  <c:v>1567</c:v>
                </c:pt>
                <c:pt idx="92">
                  <c:v>1025</c:v>
                </c:pt>
                <c:pt idx="93">
                  <c:v>870</c:v>
                </c:pt>
                <c:pt idx="94">
                  <c:v>2556</c:v>
                </c:pt>
                <c:pt idx="95">
                  <c:v>504</c:v>
                </c:pt>
                <c:pt idx="96">
                  <c:v>2027</c:v>
                </c:pt>
                <c:pt idx="97">
                  <c:v>1120</c:v>
                </c:pt>
                <c:pt idx="98">
                  <c:v>2274</c:v>
                </c:pt>
                <c:pt idx="99">
                  <c:v>500</c:v>
                </c:pt>
                <c:pt idx="100">
                  <c:v>346</c:v>
                </c:pt>
                <c:pt idx="101">
                  <c:v>823</c:v>
                </c:pt>
                <c:pt idx="102">
                  <c:v>578</c:v>
                </c:pt>
                <c:pt idx="103">
                  <c:v>1085</c:v>
                </c:pt>
                <c:pt idx="104">
                  <c:v>1005</c:v>
                </c:pt>
                <c:pt idx="105">
                  <c:v>3154</c:v>
                </c:pt>
                <c:pt idx="106">
                  <c:v>1260</c:v>
                </c:pt>
                <c:pt idx="107">
                  <c:v>1889</c:v>
                </c:pt>
                <c:pt idx="108">
                  <c:v>1824</c:v>
                </c:pt>
                <c:pt idx="109">
                  <c:v>775</c:v>
                </c:pt>
                <c:pt idx="110">
                  <c:v>840</c:v>
                </c:pt>
                <c:pt idx="111">
                  <c:v>1727</c:v>
                </c:pt>
                <c:pt idx="112">
                  <c:v>1366</c:v>
                </c:pt>
                <c:pt idx="113">
                  <c:v>410</c:v>
                </c:pt>
                <c:pt idx="114">
                  <c:v>870</c:v>
                </c:pt>
                <c:pt idx="115">
                  <c:v>810</c:v>
                </c:pt>
                <c:pt idx="116">
                  <c:v>725</c:v>
                </c:pt>
                <c:pt idx="117">
                  <c:v>1195</c:v>
                </c:pt>
                <c:pt idx="118">
                  <c:v>1438</c:v>
                </c:pt>
                <c:pt idx="119">
                  <c:v>1645</c:v>
                </c:pt>
                <c:pt idx="120">
                  <c:v>947</c:v>
                </c:pt>
                <c:pt idx="121">
                  <c:v>896</c:v>
                </c:pt>
                <c:pt idx="122">
                  <c:v>1610</c:v>
                </c:pt>
                <c:pt idx="123">
                  <c:v>3715</c:v>
                </c:pt>
                <c:pt idx="124">
                  <c:v>1655</c:v>
                </c:pt>
                <c:pt idx="125">
                  <c:v>1405</c:v>
                </c:pt>
                <c:pt idx="126">
                  <c:v>764</c:v>
                </c:pt>
                <c:pt idx="127">
                  <c:v>1030</c:v>
                </c:pt>
                <c:pt idx="128">
                  <c:v>719</c:v>
                </c:pt>
                <c:pt idx="129">
                  <c:v>1991</c:v>
                </c:pt>
                <c:pt idx="130">
                  <c:v>1529</c:v>
                </c:pt>
                <c:pt idx="131">
                  <c:v>2422</c:v>
                </c:pt>
                <c:pt idx="132">
                  <c:v>1197</c:v>
                </c:pt>
                <c:pt idx="133">
                  <c:v>932</c:v>
                </c:pt>
                <c:pt idx="134">
                  <c:v>804</c:v>
                </c:pt>
                <c:pt idx="135">
                  <c:v>1183</c:v>
                </c:pt>
                <c:pt idx="136">
                  <c:v>732</c:v>
                </c:pt>
                <c:pt idx="137">
                  <c:v>779</c:v>
                </c:pt>
                <c:pt idx="138">
                  <c:v>1882</c:v>
                </c:pt>
                <c:pt idx="139">
                  <c:v>1909</c:v>
                </c:pt>
                <c:pt idx="140">
                  <c:v>1141</c:v>
                </c:pt>
                <c:pt idx="141">
                  <c:v>1086</c:v>
                </c:pt>
                <c:pt idx="142">
                  <c:v>1840</c:v>
                </c:pt>
                <c:pt idx="143">
                  <c:v>860</c:v>
                </c:pt>
                <c:pt idx="144">
                  <c:v>1382</c:v>
                </c:pt>
                <c:pt idx="145">
                  <c:v>1640</c:v>
                </c:pt>
                <c:pt idx="146">
                  <c:v>1197</c:v>
                </c:pt>
                <c:pt idx="147">
                  <c:v>1108</c:v>
                </c:pt>
                <c:pt idx="148">
                  <c:v>1700</c:v>
                </c:pt>
                <c:pt idx="149">
                  <c:v>785</c:v>
                </c:pt>
                <c:pt idx="150">
                  <c:v>776</c:v>
                </c:pt>
                <c:pt idx="151">
                  <c:v>795</c:v>
                </c:pt>
                <c:pt idx="152">
                  <c:v>395</c:v>
                </c:pt>
                <c:pt idx="153">
                  <c:v>2463</c:v>
                </c:pt>
                <c:pt idx="154">
                  <c:v>902</c:v>
                </c:pt>
                <c:pt idx="155">
                  <c:v>1122</c:v>
                </c:pt>
                <c:pt idx="156">
                  <c:v>890</c:v>
                </c:pt>
                <c:pt idx="157">
                  <c:v>538</c:v>
                </c:pt>
                <c:pt idx="158">
                  <c:v>872</c:v>
                </c:pt>
                <c:pt idx="159">
                  <c:v>2400</c:v>
                </c:pt>
                <c:pt idx="160">
                  <c:v>1150</c:v>
                </c:pt>
                <c:pt idx="161">
                  <c:v>1490</c:v>
                </c:pt>
                <c:pt idx="162">
                  <c:v>828</c:v>
                </c:pt>
                <c:pt idx="163">
                  <c:v>1764</c:v>
                </c:pt>
                <c:pt idx="164">
                  <c:v>875</c:v>
                </c:pt>
                <c:pt idx="165">
                  <c:v>1004</c:v>
                </c:pt>
                <c:pt idx="166">
                  <c:v>1057</c:v>
                </c:pt>
                <c:pt idx="167">
                  <c:v>1273</c:v>
                </c:pt>
                <c:pt idx="168">
                  <c:v>328</c:v>
                </c:pt>
                <c:pt idx="169">
                  <c:v>345</c:v>
                </c:pt>
                <c:pt idx="170">
                  <c:v>990</c:v>
                </c:pt>
                <c:pt idx="171">
                  <c:v>1107</c:v>
                </c:pt>
                <c:pt idx="172">
                  <c:v>1022</c:v>
                </c:pt>
                <c:pt idx="173">
                  <c:v>1275</c:v>
                </c:pt>
                <c:pt idx="174">
                  <c:v>1636</c:v>
                </c:pt>
                <c:pt idx="175">
                  <c:v>815</c:v>
                </c:pt>
                <c:pt idx="176">
                  <c:v>1173</c:v>
                </c:pt>
                <c:pt idx="177">
                  <c:v>1103</c:v>
                </c:pt>
                <c:pt idx="178">
                  <c:v>1162</c:v>
                </c:pt>
                <c:pt idx="179">
                  <c:v>1016</c:v>
                </c:pt>
                <c:pt idx="180">
                  <c:v>783</c:v>
                </c:pt>
                <c:pt idx="181">
                  <c:v>918</c:v>
                </c:pt>
                <c:pt idx="182">
                  <c:v>945</c:v>
                </c:pt>
                <c:pt idx="183">
                  <c:v>1277</c:v>
                </c:pt>
                <c:pt idx="184">
                  <c:v>1505</c:v>
                </c:pt>
                <c:pt idx="185">
                  <c:v>702</c:v>
                </c:pt>
                <c:pt idx="186">
                  <c:v>2698</c:v>
                </c:pt>
                <c:pt idx="187">
                  <c:v>1505</c:v>
                </c:pt>
                <c:pt idx="188">
                  <c:v>1488</c:v>
                </c:pt>
                <c:pt idx="189">
                  <c:v>1026</c:v>
                </c:pt>
                <c:pt idx="190">
                  <c:v>1604</c:v>
                </c:pt>
                <c:pt idx="191">
                  <c:v>1457</c:v>
                </c:pt>
                <c:pt idx="192">
                  <c:v>1511</c:v>
                </c:pt>
                <c:pt idx="193">
                  <c:v>1885</c:v>
                </c:pt>
                <c:pt idx="194">
                  <c:v>981</c:v>
                </c:pt>
                <c:pt idx="195">
                  <c:v>453</c:v>
                </c:pt>
                <c:pt idx="196">
                  <c:v>968</c:v>
                </c:pt>
                <c:pt idx="197">
                  <c:v>1213</c:v>
                </c:pt>
                <c:pt idx="198">
                  <c:v>1490</c:v>
                </c:pt>
                <c:pt idx="199">
                  <c:v>1750</c:v>
                </c:pt>
                <c:pt idx="200">
                  <c:v>1260</c:v>
                </c:pt>
                <c:pt idx="201">
                  <c:v>2922</c:v>
                </c:pt>
                <c:pt idx="202">
                  <c:v>1104</c:v>
                </c:pt>
                <c:pt idx="203">
                  <c:v>1532</c:v>
                </c:pt>
                <c:pt idx="204">
                  <c:v>1185</c:v>
                </c:pt>
                <c:pt idx="205">
                  <c:v>790</c:v>
                </c:pt>
                <c:pt idx="206">
                  <c:v>950</c:v>
                </c:pt>
                <c:pt idx="207">
                  <c:v>2087</c:v>
                </c:pt>
                <c:pt idx="208">
                  <c:v>1437</c:v>
                </c:pt>
                <c:pt idx="209">
                  <c:v>964</c:v>
                </c:pt>
                <c:pt idx="210">
                  <c:v>2894</c:v>
                </c:pt>
                <c:pt idx="211">
                  <c:v>1589</c:v>
                </c:pt>
                <c:pt idx="212">
                  <c:v>994</c:v>
                </c:pt>
                <c:pt idx="213">
                  <c:v>1040</c:v>
                </c:pt>
                <c:pt idx="214">
                  <c:v>2070</c:v>
                </c:pt>
                <c:pt idx="215">
                  <c:v>870</c:v>
                </c:pt>
                <c:pt idx="216">
                  <c:v>1178</c:v>
                </c:pt>
              </c:numCache>
            </c:numRef>
          </c:xVal>
          <c:yVal>
            <c:numRef>
              <c:f>data_scatter_plots!$J$3:$J$219</c:f>
              <c:numCache>
                <c:formatCode>General</c:formatCode>
                <c:ptCount val="217"/>
                <c:pt idx="0">
                  <c:v>278897</c:v>
                </c:pt>
                <c:pt idx="1">
                  <c:v>656842.4</c:v>
                </c:pt>
                <c:pt idx="2">
                  <c:v>628490.69999999728</c:v>
                </c:pt>
                <c:pt idx="3">
                  <c:v>610513.6</c:v>
                </c:pt>
                <c:pt idx="4">
                  <c:v>343541.3</c:v>
                </c:pt>
                <c:pt idx="5">
                  <c:v>232880.6</c:v>
                </c:pt>
                <c:pt idx="6">
                  <c:v>429448.6</c:v>
                </c:pt>
                <c:pt idx="7">
                  <c:v>896347.6</c:v>
                </c:pt>
                <c:pt idx="8">
                  <c:v>369192.5</c:v>
                </c:pt>
                <c:pt idx="9">
                  <c:v>216153.7</c:v>
                </c:pt>
                <c:pt idx="10">
                  <c:v>308021.09999999998</c:v>
                </c:pt>
                <c:pt idx="11">
                  <c:v>624134.80000000005</c:v>
                </c:pt>
                <c:pt idx="12">
                  <c:v>445070.5</c:v>
                </c:pt>
                <c:pt idx="13">
                  <c:v>436685.5</c:v>
                </c:pt>
                <c:pt idx="14">
                  <c:v>793273</c:v>
                </c:pt>
                <c:pt idx="15">
                  <c:v>401942.3</c:v>
                </c:pt>
                <c:pt idx="16">
                  <c:v>368731.8</c:v>
                </c:pt>
                <c:pt idx="17">
                  <c:v>688463.4</c:v>
                </c:pt>
                <c:pt idx="18">
                  <c:v>731322.5</c:v>
                </c:pt>
                <c:pt idx="19">
                  <c:v>430705</c:v>
                </c:pt>
                <c:pt idx="20">
                  <c:v>665362.19999999728</c:v>
                </c:pt>
                <c:pt idx="21">
                  <c:v>305090.7</c:v>
                </c:pt>
                <c:pt idx="22">
                  <c:v>385070.5</c:v>
                </c:pt>
                <c:pt idx="23">
                  <c:v>1078724</c:v>
                </c:pt>
                <c:pt idx="24">
                  <c:v>986324.9</c:v>
                </c:pt>
                <c:pt idx="25">
                  <c:v>301198.8</c:v>
                </c:pt>
                <c:pt idx="26">
                  <c:v>440080.3</c:v>
                </c:pt>
                <c:pt idx="27">
                  <c:v>862229.8</c:v>
                </c:pt>
                <c:pt idx="28">
                  <c:v>626875.30000000005</c:v>
                </c:pt>
                <c:pt idx="29">
                  <c:v>291324.40000000002</c:v>
                </c:pt>
                <c:pt idx="30">
                  <c:v>400337.1</c:v>
                </c:pt>
                <c:pt idx="31">
                  <c:v>336209.2</c:v>
                </c:pt>
                <c:pt idx="32">
                  <c:v>550523.80000000005</c:v>
                </c:pt>
                <c:pt idx="33">
                  <c:v>428297.1</c:v>
                </c:pt>
                <c:pt idx="34">
                  <c:v>194680.8</c:v>
                </c:pt>
                <c:pt idx="35">
                  <c:v>452517.8</c:v>
                </c:pt>
                <c:pt idx="36">
                  <c:v>546852.30000000005</c:v>
                </c:pt>
                <c:pt idx="37">
                  <c:v>499816.3</c:v>
                </c:pt>
                <c:pt idx="38">
                  <c:v>664319.9</c:v>
                </c:pt>
                <c:pt idx="39">
                  <c:v>418346.9</c:v>
                </c:pt>
                <c:pt idx="40">
                  <c:v>482567</c:v>
                </c:pt>
                <c:pt idx="41">
                  <c:v>545724.4</c:v>
                </c:pt>
                <c:pt idx="42">
                  <c:v>232173.4</c:v>
                </c:pt>
                <c:pt idx="43">
                  <c:v>588717.9</c:v>
                </c:pt>
                <c:pt idx="44">
                  <c:v>388991.8</c:v>
                </c:pt>
                <c:pt idx="45">
                  <c:v>971673.2</c:v>
                </c:pt>
                <c:pt idx="46">
                  <c:v>378314.1</c:v>
                </c:pt>
                <c:pt idx="47">
                  <c:v>468178.8</c:v>
                </c:pt>
                <c:pt idx="48">
                  <c:v>712121.3</c:v>
                </c:pt>
                <c:pt idx="49">
                  <c:v>359925.9</c:v>
                </c:pt>
                <c:pt idx="50">
                  <c:v>393514.8</c:v>
                </c:pt>
                <c:pt idx="51">
                  <c:v>525593.19999999728</c:v>
                </c:pt>
                <c:pt idx="52">
                  <c:v>319712.5</c:v>
                </c:pt>
                <c:pt idx="53">
                  <c:v>784670.5</c:v>
                </c:pt>
                <c:pt idx="54">
                  <c:v>360909.5</c:v>
                </c:pt>
                <c:pt idx="55">
                  <c:v>411514.5</c:v>
                </c:pt>
                <c:pt idx="56">
                  <c:v>580454.6</c:v>
                </c:pt>
                <c:pt idx="57">
                  <c:v>685545.6</c:v>
                </c:pt>
                <c:pt idx="58">
                  <c:v>348350.5</c:v>
                </c:pt>
                <c:pt idx="59">
                  <c:v>424412.5</c:v>
                </c:pt>
                <c:pt idx="60">
                  <c:v>439139.4</c:v>
                </c:pt>
                <c:pt idx="61">
                  <c:v>186538.6</c:v>
                </c:pt>
                <c:pt idx="62">
                  <c:v>582850.6</c:v>
                </c:pt>
                <c:pt idx="63">
                  <c:v>492648.9</c:v>
                </c:pt>
                <c:pt idx="64">
                  <c:v>946269.2</c:v>
                </c:pt>
                <c:pt idx="65">
                  <c:v>278258.7</c:v>
                </c:pt>
                <c:pt idx="66">
                  <c:v>446991.5</c:v>
                </c:pt>
                <c:pt idx="67">
                  <c:v>1145400</c:v>
                </c:pt>
                <c:pt idx="68">
                  <c:v>356712.5</c:v>
                </c:pt>
                <c:pt idx="69">
                  <c:v>658578.9</c:v>
                </c:pt>
                <c:pt idx="70">
                  <c:v>971217.4</c:v>
                </c:pt>
                <c:pt idx="71">
                  <c:v>302271.8</c:v>
                </c:pt>
                <c:pt idx="72">
                  <c:v>544053.6</c:v>
                </c:pt>
                <c:pt idx="73">
                  <c:v>1039696</c:v>
                </c:pt>
                <c:pt idx="74">
                  <c:v>656875.30000000005</c:v>
                </c:pt>
                <c:pt idx="75">
                  <c:v>1285771</c:v>
                </c:pt>
                <c:pt idx="76">
                  <c:v>714493.6</c:v>
                </c:pt>
                <c:pt idx="77">
                  <c:v>524058.2</c:v>
                </c:pt>
                <c:pt idx="78">
                  <c:v>570441.80000000005</c:v>
                </c:pt>
                <c:pt idx="79">
                  <c:v>1106956</c:v>
                </c:pt>
                <c:pt idx="80">
                  <c:v>338834.1</c:v>
                </c:pt>
                <c:pt idx="81">
                  <c:v>327166.40000000002</c:v>
                </c:pt>
                <c:pt idx="82">
                  <c:v>205518.9</c:v>
                </c:pt>
                <c:pt idx="83">
                  <c:v>335455.40000000002</c:v>
                </c:pt>
                <c:pt idx="84">
                  <c:v>454520.8</c:v>
                </c:pt>
                <c:pt idx="85">
                  <c:v>295558</c:v>
                </c:pt>
                <c:pt idx="86">
                  <c:v>512816.8</c:v>
                </c:pt>
                <c:pt idx="87">
                  <c:v>510761.1</c:v>
                </c:pt>
                <c:pt idx="88">
                  <c:v>330814.40000000002</c:v>
                </c:pt>
                <c:pt idx="89">
                  <c:v>425589.4</c:v>
                </c:pt>
                <c:pt idx="90">
                  <c:v>433560.8</c:v>
                </c:pt>
                <c:pt idx="91">
                  <c:v>682753.6</c:v>
                </c:pt>
                <c:pt idx="92">
                  <c:v>375848.1</c:v>
                </c:pt>
                <c:pt idx="93">
                  <c:v>322194.40000000002</c:v>
                </c:pt>
                <c:pt idx="94">
                  <c:v>1161202</c:v>
                </c:pt>
                <c:pt idx="95">
                  <c:v>224706.3</c:v>
                </c:pt>
                <c:pt idx="96">
                  <c:v>847555.4</c:v>
                </c:pt>
                <c:pt idx="97">
                  <c:v>459060.4</c:v>
                </c:pt>
                <c:pt idx="98">
                  <c:v>989617.4</c:v>
                </c:pt>
                <c:pt idx="99">
                  <c:v>215153.7</c:v>
                </c:pt>
                <c:pt idx="100">
                  <c:v>161752.70000000001</c:v>
                </c:pt>
                <c:pt idx="101">
                  <c:v>362965.6</c:v>
                </c:pt>
                <c:pt idx="102">
                  <c:v>256804.9</c:v>
                </c:pt>
                <c:pt idx="103">
                  <c:v>457037.5</c:v>
                </c:pt>
                <c:pt idx="104">
                  <c:v>454985</c:v>
                </c:pt>
                <c:pt idx="105">
                  <c:v>1196195</c:v>
                </c:pt>
                <c:pt idx="106">
                  <c:v>411152.2</c:v>
                </c:pt>
                <c:pt idx="107">
                  <c:v>877364.9</c:v>
                </c:pt>
                <c:pt idx="108">
                  <c:v>693822.3</c:v>
                </c:pt>
                <c:pt idx="109">
                  <c:v>324834.09999999998</c:v>
                </c:pt>
                <c:pt idx="110">
                  <c:v>359376.8</c:v>
                </c:pt>
                <c:pt idx="111">
                  <c:v>740358.6</c:v>
                </c:pt>
                <c:pt idx="112">
                  <c:v>514921.8</c:v>
                </c:pt>
                <c:pt idx="113">
                  <c:v>186594.7</c:v>
                </c:pt>
                <c:pt idx="114">
                  <c:v>325396.40000000002</c:v>
                </c:pt>
                <c:pt idx="115">
                  <c:v>333357</c:v>
                </c:pt>
                <c:pt idx="116">
                  <c:v>254401.3</c:v>
                </c:pt>
                <c:pt idx="117">
                  <c:v>490609.6</c:v>
                </c:pt>
                <c:pt idx="118">
                  <c:v>554369</c:v>
                </c:pt>
                <c:pt idx="119">
                  <c:v>725904.8</c:v>
                </c:pt>
                <c:pt idx="120">
                  <c:v>389346.9</c:v>
                </c:pt>
                <c:pt idx="121">
                  <c:v>347113.5</c:v>
                </c:pt>
                <c:pt idx="122">
                  <c:v>591381.9</c:v>
                </c:pt>
                <c:pt idx="123">
                  <c:v>1353763</c:v>
                </c:pt>
                <c:pt idx="124">
                  <c:v>599911.30000000005</c:v>
                </c:pt>
                <c:pt idx="125">
                  <c:v>595247.30000000005</c:v>
                </c:pt>
                <c:pt idx="126">
                  <c:v>361126.9</c:v>
                </c:pt>
                <c:pt idx="127">
                  <c:v>454251.4</c:v>
                </c:pt>
                <c:pt idx="128">
                  <c:v>326597.3</c:v>
                </c:pt>
                <c:pt idx="129">
                  <c:v>1027832</c:v>
                </c:pt>
                <c:pt idx="130">
                  <c:v>642628.69999999728</c:v>
                </c:pt>
                <c:pt idx="131">
                  <c:v>1051815</c:v>
                </c:pt>
                <c:pt idx="132">
                  <c:v>469760.9</c:v>
                </c:pt>
                <c:pt idx="133">
                  <c:v>377837.1</c:v>
                </c:pt>
                <c:pt idx="134">
                  <c:v>369653.1</c:v>
                </c:pt>
                <c:pt idx="135">
                  <c:v>450701.8</c:v>
                </c:pt>
                <c:pt idx="136">
                  <c:v>290705.90000000002</c:v>
                </c:pt>
                <c:pt idx="137">
                  <c:v>309136.7</c:v>
                </c:pt>
                <c:pt idx="138">
                  <c:v>685960.3</c:v>
                </c:pt>
                <c:pt idx="139">
                  <c:v>723878</c:v>
                </c:pt>
                <c:pt idx="140">
                  <c:v>497274.2</c:v>
                </c:pt>
                <c:pt idx="141">
                  <c:v>436238.1</c:v>
                </c:pt>
                <c:pt idx="142">
                  <c:v>734782.7</c:v>
                </c:pt>
                <c:pt idx="143">
                  <c:v>333389.90000000002</c:v>
                </c:pt>
                <c:pt idx="144">
                  <c:v>585632.30000000005</c:v>
                </c:pt>
                <c:pt idx="145">
                  <c:v>812401.5</c:v>
                </c:pt>
                <c:pt idx="146">
                  <c:v>624510.9</c:v>
                </c:pt>
                <c:pt idx="147">
                  <c:v>470652.5</c:v>
                </c:pt>
                <c:pt idx="148">
                  <c:v>801940.9</c:v>
                </c:pt>
                <c:pt idx="149">
                  <c:v>340340.7</c:v>
                </c:pt>
                <c:pt idx="150">
                  <c:v>321534.8</c:v>
                </c:pt>
                <c:pt idx="151">
                  <c:v>310347.2</c:v>
                </c:pt>
                <c:pt idx="152">
                  <c:v>165084.79999999999</c:v>
                </c:pt>
                <c:pt idx="153">
                  <c:v>1000041</c:v>
                </c:pt>
                <c:pt idx="154">
                  <c:v>386817.4</c:v>
                </c:pt>
                <c:pt idx="155">
                  <c:v>489461.7</c:v>
                </c:pt>
                <c:pt idx="156">
                  <c:v>399409.5</c:v>
                </c:pt>
                <c:pt idx="157">
                  <c:v>173171.1</c:v>
                </c:pt>
                <c:pt idx="158">
                  <c:v>372797.7</c:v>
                </c:pt>
                <c:pt idx="159">
                  <c:v>854900</c:v>
                </c:pt>
                <c:pt idx="160">
                  <c:v>449080.1</c:v>
                </c:pt>
                <c:pt idx="161">
                  <c:v>532803.1</c:v>
                </c:pt>
                <c:pt idx="162">
                  <c:v>321968.8</c:v>
                </c:pt>
                <c:pt idx="163">
                  <c:v>752282.8</c:v>
                </c:pt>
                <c:pt idx="164">
                  <c:v>395399.7</c:v>
                </c:pt>
                <c:pt idx="165">
                  <c:v>447284.3</c:v>
                </c:pt>
                <c:pt idx="166">
                  <c:v>431669.1</c:v>
                </c:pt>
                <c:pt idx="167">
                  <c:v>544260.80000000005</c:v>
                </c:pt>
                <c:pt idx="168">
                  <c:v>160640.9</c:v>
                </c:pt>
                <c:pt idx="169">
                  <c:v>147552</c:v>
                </c:pt>
                <c:pt idx="170">
                  <c:v>426475.1</c:v>
                </c:pt>
                <c:pt idx="171">
                  <c:v>440451.9</c:v>
                </c:pt>
                <c:pt idx="172">
                  <c:v>300396.09999999998</c:v>
                </c:pt>
                <c:pt idx="173">
                  <c:v>551662.1</c:v>
                </c:pt>
                <c:pt idx="174">
                  <c:v>706598.9</c:v>
                </c:pt>
                <c:pt idx="175">
                  <c:v>346860.3</c:v>
                </c:pt>
                <c:pt idx="176">
                  <c:v>526195.19999999728</c:v>
                </c:pt>
                <c:pt idx="177">
                  <c:v>520649.3</c:v>
                </c:pt>
                <c:pt idx="178">
                  <c:v>494987.9</c:v>
                </c:pt>
                <c:pt idx="179">
                  <c:v>360042.2</c:v>
                </c:pt>
                <c:pt idx="180">
                  <c:v>302939.3</c:v>
                </c:pt>
                <c:pt idx="181">
                  <c:v>401027.9</c:v>
                </c:pt>
                <c:pt idx="182">
                  <c:v>428445.6</c:v>
                </c:pt>
                <c:pt idx="183">
                  <c:v>567063.4</c:v>
                </c:pt>
                <c:pt idx="184">
                  <c:v>670312.9</c:v>
                </c:pt>
                <c:pt idx="185">
                  <c:v>221686.2</c:v>
                </c:pt>
                <c:pt idx="186">
                  <c:v>1027196</c:v>
                </c:pt>
                <c:pt idx="187">
                  <c:v>635312.9</c:v>
                </c:pt>
                <c:pt idx="188">
                  <c:v>568401.80000000005</c:v>
                </c:pt>
                <c:pt idx="189">
                  <c:v>442948.8</c:v>
                </c:pt>
                <c:pt idx="190">
                  <c:v>647677.9</c:v>
                </c:pt>
                <c:pt idx="191">
                  <c:v>808181.5</c:v>
                </c:pt>
                <c:pt idx="192">
                  <c:v>639016.9</c:v>
                </c:pt>
                <c:pt idx="193">
                  <c:v>706562.3</c:v>
                </c:pt>
                <c:pt idx="194">
                  <c:v>385169.2</c:v>
                </c:pt>
                <c:pt idx="195">
                  <c:v>187472.9</c:v>
                </c:pt>
                <c:pt idx="196">
                  <c:v>412060.7</c:v>
                </c:pt>
                <c:pt idx="197">
                  <c:v>458721.4</c:v>
                </c:pt>
                <c:pt idx="198">
                  <c:v>659803.1</c:v>
                </c:pt>
                <c:pt idx="199">
                  <c:v>699973.6</c:v>
                </c:pt>
                <c:pt idx="200">
                  <c:v>496152.2</c:v>
                </c:pt>
                <c:pt idx="201">
                  <c:v>1194642</c:v>
                </c:pt>
                <c:pt idx="202">
                  <c:v>451099.9</c:v>
                </c:pt>
                <c:pt idx="203">
                  <c:v>673230.6</c:v>
                </c:pt>
                <c:pt idx="204">
                  <c:v>504603.1</c:v>
                </c:pt>
                <c:pt idx="205">
                  <c:v>299343.90000000002</c:v>
                </c:pt>
                <c:pt idx="206">
                  <c:v>452948.9</c:v>
                </c:pt>
                <c:pt idx="207">
                  <c:v>749594.7</c:v>
                </c:pt>
                <c:pt idx="208">
                  <c:v>859168.4</c:v>
                </c:pt>
                <c:pt idx="209">
                  <c:v>401258.1</c:v>
                </c:pt>
                <c:pt idx="210">
                  <c:v>1161524</c:v>
                </c:pt>
                <c:pt idx="211">
                  <c:v>823577.1</c:v>
                </c:pt>
                <c:pt idx="212">
                  <c:v>385277.8</c:v>
                </c:pt>
                <c:pt idx="213">
                  <c:v>451507.9</c:v>
                </c:pt>
                <c:pt idx="214">
                  <c:v>838683.6</c:v>
                </c:pt>
                <c:pt idx="215">
                  <c:v>332896.40000000002</c:v>
                </c:pt>
                <c:pt idx="216">
                  <c:v>445948.5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483168"/>
        <c:axId val="353483560"/>
      </c:scatterChart>
      <c:valAx>
        <c:axId val="353483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Size</a:t>
                </a:r>
                <a:r>
                  <a:rPr lang="en-US" b="0" baseline="0"/>
                  <a:t> (Sq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53483560"/>
        <c:crosses val="autoZero"/>
        <c:crossBetween val="midCat"/>
      </c:valAx>
      <c:valAx>
        <c:axId val="353483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348316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-0.39954919486415552"/>
                  <c:y val="-7.410606964746374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400" b="1" i="0" u="none" strike="noStrike" baseline="0" dirty="0" smtClean="0">
                        <a:effectLst/>
                      </a:rPr>
                      <a:t>price= 16651 + 401.31 size</a:t>
                    </a:r>
                    <a:br>
                      <a:rPr lang="en-US" sz="1400" b="1" i="0" u="none" strike="noStrike" baseline="0" dirty="0" smtClean="0">
                        <a:effectLst/>
                      </a:rPr>
                    </a:br>
                    <a:r>
                      <a:rPr lang="en-US" sz="1400" b="1" baseline="0" dirty="0" smtClean="0"/>
                      <a:t>R² </a:t>
                    </a:r>
                    <a:r>
                      <a:rPr lang="en-US" sz="1400" b="1" baseline="0" dirty="0"/>
                      <a:t>= 0.6408</a:t>
                    </a:r>
                    <a:endParaRPr lang="en-US" sz="1400" b="1" dirty="0"/>
                  </a:p>
                </c:rich>
              </c:tx>
              <c:numFmt formatCode="General" sourceLinked="0"/>
            </c:trendlineLbl>
          </c:trendline>
          <c:xVal>
            <c:numRef>
              <c:f>data_scatter_plots!$A$3:$A$219</c:f>
              <c:numCache>
                <c:formatCode>General</c:formatCode>
                <c:ptCount val="217"/>
                <c:pt idx="0">
                  <c:v>566</c:v>
                </c:pt>
                <c:pt idx="1">
                  <c:v>1550</c:v>
                </c:pt>
                <c:pt idx="2">
                  <c:v>1471</c:v>
                </c:pt>
                <c:pt idx="3">
                  <c:v>1506</c:v>
                </c:pt>
                <c:pt idx="4">
                  <c:v>786</c:v>
                </c:pt>
                <c:pt idx="5">
                  <c:v>541</c:v>
                </c:pt>
                <c:pt idx="6">
                  <c:v>1102</c:v>
                </c:pt>
                <c:pt idx="7">
                  <c:v>2320</c:v>
                </c:pt>
                <c:pt idx="8">
                  <c:v>864</c:v>
                </c:pt>
                <c:pt idx="9">
                  <c:v>500</c:v>
                </c:pt>
                <c:pt idx="10">
                  <c:v>1060</c:v>
                </c:pt>
                <c:pt idx="11">
                  <c:v>1462</c:v>
                </c:pt>
                <c:pt idx="12">
                  <c:v>983</c:v>
                </c:pt>
                <c:pt idx="13">
                  <c:v>1082</c:v>
                </c:pt>
                <c:pt idx="14">
                  <c:v>1749</c:v>
                </c:pt>
                <c:pt idx="15">
                  <c:v>940</c:v>
                </c:pt>
                <c:pt idx="16">
                  <c:v>924</c:v>
                </c:pt>
                <c:pt idx="17">
                  <c:v>1963</c:v>
                </c:pt>
                <c:pt idx="18">
                  <c:v>1672</c:v>
                </c:pt>
                <c:pt idx="19">
                  <c:v>1188</c:v>
                </c:pt>
                <c:pt idx="20">
                  <c:v>1580</c:v>
                </c:pt>
                <c:pt idx="21">
                  <c:v>785</c:v>
                </c:pt>
                <c:pt idx="22">
                  <c:v>983</c:v>
                </c:pt>
                <c:pt idx="23">
                  <c:v>3085</c:v>
                </c:pt>
                <c:pt idx="24">
                  <c:v>2133</c:v>
                </c:pt>
                <c:pt idx="25">
                  <c:v>1026</c:v>
                </c:pt>
                <c:pt idx="26">
                  <c:v>1074</c:v>
                </c:pt>
                <c:pt idx="27">
                  <c:v>1988</c:v>
                </c:pt>
                <c:pt idx="28">
                  <c:v>1600</c:v>
                </c:pt>
                <c:pt idx="29">
                  <c:v>684</c:v>
                </c:pt>
                <c:pt idx="30">
                  <c:v>932</c:v>
                </c:pt>
                <c:pt idx="31">
                  <c:v>737</c:v>
                </c:pt>
                <c:pt idx="32">
                  <c:v>1369</c:v>
                </c:pt>
                <c:pt idx="33">
                  <c:v>1176</c:v>
                </c:pt>
                <c:pt idx="34">
                  <c:v>638</c:v>
                </c:pt>
                <c:pt idx="35">
                  <c:v>1055</c:v>
                </c:pt>
                <c:pt idx="36">
                  <c:v>1565</c:v>
                </c:pt>
                <c:pt idx="37">
                  <c:v>1129</c:v>
                </c:pt>
                <c:pt idx="38">
                  <c:v>1668</c:v>
                </c:pt>
                <c:pt idx="39">
                  <c:v>947</c:v>
                </c:pt>
                <c:pt idx="40">
                  <c:v>1130</c:v>
                </c:pt>
                <c:pt idx="41">
                  <c:v>1370</c:v>
                </c:pt>
                <c:pt idx="42">
                  <c:v>530</c:v>
                </c:pt>
                <c:pt idx="43">
                  <c:v>1360</c:v>
                </c:pt>
                <c:pt idx="44">
                  <c:v>863</c:v>
                </c:pt>
                <c:pt idx="45">
                  <c:v>2359</c:v>
                </c:pt>
                <c:pt idx="46">
                  <c:v>897</c:v>
                </c:pt>
                <c:pt idx="47">
                  <c:v>1148</c:v>
                </c:pt>
                <c:pt idx="48">
                  <c:v>1975</c:v>
                </c:pt>
                <c:pt idx="49">
                  <c:v>915</c:v>
                </c:pt>
                <c:pt idx="50">
                  <c:v>898</c:v>
                </c:pt>
                <c:pt idx="51">
                  <c:v>1170</c:v>
                </c:pt>
                <c:pt idx="52">
                  <c:v>742</c:v>
                </c:pt>
                <c:pt idx="53">
                  <c:v>2050</c:v>
                </c:pt>
                <c:pt idx="54">
                  <c:v>890</c:v>
                </c:pt>
                <c:pt idx="55">
                  <c:v>1050</c:v>
                </c:pt>
                <c:pt idx="56">
                  <c:v>1416</c:v>
                </c:pt>
                <c:pt idx="57">
                  <c:v>1631</c:v>
                </c:pt>
                <c:pt idx="58">
                  <c:v>800</c:v>
                </c:pt>
                <c:pt idx="59">
                  <c:v>1047</c:v>
                </c:pt>
                <c:pt idx="60">
                  <c:v>1088</c:v>
                </c:pt>
                <c:pt idx="61">
                  <c:v>477</c:v>
                </c:pt>
                <c:pt idx="62">
                  <c:v>1410</c:v>
                </c:pt>
                <c:pt idx="63">
                  <c:v>1255</c:v>
                </c:pt>
                <c:pt idx="64">
                  <c:v>2048</c:v>
                </c:pt>
                <c:pt idx="65">
                  <c:v>660</c:v>
                </c:pt>
                <c:pt idx="66">
                  <c:v>1015</c:v>
                </c:pt>
                <c:pt idx="67">
                  <c:v>2552</c:v>
                </c:pt>
                <c:pt idx="68">
                  <c:v>742</c:v>
                </c:pt>
                <c:pt idx="69">
                  <c:v>1758</c:v>
                </c:pt>
                <c:pt idx="70">
                  <c:v>1957</c:v>
                </c:pt>
                <c:pt idx="71">
                  <c:v>680</c:v>
                </c:pt>
                <c:pt idx="72">
                  <c:v>1262</c:v>
                </c:pt>
                <c:pt idx="73">
                  <c:v>2698</c:v>
                </c:pt>
                <c:pt idx="74">
                  <c:v>1600</c:v>
                </c:pt>
                <c:pt idx="75">
                  <c:v>2965</c:v>
                </c:pt>
                <c:pt idx="76">
                  <c:v>1628</c:v>
                </c:pt>
                <c:pt idx="77">
                  <c:v>1231</c:v>
                </c:pt>
                <c:pt idx="78">
                  <c:v>1244</c:v>
                </c:pt>
                <c:pt idx="79">
                  <c:v>2485</c:v>
                </c:pt>
                <c:pt idx="80">
                  <c:v>775</c:v>
                </c:pt>
                <c:pt idx="81">
                  <c:v>748</c:v>
                </c:pt>
                <c:pt idx="82">
                  <c:v>447</c:v>
                </c:pt>
                <c:pt idx="83">
                  <c:v>960</c:v>
                </c:pt>
                <c:pt idx="84">
                  <c:v>1174</c:v>
                </c:pt>
                <c:pt idx="85">
                  <c:v>659</c:v>
                </c:pt>
                <c:pt idx="86">
                  <c:v>1206</c:v>
                </c:pt>
                <c:pt idx="87">
                  <c:v>1121</c:v>
                </c:pt>
                <c:pt idx="88">
                  <c:v>1088</c:v>
                </c:pt>
                <c:pt idx="89">
                  <c:v>1088</c:v>
                </c:pt>
                <c:pt idx="90">
                  <c:v>892</c:v>
                </c:pt>
                <c:pt idx="91">
                  <c:v>1567</c:v>
                </c:pt>
                <c:pt idx="92">
                  <c:v>1025</c:v>
                </c:pt>
                <c:pt idx="93">
                  <c:v>870</c:v>
                </c:pt>
                <c:pt idx="94">
                  <c:v>2556</c:v>
                </c:pt>
                <c:pt idx="95">
                  <c:v>504</c:v>
                </c:pt>
                <c:pt idx="96">
                  <c:v>2027</c:v>
                </c:pt>
                <c:pt idx="97">
                  <c:v>1120</c:v>
                </c:pt>
                <c:pt idx="98">
                  <c:v>2274</c:v>
                </c:pt>
                <c:pt idx="99">
                  <c:v>500</c:v>
                </c:pt>
                <c:pt idx="100">
                  <c:v>346</c:v>
                </c:pt>
                <c:pt idx="101">
                  <c:v>823</c:v>
                </c:pt>
                <c:pt idx="102">
                  <c:v>578</c:v>
                </c:pt>
                <c:pt idx="103">
                  <c:v>1085</c:v>
                </c:pt>
                <c:pt idx="104">
                  <c:v>1005</c:v>
                </c:pt>
                <c:pt idx="105">
                  <c:v>3154</c:v>
                </c:pt>
                <c:pt idx="106">
                  <c:v>1260</c:v>
                </c:pt>
                <c:pt idx="107">
                  <c:v>1889</c:v>
                </c:pt>
                <c:pt idx="108">
                  <c:v>1824</c:v>
                </c:pt>
                <c:pt idx="109">
                  <c:v>775</c:v>
                </c:pt>
                <c:pt idx="110">
                  <c:v>840</c:v>
                </c:pt>
                <c:pt idx="111">
                  <c:v>1727</c:v>
                </c:pt>
                <c:pt idx="112">
                  <c:v>1366</c:v>
                </c:pt>
                <c:pt idx="113">
                  <c:v>410</c:v>
                </c:pt>
                <c:pt idx="114">
                  <c:v>870</c:v>
                </c:pt>
                <c:pt idx="115">
                  <c:v>810</c:v>
                </c:pt>
                <c:pt idx="116">
                  <c:v>725</c:v>
                </c:pt>
                <c:pt idx="117">
                  <c:v>1195</c:v>
                </c:pt>
                <c:pt idx="118">
                  <c:v>1438</c:v>
                </c:pt>
                <c:pt idx="119">
                  <c:v>1645</c:v>
                </c:pt>
                <c:pt idx="120">
                  <c:v>947</c:v>
                </c:pt>
                <c:pt idx="121">
                  <c:v>896</c:v>
                </c:pt>
                <c:pt idx="122">
                  <c:v>1610</c:v>
                </c:pt>
                <c:pt idx="123">
                  <c:v>3715</c:v>
                </c:pt>
                <c:pt idx="124">
                  <c:v>1655</c:v>
                </c:pt>
                <c:pt idx="125">
                  <c:v>1405</c:v>
                </c:pt>
                <c:pt idx="126">
                  <c:v>764</c:v>
                </c:pt>
                <c:pt idx="127">
                  <c:v>1030</c:v>
                </c:pt>
                <c:pt idx="128">
                  <c:v>719</c:v>
                </c:pt>
                <c:pt idx="129">
                  <c:v>1991</c:v>
                </c:pt>
                <c:pt idx="130">
                  <c:v>1529</c:v>
                </c:pt>
                <c:pt idx="131">
                  <c:v>2422</c:v>
                </c:pt>
                <c:pt idx="132">
                  <c:v>1197</c:v>
                </c:pt>
                <c:pt idx="133">
                  <c:v>932</c:v>
                </c:pt>
                <c:pt idx="134">
                  <c:v>804</c:v>
                </c:pt>
                <c:pt idx="135">
                  <c:v>1183</c:v>
                </c:pt>
                <c:pt idx="136">
                  <c:v>732</c:v>
                </c:pt>
                <c:pt idx="137">
                  <c:v>779</c:v>
                </c:pt>
                <c:pt idx="138">
                  <c:v>1882</c:v>
                </c:pt>
                <c:pt idx="139">
                  <c:v>1909</c:v>
                </c:pt>
                <c:pt idx="140">
                  <c:v>1141</c:v>
                </c:pt>
                <c:pt idx="141">
                  <c:v>1086</c:v>
                </c:pt>
                <c:pt idx="142">
                  <c:v>1840</c:v>
                </c:pt>
                <c:pt idx="143">
                  <c:v>860</c:v>
                </c:pt>
                <c:pt idx="144">
                  <c:v>1382</c:v>
                </c:pt>
                <c:pt idx="145">
                  <c:v>1640</c:v>
                </c:pt>
                <c:pt idx="146">
                  <c:v>1197</c:v>
                </c:pt>
                <c:pt idx="147">
                  <c:v>1108</c:v>
                </c:pt>
                <c:pt idx="148">
                  <c:v>1700</c:v>
                </c:pt>
                <c:pt idx="149">
                  <c:v>785</c:v>
                </c:pt>
                <c:pt idx="150">
                  <c:v>776</c:v>
                </c:pt>
                <c:pt idx="151">
                  <c:v>795</c:v>
                </c:pt>
                <c:pt idx="152">
                  <c:v>395</c:v>
                </c:pt>
                <c:pt idx="153">
                  <c:v>2463</c:v>
                </c:pt>
                <c:pt idx="154">
                  <c:v>902</c:v>
                </c:pt>
                <c:pt idx="155">
                  <c:v>1122</c:v>
                </c:pt>
                <c:pt idx="156">
                  <c:v>890</c:v>
                </c:pt>
                <c:pt idx="157">
                  <c:v>538</c:v>
                </c:pt>
                <c:pt idx="158">
                  <c:v>872</c:v>
                </c:pt>
                <c:pt idx="159">
                  <c:v>2400</c:v>
                </c:pt>
                <c:pt idx="160">
                  <c:v>1150</c:v>
                </c:pt>
                <c:pt idx="161">
                  <c:v>1490</c:v>
                </c:pt>
                <c:pt idx="162">
                  <c:v>828</c:v>
                </c:pt>
                <c:pt idx="163">
                  <c:v>1764</c:v>
                </c:pt>
                <c:pt idx="164">
                  <c:v>875</c:v>
                </c:pt>
                <c:pt idx="165">
                  <c:v>1004</c:v>
                </c:pt>
                <c:pt idx="166">
                  <c:v>1057</c:v>
                </c:pt>
                <c:pt idx="167">
                  <c:v>1273</c:v>
                </c:pt>
                <c:pt idx="168">
                  <c:v>328</c:v>
                </c:pt>
                <c:pt idx="169">
                  <c:v>345</c:v>
                </c:pt>
                <c:pt idx="170">
                  <c:v>990</c:v>
                </c:pt>
                <c:pt idx="171">
                  <c:v>1107</c:v>
                </c:pt>
                <c:pt idx="172">
                  <c:v>1022</c:v>
                </c:pt>
                <c:pt idx="173">
                  <c:v>1275</c:v>
                </c:pt>
                <c:pt idx="174">
                  <c:v>1636</c:v>
                </c:pt>
                <c:pt idx="175">
                  <c:v>815</c:v>
                </c:pt>
                <c:pt idx="176">
                  <c:v>1173</c:v>
                </c:pt>
                <c:pt idx="177">
                  <c:v>1103</c:v>
                </c:pt>
                <c:pt idx="178">
                  <c:v>1162</c:v>
                </c:pt>
                <c:pt idx="179">
                  <c:v>1016</c:v>
                </c:pt>
                <c:pt idx="180">
                  <c:v>783</c:v>
                </c:pt>
                <c:pt idx="181">
                  <c:v>918</c:v>
                </c:pt>
                <c:pt idx="182">
                  <c:v>945</c:v>
                </c:pt>
                <c:pt idx="183">
                  <c:v>1277</c:v>
                </c:pt>
                <c:pt idx="184">
                  <c:v>1505</c:v>
                </c:pt>
                <c:pt idx="185">
                  <c:v>702</c:v>
                </c:pt>
                <c:pt idx="186">
                  <c:v>2698</c:v>
                </c:pt>
                <c:pt idx="187">
                  <c:v>1505</c:v>
                </c:pt>
                <c:pt idx="188">
                  <c:v>1488</c:v>
                </c:pt>
                <c:pt idx="189">
                  <c:v>1026</c:v>
                </c:pt>
                <c:pt idx="190">
                  <c:v>1604</c:v>
                </c:pt>
                <c:pt idx="191">
                  <c:v>1457</c:v>
                </c:pt>
                <c:pt idx="192">
                  <c:v>1511</c:v>
                </c:pt>
                <c:pt idx="193">
                  <c:v>1885</c:v>
                </c:pt>
                <c:pt idx="194">
                  <c:v>981</c:v>
                </c:pt>
                <c:pt idx="195">
                  <c:v>453</c:v>
                </c:pt>
                <c:pt idx="196">
                  <c:v>968</c:v>
                </c:pt>
                <c:pt idx="197">
                  <c:v>1213</c:v>
                </c:pt>
                <c:pt idx="198">
                  <c:v>1490</c:v>
                </c:pt>
                <c:pt idx="199">
                  <c:v>1750</c:v>
                </c:pt>
                <c:pt idx="200">
                  <c:v>1260</c:v>
                </c:pt>
                <c:pt idx="201">
                  <c:v>2922</c:v>
                </c:pt>
                <c:pt idx="202">
                  <c:v>1104</c:v>
                </c:pt>
                <c:pt idx="203">
                  <c:v>1532</c:v>
                </c:pt>
                <c:pt idx="204">
                  <c:v>1185</c:v>
                </c:pt>
                <c:pt idx="205">
                  <c:v>790</c:v>
                </c:pt>
                <c:pt idx="206">
                  <c:v>950</c:v>
                </c:pt>
                <c:pt idx="207">
                  <c:v>2087</c:v>
                </c:pt>
                <c:pt idx="208">
                  <c:v>1437</c:v>
                </c:pt>
                <c:pt idx="209">
                  <c:v>964</c:v>
                </c:pt>
                <c:pt idx="210">
                  <c:v>2894</c:v>
                </c:pt>
                <c:pt idx="211">
                  <c:v>1589</c:v>
                </c:pt>
                <c:pt idx="212">
                  <c:v>994</c:v>
                </c:pt>
                <c:pt idx="213">
                  <c:v>1040</c:v>
                </c:pt>
                <c:pt idx="214">
                  <c:v>2070</c:v>
                </c:pt>
                <c:pt idx="215">
                  <c:v>870</c:v>
                </c:pt>
                <c:pt idx="216">
                  <c:v>1178</c:v>
                </c:pt>
              </c:numCache>
            </c:numRef>
          </c:xVal>
          <c:yVal>
            <c:numRef>
              <c:f>data_scatter_plots!$I$3:$I$219</c:f>
              <c:numCache>
                <c:formatCode>General</c:formatCode>
                <c:ptCount val="217"/>
                <c:pt idx="0">
                  <c:v>349103</c:v>
                </c:pt>
                <c:pt idx="1">
                  <c:v>693157.5</c:v>
                </c:pt>
                <c:pt idx="2">
                  <c:v>671509.4</c:v>
                </c:pt>
                <c:pt idx="3">
                  <c:v>589486.4</c:v>
                </c:pt>
                <c:pt idx="4">
                  <c:v>366458.7</c:v>
                </c:pt>
                <c:pt idx="5">
                  <c:v>231119.4</c:v>
                </c:pt>
                <c:pt idx="6">
                  <c:v>370551.4</c:v>
                </c:pt>
                <c:pt idx="7">
                  <c:v>793652.4</c:v>
                </c:pt>
                <c:pt idx="8">
                  <c:v>380807.5</c:v>
                </c:pt>
                <c:pt idx="9">
                  <c:v>213846.3</c:v>
                </c:pt>
                <c:pt idx="10">
                  <c:v>39978.950000000012</c:v>
                </c:pt>
                <c:pt idx="11">
                  <c:v>665665.30000000005</c:v>
                </c:pt>
                <c:pt idx="12">
                  <c:v>512929.5</c:v>
                </c:pt>
                <c:pt idx="13">
                  <c:v>408314.5</c:v>
                </c:pt>
                <c:pt idx="14">
                  <c:v>942727</c:v>
                </c:pt>
                <c:pt idx="15">
                  <c:v>418057.7</c:v>
                </c:pt>
                <c:pt idx="16">
                  <c:v>331268.2</c:v>
                </c:pt>
                <c:pt idx="17">
                  <c:v>456536.6</c:v>
                </c:pt>
                <c:pt idx="18">
                  <c:v>818677.5</c:v>
                </c:pt>
                <c:pt idx="19">
                  <c:v>305295</c:v>
                </c:pt>
                <c:pt idx="20">
                  <c:v>694637.9</c:v>
                </c:pt>
                <c:pt idx="21">
                  <c:v>251909.3</c:v>
                </c:pt>
                <c:pt idx="22">
                  <c:v>332929.40000000002</c:v>
                </c:pt>
                <c:pt idx="23">
                  <c:v>726775.6</c:v>
                </c:pt>
                <c:pt idx="24">
                  <c:v>1213675</c:v>
                </c:pt>
                <c:pt idx="25">
                  <c:v>46801.27</c:v>
                </c:pt>
                <c:pt idx="26">
                  <c:v>424919.8</c:v>
                </c:pt>
                <c:pt idx="27">
                  <c:v>957770.2</c:v>
                </c:pt>
                <c:pt idx="28">
                  <c:v>563124.80000000005</c:v>
                </c:pt>
                <c:pt idx="29">
                  <c:v>291675.59999999998</c:v>
                </c:pt>
                <c:pt idx="30">
                  <c:v>419662.9</c:v>
                </c:pt>
                <c:pt idx="31">
                  <c:v>383790.8</c:v>
                </c:pt>
                <c:pt idx="32">
                  <c:v>519476.3</c:v>
                </c:pt>
                <c:pt idx="33">
                  <c:v>307702.90000000002</c:v>
                </c:pt>
                <c:pt idx="34">
                  <c:v>38665.289999999994</c:v>
                </c:pt>
                <c:pt idx="35">
                  <c:v>477482.2</c:v>
                </c:pt>
                <c:pt idx="36">
                  <c:v>351147.7</c:v>
                </c:pt>
                <c:pt idx="37">
                  <c:v>559983.69999999728</c:v>
                </c:pt>
                <c:pt idx="38">
                  <c:v>620880.1</c:v>
                </c:pt>
                <c:pt idx="39">
                  <c:v>461653.1</c:v>
                </c:pt>
                <c:pt idx="40">
                  <c:v>507433</c:v>
                </c:pt>
                <c:pt idx="41">
                  <c:v>504275.6</c:v>
                </c:pt>
                <c:pt idx="42">
                  <c:v>237826.6</c:v>
                </c:pt>
                <c:pt idx="43">
                  <c:v>641282.19999999728</c:v>
                </c:pt>
                <c:pt idx="44">
                  <c:v>441008.2</c:v>
                </c:pt>
                <c:pt idx="45">
                  <c:v>988326.9</c:v>
                </c:pt>
                <c:pt idx="46">
                  <c:v>381685.9</c:v>
                </c:pt>
                <c:pt idx="47">
                  <c:v>449821.2</c:v>
                </c:pt>
                <c:pt idx="48">
                  <c:v>517878.7</c:v>
                </c:pt>
                <c:pt idx="49">
                  <c:v>312074.09999999998</c:v>
                </c:pt>
                <c:pt idx="50">
                  <c:v>426485.2</c:v>
                </c:pt>
                <c:pt idx="51">
                  <c:v>604406.80000000005</c:v>
                </c:pt>
                <c:pt idx="52">
                  <c:v>330287.59999999998</c:v>
                </c:pt>
                <c:pt idx="53">
                  <c:v>675329.6</c:v>
                </c:pt>
                <c:pt idx="54">
                  <c:v>335090.5</c:v>
                </c:pt>
                <c:pt idx="55">
                  <c:v>358485.5</c:v>
                </c:pt>
                <c:pt idx="56">
                  <c:v>571545.4</c:v>
                </c:pt>
                <c:pt idx="57">
                  <c:v>714254.4</c:v>
                </c:pt>
                <c:pt idx="58">
                  <c:v>369649.5</c:v>
                </c:pt>
                <c:pt idx="59">
                  <c:v>399587.5</c:v>
                </c:pt>
                <c:pt idx="60">
                  <c:v>410860.6</c:v>
                </c:pt>
                <c:pt idx="61">
                  <c:v>143461.4</c:v>
                </c:pt>
                <c:pt idx="62">
                  <c:v>583549.30000000005</c:v>
                </c:pt>
                <c:pt idx="63">
                  <c:v>437351</c:v>
                </c:pt>
                <c:pt idx="64">
                  <c:v>1161731</c:v>
                </c:pt>
                <c:pt idx="65">
                  <c:v>271741.3</c:v>
                </c:pt>
                <c:pt idx="66">
                  <c:v>493008.5</c:v>
                </c:pt>
                <c:pt idx="67">
                  <c:v>1354600</c:v>
                </c:pt>
                <c:pt idx="68">
                  <c:v>441287.6</c:v>
                </c:pt>
                <c:pt idx="69">
                  <c:v>531421.1</c:v>
                </c:pt>
                <c:pt idx="70">
                  <c:v>1309615</c:v>
                </c:pt>
                <c:pt idx="71">
                  <c:v>327728.2</c:v>
                </c:pt>
                <c:pt idx="72">
                  <c:v>585946.4</c:v>
                </c:pt>
                <c:pt idx="73">
                  <c:v>920304.4</c:v>
                </c:pt>
                <c:pt idx="74">
                  <c:v>653124.80000000005</c:v>
                </c:pt>
                <c:pt idx="75">
                  <c:v>1444229</c:v>
                </c:pt>
                <c:pt idx="76">
                  <c:v>803506.3</c:v>
                </c:pt>
                <c:pt idx="77">
                  <c:v>550841.80000000005</c:v>
                </c:pt>
                <c:pt idx="78">
                  <c:v>679558.3</c:v>
                </c:pt>
                <c:pt idx="79">
                  <c:v>1293044</c:v>
                </c:pt>
                <c:pt idx="80">
                  <c:v>361165.9</c:v>
                </c:pt>
                <c:pt idx="81">
                  <c:v>347833.59999999998</c:v>
                </c:pt>
                <c:pt idx="82">
                  <c:v>224481.1</c:v>
                </c:pt>
                <c:pt idx="83">
                  <c:v>202544.5</c:v>
                </c:pt>
                <c:pt idx="84">
                  <c:v>387979.2</c:v>
                </c:pt>
                <c:pt idx="85">
                  <c:v>324442</c:v>
                </c:pt>
                <c:pt idx="86">
                  <c:v>537183.19999999728</c:v>
                </c:pt>
                <c:pt idx="87">
                  <c:v>599238.9</c:v>
                </c:pt>
                <c:pt idx="88">
                  <c:v>85885.57</c:v>
                </c:pt>
                <c:pt idx="89">
                  <c:v>370210.6</c:v>
                </c:pt>
                <c:pt idx="90">
                  <c:v>551439.1</c:v>
                </c:pt>
                <c:pt idx="91">
                  <c:v>757246.4</c:v>
                </c:pt>
                <c:pt idx="92">
                  <c:v>271551.90000000002</c:v>
                </c:pt>
                <c:pt idx="93">
                  <c:v>234997.6</c:v>
                </c:pt>
                <c:pt idx="94">
                  <c:v>1398798</c:v>
                </c:pt>
                <c:pt idx="95">
                  <c:v>236293.7</c:v>
                </c:pt>
                <c:pt idx="96">
                  <c:v>882444.6</c:v>
                </c:pt>
                <c:pt idx="97">
                  <c:v>444939.6</c:v>
                </c:pt>
                <c:pt idx="98">
                  <c:v>1110383</c:v>
                </c:pt>
                <c:pt idx="99">
                  <c:v>210846.3</c:v>
                </c:pt>
                <c:pt idx="100">
                  <c:v>174247.3</c:v>
                </c:pt>
                <c:pt idx="101">
                  <c:v>395034.4</c:v>
                </c:pt>
                <c:pt idx="102">
                  <c:v>273195.09999999998</c:v>
                </c:pt>
                <c:pt idx="103">
                  <c:v>466962.6</c:v>
                </c:pt>
                <c:pt idx="104">
                  <c:v>525015</c:v>
                </c:pt>
                <c:pt idx="105">
                  <c:v>1023805</c:v>
                </c:pt>
                <c:pt idx="106">
                  <c:v>188847.8</c:v>
                </c:pt>
                <c:pt idx="107">
                  <c:v>1082635</c:v>
                </c:pt>
                <c:pt idx="108">
                  <c:v>584177.80000000005</c:v>
                </c:pt>
                <c:pt idx="109">
                  <c:v>319165.90000000002</c:v>
                </c:pt>
                <c:pt idx="110">
                  <c:v>370623.3</c:v>
                </c:pt>
                <c:pt idx="111">
                  <c:v>801641.4</c:v>
                </c:pt>
                <c:pt idx="112">
                  <c:v>415078.3</c:v>
                </c:pt>
                <c:pt idx="113">
                  <c:v>197405.3</c:v>
                </c:pt>
                <c:pt idx="114">
                  <c:v>244603.6</c:v>
                </c:pt>
                <c:pt idx="115">
                  <c:v>316642.90000000002</c:v>
                </c:pt>
                <c:pt idx="116">
                  <c:v>147998.70000000001</c:v>
                </c:pt>
                <c:pt idx="117">
                  <c:v>479390.4</c:v>
                </c:pt>
                <c:pt idx="118">
                  <c:v>475631</c:v>
                </c:pt>
                <c:pt idx="119">
                  <c:v>824095.2</c:v>
                </c:pt>
                <c:pt idx="120">
                  <c:v>374653.1</c:v>
                </c:pt>
                <c:pt idx="121">
                  <c:v>288886.5</c:v>
                </c:pt>
                <c:pt idx="122">
                  <c:v>448618.2</c:v>
                </c:pt>
                <c:pt idx="123">
                  <c:v>1046237</c:v>
                </c:pt>
                <c:pt idx="124">
                  <c:v>438088.6</c:v>
                </c:pt>
                <c:pt idx="125">
                  <c:v>624752.6</c:v>
                </c:pt>
                <c:pt idx="126">
                  <c:v>436873.1</c:v>
                </c:pt>
                <c:pt idx="127">
                  <c:v>502748.7</c:v>
                </c:pt>
                <c:pt idx="128">
                  <c:v>369402.6</c:v>
                </c:pt>
                <c:pt idx="129">
                  <c:v>1452168</c:v>
                </c:pt>
                <c:pt idx="130">
                  <c:v>667371.30000000005</c:v>
                </c:pt>
                <c:pt idx="131">
                  <c:v>1178186</c:v>
                </c:pt>
                <c:pt idx="132">
                  <c:v>415239.1</c:v>
                </c:pt>
                <c:pt idx="133">
                  <c:v>352162.9</c:v>
                </c:pt>
                <c:pt idx="134">
                  <c:v>430346.9</c:v>
                </c:pt>
                <c:pt idx="135">
                  <c:v>369298.3</c:v>
                </c:pt>
                <c:pt idx="136">
                  <c:v>251294.1</c:v>
                </c:pt>
                <c:pt idx="137">
                  <c:v>268863.3</c:v>
                </c:pt>
                <c:pt idx="138">
                  <c:v>514039.8</c:v>
                </c:pt>
                <c:pt idx="139">
                  <c:v>606122.1</c:v>
                </c:pt>
                <c:pt idx="140">
                  <c:v>542725.80000000005</c:v>
                </c:pt>
                <c:pt idx="141">
                  <c:v>403761.9</c:v>
                </c:pt>
                <c:pt idx="142">
                  <c:v>694217.3</c:v>
                </c:pt>
                <c:pt idx="143">
                  <c:v>276610.2</c:v>
                </c:pt>
                <c:pt idx="144">
                  <c:v>614367.80000000005</c:v>
                </c:pt>
                <c:pt idx="145">
                  <c:v>1087599</c:v>
                </c:pt>
                <c:pt idx="146">
                  <c:v>879489.1</c:v>
                </c:pt>
                <c:pt idx="147">
                  <c:v>489347.5</c:v>
                </c:pt>
                <c:pt idx="148">
                  <c:v>1008059</c:v>
                </c:pt>
                <c:pt idx="149">
                  <c:v>357659.3</c:v>
                </c:pt>
                <c:pt idx="150">
                  <c:v>308465.3</c:v>
                </c:pt>
                <c:pt idx="151">
                  <c:v>259652.8</c:v>
                </c:pt>
                <c:pt idx="152">
                  <c:v>144915.20000000001</c:v>
                </c:pt>
                <c:pt idx="153">
                  <c:v>989958.6</c:v>
                </c:pt>
                <c:pt idx="154">
                  <c:v>403182.6</c:v>
                </c:pt>
                <c:pt idx="155">
                  <c:v>534538.30000000005</c:v>
                </c:pt>
                <c:pt idx="156">
                  <c:v>450590.5</c:v>
                </c:pt>
                <c:pt idx="157">
                  <c:v>54398.87</c:v>
                </c:pt>
                <c:pt idx="158">
                  <c:v>385202.3</c:v>
                </c:pt>
                <c:pt idx="159">
                  <c:v>605099.9</c:v>
                </c:pt>
                <c:pt idx="160">
                  <c:v>390919.9</c:v>
                </c:pt>
                <c:pt idx="161">
                  <c:v>369196.9</c:v>
                </c:pt>
                <c:pt idx="162">
                  <c:v>268031.09999999998</c:v>
                </c:pt>
                <c:pt idx="163">
                  <c:v>807717.1</c:v>
                </c:pt>
                <c:pt idx="164">
                  <c:v>450600.3</c:v>
                </c:pt>
                <c:pt idx="165">
                  <c:v>502715.7</c:v>
                </c:pt>
                <c:pt idx="166">
                  <c:v>413330.9</c:v>
                </c:pt>
                <c:pt idx="167">
                  <c:v>577739.30000000005</c:v>
                </c:pt>
                <c:pt idx="168">
                  <c:v>185359.1</c:v>
                </c:pt>
                <c:pt idx="169">
                  <c:v>132448</c:v>
                </c:pt>
                <c:pt idx="170">
                  <c:v>451524.9</c:v>
                </c:pt>
                <c:pt idx="171">
                  <c:v>399548.1</c:v>
                </c:pt>
                <c:pt idx="172">
                  <c:v>47603.9</c:v>
                </c:pt>
                <c:pt idx="173">
                  <c:v>598337.9</c:v>
                </c:pt>
                <c:pt idx="174">
                  <c:v>773401.1</c:v>
                </c:pt>
                <c:pt idx="175">
                  <c:v>353139.7</c:v>
                </c:pt>
                <c:pt idx="176">
                  <c:v>603804.80000000005</c:v>
                </c:pt>
                <c:pt idx="177">
                  <c:v>643350.80000000005</c:v>
                </c:pt>
                <c:pt idx="178">
                  <c:v>519012</c:v>
                </c:pt>
                <c:pt idx="179">
                  <c:v>231357.8</c:v>
                </c:pt>
                <c:pt idx="180">
                  <c:v>247060.7</c:v>
                </c:pt>
                <c:pt idx="181">
                  <c:v>432972.1</c:v>
                </c:pt>
                <c:pt idx="182">
                  <c:v>493554.4</c:v>
                </c:pt>
                <c:pt idx="183">
                  <c:v>642936.6</c:v>
                </c:pt>
                <c:pt idx="184">
                  <c:v>769687</c:v>
                </c:pt>
                <c:pt idx="185">
                  <c:v>68313.77</c:v>
                </c:pt>
                <c:pt idx="186">
                  <c:v>882804.4</c:v>
                </c:pt>
                <c:pt idx="187">
                  <c:v>664687</c:v>
                </c:pt>
                <c:pt idx="188">
                  <c:v>477598.2</c:v>
                </c:pt>
                <c:pt idx="189">
                  <c:v>472051.3</c:v>
                </c:pt>
                <c:pt idx="190">
                  <c:v>622322.1</c:v>
                </c:pt>
                <c:pt idx="191">
                  <c:v>1221819</c:v>
                </c:pt>
                <c:pt idx="192">
                  <c:v>670983.1</c:v>
                </c:pt>
                <c:pt idx="193">
                  <c:v>573437.80000000005</c:v>
                </c:pt>
                <c:pt idx="194">
                  <c:v>334830.8</c:v>
                </c:pt>
                <c:pt idx="195">
                  <c:v>165527.1</c:v>
                </c:pt>
                <c:pt idx="196">
                  <c:v>425939.3</c:v>
                </c:pt>
                <c:pt idx="197">
                  <c:v>369278.6</c:v>
                </c:pt>
                <c:pt idx="198">
                  <c:v>750196.9</c:v>
                </c:pt>
                <c:pt idx="199">
                  <c:v>662026.30000000005</c:v>
                </c:pt>
                <c:pt idx="200">
                  <c:v>443847.8</c:v>
                </c:pt>
                <c:pt idx="201">
                  <c:v>1205358</c:v>
                </c:pt>
                <c:pt idx="202">
                  <c:v>433900.1</c:v>
                </c:pt>
                <c:pt idx="203">
                  <c:v>756769.3</c:v>
                </c:pt>
                <c:pt idx="204">
                  <c:v>529396.9</c:v>
                </c:pt>
                <c:pt idx="205">
                  <c:v>230656.1</c:v>
                </c:pt>
                <c:pt idx="206">
                  <c:v>563051.1</c:v>
                </c:pt>
                <c:pt idx="207">
                  <c:v>540405.30000000005</c:v>
                </c:pt>
                <c:pt idx="208">
                  <c:v>1390832</c:v>
                </c:pt>
                <c:pt idx="209">
                  <c:v>396741.9</c:v>
                </c:pt>
                <c:pt idx="210">
                  <c:v>1128476</c:v>
                </c:pt>
                <c:pt idx="211">
                  <c:v>1162059</c:v>
                </c:pt>
                <c:pt idx="212">
                  <c:v>324722.3</c:v>
                </c:pt>
                <c:pt idx="213">
                  <c:v>486492.1</c:v>
                </c:pt>
                <c:pt idx="214">
                  <c:v>821316.4</c:v>
                </c:pt>
                <c:pt idx="215">
                  <c:v>267103.59999999998</c:v>
                </c:pt>
                <c:pt idx="216">
                  <c:v>359051.6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484344"/>
        <c:axId val="353484736"/>
      </c:scatterChart>
      <c:valAx>
        <c:axId val="353484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Size</a:t>
                </a:r>
                <a:r>
                  <a:rPr lang="en-US" b="0" baseline="0"/>
                  <a:t> (Sq Feet)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53484736"/>
        <c:crosses val="autoZero"/>
        <c:crossBetween val="midCat"/>
      </c:valAx>
      <c:valAx>
        <c:axId val="3534847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Price (US$)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348434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0.62896</cdr:x>
      <cdr:y>0.35688</cdr:y>
    </cdr:from>
    <cdr:to>
      <cdr:x>0.63418</cdr:x>
      <cdr:y>0.81942</cdr:y>
    </cdr:to>
    <cdr:sp macro="" textlink="">
      <cdr:nvSpPr>
        <cdr:cNvPr id="3" name="Straight Connector 2"/>
        <cdr:cNvSpPr/>
      </cdr:nvSpPr>
      <cdr:spPr>
        <a:xfrm xmlns:a="http://schemas.openxmlformats.org/drawingml/2006/main" rot="16200000" flipH="1">
          <a:off x="2606507" y="2153746"/>
          <a:ext cx="1705003" cy="2858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0.64696</cdr:x>
      <cdr:y>0.3385</cdr:y>
    </cdr:from>
    <cdr:to>
      <cdr:x>0.6553</cdr:x>
      <cdr:y>0.50388</cdr:y>
    </cdr:to>
    <cdr:sp macro="" textlink="">
      <cdr:nvSpPr>
        <cdr:cNvPr id="8" name="Right Brace 7"/>
        <cdr:cNvSpPr/>
      </cdr:nvSpPr>
      <cdr:spPr>
        <a:xfrm xmlns:a="http://schemas.openxmlformats.org/drawingml/2006/main">
          <a:off x="3543301" y="1247776"/>
          <a:ext cx="45719" cy="609600"/>
        </a:xfrm>
        <a:prstGeom xmlns:a="http://schemas.openxmlformats.org/drawingml/2006/main" prst="rightBrac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0.61739</cdr:x>
      <cdr:y>0.80879</cdr:y>
    </cdr:from>
    <cdr:to>
      <cdr:x>0.68174</cdr:x>
      <cdr:y>0.91214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81376" y="2981326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>
              <a:solidFill>
                <a:schemeClr val="accent6">
                  <a:lumMod val="75000"/>
                </a:schemeClr>
              </a:solidFill>
            </a:rPr>
            <a:t>X</a:t>
          </a:r>
        </a:p>
      </cdr:txBody>
    </cdr:sp>
  </cdr:relSizeAnchor>
  <cdr:relSizeAnchor xmlns:cdr="http://schemas.openxmlformats.org/drawingml/2006/chartDrawing">
    <cdr:from>
      <cdr:x>0.13739</cdr:x>
      <cdr:y>0.30491</cdr:y>
    </cdr:from>
    <cdr:to>
      <cdr:x>0.20174</cdr:x>
      <cdr:y>0.40827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52475" y="112395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accent6">
                  <a:lumMod val="75000"/>
                </a:schemeClr>
              </a:solidFill>
            </a:rPr>
            <a:t>Y</a:t>
          </a:r>
        </a:p>
      </cdr:txBody>
    </cdr:sp>
  </cdr:relSizeAnchor>
  <cdr:relSizeAnchor xmlns:cdr="http://schemas.openxmlformats.org/drawingml/2006/chartDrawing">
    <cdr:from>
      <cdr:x>0.13391</cdr:x>
      <cdr:y>0.45995</cdr:y>
    </cdr:from>
    <cdr:to>
      <cdr:x>0.19826</cdr:x>
      <cdr:y>0.56331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33425" y="169545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accent6">
                  <a:lumMod val="75000"/>
                </a:schemeClr>
              </a:solidFill>
            </a:rPr>
            <a:t>Ŷ</a:t>
          </a:r>
        </a:p>
      </cdr:txBody>
    </cdr:sp>
  </cdr:relSizeAnchor>
  <cdr:relSizeAnchor xmlns:cdr="http://schemas.openxmlformats.org/drawingml/2006/chartDrawing">
    <cdr:from>
      <cdr:x>0.64348</cdr:x>
      <cdr:y>0.38243</cdr:y>
    </cdr:from>
    <cdr:to>
      <cdr:x>0.70782</cdr:x>
      <cdr:y>0.48579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524274" y="1409689"/>
          <a:ext cx="352382" cy="381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 error,</a:t>
          </a:r>
        </a:p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 residual</a:t>
          </a:r>
        </a:p>
      </cdr:txBody>
    </cdr:sp>
  </cdr:relSizeAnchor>
  <cdr:relSizeAnchor xmlns:cdr="http://schemas.openxmlformats.org/drawingml/2006/chartDrawing">
    <cdr:from>
      <cdr:x>0.17371</cdr:x>
      <cdr:y>0.51542</cdr:y>
    </cdr:from>
    <cdr:to>
      <cdr:x>0.63284</cdr:x>
      <cdr:y>0.518</cdr:y>
    </cdr:to>
    <cdr:sp macro="" textlink="">
      <cdr:nvSpPr>
        <cdr:cNvPr id="17" name="Straight Connector 6"/>
        <cdr:cNvSpPr/>
      </cdr:nvSpPr>
      <cdr:spPr>
        <a:xfrm xmlns:a="http://schemas.openxmlformats.org/drawingml/2006/main" rot="10800000">
          <a:off x="951380" y="1899920"/>
          <a:ext cx="2514598" cy="951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0.64696</cdr:x>
      <cdr:y>0.34715</cdr:y>
    </cdr:from>
    <cdr:to>
      <cdr:x>0.6553</cdr:x>
      <cdr:y>0.51253</cdr:y>
    </cdr:to>
    <cdr:sp macro="" textlink="">
      <cdr:nvSpPr>
        <cdr:cNvPr id="18" name="Right Brace 7"/>
        <cdr:cNvSpPr/>
      </cdr:nvSpPr>
      <cdr:spPr>
        <a:xfrm xmlns:a="http://schemas.openxmlformats.org/drawingml/2006/main">
          <a:off x="3543319" y="1279668"/>
          <a:ext cx="45677" cy="609620"/>
        </a:xfrm>
        <a:prstGeom xmlns:a="http://schemas.openxmlformats.org/drawingml/2006/main" prst="rightBrace">
          <a:avLst/>
        </a:prstGeom>
        <a:ln xmlns:a="http://schemas.openxmlformats.org/drawingml/2006/main" w="31750">
          <a:solidFill>
            <a:schemeClr val="tx1"/>
          </a:solidFill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0.61739</cdr:x>
      <cdr:y>0.80879</cdr:y>
    </cdr:from>
    <cdr:to>
      <cdr:x>0.68174</cdr:x>
      <cdr:y>0.91214</cdr:y>
    </cdr:to>
    <cdr:sp macro="" textlink="">
      <cdr:nvSpPr>
        <cdr:cNvPr id="19" name="TextBox 8"/>
        <cdr:cNvSpPr txBox="1"/>
      </cdr:nvSpPr>
      <cdr:spPr>
        <a:xfrm xmlns:a="http://schemas.openxmlformats.org/drawingml/2006/main">
          <a:off x="3381376" y="2981326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X</a:t>
          </a:r>
        </a:p>
      </cdr:txBody>
    </cdr:sp>
  </cdr:relSizeAnchor>
  <cdr:relSizeAnchor xmlns:cdr="http://schemas.openxmlformats.org/drawingml/2006/chartDrawing">
    <cdr:from>
      <cdr:x>0.13739</cdr:x>
      <cdr:y>0.30491</cdr:y>
    </cdr:from>
    <cdr:to>
      <cdr:x>0.20174</cdr:x>
      <cdr:y>0.40827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752475" y="112395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Y</a:t>
          </a:r>
        </a:p>
      </cdr:txBody>
    </cdr:sp>
  </cdr:relSizeAnchor>
  <cdr:relSizeAnchor xmlns:cdr="http://schemas.openxmlformats.org/drawingml/2006/chartDrawing">
    <cdr:from>
      <cdr:x>0.13391</cdr:x>
      <cdr:y>0.45995</cdr:y>
    </cdr:from>
    <cdr:to>
      <cdr:x>0.19826</cdr:x>
      <cdr:y>0.56331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733425" y="169545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>
              <a:solidFill>
                <a:schemeClr val="tx1"/>
              </a:solidFill>
            </a:rPr>
            <a:t>Ŷ</a:t>
          </a:r>
        </a:p>
      </cdr:txBody>
    </cdr:sp>
  </cdr:relSizeAnchor>
  <cdr:relSizeAnchor xmlns:cdr="http://schemas.openxmlformats.org/drawingml/2006/chartDrawing">
    <cdr:from>
      <cdr:x>0.17913</cdr:x>
      <cdr:y>0.3385</cdr:y>
    </cdr:from>
    <cdr:to>
      <cdr:x>0.62783</cdr:x>
      <cdr:y>0.34367</cdr:y>
    </cdr:to>
    <cdr:sp macro="" textlink="">
      <cdr:nvSpPr>
        <cdr:cNvPr id="22" name="Straight Connector 13"/>
        <cdr:cNvSpPr/>
      </cdr:nvSpPr>
      <cdr:spPr>
        <a:xfrm xmlns:a="http://schemas.openxmlformats.org/drawingml/2006/main" rot="10800000">
          <a:off x="981076" y="1247776"/>
          <a:ext cx="2457450" cy="1905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0.6487</cdr:x>
      <cdr:y>0.37209</cdr:y>
    </cdr:from>
    <cdr:to>
      <cdr:x>0.71304</cdr:x>
      <cdr:y>0.47545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3552825" y="1371600"/>
          <a:ext cx="35242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accent6">
                  <a:lumMod val="75000"/>
                </a:schemeClr>
              </a:solidFill>
            </a:rPr>
            <a:t>  </a:t>
          </a:r>
        </a:p>
      </cdr:txBody>
    </cdr:sp>
  </cdr:relSizeAnchor>
  <cdr:relSizeAnchor xmlns:cdr="http://schemas.openxmlformats.org/drawingml/2006/chartDrawing">
    <cdr:from>
      <cdr:x>0.79783</cdr:x>
      <cdr:y>0.43074</cdr:y>
    </cdr:from>
    <cdr:to>
      <cdr:x>0.86218</cdr:x>
      <cdr:y>0.5341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4369630" y="1587799"/>
          <a:ext cx="352437" cy="381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ysClr val="windowText" lastClr="000000"/>
              </a:solidFill>
            </a:rPr>
            <a:t>Ŷ=b</a:t>
          </a:r>
          <a:r>
            <a:rPr lang="en-US" sz="1100" baseline="-25000" dirty="0" smtClean="0">
              <a:solidFill>
                <a:sysClr val="windowText" lastClr="000000"/>
              </a:solidFill>
            </a:rPr>
            <a:t>0</a:t>
          </a:r>
          <a:r>
            <a:rPr lang="en-US" sz="1100" dirty="0" smtClean="0">
              <a:solidFill>
                <a:sysClr val="windowText" lastClr="000000"/>
              </a:solidFill>
            </a:rPr>
            <a:t>+b</a:t>
          </a:r>
          <a:r>
            <a:rPr lang="en-US" sz="1100" baseline="-25000" dirty="0" smtClean="0">
              <a:solidFill>
                <a:sysClr val="windowText" lastClr="000000"/>
              </a:solidFill>
            </a:rPr>
            <a:t>1</a:t>
          </a:r>
          <a:r>
            <a:rPr lang="en-US" sz="1100" dirty="0" smtClean="0">
              <a:solidFill>
                <a:sysClr val="windowText" lastClr="000000"/>
              </a:solidFill>
            </a:rPr>
            <a:t>X</a:t>
          </a:r>
          <a:endParaRPr lang="en-US" sz="11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0.06435</cdr:x>
      <cdr:y>0.10336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0" y="0"/>
          <a:ext cx="352437" cy="381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0.28337</cdr:x>
      <cdr:y>0.18969</cdr:y>
    </cdr:from>
    <cdr:to>
      <cdr:x>0.45004</cdr:x>
      <cdr:y>0.49896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54678" y="5608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0947"/>
            <a:fld id="{BC640966-7E43-4200-935A-1C7827712535}" type="slidenum">
              <a:rPr lang="en-US" smtClean="0"/>
              <a:pPr defTabSz="940947"/>
              <a:t>7</a:t>
            </a:fld>
            <a:endParaRPr lang="en-US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19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BF6DE7-9125-4984-A2E2-2194E22AD09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31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69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5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10CE-B31C-461D-A198-A7183D4C5B92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AA9-609D-44C2-A9D8-7B6A1F825474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AA37-9D0D-4630-BFAC-DB96F402A281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C415-2F8C-4BD8-9C73-E15F981F1967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0279-5297-4A08-9D6B-FD63DDF3FAB7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5361-E9DF-42A6-9E74-DEFB4D3156B2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76D7-2FC4-40F7-A9A2-42F052D9EDC6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1AD9-55B9-4351-A166-A66939ADF49E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8B1-0691-4E46-AC7B-5ADF3E987C83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4F4C-D238-46AB-9E44-7484E991A981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5F68-7D20-42F9-83F0-982F45D31017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01DEA-2FAF-47F5-8AAF-635BA786A68D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qm222a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</a:t>
            </a:r>
            <a:r>
              <a:rPr lang="en-US" sz="4000" b="1" dirty="0" smtClean="0"/>
              <a:t>Class </a:t>
            </a:r>
            <a:r>
              <a:rPr lang="en-US" sz="4000" b="1" dirty="0" smtClean="0"/>
              <a:t>13</a:t>
            </a:r>
            <a:br>
              <a:rPr lang="en-US" sz="4000" b="1" dirty="0" smtClean="0"/>
            </a:br>
            <a:r>
              <a:rPr lang="en-US" sz="4000" b="1" dirty="0" smtClean="0"/>
              <a:t>New topic: Goodness of Fit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1392" y="3835730"/>
            <a:ext cx="6858000" cy="2402878"/>
          </a:xfrm>
        </p:spPr>
        <p:txBody>
          <a:bodyPr>
            <a:normAutofit/>
          </a:bodyPr>
          <a:lstStyle/>
          <a:p>
            <a:endParaRPr lang="en-US" sz="28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91117"/>
          </a:xfrm>
        </p:spPr>
        <p:txBody>
          <a:bodyPr>
            <a:normAutofit/>
          </a:bodyPr>
          <a:lstStyle/>
          <a:p>
            <a:r>
              <a:rPr lang="en-US" sz="2400" i="1" dirty="0"/>
              <a:t>WS48</a:t>
            </a:r>
            <a:r>
              <a:rPr lang="en-US" sz="2400" dirty="0"/>
              <a:t> =   .1203   -  .03254 </a:t>
            </a:r>
            <a:r>
              <a:rPr lang="en-US" sz="2400" i="1" dirty="0"/>
              <a:t>INJURED		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smtClean="0"/>
              <a:t>             (</a:t>
            </a:r>
            <a:r>
              <a:rPr lang="en-US" sz="2400" dirty="0"/>
              <a:t>66.37)     (-6.34)</a:t>
            </a:r>
            <a:br>
              <a:rPr lang="en-US" sz="2400" dirty="0"/>
            </a:br>
            <a:r>
              <a:rPr lang="en-US" sz="2400" i="1" dirty="0"/>
              <a:t>WS48</a:t>
            </a:r>
            <a:r>
              <a:rPr lang="en-US" sz="2400" dirty="0"/>
              <a:t> =   .1992   -  .0274 </a:t>
            </a:r>
            <a:r>
              <a:rPr lang="en-US" sz="2400" i="1" dirty="0"/>
              <a:t>INJURED  </a:t>
            </a:r>
            <a:r>
              <a:rPr lang="en-US" sz="2400" dirty="0"/>
              <a:t>- .00279 </a:t>
            </a:r>
            <a:r>
              <a:rPr lang="en-US" sz="2400" i="1" dirty="0"/>
              <a:t>Age  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            </a:t>
            </a:r>
            <a:r>
              <a:rPr lang="en-US" sz="2400" dirty="0"/>
              <a:t>(18.38)     (-5.41)                 (-7.37)</a:t>
            </a:r>
            <a:br>
              <a:rPr lang="en-US" sz="2400" dirty="0"/>
            </a:br>
            <a:r>
              <a:rPr lang="en-US" sz="2000" dirty="0"/>
              <a:t>t-statistics in parentheses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6243"/>
            <a:ext cx="78867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a. Interpret </a:t>
            </a:r>
            <a:r>
              <a:rPr lang="en-US" dirty="0"/>
              <a:t>the coefficient on </a:t>
            </a:r>
            <a:r>
              <a:rPr lang="en-US" b="1" i="1" dirty="0"/>
              <a:t>INJURED</a:t>
            </a:r>
            <a:r>
              <a:rPr lang="en-US" dirty="0"/>
              <a:t> </a:t>
            </a:r>
            <a:r>
              <a:rPr lang="en-US" dirty="0" smtClean="0"/>
              <a:t>(a dummy variable) in </a:t>
            </a:r>
            <a:r>
              <a:rPr lang="en-US" dirty="0"/>
              <a:t>the first regression in a sentence.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Players </a:t>
            </a:r>
            <a:r>
              <a:rPr lang="en-US" b="1" i="1" dirty="0"/>
              <a:t>that were injured in the previous season are expected to have an average WS48 that’s .0325 lower relative to players that were not injured</a:t>
            </a:r>
            <a:r>
              <a:rPr lang="en-US" b="1" i="1" dirty="0" smtClean="0"/>
              <a:t>.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Note: When the dummy variable INJURED increases by 1, it goes from 0 to 1: i.e. we are comparing those injured with those not injured. </a:t>
            </a: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2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Multiple </a:t>
            </a:r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multiple linear regression model is an extension of the simple linear regression model, where the </a:t>
            </a:r>
            <a:r>
              <a:rPr lang="en-US" dirty="0" smtClean="0">
                <a:solidFill>
                  <a:schemeClr val="tx1"/>
                </a:solidFill>
              </a:rPr>
              <a:t>dependent </a:t>
            </a:r>
            <a:r>
              <a:rPr lang="en-US" dirty="0">
                <a:solidFill>
                  <a:schemeClr val="tx1"/>
                </a:solidFill>
              </a:rPr>
              <a:t>variable </a:t>
            </a:r>
            <a:r>
              <a:rPr lang="en-US" dirty="0" smtClean="0">
                <a:solidFill>
                  <a:schemeClr val="tx1"/>
                </a:solidFill>
              </a:rPr>
              <a:t>Y depends (linearly) on more than one explanatory variable: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Ŷ=b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</a:rPr>
              <a:t>+b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+b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+</a:t>
            </a:r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…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We now interpret b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as the change in Y when X</a:t>
            </a:r>
            <a:r>
              <a:rPr lang="en-US" b="1" baseline="-25000" dirty="0" smtClean="0">
                <a:solidFill>
                  <a:schemeClr val="tx1"/>
                </a:solidFill>
              </a:rPr>
              <a:t>1 </a:t>
            </a:r>
            <a:r>
              <a:rPr lang="en-US" b="1" dirty="0" smtClean="0">
                <a:solidFill>
                  <a:schemeClr val="tx1"/>
                </a:solidFill>
              </a:rPr>
              <a:t>changes by 1 and all other variables in the equation  REMAIN CONSTANT.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We say: “controlling for” other variables 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, X</a:t>
            </a:r>
            <a:r>
              <a:rPr lang="en-US" baseline="-25000" dirty="0" smtClean="0"/>
              <a:t>3</a:t>
            </a:r>
            <a:r>
              <a:rPr lang="en-US" dirty="0" smtClean="0">
                <a:solidFill>
                  <a:schemeClr val="tx1"/>
                </a:solidFill>
              </a:rPr>
              <a:t>). 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4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91117"/>
          </a:xfrm>
        </p:spPr>
        <p:txBody>
          <a:bodyPr>
            <a:normAutofit/>
          </a:bodyPr>
          <a:lstStyle/>
          <a:p>
            <a:r>
              <a:rPr lang="en-US" sz="2400" i="1" dirty="0"/>
              <a:t>WS48</a:t>
            </a:r>
            <a:r>
              <a:rPr lang="en-US" sz="2400" dirty="0"/>
              <a:t> =   .1203   -  .03254 </a:t>
            </a:r>
            <a:r>
              <a:rPr lang="en-US" sz="2400" i="1" dirty="0"/>
              <a:t>INJURED		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smtClean="0"/>
              <a:t>             (</a:t>
            </a:r>
            <a:r>
              <a:rPr lang="en-US" sz="2400" dirty="0"/>
              <a:t>66.37)     (-6.34)</a:t>
            </a:r>
            <a:br>
              <a:rPr lang="en-US" sz="2400" dirty="0"/>
            </a:br>
            <a:r>
              <a:rPr lang="en-US" sz="2400" i="1" dirty="0"/>
              <a:t>WS48</a:t>
            </a:r>
            <a:r>
              <a:rPr lang="en-US" sz="2400" dirty="0"/>
              <a:t> =   .1992   -  .0274 </a:t>
            </a:r>
            <a:r>
              <a:rPr lang="en-US" sz="2400" i="1" dirty="0"/>
              <a:t>INJURED  </a:t>
            </a:r>
            <a:r>
              <a:rPr lang="en-US" sz="2400" dirty="0"/>
              <a:t>- .00279 </a:t>
            </a:r>
            <a:r>
              <a:rPr lang="en-US" sz="2400" i="1" dirty="0"/>
              <a:t>Age  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            </a:t>
            </a:r>
            <a:r>
              <a:rPr lang="en-US" sz="2400" dirty="0"/>
              <a:t>(18.38)     (-5.41)                 (-7.37)</a:t>
            </a:r>
            <a:br>
              <a:rPr lang="en-US" sz="2400" dirty="0"/>
            </a:br>
            <a:r>
              <a:rPr lang="en-US" sz="2000" dirty="0"/>
              <a:t>t-statistics in parentheses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19137"/>
            <a:ext cx="7886700" cy="37884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b. Interpret </a:t>
            </a:r>
            <a:r>
              <a:rPr lang="en-US" dirty="0"/>
              <a:t>the coefficient on </a:t>
            </a:r>
            <a:r>
              <a:rPr lang="en-US" b="1" i="1" dirty="0"/>
              <a:t>INJURED</a:t>
            </a:r>
            <a:r>
              <a:rPr lang="en-US" dirty="0"/>
              <a:t> in the second regression in a sentence. (The meaning is different in the two regressions). Explain </a:t>
            </a:r>
            <a:r>
              <a:rPr lang="en-US" b="1" dirty="0"/>
              <a:t>why</a:t>
            </a:r>
            <a:r>
              <a:rPr lang="en-US" dirty="0"/>
              <a:t> the </a:t>
            </a:r>
            <a:r>
              <a:rPr lang="en-US" b="1" i="1" dirty="0"/>
              <a:t>INJURED</a:t>
            </a:r>
            <a:r>
              <a:rPr lang="en-US" dirty="0"/>
              <a:t> coefficient is different than in the first regression.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Holding age constant, </a:t>
            </a:r>
            <a:r>
              <a:rPr lang="en-US" b="1" i="1" dirty="0"/>
              <a:t>players that were injured in the previous season are expected to have an average WS48 that’s .</a:t>
            </a:r>
            <a:r>
              <a:rPr lang="en-US" b="1" i="1" dirty="0" smtClean="0"/>
              <a:t>0274 </a:t>
            </a:r>
            <a:r>
              <a:rPr lang="en-US" b="1" i="1" dirty="0"/>
              <a:t>lower relative to players that were not injured</a:t>
            </a:r>
            <a:r>
              <a:rPr lang="en-US" b="1" i="1" dirty="0" smtClean="0"/>
              <a:t>.</a:t>
            </a:r>
          </a:p>
          <a:p>
            <a:pPr marL="0" indent="0">
              <a:buNone/>
            </a:pPr>
            <a:r>
              <a:rPr lang="en-US" b="1" i="1" dirty="0" smtClean="0"/>
              <a:t>The coefficients are different because, in the simple first regression, INJURED picked up the effect of the confounding factor 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98031"/>
            <a:ext cx="7886700" cy="387893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c. There </a:t>
            </a:r>
            <a:r>
              <a:rPr lang="en-US" dirty="0"/>
              <a:t>are two 25 year old basketball players with similar abilities.  One was injured last season, one wasn’t.  On average, how different will their WS48’s be next year? </a:t>
            </a:r>
          </a:p>
          <a:p>
            <a:pPr marL="0" indent="0">
              <a:buNone/>
            </a:pPr>
            <a:r>
              <a:rPr lang="en-US" b="1" i="1" dirty="0" smtClean="0"/>
              <a:t>We are comparing two people of the same Age, and asking about the impact of an injury (INJURED).  </a:t>
            </a:r>
          </a:p>
          <a:p>
            <a:pPr marL="0" indent="0">
              <a:buNone/>
            </a:pPr>
            <a:r>
              <a:rPr lang="en-US" b="1" i="1" dirty="0" smtClean="0"/>
              <a:t>Therefore, we need to use the second regression that holds Age constant.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The </a:t>
            </a:r>
            <a:r>
              <a:rPr lang="en-US" b="1" i="1" dirty="0"/>
              <a:t>one who is injured </a:t>
            </a:r>
            <a:r>
              <a:rPr lang="en-US" b="1" i="1" dirty="0" smtClean="0"/>
              <a:t>will on average </a:t>
            </a:r>
            <a:r>
              <a:rPr lang="en-US" b="1" i="1" dirty="0"/>
              <a:t>have a   - .0274 lower WS48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91117"/>
          </a:xfrm>
        </p:spPr>
        <p:txBody>
          <a:bodyPr>
            <a:normAutofit/>
          </a:bodyPr>
          <a:lstStyle/>
          <a:p>
            <a:r>
              <a:rPr lang="en-US" sz="2400" i="1" dirty="0"/>
              <a:t>WS48</a:t>
            </a:r>
            <a:r>
              <a:rPr lang="en-US" sz="2400" dirty="0"/>
              <a:t> =   .1203   -  .03254 </a:t>
            </a:r>
            <a:r>
              <a:rPr lang="en-US" sz="2400" i="1" dirty="0"/>
              <a:t>INJURED		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smtClean="0"/>
              <a:t>             (</a:t>
            </a:r>
            <a:r>
              <a:rPr lang="en-US" sz="2400" dirty="0"/>
              <a:t>66.37)     (-6.34)</a:t>
            </a:r>
            <a:br>
              <a:rPr lang="en-US" sz="2400" dirty="0"/>
            </a:br>
            <a:r>
              <a:rPr lang="en-US" sz="2400" i="1" dirty="0"/>
              <a:t>WS48</a:t>
            </a:r>
            <a:r>
              <a:rPr lang="en-US" sz="2400" dirty="0"/>
              <a:t> =   .1992   -  .0274 </a:t>
            </a:r>
            <a:r>
              <a:rPr lang="en-US" sz="2400" i="1" dirty="0"/>
              <a:t>INJURED  </a:t>
            </a:r>
            <a:r>
              <a:rPr lang="en-US" sz="2400" dirty="0"/>
              <a:t>- .00279 </a:t>
            </a:r>
            <a:r>
              <a:rPr lang="en-US" sz="2400" i="1" dirty="0"/>
              <a:t>Age  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            </a:t>
            </a:r>
            <a:r>
              <a:rPr lang="en-US" sz="2400" dirty="0"/>
              <a:t>(18.38)     (-5.41)                 (-7.37)</a:t>
            </a:r>
            <a:br>
              <a:rPr lang="en-US" sz="2400" dirty="0"/>
            </a:br>
            <a:r>
              <a:rPr lang="en-US" sz="2000" dirty="0"/>
              <a:t>t-statistics in parentheses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741821" y="1479884"/>
            <a:ext cx="1961149" cy="346509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0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91117"/>
          </a:xfrm>
        </p:spPr>
        <p:txBody>
          <a:bodyPr>
            <a:normAutofit/>
          </a:bodyPr>
          <a:lstStyle/>
          <a:p>
            <a:r>
              <a:rPr lang="en-US" sz="2400" i="1" dirty="0"/>
              <a:t>WS48</a:t>
            </a:r>
            <a:r>
              <a:rPr lang="en-US" sz="2400" dirty="0"/>
              <a:t> =   .1203   -  .03254 </a:t>
            </a:r>
            <a:r>
              <a:rPr lang="en-US" sz="2400" i="1" dirty="0"/>
              <a:t>INJURED		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smtClean="0"/>
              <a:t>             (</a:t>
            </a:r>
            <a:r>
              <a:rPr lang="en-US" sz="2400" dirty="0"/>
              <a:t>66.37)     (-6.34)</a:t>
            </a:r>
            <a:br>
              <a:rPr lang="en-US" sz="2400" dirty="0"/>
            </a:br>
            <a:r>
              <a:rPr lang="en-US" sz="2400" i="1" dirty="0"/>
              <a:t>WS48</a:t>
            </a:r>
            <a:r>
              <a:rPr lang="en-US" sz="2400" dirty="0"/>
              <a:t> =   .1992   -  .0274 </a:t>
            </a:r>
            <a:r>
              <a:rPr lang="en-US" sz="2400" i="1" dirty="0"/>
              <a:t>INJURED  </a:t>
            </a:r>
            <a:r>
              <a:rPr lang="en-US" sz="2400" dirty="0"/>
              <a:t>- .00279 </a:t>
            </a:r>
            <a:r>
              <a:rPr lang="en-US" sz="2400" i="1" dirty="0"/>
              <a:t>Age  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             </a:t>
            </a:r>
            <a:r>
              <a:rPr lang="en-US" sz="2400" dirty="0"/>
              <a:t>(18.38)     (-5.41)                 (-7.37)</a:t>
            </a:r>
            <a:br>
              <a:rPr lang="en-US" sz="2400" dirty="0"/>
            </a:br>
            <a:r>
              <a:rPr lang="en-US" sz="2000" dirty="0"/>
              <a:t>t-statistics in parentheses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58" y="2187575"/>
            <a:ext cx="7886700" cy="435133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d. Based </a:t>
            </a:r>
            <a:r>
              <a:rPr lang="en-US" dirty="0"/>
              <a:t>on the difference between the coefficient on </a:t>
            </a:r>
            <a:r>
              <a:rPr lang="en-US" b="1" i="1" dirty="0"/>
              <a:t>INJURED</a:t>
            </a:r>
            <a:r>
              <a:rPr lang="en-US" dirty="0"/>
              <a:t> in the simple regression and the multivariate regression, do you think that injured players are older or younger than non-injured players, on average?  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i="1" dirty="0" smtClean="0"/>
              <a:t>Older people (Age) have lower WS48.</a:t>
            </a:r>
            <a:endParaRPr lang="en-US" b="1" i="1" dirty="0"/>
          </a:p>
          <a:p>
            <a:pPr marL="0" lvl="0" indent="0">
              <a:buNone/>
            </a:pPr>
            <a:r>
              <a:rPr lang="en-US" b="1" i="1" dirty="0" smtClean="0"/>
              <a:t>Note that in both equations, INJURED decreases WS48.</a:t>
            </a:r>
          </a:p>
          <a:p>
            <a:pPr marL="0" lvl="0" indent="0">
              <a:buNone/>
            </a:pPr>
            <a:r>
              <a:rPr lang="en-US" b="1" i="1" dirty="0" smtClean="0"/>
              <a:t>However, without  controlling for Age, the impact of INJURED was a larger negative.  </a:t>
            </a:r>
          </a:p>
          <a:p>
            <a:pPr marL="0" indent="0">
              <a:buNone/>
            </a:pPr>
            <a:r>
              <a:rPr lang="en-US" b="1" i="1" dirty="0" smtClean="0"/>
              <a:t>So it must be that the people who were injured were older, causing the impact of INJURED to pick up this confounding age factor.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4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Categorical variables with </a:t>
            </a:r>
            <a:r>
              <a:rPr lang="en-US" dirty="0" smtClean="0"/>
              <a:t>more than 2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68" y="1690690"/>
            <a:ext cx="7610476" cy="4665662"/>
          </a:xfrm>
        </p:spPr>
        <p:txBody>
          <a:bodyPr>
            <a:normAutofit/>
          </a:bodyPr>
          <a:lstStyle/>
          <a:p>
            <a:r>
              <a:rPr lang="en-US" dirty="0" smtClean="0"/>
              <a:t>As a rule, if a </a:t>
            </a:r>
            <a:r>
              <a:rPr lang="en-US" dirty="0"/>
              <a:t>categorical variable has </a:t>
            </a:r>
            <a:r>
              <a:rPr lang="en-US" i="1" dirty="0"/>
              <a:t>n</a:t>
            </a:r>
            <a:r>
              <a:rPr lang="en-US" dirty="0"/>
              <a:t> categories, we need to construct </a:t>
            </a:r>
            <a:r>
              <a:rPr lang="en-US" i="1" dirty="0"/>
              <a:t>n-1</a:t>
            </a:r>
            <a:r>
              <a:rPr lang="en-US" dirty="0"/>
              <a:t> </a:t>
            </a:r>
            <a:r>
              <a:rPr lang="en-US" dirty="0" smtClean="0"/>
              <a:t>dummy </a:t>
            </a:r>
            <a:r>
              <a:rPr lang="en-US" dirty="0"/>
              <a:t>variables. </a:t>
            </a:r>
            <a:endParaRPr lang="en-US" dirty="0" smtClean="0"/>
          </a:p>
          <a:p>
            <a:r>
              <a:rPr lang="en-US" b="1" dirty="0" smtClean="0"/>
              <a:t>One </a:t>
            </a:r>
            <a:r>
              <a:rPr lang="en-US" b="1" dirty="0"/>
              <a:t>category always must be </a:t>
            </a:r>
            <a:r>
              <a:rPr lang="en-US" b="1" dirty="0" smtClean="0"/>
              <a:t>excluded.  It is the </a:t>
            </a:r>
            <a:r>
              <a:rPr lang="en-US" b="1" dirty="0"/>
              <a:t>reference category, the category that other categories are compared to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It doesn’t matter which you choose.</a:t>
            </a:r>
            <a:endParaRPr lang="en-US" dirty="0" smtClean="0"/>
          </a:p>
          <a:p>
            <a:r>
              <a:rPr lang="en-US" dirty="0" smtClean="0"/>
              <a:t>Below </a:t>
            </a:r>
            <a:r>
              <a:rPr lang="en-US" dirty="0" smtClean="0"/>
              <a:t>I </a:t>
            </a:r>
            <a:r>
              <a:rPr lang="en-US" b="1" i="1" dirty="0" smtClean="0"/>
              <a:t>arbitrarily</a:t>
            </a:r>
            <a:r>
              <a:rPr lang="en-US" dirty="0" smtClean="0"/>
              <a:t> </a:t>
            </a:r>
            <a:r>
              <a:rPr lang="en-US" dirty="0" smtClean="0"/>
              <a:t>exclude Fall as the </a:t>
            </a:r>
            <a:r>
              <a:rPr lang="en-US" dirty="0" smtClean="0"/>
              <a:t>reference category and create </a:t>
            </a:r>
            <a:r>
              <a:rPr lang="en-US" dirty="0" smtClean="0"/>
              <a:t>dummies for the other </a:t>
            </a:r>
            <a:r>
              <a:rPr lang="en-US" dirty="0" smtClean="0"/>
              <a:t>seasons.</a:t>
            </a:r>
          </a:p>
          <a:p>
            <a:pPr marL="0" indent="0">
              <a:buNone/>
            </a:pPr>
            <a:r>
              <a:rPr lang="en-US" dirty="0" smtClean="0"/>
              <a:t>Sales </a:t>
            </a:r>
            <a:r>
              <a:rPr lang="en-US" dirty="0"/>
              <a:t>= 100 + 50 Spring  + 90 Summer  - 25 Winter - </a:t>
            </a:r>
            <a:r>
              <a:rPr lang="en-US" dirty="0" smtClean="0"/>
              <a:t>.5 </a:t>
            </a:r>
            <a:r>
              <a:rPr lang="en-US" dirty="0"/>
              <a:t>Price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2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86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Sales = 200 + 50 Spring  + 90 Summer  - 25 Winter - .5 Price</a:t>
            </a:r>
            <a:br>
              <a:rPr lang="en-US" sz="2400" dirty="0" smtClean="0"/>
            </a:br>
            <a:r>
              <a:rPr lang="en-US" sz="2400" dirty="0" smtClean="0"/>
              <a:t>(Price=100)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68" y="1009403"/>
            <a:ext cx="7610476" cy="569619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Each coefficient on a season dummy is the difference </a:t>
            </a:r>
            <a:r>
              <a:rPr lang="en-US" dirty="0"/>
              <a:t>between </a:t>
            </a:r>
            <a:r>
              <a:rPr lang="en-US" dirty="0" smtClean="0"/>
              <a:t>that  </a:t>
            </a:r>
            <a:r>
              <a:rPr lang="en-US" dirty="0"/>
              <a:t>season and the reference </a:t>
            </a:r>
            <a:r>
              <a:rPr lang="en-US" dirty="0" smtClean="0"/>
              <a:t>(excluded) season’s  (fall) Sales (assuming a constant Price).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Difference between Sales in Summer and Fall</a:t>
            </a:r>
            <a:r>
              <a:rPr lang="en-US" dirty="0" smtClean="0"/>
              <a:t>? </a:t>
            </a:r>
          </a:p>
          <a:p>
            <a:pPr lvl="2"/>
            <a:r>
              <a:rPr lang="en-US" sz="2200" dirty="0" smtClean="0"/>
              <a:t> </a:t>
            </a:r>
            <a:r>
              <a:rPr lang="en-US" sz="2200" dirty="0"/>
              <a:t>90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difference in </a:t>
            </a:r>
            <a:r>
              <a:rPr lang="en-US" dirty="0" smtClean="0"/>
              <a:t>two seasons</a:t>
            </a:r>
            <a:r>
              <a:rPr lang="en-US" dirty="0"/>
              <a:t>’ </a:t>
            </a:r>
            <a:r>
              <a:rPr lang="en-US" dirty="0" smtClean="0"/>
              <a:t>sales </a:t>
            </a:r>
            <a:r>
              <a:rPr lang="en-US" dirty="0"/>
              <a:t>(assuming a constant Price</a:t>
            </a:r>
            <a:r>
              <a:rPr lang="en-US" dirty="0" smtClean="0"/>
              <a:t>) is just the </a:t>
            </a:r>
            <a:r>
              <a:rPr lang="en-US" dirty="0" smtClean="0"/>
              <a:t>difference </a:t>
            </a:r>
            <a:r>
              <a:rPr lang="en-US" dirty="0" smtClean="0"/>
              <a:t>in the seasons’ coefficients 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Difference between Summer and Spring? </a:t>
            </a:r>
          </a:p>
          <a:p>
            <a:pPr lvl="2"/>
            <a:r>
              <a:rPr lang="en-US" sz="2400" dirty="0" smtClean="0"/>
              <a:t>90 – 50 = 40</a:t>
            </a:r>
          </a:p>
          <a:p>
            <a:pPr lvl="1"/>
            <a:r>
              <a:rPr lang="en-US" dirty="0"/>
              <a:t>Difference between Summer and </a:t>
            </a:r>
            <a:r>
              <a:rPr lang="en-US" dirty="0" smtClean="0"/>
              <a:t>Winter? </a:t>
            </a:r>
          </a:p>
          <a:p>
            <a:pPr lvl="2"/>
            <a:r>
              <a:rPr lang="en-US" sz="2200" dirty="0" smtClean="0"/>
              <a:t>90 </a:t>
            </a:r>
            <a:r>
              <a:rPr lang="en-US" sz="2200" dirty="0"/>
              <a:t>– </a:t>
            </a:r>
            <a:r>
              <a:rPr lang="en-US" sz="2200" dirty="0" smtClean="0"/>
              <a:t>(-25) </a:t>
            </a:r>
            <a:r>
              <a:rPr lang="en-US" sz="2200" dirty="0"/>
              <a:t>= </a:t>
            </a:r>
            <a:r>
              <a:rPr lang="en-US" sz="2200" dirty="0" smtClean="0"/>
              <a:t>115</a:t>
            </a:r>
            <a:endParaRPr lang="en-US" sz="22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3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365126"/>
            <a:ext cx="8807116" cy="2690895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There are three basketball positions – forward, guard and center. 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I </a:t>
            </a:r>
            <a:r>
              <a:rPr lang="en-US" sz="2700" dirty="0"/>
              <a:t>therefore make two new dummy variables, </a:t>
            </a:r>
            <a:r>
              <a:rPr lang="en-US" sz="2700" i="1" dirty="0"/>
              <a:t>Forward</a:t>
            </a:r>
            <a:r>
              <a:rPr lang="en-US" sz="2700" dirty="0"/>
              <a:t> and </a:t>
            </a:r>
            <a:r>
              <a:rPr lang="en-US" sz="2700" i="1" dirty="0"/>
              <a:t>Guard</a:t>
            </a:r>
            <a:r>
              <a:rPr lang="en-US" sz="2700" dirty="0"/>
              <a:t>. 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Center I </a:t>
            </a:r>
            <a:r>
              <a:rPr lang="en-US" sz="2700" dirty="0"/>
              <a:t>run this regression:</a:t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400" i="1" dirty="0" smtClean="0"/>
              <a:t>WS48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.</a:t>
            </a:r>
            <a:r>
              <a:rPr lang="en-US" sz="2400" dirty="0"/>
              <a:t>2152 </a:t>
            </a:r>
            <a:r>
              <a:rPr lang="en-US" sz="2400" dirty="0" smtClean="0"/>
              <a:t> </a:t>
            </a:r>
            <a:r>
              <a:rPr lang="en-US" sz="2400" dirty="0"/>
              <a:t>- </a:t>
            </a:r>
            <a:r>
              <a:rPr lang="en-US" sz="2400" dirty="0" smtClean="0"/>
              <a:t>.</a:t>
            </a:r>
            <a:r>
              <a:rPr lang="en-US" sz="2400" dirty="0"/>
              <a:t>0289 </a:t>
            </a:r>
            <a:r>
              <a:rPr lang="en-US" sz="2400" i="1" dirty="0"/>
              <a:t>INJURED </a:t>
            </a:r>
            <a:r>
              <a:rPr lang="en-US" sz="2400" dirty="0" smtClean="0"/>
              <a:t>- </a:t>
            </a:r>
            <a:r>
              <a:rPr lang="en-US" sz="2400" dirty="0"/>
              <a:t>.00284 </a:t>
            </a:r>
            <a:r>
              <a:rPr lang="en-US" sz="2400" i="1" dirty="0"/>
              <a:t>Age </a:t>
            </a:r>
            <a:r>
              <a:rPr lang="en-US" sz="2400" dirty="0" smtClean="0"/>
              <a:t>- </a:t>
            </a:r>
            <a:r>
              <a:rPr lang="en-US" sz="2400" dirty="0"/>
              <a:t>.01194 </a:t>
            </a:r>
            <a:r>
              <a:rPr lang="en-US" sz="2400" i="1" dirty="0"/>
              <a:t>Forward </a:t>
            </a:r>
            <a:r>
              <a:rPr lang="en-US" sz="2400" dirty="0" smtClean="0"/>
              <a:t>-.</a:t>
            </a:r>
            <a:r>
              <a:rPr lang="en-US" sz="2400" dirty="0"/>
              <a:t>02485 </a:t>
            </a:r>
            <a:r>
              <a:rPr lang="en-US" sz="2400" i="1" dirty="0"/>
              <a:t>Guard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smtClean="0"/>
              <a:t>           (</a:t>
            </a:r>
            <a:r>
              <a:rPr lang="en-US" sz="2400" dirty="0"/>
              <a:t>18.80)     (-5.79)                 (-7.58)       </a:t>
            </a:r>
            <a:r>
              <a:rPr lang="en-US" sz="2400" dirty="0" smtClean="0"/>
              <a:t>   </a:t>
            </a:r>
            <a:r>
              <a:rPr lang="en-US" sz="2400" dirty="0"/>
              <a:t>(-2.69)                   (-5.58)</a:t>
            </a:r>
            <a:br>
              <a:rPr lang="en-US" sz="2400" dirty="0"/>
            </a:br>
            <a:r>
              <a:rPr lang="en-US" sz="2200" dirty="0"/>
              <a:t>t-statistics in parentheses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3056021"/>
            <a:ext cx="8298782" cy="31209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e. Holding </a:t>
            </a:r>
            <a:r>
              <a:rPr lang="en-US" b="1" i="1" dirty="0"/>
              <a:t>Age</a:t>
            </a:r>
            <a:r>
              <a:rPr lang="en-US" dirty="0"/>
              <a:t> and </a:t>
            </a:r>
            <a:r>
              <a:rPr lang="en-US" b="1" i="1" dirty="0"/>
              <a:t>INJURED </a:t>
            </a:r>
            <a:r>
              <a:rPr lang="en-US" dirty="0"/>
              <a:t>constant, what is the difference in </a:t>
            </a:r>
            <a:r>
              <a:rPr lang="en-US" b="1" i="1" dirty="0"/>
              <a:t>WS48</a:t>
            </a:r>
            <a:r>
              <a:rPr lang="en-US" dirty="0"/>
              <a:t> between </a:t>
            </a:r>
            <a:r>
              <a:rPr lang="en-US" b="1" i="1" dirty="0"/>
              <a:t>Forwards</a:t>
            </a:r>
            <a:r>
              <a:rPr lang="en-US" dirty="0"/>
              <a:t> and </a:t>
            </a:r>
            <a:r>
              <a:rPr lang="en-US" b="1" i="1" dirty="0"/>
              <a:t>Centers</a:t>
            </a:r>
            <a:r>
              <a:rPr lang="en-US" dirty="0"/>
              <a:t>?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Centers</a:t>
            </a:r>
            <a:r>
              <a:rPr lang="en-US" dirty="0" smtClean="0"/>
              <a:t> is the excluded (reference) category!</a:t>
            </a:r>
          </a:p>
          <a:p>
            <a:pPr marL="0" indent="0">
              <a:buNone/>
            </a:pPr>
            <a:r>
              <a:rPr lang="en-US" b="1" i="1" dirty="0" smtClean="0"/>
              <a:t>Forwards </a:t>
            </a:r>
            <a:r>
              <a:rPr lang="en-US" dirty="0"/>
              <a:t>have </a:t>
            </a:r>
            <a:r>
              <a:rPr lang="en-US" dirty="0" smtClean="0"/>
              <a:t> .01194  </a:t>
            </a:r>
            <a:r>
              <a:rPr lang="en-US" dirty="0"/>
              <a:t>LOWER   </a:t>
            </a:r>
            <a:r>
              <a:rPr lang="en-US" b="1" i="1" dirty="0"/>
              <a:t>WS48</a:t>
            </a:r>
            <a:r>
              <a:rPr lang="en-US" dirty="0"/>
              <a:t> than </a:t>
            </a:r>
            <a:r>
              <a:rPr lang="en-US" b="1" i="1" dirty="0"/>
              <a:t>Centers</a:t>
            </a:r>
            <a:r>
              <a:rPr lang="en-US" b="1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f</a:t>
            </a:r>
            <a:r>
              <a:rPr lang="en-US" dirty="0"/>
              <a:t>. Holding </a:t>
            </a:r>
            <a:r>
              <a:rPr lang="en-US" b="1" i="1" dirty="0"/>
              <a:t>Age</a:t>
            </a:r>
            <a:r>
              <a:rPr lang="en-US" dirty="0"/>
              <a:t> and </a:t>
            </a:r>
            <a:r>
              <a:rPr lang="en-US" b="1" i="1" dirty="0"/>
              <a:t>INJURED</a:t>
            </a:r>
            <a:r>
              <a:rPr lang="en-US" dirty="0"/>
              <a:t> constant, what is the difference in WS48 between forwards and guards?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Forwards </a:t>
            </a:r>
            <a:r>
              <a:rPr lang="en-US" dirty="0" smtClean="0"/>
              <a:t>have -.01194 – (-.02485) = + .01291 HIGHER </a:t>
            </a:r>
            <a:r>
              <a:rPr lang="en-US" b="1" i="1" dirty="0" smtClean="0"/>
              <a:t>WS48</a:t>
            </a:r>
            <a:r>
              <a:rPr lang="en-US" dirty="0" smtClean="0"/>
              <a:t> </a:t>
            </a:r>
            <a:r>
              <a:rPr lang="en-US" dirty="0"/>
              <a:t>than </a:t>
            </a:r>
            <a:r>
              <a:rPr lang="en-US" b="1" i="1" dirty="0"/>
              <a:t>Guards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8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365126"/>
            <a:ext cx="8807116" cy="2690895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There are three basketball positions – forward, guard and center. 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I </a:t>
            </a:r>
            <a:r>
              <a:rPr lang="en-US" sz="2700" dirty="0"/>
              <a:t>therefore make two new dummy variables, </a:t>
            </a:r>
            <a:r>
              <a:rPr lang="en-US" sz="2700" i="1" dirty="0"/>
              <a:t>Forward</a:t>
            </a:r>
            <a:r>
              <a:rPr lang="en-US" sz="2700" dirty="0"/>
              <a:t> and </a:t>
            </a:r>
            <a:r>
              <a:rPr lang="en-US" sz="2700" i="1" dirty="0"/>
              <a:t>Guard</a:t>
            </a:r>
            <a:r>
              <a:rPr lang="en-US" sz="2700" dirty="0"/>
              <a:t>. 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Center I </a:t>
            </a:r>
            <a:r>
              <a:rPr lang="en-US" sz="2700" dirty="0"/>
              <a:t>run this regression:</a:t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400" i="1" dirty="0" smtClean="0"/>
              <a:t>WS48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.</a:t>
            </a:r>
            <a:r>
              <a:rPr lang="en-US" sz="2400" dirty="0"/>
              <a:t>2152 </a:t>
            </a:r>
            <a:r>
              <a:rPr lang="en-US" sz="2400" dirty="0" smtClean="0"/>
              <a:t> </a:t>
            </a:r>
            <a:r>
              <a:rPr lang="en-US" sz="2400" dirty="0"/>
              <a:t>- </a:t>
            </a:r>
            <a:r>
              <a:rPr lang="en-US" sz="2400" dirty="0" smtClean="0"/>
              <a:t>.</a:t>
            </a:r>
            <a:r>
              <a:rPr lang="en-US" sz="2400" dirty="0"/>
              <a:t>0289 </a:t>
            </a:r>
            <a:r>
              <a:rPr lang="en-US" sz="2400" i="1" dirty="0"/>
              <a:t>INJURED </a:t>
            </a:r>
            <a:r>
              <a:rPr lang="en-US" sz="2400" dirty="0" smtClean="0"/>
              <a:t>- </a:t>
            </a:r>
            <a:r>
              <a:rPr lang="en-US" sz="2400" dirty="0"/>
              <a:t>.00284 </a:t>
            </a:r>
            <a:r>
              <a:rPr lang="en-US" sz="2400" i="1" dirty="0"/>
              <a:t>Age </a:t>
            </a:r>
            <a:r>
              <a:rPr lang="en-US" sz="2400" dirty="0" smtClean="0"/>
              <a:t>- </a:t>
            </a:r>
            <a:r>
              <a:rPr lang="en-US" sz="2400" dirty="0"/>
              <a:t>.01194 </a:t>
            </a:r>
            <a:r>
              <a:rPr lang="en-US" sz="2400" i="1" dirty="0"/>
              <a:t>Forward </a:t>
            </a:r>
            <a:r>
              <a:rPr lang="en-US" sz="2400" dirty="0" smtClean="0"/>
              <a:t>-.</a:t>
            </a:r>
            <a:r>
              <a:rPr lang="en-US" sz="2400" dirty="0"/>
              <a:t>02485 </a:t>
            </a:r>
            <a:r>
              <a:rPr lang="en-US" sz="2400" i="1" dirty="0"/>
              <a:t>Guard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smtClean="0"/>
              <a:t>           (</a:t>
            </a:r>
            <a:r>
              <a:rPr lang="en-US" sz="2400" dirty="0"/>
              <a:t>18.80)     (-5.79)                 (-7.58)       </a:t>
            </a:r>
            <a:r>
              <a:rPr lang="en-US" sz="2400" dirty="0" smtClean="0"/>
              <a:t>   </a:t>
            </a:r>
            <a:r>
              <a:rPr lang="en-US" sz="2400" dirty="0"/>
              <a:t>(-2.69)                   (-5.58)</a:t>
            </a:r>
            <a:br>
              <a:rPr lang="en-US" sz="2400" dirty="0"/>
            </a:br>
            <a:r>
              <a:rPr lang="en-US" sz="2200" dirty="0"/>
              <a:t>t-statistics in parentheses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3176336"/>
            <a:ext cx="8202529" cy="2747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</a:t>
            </a:r>
            <a:r>
              <a:rPr lang="en-US" dirty="0"/>
              <a:t>. On average, what </a:t>
            </a:r>
            <a:r>
              <a:rPr lang="en-US" b="1" i="1" dirty="0"/>
              <a:t>WS48 </a:t>
            </a:r>
            <a:r>
              <a:rPr lang="en-US" dirty="0"/>
              <a:t>do I predict for a 30 year old </a:t>
            </a:r>
            <a:r>
              <a:rPr lang="en-US" b="1" i="1" dirty="0"/>
              <a:t>Center</a:t>
            </a:r>
            <a:r>
              <a:rPr lang="en-US" dirty="0"/>
              <a:t> who was not injured?</a:t>
            </a:r>
          </a:p>
          <a:p>
            <a:pPr marL="0" indent="0">
              <a:buNone/>
            </a:pPr>
            <a:r>
              <a:rPr lang="en-US" i="1" dirty="0" smtClean="0"/>
              <a:t>WS48</a:t>
            </a:r>
            <a:r>
              <a:rPr lang="en-US" dirty="0" smtClean="0"/>
              <a:t> </a:t>
            </a:r>
            <a:r>
              <a:rPr lang="en-US" dirty="0"/>
              <a:t>= .2152  - .</a:t>
            </a:r>
            <a:r>
              <a:rPr lang="en-US" dirty="0" smtClean="0"/>
              <a:t>0289*0 </a:t>
            </a:r>
            <a:r>
              <a:rPr lang="en-US" i="1" dirty="0" smtClean="0"/>
              <a:t> </a:t>
            </a:r>
            <a:r>
              <a:rPr lang="en-US" dirty="0"/>
              <a:t>- .</a:t>
            </a:r>
            <a:r>
              <a:rPr lang="en-US" dirty="0" smtClean="0"/>
              <a:t>00284*30 - </a:t>
            </a:r>
            <a:r>
              <a:rPr lang="en-US" dirty="0"/>
              <a:t>.</a:t>
            </a:r>
            <a:r>
              <a:rPr lang="en-US" dirty="0" smtClean="0"/>
              <a:t>01194*0 -.02485*0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= </a:t>
            </a:r>
            <a:r>
              <a:rPr lang="en-US" dirty="0"/>
              <a:t>.2152  </a:t>
            </a:r>
            <a:r>
              <a:rPr lang="en-US" dirty="0" smtClean="0"/>
              <a:t>- </a:t>
            </a:r>
            <a:r>
              <a:rPr lang="en-US" dirty="0"/>
              <a:t>.</a:t>
            </a:r>
            <a:r>
              <a:rPr lang="en-US" dirty="0" smtClean="0"/>
              <a:t>00284*30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h</a:t>
            </a:r>
            <a:r>
              <a:rPr lang="en-US" dirty="0"/>
              <a:t>. On average, what </a:t>
            </a:r>
            <a:r>
              <a:rPr lang="en-US" b="1" i="1" dirty="0"/>
              <a:t>WS48</a:t>
            </a:r>
            <a:r>
              <a:rPr lang="en-US" dirty="0"/>
              <a:t> do I predict for a 30 year old </a:t>
            </a:r>
            <a:r>
              <a:rPr lang="en-US" b="1" i="1" dirty="0"/>
              <a:t>Guard</a:t>
            </a:r>
            <a:r>
              <a:rPr lang="en-US" dirty="0"/>
              <a:t> who was not injured? </a:t>
            </a:r>
          </a:p>
          <a:p>
            <a:pPr marL="0" indent="0">
              <a:buNone/>
            </a:pPr>
            <a:r>
              <a:rPr lang="en-US" i="1" dirty="0"/>
              <a:t>WS48</a:t>
            </a:r>
            <a:r>
              <a:rPr lang="en-US" dirty="0"/>
              <a:t> = .2152  - .0289*0 </a:t>
            </a:r>
            <a:r>
              <a:rPr lang="en-US" i="1" dirty="0"/>
              <a:t> </a:t>
            </a:r>
            <a:r>
              <a:rPr lang="en-US" dirty="0"/>
              <a:t>- .00284*30 - .01194*0 </a:t>
            </a:r>
            <a:r>
              <a:rPr lang="en-US" sz="2800" b="1" dirty="0"/>
              <a:t>-.</a:t>
            </a:r>
            <a:r>
              <a:rPr lang="en-US" sz="2800" b="1" dirty="0" smtClean="0"/>
              <a:t>02485*1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dirty="0" smtClean="0"/>
              <a:t>            = .01291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4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Assignment 3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multiple regression </a:t>
            </a:r>
            <a:r>
              <a:rPr lang="en-US" dirty="0" smtClean="0"/>
              <a:t>using last class’s in-class exercise</a:t>
            </a:r>
            <a:endParaRPr lang="en-US" dirty="0" smtClean="0"/>
          </a:p>
          <a:p>
            <a:r>
              <a:rPr lang="en-US" b="1" dirty="0" smtClean="0"/>
              <a:t>Learn how to measure goodness of fit in regressions</a:t>
            </a:r>
          </a:p>
          <a:p>
            <a:r>
              <a:rPr lang="en-US" dirty="0"/>
              <a:t>Get more practice with an in-class exercise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3 officially due next Tuesday (10</a:t>
            </a:r>
            <a:r>
              <a:rPr lang="en-US" baseline="30000" dirty="0" smtClean="0"/>
              <a:t>th</a:t>
            </a:r>
            <a:r>
              <a:rPr lang="en-US" dirty="0" smtClean="0"/>
              <a:t>) , but feel free to hand it in next Wednesday (11</a:t>
            </a:r>
            <a:r>
              <a:rPr lang="en-US" baseline="30000" dirty="0" smtClean="0"/>
              <a:t>th</a:t>
            </a:r>
            <a:r>
              <a:rPr lang="en-US" dirty="0" smtClean="0"/>
              <a:t> )</a:t>
            </a:r>
          </a:p>
          <a:p>
            <a:r>
              <a:rPr lang="en-US" dirty="0" smtClean="0"/>
              <a:t>We  have class next Tuesday and next Wednesday</a:t>
            </a:r>
          </a:p>
          <a:p>
            <a:r>
              <a:rPr lang="en-US" dirty="0" smtClean="0"/>
              <a:t>Come to office hours </a:t>
            </a:r>
            <a:r>
              <a:rPr lang="en-US" dirty="0" smtClean="0"/>
              <a:t>(I have Monday office hours on Tuesday 2:15-1:30) or </a:t>
            </a:r>
            <a:r>
              <a:rPr lang="en-US" dirty="0" smtClean="0"/>
              <a:t>make an appointment if you don’t understand the class material.</a:t>
            </a:r>
          </a:p>
          <a:p>
            <a:pPr lvl="1"/>
            <a:r>
              <a:rPr lang="en-US" dirty="0" smtClean="0"/>
              <a:t>Also read the book!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9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Goodness of fit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How well does the model explain our dependent variables?</a:t>
            </a:r>
            <a:endParaRPr lang="en-US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/>
              <a:t>			New Statistics:  R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or R-squared</a:t>
            </a:r>
          </a:p>
          <a:p>
            <a:pPr marL="0" indent="0">
              <a:buNone/>
            </a:pPr>
            <a:r>
              <a:rPr lang="en-US" sz="2800" dirty="0" smtClean="0"/>
              <a:t>						    </a:t>
            </a:r>
            <a:r>
              <a:rPr lang="en-US" sz="2800" b="1" dirty="0" smtClean="0"/>
              <a:t>adjusted</a:t>
            </a:r>
            <a:r>
              <a:rPr lang="en-US" sz="2800" dirty="0" smtClean="0"/>
              <a:t> </a:t>
            </a:r>
            <a:r>
              <a:rPr lang="en-US" sz="2800" b="1" dirty="0" smtClean="0"/>
              <a:t>R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endParaRPr lang="en-US" sz="2800" dirty="0" smtClean="0"/>
          </a:p>
          <a:p>
            <a:pPr marL="342900" lvl="1" indent="0"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644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to Goodness of Fit:</a:t>
            </a:r>
            <a:br>
              <a:rPr lang="en-US" dirty="0" smtClean="0"/>
            </a:br>
            <a:r>
              <a:rPr lang="en-US" dirty="0" smtClean="0"/>
              <a:t>Predicted line Ŷ=b</a:t>
            </a:r>
            <a:r>
              <a:rPr lang="en-US" baseline="-25000" dirty="0" smtClean="0"/>
              <a:t>0</a:t>
            </a:r>
            <a:r>
              <a:rPr lang="en-US" dirty="0" smtClean="0"/>
              <a:t>+b</a:t>
            </a:r>
            <a:r>
              <a:rPr lang="en-US" baseline="-25000" dirty="0" smtClean="0"/>
              <a:t>1</a:t>
            </a:r>
            <a:r>
              <a:rPr lang="en-US" dirty="0" smtClean="0"/>
              <a:t>X  and errors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202370" y="1698652"/>
          <a:ext cx="5476875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430" y="5397590"/>
            <a:ext cx="86111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For any specific X</a:t>
            </a:r>
            <a:r>
              <a:rPr lang="en-US" sz="2000" b="1" baseline="-25000" dirty="0" smtClean="0"/>
              <a:t>i</a:t>
            </a:r>
            <a:r>
              <a:rPr lang="en-US" sz="2000" b="1" dirty="0" smtClean="0"/>
              <a:t> (e.g. 2700), we predict 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Ŷ </a:t>
            </a:r>
            <a:r>
              <a:rPr lang="en-US" sz="2000" b="1" dirty="0" smtClean="0"/>
              <a:t>the value along the line. </a:t>
            </a:r>
          </a:p>
          <a:p>
            <a:r>
              <a:rPr lang="en-US" sz="2000" b="1" dirty="0" smtClean="0"/>
              <a:t>(The subscript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is for an “individual” point.)</a:t>
            </a:r>
          </a:p>
          <a:p>
            <a:r>
              <a:rPr lang="en-US" sz="2000" b="1" dirty="0" smtClean="0"/>
              <a:t>But each actual Y</a:t>
            </a:r>
            <a:r>
              <a:rPr lang="en-US" sz="2000" b="1" baseline="-25000" dirty="0" smtClean="0"/>
              <a:t>i</a:t>
            </a:r>
            <a:r>
              <a:rPr lang="en-US" sz="2000" b="1" dirty="0" smtClean="0"/>
              <a:t> observation is not exactly the same as the predicted value</a:t>
            </a:r>
            <a:r>
              <a:rPr lang="en-US" sz="2000" dirty="0">
                <a:solidFill>
                  <a:sysClr val="windowText" lastClr="000000"/>
                </a:solidFill>
              </a:rPr>
              <a:t> Ŷ</a:t>
            </a:r>
            <a:r>
              <a:rPr lang="en-US" sz="2000" b="1" dirty="0" smtClean="0"/>
              <a:t>. </a:t>
            </a:r>
          </a:p>
          <a:p>
            <a:r>
              <a:rPr lang="en-US" sz="2000" b="1" dirty="0" smtClean="0"/>
              <a:t>The difference is called the RESIDUAL or ERROR.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79245" y="3015288"/>
            <a:ext cx="22631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 </a:t>
            </a:r>
            <a:r>
              <a:rPr lang="en-US" dirty="0" smtClean="0">
                <a:solidFill>
                  <a:sysClr val="windowText" lastClr="000000"/>
                </a:solidFill>
              </a:rPr>
              <a:t>Ŷ + error</a:t>
            </a: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r>
              <a:rPr lang="en-US" dirty="0" smtClean="0">
                <a:solidFill>
                  <a:sysClr val="windowText" lastClr="000000"/>
                </a:solidFill>
              </a:rPr>
              <a:t>Y = </a:t>
            </a:r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+b</a:t>
            </a:r>
            <a:r>
              <a:rPr lang="en-US" baseline="-25000" dirty="0" smtClean="0"/>
              <a:t>1</a:t>
            </a:r>
            <a:r>
              <a:rPr lang="en-US" dirty="0" smtClean="0"/>
              <a:t>X + error</a:t>
            </a:r>
          </a:p>
          <a:p>
            <a:endParaRPr lang="en-US" dirty="0"/>
          </a:p>
          <a:p>
            <a:r>
              <a:rPr lang="en-US" dirty="0" smtClean="0"/>
              <a:t>Errors can be negative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8600" y="1359725"/>
            <a:ext cx="3124200" cy="944563"/>
          </a:xfrm>
        </p:spPr>
        <p:txBody>
          <a:bodyPr>
            <a:noAutofit/>
          </a:bodyPr>
          <a:lstStyle/>
          <a:p>
            <a:r>
              <a:rPr lang="en-US" altLang="en-US" sz="2400" dirty="0" smtClean="0">
                <a:latin typeface="+mn-lt"/>
              </a:rPr>
              <a:t>Condos (dif. Data from before):</a:t>
            </a:r>
            <a:br>
              <a:rPr lang="en-US" altLang="en-US" sz="2400" dirty="0" smtClean="0">
                <a:latin typeface="+mn-lt"/>
              </a:rPr>
            </a:br>
            <a:r>
              <a:rPr lang="en-US" altLang="en-US" sz="2400" b="1" dirty="0" smtClean="0">
                <a:latin typeface="+mn-lt"/>
              </a:rPr>
              <a:t>The intercept and slopes are the same in both regressions</a:t>
            </a:r>
            <a:br>
              <a:rPr lang="en-US" altLang="en-US" sz="2400" b="1" dirty="0" smtClean="0">
                <a:latin typeface="+mn-lt"/>
              </a:rPr>
            </a:br>
            <a:r>
              <a:rPr lang="en-US" altLang="en-US" sz="2400" b="1" dirty="0" smtClean="0">
                <a:latin typeface="+mn-lt"/>
              </a:rPr>
              <a:t>So predictions will be the same. But which fits better? </a:t>
            </a:r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3124200" y="472280"/>
          <a:ext cx="5486400" cy="2956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96097615"/>
              </p:ext>
            </p:extLst>
          </p:nvPr>
        </p:nvGraphicFramePr>
        <p:xfrm>
          <a:off x="0" y="3311961"/>
          <a:ext cx="5638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38800" y="3768399"/>
            <a:ext cx="28896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The smaller the errors as a whole (the closer the </a:t>
            </a:r>
            <a:r>
              <a:rPr lang="en-US" sz="2000" b="1" dirty="0"/>
              <a:t>data points are to the </a:t>
            </a:r>
            <a:r>
              <a:rPr lang="en-US" sz="2000" b="1" dirty="0" smtClean="0"/>
              <a:t>line), </a:t>
            </a:r>
            <a:r>
              <a:rPr lang="en-US" sz="2000" b="1" dirty="0"/>
              <a:t>the better the prediction is.</a:t>
            </a:r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In other words, </a:t>
            </a:r>
            <a:r>
              <a:rPr lang="en-US" sz="2000" b="1" dirty="0" smtClean="0"/>
              <a:t>the </a:t>
            </a:r>
            <a:r>
              <a:rPr lang="en-US" sz="2000" b="1" dirty="0"/>
              <a:t>more highly correlated the two variables, the better the goodness of fit.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0692" y="210670"/>
            <a:ext cx="2885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price=  16651 + 401.31 size</a:t>
            </a:r>
            <a:br>
              <a:rPr lang="en-US" sz="1400" b="1" dirty="0"/>
            </a:b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2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3124200" cy="944563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/>
              <a:t>The R</a:t>
            </a:r>
            <a:r>
              <a:rPr lang="en-US" altLang="en-US" b="1" baseline="30000" dirty="0" smtClean="0"/>
              <a:t>2</a:t>
            </a:r>
            <a:r>
              <a:rPr lang="en-US" altLang="en-US" b="1" dirty="0" smtClean="0"/>
              <a:t> measures the goodness of fit.</a:t>
            </a:r>
            <a:br>
              <a:rPr lang="en-US" altLang="en-US" b="1" dirty="0" smtClean="0"/>
            </a:br>
            <a:r>
              <a:rPr lang="en-US" altLang="en-US" b="1" dirty="0" smtClean="0"/>
              <a:t>Higher is better.</a:t>
            </a:r>
            <a:br>
              <a:rPr lang="en-US" altLang="en-US" b="1" dirty="0" smtClean="0"/>
            </a:br>
            <a:r>
              <a:rPr lang="en-US" altLang="en-US" b="1" dirty="0" smtClean="0"/>
              <a:t>Compare .9414 to .6408</a:t>
            </a:r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3124200" y="472280"/>
          <a:ext cx="5486400" cy="2956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/>
          </p:nvPr>
        </p:nvGraphicFramePr>
        <p:xfrm>
          <a:off x="0" y="3657599"/>
          <a:ext cx="5638800" cy="2930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Goodness of Fit with </a:t>
            </a:r>
            <a:r>
              <a:rPr lang="en-US" b="1" dirty="0"/>
              <a:t>R</a:t>
            </a:r>
            <a:r>
              <a:rPr lang="en-US" b="1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7522" y="1341913"/>
            <a:ext cx="7879278" cy="511826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: the fraction of the variation in Y explained by the regression </a:t>
            </a:r>
          </a:p>
          <a:p>
            <a:pPr lvl="1"/>
            <a:r>
              <a:rPr lang="en-US" sz="2400" dirty="0" smtClean="0"/>
              <a:t>It is always between 0 and </a:t>
            </a:r>
            <a:r>
              <a:rPr lang="en-US" sz="2400" dirty="0" smtClean="0"/>
              <a:t>1</a:t>
            </a:r>
          </a:p>
          <a:p>
            <a:pPr lvl="1"/>
            <a:r>
              <a:rPr lang="en-US" sz="2400" dirty="0" smtClean="0"/>
              <a:t>What do I mean by the variation in Y?  </a:t>
            </a:r>
          </a:p>
          <a:p>
            <a:pPr marL="342900" lvl="1" indent="0">
              <a:buNone/>
            </a:pPr>
            <a:r>
              <a:rPr lang="en-US" sz="2400" dirty="0" smtClean="0"/>
              <a:t>……..the Sum of Squared Errors  or SSE</a:t>
            </a:r>
          </a:p>
          <a:p>
            <a:pPr lvl="1"/>
            <a:endParaRPr lang="en-US" sz="2400" dirty="0" smtClean="0"/>
          </a:p>
          <a:p>
            <a:pPr marL="342900" lvl="1" indent="0">
              <a:buNone/>
            </a:pPr>
            <a:endParaRPr lang="en-US" sz="2400" dirty="0" smtClean="0"/>
          </a:p>
          <a:p>
            <a:r>
              <a:rPr lang="en-US" sz="2700" dirty="0" smtClean="0"/>
              <a:t>In a simple regression with ONE X variable</a:t>
            </a:r>
            <a:endParaRPr lang="en-US" sz="2700" dirty="0" smtClean="0"/>
          </a:p>
          <a:p>
            <a:pPr marL="0" indent="0">
              <a:buNone/>
            </a:pPr>
            <a:r>
              <a:rPr lang="en-US" sz="2400" dirty="0" smtClean="0"/>
              <a:t>		R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= [correlation(X,Y)]</a:t>
            </a:r>
            <a:r>
              <a:rPr lang="en-US" sz="2400" b="1" baseline="30000" dirty="0" smtClean="0"/>
              <a:t>2</a:t>
            </a:r>
          </a:p>
          <a:p>
            <a:pPr lvl="1"/>
            <a:endParaRPr lang="en-US" sz="2600" dirty="0"/>
          </a:p>
          <a:p>
            <a:pPr lvl="1"/>
            <a:endParaRPr lang="en-US" sz="2600" b="1" baseline="30000" dirty="0" smtClean="0"/>
          </a:p>
          <a:p>
            <a:pPr lvl="1"/>
            <a:endParaRPr lang="en-US" sz="2600" baseline="30000" dirty="0" smtClean="0"/>
          </a:p>
          <a:p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8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Goodness of Fit with </a:t>
            </a:r>
            <a:r>
              <a:rPr lang="en-US" b="1" dirty="0"/>
              <a:t>R</a:t>
            </a:r>
            <a:r>
              <a:rPr lang="en-US" b="1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7522" y="1341913"/>
            <a:ext cx="7879278" cy="5118264"/>
          </a:xfrm>
        </p:spPr>
        <p:txBody>
          <a:bodyPr>
            <a:normAutofit/>
          </a:bodyPr>
          <a:lstStyle/>
          <a:p>
            <a:r>
              <a:rPr lang="en-US" sz="2700" dirty="0" smtClean="0"/>
              <a:t>What </a:t>
            </a:r>
            <a:r>
              <a:rPr lang="en-US" sz="2700" dirty="0"/>
              <a:t>does R</a:t>
            </a:r>
            <a:r>
              <a:rPr lang="en-US" sz="2700" baseline="30000" dirty="0"/>
              <a:t>2</a:t>
            </a:r>
            <a:r>
              <a:rPr lang="en-US" sz="2700" dirty="0"/>
              <a:t> =1 </a:t>
            </a:r>
            <a:r>
              <a:rPr lang="en-US" sz="2700" dirty="0" smtClean="0"/>
              <a:t>tell </a:t>
            </a:r>
            <a:r>
              <a:rPr lang="en-US" sz="2700" dirty="0" smtClean="0"/>
              <a:t>us (with a single X)?</a:t>
            </a:r>
            <a:endParaRPr lang="en-US" sz="2700" dirty="0"/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It is the same as a correlation of </a:t>
            </a:r>
            <a:r>
              <a:rPr lang="en-US" sz="2400" dirty="0" smtClean="0">
                <a:sym typeface="Wingdings" panose="05000000000000000000" pitchFamily="2" charset="2"/>
              </a:rPr>
              <a:t>1  OR  -</a:t>
            </a:r>
            <a:r>
              <a:rPr lang="en-US" sz="2400" dirty="0" smtClean="0">
                <a:sym typeface="Wingdings" panose="05000000000000000000" pitchFamily="2" charset="2"/>
              </a:rPr>
              <a:t>1</a:t>
            </a:r>
          </a:p>
          <a:p>
            <a:pPr lvl="1"/>
            <a:r>
              <a:rPr lang="en-US" sz="2400" dirty="0"/>
              <a:t>It means that the regression predicts Y perfectly</a:t>
            </a:r>
          </a:p>
          <a:p>
            <a:pPr lvl="1"/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700" dirty="0"/>
              <a:t>What does R</a:t>
            </a:r>
            <a:r>
              <a:rPr lang="en-US" sz="2700" baseline="30000" dirty="0"/>
              <a:t>2</a:t>
            </a:r>
            <a:r>
              <a:rPr lang="en-US" sz="2700" dirty="0"/>
              <a:t> =1 tell us (with </a:t>
            </a:r>
            <a:r>
              <a:rPr lang="en-US" sz="2700" dirty="0" smtClean="0"/>
              <a:t>multiple X’s)?</a:t>
            </a:r>
            <a:endParaRPr lang="en-US" sz="2700" dirty="0"/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/>
              <a:t>It means that the regression predicts </a:t>
            </a:r>
            <a:r>
              <a:rPr lang="en-US" sz="2400" dirty="0"/>
              <a:t>Y </a:t>
            </a:r>
            <a:r>
              <a:rPr lang="en-US" sz="2400" dirty="0" smtClean="0"/>
              <a:t>perfectly</a:t>
            </a:r>
          </a:p>
          <a:p>
            <a:pPr lvl="1"/>
            <a:endParaRPr lang="en-US" sz="2400" dirty="0"/>
          </a:p>
          <a:p>
            <a:r>
              <a:rPr lang="en-US" sz="2700" dirty="0" smtClean="0"/>
              <a:t>What </a:t>
            </a:r>
            <a:r>
              <a:rPr lang="en-US" sz="2700" dirty="0"/>
              <a:t>does R</a:t>
            </a:r>
            <a:r>
              <a:rPr lang="en-US" sz="2700" baseline="30000" dirty="0"/>
              <a:t>2</a:t>
            </a:r>
            <a:r>
              <a:rPr lang="en-US" sz="2700" dirty="0"/>
              <a:t> =0 mean?</a:t>
            </a:r>
          </a:p>
          <a:p>
            <a:pPr lvl="1"/>
            <a:r>
              <a:rPr lang="en-US" sz="2400" dirty="0" smtClean="0"/>
              <a:t>It means that the </a:t>
            </a:r>
            <a:r>
              <a:rPr lang="en-US" sz="2400" dirty="0"/>
              <a:t>model doesn’t predict any variation in </a:t>
            </a:r>
            <a:r>
              <a:rPr lang="en-US" sz="2400" dirty="0" smtClean="0"/>
              <a:t>Y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It is the same as a correlation of 0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Also, the slope b</a:t>
            </a:r>
            <a:r>
              <a:rPr lang="en-US" sz="2400" baseline="-25000" dirty="0" smtClean="0">
                <a:sym typeface="Wingdings" panose="05000000000000000000" pitchFamily="2" charset="2"/>
              </a:rPr>
              <a:t>1</a:t>
            </a:r>
            <a:r>
              <a:rPr lang="en-US" sz="2400" dirty="0" smtClean="0">
                <a:sym typeface="Wingdings" panose="05000000000000000000" pitchFamily="2" charset="2"/>
              </a:rPr>
              <a:t> would be 0 if there really is 0 correlation</a:t>
            </a:r>
          </a:p>
          <a:p>
            <a:pPr lvl="1"/>
            <a:endParaRPr lang="en-US" sz="2600" dirty="0"/>
          </a:p>
          <a:p>
            <a:pPr lvl="1"/>
            <a:endParaRPr lang="en-US" sz="2600" b="1" baseline="30000" dirty="0" smtClean="0"/>
          </a:p>
          <a:p>
            <a:pPr lvl="1"/>
            <a:endParaRPr lang="en-US" sz="2600" baseline="30000" dirty="0" smtClean="0"/>
          </a:p>
          <a:p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1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</a:t>
            </a:r>
            <a:r>
              <a:rPr lang="en-US" sz="3600" baseline="30000" dirty="0" smtClean="0"/>
              <a:t>2 </a:t>
            </a:r>
            <a:r>
              <a:rPr lang="en-US" dirty="0" smtClean="0"/>
              <a:t>= Correlation coefficient</a:t>
            </a:r>
            <a:r>
              <a:rPr lang="en-US" sz="3200" baseline="30000" dirty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Correlation </a:t>
            </a:r>
            <a:r>
              <a:rPr lang="en-US" dirty="0" smtClean="0"/>
              <a:t>coefficients </a:t>
            </a:r>
            <a:r>
              <a:rPr lang="en-US" dirty="0" smtClean="0"/>
              <a:t>go from -1 to  0 to +1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-1                                                 0                                              +1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perfect negative						</a:t>
            </a:r>
            <a:r>
              <a:rPr lang="en-US" dirty="0"/>
              <a:t>perfect </a:t>
            </a:r>
            <a:r>
              <a:rPr lang="en-US" dirty="0" smtClean="0"/>
              <a:t>positive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correlation							correlation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If </a:t>
            </a:r>
            <a:r>
              <a:rPr lang="en-US" sz="2000" dirty="0"/>
              <a:t>you </a:t>
            </a:r>
            <a:r>
              <a:rPr lang="en-US" sz="2000" dirty="0" smtClean="0"/>
              <a:t>ran </a:t>
            </a:r>
            <a:r>
              <a:rPr lang="en-US" sz="2000" dirty="0"/>
              <a:t>a </a:t>
            </a:r>
            <a:r>
              <a:rPr lang="en-US" sz="2000" dirty="0" smtClean="0"/>
              <a:t>regression of Y on X </a:t>
            </a:r>
            <a:r>
              <a:rPr lang="en-US" sz="2000" dirty="0" smtClean="0"/>
              <a:t>		   </a:t>
            </a:r>
            <a:r>
              <a:rPr lang="en-US" sz="2000" dirty="0"/>
              <a:t>If you </a:t>
            </a:r>
            <a:r>
              <a:rPr lang="en-US" sz="2000" dirty="0" smtClean="0"/>
              <a:t>ran </a:t>
            </a:r>
            <a:r>
              <a:rPr lang="en-US" sz="2000" dirty="0"/>
              <a:t>a regression of Y on X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OR of X on Y, the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-1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= 1                             </a:t>
            </a:r>
            <a:r>
              <a:rPr lang="en-US" sz="2000" dirty="0"/>
              <a:t>OR of X on Y the R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1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(and scatter dots </a:t>
            </a:r>
            <a:r>
              <a:rPr lang="en-US" sz="2000" dirty="0" smtClean="0"/>
              <a:t>lie </a:t>
            </a:r>
            <a:r>
              <a:rPr lang="en-US" sz="2000" dirty="0"/>
              <a:t>exactly </a:t>
            </a:r>
            <a:r>
              <a:rPr lang="en-US" sz="2000" dirty="0" smtClean="0"/>
              <a:t>                        </a:t>
            </a:r>
            <a:r>
              <a:rPr lang="en-US" sz="2000" dirty="0" smtClean="0"/>
              <a:t>(</a:t>
            </a:r>
            <a:r>
              <a:rPr lang="en-US" sz="2000" dirty="0"/>
              <a:t>and scatter dots lie </a:t>
            </a:r>
            <a:r>
              <a:rPr lang="en-US" sz="2000" dirty="0" smtClean="0"/>
              <a:t>exactly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on </a:t>
            </a:r>
            <a:r>
              <a:rPr lang="en-US" sz="2000" dirty="0"/>
              <a:t>a </a:t>
            </a:r>
            <a:r>
              <a:rPr lang="en-US" sz="2000" i="1" dirty="0"/>
              <a:t>downward</a:t>
            </a:r>
            <a:r>
              <a:rPr lang="en-US" sz="2000" dirty="0"/>
              <a:t> sloping </a:t>
            </a:r>
            <a:r>
              <a:rPr lang="en-US" sz="2000" dirty="0" smtClean="0"/>
              <a:t>line). </a:t>
            </a:r>
            <a:r>
              <a:rPr lang="en-US" sz="2000" dirty="0" smtClean="0"/>
              <a:t>		   on an </a:t>
            </a:r>
            <a:r>
              <a:rPr lang="en-US" sz="2000" i="1" dirty="0" smtClean="0"/>
              <a:t>upward</a:t>
            </a:r>
            <a:r>
              <a:rPr lang="en-US" sz="2000" dirty="0" smtClean="0"/>
              <a:t> </a:t>
            </a:r>
            <a:r>
              <a:rPr lang="en-US" sz="2000" dirty="0"/>
              <a:t>sloping line. 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		0: no </a:t>
            </a:r>
            <a:r>
              <a:rPr lang="en-US" sz="2000" dirty="0" smtClean="0"/>
              <a:t>correlation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		If </a:t>
            </a:r>
            <a:r>
              <a:rPr lang="en-US" sz="2000" dirty="0"/>
              <a:t>you ran a regression of Y on X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		OR </a:t>
            </a:r>
            <a:r>
              <a:rPr lang="en-US" sz="2000" dirty="0"/>
              <a:t>of X on Y the R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dirty="0" smtClean="0"/>
              <a:t>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0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		(and </a:t>
            </a:r>
            <a:r>
              <a:rPr lang="en-US" sz="2000" dirty="0" smtClean="0"/>
              <a:t>scatter dots </a:t>
            </a:r>
            <a:r>
              <a:rPr lang="en-US" sz="2000" dirty="0"/>
              <a:t>would seem to have no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		relationship </a:t>
            </a:r>
            <a:r>
              <a:rPr lang="en-US" sz="2000" dirty="0"/>
              <a:t>with each </a:t>
            </a:r>
            <a:r>
              <a:rPr lang="en-US" sz="2000" dirty="0" smtClean="0"/>
              <a:t>other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                                    and the slope of the regression line = 0</a:t>
            </a:r>
            <a:r>
              <a:rPr lang="en-US" sz="2000" dirty="0" smtClean="0"/>
              <a:t>. 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89638" y="2346593"/>
            <a:ext cx="7138930" cy="5508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55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“high” R</a:t>
            </a:r>
            <a:r>
              <a:rPr lang="en-US" baseline="30000" dirty="0" smtClean="0"/>
              <a:t>2 </a:t>
            </a:r>
            <a:r>
              <a:rPr lang="en-US" dirty="0"/>
              <a:t>?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with correlation, there are no strict rules - it depends </a:t>
            </a:r>
            <a:r>
              <a:rPr lang="en-US" dirty="0"/>
              <a:t>on context</a:t>
            </a:r>
          </a:p>
          <a:p>
            <a:pPr lvl="1"/>
            <a:r>
              <a:rPr lang="en-US" dirty="0" smtClean="0"/>
              <a:t>We’ll get high 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for outcomes that are easily predictable </a:t>
            </a:r>
          </a:p>
          <a:p>
            <a:pPr lvl="1"/>
            <a:r>
              <a:rPr lang="en-US" dirty="0" smtClean="0"/>
              <a:t>We’ll get low 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for outcomes that depend heavily on unobserved  factors (like </a:t>
            </a:r>
            <a:r>
              <a:rPr lang="en-US" dirty="0" smtClean="0"/>
              <a:t>people’s behavior)</a:t>
            </a:r>
          </a:p>
          <a:p>
            <a:pPr marL="1028700" lvl="3" indent="0">
              <a:buNone/>
            </a:pPr>
            <a:r>
              <a:rPr lang="en-US" sz="2400" dirty="0" smtClean="0"/>
              <a:t>But that doesn’t mean that the X variable is a useless predictor … It means a person is hard to predict.</a:t>
            </a:r>
          </a:p>
          <a:p>
            <a:r>
              <a:rPr lang="en-US" dirty="0" smtClean="0"/>
              <a:t>Do not worry too much about R-squared unless your question is “how well can I predict?”</a:t>
            </a:r>
          </a:p>
          <a:p>
            <a:pPr lvl="1"/>
            <a:r>
              <a:rPr lang="en-US" dirty="0" smtClean="0"/>
              <a:t>Most of you will emphasize statistics about the coefficients, i.e. “how well can I predict the IMPACT of X on Y?”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2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4000"/>
            <a:ext cx="8913813" cy="1423145"/>
          </a:xfrm>
        </p:spPr>
        <p:txBody>
          <a:bodyPr>
            <a:normAutofit/>
          </a:bodyPr>
          <a:lstStyle/>
          <a:p>
            <a:r>
              <a:rPr lang="en-US" dirty="0" smtClean="0"/>
              <a:t>Where do we see information on R-squared on the Stata output?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2433171"/>
            <a:ext cx="8229600" cy="31421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regress price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Beacon_Street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Number of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   3.31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2.2855e+11     1  2.2855e+11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0.0689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7.4673e+13  1083  6.8951e+10           R-squared     =  0.0031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0.0021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2.6e+05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price |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--------------+----------------------------------------------------------------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Beacon_Street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-46969.18   25798.41    -1.82   0.069    -97589.71    3651.345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_cons |   520728.9   8435.427    61.73   0.000     504177.2    537280.5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66155" y="1939943"/>
            <a:ext cx="176381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This is the R</a:t>
            </a:r>
            <a:r>
              <a:rPr lang="en-US" sz="2000" b="1" baseline="30000" dirty="0" smtClean="0"/>
              <a:t>2</a:t>
            </a:r>
          </a:p>
          <a:p>
            <a:r>
              <a:rPr lang="en-US" sz="2000" b="1" dirty="0" smtClean="0"/>
              <a:t>This one </a:t>
            </a:r>
            <a:r>
              <a:rPr lang="en-US" sz="2000" b="1" dirty="0" smtClean="0"/>
              <a:t>is tiny</a:t>
            </a:r>
            <a:endParaRPr lang="en-US" sz="2000" b="1" baseline="30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701531" y="2647829"/>
            <a:ext cx="622592" cy="736639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2412"/>
          </a:xfrm>
        </p:spPr>
        <p:txBody>
          <a:bodyPr/>
          <a:lstStyle/>
          <a:p>
            <a:r>
              <a:rPr lang="en-US" dirty="0"/>
              <a:t>Regression </a:t>
            </a:r>
            <a:r>
              <a:rPr lang="en-US" dirty="0" smtClean="0"/>
              <a:t> of price on Size in sq. ft.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3841" y="1978023"/>
            <a:ext cx="9380884" cy="40233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29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67305" y="959392"/>
            <a:ext cx="7610476" cy="1246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/>
              <a:t>	regress</a:t>
            </a:r>
            <a:r>
              <a:rPr lang="en-US" sz="1800" dirty="0" smtClean="0"/>
              <a:t> </a:t>
            </a:r>
            <a:r>
              <a:rPr lang="en-US" sz="1800" dirty="0" err="1" smtClean="0"/>
              <a:t>yvariablename</a:t>
            </a:r>
            <a:r>
              <a:rPr lang="en-US" sz="1800" dirty="0" smtClean="0"/>
              <a:t>  </a:t>
            </a:r>
            <a:r>
              <a:rPr lang="en-US" sz="1800" dirty="0" err="1" smtClean="0"/>
              <a:t>xvariablename</a:t>
            </a:r>
            <a:endParaRPr lang="en-US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 For instance, to run a regression of price on size, type: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 </a:t>
            </a:r>
            <a:r>
              <a:rPr lang="en-US" sz="1800" b="1" dirty="0" smtClean="0"/>
              <a:t>	regress </a:t>
            </a:r>
            <a:r>
              <a:rPr lang="en-US" sz="1800" dirty="0" smtClean="0"/>
              <a:t>price size</a:t>
            </a:r>
            <a:endParaRPr lang="en-US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3398922" y="5539718"/>
            <a:ext cx="4307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Size is a better predictor of the Condo Price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01435" y="2307094"/>
            <a:ext cx="1896288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This R</a:t>
            </a:r>
            <a:r>
              <a:rPr lang="en-US" sz="2000" b="1" baseline="30000" dirty="0" smtClean="0"/>
              <a:t>2 </a:t>
            </a:r>
            <a:endParaRPr lang="en-US" sz="2000" b="1" baseline="30000" dirty="0"/>
          </a:p>
          <a:p>
            <a:r>
              <a:rPr lang="en-US" sz="2000" b="1" dirty="0" smtClean="0"/>
              <a:t>is much greater</a:t>
            </a:r>
            <a:endParaRPr lang="en-US" sz="20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97126" y="2432246"/>
            <a:ext cx="622592" cy="736639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03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Discuss Assignment 3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multiple regression </a:t>
            </a:r>
            <a:r>
              <a:rPr lang="en-US" dirty="0" smtClean="0"/>
              <a:t>using last class’s in-class exercise</a:t>
            </a:r>
            <a:endParaRPr lang="en-US" dirty="0" smtClean="0"/>
          </a:p>
          <a:p>
            <a:r>
              <a:rPr lang="en-US" dirty="0" smtClean="0"/>
              <a:t>Learn how to measure goodness of fit in regressions</a:t>
            </a:r>
          </a:p>
          <a:p>
            <a:r>
              <a:rPr lang="en-US" dirty="0" smtClean="0"/>
              <a:t>Get more practice with an in-class exercise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of Fit in a </a:t>
            </a:r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Multiple </a:t>
            </a:r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49" y="1270660"/>
            <a:ext cx="8111589" cy="50856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If you compare two regressions (on the same Y observations) with </a:t>
            </a:r>
            <a:r>
              <a:rPr lang="en-US" b="1" i="1" dirty="0">
                <a:solidFill>
                  <a:srgbClr val="FF0000"/>
                </a:solidFill>
              </a:rPr>
              <a:t>the same number </a:t>
            </a:r>
            <a:r>
              <a:rPr lang="en-US" i="1" dirty="0"/>
              <a:t>of explanatory </a:t>
            </a:r>
            <a:r>
              <a:rPr lang="en-US" i="1" dirty="0" smtClean="0"/>
              <a:t>variables, the one with a </a:t>
            </a:r>
            <a:r>
              <a:rPr lang="en-US" dirty="0" smtClean="0"/>
              <a:t>higher 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has a </a:t>
            </a:r>
            <a:r>
              <a:rPr lang="en-US" dirty="0"/>
              <a:t>better </a:t>
            </a:r>
            <a:r>
              <a:rPr lang="en-US" dirty="0" smtClean="0"/>
              <a:t>fit.</a:t>
            </a:r>
            <a:endParaRPr lang="en-US" i="1" dirty="0" smtClean="0"/>
          </a:p>
          <a:p>
            <a:pPr lvl="0"/>
            <a:r>
              <a:rPr lang="en-US" dirty="0" smtClean="0"/>
              <a:t>However, every time you add a new variable, you fit Y a little better…..</a:t>
            </a:r>
          </a:p>
          <a:p>
            <a:pPr lvl="1"/>
            <a:r>
              <a:rPr lang="en-US" dirty="0" smtClean="0"/>
              <a:t>So you always get a higher 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Even if the new variable has a |t|&lt;1 and is not at all significant.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In multiple regressions, use the </a:t>
            </a:r>
            <a:r>
              <a:rPr lang="en-US" b="1" i="1" dirty="0" smtClean="0"/>
              <a:t>adjusted R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instead </a:t>
            </a:r>
            <a:r>
              <a:rPr lang="en-US" dirty="0" smtClean="0"/>
              <a:t>(right below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  <a:p>
            <a:pPr marL="2743200" lvl="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2743200" lvl="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2,  1082) = 1627.49</a:t>
            </a:r>
          </a:p>
          <a:p>
            <a:pPr marL="2743200" lvl="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F      =  0.0000</a:t>
            </a:r>
          </a:p>
          <a:p>
            <a:pPr marL="2743200" lvl="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R-squared     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 0.7505</a:t>
            </a:r>
          </a:p>
          <a:p>
            <a:pPr marL="2743200" lvl="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err="1" smtClean="0">
                <a:latin typeface="Arial Black" panose="020B0A04020102020204" pitchFamily="34" charset="0"/>
                <a:cs typeface="Courier New" panose="02070309020205020404" pitchFamily="49" charset="0"/>
              </a:rPr>
              <a:t>Adj</a:t>
            </a:r>
            <a:r>
              <a:rPr lang="en-US" sz="1600" b="1" dirty="0" smtClean="0">
                <a:latin typeface="Arial Black" panose="020B0A04020102020204" pitchFamily="34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Arial Black" panose="020B0A04020102020204" pitchFamily="34" charset="0"/>
                <a:cs typeface="Courier New" panose="02070309020205020404" pitchFamily="49" charset="0"/>
              </a:rPr>
              <a:t>R-squared =  0.7501</a:t>
            </a:r>
          </a:p>
          <a:p>
            <a:pPr marL="2743200" lvl="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 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MSE      =  1.3e+05</a:t>
            </a:r>
            <a:endParaRPr lang="en-US" sz="1500" b="1" dirty="0"/>
          </a:p>
          <a:p>
            <a:pPr lvl="0"/>
            <a:r>
              <a:rPr lang="en-US" dirty="0"/>
              <a:t>If you compare two regressions (on the same Y observations) with </a:t>
            </a:r>
            <a:r>
              <a:rPr lang="en-US" b="1" i="1" dirty="0" smtClean="0">
                <a:solidFill>
                  <a:srgbClr val="FF0000"/>
                </a:solidFill>
              </a:rPr>
              <a:t>a different number </a:t>
            </a:r>
            <a:r>
              <a:rPr lang="en-US" i="1" dirty="0"/>
              <a:t>of explanatory variables, the one with a </a:t>
            </a:r>
            <a:r>
              <a:rPr lang="en-US" dirty="0"/>
              <a:t>higher </a:t>
            </a:r>
            <a:r>
              <a:rPr lang="en-US" dirty="0" smtClean="0"/>
              <a:t>adjusted R</a:t>
            </a:r>
            <a:r>
              <a:rPr lang="en-US" baseline="30000" dirty="0" smtClean="0"/>
              <a:t>2</a:t>
            </a:r>
            <a:r>
              <a:rPr lang="en-US" dirty="0" smtClean="0"/>
              <a:t> has a better fit.</a:t>
            </a: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9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add in a new X explanatory variable, what happens to the adjusted R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18308" cy="4351338"/>
          </a:xfrm>
        </p:spPr>
        <p:txBody>
          <a:bodyPr/>
          <a:lstStyle/>
          <a:p>
            <a:r>
              <a:rPr lang="en-US" dirty="0" smtClean="0"/>
              <a:t>The adjusted R</a:t>
            </a:r>
            <a:r>
              <a:rPr lang="en-US" baseline="30000" dirty="0" smtClean="0"/>
              <a:t>2 </a:t>
            </a:r>
            <a:r>
              <a:rPr lang="en-US" dirty="0" smtClean="0"/>
              <a:t>goes </a:t>
            </a:r>
            <a:r>
              <a:rPr lang="en-US" b="1" dirty="0" smtClean="0">
                <a:solidFill>
                  <a:srgbClr val="FF0000"/>
                </a:solidFill>
              </a:rPr>
              <a:t>up</a:t>
            </a:r>
            <a:r>
              <a:rPr lang="en-US" dirty="0" smtClean="0"/>
              <a:t> if you add in a variable with </a:t>
            </a:r>
            <a:r>
              <a:rPr lang="en-US" b="1" dirty="0" smtClean="0">
                <a:solidFill>
                  <a:srgbClr val="FF0000"/>
                </a:solidFill>
              </a:rPr>
              <a:t>|t|&gt;=1</a:t>
            </a:r>
          </a:p>
          <a:p>
            <a:pPr marL="0" indent="0">
              <a:buNone/>
            </a:pPr>
            <a:r>
              <a:rPr lang="en-US" dirty="0" smtClean="0"/>
              <a:t>(so that you are </a:t>
            </a:r>
            <a:r>
              <a:rPr lang="en-US" b="1" dirty="0" smtClean="0">
                <a:solidFill>
                  <a:srgbClr val="FF0000"/>
                </a:solidFill>
              </a:rPr>
              <a:t>&gt;=</a:t>
            </a:r>
            <a:r>
              <a:rPr lang="en-US" dirty="0" smtClean="0"/>
              <a:t> 68% certain that the coefficient is not 0 )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adjusted R</a:t>
            </a:r>
            <a:r>
              <a:rPr lang="en-US" baseline="30000" dirty="0"/>
              <a:t>2 </a:t>
            </a:r>
            <a:r>
              <a:rPr lang="en-US" dirty="0"/>
              <a:t>goes </a:t>
            </a:r>
            <a:r>
              <a:rPr lang="en-US" b="1" dirty="0" smtClean="0">
                <a:solidFill>
                  <a:srgbClr val="FF0000"/>
                </a:solidFill>
              </a:rPr>
              <a:t>down</a:t>
            </a:r>
            <a:r>
              <a:rPr lang="en-US" dirty="0" smtClean="0"/>
              <a:t> if </a:t>
            </a:r>
            <a:r>
              <a:rPr lang="en-US" dirty="0"/>
              <a:t>you add in a variable with </a:t>
            </a:r>
            <a:r>
              <a:rPr lang="en-US" b="1" dirty="0">
                <a:solidFill>
                  <a:srgbClr val="FF0000"/>
                </a:solidFill>
              </a:rPr>
              <a:t>|t</a:t>
            </a:r>
            <a:r>
              <a:rPr lang="en-US" b="1" dirty="0" smtClean="0">
                <a:solidFill>
                  <a:srgbClr val="FF0000"/>
                </a:solidFill>
              </a:rPr>
              <a:t>|&lt;1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(so that you are 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en-US" dirty="0" smtClean="0"/>
              <a:t> </a:t>
            </a:r>
            <a:r>
              <a:rPr lang="en-US" dirty="0"/>
              <a:t>68% certain that the coefficient is not 0 )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3 officially due next Tuesday (10</a:t>
            </a:r>
            <a:r>
              <a:rPr lang="en-US" baseline="30000" dirty="0" smtClean="0"/>
              <a:t>th</a:t>
            </a:r>
            <a:r>
              <a:rPr lang="en-US" dirty="0" smtClean="0"/>
              <a:t>) , but feel free to hand it in next Wednesday (11</a:t>
            </a:r>
            <a:r>
              <a:rPr lang="en-US" baseline="30000" dirty="0" smtClean="0"/>
              <a:t>th</a:t>
            </a:r>
            <a:r>
              <a:rPr lang="en-US" dirty="0" smtClean="0"/>
              <a:t> )</a:t>
            </a:r>
          </a:p>
          <a:p>
            <a:r>
              <a:rPr lang="en-US" dirty="0" smtClean="0"/>
              <a:t>We  have class next Tuesday and next Wednesday</a:t>
            </a:r>
          </a:p>
          <a:p>
            <a:r>
              <a:rPr lang="en-US" dirty="0" smtClean="0"/>
              <a:t>Come to office hours </a:t>
            </a:r>
            <a:r>
              <a:rPr lang="en-US" dirty="0" smtClean="0"/>
              <a:t>(I have Monday office hours on Tuesday 2:15-1:30) or </a:t>
            </a:r>
            <a:r>
              <a:rPr lang="en-US" dirty="0" smtClean="0"/>
              <a:t>make an appointment if you don’t understand the class material.</a:t>
            </a:r>
          </a:p>
          <a:p>
            <a:pPr lvl="1"/>
            <a:r>
              <a:rPr lang="en-US" dirty="0" smtClean="0"/>
              <a:t>Also read the book!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has several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1 log file should be posted on </a:t>
            </a:r>
            <a:r>
              <a:rPr lang="en-US" dirty="0" err="1"/>
              <a:t>QuestromTools</a:t>
            </a:r>
            <a:r>
              <a:rPr lang="en-US" i="1" dirty="0" err="1"/>
              <a:t>→</a:t>
            </a:r>
            <a:r>
              <a:rPr lang="en-US" dirty="0" err="1"/>
              <a:t>Assignments</a:t>
            </a:r>
            <a:r>
              <a:rPr lang="en-US" dirty="0"/>
              <a:t>   </a:t>
            </a:r>
          </a:p>
          <a:p>
            <a:r>
              <a:rPr lang="en-US" dirty="0"/>
              <a:t>Question 1 data file should be uploaded to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tinyurl.com/qm222a1</a:t>
            </a:r>
            <a:r>
              <a:rPr lang="en-US" dirty="0" smtClean="0"/>
              <a:t>. Put your name in the filename.</a:t>
            </a:r>
            <a:endParaRPr lang="en-US" dirty="0"/>
          </a:p>
          <a:p>
            <a:r>
              <a:rPr lang="en-US" i="1" dirty="0"/>
              <a:t>Answers to Question 2</a:t>
            </a:r>
            <a:r>
              <a:rPr lang="en-US" dirty="0"/>
              <a:t> along with </a:t>
            </a:r>
            <a:r>
              <a:rPr lang="en-US" i="1" dirty="0"/>
              <a:t>a revised Project Description</a:t>
            </a:r>
            <a:r>
              <a:rPr lang="en-US" dirty="0"/>
              <a:t> questions 1-5 (if changed) should be handed to Prof. Kahn during class or put under Prof. Kahn’s door (518C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Project Description : Some of you never handed one in, others have changed </a:t>
            </a:r>
            <a:r>
              <a:rPr lang="en-US" dirty="0" err="1" smtClean="0"/>
              <a:t>their’s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1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What specific question or questions will your project address?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smtClean="0"/>
              <a:t>What </a:t>
            </a:r>
            <a:r>
              <a:rPr lang="en-US" dirty="0"/>
              <a:t>company, governmental body or other organization would be interested in knowing the answer to this question?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data source(s) are you using</a:t>
            </a:r>
            <a:r>
              <a:rPr lang="en-US" dirty="0" smtClean="0"/>
              <a:t>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your data, what does each observation represent?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your data, how many usable observations (i.e. with all necessary variables) are there?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 so you can add to this for the next Assignment.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Assignment 3</a:t>
            </a:r>
          </a:p>
          <a:p>
            <a:r>
              <a:rPr lang="en-US" b="1" dirty="0" smtClean="0"/>
              <a:t>Review </a:t>
            </a:r>
            <a:r>
              <a:rPr lang="en-US" b="1" dirty="0" smtClean="0"/>
              <a:t>multiple regression </a:t>
            </a:r>
            <a:r>
              <a:rPr lang="en-US" b="1" dirty="0" smtClean="0"/>
              <a:t>using last class’s in-class exercise</a:t>
            </a:r>
            <a:endParaRPr lang="en-US" b="1" dirty="0" smtClean="0"/>
          </a:p>
          <a:p>
            <a:r>
              <a:rPr lang="en-US" dirty="0" smtClean="0"/>
              <a:t>Learn how to measure goodness of fit in regressions</a:t>
            </a:r>
          </a:p>
          <a:p>
            <a:r>
              <a:rPr lang="en-US" dirty="0"/>
              <a:t>Get more practice with an in-class exercise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24000" y="6248400"/>
            <a:ext cx="1295400" cy="457200"/>
          </a:xfrm>
          <a:noFill/>
        </p:spPr>
        <p:txBody>
          <a:bodyPr/>
          <a:lstStyle/>
          <a:p>
            <a:fld id="{9E49FE2F-4A27-4246-947E-6107466B48BD}" type="slidenum">
              <a:rPr lang="en-US" smtClean="0">
                <a:latin typeface="Arial" pitchFamily="34" charset="0"/>
              </a:rPr>
              <a:pPr/>
              <a:t>7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93" y="609600"/>
            <a:ext cx="8913813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</a:t>
            </a:r>
            <a:r>
              <a:rPr lang="en-US" sz="2800" dirty="0" smtClean="0"/>
              <a:t>Notation for a regression equation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128000" cy="37338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1800" dirty="0" smtClean="0"/>
              <a:t>		          </a:t>
            </a:r>
            <a:endParaRPr lang="en-US" sz="1800" b="1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 smtClean="0"/>
              <a:t>			          </a:t>
            </a:r>
            <a:r>
              <a:rPr lang="en-US" dirty="0" smtClean="0">
                <a:solidFill>
                  <a:schemeClr val="tx1"/>
                </a:solidFill>
                <a:sym typeface="WP MathA" pitchFamily="2" charset="2"/>
              </a:rPr>
              <a:t>Ŷ</a:t>
            </a:r>
            <a:r>
              <a:rPr lang="en-US" dirty="0" smtClean="0">
                <a:solidFill>
                  <a:schemeClr val="tx1"/>
                </a:solidFill>
              </a:rPr>
              <a:t> =   b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  + b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 X</a:t>
            </a:r>
            <a:r>
              <a:rPr lang="en-US" baseline="-25000" dirty="0" smtClean="0">
                <a:solidFill>
                  <a:schemeClr val="tx1"/>
                </a:solidFill>
              </a:rPr>
              <a:t>                         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70000"/>
              </a:lnSpc>
              <a:buFontTx/>
              <a:buNone/>
            </a:pPr>
            <a:endParaRPr lang="en-US" baseline="-25000" dirty="0" smtClean="0"/>
          </a:p>
          <a:p>
            <a:pPr>
              <a:lnSpc>
                <a:spcPct val="70000"/>
              </a:lnSpc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Y variable		     		X variable</a:t>
            </a:r>
          </a:p>
          <a:p>
            <a:pPr>
              <a:buFontTx/>
              <a:buNone/>
            </a:pPr>
            <a:r>
              <a:rPr lang="en-US" dirty="0" smtClean="0"/>
              <a:t> LHS variable	     		RHS variable</a:t>
            </a:r>
          </a:p>
          <a:p>
            <a:pPr>
              <a:buFontTx/>
              <a:buNone/>
            </a:pPr>
            <a:r>
              <a:rPr lang="en-US" dirty="0" smtClean="0"/>
              <a:t> dependent variable    	           independent variable</a:t>
            </a:r>
          </a:p>
          <a:p>
            <a:pPr>
              <a:buFontTx/>
              <a:buNone/>
            </a:pPr>
            <a:r>
              <a:rPr lang="en-US" dirty="0" smtClean="0"/>
              <a:t>                                      		explanatory variable</a:t>
            </a:r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endParaRPr lang="en-US" sz="1800" dirty="0" smtClean="0"/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 flipV="1">
            <a:off x="1362693" y="2819400"/>
            <a:ext cx="1228107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715000" y="2362200"/>
            <a:ext cx="26781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CC"/>
                </a:solidFill>
              </a:rPr>
              <a:t>the regression line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8526379" cy="12311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/>
              <a:t> </a:t>
            </a:r>
            <a:r>
              <a:rPr lang="en-US" sz="2600" i="1" dirty="0">
                <a:solidFill>
                  <a:srgbClr val="0000CC"/>
                </a:solidFill>
              </a:rPr>
              <a:t>predicted Y        intercept    coefficient, </a:t>
            </a:r>
            <a:r>
              <a:rPr lang="en-US" sz="2600" i="1" dirty="0" smtClean="0">
                <a:solidFill>
                  <a:srgbClr val="0000CC"/>
                </a:solidFill>
              </a:rPr>
              <a:t>slope: ∆Y/∆X </a:t>
            </a:r>
          </a:p>
          <a:p>
            <a:r>
              <a:rPr lang="en-US" sz="2200" i="1" dirty="0" smtClean="0">
                <a:solidFill>
                  <a:srgbClr val="0000CC"/>
                </a:solidFill>
              </a:rPr>
              <a:t>(</a:t>
            </a:r>
            <a:r>
              <a:rPr lang="en-US" sz="2200" i="1" dirty="0">
                <a:solidFill>
                  <a:srgbClr val="0000CC"/>
                </a:solidFill>
              </a:rPr>
              <a:t>Y-hat, Y</a:t>
            </a:r>
            <a:r>
              <a:rPr lang="en-US" sz="2200" i="1" dirty="0" smtClean="0">
                <a:solidFill>
                  <a:srgbClr val="0000CC"/>
                </a:solidFill>
              </a:rPr>
              <a:t>’)                                                                        </a:t>
            </a:r>
            <a:r>
              <a:rPr lang="en-US" sz="2400" i="1" dirty="0" smtClean="0">
                <a:solidFill>
                  <a:srgbClr val="0000CC"/>
                </a:solidFill>
              </a:rPr>
              <a:t>or </a:t>
            </a:r>
            <a:r>
              <a:rPr lang="en-US" sz="2400" i="1" dirty="0">
                <a:solidFill>
                  <a:srgbClr val="0000CC"/>
                </a:solidFill>
              </a:rPr>
              <a:t>∆Y if X</a:t>
            </a:r>
            <a:r>
              <a:rPr lang="en-US" sz="2000" i="1" dirty="0">
                <a:solidFill>
                  <a:srgbClr val="0000CC"/>
                </a:solidFill>
              </a:rPr>
              <a:t> </a:t>
            </a:r>
            <a:r>
              <a:rPr lang="en-US" sz="2000" i="1" dirty="0" smtClean="0">
                <a:solidFill>
                  <a:srgbClr val="0000CC"/>
                </a:solidFill>
              </a:rPr>
              <a:t>increases by 1</a:t>
            </a:r>
            <a:endParaRPr lang="en-US" sz="2000" i="1" dirty="0">
              <a:solidFill>
                <a:srgbClr val="0000CC"/>
              </a:solidFill>
            </a:endParaRPr>
          </a:p>
          <a:p>
            <a:endParaRPr lang="en-US" sz="2200" i="1" dirty="0">
              <a:solidFill>
                <a:srgbClr val="0000CC"/>
              </a:solidFill>
            </a:endParaRPr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 flipH="1">
            <a:off x="3429000" y="1981200"/>
            <a:ext cx="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041570" y="1905000"/>
            <a:ext cx="114003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1984169" y="2133600"/>
            <a:ext cx="606632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 flipH="1" flipV="1">
            <a:off x="4458196" y="2819400"/>
            <a:ext cx="3810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14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Simple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93" y="1298016"/>
            <a:ext cx="8515350" cy="358858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 |       SS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     Number of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P&gt;|t|   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407.4513   7.166659    56.85   0.000     393.3892    421.5134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1.33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0.183    -6110.006    31978.25</a:t>
            </a:r>
            <a:endParaRPr lang="en-US" sz="1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986" y="4909801"/>
            <a:ext cx="80803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price </a:t>
            </a:r>
            <a:r>
              <a:rPr lang="en-US" sz="2200" b="1" dirty="0"/>
              <a:t>= 12934 + </a:t>
            </a:r>
            <a:r>
              <a:rPr lang="en-US" sz="2200" b="1" dirty="0" smtClean="0"/>
              <a:t>407.45 size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Interpret the coefficient on size:</a:t>
            </a:r>
          </a:p>
          <a:p>
            <a:r>
              <a:rPr lang="en-US" sz="2200" b="1" dirty="0" smtClean="0"/>
              <a:t>When size increases by 1 </a:t>
            </a:r>
            <a:r>
              <a:rPr lang="en-US" sz="2200" b="1" dirty="0" err="1" smtClean="0"/>
              <a:t>sqft</a:t>
            </a:r>
            <a:r>
              <a:rPr lang="en-US" sz="2200" b="1" dirty="0" smtClean="0"/>
              <a:t>, price increases by $407.45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07667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Coefficient </a:t>
            </a:r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016" y="1278104"/>
            <a:ext cx="8265968" cy="544337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Source |       SS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Number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</a:t>
            </a:r>
            <a:r>
              <a:rPr lang="en-US" sz="2500" b="1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Coef</a:t>
            </a:r>
            <a:r>
              <a:rPr lang="en-US" sz="2500" b="1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.   Std. Err.     </a:t>
            </a:r>
            <a:r>
              <a:rPr lang="en-US" sz="25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      </a:t>
            </a:r>
            <a:r>
              <a:rPr lang="en-US" sz="2500" b="1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t  </a:t>
            </a:r>
            <a:r>
              <a:rPr lang="en-US" sz="25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      </a:t>
            </a:r>
            <a:r>
              <a:rPr lang="en-US" sz="2500" b="1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P&gt;|t| </a:t>
            </a:r>
            <a:r>
              <a:rPr lang="en-US" sz="25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     </a:t>
            </a:r>
            <a:r>
              <a:rPr lang="en-US" sz="2500" b="1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 --------------------------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</a:t>
            </a:r>
            <a:r>
              <a:rPr lang="en-US" sz="2500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407.4513   7.166659    </a:t>
            </a:r>
            <a:r>
              <a:rPr lang="en-US" sz="2500" b="1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56.85   0.000     393.3892    </a:t>
            </a:r>
            <a:r>
              <a:rPr lang="en-US" sz="25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421.5134</a:t>
            </a:r>
            <a:endParaRPr lang="en-US" b="1" dirty="0">
              <a:solidFill>
                <a:srgbClr val="FF3A3F"/>
              </a:solidFill>
              <a:latin typeface="Arial Black" panose="020B0A04020102020204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1.33   0.183    -6110.006    31978.25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>
                <a:cs typeface="Helvetica" pitchFamily="34" charset="0"/>
              </a:rPr>
              <a:t>We </a:t>
            </a:r>
            <a:r>
              <a:rPr lang="en-US" sz="3800" dirty="0">
                <a:cs typeface="Helvetica" pitchFamily="34" charset="0"/>
              </a:rPr>
              <a:t>are approximately 95%  </a:t>
            </a:r>
            <a:r>
              <a:rPr lang="en-US" sz="3800" dirty="0" smtClean="0">
                <a:cs typeface="Helvetica" pitchFamily="34" charset="0"/>
              </a:rPr>
              <a:t>(68%) certain </a:t>
            </a:r>
            <a:r>
              <a:rPr lang="en-US" sz="3800" dirty="0">
                <a:cs typeface="Helvetica" pitchFamily="34" charset="0"/>
              </a:rPr>
              <a:t>that the </a:t>
            </a:r>
            <a:r>
              <a:rPr lang="en-US" sz="3800" dirty="0" smtClean="0">
                <a:cs typeface="Helvetica" pitchFamily="34" charset="0"/>
              </a:rPr>
              <a:t>“true” </a:t>
            </a:r>
            <a:r>
              <a:rPr lang="en-US" sz="3800" dirty="0">
                <a:cs typeface="Helvetica" pitchFamily="34" charset="0"/>
              </a:rPr>
              <a:t>coefficient </a:t>
            </a:r>
            <a:r>
              <a:rPr lang="en-US" sz="3800" dirty="0" smtClean="0">
                <a:cs typeface="Helvetica" pitchFamily="34" charset="0"/>
              </a:rPr>
              <a:t>is </a:t>
            </a:r>
            <a:r>
              <a:rPr lang="en-US" sz="3800" dirty="0">
                <a:cs typeface="Helvetica" pitchFamily="34" charset="0"/>
              </a:rPr>
              <a:t>within two </a:t>
            </a:r>
            <a:r>
              <a:rPr lang="en-US" sz="3800" dirty="0" smtClean="0">
                <a:cs typeface="Helvetica" pitchFamily="34" charset="0"/>
              </a:rPr>
              <a:t>(one) </a:t>
            </a:r>
            <a:r>
              <a:rPr lang="en-US" sz="3800" b="1" dirty="0" smtClean="0">
                <a:solidFill>
                  <a:srgbClr val="FF0000"/>
                </a:solidFill>
                <a:cs typeface="Helvetica" pitchFamily="34" charset="0"/>
              </a:rPr>
              <a:t>standard  </a:t>
            </a:r>
            <a:r>
              <a:rPr lang="en-US" sz="3800" b="1" dirty="0">
                <a:solidFill>
                  <a:srgbClr val="FF0000"/>
                </a:solidFill>
                <a:cs typeface="Helvetica" pitchFamily="34" charset="0"/>
              </a:rPr>
              <a:t>errors </a:t>
            </a:r>
            <a:r>
              <a:rPr lang="en-US" sz="3800" dirty="0">
                <a:cs typeface="Helvetica" pitchFamily="34" charset="0"/>
              </a:rPr>
              <a:t>of </a:t>
            </a:r>
            <a:r>
              <a:rPr lang="en-US" sz="3800" dirty="0" smtClean="0">
                <a:cs typeface="Helvetica" pitchFamily="34" charset="0"/>
              </a:rPr>
              <a:t>the estimated coefficient</a:t>
            </a:r>
            <a:r>
              <a:rPr lang="en-US" sz="3800" dirty="0">
                <a:cs typeface="Helvetica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>
                <a:cs typeface="Helvetica" pitchFamily="34" charset="0"/>
              </a:rPr>
              <a:t>The </a:t>
            </a:r>
            <a:r>
              <a:rPr lang="en-US" sz="3800" b="1" dirty="0" smtClean="0">
                <a:solidFill>
                  <a:srgbClr val="FF0000"/>
                </a:solidFill>
                <a:cs typeface="Helvetica" pitchFamily="34" charset="0"/>
              </a:rPr>
              <a:t>95% confidence interval </a:t>
            </a:r>
            <a:r>
              <a:rPr lang="en-US" sz="3800" dirty="0" smtClean="0">
                <a:cs typeface="Helvetica" pitchFamily="34" charset="0"/>
              </a:rPr>
              <a:t>for each coefficient is given on the right of that coefficient’s line</a:t>
            </a:r>
            <a:r>
              <a:rPr lang="en-US" sz="3800" dirty="0">
                <a:cs typeface="Helvetica" pitchFamily="34" charset="0"/>
              </a:rPr>
              <a:t>. If the 95% confidence interval of a coefficient </a:t>
            </a:r>
            <a:r>
              <a:rPr lang="en-US" sz="3800" b="1" dirty="0">
                <a:cs typeface="Helvetica" pitchFamily="34" charset="0"/>
              </a:rPr>
              <a:t>does not include </a:t>
            </a:r>
            <a:r>
              <a:rPr lang="en-US" sz="3800" b="1" dirty="0" smtClean="0">
                <a:cs typeface="Helvetica" pitchFamily="34" charset="0"/>
              </a:rPr>
              <a:t>zero,</a:t>
            </a:r>
            <a:r>
              <a:rPr lang="en-US" sz="3800" dirty="0" smtClean="0">
                <a:cs typeface="Helvetica" pitchFamily="34" charset="0"/>
              </a:rPr>
              <a:t> we </a:t>
            </a:r>
            <a:r>
              <a:rPr lang="en-US" sz="3800" dirty="0">
                <a:cs typeface="Helvetica" pitchFamily="34" charset="0"/>
              </a:rPr>
              <a:t>are at least 95% confident that the coefficient is NOT </a:t>
            </a:r>
            <a:r>
              <a:rPr lang="en-US" sz="3800" dirty="0" smtClean="0">
                <a:cs typeface="Helvetica" pitchFamily="34" charset="0"/>
              </a:rPr>
              <a:t>zero so that </a:t>
            </a:r>
            <a:r>
              <a:rPr lang="en-US" sz="3800" b="1" dirty="0" smtClean="0">
                <a:cs typeface="Helvetica" pitchFamily="34" charset="0"/>
              </a:rPr>
              <a:t>size </a:t>
            </a:r>
            <a:r>
              <a:rPr lang="en-US" sz="3800" b="1" dirty="0">
                <a:cs typeface="Helvetica" pitchFamily="34" charset="0"/>
              </a:rPr>
              <a:t>affects price.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The </a:t>
            </a:r>
            <a:r>
              <a:rPr lang="en-US" sz="3800" b="1" dirty="0">
                <a:solidFill>
                  <a:srgbClr val="FF0000"/>
                </a:solidFill>
              </a:rPr>
              <a:t>t-stat</a:t>
            </a:r>
            <a:r>
              <a:rPr lang="en-US" sz="3800" dirty="0"/>
              <a:t> next to the coefficient in the regression output tests the </a:t>
            </a:r>
            <a:r>
              <a:rPr lang="en-US" sz="3800" dirty="0" smtClean="0"/>
              <a:t>null hypothesis that the </a:t>
            </a:r>
            <a:r>
              <a:rPr lang="en-US" sz="3800" dirty="0"/>
              <a:t>true coefficient is actually </a:t>
            </a:r>
            <a:r>
              <a:rPr lang="en-US" sz="3800" dirty="0" smtClean="0"/>
              <a:t>zero.</a:t>
            </a:r>
            <a:r>
              <a:rPr lang="en-US" sz="3800" dirty="0"/>
              <a:t> When the </a:t>
            </a:r>
            <a:r>
              <a:rPr lang="en-US" sz="3800" dirty="0" smtClean="0"/>
              <a:t>| t | &gt;2.0, </a:t>
            </a:r>
            <a:r>
              <a:rPr lang="en-US" sz="3800" dirty="0"/>
              <a:t>we reject </a:t>
            </a:r>
            <a:r>
              <a:rPr lang="en-US" sz="3800" dirty="0" smtClean="0"/>
              <a:t>this hypothesis </a:t>
            </a:r>
            <a:r>
              <a:rPr lang="en-US" sz="3800" dirty="0">
                <a:cs typeface="Helvetica" pitchFamily="34" charset="0"/>
              </a:rPr>
              <a:t>so that </a:t>
            </a:r>
            <a:r>
              <a:rPr lang="en-US" sz="3800" b="1" dirty="0">
                <a:cs typeface="Helvetica" pitchFamily="34" charset="0"/>
              </a:rPr>
              <a:t>size affects </a:t>
            </a:r>
            <a:r>
              <a:rPr lang="en-US" sz="3800" b="1" dirty="0" smtClean="0">
                <a:cs typeface="Helvetica" pitchFamily="34" charset="0"/>
              </a:rPr>
              <a:t>price </a:t>
            </a:r>
            <a:r>
              <a:rPr lang="en-US" sz="3800" dirty="0" smtClean="0">
                <a:cs typeface="Helvetica" pitchFamily="34" charset="0"/>
              </a:rPr>
              <a:t>(with &gt;=95% certainty).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p-values: The </a:t>
            </a:r>
            <a:r>
              <a:rPr lang="en-US" sz="3800" b="1" dirty="0">
                <a:solidFill>
                  <a:srgbClr val="FF0000"/>
                </a:solidFill>
              </a:rPr>
              <a:t>p–value</a:t>
            </a:r>
            <a:r>
              <a:rPr lang="en-US" sz="3800" dirty="0"/>
              <a:t> tells  us exactly how probable it is that the coefficient is 0 or of the opposite sign</a:t>
            </a:r>
            <a:r>
              <a:rPr lang="en-US" sz="3800" dirty="0" smtClean="0"/>
              <a:t>. When the p-value&lt;=.05, we </a:t>
            </a:r>
            <a:r>
              <a:rPr lang="en-US" sz="3800" dirty="0" smtClean="0"/>
              <a:t>reject the hypothesis that </a:t>
            </a:r>
            <a:r>
              <a:rPr lang="en-US" sz="3800" dirty="0" smtClean="0"/>
              <a:t>size does NOT affect price with &gt;=95% certainty.</a:t>
            </a:r>
            <a:endParaRPr lang="en-US" sz="3600" dirty="0" smtClean="0">
              <a:cs typeface="Helvetic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635099" y="2603667"/>
            <a:ext cx="1205150" cy="77395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478505" y="2430301"/>
            <a:ext cx="2963828" cy="1172661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388737" y="2286964"/>
            <a:ext cx="2709538" cy="218132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65445" y="2286964"/>
            <a:ext cx="2682825" cy="294514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04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C0000"/>
    </a:accent1>
    <a:accent2>
      <a:srgbClr val="7F7F7F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C0000"/>
    </a:accent1>
    <a:accent2>
      <a:srgbClr val="7F7F7F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C0000"/>
    </a:accent1>
    <a:accent2>
      <a:srgbClr val="7F7F7F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C0000"/>
    </a:accent1>
    <a:accent2>
      <a:srgbClr val="7F7F7F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34363</TotalTime>
  <Words>2213</Words>
  <Application>Microsoft Office PowerPoint</Application>
  <PresentationFormat>On-screen Show (4:3)</PresentationFormat>
  <Paragraphs>364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Arial Black</vt:lpstr>
      <vt:lpstr>Calibri</vt:lpstr>
      <vt:lpstr>Calibri Light</vt:lpstr>
      <vt:lpstr>Courier New</vt:lpstr>
      <vt:lpstr>Helvetica</vt:lpstr>
      <vt:lpstr>Wingdings</vt:lpstr>
      <vt:lpstr>WP MathA</vt:lpstr>
      <vt:lpstr>Office Theme</vt:lpstr>
      <vt:lpstr>QM222 Class 13 New topic: Goodness of Fit  </vt:lpstr>
      <vt:lpstr>To-dos</vt:lpstr>
      <vt:lpstr>Today we…</vt:lpstr>
      <vt:lpstr>Assignment 3 has several parts</vt:lpstr>
      <vt:lpstr>Project Description </vt:lpstr>
      <vt:lpstr>Today we…</vt:lpstr>
      <vt:lpstr>Review: Notation for a regression equation</vt:lpstr>
      <vt:lpstr>Review: Simple regression</vt:lpstr>
      <vt:lpstr>Review: Coefficient statistics</vt:lpstr>
      <vt:lpstr>WS48 =   .1203   -  .03254 INJURED                     (66.37)     (-6.34) WS48 =   .1992   -  .0274 INJURED  - .00279 Age                     (18.38)     (-5.41)                 (-7.37) t-statistics in parentheses</vt:lpstr>
      <vt:lpstr>Review: Multiple Regression</vt:lpstr>
      <vt:lpstr>WS48 =   .1203   -  .03254 INJURED                     (66.37)     (-6.34) WS48 =   .1992   -  .0274 INJURED  - .00279 Age                     (18.38)     (-5.41)                 (-7.37) t-statistics in parentheses</vt:lpstr>
      <vt:lpstr>WS48 =   .1203   -  .03254 INJURED                     (66.37)     (-6.34) WS48 =   .1992   -  .0274 INJURED  - .00279 Age                     (18.38)     (-5.41)                 (-7.37) t-statistics in parentheses</vt:lpstr>
      <vt:lpstr>WS48 =   .1203   -  .03254 INJURED                     (66.37)     (-6.34) WS48 =   .1992   -  .0274 INJURED  - .00279 Age                     (18.38)     (-5.41)                 (-7.37) t-statistics in parentheses</vt:lpstr>
      <vt:lpstr>Review: Categorical variables with more than 2 categories</vt:lpstr>
      <vt:lpstr>Sales = 200 + 50 Spring  + 90 Summer  - 25 Winter - .5 Price (Price=100)</vt:lpstr>
      <vt:lpstr>There are three basketball positions – forward, guard and center.   I therefore make two new dummy variables, Forward and Guard.   Center I run this regression:  WS48 = .2152  - .0289 INJURED - .00284 Age - .01194 Forward -.02485 Guard                (18.80)     (-5.79)                 (-7.58)          (-2.69)                   (-5.58) t-statistics in parentheses </vt:lpstr>
      <vt:lpstr>There are three basketball positions – forward, guard and center.   I therefore make two new dummy variables, Forward and Guard.   Center I run this regression:  WS48 = .2152  - .0289 INJURED - .00284 Age - .01194 Forward -.02485 Guard                (18.80)     (-5.79)                 (-7.58)          (-2.69)                   (-5.58) t-statistics in parentheses </vt:lpstr>
      <vt:lpstr>Today we…</vt:lpstr>
      <vt:lpstr>Goodness of fit</vt:lpstr>
      <vt:lpstr>Background to Goodness of Fit: Predicted line Ŷ=b0+b1X  and errors</vt:lpstr>
      <vt:lpstr>Condos (dif. Data from before): The intercept and slopes are the same in both regressions So predictions will be the same. But which fits better? </vt:lpstr>
      <vt:lpstr> The R2 measures the goodness of fit. Higher is better. Compare .9414 to .6408</vt:lpstr>
      <vt:lpstr>Measuring Goodness of Fit with R2</vt:lpstr>
      <vt:lpstr>Measuring Goodness of Fit with R2</vt:lpstr>
      <vt:lpstr>R2 = Correlation coefficient2 Correlation coefficients go from -1 to  0 to +1</vt:lpstr>
      <vt:lpstr>What is a “high” R2 ?</vt:lpstr>
      <vt:lpstr>Where do we see information on R-squared on the Stata output?</vt:lpstr>
      <vt:lpstr>Regression  of price on Size in sq. ft.</vt:lpstr>
      <vt:lpstr>Goodness of Fit in a Multiple Regression</vt:lpstr>
      <vt:lpstr>When you add in a new X explanatory variable, what happens to the adjusted R2</vt:lpstr>
      <vt:lpstr>To-dos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514</cp:revision>
  <cp:lastPrinted>2017-10-05T22:49:09Z</cp:lastPrinted>
  <dcterms:created xsi:type="dcterms:W3CDTF">2012-04-21T03:14:22Z</dcterms:created>
  <dcterms:modified xsi:type="dcterms:W3CDTF">2017-10-06T15:40:28Z</dcterms:modified>
</cp:coreProperties>
</file>