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17"/>
  </p:notesMasterIdLst>
  <p:handoutMasterIdLst>
    <p:handoutMasterId r:id="rId18"/>
  </p:handoutMasterIdLst>
  <p:sldIdLst>
    <p:sldId id="331" r:id="rId2"/>
    <p:sldId id="631" r:id="rId3"/>
    <p:sldId id="678" r:id="rId4"/>
    <p:sldId id="661" r:id="rId5"/>
    <p:sldId id="664" r:id="rId6"/>
    <p:sldId id="669" r:id="rId7"/>
    <p:sldId id="666" r:id="rId8"/>
    <p:sldId id="672" r:id="rId9"/>
    <p:sldId id="673" r:id="rId10"/>
    <p:sldId id="674" r:id="rId11"/>
    <p:sldId id="676" r:id="rId12"/>
    <p:sldId id="679" r:id="rId13"/>
    <p:sldId id="677" r:id="rId14"/>
    <p:sldId id="680" r:id="rId15"/>
    <p:sldId id="681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5" autoAdjust="0"/>
    <p:restoredTop sz="95878" autoAdjust="0"/>
  </p:normalViewPr>
  <p:slideViewPr>
    <p:cSldViewPr snapToGrid="0" snapToObjects="1">
      <p:cViewPr varScale="1">
        <p:scale>
          <a:sx n="64" d="100"/>
          <a:sy n="64" d="100"/>
        </p:scale>
        <p:origin x="1099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6" tIns="46580" rIns="93156" bIns="465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6" tIns="46580" rIns="93156" bIns="465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6" tIns="46580" rIns="93156" bIns="46580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C7080C-FB79-408F-A98E-59DF1CDACA59}" type="slidenum">
              <a:rPr lang="en-US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680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66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83D3-AC14-4CDD-86BF-43A8494141CB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6599-8D0D-41CF-918F-63A290C23813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AC98-6C3A-4305-84C4-4847EE1AC588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B803-2982-433D-B928-F6FFE075EA30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BE62A-7CC2-4244-89A6-2E812846A76C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285FD-0DB6-4487-8A87-74C445B248E3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A54D-BC85-4693-8D68-72ABA9233241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36D6-FB28-477D-A275-ED227C38E991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3AF82-91B2-441F-8498-B1AD82B1782D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F1E2-037C-4D0A-B678-764EEDBF0B6A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AC61-416E-4E74-8AE3-9C5C685B12F6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1ABB-AEFB-405B-BE9D-D08AFF7425D3}" type="datetime1">
              <a:rPr lang="en-US" smtClean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12 Section A1</a:t>
            </a:r>
            <a:br>
              <a:rPr lang="en-US" sz="4000" b="1" dirty="0" smtClean="0"/>
            </a:br>
            <a:endParaRPr lang="en-US" sz="4000" b="1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Review Multiple Regression</a:t>
            </a:r>
          </a:p>
          <a:p>
            <a:r>
              <a:rPr lang="en-US" sz="3200" b="1" dirty="0" smtClean="0"/>
              <a:t>Multiple-Category Dummy Variables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more than 2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68" y="1690690"/>
            <a:ext cx="7610476" cy="4665662"/>
          </a:xfrm>
        </p:spPr>
        <p:txBody>
          <a:bodyPr>
            <a:normAutofit/>
          </a:bodyPr>
          <a:lstStyle/>
          <a:p>
            <a:r>
              <a:rPr lang="en-US" dirty="0" smtClean="0"/>
              <a:t>As a rule, if a </a:t>
            </a:r>
            <a:r>
              <a:rPr lang="en-US" dirty="0"/>
              <a:t>categorical variable has </a:t>
            </a:r>
            <a:r>
              <a:rPr lang="en-US" i="1" dirty="0"/>
              <a:t>n</a:t>
            </a:r>
            <a:r>
              <a:rPr lang="en-US" dirty="0"/>
              <a:t> categories, we need to construct </a:t>
            </a:r>
            <a:r>
              <a:rPr lang="en-US" i="1" dirty="0"/>
              <a:t>n-1</a:t>
            </a:r>
            <a:r>
              <a:rPr lang="en-US" dirty="0"/>
              <a:t> </a:t>
            </a:r>
            <a:r>
              <a:rPr lang="en-US" dirty="0" smtClean="0"/>
              <a:t>dummy </a:t>
            </a:r>
            <a:r>
              <a:rPr lang="en-US" dirty="0"/>
              <a:t>variables. </a:t>
            </a:r>
            <a:endParaRPr lang="en-US" dirty="0" smtClean="0"/>
          </a:p>
          <a:p>
            <a:r>
              <a:rPr lang="en-US" b="1" dirty="0" smtClean="0"/>
              <a:t>One </a:t>
            </a:r>
            <a:r>
              <a:rPr lang="en-US" b="1" dirty="0"/>
              <a:t>category always must be the reference category, the category that other categories are compared to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Example: With 2 genders, create 1 dummy variable</a:t>
            </a:r>
            <a:endParaRPr lang="en-US" dirty="0"/>
          </a:p>
          <a:p>
            <a:r>
              <a:rPr lang="en-US" dirty="0" smtClean="0"/>
              <a:t>Example: With 4 seasons, create 3 dummy variables.</a:t>
            </a:r>
          </a:p>
          <a:p>
            <a:r>
              <a:rPr lang="en-US" dirty="0" smtClean="0"/>
              <a:t>Below I </a:t>
            </a:r>
            <a:r>
              <a:rPr lang="en-US" b="1" i="1" dirty="0" smtClean="0"/>
              <a:t>arbitrarily</a:t>
            </a:r>
            <a:r>
              <a:rPr lang="en-US" dirty="0" smtClean="0"/>
              <a:t> chose Fall to be the reference category and create an dummy variable for each of the other seasons.</a:t>
            </a:r>
          </a:p>
          <a:p>
            <a:r>
              <a:rPr lang="en-US" dirty="0" smtClean="0"/>
              <a:t>Let’s say that I get this regression: </a:t>
            </a:r>
          </a:p>
          <a:p>
            <a:r>
              <a:rPr lang="en-US" dirty="0" smtClean="0"/>
              <a:t>Sales </a:t>
            </a:r>
            <a:r>
              <a:rPr lang="en-US" dirty="0"/>
              <a:t>= 100 + 50 Spring  + 90 Summer  - 25 Winter - </a:t>
            </a:r>
            <a:r>
              <a:rPr lang="en-US" dirty="0" smtClean="0"/>
              <a:t>.5 </a:t>
            </a:r>
            <a:r>
              <a:rPr lang="en-US" dirty="0"/>
              <a:t>Price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5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6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Sales = 200 + 50 Spring  + 90 Summer  - 25 Winter - .5 Price</a:t>
            </a:r>
            <a:br>
              <a:rPr lang="en-US" sz="2400" dirty="0" smtClean="0"/>
            </a:br>
            <a:r>
              <a:rPr lang="en-US" sz="2400" dirty="0" smtClean="0"/>
              <a:t>		Assume Price=100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762" y="1438030"/>
            <a:ext cx="7610476" cy="4918321"/>
          </a:xfrm>
        </p:spPr>
        <p:txBody>
          <a:bodyPr>
            <a:normAutofit/>
          </a:bodyPr>
          <a:lstStyle/>
          <a:p>
            <a:r>
              <a:rPr lang="en-US" dirty="0" smtClean="0"/>
              <a:t>Predict Sales in Spring: </a:t>
            </a:r>
          </a:p>
          <a:p>
            <a:pPr marL="349250" lvl="1" indent="0">
              <a:buNone/>
            </a:pPr>
            <a:r>
              <a:rPr lang="en-US" dirty="0" smtClean="0"/>
              <a:t>Sales = 200 + 50*1   +90*0  -25*0   - .5 Price</a:t>
            </a:r>
          </a:p>
          <a:p>
            <a:pPr marL="349250" lvl="1" indent="0">
              <a:buNone/>
            </a:pPr>
            <a:r>
              <a:rPr lang="en-US" dirty="0"/>
              <a:t>	</a:t>
            </a:r>
            <a:r>
              <a:rPr lang="en-US" dirty="0" smtClean="0"/>
              <a:t>If Price= 100, Sales = 200+50- .5*100 = 250 -50=200</a:t>
            </a:r>
          </a:p>
          <a:p>
            <a:r>
              <a:rPr lang="en-US" dirty="0"/>
              <a:t>Predict Sales in </a:t>
            </a:r>
            <a:r>
              <a:rPr lang="en-US" dirty="0" smtClean="0"/>
              <a:t>Summer: </a:t>
            </a:r>
          </a:p>
          <a:p>
            <a:pPr marL="349250" lvl="1" indent="0">
              <a:buNone/>
            </a:pPr>
            <a:r>
              <a:rPr lang="en-US" dirty="0" smtClean="0"/>
              <a:t>Sales </a:t>
            </a:r>
            <a:r>
              <a:rPr lang="en-US" dirty="0"/>
              <a:t>= </a:t>
            </a:r>
            <a:r>
              <a:rPr lang="en-US" dirty="0" smtClean="0"/>
              <a:t>200 +50*0   + 90 *1  -25*0  - .5 Price</a:t>
            </a:r>
          </a:p>
          <a:p>
            <a:pPr marL="349250" lvl="1" indent="0">
              <a:buNone/>
            </a:pPr>
            <a:r>
              <a:rPr lang="en-US" dirty="0"/>
              <a:t>	If Price= 100, Sales = </a:t>
            </a:r>
            <a:r>
              <a:rPr lang="en-US" dirty="0" smtClean="0"/>
              <a:t>200+90 -50= 240</a:t>
            </a:r>
            <a:endParaRPr lang="en-US" dirty="0"/>
          </a:p>
          <a:p>
            <a:r>
              <a:rPr lang="en-US" dirty="0"/>
              <a:t>Predict Sales in </a:t>
            </a:r>
            <a:r>
              <a:rPr lang="en-US" dirty="0" smtClean="0"/>
              <a:t>Winter: </a:t>
            </a:r>
          </a:p>
          <a:p>
            <a:pPr marL="349250" lvl="1" indent="0">
              <a:buNone/>
            </a:pPr>
            <a:r>
              <a:rPr lang="en-US" dirty="0" smtClean="0"/>
              <a:t>Sales </a:t>
            </a:r>
            <a:r>
              <a:rPr lang="en-US" dirty="0"/>
              <a:t>= </a:t>
            </a:r>
            <a:r>
              <a:rPr lang="en-US" dirty="0" smtClean="0"/>
              <a:t>200  +50*0  + 90*0    </a:t>
            </a:r>
            <a:r>
              <a:rPr lang="en-US" dirty="0"/>
              <a:t>-</a:t>
            </a:r>
            <a:r>
              <a:rPr lang="en-US" dirty="0" smtClean="0"/>
              <a:t>25*1  - .5 Price</a:t>
            </a:r>
          </a:p>
          <a:p>
            <a:pPr marL="349250" lvl="1" indent="0">
              <a:buNone/>
            </a:pPr>
            <a:r>
              <a:rPr lang="en-US" dirty="0"/>
              <a:t>	If Price= 100, Sales = </a:t>
            </a:r>
            <a:r>
              <a:rPr lang="en-US" dirty="0" smtClean="0"/>
              <a:t>200-25 -50</a:t>
            </a:r>
            <a:r>
              <a:rPr lang="en-US" dirty="0"/>
              <a:t>= </a:t>
            </a:r>
            <a:r>
              <a:rPr lang="en-US" dirty="0" smtClean="0"/>
              <a:t>125</a:t>
            </a:r>
            <a:endParaRPr lang="en-US" dirty="0"/>
          </a:p>
          <a:p>
            <a:r>
              <a:rPr lang="en-US" dirty="0" smtClean="0"/>
              <a:t>Predict </a:t>
            </a:r>
            <a:r>
              <a:rPr lang="en-US" dirty="0"/>
              <a:t>Sales in </a:t>
            </a:r>
            <a:r>
              <a:rPr lang="en-US" dirty="0" smtClean="0"/>
              <a:t>Fall (the reference category) : </a:t>
            </a:r>
            <a:endParaRPr lang="en-US" dirty="0"/>
          </a:p>
          <a:p>
            <a:pPr marL="349250" lvl="1" indent="0">
              <a:buNone/>
            </a:pPr>
            <a:r>
              <a:rPr lang="en-US" dirty="0" smtClean="0"/>
              <a:t> Sales </a:t>
            </a:r>
            <a:r>
              <a:rPr lang="en-US" dirty="0"/>
              <a:t>= </a:t>
            </a:r>
            <a:r>
              <a:rPr lang="en-US" dirty="0" smtClean="0"/>
              <a:t>200  +50*0  +90*0    -25*0  </a:t>
            </a:r>
            <a:r>
              <a:rPr lang="en-US" dirty="0"/>
              <a:t>- </a:t>
            </a:r>
            <a:r>
              <a:rPr lang="en-US" dirty="0" smtClean="0"/>
              <a:t>.5 Price</a:t>
            </a:r>
          </a:p>
          <a:p>
            <a:pPr marL="349250" lvl="1" indent="0">
              <a:buNone/>
            </a:pPr>
            <a:r>
              <a:rPr lang="en-US" dirty="0"/>
              <a:t>	If Price= 100, Sales = </a:t>
            </a:r>
            <a:r>
              <a:rPr lang="en-US" dirty="0" smtClean="0"/>
              <a:t>200        </a:t>
            </a:r>
            <a:r>
              <a:rPr lang="en-US" dirty="0"/>
              <a:t>-50= </a:t>
            </a:r>
            <a:r>
              <a:rPr lang="en-US" dirty="0" smtClean="0"/>
              <a:t>150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986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Sales = 200 + 50 Spring  + 90 Summer  - 25 Winter - .5 Price</a:t>
            </a:r>
            <a:br>
              <a:rPr lang="en-US" sz="2400" dirty="0" smtClean="0"/>
            </a:br>
            <a:r>
              <a:rPr lang="en-US" sz="2400" dirty="0" smtClean="0"/>
              <a:t>Price=100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68" y="1009403"/>
            <a:ext cx="7610476" cy="5696197"/>
          </a:xfrm>
        </p:spPr>
        <p:txBody>
          <a:bodyPr>
            <a:normAutofit/>
          </a:bodyPr>
          <a:lstStyle/>
          <a:p>
            <a:r>
              <a:rPr lang="en-US" dirty="0" smtClean="0"/>
              <a:t>Sales in Spring:    200 + 50*1-  +90*0 - 25*0 -.5*100 = 200</a:t>
            </a:r>
          </a:p>
          <a:p>
            <a:r>
              <a:rPr lang="en-US" dirty="0" smtClean="0"/>
              <a:t>Sales </a:t>
            </a:r>
            <a:r>
              <a:rPr lang="en-US" dirty="0"/>
              <a:t>in </a:t>
            </a:r>
            <a:r>
              <a:rPr lang="en-US" dirty="0" smtClean="0"/>
              <a:t>Summer: 200 +50*0  + 90*1 - 25*0  -.5*100 = 240</a:t>
            </a:r>
            <a:endParaRPr lang="en-US" dirty="0"/>
          </a:p>
          <a:p>
            <a:r>
              <a:rPr lang="en-US" dirty="0" smtClean="0"/>
              <a:t>Sales </a:t>
            </a:r>
            <a:r>
              <a:rPr lang="en-US" dirty="0"/>
              <a:t>in </a:t>
            </a:r>
            <a:r>
              <a:rPr lang="en-US" dirty="0" smtClean="0"/>
              <a:t>Winter:   200  +50*0   +90*0  </a:t>
            </a:r>
            <a:r>
              <a:rPr lang="en-US" dirty="0"/>
              <a:t>-</a:t>
            </a:r>
            <a:r>
              <a:rPr lang="en-US" dirty="0" smtClean="0"/>
              <a:t>25*1  - .5*100= 125</a:t>
            </a:r>
            <a:endParaRPr lang="en-US" dirty="0"/>
          </a:p>
          <a:p>
            <a:r>
              <a:rPr lang="en-US" dirty="0" smtClean="0"/>
              <a:t>Sales </a:t>
            </a:r>
            <a:r>
              <a:rPr lang="en-US" dirty="0"/>
              <a:t>in </a:t>
            </a:r>
            <a:r>
              <a:rPr lang="en-US" dirty="0" smtClean="0"/>
              <a:t>Fall (the reference category) : </a:t>
            </a:r>
          </a:p>
          <a:p>
            <a:pPr marL="349250" lvl="1" indent="0">
              <a:buNone/>
            </a:pPr>
            <a:r>
              <a:rPr lang="en-US" dirty="0" smtClean="0"/>
              <a:t>                            200  +50*0  +90*0   -25*0  - .5*100= 150</a:t>
            </a:r>
          </a:p>
          <a:p>
            <a:r>
              <a:rPr lang="en-US" dirty="0" smtClean="0"/>
              <a:t>What’s the difference between Sales in Summer and Spring?</a:t>
            </a:r>
          </a:p>
          <a:p>
            <a:pPr marL="349250" lvl="1" indent="0">
              <a:buNone/>
            </a:pPr>
            <a:r>
              <a:rPr lang="en-US" dirty="0"/>
              <a:t>Difference: </a:t>
            </a:r>
            <a:r>
              <a:rPr lang="en-US" dirty="0" smtClean="0"/>
              <a:t> 240 – 200 = 40, which is just the difference in the seasons’ coefficients  90  - 50 = 40</a:t>
            </a:r>
          </a:p>
          <a:p>
            <a:pPr marL="349250" lvl="1" indent="0">
              <a:buNone/>
            </a:pPr>
            <a:r>
              <a:rPr lang="en-US" dirty="0" smtClean="0"/>
              <a:t>Note:  the intercept and the .5 Price are the same </a:t>
            </a:r>
          </a:p>
          <a:p>
            <a:r>
              <a:rPr lang="en-US" dirty="0" smtClean="0"/>
              <a:t>Difference </a:t>
            </a:r>
            <a:r>
              <a:rPr lang="en-US" dirty="0"/>
              <a:t>between Sales in </a:t>
            </a:r>
            <a:r>
              <a:rPr lang="en-US" dirty="0" smtClean="0"/>
              <a:t>Summer and Fall?</a:t>
            </a:r>
          </a:p>
          <a:p>
            <a:pPr marL="349250" lvl="1" indent="0">
              <a:buNone/>
            </a:pPr>
            <a:r>
              <a:rPr lang="en-US" dirty="0"/>
              <a:t>Difference:  </a:t>
            </a:r>
            <a:r>
              <a:rPr lang="en-US" dirty="0" smtClean="0"/>
              <a:t>240 – 150 = 90</a:t>
            </a:r>
          </a:p>
          <a:p>
            <a:pPr marL="349250" lvl="1" indent="0">
              <a:buNone/>
            </a:pPr>
            <a:r>
              <a:rPr lang="en-US" dirty="0" smtClean="0"/>
              <a:t>The </a:t>
            </a:r>
            <a:r>
              <a:rPr lang="en-US" dirty="0"/>
              <a:t>difference between </a:t>
            </a:r>
            <a:r>
              <a:rPr lang="en-US" dirty="0" smtClean="0"/>
              <a:t>a season and the reference category is that season’s  coefficient.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0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538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Running a Stata regression using a categorical explanatory variables with many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1284"/>
            <a:ext cx="7886700" cy="547019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You made a single dummy variable in Stata easily, e.g.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gen female = 0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replace female = 1 if gender==2</a:t>
            </a:r>
          </a:p>
          <a:p>
            <a:pPr marL="0" indent="0">
              <a:buNone/>
            </a:pPr>
            <a:r>
              <a:rPr lang="en-US" sz="2400" dirty="0" smtClean="0"/>
              <a:t>OR in a single line:         gen female=  gender</a:t>
            </a:r>
            <a:r>
              <a:rPr lang="en-US" sz="2400" dirty="0"/>
              <a:t>==</a:t>
            </a:r>
            <a:r>
              <a:rPr lang="en-US" sz="2400" dirty="0" smtClean="0"/>
              <a:t>2 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Stata, you don’t need to make </a:t>
            </a:r>
            <a:r>
              <a:rPr lang="en-US" sz="2400" dirty="0" smtClean="0"/>
              <a:t>dummy </a:t>
            </a:r>
            <a:r>
              <a:rPr lang="en-US" sz="2400" dirty="0"/>
              <a:t>variables </a:t>
            </a:r>
            <a:r>
              <a:rPr lang="en-US" sz="2400" i="1" dirty="0"/>
              <a:t>separately</a:t>
            </a:r>
            <a:r>
              <a:rPr lang="en-US" sz="2400" dirty="0"/>
              <a:t> for a variable with more than 2 categories.   </a:t>
            </a:r>
            <a:endParaRPr lang="en-US" sz="2400" dirty="0" smtClean="0"/>
          </a:p>
          <a:p>
            <a:r>
              <a:rPr lang="en-US" sz="2400" dirty="0" smtClean="0"/>
              <a:t>Assuming </a:t>
            </a:r>
            <a:r>
              <a:rPr lang="en-US" sz="2400" dirty="0"/>
              <a:t>that you have a string (or numeric) </a:t>
            </a:r>
            <a:r>
              <a:rPr lang="en-US" sz="2400" dirty="0" smtClean="0"/>
              <a:t>categorical variable </a:t>
            </a:r>
            <a:r>
              <a:rPr lang="en-US" sz="2400" b="1" dirty="0"/>
              <a:t>season </a:t>
            </a:r>
            <a:r>
              <a:rPr lang="en-US" sz="2400" dirty="0"/>
              <a:t>that could take on the values Winter, Fall, Spring and Summer, type: </a:t>
            </a:r>
          </a:p>
          <a:p>
            <a:pPr marL="0" indent="0">
              <a:buNone/>
            </a:pPr>
            <a:r>
              <a:rPr lang="en-US" sz="2400" b="1" dirty="0"/>
              <a:t>		</a:t>
            </a:r>
            <a:r>
              <a:rPr lang="en-US" sz="2400" b="1" dirty="0" smtClean="0"/>
              <a:t>xi: regress</a:t>
            </a:r>
            <a:r>
              <a:rPr lang="en-US" sz="2400" dirty="0" smtClean="0"/>
              <a:t> </a:t>
            </a:r>
            <a:r>
              <a:rPr lang="en-US" sz="2400" dirty="0"/>
              <a:t>sales price </a:t>
            </a:r>
            <a:r>
              <a:rPr lang="en-US" sz="2400" b="1" dirty="0" err="1"/>
              <a:t>i.</a:t>
            </a:r>
            <a:r>
              <a:rPr lang="en-US" sz="2400" dirty="0" err="1"/>
              <a:t>season</a:t>
            </a:r>
            <a:r>
              <a:rPr lang="en-US" sz="2400" dirty="0"/>
              <a:t> </a:t>
            </a:r>
          </a:p>
          <a:p>
            <a:r>
              <a:rPr lang="en-US" sz="2400" dirty="0"/>
              <a:t>This will run a multiple regression of sales on price and on 3 seasonal </a:t>
            </a:r>
            <a:r>
              <a:rPr lang="en-US" sz="2400" dirty="0" smtClean="0"/>
              <a:t>dummy </a:t>
            </a:r>
            <a:r>
              <a:rPr lang="en-US" sz="2400" dirty="0"/>
              <a:t>variables.  </a:t>
            </a:r>
            <a:endParaRPr lang="en-US" sz="2400" dirty="0" smtClean="0"/>
          </a:p>
          <a:p>
            <a:pPr lvl="1"/>
            <a:r>
              <a:rPr lang="en-US" sz="2400" dirty="0" smtClean="0"/>
              <a:t>Stata </a:t>
            </a:r>
            <a:r>
              <a:rPr lang="en-US" sz="2400" dirty="0"/>
              <a:t>chooses the reference category </a:t>
            </a:r>
            <a:r>
              <a:rPr lang="en-US" sz="2400" dirty="0" smtClean="0"/>
              <a:t>(it chooses the category </a:t>
            </a:r>
            <a:r>
              <a:rPr lang="en-US" sz="2400" dirty="0"/>
              <a:t>it encounters first, although there is a way for you to set </a:t>
            </a:r>
            <a:r>
              <a:rPr lang="en-US" sz="2400" dirty="0" smtClean="0"/>
              <a:t>a different reference category if </a:t>
            </a:r>
            <a:r>
              <a:rPr lang="en-US" sz="2400" dirty="0"/>
              <a:t>you want).  </a:t>
            </a:r>
            <a:endParaRPr lang="en-US" sz="2400" dirty="0" smtClean="0"/>
          </a:p>
          <a:p>
            <a:pPr lvl="1"/>
            <a:r>
              <a:rPr lang="en-US" sz="2400" dirty="0" smtClean="0"/>
              <a:t>Stata </a:t>
            </a:r>
            <a:r>
              <a:rPr lang="en-US" sz="2400" dirty="0"/>
              <a:t>will name the </a:t>
            </a:r>
            <a:r>
              <a:rPr lang="en-US" sz="2400" dirty="0" smtClean="0"/>
              <a:t>dummy </a:t>
            </a:r>
            <a:r>
              <a:rPr lang="en-US" sz="2400" dirty="0"/>
              <a:t>variables </a:t>
            </a:r>
            <a:r>
              <a:rPr lang="en-US" sz="2400" dirty="0" smtClean="0"/>
              <a:t>by </a:t>
            </a:r>
            <a:r>
              <a:rPr lang="en-US" sz="2400" dirty="0"/>
              <a:t>the string or number of each value they take.  </a:t>
            </a:r>
            <a:endParaRPr lang="en-US" sz="2400" dirty="0" smtClean="0"/>
          </a:p>
          <a:p>
            <a:pPr lvl="1"/>
            <a:r>
              <a:rPr lang="en-US" sz="2400" dirty="0" smtClean="0"/>
              <a:t>(Sometimes, the xi: is not needed)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In-Class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e, f and 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6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multiple regression with an in-class team exercise</a:t>
            </a:r>
          </a:p>
          <a:p>
            <a:r>
              <a:rPr lang="en-US" dirty="0" smtClean="0"/>
              <a:t>Learned how to incorporate categorical data with multiple categories into regressions (not just 2 categories)</a:t>
            </a:r>
          </a:p>
          <a:p>
            <a:r>
              <a:rPr lang="en-US" smtClean="0"/>
              <a:t>Complete </a:t>
            </a:r>
            <a:r>
              <a:rPr lang="en-US" dirty="0" smtClean="0"/>
              <a:t>in-class exercise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3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3 officially due next Tuesday (10</a:t>
            </a:r>
            <a:r>
              <a:rPr lang="en-US" baseline="30000" dirty="0" smtClean="0"/>
              <a:t>th</a:t>
            </a:r>
            <a:r>
              <a:rPr lang="en-US" dirty="0" smtClean="0"/>
              <a:t>) , but feel free to hand it in next Wednesday (11</a:t>
            </a:r>
            <a:r>
              <a:rPr lang="en-US" baseline="30000" dirty="0" smtClean="0"/>
              <a:t>th</a:t>
            </a:r>
            <a:r>
              <a:rPr lang="en-US" dirty="0" smtClean="0"/>
              <a:t> )</a:t>
            </a:r>
          </a:p>
          <a:p>
            <a:r>
              <a:rPr lang="en-US" dirty="0" smtClean="0"/>
              <a:t>We  have class next Tuesday and next Wednesday</a:t>
            </a:r>
          </a:p>
          <a:p>
            <a:r>
              <a:rPr lang="en-US" dirty="0" smtClean="0"/>
              <a:t>Come to office hours or make an appointment if you don’t understand the class material.</a:t>
            </a:r>
          </a:p>
          <a:p>
            <a:pPr lvl="1"/>
            <a:r>
              <a:rPr lang="en-US" dirty="0" smtClean="0"/>
              <a:t>Also read the book!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multiple regression with an in-class team exercise</a:t>
            </a:r>
          </a:p>
          <a:p>
            <a:r>
              <a:rPr lang="en-US" dirty="0" smtClean="0"/>
              <a:t>Learn how to incorporate categorical data with multiple* categories into regressions </a:t>
            </a:r>
          </a:p>
          <a:p>
            <a:r>
              <a:rPr lang="en-US" dirty="0" smtClean="0"/>
              <a:t>Complete in-class exercise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not just 2 </a:t>
            </a:r>
            <a:r>
              <a:rPr lang="en-US" dirty="0" smtClean="0"/>
              <a:t>categories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multiple linear regression model is an extension of the simple linear regression model, where the </a:t>
            </a:r>
            <a:r>
              <a:rPr lang="en-US" dirty="0" smtClean="0">
                <a:solidFill>
                  <a:schemeClr val="tx1"/>
                </a:solidFill>
              </a:rPr>
              <a:t>dependent </a:t>
            </a:r>
            <a:r>
              <a:rPr lang="en-US" dirty="0">
                <a:solidFill>
                  <a:schemeClr val="tx1"/>
                </a:solidFill>
              </a:rPr>
              <a:t>variable </a:t>
            </a:r>
            <a:r>
              <a:rPr lang="en-US" dirty="0" smtClean="0">
                <a:solidFill>
                  <a:schemeClr val="tx1"/>
                </a:solidFill>
              </a:rPr>
              <a:t>Y depends (linearly) on more than one explanatory variable: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Ŷ=b</a:t>
            </a:r>
            <a:r>
              <a:rPr lang="en-US" sz="2400" baseline="-25000" dirty="0" smtClean="0">
                <a:solidFill>
                  <a:schemeClr val="tx1"/>
                </a:solidFill>
              </a:rPr>
              <a:t>0</a:t>
            </a:r>
            <a:r>
              <a:rPr lang="en-US" sz="2400" dirty="0" smtClean="0">
                <a:solidFill>
                  <a:schemeClr val="tx1"/>
                </a:solidFill>
              </a:rPr>
              <a:t>+b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+b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+</a:t>
            </a:r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X</a:t>
            </a:r>
            <a:r>
              <a:rPr lang="en-US" sz="240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dirty="0" smtClean="0">
                <a:solidFill>
                  <a:schemeClr val="tx1"/>
                </a:solidFill>
              </a:rPr>
              <a:t> …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We now interpret b</a:t>
            </a:r>
            <a:r>
              <a:rPr lang="en-US" b="1" baseline="-25000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as the change in Y when X</a:t>
            </a:r>
            <a:r>
              <a:rPr lang="en-US" b="1" baseline="-25000" dirty="0" smtClean="0">
                <a:solidFill>
                  <a:schemeClr val="tx1"/>
                </a:solidFill>
              </a:rPr>
              <a:t>1 </a:t>
            </a:r>
            <a:r>
              <a:rPr lang="en-US" b="1" dirty="0" smtClean="0">
                <a:solidFill>
                  <a:schemeClr val="tx1"/>
                </a:solidFill>
              </a:rPr>
              <a:t>changes by 1 and all other variables in the equation  REMAIN CONSTANT.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 also say: “controlling for” other variables (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, X</a:t>
            </a:r>
            <a:r>
              <a:rPr lang="en-US" baseline="-25000" dirty="0" smtClean="0"/>
              <a:t>3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8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1784"/>
          </a:xfrm>
        </p:spPr>
        <p:txBody>
          <a:bodyPr>
            <a:normAutofit/>
          </a:bodyPr>
          <a:lstStyle/>
          <a:p>
            <a:r>
              <a:rPr lang="en-US" dirty="0" smtClean="0"/>
              <a:t>On interpreting multiple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099" y="1246909"/>
            <a:ext cx="8558645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Price </a:t>
            </a:r>
            <a:r>
              <a:rPr lang="en-US" sz="2200" dirty="0"/>
              <a:t>= </a:t>
            </a:r>
            <a:r>
              <a:rPr lang="en-US" sz="2200" dirty="0" smtClean="0"/>
              <a:t>6981  + 32936  </a:t>
            </a:r>
            <a:r>
              <a:rPr lang="en-US" sz="2200" dirty="0" err="1" smtClean="0"/>
              <a:t>beaconstreet</a:t>
            </a:r>
            <a:r>
              <a:rPr lang="en-US" sz="2200" dirty="0" smtClean="0"/>
              <a:t>  + 409.4 size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/>
              <a:t>If we compare 2 condos </a:t>
            </a:r>
            <a:r>
              <a:rPr lang="en-US" b="1" dirty="0" smtClean="0">
                <a:solidFill>
                  <a:srgbClr val="FF0000"/>
                </a:solidFill>
              </a:rPr>
              <a:t>of the same size</a:t>
            </a:r>
            <a:r>
              <a:rPr lang="en-US" b="1" dirty="0" smtClean="0"/>
              <a:t>, the one on Beacon Street will cost 32936 </a:t>
            </a:r>
            <a:r>
              <a:rPr lang="en-US" b="1" i="1" dirty="0" smtClean="0"/>
              <a:t>more.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Or: </a:t>
            </a:r>
            <a:r>
              <a:rPr lang="en-US" sz="2200" b="1" dirty="0" smtClean="0">
                <a:solidFill>
                  <a:srgbClr val="FF0000"/>
                </a:solidFill>
              </a:rPr>
              <a:t>Holding size constant</a:t>
            </a:r>
            <a:r>
              <a:rPr lang="en-US" sz="2200" dirty="0" smtClean="0">
                <a:solidFill>
                  <a:srgbClr val="FF0000"/>
                </a:solidFill>
              </a:rPr>
              <a:t>,</a:t>
            </a:r>
            <a:r>
              <a:rPr lang="en-US" sz="2200" dirty="0" smtClean="0"/>
              <a:t> condos on </a:t>
            </a:r>
            <a:r>
              <a:rPr lang="en-US" sz="2200" dirty="0"/>
              <a:t>Beacon Street </a:t>
            </a:r>
            <a:r>
              <a:rPr lang="en-US" sz="2200" dirty="0" smtClean="0"/>
              <a:t>cost </a:t>
            </a:r>
            <a:r>
              <a:rPr lang="en-US" sz="2200" dirty="0"/>
              <a:t>32936 </a:t>
            </a:r>
            <a:r>
              <a:rPr lang="en-US" sz="2200" b="1" i="1" dirty="0"/>
              <a:t>more. </a:t>
            </a:r>
            <a:endParaRPr 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Or</a:t>
            </a:r>
            <a:r>
              <a:rPr lang="en-US" sz="2200" dirty="0"/>
              <a:t>: </a:t>
            </a:r>
            <a:r>
              <a:rPr lang="en-US" sz="2200" b="1" dirty="0" smtClean="0">
                <a:solidFill>
                  <a:srgbClr val="FF0000"/>
                </a:solidFill>
              </a:rPr>
              <a:t>Controlling for size</a:t>
            </a:r>
            <a:r>
              <a:rPr lang="en-US" sz="2200" dirty="0" smtClean="0"/>
              <a:t>, </a:t>
            </a:r>
            <a:r>
              <a:rPr lang="en-US" sz="2200" dirty="0"/>
              <a:t>condos on Beacon Street cost 32936 </a:t>
            </a:r>
            <a:r>
              <a:rPr lang="en-US" sz="2200" b="1" i="1" dirty="0"/>
              <a:t>more. </a:t>
            </a:r>
            <a:endParaRPr lang="en-US" sz="2200" b="1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i="1" dirty="0"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cs typeface="Courier New" panose="02070309020205020404" pitchFamily="49" charset="0"/>
              </a:rPr>
              <a:t>IN OTHER WORDS: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cs typeface="Courier New" panose="02070309020205020404" pitchFamily="49" charset="0"/>
              </a:rPr>
              <a:t>By adding additional, possibly confounding variables into the regression,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cs typeface="Courier New" panose="02070309020205020404" pitchFamily="49" charset="0"/>
              </a:rPr>
              <a:t>this takes out the bias (due to the missing confounding variable) from the coefficient on the variable we are interested in (Beacon Street),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 smtClean="0"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cs typeface="Courier New" panose="02070309020205020404" pitchFamily="49" charset="0"/>
              </a:rPr>
              <a:t>so we isolate the true “effect” of Beacon from being confounded with the fact that Beacon and size are related and size affects price.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example from last class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2062"/>
            <a:ext cx="7886700" cy="5103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say I run a regression of drownings per capita on ice cream sales per capita per day and get  </a:t>
            </a:r>
          </a:p>
          <a:p>
            <a:pPr marL="0" indent="0">
              <a:buNone/>
            </a:pPr>
            <a:r>
              <a:rPr lang="en-US" dirty="0" smtClean="0"/>
              <a:t>drownings =  .00010   +   .00015 </a:t>
            </a:r>
            <a:r>
              <a:rPr lang="en-US" dirty="0" err="1" smtClean="0"/>
              <a:t>icecream</a:t>
            </a:r>
            <a:r>
              <a:rPr lang="en-US" dirty="0" smtClean="0"/>
              <a:t>      with both |t-stats| &gt; 2</a:t>
            </a:r>
          </a:p>
          <a:p>
            <a:pPr marL="0" indent="0">
              <a:buNone/>
            </a:pPr>
            <a:r>
              <a:rPr lang="en-US" dirty="0" smtClean="0"/>
              <a:t>(Note numbers are small because there aren’t many drownings per person!)</a:t>
            </a:r>
          </a:p>
          <a:p>
            <a:pPr marL="0" indent="0">
              <a:buNone/>
            </a:pPr>
            <a:r>
              <a:rPr lang="en-US" dirty="0" smtClean="0"/>
              <a:t>If I were to add in average daily temperature, I’d get the regression:</a:t>
            </a:r>
          </a:p>
          <a:p>
            <a:pPr marL="0" indent="0">
              <a:buNone/>
            </a:pPr>
            <a:r>
              <a:rPr lang="en-US" dirty="0" smtClean="0"/>
              <a:t>drownings = b</a:t>
            </a:r>
            <a:r>
              <a:rPr lang="en-US" baseline="-25000" dirty="0" smtClean="0"/>
              <a:t>0</a:t>
            </a:r>
            <a:r>
              <a:rPr lang="en-US" dirty="0" smtClean="0"/>
              <a:t>        + b</a:t>
            </a:r>
            <a:r>
              <a:rPr lang="en-US" baseline="-25000" dirty="0" smtClean="0"/>
              <a:t>1</a:t>
            </a:r>
            <a:r>
              <a:rPr lang="en-US" dirty="0" smtClean="0"/>
              <a:t>    </a:t>
            </a:r>
            <a:r>
              <a:rPr lang="en-US" dirty="0" err="1" smtClean="0"/>
              <a:t>icecream</a:t>
            </a:r>
            <a:r>
              <a:rPr lang="en-US" dirty="0" smtClean="0"/>
              <a:t>   +   b</a:t>
            </a:r>
            <a:r>
              <a:rPr lang="en-US" baseline="-25000" dirty="0" smtClean="0"/>
              <a:t>2 </a:t>
            </a:r>
            <a:r>
              <a:rPr lang="en-US" dirty="0" smtClean="0"/>
              <a:t> temperature</a:t>
            </a:r>
          </a:p>
          <a:p>
            <a:pPr marL="0" indent="0">
              <a:buNone/>
            </a:pPr>
            <a:r>
              <a:rPr lang="en-US" dirty="0" smtClean="0"/>
              <a:t>What is the likely sign of b</a:t>
            </a:r>
            <a:r>
              <a:rPr lang="en-US" baseline="-25000" dirty="0" smtClean="0"/>
              <a:t>2</a:t>
            </a:r>
            <a:r>
              <a:rPr lang="en-US" dirty="0" smtClean="0"/>
              <a:t>?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positive   </a:t>
            </a:r>
          </a:p>
          <a:p>
            <a:pPr marL="0" indent="0">
              <a:buNone/>
            </a:pPr>
            <a:r>
              <a:rPr lang="en-US" dirty="0" smtClean="0"/>
              <a:t> What is the most likely value of b</a:t>
            </a:r>
            <a:r>
              <a:rPr lang="en-US" baseline="-25000" dirty="0" smtClean="0"/>
              <a:t>1</a:t>
            </a:r>
            <a:r>
              <a:rPr lang="en-US" dirty="0" smtClean="0"/>
              <a:t>?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an insignificant number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3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685800"/>
            <a:ext cx="7239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Multiple regression:  Why use it?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6962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There are 2 reasons why we use multiple regression: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/>
              <a:t>To get the closer to </a:t>
            </a:r>
            <a:r>
              <a:rPr lang="en-US" dirty="0" err="1" smtClean="0"/>
              <a:t>the“correct</a:t>
            </a:r>
            <a:r>
              <a:rPr lang="en-US" dirty="0" smtClean="0"/>
              <a:t>/causal” (unbiased) coefficient  by controlling for confounding factors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(This is important for those of you trying to measure the effect of X on Y).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increase the predictive power of a regression. (We’ll soon learn how to measure this power.)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(This is important for those of you trying to predict e.g. stock prices.)</a:t>
            </a: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sz="21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36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– Team in-Class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Basketball Injuries </a:t>
            </a:r>
          </a:p>
          <a:p>
            <a:r>
              <a:rPr lang="en-US" dirty="0" smtClean="0"/>
              <a:t>a, b, c</a:t>
            </a:r>
            <a:r>
              <a:rPr lang="en-US" smtClean="0"/>
              <a:t>, </a:t>
            </a:r>
            <a:r>
              <a:rPr lang="en-US" smtClean="0"/>
              <a:t>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498600"/>
            <a:ext cx="8915400" cy="1536543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categorical variables with  &gt;2 categories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we have seasonal data and want to include dummy variables for whether it is summer, fall, winter or spring?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6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31465</TotalTime>
  <Words>976</Words>
  <Application>Microsoft Office PowerPoint</Application>
  <PresentationFormat>On-screen Show (4:3)</PresentationFormat>
  <Paragraphs>144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Theme</vt:lpstr>
      <vt:lpstr>QM222 Class 12 Section A1 </vt:lpstr>
      <vt:lpstr>To-dos</vt:lpstr>
      <vt:lpstr>Today we…</vt:lpstr>
      <vt:lpstr>Multiple Regression</vt:lpstr>
      <vt:lpstr>On interpreting multiple regression</vt:lpstr>
      <vt:lpstr>Second example from last class</vt:lpstr>
      <vt:lpstr>Multiple regression:  Why use it?</vt:lpstr>
      <vt:lpstr>Another example – Team in-Class exercise</vt:lpstr>
      <vt:lpstr>Incorporating categorical variables with  &gt;2 categories</vt:lpstr>
      <vt:lpstr>With more than 2 categories</vt:lpstr>
      <vt:lpstr>Sales = 200 + 50 Spring  + 90 Summer  - 25 Winter - .5 Price   Assume Price=100</vt:lpstr>
      <vt:lpstr>Sales = 200 + 50 Spring  + 90 Summer  - 25 Winter - .5 Price Price=100</vt:lpstr>
      <vt:lpstr>Running a Stata regression using a categorical explanatory variables with many categories</vt:lpstr>
      <vt:lpstr>In-Class exercise </vt:lpstr>
      <vt:lpstr>Today we…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BSC Case Competition</dc:title>
  <dc:creator>palak sancheti</dc:creator>
  <cp:lastModifiedBy>Shulamit Kahn</cp:lastModifiedBy>
  <cp:revision>487</cp:revision>
  <cp:lastPrinted>2017-10-03T17:45:25Z</cp:lastPrinted>
  <dcterms:created xsi:type="dcterms:W3CDTF">2012-04-21T03:14:22Z</dcterms:created>
  <dcterms:modified xsi:type="dcterms:W3CDTF">2017-10-04T13:45:49Z</dcterms:modified>
</cp:coreProperties>
</file>