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607" r:id="rId1"/>
  </p:sldMasterIdLst>
  <p:notesMasterIdLst>
    <p:notesMasterId r:id="rId21"/>
  </p:notesMasterIdLst>
  <p:handoutMasterIdLst>
    <p:handoutMasterId r:id="rId22"/>
  </p:handoutMasterIdLst>
  <p:sldIdLst>
    <p:sldId id="331" r:id="rId2"/>
    <p:sldId id="631" r:id="rId3"/>
    <p:sldId id="630" r:id="rId4"/>
    <p:sldId id="648" r:id="rId5"/>
    <p:sldId id="649" r:id="rId6"/>
    <p:sldId id="659" r:id="rId7"/>
    <p:sldId id="653" r:id="rId8"/>
    <p:sldId id="657" r:id="rId9"/>
    <p:sldId id="656" r:id="rId10"/>
    <p:sldId id="660" r:id="rId11"/>
    <p:sldId id="661" r:id="rId12"/>
    <p:sldId id="662" r:id="rId13"/>
    <p:sldId id="663" r:id="rId14"/>
    <p:sldId id="664" r:id="rId15"/>
    <p:sldId id="665" r:id="rId16"/>
    <p:sldId id="669" r:id="rId17"/>
    <p:sldId id="666" r:id="rId18"/>
    <p:sldId id="671" r:id="rId19"/>
    <p:sldId id="670" r:id="rId20"/>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A3F"/>
    <a:srgbClr val="666633"/>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695" autoAdjust="0"/>
    <p:restoredTop sz="95878" autoAdjust="0"/>
  </p:normalViewPr>
  <p:slideViewPr>
    <p:cSldViewPr snapToGrid="0" snapToObjects="1">
      <p:cViewPr varScale="1">
        <p:scale>
          <a:sx n="98" d="100"/>
          <a:sy n="98" d="100"/>
        </p:scale>
        <p:origin x="850" y="82"/>
      </p:cViewPr>
      <p:guideLst>
        <p:guide orient="horz" pos="2160"/>
        <p:guide pos="2880"/>
      </p:guideLst>
    </p:cSldViewPr>
  </p:slideViewPr>
  <p:notesTextViewPr>
    <p:cViewPr>
      <p:scale>
        <a:sx n="3" d="2"/>
        <a:sy n="3" d="2"/>
      </p:scale>
      <p:origin x="0" y="0"/>
    </p:cViewPr>
  </p:notesTextViewPr>
  <p:sorterViewPr>
    <p:cViewPr varScale="1">
      <p:scale>
        <a:sx n="1" d="1"/>
        <a:sy n="1" d="1"/>
      </p:scale>
      <p:origin x="0" y="-113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56" tIns="46580" rIns="93156" bIns="46580"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56" tIns="46580" rIns="93156" bIns="46580" rtlCol="0"/>
          <a:lstStyle>
            <a:lvl1pPr algn="r">
              <a:defRPr sz="1200"/>
            </a:lvl1pPr>
          </a:lstStyle>
          <a:p>
            <a:fld id="{33DD6E71-6090-4883-B6DD-B01D3F55CE49}" type="datetimeFigureOut">
              <a:rPr lang="en-US" smtClean="0"/>
              <a:t>10/1/2017</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56" tIns="46580" rIns="93156" bIns="4658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56" tIns="46580" rIns="93156" bIns="46580" rtlCol="0" anchor="b"/>
          <a:lstStyle>
            <a:lvl1pPr algn="r">
              <a:defRPr sz="1200"/>
            </a:lvl1pPr>
          </a:lstStyle>
          <a:p>
            <a:fld id="{532479C8-4327-4F69-BF05-F013EAF2471B}" type="slidenum">
              <a:rPr lang="en-US" smtClean="0"/>
              <a:t>‹#›</a:t>
            </a:fld>
            <a:endParaRPr lang="en-US" dirty="0"/>
          </a:p>
        </p:txBody>
      </p:sp>
    </p:spTree>
    <p:extLst>
      <p:ext uri="{BB962C8B-B14F-4D97-AF65-F5344CB8AC3E}">
        <p14:creationId xmlns:p14="http://schemas.microsoft.com/office/powerpoint/2010/main" val="29002072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56" tIns="46580" rIns="93156" bIns="46580"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56" tIns="46580" rIns="93156" bIns="46580" rtlCol="0"/>
          <a:lstStyle>
            <a:lvl1pPr algn="r">
              <a:defRPr sz="1200"/>
            </a:lvl1pPr>
          </a:lstStyle>
          <a:p>
            <a:fld id="{E02E0BCF-A863-5B4E-8C7E-16C46CA4CC95}" type="datetimeFigureOut">
              <a:rPr lang="en-US" smtClean="0"/>
              <a:t>10/1/2017</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56" tIns="46580" rIns="93156" bIns="46580" rtlCol="0" anchor="ctr"/>
          <a:lstStyle/>
          <a:p>
            <a:endParaRPr lang="en-US" dirty="0"/>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56" tIns="46580" rIns="93156" bIns="4658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56" tIns="46580" rIns="93156" bIns="4658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56" tIns="46580" rIns="93156" bIns="46580" rtlCol="0" anchor="b"/>
          <a:lstStyle>
            <a:lvl1pPr algn="r">
              <a:defRPr sz="1200"/>
            </a:lvl1pPr>
          </a:lstStyle>
          <a:p>
            <a:fld id="{0100E2C8-C556-5540-B541-0EDD875CC4BB}" type="slidenum">
              <a:rPr lang="en-US" smtClean="0"/>
              <a:t>‹#›</a:t>
            </a:fld>
            <a:endParaRPr lang="en-US" dirty="0"/>
          </a:p>
        </p:txBody>
      </p:sp>
    </p:spTree>
    <p:extLst>
      <p:ext uri="{BB962C8B-B14F-4D97-AF65-F5344CB8AC3E}">
        <p14:creationId xmlns:p14="http://schemas.microsoft.com/office/powerpoint/2010/main" val="226453041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00E2C8-C556-5540-B541-0EDD875CC4BB}" type="slidenum">
              <a:rPr lang="en-US" smtClean="0"/>
              <a:t>1</a:t>
            </a:fld>
            <a:endParaRPr lang="en-US" dirty="0"/>
          </a:p>
        </p:txBody>
      </p:sp>
    </p:spTree>
    <p:extLst>
      <p:ext uri="{BB962C8B-B14F-4D97-AF65-F5344CB8AC3E}">
        <p14:creationId xmlns:p14="http://schemas.microsoft.com/office/powerpoint/2010/main" val="38503399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100E2C8-C556-5540-B541-0EDD875CC4BB}" type="slidenum">
              <a:rPr lang="en-US" smtClean="0"/>
              <a:t>3</a:t>
            </a:fld>
            <a:endParaRPr lang="en-US" dirty="0"/>
          </a:p>
        </p:txBody>
      </p:sp>
    </p:spTree>
    <p:extLst>
      <p:ext uri="{BB962C8B-B14F-4D97-AF65-F5344CB8AC3E}">
        <p14:creationId xmlns:p14="http://schemas.microsoft.com/office/powerpoint/2010/main" val="11429965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3DC7080C-FB79-408F-A98E-59DF1CDACA59}" type="slidenum">
              <a:rPr lang="en-US"/>
              <a:pPr/>
              <a:t>17</a:t>
            </a:fld>
            <a:endParaRPr lang="en-US"/>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7968034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100E2C8-C556-5540-B541-0EDD875CC4BB}" type="slidenum">
              <a:rPr lang="en-US" smtClean="0"/>
              <a:t>18</a:t>
            </a:fld>
            <a:endParaRPr lang="en-US" dirty="0"/>
          </a:p>
        </p:txBody>
      </p:sp>
    </p:spTree>
    <p:extLst>
      <p:ext uri="{BB962C8B-B14F-4D97-AF65-F5344CB8AC3E}">
        <p14:creationId xmlns:p14="http://schemas.microsoft.com/office/powerpoint/2010/main" val="38142196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3946381-9DE0-49A8-BF5B-10DFBF9EBA59}" type="datetime1">
              <a:rPr lang="en-US" smtClean="0"/>
              <a:t>10/1/2017</a:t>
            </a:fld>
            <a:endParaRPr lang="en-US" dirty="0"/>
          </a:p>
        </p:txBody>
      </p:sp>
      <p:sp>
        <p:nvSpPr>
          <p:cNvPr id="5" name="Footer Placeholder 4"/>
          <p:cNvSpPr>
            <a:spLocks noGrp="1"/>
          </p:cNvSpPr>
          <p:nvPr>
            <p:ph type="ftr" sz="quarter" idx="11"/>
          </p:nvPr>
        </p:nvSpPr>
        <p:spPr/>
        <p:txBody>
          <a:bodyPr/>
          <a:lstStyle/>
          <a:p>
            <a:r>
              <a:rPr lang="en-US" smtClean="0"/>
              <a:t>QM222 Fall 2017 Section A1</a:t>
            </a:r>
            <a:endParaRPr lang="en-US" dirty="0"/>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dirty="0"/>
          </a:p>
        </p:txBody>
      </p:sp>
    </p:spTree>
    <p:extLst>
      <p:ext uri="{BB962C8B-B14F-4D97-AF65-F5344CB8AC3E}">
        <p14:creationId xmlns:p14="http://schemas.microsoft.com/office/powerpoint/2010/main" val="40933574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A761E8-70D5-4C42-8E60-83DD9CFA63CC}" type="datetime1">
              <a:rPr lang="en-US" smtClean="0"/>
              <a:t>10/1/2017</a:t>
            </a:fld>
            <a:endParaRPr lang="en-US" dirty="0"/>
          </a:p>
        </p:txBody>
      </p:sp>
      <p:sp>
        <p:nvSpPr>
          <p:cNvPr id="5" name="Footer Placeholder 4"/>
          <p:cNvSpPr>
            <a:spLocks noGrp="1"/>
          </p:cNvSpPr>
          <p:nvPr>
            <p:ph type="ftr" sz="quarter" idx="11"/>
          </p:nvPr>
        </p:nvSpPr>
        <p:spPr/>
        <p:txBody>
          <a:bodyPr/>
          <a:lstStyle/>
          <a:p>
            <a:r>
              <a:rPr lang="en-US" smtClean="0"/>
              <a:t>QM222 Fall 2017 Section A1</a:t>
            </a:r>
            <a:endParaRPr lang="en-US" dirty="0"/>
          </a:p>
        </p:txBody>
      </p:sp>
      <p:sp>
        <p:nvSpPr>
          <p:cNvPr id="6" name="Slide Number Placeholder 5"/>
          <p:cNvSpPr>
            <a:spLocks noGrp="1"/>
          </p:cNvSpPr>
          <p:nvPr>
            <p:ph type="sldNum" sz="quarter" idx="12"/>
          </p:nvPr>
        </p:nvSpPr>
        <p:spPr/>
        <p:txBody>
          <a:bodyPr/>
          <a:lstStyle/>
          <a:p>
            <a:fld id="{73BB4A00-984E-4949-B0C7-1370322C939D}" type="slidenum">
              <a:rPr lang="en-US" smtClean="0"/>
              <a:t>‹#›</a:t>
            </a:fld>
            <a:endParaRPr lang="en-US" dirty="0"/>
          </a:p>
        </p:txBody>
      </p:sp>
    </p:spTree>
    <p:extLst>
      <p:ext uri="{BB962C8B-B14F-4D97-AF65-F5344CB8AC3E}">
        <p14:creationId xmlns:p14="http://schemas.microsoft.com/office/powerpoint/2010/main" val="19944334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D4050B-C744-4948-9907-4BE214527B2C}" type="datetime1">
              <a:rPr lang="en-US" smtClean="0"/>
              <a:t>10/1/2017</a:t>
            </a:fld>
            <a:endParaRPr lang="en-US" dirty="0"/>
          </a:p>
        </p:txBody>
      </p:sp>
      <p:sp>
        <p:nvSpPr>
          <p:cNvPr id="5" name="Footer Placeholder 4"/>
          <p:cNvSpPr>
            <a:spLocks noGrp="1"/>
          </p:cNvSpPr>
          <p:nvPr>
            <p:ph type="ftr" sz="quarter" idx="11"/>
          </p:nvPr>
        </p:nvSpPr>
        <p:spPr/>
        <p:txBody>
          <a:bodyPr/>
          <a:lstStyle/>
          <a:p>
            <a:r>
              <a:rPr lang="en-US" smtClean="0"/>
              <a:t>QM222 Fall 2017 Section A1</a:t>
            </a:r>
            <a:endParaRPr lang="en-US" dirty="0"/>
          </a:p>
        </p:txBody>
      </p:sp>
      <p:sp>
        <p:nvSpPr>
          <p:cNvPr id="6" name="Slide Number Placeholder 5"/>
          <p:cNvSpPr>
            <a:spLocks noGrp="1"/>
          </p:cNvSpPr>
          <p:nvPr>
            <p:ph type="sldNum" sz="quarter" idx="12"/>
          </p:nvPr>
        </p:nvSpPr>
        <p:spPr/>
        <p:txBody>
          <a:bodyPr/>
          <a:lstStyle/>
          <a:p>
            <a:fld id="{73BB4A00-984E-4949-B0C7-1370322C939D}" type="slidenum">
              <a:rPr lang="en-US" smtClean="0"/>
              <a:t>‹#›</a:t>
            </a:fld>
            <a:endParaRPr lang="en-US" dirty="0"/>
          </a:p>
        </p:txBody>
      </p:sp>
    </p:spTree>
    <p:extLst>
      <p:ext uri="{BB962C8B-B14F-4D97-AF65-F5344CB8AC3E}">
        <p14:creationId xmlns:p14="http://schemas.microsoft.com/office/powerpoint/2010/main" val="3682697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2200"/>
            </a:lvl1pPr>
            <a:lvl2pPr>
              <a:defRPr sz="2200"/>
            </a:lvl2pPr>
            <a:lvl3pPr>
              <a:defRPr sz="200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60A8A598-C606-485A-8BA1-B3897BDF4DC3}" type="datetime1">
              <a:rPr lang="en-US" smtClean="0"/>
              <a:t>10/1/2017</a:t>
            </a:fld>
            <a:endParaRPr lang="en-US" dirty="0"/>
          </a:p>
        </p:txBody>
      </p:sp>
      <p:sp>
        <p:nvSpPr>
          <p:cNvPr id="5" name="Footer Placeholder 4"/>
          <p:cNvSpPr>
            <a:spLocks noGrp="1"/>
          </p:cNvSpPr>
          <p:nvPr>
            <p:ph type="ftr" sz="quarter" idx="11"/>
          </p:nvPr>
        </p:nvSpPr>
        <p:spPr/>
        <p:txBody>
          <a:bodyPr/>
          <a:lstStyle/>
          <a:p>
            <a:r>
              <a:rPr lang="en-US" smtClean="0"/>
              <a:t>QM222 Fall 2017 Section A1</a:t>
            </a:r>
            <a:endParaRPr lang="en-US" dirty="0"/>
          </a:p>
        </p:txBody>
      </p:sp>
      <p:sp>
        <p:nvSpPr>
          <p:cNvPr id="6" name="Slide Number Placeholder 5"/>
          <p:cNvSpPr>
            <a:spLocks noGrp="1"/>
          </p:cNvSpPr>
          <p:nvPr>
            <p:ph type="sldNum" sz="quarter" idx="12"/>
          </p:nvPr>
        </p:nvSpPr>
        <p:spPr/>
        <p:txBody>
          <a:bodyPr/>
          <a:lstStyle/>
          <a:p>
            <a:fld id="{73BB4A00-984E-4949-B0C7-1370322C939D}" type="slidenum">
              <a:rPr lang="en-US" smtClean="0"/>
              <a:t>‹#›</a:t>
            </a:fld>
            <a:endParaRPr lang="en-US" dirty="0"/>
          </a:p>
        </p:txBody>
      </p:sp>
    </p:spTree>
    <p:extLst>
      <p:ext uri="{BB962C8B-B14F-4D97-AF65-F5344CB8AC3E}">
        <p14:creationId xmlns:p14="http://schemas.microsoft.com/office/powerpoint/2010/main" val="344526626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b="1"/>
            </a:lvl1pPr>
          </a:lstStyle>
          <a:p>
            <a:r>
              <a:rPr lang="en-US" dirty="0"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21D640-02A4-4BDE-82CB-9C598A8BD1DD}" type="datetime1">
              <a:rPr lang="en-US" smtClean="0"/>
              <a:t>10/1/2017</a:t>
            </a:fld>
            <a:endParaRPr lang="en-US" dirty="0"/>
          </a:p>
        </p:txBody>
      </p:sp>
      <p:sp>
        <p:nvSpPr>
          <p:cNvPr id="5" name="Footer Placeholder 4"/>
          <p:cNvSpPr>
            <a:spLocks noGrp="1"/>
          </p:cNvSpPr>
          <p:nvPr>
            <p:ph type="ftr" sz="quarter" idx="11"/>
          </p:nvPr>
        </p:nvSpPr>
        <p:spPr/>
        <p:txBody>
          <a:bodyPr/>
          <a:lstStyle/>
          <a:p>
            <a:r>
              <a:rPr lang="en-US" smtClean="0"/>
              <a:t>QM222 Fall 2017 Section A1</a:t>
            </a:r>
            <a:endParaRPr lang="en-US" dirty="0"/>
          </a:p>
        </p:txBody>
      </p:sp>
      <p:sp>
        <p:nvSpPr>
          <p:cNvPr id="6" name="Slide Number Placeholder 5"/>
          <p:cNvSpPr>
            <a:spLocks noGrp="1"/>
          </p:cNvSpPr>
          <p:nvPr>
            <p:ph type="sldNum" sz="quarter" idx="12"/>
          </p:nvPr>
        </p:nvSpPr>
        <p:spPr/>
        <p:txBody>
          <a:bodyPr/>
          <a:lstStyle/>
          <a:p>
            <a:fld id="{93E4AAA4-6363-4581-962D-1ACCC2D600C5}" type="slidenum">
              <a:rPr lang="en-US" smtClean="0"/>
              <a:t>‹#›</a:t>
            </a:fld>
            <a:endParaRPr lang="en-US" dirty="0"/>
          </a:p>
        </p:txBody>
      </p:sp>
    </p:spTree>
    <p:extLst>
      <p:ext uri="{BB962C8B-B14F-4D97-AF65-F5344CB8AC3E}">
        <p14:creationId xmlns:p14="http://schemas.microsoft.com/office/powerpoint/2010/main" val="1655504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1BDD873-7672-4BB6-A2F0-836A43F0CE0D}" type="datetime1">
              <a:rPr lang="en-US" smtClean="0"/>
              <a:t>10/1/2017</a:t>
            </a:fld>
            <a:endParaRPr lang="en-US" dirty="0"/>
          </a:p>
        </p:txBody>
      </p:sp>
      <p:sp>
        <p:nvSpPr>
          <p:cNvPr id="6" name="Footer Placeholder 5"/>
          <p:cNvSpPr>
            <a:spLocks noGrp="1"/>
          </p:cNvSpPr>
          <p:nvPr>
            <p:ph type="ftr" sz="quarter" idx="11"/>
          </p:nvPr>
        </p:nvSpPr>
        <p:spPr/>
        <p:txBody>
          <a:bodyPr/>
          <a:lstStyle/>
          <a:p>
            <a:r>
              <a:rPr lang="en-US" smtClean="0"/>
              <a:t>QM222 Fall 2017 Section A1</a:t>
            </a:r>
            <a:endParaRPr lang="en-US" dirty="0"/>
          </a:p>
        </p:txBody>
      </p:sp>
      <p:sp>
        <p:nvSpPr>
          <p:cNvPr id="7" name="Slide Number Placeholder 6"/>
          <p:cNvSpPr>
            <a:spLocks noGrp="1"/>
          </p:cNvSpPr>
          <p:nvPr>
            <p:ph type="sldNum" sz="quarter" idx="12"/>
          </p:nvPr>
        </p:nvSpPr>
        <p:spPr/>
        <p:txBody>
          <a:bodyPr/>
          <a:lstStyle/>
          <a:p>
            <a:fld id="{73BB4A00-984E-4949-B0C7-1370322C939D}" type="slidenum">
              <a:rPr lang="en-US" smtClean="0"/>
              <a:t>‹#›</a:t>
            </a:fld>
            <a:endParaRPr lang="en-US" dirty="0"/>
          </a:p>
        </p:txBody>
      </p:sp>
    </p:spTree>
    <p:extLst>
      <p:ext uri="{BB962C8B-B14F-4D97-AF65-F5344CB8AC3E}">
        <p14:creationId xmlns:p14="http://schemas.microsoft.com/office/powerpoint/2010/main" val="42179846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5946429-A78B-4AF4-B4A7-CC8F8F122589}" type="datetime1">
              <a:rPr lang="en-US" smtClean="0"/>
              <a:t>10/1/2017</a:t>
            </a:fld>
            <a:endParaRPr lang="en-US" dirty="0"/>
          </a:p>
        </p:txBody>
      </p:sp>
      <p:sp>
        <p:nvSpPr>
          <p:cNvPr id="8" name="Footer Placeholder 7"/>
          <p:cNvSpPr>
            <a:spLocks noGrp="1"/>
          </p:cNvSpPr>
          <p:nvPr>
            <p:ph type="ftr" sz="quarter" idx="11"/>
          </p:nvPr>
        </p:nvSpPr>
        <p:spPr/>
        <p:txBody>
          <a:bodyPr/>
          <a:lstStyle/>
          <a:p>
            <a:r>
              <a:rPr lang="en-US" smtClean="0"/>
              <a:t>QM222 Fall 2017 Section A1</a:t>
            </a:r>
            <a:endParaRPr lang="en-US" dirty="0"/>
          </a:p>
        </p:txBody>
      </p:sp>
      <p:sp>
        <p:nvSpPr>
          <p:cNvPr id="9" name="Slide Number Placeholder 8"/>
          <p:cNvSpPr>
            <a:spLocks noGrp="1"/>
          </p:cNvSpPr>
          <p:nvPr>
            <p:ph type="sldNum" sz="quarter" idx="12"/>
          </p:nvPr>
        </p:nvSpPr>
        <p:spPr/>
        <p:txBody>
          <a:bodyPr/>
          <a:lstStyle/>
          <a:p>
            <a:fld id="{73BB4A00-984E-4949-B0C7-1370322C939D}" type="slidenum">
              <a:rPr lang="en-US" smtClean="0"/>
              <a:t>‹#›</a:t>
            </a:fld>
            <a:endParaRPr lang="en-US" dirty="0"/>
          </a:p>
        </p:txBody>
      </p:sp>
    </p:spTree>
    <p:extLst>
      <p:ext uri="{BB962C8B-B14F-4D97-AF65-F5344CB8AC3E}">
        <p14:creationId xmlns:p14="http://schemas.microsoft.com/office/powerpoint/2010/main" val="4438962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A8CDF34-7E4D-41DE-BCEB-1F4CDEA12A48}" type="datetime1">
              <a:rPr lang="en-US" smtClean="0"/>
              <a:t>10/1/2017</a:t>
            </a:fld>
            <a:endParaRPr lang="en-US" dirty="0"/>
          </a:p>
        </p:txBody>
      </p:sp>
      <p:sp>
        <p:nvSpPr>
          <p:cNvPr id="4" name="Footer Placeholder 3"/>
          <p:cNvSpPr>
            <a:spLocks noGrp="1"/>
          </p:cNvSpPr>
          <p:nvPr>
            <p:ph type="ftr" sz="quarter" idx="11"/>
          </p:nvPr>
        </p:nvSpPr>
        <p:spPr/>
        <p:txBody>
          <a:bodyPr/>
          <a:lstStyle/>
          <a:p>
            <a:r>
              <a:rPr lang="en-US" smtClean="0"/>
              <a:t>QM222 Fall 2017 Section A1</a:t>
            </a:r>
            <a:endParaRPr lang="en-US" dirty="0"/>
          </a:p>
        </p:txBody>
      </p:sp>
      <p:sp>
        <p:nvSpPr>
          <p:cNvPr id="5" name="Slide Number Placeholder 4"/>
          <p:cNvSpPr>
            <a:spLocks noGrp="1"/>
          </p:cNvSpPr>
          <p:nvPr>
            <p:ph type="sldNum" sz="quarter" idx="12"/>
          </p:nvPr>
        </p:nvSpPr>
        <p:spPr/>
        <p:txBody>
          <a:bodyPr/>
          <a:lstStyle/>
          <a:p>
            <a:fld id="{73BB4A00-984E-4949-B0C7-1370322C939D}" type="slidenum">
              <a:rPr lang="en-US" smtClean="0"/>
              <a:t>‹#›</a:t>
            </a:fld>
            <a:endParaRPr lang="en-US" dirty="0"/>
          </a:p>
        </p:txBody>
      </p:sp>
    </p:spTree>
    <p:extLst>
      <p:ext uri="{BB962C8B-B14F-4D97-AF65-F5344CB8AC3E}">
        <p14:creationId xmlns:p14="http://schemas.microsoft.com/office/powerpoint/2010/main" val="16972287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96F6F1-0ACC-4A40-AF18-BD0F7AEE0A9A}" type="datetime1">
              <a:rPr lang="en-US" smtClean="0"/>
              <a:t>10/1/2017</a:t>
            </a:fld>
            <a:endParaRPr lang="en-US" dirty="0"/>
          </a:p>
        </p:txBody>
      </p:sp>
      <p:sp>
        <p:nvSpPr>
          <p:cNvPr id="3" name="Footer Placeholder 2"/>
          <p:cNvSpPr>
            <a:spLocks noGrp="1"/>
          </p:cNvSpPr>
          <p:nvPr>
            <p:ph type="ftr" sz="quarter" idx="11"/>
          </p:nvPr>
        </p:nvSpPr>
        <p:spPr/>
        <p:txBody>
          <a:bodyPr/>
          <a:lstStyle/>
          <a:p>
            <a:r>
              <a:rPr lang="en-US" smtClean="0"/>
              <a:t>QM222 Fall 2017 Section A1</a:t>
            </a:r>
            <a:endParaRPr lang="en-US" dirty="0"/>
          </a:p>
        </p:txBody>
      </p:sp>
      <p:sp>
        <p:nvSpPr>
          <p:cNvPr id="4" name="Slide Number Placeholder 3"/>
          <p:cNvSpPr>
            <a:spLocks noGrp="1"/>
          </p:cNvSpPr>
          <p:nvPr>
            <p:ph type="sldNum" sz="quarter" idx="12"/>
          </p:nvPr>
        </p:nvSpPr>
        <p:spPr/>
        <p:txBody>
          <a:bodyPr/>
          <a:lstStyle/>
          <a:p>
            <a:fld id="{73BB4A00-984E-4949-B0C7-1370322C939D}" type="slidenum">
              <a:rPr lang="en-US" smtClean="0"/>
              <a:t>‹#›</a:t>
            </a:fld>
            <a:endParaRPr lang="en-US" dirty="0"/>
          </a:p>
        </p:txBody>
      </p:sp>
    </p:spTree>
    <p:extLst>
      <p:ext uri="{BB962C8B-B14F-4D97-AF65-F5344CB8AC3E}">
        <p14:creationId xmlns:p14="http://schemas.microsoft.com/office/powerpoint/2010/main" val="24586153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32F9D8-914A-4C7D-BCEF-F1369D7B35F7}" type="datetime1">
              <a:rPr lang="en-US" smtClean="0"/>
              <a:t>10/1/2017</a:t>
            </a:fld>
            <a:endParaRPr lang="en-US" dirty="0"/>
          </a:p>
        </p:txBody>
      </p:sp>
      <p:sp>
        <p:nvSpPr>
          <p:cNvPr id="6" name="Footer Placeholder 5"/>
          <p:cNvSpPr>
            <a:spLocks noGrp="1"/>
          </p:cNvSpPr>
          <p:nvPr>
            <p:ph type="ftr" sz="quarter" idx="11"/>
          </p:nvPr>
        </p:nvSpPr>
        <p:spPr/>
        <p:txBody>
          <a:bodyPr/>
          <a:lstStyle/>
          <a:p>
            <a:r>
              <a:rPr lang="en-US" smtClean="0"/>
              <a:t>QM222 Fall 2017 Section A1</a:t>
            </a:r>
            <a:endParaRPr lang="en-US" dirty="0"/>
          </a:p>
        </p:txBody>
      </p:sp>
      <p:sp>
        <p:nvSpPr>
          <p:cNvPr id="7" name="Slide Number Placeholder 6"/>
          <p:cNvSpPr>
            <a:spLocks noGrp="1"/>
          </p:cNvSpPr>
          <p:nvPr>
            <p:ph type="sldNum" sz="quarter" idx="12"/>
          </p:nvPr>
        </p:nvSpPr>
        <p:spPr/>
        <p:txBody>
          <a:bodyPr/>
          <a:lstStyle/>
          <a:p>
            <a:fld id="{5744759D-0EFF-4FB2-9CCE-04E00944F0FE}" type="slidenum">
              <a:rPr lang="en-US" smtClean="0"/>
              <a:pPr/>
              <a:t>‹#›</a:t>
            </a:fld>
            <a:endParaRPr lang="en-US" dirty="0"/>
          </a:p>
        </p:txBody>
      </p:sp>
    </p:spTree>
    <p:extLst>
      <p:ext uri="{BB962C8B-B14F-4D97-AF65-F5344CB8AC3E}">
        <p14:creationId xmlns:p14="http://schemas.microsoft.com/office/powerpoint/2010/main" val="33469654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88362E-B473-4FF9-95FB-5FD74F8667FA}" type="datetime1">
              <a:rPr lang="en-US" smtClean="0"/>
              <a:t>10/1/2017</a:t>
            </a:fld>
            <a:endParaRPr lang="en-US" dirty="0"/>
          </a:p>
        </p:txBody>
      </p:sp>
      <p:sp>
        <p:nvSpPr>
          <p:cNvPr id="6" name="Footer Placeholder 5"/>
          <p:cNvSpPr>
            <a:spLocks noGrp="1"/>
          </p:cNvSpPr>
          <p:nvPr>
            <p:ph type="ftr" sz="quarter" idx="11"/>
          </p:nvPr>
        </p:nvSpPr>
        <p:spPr/>
        <p:txBody>
          <a:bodyPr/>
          <a:lstStyle/>
          <a:p>
            <a:r>
              <a:rPr lang="en-US" smtClean="0"/>
              <a:t>QM222 Fall 2017 Section A1</a:t>
            </a:r>
            <a:endParaRPr lang="en-US" dirty="0"/>
          </a:p>
        </p:txBody>
      </p:sp>
      <p:sp>
        <p:nvSpPr>
          <p:cNvPr id="7" name="Slide Number Placeholder 6"/>
          <p:cNvSpPr>
            <a:spLocks noGrp="1"/>
          </p:cNvSpPr>
          <p:nvPr>
            <p:ph type="sldNum" sz="quarter" idx="12"/>
          </p:nvPr>
        </p:nvSpPr>
        <p:spPr/>
        <p:txBody>
          <a:bodyPr/>
          <a:lstStyle/>
          <a:p>
            <a:fld id="{73BB4A00-984E-4949-B0C7-1370322C939D}" type="slidenum">
              <a:rPr lang="en-US" smtClean="0"/>
              <a:t>‹#›</a:t>
            </a:fld>
            <a:endParaRPr lang="en-US" dirty="0"/>
          </a:p>
        </p:txBody>
      </p:sp>
    </p:spTree>
    <p:extLst>
      <p:ext uri="{BB962C8B-B14F-4D97-AF65-F5344CB8AC3E}">
        <p14:creationId xmlns:p14="http://schemas.microsoft.com/office/powerpoint/2010/main" val="31666423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C1C379C3-7D08-4405-A5C0-7C9104AE1709}" type="datetime1">
              <a:rPr lang="en-US" smtClean="0"/>
              <a:t>10/1/2017</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smtClean="0"/>
              <a:t>QM222 Fall 2017 Section A1</a:t>
            </a:r>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3BB4A00-984E-4949-B0C7-1370322C939D}" type="slidenum">
              <a:rPr lang="en-US" smtClean="0"/>
              <a:t>‹#›</a:t>
            </a:fld>
            <a:endParaRPr lang="en-US" dirty="0"/>
          </a:p>
        </p:txBody>
      </p:sp>
    </p:spTree>
    <p:extLst>
      <p:ext uri="{BB962C8B-B14F-4D97-AF65-F5344CB8AC3E}">
        <p14:creationId xmlns:p14="http://schemas.microsoft.com/office/powerpoint/2010/main" val="3261465238"/>
      </p:ext>
    </p:extLst>
  </p:cSld>
  <p:clrMap bg1="lt1" tx1="dk1" bg2="lt2" tx2="dk2" accent1="accent1" accent2="accent2" accent3="accent3" accent4="accent4" accent5="accent5" accent6="accent6" hlink="hlink" folHlink="folHlink"/>
  <p:sldLayoutIdLst>
    <p:sldLayoutId id="2147484608" r:id="rId1"/>
    <p:sldLayoutId id="2147484609" r:id="rId2"/>
    <p:sldLayoutId id="2147484610" r:id="rId3"/>
    <p:sldLayoutId id="2147484611" r:id="rId4"/>
    <p:sldLayoutId id="2147484612" r:id="rId5"/>
    <p:sldLayoutId id="2147484613" r:id="rId6"/>
    <p:sldLayoutId id="2147484614" r:id="rId7"/>
    <p:sldLayoutId id="2147484615" r:id="rId8"/>
    <p:sldLayoutId id="2147484616" r:id="rId9"/>
    <p:sldLayoutId id="2147484617" r:id="rId10"/>
    <p:sldLayoutId id="2147484618" r:id="rId11"/>
  </p:sldLayoutIdLst>
  <p:hf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docs.google.com/a/bu.edu/spreadsheets/d/188IrHsjGhE758eIQ1Jcru-1WGKFmJJYrmD1ppcdcMhY/edit?usp=sharin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1262" y="914400"/>
            <a:ext cx="8464138" cy="2921330"/>
          </a:xfrm>
        </p:spPr>
        <p:txBody>
          <a:bodyPr>
            <a:normAutofit/>
          </a:bodyPr>
          <a:lstStyle/>
          <a:p>
            <a:r>
              <a:rPr lang="en-US" sz="4000" b="1" dirty="0" smtClean="0"/>
              <a:t>QM222 Class </a:t>
            </a:r>
            <a:r>
              <a:rPr lang="en-US" sz="4000" b="1" dirty="0" smtClean="0"/>
              <a:t>11 </a:t>
            </a:r>
            <a:r>
              <a:rPr lang="en-US" sz="4000" b="1" dirty="0" smtClean="0"/>
              <a:t>Section A1</a:t>
            </a:r>
            <a:br>
              <a:rPr lang="en-US" sz="4000" b="1" dirty="0" smtClean="0"/>
            </a:br>
            <a:endParaRPr lang="en-US" sz="4000" b="1" dirty="0"/>
          </a:p>
        </p:txBody>
      </p:sp>
      <p:pic>
        <p:nvPicPr>
          <p:cNvPr id="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0" y="153988"/>
            <a:ext cx="3733800" cy="379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ooter Placeholder 4"/>
          <p:cNvSpPr>
            <a:spLocks noGrp="1"/>
          </p:cNvSpPr>
          <p:nvPr>
            <p:ph type="ftr" sz="quarter" idx="11"/>
          </p:nvPr>
        </p:nvSpPr>
        <p:spPr/>
        <p:txBody>
          <a:bodyPr/>
          <a:lstStyle/>
          <a:p>
            <a:r>
              <a:rPr lang="en-US" smtClean="0"/>
              <a:t>QM222 Fall 2017 Section A1</a:t>
            </a:r>
            <a:endParaRPr lang="en-US" dirty="0"/>
          </a:p>
        </p:txBody>
      </p:sp>
      <p:sp>
        <p:nvSpPr>
          <p:cNvPr id="6" name="Slide Number Placeholder 5"/>
          <p:cNvSpPr>
            <a:spLocks noGrp="1"/>
          </p:cNvSpPr>
          <p:nvPr>
            <p:ph type="sldNum" sz="quarter" idx="12"/>
          </p:nvPr>
        </p:nvSpPr>
        <p:spPr/>
        <p:txBody>
          <a:bodyPr/>
          <a:lstStyle/>
          <a:p>
            <a:fld id="{93E4AAA4-6363-4581-962D-1ACCC2D600C5}" type="slidenum">
              <a:rPr lang="en-US" smtClean="0"/>
              <a:t>1</a:t>
            </a:fld>
            <a:endParaRPr lang="en-US" dirty="0"/>
          </a:p>
        </p:txBody>
      </p:sp>
      <p:sp>
        <p:nvSpPr>
          <p:cNvPr id="7" name="Subtitle 6"/>
          <p:cNvSpPr>
            <a:spLocks noGrp="1"/>
          </p:cNvSpPr>
          <p:nvPr>
            <p:ph type="subTitle" idx="1"/>
          </p:nvPr>
        </p:nvSpPr>
        <p:spPr/>
        <p:txBody>
          <a:bodyPr>
            <a:normAutofit/>
          </a:bodyPr>
          <a:lstStyle/>
          <a:p>
            <a:r>
              <a:rPr lang="en-US" sz="3200" b="1" dirty="0" smtClean="0"/>
              <a:t>Multiple Regression</a:t>
            </a:r>
            <a:endParaRPr lang="en-US" sz="3200" dirty="0"/>
          </a:p>
        </p:txBody>
      </p:sp>
    </p:spTree>
    <p:extLst>
      <p:ext uri="{BB962C8B-B14F-4D97-AF65-F5344CB8AC3E}">
        <p14:creationId xmlns:p14="http://schemas.microsoft.com/office/powerpoint/2010/main" val="34021131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normAutofit/>
          </a:bodyPr>
          <a:lstStyle/>
          <a:p>
            <a:r>
              <a:rPr lang="en-US" sz="3600" b="1" dirty="0" smtClean="0"/>
              <a:t>Multiple Regression</a:t>
            </a:r>
            <a:endParaRPr lang="en-US" sz="3600" b="1" dirty="0"/>
          </a:p>
        </p:txBody>
      </p:sp>
      <p:sp>
        <p:nvSpPr>
          <p:cNvPr id="7" name="Subtitle 6"/>
          <p:cNvSpPr>
            <a:spLocks noGrp="1"/>
          </p:cNvSpPr>
          <p:nvPr>
            <p:ph type="subTitle" idx="1"/>
          </p:nvPr>
        </p:nvSpPr>
        <p:spPr/>
        <p:txBody>
          <a:bodyPr>
            <a:normAutofit/>
          </a:bodyPr>
          <a:lstStyle/>
          <a:p>
            <a:endParaRPr lang="en-US" sz="3200" dirty="0"/>
          </a:p>
        </p:txBody>
      </p:sp>
      <p:sp>
        <p:nvSpPr>
          <p:cNvPr id="4" name="Footer Placeholder 3"/>
          <p:cNvSpPr>
            <a:spLocks noGrp="1"/>
          </p:cNvSpPr>
          <p:nvPr>
            <p:ph type="ftr" sz="quarter" idx="11"/>
          </p:nvPr>
        </p:nvSpPr>
        <p:spPr/>
        <p:txBody>
          <a:bodyPr/>
          <a:lstStyle/>
          <a:p>
            <a:r>
              <a:rPr lang="en-US" smtClean="0"/>
              <a:t>QM222 Fall 2016 Section D1</a:t>
            </a:r>
            <a:endParaRPr lang="en-US" dirty="0"/>
          </a:p>
        </p:txBody>
      </p:sp>
      <p:sp>
        <p:nvSpPr>
          <p:cNvPr id="5" name="Slide Number Placeholder 4"/>
          <p:cNvSpPr>
            <a:spLocks noGrp="1"/>
          </p:cNvSpPr>
          <p:nvPr>
            <p:ph type="sldNum" sz="quarter" idx="12"/>
          </p:nvPr>
        </p:nvSpPr>
        <p:spPr/>
        <p:txBody>
          <a:bodyPr/>
          <a:lstStyle/>
          <a:p>
            <a:fld id="{73BB4A00-984E-4949-B0C7-1370322C939D}" type="slidenum">
              <a:rPr lang="en-US" smtClean="0"/>
              <a:t>10</a:t>
            </a:fld>
            <a:endParaRPr lang="en-US" dirty="0"/>
          </a:p>
        </p:txBody>
      </p:sp>
    </p:spTree>
    <p:extLst>
      <p:ext uri="{BB962C8B-B14F-4D97-AF65-F5344CB8AC3E}">
        <p14:creationId xmlns:p14="http://schemas.microsoft.com/office/powerpoint/2010/main" val="23588469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Multiple Regression</a:t>
            </a:r>
            <a:endParaRPr lang="en-US" dirty="0"/>
          </a:p>
        </p:txBody>
      </p:sp>
      <p:sp>
        <p:nvSpPr>
          <p:cNvPr id="3" name="Content Placeholder 2"/>
          <p:cNvSpPr>
            <a:spLocks noGrp="1"/>
          </p:cNvSpPr>
          <p:nvPr>
            <p:ph idx="1"/>
          </p:nvPr>
        </p:nvSpPr>
        <p:spPr/>
        <p:txBody>
          <a:bodyPr/>
          <a:lstStyle/>
          <a:p>
            <a:r>
              <a:rPr lang="en-US" dirty="0">
                <a:solidFill>
                  <a:schemeClr val="tx1"/>
                </a:solidFill>
              </a:rPr>
              <a:t>The multiple linear regression model is an extension of the simple linear regression model, where the </a:t>
            </a:r>
            <a:r>
              <a:rPr lang="en-US" dirty="0" smtClean="0">
                <a:solidFill>
                  <a:schemeClr val="tx1"/>
                </a:solidFill>
              </a:rPr>
              <a:t>dependent </a:t>
            </a:r>
            <a:r>
              <a:rPr lang="en-US" dirty="0">
                <a:solidFill>
                  <a:schemeClr val="tx1"/>
                </a:solidFill>
              </a:rPr>
              <a:t>variable </a:t>
            </a:r>
            <a:r>
              <a:rPr lang="en-US" dirty="0" smtClean="0">
                <a:solidFill>
                  <a:schemeClr val="tx1"/>
                </a:solidFill>
              </a:rPr>
              <a:t>Y depends (linearly) on more than one explanatory variable:</a:t>
            </a:r>
          </a:p>
          <a:p>
            <a:pPr marL="0" indent="0" algn="ctr">
              <a:buNone/>
            </a:pPr>
            <a:r>
              <a:rPr lang="en-US" sz="2400" dirty="0" smtClean="0">
                <a:solidFill>
                  <a:schemeClr val="tx1"/>
                </a:solidFill>
              </a:rPr>
              <a:t>Ŷ=b</a:t>
            </a:r>
            <a:r>
              <a:rPr lang="en-US" sz="2400" baseline="-25000" dirty="0" smtClean="0">
                <a:solidFill>
                  <a:schemeClr val="tx1"/>
                </a:solidFill>
              </a:rPr>
              <a:t>0</a:t>
            </a:r>
            <a:r>
              <a:rPr lang="en-US" sz="2400" dirty="0" smtClean="0">
                <a:solidFill>
                  <a:schemeClr val="tx1"/>
                </a:solidFill>
              </a:rPr>
              <a:t>+b</a:t>
            </a:r>
            <a:r>
              <a:rPr lang="en-US" sz="2400" baseline="-25000" dirty="0" smtClean="0">
                <a:solidFill>
                  <a:schemeClr val="tx1"/>
                </a:solidFill>
              </a:rPr>
              <a:t>1</a:t>
            </a:r>
            <a:r>
              <a:rPr lang="en-US" sz="2400" dirty="0" smtClean="0">
                <a:solidFill>
                  <a:schemeClr val="tx1"/>
                </a:solidFill>
              </a:rPr>
              <a:t>X</a:t>
            </a:r>
            <a:r>
              <a:rPr lang="en-US" sz="2400" baseline="-25000" dirty="0" smtClean="0">
                <a:solidFill>
                  <a:schemeClr val="tx1"/>
                </a:solidFill>
              </a:rPr>
              <a:t>1</a:t>
            </a:r>
            <a:r>
              <a:rPr lang="en-US" sz="2400" dirty="0" smtClean="0">
                <a:solidFill>
                  <a:schemeClr val="tx1"/>
                </a:solidFill>
              </a:rPr>
              <a:t> +b</a:t>
            </a:r>
            <a:r>
              <a:rPr lang="en-US" sz="2400" baseline="-25000" dirty="0" smtClean="0">
                <a:solidFill>
                  <a:schemeClr val="tx1"/>
                </a:solidFill>
              </a:rPr>
              <a:t>2</a:t>
            </a:r>
            <a:r>
              <a:rPr lang="en-US" sz="2400" dirty="0" smtClean="0">
                <a:solidFill>
                  <a:schemeClr val="tx1"/>
                </a:solidFill>
              </a:rPr>
              <a:t>X</a:t>
            </a:r>
            <a:r>
              <a:rPr lang="en-US" sz="2400" baseline="-25000" dirty="0" smtClean="0">
                <a:solidFill>
                  <a:schemeClr val="tx1"/>
                </a:solidFill>
              </a:rPr>
              <a:t>2</a:t>
            </a:r>
            <a:r>
              <a:rPr lang="en-US" sz="2400" dirty="0" smtClean="0">
                <a:solidFill>
                  <a:schemeClr val="tx1"/>
                </a:solidFill>
              </a:rPr>
              <a:t> </a:t>
            </a:r>
            <a:r>
              <a:rPr lang="en-US" sz="2400" dirty="0">
                <a:solidFill>
                  <a:schemeClr val="tx1"/>
                </a:solidFill>
              </a:rPr>
              <a:t>+</a:t>
            </a:r>
            <a:r>
              <a:rPr lang="en-US" sz="2400" dirty="0" smtClean="0">
                <a:solidFill>
                  <a:schemeClr val="tx1"/>
                </a:solidFill>
              </a:rPr>
              <a:t>b</a:t>
            </a:r>
            <a:r>
              <a:rPr lang="en-US" sz="2400" baseline="-25000" dirty="0" smtClean="0">
                <a:solidFill>
                  <a:schemeClr val="tx1"/>
                </a:solidFill>
              </a:rPr>
              <a:t>3</a:t>
            </a:r>
            <a:r>
              <a:rPr lang="en-US" sz="2400" dirty="0" smtClean="0">
                <a:solidFill>
                  <a:schemeClr val="tx1"/>
                </a:solidFill>
              </a:rPr>
              <a:t>X</a:t>
            </a:r>
            <a:r>
              <a:rPr lang="en-US" sz="2400" baseline="-25000" dirty="0" smtClean="0">
                <a:solidFill>
                  <a:schemeClr val="tx1"/>
                </a:solidFill>
              </a:rPr>
              <a:t>3</a:t>
            </a:r>
            <a:r>
              <a:rPr lang="en-US" sz="2400" dirty="0" smtClean="0">
                <a:solidFill>
                  <a:schemeClr val="tx1"/>
                </a:solidFill>
              </a:rPr>
              <a:t> …</a:t>
            </a:r>
          </a:p>
          <a:p>
            <a:pPr marL="0" indent="0" algn="ctr">
              <a:buNone/>
            </a:pPr>
            <a:endParaRPr lang="en-US" sz="2400" dirty="0">
              <a:solidFill>
                <a:schemeClr val="tx1"/>
              </a:solidFill>
            </a:endParaRPr>
          </a:p>
          <a:p>
            <a:pPr marL="0" indent="0">
              <a:buNone/>
            </a:pPr>
            <a:r>
              <a:rPr lang="en-US" b="1" dirty="0" smtClean="0">
                <a:solidFill>
                  <a:schemeClr val="tx1"/>
                </a:solidFill>
              </a:rPr>
              <a:t>We now interpret b</a:t>
            </a:r>
            <a:r>
              <a:rPr lang="en-US" b="1" baseline="-25000" dirty="0" smtClean="0">
                <a:solidFill>
                  <a:schemeClr val="tx1"/>
                </a:solidFill>
              </a:rPr>
              <a:t>1</a:t>
            </a:r>
            <a:r>
              <a:rPr lang="en-US" b="1" dirty="0" smtClean="0">
                <a:solidFill>
                  <a:schemeClr val="tx1"/>
                </a:solidFill>
              </a:rPr>
              <a:t> as the change in Y when X</a:t>
            </a:r>
            <a:r>
              <a:rPr lang="en-US" b="1" baseline="-25000" dirty="0" smtClean="0">
                <a:solidFill>
                  <a:schemeClr val="tx1"/>
                </a:solidFill>
              </a:rPr>
              <a:t>1 </a:t>
            </a:r>
            <a:r>
              <a:rPr lang="en-US" b="1" dirty="0" smtClean="0">
                <a:solidFill>
                  <a:schemeClr val="tx1"/>
                </a:solidFill>
              </a:rPr>
              <a:t>changes by 1 and all other variables in the equation  REMAIN CONSTANT.</a:t>
            </a:r>
          </a:p>
          <a:p>
            <a:pPr marL="0" indent="0">
              <a:buNone/>
            </a:pPr>
            <a:endParaRPr lang="en-US" b="1" dirty="0">
              <a:solidFill>
                <a:schemeClr val="tx1"/>
              </a:solidFill>
            </a:endParaRPr>
          </a:p>
          <a:p>
            <a:pPr marL="0" indent="0">
              <a:buNone/>
            </a:pPr>
            <a:r>
              <a:rPr lang="en-US" dirty="0" smtClean="0">
                <a:solidFill>
                  <a:schemeClr val="tx1"/>
                </a:solidFill>
              </a:rPr>
              <a:t>We say: “controlling for” other variables (</a:t>
            </a:r>
            <a:r>
              <a:rPr lang="en-US" dirty="0" smtClean="0"/>
              <a:t>X</a:t>
            </a:r>
            <a:r>
              <a:rPr lang="en-US" baseline="-25000" dirty="0" smtClean="0"/>
              <a:t>2</a:t>
            </a:r>
            <a:r>
              <a:rPr lang="en-US" dirty="0" smtClean="0"/>
              <a:t> , X</a:t>
            </a:r>
            <a:r>
              <a:rPr lang="en-US" baseline="-25000" dirty="0" smtClean="0"/>
              <a:t>3</a:t>
            </a:r>
            <a:r>
              <a:rPr lang="en-US" dirty="0" smtClean="0">
                <a:solidFill>
                  <a:schemeClr val="tx1"/>
                </a:solidFill>
              </a:rPr>
              <a:t>).</a:t>
            </a:r>
          </a:p>
          <a:p>
            <a:endParaRPr lang="en-US" dirty="0" smtClean="0">
              <a:solidFill>
                <a:schemeClr val="tx1"/>
              </a:solidFill>
            </a:endParaRPr>
          </a:p>
          <a:p>
            <a:endParaRPr lang="en-US" dirty="0"/>
          </a:p>
        </p:txBody>
      </p:sp>
    </p:spTree>
    <p:extLst>
      <p:ext uri="{BB962C8B-B14F-4D97-AF65-F5344CB8AC3E}">
        <p14:creationId xmlns:p14="http://schemas.microsoft.com/office/powerpoint/2010/main" val="1417181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of multiple regression</a:t>
            </a:r>
            <a:endParaRPr lang="en-US" dirty="0"/>
          </a:p>
        </p:txBody>
      </p:sp>
      <p:sp>
        <p:nvSpPr>
          <p:cNvPr id="4" name="Footer Placeholder 3"/>
          <p:cNvSpPr>
            <a:spLocks noGrp="1"/>
          </p:cNvSpPr>
          <p:nvPr>
            <p:ph type="ftr" sz="quarter" idx="11"/>
          </p:nvPr>
        </p:nvSpPr>
        <p:spPr/>
        <p:txBody>
          <a:bodyPr/>
          <a:lstStyle/>
          <a:p>
            <a:r>
              <a:rPr lang="en-US" smtClean="0"/>
              <a:t>QM222 Fall 2015 Section D1</a:t>
            </a:r>
            <a:endParaRPr lang="en-US" dirty="0"/>
          </a:p>
        </p:txBody>
      </p:sp>
      <p:sp>
        <p:nvSpPr>
          <p:cNvPr id="5" name="Slide Number Placeholder 4"/>
          <p:cNvSpPr>
            <a:spLocks noGrp="1"/>
          </p:cNvSpPr>
          <p:nvPr>
            <p:ph type="sldNum" sz="quarter" idx="12"/>
          </p:nvPr>
        </p:nvSpPr>
        <p:spPr/>
        <p:txBody>
          <a:bodyPr/>
          <a:lstStyle/>
          <a:p>
            <a:fld id="{73BB4A00-984E-4949-B0C7-1370322C939D}" type="slidenum">
              <a:rPr lang="en-US" smtClean="0"/>
              <a:t>12</a:t>
            </a:fld>
            <a:endParaRPr lang="en-US" dirty="0"/>
          </a:p>
        </p:txBody>
      </p:sp>
      <p:sp>
        <p:nvSpPr>
          <p:cNvPr id="6" name="Content Placeholder 2"/>
          <p:cNvSpPr>
            <a:spLocks noGrp="1"/>
          </p:cNvSpPr>
          <p:nvPr>
            <p:ph idx="1"/>
          </p:nvPr>
        </p:nvSpPr>
        <p:spPr>
          <a:xfrm>
            <a:off x="628650" y="1247286"/>
            <a:ext cx="7886700" cy="4351338"/>
          </a:xfrm>
        </p:spPr>
        <p:txBody>
          <a:bodyPr>
            <a:noAutofit/>
          </a:bodyPr>
          <a:lstStyle/>
          <a:p>
            <a:pPr marL="0" indent="0">
              <a:spcBef>
                <a:spcPts val="0"/>
              </a:spcBef>
              <a:buNone/>
            </a:pPr>
            <a:r>
              <a:rPr lang="en-US" dirty="0"/>
              <a:t>We predicted the sale price of a condo in Brookline based on </a:t>
            </a:r>
            <a:r>
              <a:rPr lang="en-US" dirty="0" smtClean="0"/>
              <a:t>“</a:t>
            </a:r>
            <a:r>
              <a:rPr lang="en-US" dirty="0" err="1" smtClean="0"/>
              <a:t>beaconstreet</a:t>
            </a:r>
            <a:r>
              <a:rPr lang="en-US" dirty="0" smtClean="0"/>
              <a:t>”    (t-statistics in parentheses) :  </a:t>
            </a:r>
            <a:endParaRPr lang="en-US" dirty="0" smtClean="0"/>
          </a:p>
          <a:p>
            <a:pPr marL="0" indent="0">
              <a:spcBef>
                <a:spcPts val="0"/>
              </a:spcBef>
              <a:buNone/>
            </a:pPr>
            <a:endParaRPr lang="en-US" dirty="0"/>
          </a:p>
          <a:p>
            <a:pPr marL="0" indent="0">
              <a:spcBef>
                <a:spcPts val="0"/>
              </a:spcBef>
              <a:buNone/>
            </a:pPr>
            <a:r>
              <a:rPr lang="en-US" dirty="0" smtClean="0"/>
              <a:t>Price = 520,729 – 46969 </a:t>
            </a:r>
            <a:r>
              <a:rPr lang="en-US" dirty="0" err="1" smtClean="0"/>
              <a:t>beaconstreet</a:t>
            </a:r>
            <a:endParaRPr lang="en-US" dirty="0" smtClean="0"/>
          </a:p>
          <a:p>
            <a:pPr marL="0" indent="0">
              <a:spcBef>
                <a:spcPts val="0"/>
              </a:spcBef>
              <a:spcAft>
                <a:spcPts val="1200"/>
              </a:spcAft>
              <a:buNone/>
            </a:pPr>
            <a:r>
              <a:rPr lang="en-US" dirty="0"/>
              <a:t> </a:t>
            </a:r>
            <a:r>
              <a:rPr lang="en-US" dirty="0" smtClean="0"/>
              <a:t>            (61.73)      (-1.82)</a:t>
            </a:r>
          </a:p>
          <a:p>
            <a:pPr marL="0" indent="0">
              <a:spcBef>
                <a:spcPts val="0"/>
              </a:spcBef>
              <a:buNone/>
            </a:pPr>
            <a:r>
              <a:rPr lang="en-US" dirty="0" smtClean="0"/>
              <a:t>Q: Are we 95% certain that </a:t>
            </a:r>
            <a:r>
              <a:rPr lang="en-US" dirty="0" err="1" smtClean="0"/>
              <a:t>beaconstreet</a:t>
            </a:r>
            <a:r>
              <a:rPr lang="en-US" dirty="0" smtClean="0"/>
              <a:t> has a relationship with price?      </a:t>
            </a:r>
          </a:p>
          <a:p>
            <a:pPr marL="0" indent="0">
              <a:spcBef>
                <a:spcPts val="0"/>
              </a:spcBef>
              <a:buNone/>
            </a:pPr>
            <a:r>
              <a:rPr lang="en-US" dirty="0" smtClean="0"/>
              <a:t>Q: Are we 68% certain ( |t| &gt;1)   ?  </a:t>
            </a:r>
            <a:endParaRPr lang="en-US" dirty="0" smtClean="0"/>
          </a:p>
          <a:p>
            <a:pPr marL="0" indent="0">
              <a:spcBef>
                <a:spcPts val="0"/>
              </a:spcBef>
              <a:buNone/>
            </a:pPr>
            <a:endParaRPr lang="en-US" dirty="0"/>
          </a:p>
          <a:p>
            <a:pPr marL="0" indent="0">
              <a:spcBef>
                <a:spcPts val="0"/>
              </a:spcBef>
              <a:buNone/>
            </a:pPr>
            <a:r>
              <a:rPr lang="en-US" dirty="0" smtClean="0"/>
              <a:t>We expected condos on Beacon to cost more and are surprised with the result, but there are confounding factors that might be correlated with Beacon Street, such as size (in square feet).</a:t>
            </a:r>
          </a:p>
          <a:p>
            <a:pPr marL="0" indent="0">
              <a:spcBef>
                <a:spcPts val="0"/>
              </a:spcBef>
              <a:buNone/>
            </a:pPr>
            <a:endParaRPr lang="en-US" dirty="0"/>
          </a:p>
          <a:p>
            <a:pPr marL="0" indent="0">
              <a:spcBef>
                <a:spcPts val="0"/>
              </a:spcBef>
              <a:buNone/>
            </a:pPr>
            <a:r>
              <a:rPr lang="en-US" dirty="0" smtClean="0"/>
              <a:t>So we run a regression of Price (Y) on TWO explanatory variables, </a:t>
            </a:r>
            <a:r>
              <a:rPr lang="en-US" dirty="0" err="1" smtClean="0"/>
              <a:t>beaconstreet</a:t>
            </a:r>
            <a:r>
              <a:rPr lang="en-US" dirty="0" smtClean="0"/>
              <a:t> </a:t>
            </a:r>
            <a:r>
              <a:rPr lang="en-US" dirty="0" smtClean="0"/>
              <a:t>AND </a:t>
            </a:r>
            <a:r>
              <a:rPr lang="en-US" dirty="0" smtClean="0"/>
              <a:t>size.</a:t>
            </a:r>
            <a:endParaRPr lang="en-US" dirty="0"/>
          </a:p>
          <a:p>
            <a:pPr marL="0" indent="0">
              <a:buNone/>
            </a:pPr>
            <a:endParaRPr lang="en-US" sz="1200" dirty="0" smtClean="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713612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Multiple regression in Stata</a:t>
            </a:r>
            <a:endParaRPr lang="en-US" dirty="0"/>
          </a:p>
        </p:txBody>
      </p:sp>
      <p:sp>
        <p:nvSpPr>
          <p:cNvPr id="3" name="Content Placeholder 2"/>
          <p:cNvSpPr>
            <a:spLocks noGrp="1"/>
          </p:cNvSpPr>
          <p:nvPr>
            <p:ph idx="1"/>
          </p:nvPr>
        </p:nvSpPr>
        <p:spPr>
          <a:xfrm>
            <a:off x="419100" y="1227016"/>
            <a:ext cx="8305800" cy="5039314"/>
          </a:xfrm>
        </p:spPr>
        <p:txBody>
          <a:bodyPr>
            <a:normAutofit fontScale="47500" lnSpcReduction="20000"/>
          </a:bodyPr>
          <a:lstStyle/>
          <a:p>
            <a:pPr marL="0" indent="0">
              <a:lnSpc>
                <a:spcPct val="120000"/>
              </a:lnSpc>
              <a:spcBef>
                <a:spcPts val="0"/>
              </a:spcBef>
              <a:buNone/>
            </a:pPr>
            <a:r>
              <a:rPr lang="en-US" b="1" dirty="0">
                <a:latin typeface="Courier New" panose="02070309020205020404" pitchFamily="49" charset="0"/>
                <a:cs typeface="Courier New" panose="02070309020205020404" pitchFamily="49" charset="0"/>
              </a:rPr>
              <a:t>. regress price </a:t>
            </a:r>
            <a:r>
              <a:rPr lang="en-US" b="1" dirty="0" err="1">
                <a:latin typeface="Courier New" panose="02070309020205020404" pitchFamily="49" charset="0"/>
                <a:cs typeface="Courier New" panose="02070309020205020404" pitchFamily="49" charset="0"/>
              </a:rPr>
              <a:t>Beacon_Street</a:t>
            </a:r>
            <a:r>
              <a:rPr lang="en-US" b="1" dirty="0">
                <a:latin typeface="Courier New" panose="02070309020205020404" pitchFamily="49" charset="0"/>
                <a:cs typeface="Courier New" panose="02070309020205020404" pitchFamily="49" charset="0"/>
              </a:rPr>
              <a:t> size</a:t>
            </a:r>
          </a:p>
          <a:p>
            <a:pPr marL="0" indent="0">
              <a:lnSpc>
                <a:spcPct val="120000"/>
              </a:lnSpc>
              <a:spcBef>
                <a:spcPts val="0"/>
              </a:spcBef>
              <a:buNone/>
            </a:pPr>
            <a:r>
              <a:rPr lang="en-US" b="1" dirty="0">
                <a:latin typeface="Courier New" panose="02070309020205020404" pitchFamily="49" charset="0"/>
                <a:cs typeface="Courier New" panose="02070309020205020404" pitchFamily="49" charset="0"/>
              </a:rPr>
              <a:t> </a:t>
            </a:r>
          </a:p>
          <a:p>
            <a:pPr marL="0" indent="0">
              <a:lnSpc>
                <a:spcPct val="120000"/>
              </a:lnSpc>
              <a:spcBef>
                <a:spcPts val="0"/>
              </a:spcBef>
              <a:buNone/>
            </a:pPr>
            <a:r>
              <a:rPr lang="en-US" b="1" dirty="0">
                <a:latin typeface="Courier New" panose="02070309020205020404" pitchFamily="49" charset="0"/>
                <a:cs typeface="Courier New" panose="02070309020205020404" pitchFamily="49" charset="0"/>
              </a:rPr>
              <a:t>      Source |       SS       </a:t>
            </a:r>
            <a:r>
              <a:rPr lang="en-US" b="1" dirty="0" err="1">
                <a:latin typeface="Courier New" panose="02070309020205020404" pitchFamily="49" charset="0"/>
                <a:cs typeface="Courier New" panose="02070309020205020404" pitchFamily="49" charset="0"/>
              </a:rPr>
              <a:t>df</a:t>
            </a:r>
            <a:r>
              <a:rPr lang="en-US" b="1" dirty="0">
                <a:latin typeface="Courier New" panose="02070309020205020404" pitchFamily="49" charset="0"/>
                <a:cs typeface="Courier New" panose="02070309020205020404" pitchFamily="49" charset="0"/>
              </a:rPr>
              <a:t>       MS              Number of </a:t>
            </a:r>
            <a:r>
              <a:rPr lang="en-US" b="1" dirty="0" err="1">
                <a:latin typeface="Courier New" panose="02070309020205020404" pitchFamily="49" charset="0"/>
                <a:cs typeface="Courier New" panose="02070309020205020404" pitchFamily="49" charset="0"/>
              </a:rPr>
              <a:t>obs</a:t>
            </a:r>
            <a:r>
              <a:rPr lang="en-US" b="1" dirty="0">
                <a:latin typeface="Courier New" panose="02070309020205020404" pitchFamily="49" charset="0"/>
                <a:cs typeface="Courier New" panose="02070309020205020404" pitchFamily="49" charset="0"/>
              </a:rPr>
              <a:t> =    1085</a:t>
            </a:r>
          </a:p>
          <a:p>
            <a:pPr marL="0" indent="0">
              <a:lnSpc>
                <a:spcPct val="120000"/>
              </a:lnSpc>
              <a:spcBef>
                <a:spcPts val="0"/>
              </a:spcBef>
              <a:buNone/>
            </a:pPr>
            <a:r>
              <a:rPr lang="en-US" b="1" dirty="0">
                <a:latin typeface="Courier New" panose="02070309020205020404" pitchFamily="49" charset="0"/>
                <a:cs typeface="Courier New" panose="02070309020205020404" pitchFamily="49" charset="0"/>
              </a:rPr>
              <a:t>-------------+------------------------------           F(  2,  1082) = 1627.49</a:t>
            </a:r>
          </a:p>
          <a:p>
            <a:pPr marL="0" indent="0">
              <a:lnSpc>
                <a:spcPct val="120000"/>
              </a:lnSpc>
              <a:spcBef>
                <a:spcPts val="0"/>
              </a:spcBef>
              <a:buNone/>
            </a:pPr>
            <a:r>
              <a:rPr lang="en-US" b="1" dirty="0">
                <a:latin typeface="Courier New" panose="02070309020205020404" pitchFamily="49" charset="0"/>
                <a:cs typeface="Courier New" panose="02070309020205020404" pitchFamily="49" charset="0"/>
              </a:rPr>
              <a:t>       Model |  5.6215e+13     2  2.8108e+13           </a:t>
            </a:r>
            <a:r>
              <a:rPr lang="en-US" b="1" dirty="0" err="1">
                <a:latin typeface="Courier New" panose="02070309020205020404" pitchFamily="49" charset="0"/>
                <a:cs typeface="Courier New" panose="02070309020205020404" pitchFamily="49" charset="0"/>
              </a:rPr>
              <a:t>Prob</a:t>
            </a:r>
            <a:r>
              <a:rPr lang="en-US" b="1" dirty="0">
                <a:latin typeface="Courier New" panose="02070309020205020404" pitchFamily="49" charset="0"/>
                <a:cs typeface="Courier New" panose="02070309020205020404" pitchFamily="49" charset="0"/>
              </a:rPr>
              <a:t> &gt; F      =  0.0000</a:t>
            </a:r>
          </a:p>
          <a:p>
            <a:pPr marL="0" indent="0">
              <a:lnSpc>
                <a:spcPct val="120000"/>
              </a:lnSpc>
              <a:spcBef>
                <a:spcPts val="0"/>
              </a:spcBef>
              <a:buNone/>
            </a:pPr>
            <a:r>
              <a:rPr lang="en-US" b="1" dirty="0">
                <a:latin typeface="Courier New" panose="02070309020205020404" pitchFamily="49" charset="0"/>
                <a:cs typeface="Courier New" panose="02070309020205020404" pitchFamily="49" charset="0"/>
              </a:rPr>
              <a:t>    Residual |  1.8687e+13  1082  1.7271e+10           R-squared     =  0.7505</a:t>
            </a:r>
          </a:p>
          <a:p>
            <a:pPr marL="0" indent="0">
              <a:lnSpc>
                <a:spcPct val="120000"/>
              </a:lnSpc>
              <a:spcBef>
                <a:spcPts val="0"/>
              </a:spcBef>
              <a:buNone/>
            </a:pPr>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Adj</a:t>
            </a:r>
            <a:r>
              <a:rPr lang="en-US" b="1" dirty="0">
                <a:latin typeface="Courier New" panose="02070309020205020404" pitchFamily="49" charset="0"/>
                <a:cs typeface="Courier New" panose="02070309020205020404" pitchFamily="49" charset="0"/>
              </a:rPr>
              <a:t> R-squared =  0.7501</a:t>
            </a:r>
          </a:p>
          <a:p>
            <a:pPr marL="0" indent="0">
              <a:lnSpc>
                <a:spcPct val="120000"/>
              </a:lnSpc>
              <a:spcBef>
                <a:spcPts val="0"/>
              </a:spcBef>
              <a:buNone/>
            </a:pPr>
            <a:r>
              <a:rPr lang="en-US" b="1" dirty="0">
                <a:latin typeface="Courier New" panose="02070309020205020404" pitchFamily="49" charset="0"/>
                <a:cs typeface="Courier New" panose="02070309020205020404" pitchFamily="49" charset="0"/>
              </a:rPr>
              <a:t>       Total |  7.4902e+13  1084  6.9098e+10           Root MSE      =  1.3e+05</a:t>
            </a:r>
          </a:p>
          <a:p>
            <a:pPr marL="0" indent="0">
              <a:lnSpc>
                <a:spcPct val="120000"/>
              </a:lnSpc>
              <a:spcBef>
                <a:spcPts val="0"/>
              </a:spcBef>
              <a:buNone/>
            </a:pPr>
            <a:r>
              <a:rPr lang="en-US" b="1" dirty="0">
                <a:latin typeface="Courier New" panose="02070309020205020404" pitchFamily="49" charset="0"/>
                <a:cs typeface="Courier New" panose="02070309020205020404" pitchFamily="49" charset="0"/>
              </a:rPr>
              <a:t> </a:t>
            </a:r>
          </a:p>
          <a:p>
            <a:pPr marL="0" indent="0">
              <a:lnSpc>
                <a:spcPct val="120000"/>
              </a:lnSpc>
              <a:spcBef>
                <a:spcPts val="0"/>
              </a:spcBef>
              <a:buNone/>
            </a:pPr>
            <a:r>
              <a:rPr lang="en-US" b="1" dirty="0">
                <a:latin typeface="Courier New" panose="02070309020205020404" pitchFamily="49" charset="0"/>
                <a:cs typeface="Courier New" panose="02070309020205020404" pitchFamily="49" charset="0"/>
              </a:rPr>
              <a:t>-------------------------------------------------------------------------------</a:t>
            </a:r>
          </a:p>
          <a:p>
            <a:pPr marL="0" indent="0">
              <a:lnSpc>
                <a:spcPct val="120000"/>
              </a:lnSpc>
              <a:spcBef>
                <a:spcPts val="0"/>
              </a:spcBef>
              <a:buNone/>
            </a:pPr>
            <a:r>
              <a:rPr lang="en-US" b="1" dirty="0">
                <a:latin typeface="Courier New" panose="02070309020205020404" pitchFamily="49" charset="0"/>
                <a:cs typeface="Courier New" panose="02070309020205020404" pitchFamily="49" charset="0"/>
              </a:rPr>
              <a:t>        price |      </a:t>
            </a:r>
            <a:r>
              <a:rPr lang="en-US" b="1" dirty="0" err="1">
                <a:latin typeface="Courier New" panose="02070309020205020404" pitchFamily="49" charset="0"/>
                <a:cs typeface="Courier New" panose="02070309020205020404" pitchFamily="49" charset="0"/>
              </a:rPr>
              <a:t>Coef</a:t>
            </a:r>
            <a:r>
              <a:rPr lang="en-US" b="1" dirty="0">
                <a:latin typeface="Courier New" panose="02070309020205020404" pitchFamily="49" charset="0"/>
                <a:cs typeface="Courier New" panose="02070309020205020404" pitchFamily="49" charset="0"/>
              </a:rPr>
              <a:t>.   Std. Err.      t    P&gt;|t|     [95% Conf. Interval]</a:t>
            </a:r>
          </a:p>
          <a:p>
            <a:pPr marL="0" indent="0">
              <a:lnSpc>
                <a:spcPct val="120000"/>
              </a:lnSpc>
              <a:spcBef>
                <a:spcPts val="0"/>
              </a:spcBef>
              <a:buNone/>
            </a:pPr>
            <a:r>
              <a:rPr lang="en-US" b="1" dirty="0">
                <a:latin typeface="Courier New" panose="02070309020205020404" pitchFamily="49" charset="0"/>
                <a:cs typeface="Courier New" panose="02070309020205020404" pitchFamily="49" charset="0"/>
              </a:rPr>
              <a:t>--------------+----------------------------------------------------------------</a:t>
            </a:r>
          </a:p>
          <a:p>
            <a:pPr marL="0" indent="0">
              <a:lnSpc>
                <a:spcPct val="120000"/>
              </a:lnSpc>
              <a:spcBef>
                <a:spcPts val="0"/>
              </a:spcBef>
              <a:buNone/>
            </a:pPr>
            <a:r>
              <a:rPr lang="en-US" b="1" dirty="0" err="1" smtClean="0">
                <a:latin typeface="Courier New" panose="02070309020205020404" pitchFamily="49" charset="0"/>
                <a:cs typeface="Courier New" panose="02070309020205020404" pitchFamily="49" charset="0"/>
              </a:rPr>
              <a:t>beaconstreet</a:t>
            </a:r>
            <a:r>
              <a:rPr lang="en-US" b="1" dirty="0" smtClean="0">
                <a:latin typeface="Courier New" panose="02070309020205020404" pitchFamily="49" charset="0"/>
                <a:cs typeface="Courier New" panose="02070309020205020404" pitchFamily="49" charset="0"/>
              </a:rPr>
              <a:t> </a:t>
            </a:r>
            <a:r>
              <a:rPr lang="en-US" b="1" dirty="0">
                <a:latin typeface="Courier New" panose="02070309020205020404" pitchFamily="49" charset="0"/>
                <a:cs typeface="Courier New" panose="02070309020205020404" pitchFamily="49" charset="0"/>
              </a:rPr>
              <a:t>|   32935.89   12987.55     2.54   0.011     7452.263    58419.52</a:t>
            </a:r>
          </a:p>
          <a:p>
            <a:pPr marL="0" indent="0">
              <a:lnSpc>
                <a:spcPct val="120000"/>
              </a:lnSpc>
              <a:spcBef>
                <a:spcPts val="0"/>
              </a:spcBef>
              <a:buNone/>
            </a:pPr>
            <a:r>
              <a:rPr lang="en-US" b="1" dirty="0">
                <a:latin typeface="Courier New" panose="02070309020205020404" pitchFamily="49" charset="0"/>
                <a:cs typeface="Courier New" panose="02070309020205020404" pitchFamily="49" charset="0"/>
              </a:rPr>
              <a:t>         size |   409.4219   7.190862    56.94   0.000     395.3122    423.5315</a:t>
            </a:r>
          </a:p>
          <a:p>
            <a:pPr marL="0" indent="0">
              <a:lnSpc>
                <a:spcPct val="120000"/>
              </a:lnSpc>
              <a:spcBef>
                <a:spcPts val="0"/>
              </a:spcBef>
              <a:buNone/>
            </a:pPr>
            <a:r>
              <a:rPr lang="en-US" b="1" dirty="0">
                <a:latin typeface="Courier New" panose="02070309020205020404" pitchFamily="49" charset="0"/>
                <a:cs typeface="Courier New" panose="02070309020205020404" pitchFamily="49" charset="0"/>
              </a:rPr>
              <a:t>        _cons |   6981.353   9961.969     0.70   0.484    -12565.61    26528.32</a:t>
            </a:r>
          </a:p>
          <a:p>
            <a:pPr marL="0" indent="0">
              <a:lnSpc>
                <a:spcPct val="120000"/>
              </a:lnSpc>
              <a:spcBef>
                <a:spcPts val="0"/>
              </a:spcBef>
              <a:buNone/>
            </a:pPr>
            <a:r>
              <a:rPr lang="en-US" b="1" dirty="0" smtClean="0">
                <a:latin typeface="Courier New" panose="02070309020205020404" pitchFamily="49" charset="0"/>
                <a:cs typeface="Courier New" panose="02070309020205020404" pitchFamily="49" charset="0"/>
              </a:rPr>
              <a:t>-------------------------------------------------------------------------------</a:t>
            </a:r>
          </a:p>
          <a:p>
            <a:pPr marL="0" indent="0">
              <a:lnSpc>
                <a:spcPct val="120000"/>
              </a:lnSpc>
              <a:spcBef>
                <a:spcPts val="0"/>
              </a:spcBef>
              <a:buNone/>
            </a:pPr>
            <a:r>
              <a:rPr lang="en-US" sz="4400" dirty="0" smtClean="0">
                <a:cs typeface="Courier New" panose="02070309020205020404" pitchFamily="49" charset="0"/>
              </a:rPr>
              <a:t>Write </a:t>
            </a:r>
            <a:r>
              <a:rPr lang="en-US" sz="4400" dirty="0">
                <a:cs typeface="Courier New" panose="02070309020205020404" pitchFamily="49" charset="0"/>
              </a:rPr>
              <a:t>the regression equation</a:t>
            </a:r>
            <a:r>
              <a:rPr lang="en-US" sz="4400" dirty="0" smtClean="0">
                <a:cs typeface="Courier New" panose="02070309020205020404" pitchFamily="49" charset="0"/>
              </a:rPr>
              <a:t>: </a:t>
            </a:r>
          </a:p>
          <a:p>
            <a:pPr marL="0" indent="0">
              <a:lnSpc>
                <a:spcPct val="120000"/>
              </a:lnSpc>
              <a:spcBef>
                <a:spcPts val="0"/>
              </a:spcBef>
              <a:buNone/>
            </a:pPr>
            <a:endParaRPr lang="en-US" sz="4400" dirty="0">
              <a:cs typeface="Courier New" panose="02070309020205020404" pitchFamily="49" charset="0"/>
            </a:endParaRPr>
          </a:p>
          <a:p>
            <a:pPr marL="0" indent="0">
              <a:lnSpc>
                <a:spcPct val="120000"/>
              </a:lnSpc>
              <a:spcBef>
                <a:spcPts val="0"/>
              </a:spcBef>
              <a:buNone/>
            </a:pPr>
            <a:endParaRPr lang="en-US" sz="4400" dirty="0" smtClean="0">
              <a:cs typeface="Courier New" panose="02070309020205020404" pitchFamily="49" charset="0"/>
            </a:endParaRPr>
          </a:p>
          <a:p>
            <a:pPr marL="0" indent="0">
              <a:lnSpc>
                <a:spcPct val="120000"/>
              </a:lnSpc>
              <a:spcBef>
                <a:spcPts val="0"/>
              </a:spcBef>
              <a:buNone/>
            </a:pPr>
            <a:r>
              <a:rPr lang="en-US" sz="4400" dirty="0" smtClean="0">
                <a:cs typeface="Courier New" panose="02070309020205020404" pitchFamily="49" charset="0"/>
              </a:rPr>
              <a:t>Is </a:t>
            </a:r>
            <a:r>
              <a:rPr lang="en-US" sz="4400" dirty="0" smtClean="0">
                <a:cs typeface="Courier New" panose="02070309020205020404" pitchFamily="49" charset="0"/>
              </a:rPr>
              <a:t>the </a:t>
            </a:r>
            <a:r>
              <a:rPr lang="en-US" sz="4400" dirty="0" smtClean="0">
                <a:cs typeface="Courier New" panose="02070309020205020404" pitchFamily="49" charset="0"/>
              </a:rPr>
              <a:t>coefficient of </a:t>
            </a:r>
            <a:r>
              <a:rPr lang="en-US" sz="4400" dirty="0" err="1" smtClean="0">
                <a:cs typeface="Courier New" panose="02070309020205020404" pitchFamily="49" charset="0"/>
              </a:rPr>
              <a:t>beaconstreet</a:t>
            </a:r>
            <a:r>
              <a:rPr lang="en-US" sz="4400" dirty="0" smtClean="0">
                <a:cs typeface="Courier New" panose="02070309020205020404" pitchFamily="49" charset="0"/>
              </a:rPr>
              <a:t> </a:t>
            </a:r>
            <a:r>
              <a:rPr lang="en-US" sz="4400" dirty="0" smtClean="0">
                <a:cs typeface="Courier New" panose="02070309020205020404" pitchFamily="49" charset="0"/>
              </a:rPr>
              <a:t>statistically significant?    </a:t>
            </a:r>
            <a:r>
              <a:rPr lang="en-US" sz="4400" dirty="0" smtClean="0">
                <a:cs typeface="Courier New" panose="02070309020205020404" pitchFamily="49" charset="0"/>
              </a:rPr>
              <a:t>How do you know?</a:t>
            </a:r>
          </a:p>
          <a:p>
            <a:pPr marL="0" indent="0">
              <a:lnSpc>
                <a:spcPct val="120000"/>
              </a:lnSpc>
              <a:spcBef>
                <a:spcPts val="0"/>
              </a:spcBef>
              <a:buNone/>
            </a:pPr>
            <a:r>
              <a:rPr lang="en-US" sz="4400" dirty="0" smtClean="0">
                <a:cs typeface="Courier New" panose="02070309020205020404" pitchFamily="49" charset="0"/>
              </a:rPr>
              <a:t>What about size? </a:t>
            </a:r>
          </a:p>
          <a:p>
            <a:pPr marL="0" indent="0">
              <a:lnSpc>
                <a:spcPct val="120000"/>
              </a:lnSpc>
              <a:spcBef>
                <a:spcPts val="0"/>
              </a:spcBef>
              <a:buNone/>
            </a:pPr>
            <a:r>
              <a:rPr lang="en-US" sz="4400" dirty="0" smtClean="0">
                <a:cs typeface="Courier New" panose="02070309020205020404" pitchFamily="49" charset="0"/>
              </a:rPr>
              <a:t>How do we interpret these coefficients? ………………….</a:t>
            </a:r>
            <a:endParaRPr lang="en-US" sz="4400" dirty="0">
              <a:cs typeface="Courier New" panose="02070309020205020404" pitchFamily="49" charset="0"/>
            </a:endParaRPr>
          </a:p>
          <a:p>
            <a:pPr marL="0" indent="0">
              <a:lnSpc>
                <a:spcPct val="120000"/>
              </a:lnSpc>
              <a:spcBef>
                <a:spcPts val="0"/>
              </a:spcBef>
              <a:buNone/>
            </a:pPr>
            <a:endParaRPr lang="en-US" dirty="0">
              <a:latin typeface="Courier New" panose="02070309020205020404" pitchFamily="49" charset="0"/>
              <a:cs typeface="Courier New" panose="02070309020205020404" pitchFamily="49" charset="0"/>
            </a:endParaRPr>
          </a:p>
          <a:p>
            <a:pPr marL="0" indent="0">
              <a:lnSpc>
                <a:spcPct val="120000"/>
              </a:lnSpc>
              <a:spcBef>
                <a:spcPts val="0"/>
              </a:spcBef>
              <a:buNone/>
            </a:pPr>
            <a:endParaRPr lang="en-US"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911651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9" end="19"/>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0" end="2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1" end="2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881784"/>
          </a:xfrm>
        </p:spPr>
        <p:txBody>
          <a:bodyPr>
            <a:normAutofit/>
          </a:bodyPr>
          <a:lstStyle/>
          <a:p>
            <a:r>
              <a:rPr lang="en-US" dirty="0" smtClean="0"/>
              <a:t>More on interpreting multiple regression</a:t>
            </a:r>
            <a:endParaRPr lang="en-US" dirty="0"/>
          </a:p>
        </p:txBody>
      </p:sp>
      <p:sp>
        <p:nvSpPr>
          <p:cNvPr id="3" name="Content Placeholder 2"/>
          <p:cNvSpPr>
            <a:spLocks noGrp="1"/>
          </p:cNvSpPr>
          <p:nvPr>
            <p:ph idx="1"/>
          </p:nvPr>
        </p:nvSpPr>
        <p:spPr>
          <a:xfrm>
            <a:off x="419099" y="1246909"/>
            <a:ext cx="8558645" cy="5486400"/>
          </a:xfrm>
        </p:spPr>
        <p:txBody>
          <a:bodyPr>
            <a:normAutofit/>
          </a:bodyPr>
          <a:lstStyle/>
          <a:p>
            <a:pPr marL="0" indent="0">
              <a:lnSpc>
                <a:spcPct val="100000"/>
              </a:lnSpc>
              <a:spcBef>
                <a:spcPts val="0"/>
              </a:spcBef>
              <a:buNone/>
            </a:pPr>
            <a:r>
              <a:rPr lang="en-US" sz="2200" dirty="0" smtClean="0"/>
              <a:t>Price </a:t>
            </a:r>
            <a:r>
              <a:rPr lang="en-US" sz="2200" dirty="0"/>
              <a:t>= </a:t>
            </a:r>
            <a:r>
              <a:rPr lang="en-US" sz="2200" dirty="0" smtClean="0"/>
              <a:t>6981  + 32936  </a:t>
            </a:r>
            <a:r>
              <a:rPr lang="en-US" sz="2200" dirty="0" err="1" smtClean="0"/>
              <a:t>beaconstreet</a:t>
            </a:r>
            <a:r>
              <a:rPr lang="en-US" sz="2200" dirty="0" smtClean="0"/>
              <a:t>  </a:t>
            </a:r>
            <a:r>
              <a:rPr lang="en-US" sz="2200" dirty="0" smtClean="0"/>
              <a:t>+ 409.4 size      </a:t>
            </a:r>
            <a:endParaRPr lang="en-US" sz="2200" dirty="0" smtClean="0"/>
          </a:p>
          <a:p>
            <a:pPr marL="0" indent="0">
              <a:lnSpc>
                <a:spcPct val="100000"/>
              </a:lnSpc>
              <a:spcBef>
                <a:spcPts val="0"/>
              </a:spcBef>
              <a:buNone/>
            </a:pPr>
            <a:r>
              <a:rPr lang="en-US" b="1" dirty="0" smtClean="0"/>
              <a:t>If </a:t>
            </a:r>
            <a:r>
              <a:rPr lang="en-US" b="1" dirty="0" smtClean="0"/>
              <a:t>we compare 2 condos </a:t>
            </a:r>
            <a:r>
              <a:rPr lang="en-US" b="1" dirty="0" smtClean="0">
                <a:solidFill>
                  <a:srgbClr val="FF0000"/>
                </a:solidFill>
              </a:rPr>
              <a:t>of the same size</a:t>
            </a:r>
            <a:r>
              <a:rPr lang="en-US" b="1" dirty="0" smtClean="0"/>
              <a:t>, the one on Beacon Street will cost 32936 </a:t>
            </a:r>
            <a:r>
              <a:rPr lang="en-US" b="1" i="1" dirty="0" smtClean="0"/>
              <a:t>more. </a:t>
            </a:r>
          </a:p>
          <a:p>
            <a:pPr marL="0" indent="0">
              <a:lnSpc>
                <a:spcPct val="100000"/>
              </a:lnSpc>
              <a:spcBef>
                <a:spcPts val="0"/>
              </a:spcBef>
              <a:buNone/>
            </a:pPr>
            <a:r>
              <a:rPr lang="en-US" sz="2200" dirty="0" smtClean="0"/>
              <a:t>Or: </a:t>
            </a:r>
            <a:r>
              <a:rPr lang="en-US" sz="2200" b="1" dirty="0" smtClean="0">
                <a:solidFill>
                  <a:srgbClr val="FF0000"/>
                </a:solidFill>
              </a:rPr>
              <a:t>Holding size constant</a:t>
            </a:r>
            <a:r>
              <a:rPr lang="en-US" sz="2200" dirty="0" smtClean="0">
                <a:solidFill>
                  <a:srgbClr val="FF0000"/>
                </a:solidFill>
              </a:rPr>
              <a:t>,</a:t>
            </a:r>
            <a:r>
              <a:rPr lang="en-US" sz="2200" dirty="0" smtClean="0"/>
              <a:t> condos on </a:t>
            </a:r>
            <a:r>
              <a:rPr lang="en-US" sz="2200" dirty="0"/>
              <a:t>Beacon Street </a:t>
            </a:r>
            <a:r>
              <a:rPr lang="en-US" sz="2200" dirty="0" smtClean="0"/>
              <a:t>cost </a:t>
            </a:r>
            <a:r>
              <a:rPr lang="en-US" sz="2200" dirty="0"/>
              <a:t>32936 </a:t>
            </a:r>
            <a:r>
              <a:rPr lang="en-US" sz="2200" b="1" i="1" dirty="0"/>
              <a:t>more. </a:t>
            </a:r>
            <a:endParaRPr lang="en-US" sz="2200" dirty="0"/>
          </a:p>
          <a:p>
            <a:pPr marL="0" indent="0">
              <a:lnSpc>
                <a:spcPct val="100000"/>
              </a:lnSpc>
              <a:spcBef>
                <a:spcPts val="0"/>
              </a:spcBef>
              <a:buNone/>
            </a:pPr>
            <a:r>
              <a:rPr lang="en-US" sz="2200" dirty="0" smtClean="0"/>
              <a:t>Or</a:t>
            </a:r>
            <a:r>
              <a:rPr lang="en-US" sz="2200" dirty="0"/>
              <a:t>: </a:t>
            </a:r>
            <a:r>
              <a:rPr lang="en-US" sz="2200" b="1" dirty="0" smtClean="0">
                <a:solidFill>
                  <a:srgbClr val="FF0000"/>
                </a:solidFill>
              </a:rPr>
              <a:t>Controlling for size</a:t>
            </a:r>
            <a:r>
              <a:rPr lang="en-US" sz="2200" dirty="0" smtClean="0"/>
              <a:t>, </a:t>
            </a:r>
            <a:r>
              <a:rPr lang="en-US" sz="2200" dirty="0"/>
              <a:t>condos on Beacon Street cost 32936 </a:t>
            </a:r>
            <a:r>
              <a:rPr lang="en-US" sz="2200" b="1" i="1" dirty="0"/>
              <a:t>more. </a:t>
            </a:r>
            <a:endParaRPr lang="en-US" sz="2200" b="1" i="1" dirty="0" smtClean="0"/>
          </a:p>
          <a:p>
            <a:pPr marL="0" indent="0">
              <a:lnSpc>
                <a:spcPct val="100000"/>
              </a:lnSpc>
              <a:spcBef>
                <a:spcPts val="0"/>
              </a:spcBef>
              <a:buNone/>
            </a:pPr>
            <a:endParaRPr lang="en-US" b="1" i="1" dirty="0">
              <a:cs typeface="Courier New" panose="02070309020205020404" pitchFamily="49" charset="0"/>
            </a:endParaRPr>
          </a:p>
          <a:p>
            <a:pPr marL="0" indent="0">
              <a:lnSpc>
                <a:spcPct val="100000"/>
              </a:lnSpc>
              <a:spcBef>
                <a:spcPts val="0"/>
              </a:spcBef>
              <a:buNone/>
            </a:pPr>
            <a:r>
              <a:rPr lang="en-US" b="1" dirty="0" smtClean="0">
                <a:cs typeface="Courier New" panose="02070309020205020404" pitchFamily="49" charset="0"/>
              </a:rPr>
              <a:t>IN OTHER WORDS: </a:t>
            </a:r>
          </a:p>
          <a:p>
            <a:pPr marL="0" indent="0">
              <a:lnSpc>
                <a:spcPct val="100000"/>
              </a:lnSpc>
              <a:spcBef>
                <a:spcPts val="0"/>
              </a:spcBef>
              <a:buNone/>
            </a:pPr>
            <a:r>
              <a:rPr lang="en-US" b="1" dirty="0" smtClean="0">
                <a:cs typeface="Courier New" panose="02070309020205020404" pitchFamily="49" charset="0"/>
              </a:rPr>
              <a:t>By adding additional, possibly confounding variables into the regression, </a:t>
            </a:r>
          </a:p>
          <a:p>
            <a:pPr marL="0" indent="0">
              <a:lnSpc>
                <a:spcPct val="100000"/>
              </a:lnSpc>
              <a:spcBef>
                <a:spcPts val="0"/>
              </a:spcBef>
              <a:buNone/>
            </a:pPr>
            <a:r>
              <a:rPr lang="en-US" b="1" dirty="0" smtClean="0">
                <a:cs typeface="Courier New" panose="02070309020205020404" pitchFamily="49" charset="0"/>
              </a:rPr>
              <a:t>this takes out the bias (due to the missing </a:t>
            </a:r>
            <a:r>
              <a:rPr lang="en-US" b="1" dirty="0" smtClean="0">
                <a:cs typeface="Courier New" panose="02070309020205020404" pitchFamily="49" charset="0"/>
              </a:rPr>
              <a:t>confounding variable</a:t>
            </a:r>
            <a:r>
              <a:rPr lang="en-US" b="1" dirty="0" smtClean="0">
                <a:cs typeface="Courier New" panose="02070309020205020404" pitchFamily="49" charset="0"/>
              </a:rPr>
              <a:t>) from the coefficient on the variable we are interested in (Beacon Street),</a:t>
            </a:r>
          </a:p>
          <a:p>
            <a:pPr marL="0" indent="0">
              <a:lnSpc>
                <a:spcPct val="100000"/>
              </a:lnSpc>
              <a:spcBef>
                <a:spcPts val="0"/>
              </a:spcBef>
              <a:buNone/>
            </a:pPr>
            <a:endParaRPr lang="en-US" b="1" dirty="0" smtClean="0">
              <a:cs typeface="Courier New" panose="02070309020205020404" pitchFamily="49" charset="0"/>
            </a:endParaRPr>
          </a:p>
          <a:p>
            <a:pPr marL="0" indent="0">
              <a:lnSpc>
                <a:spcPct val="100000"/>
              </a:lnSpc>
              <a:spcBef>
                <a:spcPts val="0"/>
              </a:spcBef>
              <a:buNone/>
            </a:pPr>
            <a:r>
              <a:rPr lang="en-US" b="1" dirty="0" smtClean="0">
                <a:cs typeface="Courier New" panose="02070309020205020404" pitchFamily="49" charset="0"/>
              </a:rPr>
              <a:t>so we isolate the true </a:t>
            </a:r>
            <a:r>
              <a:rPr lang="en-US" b="1" dirty="0" smtClean="0">
                <a:cs typeface="Courier New" panose="02070309020205020404" pitchFamily="49" charset="0"/>
              </a:rPr>
              <a:t>“effect” </a:t>
            </a:r>
            <a:r>
              <a:rPr lang="en-US" b="1" dirty="0" smtClean="0">
                <a:cs typeface="Courier New" panose="02070309020205020404" pitchFamily="49" charset="0"/>
              </a:rPr>
              <a:t>of Beacon from being confounded with the fact that Beacon and size are related and size affects price.</a:t>
            </a:r>
          </a:p>
        </p:txBody>
      </p:sp>
    </p:spTree>
    <p:extLst>
      <p:ext uri="{BB962C8B-B14F-4D97-AF65-F5344CB8AC3E}">
        <p14:creationId xmlns:p14="http://schemas.microsoft.com/office/powerpoint/2010/main" val="2881431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881784"/>
          </a:xfrm>
        </p:spPr>
        <p:txBody>
          <a:bodyPr>
            <a:normAutofit/>
          </a:bodyPr>
          <a:lstStyle/>
          <a:p>
            <a:r>
              <a:rPr lang="en-US" dirty="0" smtClean="0"/>
              <a:t>More on interpreting multiple regression</a:t>
            </a:r>
            <a:endParaRPr lang="en-US" dirty="0"/>
          </a:p>
        </p:txBody>
      </p:sp>
      <p:sp>
        <p:nvSpPr>
          <p:cNvPr id="3" name="Content Placeholder 2"/>
          <p:cNvSpPr>
            <a:spLocks noGrp="1"/>
          </p:cNvSpPr>
          <p:nvPr>
            <p:ph idx="1"/>
          </p:nvPr>
        </p:nvSpPr>
        <p:spPr>
          <a:xfrm>
            <a:off x="419099" y="1246909"/>
            <a:ext cx="8558645" cy="5248893"/>
          </a:xfrm>
        </p:spPr>
        <p:txBody>
          <a:bodyPr>
            <a:normAutofit/>
          </a:bodyPr>
          <a:lstStyle/>
          <a:p>
            <a:pPr marL="0" indent="0">
              <a:lnSpc>
                <a:spcPct val="100000"/>
              </a:lnSpc>
              <a:spcBef>
                <a:spcPts val="0"/>
              </a:spcBef>
              <a:buNone/>
            </a:pPr>
            <a:r>
              <a:rPr lang="en-US" dirty="0"/>
              <a:t>Price = 520,729 – 46969 </a:t>
            </a:r>
            <a:r>
              <a:rPr lang="en-US" dirty="0" err="1" smtClean="0"/>
              <a:t>Beacon_Street</a:t>
            </a:r>
            <a:endParaRPr lang="en-US" dirty="0" smtClean="0"/>
          </a:p>
          <a:p>
            <a:pPr marL="0" indent="0">
              <a:lnSpc>
                <a:spcPct val="100000"/>
              </a:lnSpc>
              <a:spcBef>
                <a:spcPts val="0"/>
              </a:spcBef>
              <a:buNone/>
            </a:pPr>
            <a:endParaRPr lang="en-US" dirty="0" smtClean="0"/>
          </a:p>
          <a:p>
            <a:pPr marL="0" indent="0">
              <a:lnSpc>
                <a:spcPct val="100000"/>
              </a:lnSpc>
              <a:spcBef>
                <a:spcPts val="0"/>
              </a:spcBef>
              <a:buNone/>
            </a:pPr>
            <a:r>
              <a:rPr lang="en-US" dirty="0" smtClean="0"/>
              <a:t>Price </a:t>
            </a:r>
            <a:r>
              <a:rPr lang="en-US" dirty="0"/>
              <a:t>= </a:t>
            </a:r>
            <a:r>
              <a:rPr lang="en-US" dirty="0" smtClean="0"/>
              <a:t>6981  + 32936  </a:t>
            </a:r>
            <a:r>
              <a:rPr lang="en-US" dirty="0" err="1"/>
              <a:t>Beacon_Street</a:t>
            </a:r>
            <a:r>
              <a:rPr lang="en-US" dirty="0"/>
              <a:t> </a:t>
            </a:r>
            <a:r>
              <a:rPr lang="en-US" dirty="0" smtClean="0"/>
              <a:t> + 409.4 size      </a:t>
            </a:r>
          </a:p>
          <a:p>
            <a:pPr marL="0" indent="0">
              <a:lnSpc>
                <a:spcPct val="100000"/>
              </a:lnSpc>
              <a:spcBef>
                <a:spcPts val="0"/>
              </a:spcBef>
              <a:buNone/>
            </a:pPr>
            <a:endParaRPr lang="en-US" dirty="0" smtClean="0"/>
          </a:p>
          <a:p>
            <a:pPr marL="0" indent="0">
              <a:lnSpc>
                <a:spcPct val="100000"/>
              </a:lnSpc>
              <a:spcBef>
                <a:spcPts val="0"/>
              </a:spcBef>
              <a:buNone/>
            </a:pPr>
            <a:r>
              <a:rPr lang="en-US" dirty="0" smtClean="0"/>
              <a:t>If I want to know </a:t>
            </a:r>
            <a:r>
              <a:rPr lang="en-US" i="1" dirty="0" smtClean="0"/>
              <a:t>how much a similarly sized </a:t>
            </a:r>
            <a:r>
              <a:rPr lang="en-US" dirty="0" smtClean="0"/>
              <a:t>apartment is on and off Beacon street, I use the second regression.  </a:t>
            </a:r>
            <a:r>
              <a:rPr lang="en-US" dirty="0" smtClean="0"/>
              <a:t>Beacon IS more expensive. </a:t>
            </a:r>
          </a:p>
          <a:p>
            <a:pPr marL="0" indent="0">
              <a:lnSpc>
                <a:spcPct val="100000"/>
              </a:lnSpc>
              <a:spcBef>
                <a:spcPts val="0"/>
              </a:spcBef>
              <a:buNone/>
            </a:pPr>
            <a:endParaRPr lang="en-US" dirty="0" smtClean="0"/>
          </a:p>
          <a:p>
            <a:pPr marL="0" indent="0">
              <a:lnSpc>
                <a:spcPct val="100000"/>
              </a:lnSpc>
              <a:spcBef>
                <a:spcPts val="0"/>
              </a:spcBef>
              <a:buNone/>
            </a:pPr>
            <a:r>
              <a:rPr lang="en-US" dirty="0" smtClean="0"/>
              <a:t>Also, I</a:t>
            </a:r>
            <a:r>
              <a:rPr lang="en-US" dirty="0" smtClean="0"/>
              <a:t> </a:t>
            </a:r>
            <a:r>
              <a:rPr lang="en-US" dirty="0" smtClean="0"/>
              <a:t>learn something from the difference in the coefficients on Beacon Street. </a:t>
            </a:r>
            <a:endParaRPr lang="en-US" dirty="0" smtClean="0"/>
          </a:p>
          <a:p>
            <a:pPr marL="0" indent="0">
              <a:lnSpc>
                <a:spcPct val="100000"/>
              </a:lnSpc>
              <a:spcBef>
                <a:spcPts val="0"/>
              </a:spcBef>
              <a:buNone/>
            </a:pPr>
            <a:r>
              <a:rPr lang="en-US" dirty="0"/>
              <a:t>	</a:t>
            </a:r>
            <a:r>
              <a:rPr lang="en-US" dirty="0" smtClean="0"/>
              <a:t>I learn that apartments on Beacon are ______ than others. </a:t>
            </a:r>
          </a:p>
          <a:p>
            <a:pPr marL="0" indent="0">
              <a:lnSpc>
                <a:spcPct val="100000"/>
              </a:lnSpc>
              <a:spcBef>
                <a:spcPts val="0"/>
              </a:spcBef>
              <a:buNone/>
            </a:pPr>
            <a:r>
              <a:rPr lang="en-US" dirty="0">
                <a:cs typeface="Courier New" panose="02070309020205020404" pitchFamily="49" charset="0"/>
              </a:rPr>
              <a:t>	</a:t>
            </a:r>
            <a:r>
              <a:rPr lang="en-US" dirty="0" smtClean="0">
                <a:cs typeface="Courier New" panose="02070309020205020404" pitchFamily="49" charset="0"/>
              </a:rPr>
              <a:t>	(fill in:  bigger       smaller)</a:t>
            </a:r>
            <a:endParaRPr lang="en-US" dirty="0" smtClean="0">
              <a:cs typeface="Courier New" panose="02070309020205020404" pitchFamily="49" charset="0"/>
            </a:endParaRPr>
          </a:p>
        </p:txBody>
      </p:sp>
    </p:spTree>
    <p:extLst>
      <p:ext uri="{BB962C8B-B14F-4D97-AF65-F5344CB8AC3E}">
        <p14:creationId xmlns:p14="http://schemas.microsoft.com/office/powerpoint/2010/main" val="1340809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 on interpreting regression </a:t>
            </a:r>
            <a:r>
              <a:rPr lang="en-US" sz="2400" dirty="0" smtClean="0"/>
              <a:t>(scratch cards)</a:t>
            </a:r>
            <a:endParaRPr lang="en-US" sz="2400" dirty="0"/>
          </a:p>
        </p:txBody>
      </p:sp>
      <p:sp>
        <p:nvSpPr>
          <p:cNvPr id="3" name="Content Placeholder 2"/>
          <p:cNvSpPr>
            <a:spLocks noGrp="1"/>
          </p:cNvSpPr>
          <p:nvPr>
            <p:ph idx="1"/>
          </p:nvPr>
        </p:nvSpPr>
        <p:spPr>
          <a:xfrm>
            <a:off x="628650" y="1352062"/>
            <a:ext cx="7886700" cy="5103446"/>
          </a:xfrm>
        </p:spPr>
        <p:txBody>
          <a:bodyPr>
            <a:normAutofit/>
          </a:bodyPr>
          <a:lstStyle/>
          <a:p>
            <a:r>
              <a:rPr lang="en-US" sz="2000" dirty="0" smtClean="0"/>
              <a:t>Let’s say I run a regression of drownings per capita on ice cream sales per capita per day and get  </a:t>
            </a:r>
          </a:p>
          <a:p>
            <a:pPr marL="0" indent="0">
              <a:buNone/>
            </a:pPr>
            <a:r>
              <a:rPr lang="en-US" sz="2000" dirty="0" smtClean="0"/>
              <a:t>drownings =  .00010   +   .00015 </a:t>
            </a:r>
            <a:r>
              <a:rPr lang="en-US" sz="2000" dirty="0" err="1" smtClean="0"/>
              <a:t>icecream</a:t>
            </a:r>
            <a:r>
              <a:rPr lang="en-US" sz="2000" dirty="0" smtClean="0"/>
              <a:t>      with both |t-stats| &gt; 2</a:t>
            </a:r>
          </a:p>
          <a:p>
            <a:pPr marL="0" indent="0">
              <a:buNone/>
            </a:pPr>
            <a:r>
              <a:rPr lang="en-US" sz="2000" dirty="0" smtClean="0"/>
              <a:t>(Note numbers are small because there aren’t many drownings per person!)</a:t>
            </a:r>
          </a:p>
          <a:p>
            <a:pPr marL="0" indent="0">
              <a:buNone/>
            </a:pPr>
            <a:r>
              <a:rPr lang="en-US" sz="2000" dirty="0" smtClean="0"/>
              <a:t>If I were to add in average daily temperature, I’d get the regressio</a:t>
            </a:r>
            <a:r>
              <a:rPr lang="en-US" dirty="0" smtClean="0"/>
              <a:t>n:</a:t>
            </a:r>
          </a:p>
          <a:p>
            <a:pPr marL="0" indent="0">
              <a:buNone/>
            </a:pPr>
            <a:r>
              <a:rPr lang="en-US" sz="2000" dirty="0" smtClean="0"/>
              <a:t>drownings = b</a:t>
            </a:r>
            <a:r>
              <a:rPr lang="en-US" sz="2000" baseline="-25000" dirty="0" smtClean="0"/>
              <a:t>0</a:t>
            </a:r>
            <a:r>
              <a:rPr lang="en-US" sz="2000" dirty="0" smtClean="0"/>
              <a:t>        + b</a:t>
            </a:r>
            <a:r>
              <a:rPr lang="en-US" sz="2000" baseline="-25000" dirty="0" smtClean="0"/>
              <a:t>1</a:t>
            </a:r>
            <a:r>
              <a:rPr lang="en-US" sz="2000" dirty="0" smtClean="0"/>
              <a:t>    </a:t>
            </a:r>
            <a:r>
              <a:rPr lang="en-US" sz="2000" dirty="0" err="1" smtClean="0"/>
              <a:t>icecream</a:t>
            </a:r>
            <a:r>
              <a:rPr lang="en-US" sz="2000" dirty="0" smtClean="0"/>
              <a:t>   +   b</a:t>
            </a:r>
            <a:r>
              <a:rPr lang="en-US" sz="2000" baseline="-25000" dirty="0" smtClean="0"/>
              <a:t>2 </a:t>
            </a:r>
            <a:r>
              <a:rPr lang="en-US" sz="2000" dirty="0" smtClean="0"/>
              <a:t> temperature</a:t>
            </a:r>
          </a:p>
          <a:p>
            <a:pPr marL="0" indent="0">
              <a:buNone/>
            </a:pPr>
            <a:r>
              <a:rPr lang="en-US" sz="2000" dirty="0" smtClean="0"/>
              <a:t>Q3: What is the likely sign of b</a:t>
            </a:r>
            <a:r>
              <a:rPr lang="en-US" sz="2000" baseline="-25000" dirty="0" smtClean="0"/>
              <a:t>2</a:t>
            </a:r>
            <a:r>
              <a:rPr lang="en-US" sz="2000" dirty="0" smtClean="0"/>
              <a:t>?   </a:t>
            </a:r>
          </a:p>
          <a:p>
            <a:pPr marL="0" indent="0">
              <a:buNone/>
            </a:pPr>
            <a:r>
              <a:rPr lang="en-US" sz="2000" dirty="0"/>
              <a:t>	</a:t>
            </a:r>
            <a:r>
              <a:rPr lang="en-US" sz="2000" dirty="0" smtClean="0"/>
              <a:t>	a) negative    b)positive   c)can’t tell</a:t>
            </a:r>
          </a:p>
          <a:p>
            <a:pPr marL="0" indent="0">
              <a:buNone/>
            </a:pPr>
            <a:r>
              <a:rPr lang="en-US" sz="2000" dirty="0" smtClean="0"/>
              <a:t>Q4:  What is the most likely value of b</a:t>
            </a:r>
            <a:r>
              <a:rPr lang="en-US" sz="2000" baseline="-25000" dirty="0" smtClean="0"/>
              <a:t>1</a:t>
            </a:r>
            <a:r>
              <a:rPr lang="en-US" sz="2000" dirty="0" smtClean="0"/>
              <a:t>?</a:t>
            </a:r>
          </a:p>
          <a:p>
            <a:pPr marL="457200" indent="-457200">
              <a:buAutoNum type="alphaLcParenR"/>
            </a:pPr>
            <a:r>
              <a:rPr lang="en-US" sz="2000" dirty="0" smtClean="0"/>
              <a:t>.00015     </a:t>
            </a:r>
          </a:p>
          <a:p>
            <a:pPr marL="457200" indent="-457200">
              <a:buAutoNum type="alphaLcParenR"/>
            </a:pPr>
            <a:r>
              <a:rPr lang="en-US" sz="2000" dirty="0" smtClean="0"/>
              <a:t>a different significantly positive number   </a:t>
            </a:r>
          </a:p>
          <a:p>
            <a:pPr marL="457200" indent="-457200">
              <a:buAutoNum type="alphaLcParenR"/>
            </a:pPr>
            <a:r>
              <a:rPr lang="en-US" sz="2000" dirty="0" smtClean="0"/>
              <a:t>an insignificant number</a:t>
            </a:r>
          </a:p>
          <a:p>
            <a:pPr marL="457200" indent="-457200">
              <a:buFont typeface="Arial" panose="020B0604020202020204" pitchFamily="34" charset="0"/>
              <a:buAutoNum type="alphaLcParenR"/>
            </a:pPr>
            <a:r>
              <a:rPr lang="en-US" sz="2000" dirty="0"/>
              <a:t>a significantly negative number   </a:t>
            </a:r>
            <a:endParaRPr lang="en-US" sz="2000" dirty="0" smtClean="0"/>
          </a:p>
          <a:p>
            <a:pPr marL="0" indent="0">
              <a:buNone/>
            </a:pPr>
            <a:endParaRPr lang="en-US" dirty="0"/>
          </a:p>
        </p:txBody>
      </p:sp>
      <p:sp>
        <p:nvSpPr>
          <p:cNvPr id="4" name="Footer Placeholder 3"/>
          <p:cNvSpPr>
            <a:spLocks noGrp="1"/>
          </p:cNvSpPr>
          <p:nvPr>
            <p:ph type="ftr" sz="quarter" idx="11"/>
          </p:nvPr>
        </p:nvSpPr>
        <p:spPr/>
        <p:txBody>
          <a:bodyPr/>
          <a:lstStyle/>
          <a:p>
            <a:r>
              <a:rPr lang="en-US" smtClean="0"/>
              <a:t>QM222 Fall 2017 Section A1</a:t>
            </a:r>
            <a:endParaRPr lang="en-US" dirty="0"/>
          </a:p>
        </p:txBody>
      </p:sp>
      <p:sp>
        <p:nvSpPr>
          <p:cNvPr id="5" name="Slide Number Placeholder 4"/>
          <p:cNvSpPr>
            <a:spLocks noGrp="1"/>
          </p:cNvSpPr>
          <p:nvPr>
            <p:ph type="sldNum" sz="quarter" idx="12"/>
          </p:nvPr>
        </p:nvSpPr>
        <p:spPr/>
        <p:txBody>
          <a:bodyPr/>
          <a:lstStyle/>
          <a:p>
            <a:fld id="{73BB4A00-984E-4949-B0C7-1370322C939D}" type="slidenum">
              <a:rPr lang="en-US" smtClean="0"/>
              <a:t>16</a:t>
            </a:fld>
            <a:endParaRPr lang="en-US" dirty="0"/>
          </a:p>
        </p:txBody>
      </p:sp>
    </p:spTree>
    <p:extLst>
      <p:ext uri="{BB962C8B-B14F-4D97-AF65-F5344CB8AC3E}">
        <p14:creationId xmlns:p14="http://schemas.microsoft.com/office/powerpoint/2010/main" val="308335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Rectangle 2"/>
          <p:cNvSpPr>
            <a:spLocks noGrp="1" noChangeArrowheads="1"/>
          </p:cNvSpPr>
          <p:nvPr>
            <p:ph type="title"/>
          </p:nvPr>
        </p:nvSpPr>
        <p:spPr>
          <a:xfrm>
            <a:off x="1295400" y="685800"/>
            <a:ext cx="7239000" cy="1143000"/>
          </a:xfrm>
        </p:spPr>
        <p:txBody>
          <a:bodyPr>
            <a:normAutofit/>
          </a:bodyPr>
          <a:lstStyle/>
          <a:p>
            <a:pPr eaLnBrk="1" hangingPunct="1"/>
            <a:r>
              <a:rPr lang="en-US" dirty="0" smtClean="0"/>
              <a:t>Multiple regression:  Why use it?</a:t>
            </a:r>
          </a:p>
        </p:txBody>
      </p:sp>
      <p:sp>
        <p:nvSpPr>
          <p:cNvPr id="32773" name="Rectangle 3"/>
          <p:cNvSpPr>
            <a:spLocks noGrp="1" noChangeArrowheads="1"/>
          </p:cNvSpPr>
          <p:nvPr>
            <p:ph idx="1"/>
          </p:nvPr>
        </p:nvSpPr>
        <p:spPr>
          <a:xfrm>
            <a:off x="1143000" y="1676400"/>
            <a:ext cx="7696200" cy="4419600"/>
          </a:xfrm>
        </p:spPr>
        <p:txBody>
          <a:bodyPr>
            <a:normAutofit lnSpcReduction="10000"/>
          </a:bodyPr>
          <a:lstStyle/>
          <a:p>
            <a:pPr eaLnBrk="1" hangingPunct="1">
              <a:lnSpc>
                <a:spcPct val="90000"/>
              </a:lnSpc>
            </a:pPr>
            <a:endParaRPr lang="en-US" sz="2800" dirty="0" smtClean="0"/>
          </a:p>
          <a:p>
            <a:pPr marL="0" indent="0" eaLnBrk="1" hangingPunct="1">
              <a:lnSpc>
                <a:spcPct val="90000"/>
              </a:lnSpc>
              <a:buNone/>
            </a:pPr>
            <a:r>
              <a:rPr lang="en-US" dirty="0" smtClean="0"/>
              <a:t>There are 2 </a:t>
            </a:r>
            <a:r>
              <a:rPr lang="en-US" dirty="0" smtClean="0"/>
              <a:t>reasons why we </a:t>
            </a:r>
            <a:r>
              <a:rPr lang="en-US" dirty="0" smtClean="0"/>
              <a:t>use </a:t>
            </a:r>
            <a:r>
              <a:rPr lang="en-US" dirty="0" smtClean="0"/>
              <a:t>multiple </a:t>
            </a:r>
            <a:r>
              <a:rPr lang="en-US" dirty="0" smtClean="0"/>
              <a:t>regression:</a:t>
            </a:r>
            <a:endParaRPr lang="en-US" dirty="0" smtClean="0"/>
          </a:p>
          <a:p>
            <a:pPr eaLnBrk="1" hangingPunct="1">
              <a:lnSpc>
                <a:spcPct val="90000"/>
              </a:lnSpc>
            </a:pPr>
            <a:endParaRPr lang="en-US" dirty="0" smtClean="0"/>
          </a:p>
          <a:p>
            <a:pPr marL="457200" indent="-457200" eaLnBrk="1" hangingPunct="1">
              <a:lnSpc>
                <a:spcPct val="90000"/>
              </a:lnSpc>
              <a:buFont typeface="+mj-lt"/>
              <a:buAutoNum type="arabicPeriod"/>
            </a:pPr>
            <a:r>
              <a:rPr lang="en-US" dirty="0" smtClean="0"/>
              <a:t>To get the closer to </a:t>
            </a:r>
            <a:r>
              <a:rPr lang="en-US" dirty="0" err="1" smtClean="0"/>
              <a:t>the“correct</a:t>
            </a:r>
            <a:r>
              <a:rPr lang="en-US" dirty="0" smtClean="0"/>
              <a:t>/causal” (unbiased) coefficient </a:t>
            </a:r>
            <a:r>
              <a:rPr lang="en-US" dirty="0" smtClean="0"/>
              <a:t> </a:t>
            </a:r>
            <a:r>
              <a:rPr lang="en-US" dirty="0" smtClean="0"/>
              <a:t>by controlling for confounding </a:t>
            </a:r>
            <a:r>
              <a:rPr lang="en-US" dirty="0" smtClean="0"/>
              <a:t>factors</a:t>
            </a:r>
          </a:p>
          <a:p>
            <a:pPr marL="0" indent="0" eaLnBrk="1" hangingPunct="1">
              <a:lnSpc>
                <a:spcPct val="90000"/>
              </a:lnSpc>
              <a:buNone/>
            </a:pPr>
            <a:r>
              <a:rPr lang="en-US" dirty="0" smtClean="0"/>
              <a:t>(This is important for those of you trying to measure the effect of X on Y).</a:t>
            </a:r>
            <a:endParaRPr lang="en-US" dirty="0" smtClean="0"/>
          </a:p>
          <a:p>
            <a:pPr lvl="2" eaLnBrk="1" hangingPunct="1">
              <a:lnSpc>
                <a:spcPct val="90000"/>
              </a:lnSpc>
              <a:buFontTx/>
              <a:buNone/>
            </a:pPr>
            <a:endParaRPr lang="en-US" sz="2400" dirty="0" smtClean="0"/>
          </a:p>
          <a:p>
            <a:pPr marL="457200" indent="-457200" eaLnBrk="1" hangingPunct="1">
              <a:lnSpc>
                <a:spcPct val="90000"/>
              </a:lnSpc>
              <a:buFont typeface="+mj-lt"/>
              <a:buAutoNum type="arabicPeriod" startAt="2"/>
            </a:pPr>
            <a:r>
              <a:rPr lang="en-US" dirty="0" smtClean="0"/>
              <a:t>To </a:t>
            </a:r>
            <a:r>
              <a:rPr lang="en-US" dirty="0" smtClean="0"/>
              <a:t>increase the predictive power of a </a:t>
            </a:r>
            <a:r>
              <a:rPr lang="en-US" dirty="0" smtClean="0"/>
              <a:t>regression. (We’ll </a:t>
            </a:r>
            <a:r>
              <a:rPr lang="en-US" dirty="0" smtClean="0"/>
              <a:t>soon learn how to measure this power</a:t>
            </a:r>
            <a:r>
              <a:rPr lang="en-US" dirty="0" smtClean="0"/>
              <a:t>.)</a:t>
            </a:r>
          </a:p>
          <a:p>
            <a:pPr marL="0" indent="0" eaLnBrk="1" hangingPunct="1">
              <a:lnSpc>
                <a:spcPct val="90000"/>
              </a:lnSpc>
              <a:buNone/>
            </a:pPr>
            <a:r>
              <a:rPr lang="en-US" dirty="0" smtClean="0"/>
              <a:t>(This is important for those of you trying to predict e.g. stock prices.)</a:t>
            </a:r>
            <a:endParaRPr lang="en-US" dirty="0" smtClean="0"/>
          </a:p>
          <a:p>
            <a:pPr marL="514350" indent="-514350" eaLnBrk="1" hangingPunct="1">
              <a:lnSpc>
                <a:spcPct val="90000"/>
              </a:lnSpc>
              <a:buFont typeface="+mj-lt"/>
              <a:buAutoNum type="arabicPeriod"/>
            </a:pPr>
            <a:endParaRPr lang="en-US" dirty="0" smtClean="0"/>
          </a:p>
          <a:p>
            <a:pPr lvl="2" eaLnBrk="1" hangingPunct="1">
              <a:lnSpc>
                <a:spcPct val="90000"/>
              </a:lnSpc>
            </a:pPr>
            <a:endParaRPr lang="en-US" sz="2100" dirty="0" smtClean="0"/>
          </a:p>
        </p:txBody>
      </p:sp>
    </p:spTree>
    <p:extLst>
      <p:ext uri="{BB962C8B-B14F-4D97-AF65-F5344CB8AC3E}">
        <p14:creationId xmlns:p14="http://schemas.microsoft.com/office/powerpoint/2010/main" val="2609368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277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2773">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2773">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277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 we…</a:t>
            </a:r>
            <a:endParaRPr lang="en-US" dirty="0"/>
          </a:p>
        </p:txBody>
      </p:sp>
      <p:sp>
        <p:nvSpPr>
          <p:cNvPr id="3" name="Content Placeholder 2"/>
          <p:cNvSpPr>
            <a:spLocks noGrp="1"/>
          </p:cNvSpPr>
          <p:nvPr>
            <p:ph idx="1"/>
          </p:nvPr>
        </p:nvSpPr>
        <p:spPr/>
        <p:txBody>
          <a:bodyPr/>
          <a:lstStyle/>
          <a:p>
            <a:r>
              <a:rPr lang="en-US" dirty="0" smtClean="0"/>
              <a:t>Review how to interpret the statistics </a:t>
            </a:r>
            <a:r>
              <a:rPr lang="en-US" dirty="0" smtClean="0"/>
              <a:t>about </a:t>
            </a:r>
            <a:r>
              <a:rPr lang="en-US" dirty="0" smtClean="0"/>
              <a:t>regression </a:t>
            </a:r>
            <a:r>
              <a:rPr lang="en-US" dirty="0" smtClean="0"/>
              <a:t>coefficients (listed in the same line as the </a:t>
            </a:r>
            <a:r>
              <a:rPr lang="en-US" dirty="0" smtClean="0"/>
              <a:t>coefficient itself).</a:t>
            </a:r>
            <a:endParaRPr lang="en-US" dirty="0" smtClean="0"/>
          </a:p>
          <a:p>
            <a:pPr lvl="1"/>
            <a:r>
              <a:rPr lang="en-US" dirty="0" smtClean="0"/>
              <a:t>Standard errors</a:t>
            </a:r>
          </a:p>
          <a:p>
            <a:pPr lvl="1"/>
            <a:r>
              <a:rPr lang="en-US" dirty="0" smtClean="0"/>
              <a:t>95% confidence intervals</a:t>
            </a:r>
          </a:p>
          <a:p>
            <a:pPr lvl="1"/>
            <a:r>
              <a:rPr lang="en-US" dirty="0" smtClean="0"/>
              <a:t>t-tests</a:t>
            </a:r>
          </a:p>
          <a:p>
            <a:pPr lvl="1"/>
            <a:r>
              <a:rPr lang="en-US" dirty="0" smtClean="0"/>
              <a:t>p-values</a:t>
            </a:r>
          </a:p>
          <a:p>
            <a:r>
              <a:rPr lang="en-US" dirty="0" smtClean="0"/>
              <a:t>Multiple regression: How to interpret it and why use it.</a:t>
            </a:r>
          </a:p>
          <a:p>
            <a:r>
              <a:rPr lang="en-US" b="1" dirty="0" smtClean="0"/>
              <a:t>Break into groups to talk about possible confounding factors</a:t>
            </a:r>
          </a:p>
          <a:p>
            <a:pPr lvl="1"/>
            <a:endParaRPr lang="en-US" dirty="0"/>
          </a:p>
          <a:p>
            <a:pPr lvl="1"/>
            <a:endParaRPr lang="en-US" dirty="0" smtClean="0"/>
          </a:p>
          <a:p>
            <a:pPr lvl="1"/>
            <a:endParaRPr lang="en-US" dirty="0"/>
          </a:p>
        </p:txBody>
      </p:sp>
      <p:sp>
        <p:nvSpPr>
          <p:cNvPr id="4" name="Footer Placeholder 3"/>
          <p:cNvSpPr>
            <a:spLocks noGrp="1"/>
          </p:cNvSpPr>
          <p:nvPr>
            <p:ph type="ftr" sz="quarter" idx="11"/>
          </p:nvPr>
        </p:nvSpPr>
        <p:spPr/>
        <p:txBody>
          <a:bodyPr/>
          <a:lstStyle/>
          <a:p>
            <a:r>
              <a:rPr lang="en-US" smtClean="0"/>
              <a:t>QM222 Fall 2017 Section A1</a:t>
            </a:r>
            <a:endParaRPr lang="en-US" dirty="0"/>
          </a:p>
        </p:txBody>
      </p:sp>
      <p:sp>
        <p:nvSpPr>
          <p:cNvPr id="5" name="Slide Number Placeholder 4"/>
          <p:cNvSpPr>
            <a:spLocks noGrp="1"/>
          </p:cNvSpPr>
          <p:nvPr>
            <p:ph type="sldNum" sz="quarter" idx="12"/>
          </p:nvPr>
        </p:nvSpPr>
        <p:spPr/>
        <p:txBody>
          <a:bodyPr/>
          <a:lstStyle/>
          <a:p>
            <a:fld id="{73BB4A00-984E-4949-B0C7-1370322C939D}" type="slidenum">
              <a:rPr lang="en-US" smtClean="0"/>
              <a:t>18</a:t>
            </a:fld>
            <a:endParaRPr lang="en-US" dirty="0"/>
          </a:p>
        </p:txBody>
      </p:sp>
    </p:spTree>
    <p:extLst>
      <p:ext uri="{BB962C8B-B14F-4D97-AF65-F5344CB8AC3E}">
        <p14:creationId xmlns:p14="http://schemas.microsoft.com/office/powerpoint/2010/main" val="252678178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Break into groups to discuss possibly confounding factors</a:t>
            </a:r>
            <a:endParaRPr lang="en-US" dirty="0"/>
          </a:p>
        </p:txBody>
      </p:sp>
      <p:sp>
        <p:nvSpPr>
          <p:cNvPr id="3" name="Content Placeholder 2"/>
          <p:cNvSpPr>
            <a:spLocks noGrp="1"/>
          </p:cNvSpPr>
          <p:nvPr>
            <p:ph idx="1"/>
          </p:nvPr>
        </p:nvSpPr>
        <p:spPr/>
        <p:txBody>
          <a:bodyPr/>
          <a:lstStyle/>
          <a:p>
            <a:pPr marL="457200" indent="-457200">
              <a:buFont typeface="+mj-lt"/>
              <a:buAutoNum type="arabicPeriod"/>
            </a:pPr>
            <a:r>
              <a:rPr lang="en-US" dirty="0" smtClean="0"/>
              <a:t>Those using a survey of people  (ADD health, GSS, ACS)</a:t>
            </a:r>
          </a:p>
          <a:p>
            <a:pPr marL="457200" indent="-457200">
              <a:buFont typeface="+mj-lt"/>
              <a:buAutoNum type="arabicPeriod"/>
            </a:pPr>
            <a:r>
              <a:rPr lang="en-US" dirty="0" smtClean="0"/>
              <a:t>Those using country-level or state/municipality data (often cross-section/time series)</a:t>
            </a:r>
          </a:p>
          <a:p>
            <a:pPr marL="457200" indent="-457200">
              <a:buFont typeface="+mj-lt"/>
              <a:buAutoNum type="arabicPeriod"/>
            </a:pPr>
            <a:r>
              <a:rPr lang="en-US" dirty="0" smtClean="0"/>
              <a:t>Those using sports data</a:t>
            </a:r>
          </a:p>
          <a:p>
            <a:pPr marL="457200" indent="-457200">
              <a:buFont typeface="+mj-lt"/>
              <a:buAutoNum type="arabicPeriod"/>
            </a:pPr>
            <a:r>
              <a:rPr lang="en-US" dirty="0" smtClean="0"/>
              <a:t>Those using financial data </a:t>
            </a:r>
            <a:r>
              <a:rPr lang="en-US" dirty="0"/>
              <a:t>(often cross-section/time series)</a:t>
            </a:r>
            <a:endParaRPr lang="en-US" dirty="0" smtClean="0"/>
          </a:p>
          <a:p>
            <a:pPr marL="457200" indent="-457200">
              <a:buFont typeface="+mj-lt"/>
              <a:buAutoNum type="arabicPeriod"/>
            </a:pPr>
            <a:endParaRPr lang="en-US" dirty="0"/>
          </a:p>
        </p:txBody>
      </p:sp>
      <p:sp>
        <p:nvSpPr>
          <p:cNvPr id="4" name="Footer Placeholder 3"/>
          <p:cNvSpPr>
            <a:spLocks noGrp="1"/>
          </p:cNvSpPr>
          <p:nvPr>
            <p:ph type="ftr" sz="quarter" idx="11"/>
          </p:nvPr>
        </p:nvSpPr>
        <p:spPr/>
        <p:txBody>
          <a:bodyPr/>
          <a:lstStyle/>
          <a:p>
            <a:r>
              <a:rPr lang="en-US" smtClean="0"/>
              <a:t>QM222 Fall 2017 Section A1</a:t>
            </a:r>
            <a:endParaRPr lang="en-US" dirty="0"/>
          </a:p>
        </p:txBody>
      </p:sp>
      <p:sp>
        <p:nvSpPr>
          <p:cNvPr id="5" name="Slide Number Placeholder 4"/>
          <p:cNvSpPr>
            <a:spLocks noGrp="1"/>
          </p:cNvSpPr>
          <p:nvPr>
            <p:ph type="sldNum" sz="quarter" idx="12"/>
          </p:nvPr>
        </p:nvSpPr>
        <p:spPr/>
        <p:txBody>
          <a:bodyPr/>
          <a:lstStyle/>
          <a:p>
            <a:fld id="{73BB4A00-984E-4949-B0C7-1370322C939D}" type="slidenum">
              <a:rPr lang="en-US" smtClean="0"/>
              <a:t>19</a:t>
            </a:fld>
            <a:endParaRPr lang="en-US" dirty="0"/>
          </a:p>
        </p:txBody>
      </p:sp>
    </p:spTree>
    <p:extLst>
      <p:ext uri="{BB962C8B-B14F-4D97-AF65-F5344CB8AC3E}">
        <p14:creationId xmlns:p14="http://schemas.microsoft.com/office/powerpoint/2010/main" val="37213107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To-dos</a:t>
            </a:r>
            <a:endParaRPr lang="en-US" dirty="0"/>
          </a:p>
        </p:txBody>
      </p:sp>
      <p:sp>
        <p:nvSpPr>
          <p:cNvPr id="3" name="Content Placeholder 2"/>
          <p:cNvSpPr>
            <a:spLocks noGrp="1"/>
          </p:cNvSpPr>
          <p:nvPr>
            <p:ph idx="1"/>
          </p:nvPr>
        </p:nvSpPr>
        <p:spPr/>
        <p:txBody>
          <a:bodyPr/>
          <a:lstStyle/>
          <a:p>
            <a:r>
              <a:rPr lang="en-US" dirty="0" smtClean="0"/>
              <a:t>Have you signed up for your first URO?  Do it today.</a:t>
            </a:r>
          </a:p>
          <a:p>
            <a:r>
              <a:rPr lang="en-US" dirty="0" smtClean="0"/>
              <a:t>Today – All day, office hours except 3:15:4:30.  Sign up for 15 minute slots if I said we should speak:</a:t>
            </a:r>
          </a:p>
          <a:p>
            <a:pPr marL="0" indent="0">
              <a:buNone/>
            </a:pPr>
            <a:r>
              <a:rPr lang="en-US" sz="1200" u="sng" dirty="0">
                <a:hlinkClick r:id="rId2"/>
              </a:rPr>
              <a:t>https://docs.google.com/a/bu.edu/spreadsheets/d/188IrHsjGhE758eIQ1Jcru-1WGKFmJJYrmD1ppcdcMhY/edit?usp=sharing</a:t>
            </a:r>
            <a:endParaRPr lang="en-US" sz="1200" dirty="0"/>
          </a:p>
          <a:p>
            <a:pPr marL="0" indent="0">
              <a:buNone/>
            </a:pPr>
            <a:endParaRPr lang="en-US" dirty="0"/>
          </a:p>
          <a:p>
            <a:pPr marL="0" indent="0">
              <a:buNone/>
            </a:pPr>
            <a:endParaRPr lang="en-US" dirty="0"/>
          </a:p>
        </p:txBody>
      </p:sp>
      <p:sp>
        <p:nvSpPr>
          <p:cNvPr id="4" name="Footer Placeholder 3"/>
          <p:cNvSpPr>
            <a:spLocks noGrp="1"/>
          </p:cNvSpPr>
          <p:nvPr>
            <p:ph type="ftr" sz="quarter" idx="11"/>
          </p:nvPr>
        </p:nvSpPr>
        <p:spPr/>
        <p:txBody>
          <a:bodyPr/>
          <a:lstStyle/>
          <a:p>
            <a:r>
              <a:rPr lang="en-US" smtClean="0"/>
              <a:t>QM222 Fall 2017 Section A1</a:t>
            </a:r>
            <a:endParaRPr lang="en-US" dirty="0"/>
          </a:p>
        </p:txBody>
      </p:sp>
      <p:sp>
        <p:nvSpPr>
          <p:cNvPr id="5" name="Slide Number Placeholder 4"/>
          <p:cNvSpPr>
            <a:spLocks noGrp="1"/>
          </p:cNvSpPr>
          <p:nvPr>
            <p:ph type="sldNum" sz="quarter" idx="12"/>
          </p:nvPr>
        </p:nvSpPr>
        <p:spPr/>
        <p:txBody>
          <a:bodyPr/>
          <a:lstStyle/>
          <a:p>
            <a:fld id="{73BB4A00-984E-4949-B0C7-1370322C939D}" type="slidenum">
              <a:rPr lang="en-US" smtClean="0"/>
              <a:t>2</a:t>
            </a:fld>
            <a:endParaRPr lang="en-US" dirty="0"/>
          </a:p>
        </p:txBody>
      </p:sp>
    </p:spTree>
    <p:extLst>
      <p:ext uri="{BB962C8B-B14F-4D97-AF65-F5344CB8AC3E}">
        <p14:creationId xmlns:p14="http://schemas.microsoft.com/office/powerpoint/2010/main" val="3579749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 we…</a:t>
            </a:r>
            <a:endParaRPr lang="en-US" dirty="0"/>
          </a:p>
        </p:txBody>
      </p:sp>
      <p:sp>
        <p:nvSpPr>
          <p:cNvPr id="3" name="Content Placeholder 2"/>
          <p:cNvSpPr>
            <a:spLocks noGrp="1"/>
          </p:cNvSpPr>
          <p:nvPr>
            <p:ph idx="1"/>
          </p:nvPr>
        </p:nvSpPr>
        <p:spPr/>
        <p:txBody>
          <a:bodyPr/>
          <a:lstStyle/>
          <a:p>
            <a:r>
              <a:rPr lang="en-US" b="1" dirty="0" smtClean="0"/>
              <a:t>Review how to interpret the statistics </a:t>
            </a:r>
            <a:r>
              <a:rPr lang="en-US" b="1" dirty="0" smtClean="0"/>
              <a:t>about </a:t>
            </a:r>
            <a:r>
              <a:rPr lang="en-US" b="1" dirty="0" smtClean="0"/>
              <a:t>regression </a:t>
            </a:r>
            <a:r>
              <a:rPr lang="en-US" b="1" dirty="0" smtClean="0"/>
              <a:t>coefficients (listed in the same line as the </a:t>
            </a:r>
            <a:r>
              <a:rPr lang="en-US" b="1" dirty="0" smtClean="0"/>
              <a:t>coefficient itself).</a:t>
            </a:r>
            <a:endParaRPr lang="en-US" b="1" dirty="0" smtClean="0"/>
          </a:p>
          <a:p>
            <a:pPr lvl="1"/>
            <a:r>
              <a:rPr lang="en-US" b="1" dirty="0" smtClean="0"/>
              <a:t>Standard errors</a:t>
            </a:r>
          </a:p>
          <a:p>
            <a:pPr lvl="1"/>
            <a:r>
              <a:rPr lang="en-US" b="1" dirty="0" smtClean="0"/>
              <a:t>95% confidence intervals</a:t>
            </a:r>
          </a:p>
          <a:p>
            <a:pPr lvl="1"/>
            <a:r>
              <a:rPr lang="en-US" b="1" dirty="0" smtClean="0"/>
              <a:t>t-tests</a:t>
            </a:r>
          </a:p>
          <a:p>
            <a:pPr lvl="1"/>
            <a:r>
              <a:rPr lang="en-US" b="1" dirty="0" smtClean="0"/>
              <a:t>p-values</a:t>
            </a:r>
          </a:p>
          <a:p>
            <a:r>
              <a:rPr lang="en-US" dirty="0" smtClean="0"/>
              <a:t>Multiple regression: How to interpret it and why use it.</a:t>
            </a:r>
          </a:p>
          <a:p>
            <a:r>
              <a:rPr lang="en-US" dirty="0" smtClean="0"/>
              <a:t>Break into groups to talk about possible confounding factors</a:t>
            </a:r>
          </a:p>
          <a:p>
            <a:pPr lvl="1"/>
            <a:endParaRPr lang="en-US" dirty="0"/>
          </a:p>
          <a:p>
            <a:pPr lvl="1"/>
            <a:endParaRPr lang="en-US" dirty="0" smtClean="0"/>
          </a:p>
          <a:p>
            <a:pPr lvl="1"/>
            <a:endParaRPr lang="en-US" dirty="0"/>
          </a:p>
        </p:txBody>
      </p:sp>
      <p:sp>
        <p:nvSpPr>
          <p:cNvPr id="4" name="Footer Placeholder 3"/>
          <p:cNvSpPr>
            <a:spLocks noGrp="1"/>
          </p:cNvSpPr>
          <p:nvPr>
            <p:ph type="ftr" sz="quarter" idx="11"/>
          </p:nvPr>
        </p:nvSpPr>
        <p:spPr/>
        <p:txBody>
          <a:bodyPr/>
          <a:lstStyle/>
          <a:p>
            <a:r>
              <a:rPr lang="en-US" smtClean="0"/>
              <a:t>QM222 Fall 2017 Section A1</a:t>
            </a:r>
            <a:endParaRPr lang="en-US" dirty="0"/>
          </a:p>
        </p:txBody>
      </p:sp>
      <p:sp>
        <p:nvSpPr>
          <p:cNvPr id="5" name="Slide Number Placeholder 4"/>
          <p:cNvSpPr>
            <a:spLocks noGrp="1"/>
          </p:cNvSpPr>
          <p:nvPr>
            <p:ph type="sldNum" sz="quarter" idx="12"/>
          </p:nvPr>
        </p:nvSpPr>
        <p:spPr/>
        <p:txBody>
          <a:bodyPr/>
          <a:lstStyle/>
          <a:p>
            <a:fld id="{73BB4A00-984E-4949-B0C7-1370322C939D}" type="slidenum">
              <a:rPr lang="en-US" smtClean="0"/>
              <a:t>3</a:t>
            </a:fld>
            <a:endParaRPr lang="en-US" dirty="0"/>
          </a:p>
        </p:txBody>
      </p:sp>
    </p:spTree>
    <p:extLst>
      <p:ext uri="{BB962C8B-B14F-4D97-AF65-F5344CB8AC3E}">
        <p14:creationId xmlns:p14="http://schemas.microsoft.com/office/powerpoint/2010/main" val="1291738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1012412"/>
          </a:xfrm>
        </p:spPr>
        <p:txBody>
          <a:bodyPr>
            <a:normAutofit/>
          </a:bodyPr>
          <a:lstStyle/>
          <a:p>
            <a:r>
              <a:rPr lang="en-US" dirty="0" smtClean="0"/>
              <a:t>Standard errors of coefficients</a:t>
            </a:r>
            <a:endParaRPr lang="en-US" dirty="0"/>
          </a:p>
        </p:txBody>
      </p:sp>
      <p:sp>
        <p:nvSpPr>
          <p:cNvPr id="4" name="Footer Placeholder 3"/>
          <p:cNvSpPr>
            <a:spLocks noGrp="1"/>
          </p:cNvSpPr>
          <p:nvPr>
            <p:ph type="ftr" sz="quarter" idx="11"/>
          </p:nvPr>
        </p:nvSpPr>
        <p:spPr/>
        <p:txBody>
          <a:bodyPr/>
          <a:lstStyle/>
          <a:p>
            <a:r>
              <a:rPr lang="en-US" smtClean="0"/>
              <a:t>QM222 Fall 2017 Section A1</a:t>
            </a:r>
            <a:endParaRPr lang="en-US" dirty="0"/>
          </a:p>
        </p:txBody>
      </p:sp>
      <p:sp>
        <p:nvSpPr>
          <p:cNvPr id="5" name="Slide Number Placeholder 4"/>
          <p:cNvSpPr>
            <a:spLocks noGrp="1"/>
          </p:cNvSpPr>
          <p:nvPr>
            <p:ph type="sldNum" sz="quarter" idx="12"/>
          </p:nvPr>
        </p:nvSpPr>
        <p:spPr/>
        <p:txBody>
          <a:bodyPr/>
          <a:lstStyle/>
          <a:p>
            <a:fld id="{73BB4A00-984E-4949-B0C7-1370322C939D}" type="slidenum">
              <a:rPr lang="en-US" smtClean="0"/>
              <a:t>4</a:t>
            </a:fld>
            <a:endParaRPr lang="en-US" dirty="0"/>
          </a:p>
        </p:txBody>
      </p:sp>
      <p:sp>
        <p:nvSpPr>
          <p:cNvPr id="17" name="Content Placeholder 2"/>
          <p:cNvSpPr txBox="1">
            <a:spLocks/>
          </p:cNvSpPr>
          <p:nvPr/>
        </p:nvSpPr>
        <p:spPr>
          <a:xfrm>
            <a:off x="1067305" y="1311868"/>
            <a:ext cx="7610476" cy="1246909"/>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4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4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20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20000"/>
              </a:lnSpc>
              <a:spcBef>
                <a:spcPts val="0"/>
              </a:spcBef>
              <a:buFont typeface="Arial" panose="020B0604020202020204" pitchFamily="34" charset="0"/>
              <a:buNone/>
            </a:pPr>
            <a:r>
              <a:rPr lang="en-US" sz="1800" b="1" dirty="0" smtClean="0"/>
              <a:t>	</a:t>
            </a:r>
            <a:endParaRPr lang="en-US" sz="2500" dirty="0"/>
          </a:p>
        </p:txBody>
      </p:sp>
      <p:sp>
        <p:nvSpPr>
          <p:cNvPr id="18" name="TextBox 17"/>
          <p:cNvSpPr txBox="1"/>
          <p:nvPr/>
        </p:nvSpPr>
        <p:spPr>
          <a:xfrm>
            <a:off x="2913491" y="1090995"/>
            <a:ext cx="2733954" cy="646331"/>
          </a:xfrm>
          <a:prstGeom prst="rect">
            <a:avLst/>
          </a:prstGeom>
          <a:noFill/>
        </p:spPr>
        <p:txBody>
          <a:bodyPr wrap="none" rtlCol="0">
            <a:spAutoFit/>
          </a:bodyPr>
          <a:lstStyle/>
          <a:p>
            <a:r>
              <a:rPr lang="en-US" b="1" dirty="0" smtClean="0"/>
              <a:t>price </a:t>
            </a:r>
            <a:r>
              <a:rPr lang="en-US" b="1" dirty="0"/>
              <a:t>= 12934 + </a:t>
            </a:r>
            <a:r>
              <a:rPr lang="en-US" b="1" dirty="0" smtClean="0"/>
              <a:t>407.45 size</a:t>
            </a:r>
          </a:p>
          <a:p>
            <a:endParaRPr lang="en-US" b="1" dirty="0"/>
          </a:p>
        </p:txBody>
      </p:sp>
      <p:sp>
        <p:nvSpPr>
          <p:cNvPr id="14" name="Content Placeholder 13"/>
          <p:cNvSpPr>
            <a:spLocks noGrp="1"/>
          </p:cNvSpPr>
          <p:nvPr>
            <p:ph idx="1"/>
          </p:nvPr>
        </p:nvSpPr>
        <p:spPr>
          <a:xfrm>
            <a:off x="628650" y="1589676"/>
            <a:ext cx="7886700" cy="5027691"/>
          </a:xfrm>
        </p:spPr>
        <p:txBody>
          <a:bodyPr>
            <a:normAutofit fontScale="40000" lnSpcReduction="20000"/>
          </a:bodyPr>
          <a:lstStyle/>
          <a:p>
            <a:pPr marL="0" indent="0">
              <a:lnSpc>
                <a:spcPct val="120000"/>
              </a:lnSpc>
              <a:spcBef>
                <a:spcPts val="0"/>
              </a:spcBef>
              <a:buNone/>
            </a:pPr>
            <a:r>
              <a:rPr lang="en-US" sz="3000" b="1" dirty="0">
                <a:latin typeface="Courier New" panose="02070309020205020404" pitchFamily="49" charset="0"/>
                <a:cs typeface="Courier New" panose="02070309020205020404" pitchFamily="49" charset="0"/>
              </a:rPr>
              <a:t> Source |       SS       </a:t>
            </a:r>
            <a:r>
              <a:rPr lang="en-US" sz="3000" b="1" dirty="0" err="1">
                <a:latin typeface="Courier New" panose="02070309020205020404" pitchFamily="49" charset="0"/>
                <a:cs typeface="Courier New" panose="02070309020205020404" pitchFamily="49" charset="0"/>
              </a:rPr>
              <a:t>df</a:t>
            </a:r>
            <a:r>
              <a:rPr lang="en-US" sz="3000" b="1" dirty="0">
                <a:latin typeface="Courier New" panose="02070309020205020404" pitchFamily="49" charset="0"/>
                <a:cs typeface="Courier New" panose="02070309020205020404" pitchFamily="49" charset="0"/>
              </a:rPr>
              <a:t>       MS              </a:t>
            </a:r>
            <a:r>
              <a:rPr lang="en-US" sz="3000" b="1" dirty="0" smtClean="0">
                <a:latin typeface="Courier New" panose="02070309020205020404" pitchFamily="49" charset="0"/>
                <a:cs typeface="Courier New" panose="02070309020205020404" pitchFamily="49" charset="0"/>
              </a:rPr>
              <a:t>     Number </a:t>
            </a:r>
            <a:r>
              <a:rPr lang="en-US" sz="3000" b="1" dirty="0">
                <a:latin typeface="Courier New" panose="02070309020205020404" pitchFamily="49" charset="0"/>
                <a:cs typeface="Courier New" panose="02070309020205020404" pitchFamily="49" charset="0"/>
              </a:rPr>
              <a:t>of </a:t>
            </a:r>
            <a:r>
              <a:rPr lang="en-US" sz="3000" b="1" dirty="0" err="1">
                <a:latin typeface="Courier New" panose="02070309020205020404" pitchFamily="49" charset="0"/>
                <a:cs typeface="Courier New" panose="02070309020205020404" pitchFamily="49" charset="0"/>
              </a:rPr>
              <a:t>obs</a:t>
            </a:r>
            <a:r>
              <a:rPr lang="en-US" sz="3000" b="1" dirty="0">
                <a:latin typeface="Courier New" panose="02070309020205020404" pitchFamily="49" charset="0"/>
                <a:cs typeface="Courier New" panose="02070309020205020404" pitchFamily="49" charset="0"/>
              </a:rPr>
              <a:t> =    1085</a:t>
            </a:r>
          </a:p>
          <a:p>
            <a:pPr marL="0" indent="0">
              <a:lnSpc>
                <a:spcPct val="120000"/>
              </a:lnSpc>
              <a:spcBef>
                <a:spcPts val="0"/>
              </a:spcBef>
              <a:buNone/>
            </a:pPr>
            <a:r>
              <a:rPr lang="en-US" sz="3000" b="1" dirty="0">
                <a:latin typeface="Courier New" panose="02070309020205020404" pitchFamily="49" charset="0"/>
                <a:cs typeface="Courier New" panose="02070309020205020404" pitchFamily="49" charset="0"/>
              </a:rPr>
              <a:t>-------------+------------------------------           F(  1,  1083) = 3232.35</a:t>
            </a:r>
          </a:p>
          <a:p>
            <a:pPr marL="0" indent="0">
              <a:lnSpc>
                <a:spcPct val="120000"/>
              </a:lnSpc>
              <a:spcBef>
                <a:spcPts val="0"/>
              </a:spcBef>
              <a:buNone/>
            </a:pPr>
            <a:r>
              <a:rPr lang="en-US" sz="3000" b="1" dirty="0">
                <a:latin typeface="Courier New" panose="02070309020205020404" pitchFamily="49" charset="0"/>
                <a:cs typeface="Courier New" panose="02070309020205020404" pitchFamily="49" charset="0"/>
              </a:rPr>
              <a:t>       Model |  5.6104e+13     1  5.6104e+13           </a:t>
            </a:r>
            <a:r>
              <a:rPr lang="en-US" sz="3000" b="1" dirty="0" err="1">
                <a:latin typeface="Courier New" panose="02070309020205020404" pitchFamily="49" charset="0"/>
                <a:cs typeface="Courier New" panose="02070309020205020404" pitchFamily="49" charset="0"/>
              </a:rPr>
              <a:t>Prob</a:t>
            </a:r>
            <a:r>
              <a:rPr lang="en-US" sz="3000" b="1" dirty="0">
                <a:latin typeface="Courier New" panose="02070309020205020404" pitchFamily="49" charset="0"/>
                <a:cs typeface="Courier New" panose="02070309020205020404" pitchFamily="49" charset="0"/>
              </a:rPr>
              <a:t> &gt; F      =  0.0000</a:t>
            </a:r>
          </a:p>
          <a:p>
            <a:pPr marL="0" indent="0">
              <a:lnSpc>
                <a:spcPct val="120000"/>
              </a:lnSpc>
              <a:spcBef>
                <a:spcPts val="0"/>
              </a:spcBef>
              <a:buNone/>
            </a:pPr>
            <a:r>
              <a:rPr lang="en-US" sz="3000" b="1" dirty="0">
                <a:latin typeface="Courier New" panose="02070309020205020404" pitchFamily="49" charset="0"/>
                <a:cs typeface="Courier New" panose="02070309020205020404" pitchFamily="49" charset="0"/>
              </a:rPr>
              <a:t>    Residual |  1.8798e+13  1083  1.7357e+10           R-squared     =  0.7490</a:t>
            </a:r>
          </a:p>
          <a:p>
            <a:pPr marL="0" indent="0">
              <a:lnSpc>
                <a:spcPct val="120000"/>
              </a:lnSpc>
              <a:spcBef>
                <a:spcPts val="0"/>
              </a:spcBef>
              <a:buNone/>
            </a:pPr>
            <a:r>
              <a:rPr lang="en-US" sz="3000" b="1" dirty="0">
                <a:latin typeface="Courier New" panose="02070309020205020404" pitchFamily="49" charset="0"/>
                <a:cs typeface="Courier New" panose="02070309020205020404" pitchFamily="49" charset="0"/>
              </a:rPr>
              <a:t>-------------+------------------------------           </a:t>
            </a:r>
            <a:r>
              <a:rPr lang="en-US" sz="3000" b="1" dirty="0" err="1">
                <a:latin typeface="Courier New" panose="02070309020205020404" pitchFamily="49" charset="0"/>
                <a:cs typeface="Courier New" panose="02070309020205020404" pitchFamily="49" charset="0"/>
              </a:rPr>
              <a:t>Adj</a:t>
            </a:r>
            <a:r>
              <a:rPr lang="en-US" sz="3000" b="1" dirty="0">
                <a:latin typeface="Courier New" panose="02070309020205020404" pitchFamily="49" charset="0"/>
                <a:cs typeface="Courier New" panose="02070309020205020404" pitchFamily="49" charset="0"/>
              </a:rPr>
              <a:t> R-squared =  0.7488</a:t>
            </a:r>
          </a:p>
          <a:p>
            <a:pPr marL="0" indent="0">
              <a:lnSpc>
                <a:spcPct val="120000"/>
              </a:lnSpc>
              <a:spcBef>
                <a:spcPts val="0"/>
              </a:spcBef>
              <a:buNone/>
            </a:pPr>
            <a:r>
              <a:rPr lang="en-US" sz="3000" b="1" dirty="0">
                <a:latin typeface="Courier New" panose="02070309020205020404" pitchFamily="49" charset="0"/>
                <a:cs typeface="Courier New" panose="02070309020205020404" pitchFamily="49" charset="0"/>
              </a:rPr>
              <a:t>       Total |  7.4902e+13  1084  6.9098e+10           Root MSE      =  1.3e+05</a:t>
            </a:r>
          </a:p>
          <a:p>
            <a:pPr marL="0" indent="0">
              <a:lnSpc>
                <a:spcPct val="120000"/>
              </a:lnSpc>
              <a:spcBef>
                <a:spcPts val="0"/>
              </a:spcBef>
              <a:buNone/>
            </a:pPr>
            <a:r>
              <a:rPr lang="en-US" sz="3000" b="1" dirty="0">
                <a:latin typeface="Courier New" panose="02070309020205020404" pitchFamily="49" charset="0"/>
                <a:cs typeface="Courier New" panose="02070309020205020404" pitchFamily="49" charset="0"/>
              </a:rPr>
              <a:t> </a:t>
            </a:r>
          </a:p>
          <a:p>
            <a:pPr marL="0" indent="0">
              <a:lnSpc>
                <a:spcPct val="120000"/>
              </a:lnSpc>
              <a:spcBef>
                <a:spcPts val="0"/>
              </a:spcBef>
              <a:buNone/>
            </a:pPr>
            <a:r>
              <a:rPr lang="en-US" sz="3000" b="1" dirty="0">
                <a:latin typeface="Courier New" panose="02070309020205020404" pitchFamily="49" charset="0"/>
                <a:cs typeface="Courier New" panose="02070309020205020404" pitchFamily="49" charset="0"/>
              </a:rPr>
              <a:t>------------------------------------------------------------------------------</a:t>
            </a:r>
          </a:p>
          <a:p>
            <a:pPr marL="0" indent="0">
              <a:lnSpc>
                <a:spcPct val="120000"/>
              </a:lnSpc>
              <a:spcBef>
                <a:spcPts val="0"/>
              </a:spcBef>
              <a:buNone/>
            </a:pPr>
            <a:r>
              <a:rPr lang="en-US" sz="3000" b="1" dirty="0">
                <a:latin typeface="Courier New" panose="02070309020205020404" pitchFamily="49" charset="0"/>
                <a:cs typeface="Courier New" panose="02070309020205020404" pitchFamily="49" charset="0"/>
              </a:rPr>
              <a:t>       price |      </a:t>
            </a:r>
            <a:r>
              <a:rPr lang="en-US" sz="3000" b="1" dirty="0" err="1">
                <a:latin typeface="Courier New" panose="02070309020205020404" pitchFamily="49" charset="0"/>
                <a:cs typeface="Courier New" panose="02070309020205020404" pitchFamily="49" charset="0"/>
              </a:rPr>
              <a:t>Coef</a:t>
            </a:r>
            <a:r>
              <a:rPr lang="en-US" sz="3000" b="1" dirty="0">
                <a:latin typeface="Courier New" panose="02070309020205020404" pitchFamily="49" charset="0"/>
                <a:cs typeface="Courier New" panose="02070309020205020404" pitchFamily="49" charset="0"/>
              </a:rPr>
              <a:t>.   </a:t>
            </a:r>
            <a:r>
              <a:rPr lang="en-US" sz="3500" b="1" dirty="0">
                <a:solidFill>
                  <a:srgbClr val="FF3A3F"/>
                </a:solidFill>
                <a:latin typeface="Arial Black" panose="020B0A04020102020204" pitchFamily="34" charset="0"/>
                <a:cs typeface="Courier New" panose="02070309020205020404" pitchFamily="49" charset="0"/>
              </a:rPr>
              <a:t>Std. Err.</a:t>
            </a:r>
            <a:r>
              <a:rPr lang="en-US" sz="3000" b="1" dirty="0">
                <a:solidFill>
                  <a:srgbClr val="FF3A3F"/>
                </a:solidFill>
                <a:latin typeface="Arial Black" panose="020B0A04020102020204" pitchFamily="34" charset="0"/>
                <a:cs typeface="Courier New" panose="02070309020205020404" pitchFamily="49" charset="0"/>
              </a:rPr>
              <a:t>     </a:t>
            </a:r>
            <a:r>
              <a:rPr lang="en-US" sz="3000" b="1" dirty="0">
                <a:solidFill>
                  <a:srgbClr val="FF3A3F"/>
                </a:solidFill>
                <a:latin typeface="Courier New" panose="02070309020205020404" pitchFamily="49" charset="0"/>
                <a:cs typeface="Courier New" panose="02070309020205020404" pitchFamily="49" charset="0"/>
              </a:rPr>
              <a:t> </a:t>
            </a:r>
            <a:r>
              <a:rPr lang="en-US" sz="3000" b="1" dirty="0">
                <a:latin typeface="Courier New" panose="02070309020205020404" pitchFamily="49" charset="0"/>
                <a:cs typeface="Courier New" panose="02070309020205020404" pitchFamily="49" charset="0"/>
              </a:rPr>
              <a:t>t    P&gt;|t|     [95% Conf. Interval]</a:t>
            </a:r>
          </a:p>
          <a:p>
            <a:pPr marL="0" indent="0">
              <a:lnSpc>
                <a:spcPct val="120000"/>
              </a:lnSpc>
              <a:spcBef>
                <a:spcPts val="0"/>
              </a:spcBef>
              <a:buNone/>
            </a:pPr>
            <a:r>
              <a:rPr lang="en-US" sz="3000" b="1" dirty="0">
                <a:latin typeface="Courier New" panose="02070309020205020404" pitchFamily="49" charset="0"/>
                <a:cs typeface="Courier New" panose="02070309020205020404" pitchFamily="49" charset="0"/>
              </a:rPr>
              <a:t>-------------+----------------------------------------------------------------</a:t>
            </a:r>
          </a:p>
          <a:p>
            <a:pPr marL="0" indent="0">
              <a:lnSpc>
                <a:spcPct val="120000"/>
              </a:lnSpc>
              <a:spcBef>
                <a:spcPts val="0"/>
              </a:spcBef>
              <a:buNone/>
            </a:pPr>
            <a:r>
              <a:rPr lang="en-US" sz="3000" b="1" dirty="0">
                <a:latin typeface="Courier New" panose="02070309020205020404" pitchFamily="49" charset="0"/>
                <a:cs typeface="Courier New" panose="02070309020205020404" pitchFamily="49" charset="0"/>
              </a:rPr>
              <a:t> size        |   </a:t>
            </a:r>
            <a:r>
              <a:rPr lang="en-US" sz="3000" dirty="0">
                <a:solidFill>
                  <a:srgbClr val="FF3A3F"/>
                </a:solidFill>
                <a:latin typeface="Arial Black" panose="020B0A04020102020204" pitchFamily="34" charset="0"/>
                <a:cs typeface="Courier New" panose="02070309020205020404" pitchFamily="49" charset="0"/>
              </a:rPr>
              <a:t>407.4513   7.166659   </a:t>
            </a:r>
            <a:r>
              <a:rPr lang="en-US" sz="3000" dirty="0">
                <a:solidFill>
                  <a:srgbClr val="FF3A3F"/>
                </a:solidFill>
                <a:latin typeface="Courier New" panose="02070309020205020404" pitchFamily="49" charset="0"/>
                <a:cs typeface="Courier New" panose="02070309020205020404" pitchFamily="49" charset="0"/>
              </a:rPr>
              <a:t> </a:t>
            </a:r>
            <a:r>
              <a:rPr lang="en-US" sz="3000" b="1" dirty="0">
                <a:latin typeface="Courier New" panose="02070309020205020404" pitchFamily="49" charset="0"/>
                <a:cs typeface="Courier New" panose="02070309020205020404" pitchFamily="49" charset="0"/>
              </a:rPr>
              <a:t>56.85   0.000     393.3892    421.5134</a:t>
            </a:r>
          </a:p>
          <a:p>
            <a:pPr marL="0" indent="0">
              <a:lnSpc>
                <a:spcPct val="120000"/>
              </a:lnSpc>
              <a:spcBef>
                <a:spcPts val="0"/>
              </a:spcBef>
              <a:buNone/>
            </a:pPr>
            <a:r>
              <a:rPr lang="en-US" sz="3000" b="1" dirty="0">
                <a:latin typeface="Courier New" panose="02070309020205020404" pitchFamily="49" charset="0"/>
                <a:cs typeface="Courier New" panose="02070309020205020404" pitchFamily="49" charset="0"/>
              </a:rPr>
              <a:t> _cons       |   12934.12   9705.712  </a:t>
            </a:r>
            <a:r>
              <a:rPr lang="en-US" sz="3000" b="1" dirty="0" smtClean="0">
                <a:latin typeface="Courier New" panose="02070309020205020404" pitchFamily="49" charset="0"/>
                <a:cs typeface="Courier New" panose="02070309020205020404" pitchFamily="49" charset="0"/>
              </a:rPr>
              <a:t> </a:t>
            </a:r>
            <a:r>
              <a:rPr lang="en-US" sz="3000" b="1" dirty="0">
                <a:latin typeface="Courier New" panose="02070309020205020404" pitchFamily="49" charset="0"/>
                <a:cs typeface="Courier New" panose="02070309020205020404" pitchFamily="49" charset="0"/>
              </a:rPr>
              <a:t>1.33   0.183    -6110.006    </a:t>
            </a:r>
            <a:r>
              <a:rPr lang="en-US" sz="3000" b="1" dirty="0" smtClean="0">
                <a:latin typeface="Courier New" panose="02070309020205020404" pitchFamily="49" charset="0"/>
                <a:cs typeface="Courier New" panose="02070309020205020404" pitchFamily="49" charset="0"/>
              </a:rPr>
              <a:t>31978.25</a:t>
            </a:r>
          </a:p>
          <a:p>
            <a:pPr marL="0" indent="0">
              <a:lnSpc>
                <a:spcPct val="120000"/>
              </a:lnSpc>
              <a:spcBef>
                <a:spcPts val="0"/>
              </a:spcBef>
              <a:buNone/>
            </a:pPr>
            <a:endParaRPr lang="en-US" b="1" dirty="0">
              <a:latin typeface="Courier New" panose="02070309020205020404" pitchFamily="49" charset="0"/>
              <a:cs typeface="Courier New" panose="02070309020205020404" pitchFamily="49" charset="0"/>
            </a:endParaRPr>
          </a:p>
          <a:p>
            <a:pPr marL="0" indent="0">
              <a:lnSpc>
                <a:spcPct val="120000"/>
              </a:lnSpc>
              <a:buNone/>
            </a:pPr>
            <a:r>
              <a:rPr lang="en-US" sz="4500" dirty="0" smtClean="0"/>
              <a:t>Next </a:t>
            </a:r>
            <a:r>
              <a:rPr lang="en-US" sz="4500" dirty="0"/>
              <a:t>to each coefficient is a standard error</a:t>
            </a:r>
            <a:r>
              <a:rPr lang="en-US" sz="4500" dirty="0" smtClean="0"/>
              <a:t>. We use it to make confidence intervals</a:t>
            </a:r>
            <a:endParaRPr lang="en-US" sz="4500" dirty="0"/>
          </a:p>
          <a:p>
            <a:pPr>
              <a:lnSpc>
                <a:spcPct val="120000"/>
              </a:lnSpc>
            </a:pPr>
            <a:r>
              <a:rPr lang="en-US" sz="4500" dirty="0">
                <a:cs typeface="Helvetica" pitchFamily="34" charset="0"/>
              </a:rPr>
              <a:t>We are approximately 68%  certain that the true coefficient (with an infinitely very large sample) is within one standard  error of this coefficient</a:t>
            </a:r>
            <a:r>
              <a:rPr lang="en-US" sz="4500" dirty="0" smtClean="0">
                <a:cs typeface="Helvetica" pitchFamily="34" charset="0"/>
              </a:rPr>
              <a:t>.</a:t>
            </a:r>
          </a:p>
          <a:p>
            <a:pPr marL="0" indent="0">
              <a:lnSpc>
                <a:spcPct val="120000"/>
              </a:lnSpc>
              <a:buNone/>
            </a:pPr>
            <a:r>
              <a:rPr lang="en-US" sz="4500" dirty="0">
                <a:cs typeface="Helvetica" pitchFamily="34" charset="0"/>
              </a:rPr>
              <a:t>	</a:t>
            </a:r>
            <a:r>
              <a:rPr lang="en-US" sz="4500" dirty="0" smtClean="0">
                <a:cs typeface="Helvetica" pitchFamily="34" charset="0"/>
              </a:rPr>
              <a:t>		407.45 +/-  7.167</a:t>
            </a:r>
            <a:endParaRPr lang="en-US" sz="4500" dirty="0">
              <a:cs typeface="Helvetica" pitchFamily="34" charset="0"/>
            </a:endParaRPr>
          </a:p>
          <a:p>
            <a:pPr>
              <a:lnSpc>
                <a:spcPct val="120000"/>
              </a:lnSpc>
            </a:pPr>
            <a:r>
              <a:rPr lang="en-US" sz="4500" dirty="0">
                <a:cs typeface="Helvetica" pitchFamily="34" charset="0"/>
              </a:rPr>
              <a:t>We are approximately 95%  certain that the true coefficient (with an infinitely very large sample) is within two standard  errors of this coefficient</a:t>
            </a:r>
            <a:r>
              <a:rPr lang="en-US" sz="4500" dirty="0" smtClean="0">
                <a:cs typeface="Helvetica" pitchFamily="34" charset="0"/>
              </a:rPr>
              <a:t>.</a:t>
            </a:r>
          </a:p>
          <a:p>
            <a:pPr marL="0" indent="0">
              <a:lnSpc>
                <a:spcPct val="120000"/>
              </a:lnSpc>
              <a:buNone/>
            </a:pPr>
            <a:r>
              <a:rPr lang="en-US" sz="4500" dirty="0">
                <a:cs typeface="Helvetica" pitchFamily="34" charset="0"/>
              </a:rPr>
              <a:t>			407.45 +/-  </a:t>
            </a:r>
            <a:r>
              <a:rPr lang="en-US" sz="4500" dirty="0" smtClean="0">
                <a:cs typeface="Helvetica" pitchFamily="34" charset="0"/>
              </a:rPr>
              <a:t>2 * 7.167</a:t>
            </a:r>
            <a:endParaRPr lang="en-US" sz="4500" dirty="0">
              <a:cs typeface="Helvetica" pitchFamily="34" charset="0"/>
            </a:endParaRPr>
          </a:p>
          <a:p>
            <a:pPr>
              <a:lnSpc>
                <a:spcPct val="120000"/>
              </a:lnSpc>
            </a:pPr>
            <a:endParaRPr lang="en-US" sz="4500" b="1" dirty="0"/>
          </a:p>
        </p:txBody>
      </p:sp>
      <p:cxnSp>
        <p:nvCxnSpPr>
          <p:cNvPr id="20" name="Straight Arrow Connector 19"/>
          <p:cNvCxnSpPr/>
          <p:nvPr/>
        </p:nvCxnSpPr>
        <p:spPr>
          <a:xfrm>
            <a:off x="2355526" y="1135842"/>
            <a:ext cx="953158" cy="1884084"/>
          </a:xfrm>
          <a:prstGeom prst="straightConnector1">
            <a:avLst/>
          </a:prstGeom>
          <a:ln w="60325">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4448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xEl>
                                              <p:pRg st="14" end="1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
                                            <p:txEl>
                                              <p:pRg st="15" end="15"/>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4">
                                            <p:txEl>
                                              <p:pRg st="16" end="1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4">
                                            <p:txEl>
                                              <p:pRg st="17" end="1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regression results even give you the 95% confidence interval for each coefficient </a:t>
            </a:r>
            <a:endParaRPr lang="en-US" dirty="0"/>
          </a:p>
        </p:txBody>
      </p:sp>
      <p:sp>
        <p:nvSpPr>
          <p:cNvPr id="3" name="Content Placeholder 2"/>
          <p:cNvSpPr>
            <a:spLocks noGrp="1"/>
          </p:cNvSpPr>
          <p:nvPr>
            <p:ph idx="1"/>
          </p:nvPr>
        </p:nvSpPr>
        <p:spPr>
          <a:xfrm>
            <a:off x="628650" y="1536309"/>
            <a:ext cx="8265968" cy="5078247"/>
          </a:xfrm>
        </p:spPr>
        <p:txBody>
          <a:bodyPr>
            <a:normAutofit fontScale="55000" lnSpcReduction="20000"/>
          </a:bodyPr>
          <a:lstStyle/>
          <a:p>
            <a:pPr marL="0" indent="0">
              <a:lnSpc>
                <a:spcPct val="120000"/>
              </a:lnSpc>
              <a:spcBef>
                <a:spcPts val="0"/>
              </a:spcBef>
              <a:buNone/>
            </a:pPr>
            <a:r>
              <a:rPr lang="en-US" b="1" dirty="0">
                <a:latin typeface="Courier New" panose="02070309020205020404" pitchFamily="49" charset="0"/>
                <a:cs typeface="Courier New" panose="02070309020205020404" pitchFamily="49" charset="0"/>
              </a:rPr>
              <a:t> Source |       SS       </a:t>
            </a:r>
            <a:r>
              <a:rPr lang="en-US" b="1" dirty="0" err="1">
                <a:latin typeface="Courier New" panose="02070309020205020404" pitchFamily="49" charset="0"/>
                <a:cs typeface="Courier New" panose="02070309020205020404" pitchFamily="49" charset="0"/>
              </a:rPr>
              <a:t>df</a:t>
            </a:r>
            <a:r>
              <a:rPr lang="en-US" b="1" dirty="0">
                <a:latin typeface="Courier New" panose="02070309020205020404" pitchFamily="49" charset="0"/>
                <a:cs typeface="Courier New" panose="02070309020205020404" pitchFamily="49" charset="0"/>
              </a:rPr>
              <a:t>       MS               </a:t>
            </a:r>
            <a:r>
              <a:rPr lang="en-US" b="1" dirty="0" smtClean="0">
                <a:latin typeface="Courier New" panose="02070309020205020404" pitchFamily="49" charset="0"/>
                <a:cs typeface="Courier New" panose="02070309020205020404" pitchFamily="49" charset="0"/>
              </a:rPr>
              <a:t>    Number </a:t>
            </a:r>
            <a:r>
              <a:rPr lang="en-US" b="1" dirty="0">
                <a:latin typeface="Courier New" panose="02070309020205020404" pitchFamily="49" charset="0"/>
                <a:cs typeface="Courier New" panose="02070309020205020404" pitchFamily="49" charset="0"/>
              </a:rPr>
              <a:t>of </a:t>
            </a:r>
            <a:r>
              <a:rPr lang="en-US" b="1" dirty="0" err="1">
                <a:latin typeface="Courier New" panose="02070309020205020404" pitchFamily="49" charset="0"/>
                <a:cs typeface="Courier New" panose="02070309020205020404" pitchFamily="49" charset="0"/>
              </a:rPr>
              <a:t>obs</a:t>
            </a:r>
            <a:r>
              <a:rPr lang="en-US" b="1" dirty="0">
                <a:latin typeface="Courier New" panose="02070309020205020404" pitchFamily="49" charset="0"/>
                <a:cs typeface="Courier New" panose="02070309020205020404" pitchFamily="49" charset="0"/>
              </a:rPr>
              <a:t> =    1085</a:t>
            </a:r>
          </a:p>
          <a:p>
            <a:pPr marL="0" indent="0">
              <a:lnSpc>
                <a:spcPct val="120000"/>
              </a:lnSpc>
              <a:spcBef>
                <a:spcPts val="0"/>
              </a:spcBef>
              <a:buNone/>
            </a:pPr>
            <a:r>
              <a:rPr lang="en-US" b="1" dirty="0">
                <a:latin typeface="Courier New" panose="02070309020205020404" pitchFamily="49" charset="0"/>
                <a:cs typeface="Courier New" panose="02070309020205020404" pitchFamily="49" charset="0"/>
              </a:rPr>
              <a:t>-------------+------------------------------           F(  1,  1083) = 3232.35</a:t>
            </a:r>
          </a:p>
          <a:p>
            <a:pPr marL="0" indent="0">
              <a:lnSpc>
                <a:spcPct val="120000"/>
              </a:lnSpc>
              <a:spcBef>
                <a:spcPts val="0"/>
              </a:spcBef>
              <a:buNone/>
            </a:pPr>
            <a:r>
              <a:rPr lang="en-US" b="1" dirty="0">
                <a:latin typeface="Courier New" panose="02070309020205020404" pitchFamily="49" charset="0"/>
                <a:cs typeface="Courier New" panose="02070309020205020404" pitchFamily="49" charset="0"/>
              </a:rPr>
              <a:t>       Model |  5.6104e+13     1  5.6104e+13           </a:t>
            </a:r>
            <a:r>
              <a:rPr lang="en-US" b="1" dirty="0" err="1">
                <a:latin typeface="Courier New" panose="02070309020205020404" pitchFamily="49" charset="0"/>
                <a:cs typeface="Courier New" panose="02070309020205020404" pitchFamily="49" charset="0"/>
              </a:rPr>
              <a:t>Prob</a:t>
            </a:r>
            <a:r>
              <a:rPr lang="en-US" b="1" dirty="0">
                <a:latin typeface="Courier New" panose="02070309020205020404" pitchFamily="49" charset="0"/>
                <a:cs typeface="Courier New" panose="02070309020205020404" pitchFamily="49" charset="0"/>
              </a:rPr>
              <a:t> &gt; F      =  0.0000</a:t>
            </a:r>
          </a:p>
          <a:p>
            <a:pPr marL="0" indent="0">
              <a:lnSpc>
                <a:spcPct val="120000"/>
              </a:lnSpc>
              <a:spcBef>
                <a:spcPts val="0"/>
              </a:spcBef>
              <a:buNone/>
            </a:pPr>
            <a:r>
              <a:rPr lang="en-US" b="1" dirty="0">
                <a:latin typeface="Courier New" panose="02070309020205020404" pitchFamily="49" charset="0"/>
                <a:cs typeface="Courier New" panose="02070309020205020404" pitchFamily="49" charset="0"/>
              </a:rPr>
              <a:t>    Residual |  1.8798e+13  1083  1.7357e+10           R-squared     =  0.7490</a:t>
            </a:r>
          </a:p>
          <a:p>
            <a:pPr marL="0" indent="0">
              <a:lnSpc>
                <a:spcPct val="120000"/>
              </a:lnSpc>
              <a:spcBef>
                <a:spcPts val="0"/>
              </a:spcBef>
              <a:buNone/>
            </a:pPr>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Adj</a:t>
            </a:r>
            <a:r>
              <a:rPr lang="en-US" b="1" dirty="0">
                <a:latin typeface="Courier New" panose="02070309020205020404" pitchFamily="49" charset="0"/>
                <a:cs typeface="Courier New" panose="02070309020205020404" pitchFamily="49" charset="0"/>
              </a:rPr>
              <a:t> R-squared =  0.7488</a:t>
            </a:r>
          </a:p>
          <a:p>
            <a:pPr marL="0" indent="0">
              <a:lnSpc>
                <a:spcPct val="120000"/>
              </a:lnSpc>
              <a:spcBef>
                <a:spcPts val="0"/>
              </a:spcBef>
              <a:buNone/>
            </a:pPr>
            <a:r>
              <a:rPr lang="en-US" b="1" dirty="0">
                <a:latin typeface="Courier New" panose="02070309020205020404" pitchFamily="49" charset="0"/>
                <a:cs typeface="Courier New" panose="02070309020205020404" pitchFamily="49" charset="0"/>
              </a:rPr>
              <a:t>       Total |  7.4902e+13  1084  6.9098e+10           Root MSE      =  1.3e+05</a:t>
            </a:r>
          </a:p>
          <a:p>
            <a:pPr marL="0" indent="0">
              <a:lnSpc>
                <a:spcPct val="120000"/>
              </a:lnSpc>
              <a:spcBef>
                <a:spcPts val="0"/>
              </a:spcBef>
              <a:buNone/>
            </a:pPr>
            <a:r>
              <a:rPr lang="en-US" b="1" dirty="0">
                <a:latin typeface="Courier New" panose="02070309020205020404" pitchFamily="49" charset="0"/>
                <a:cs typeface="Courier New" panose="02070309020205020404" pitchFamily="49" charset="0"/>
              </a:rPr>
              <a:t> </a:t>
            </a:r>
          </a:p>
          <a:p>
            <a:pPr marL="0" indent="0">
              <a:lnSpc>
                <a:spcPct val="120000"/>
              </a:lnSpc>
              <a:spcBef>
                <a:spcPts val="0"/>
              </a:spcBef>
              <a:buNone/>
            </a:pPr>
            <a:r>
              <a:rPr lang="en-US" b="1" dirty="0">
                <a:latin typeface="Courier New" panose="02070309020205020404" pitchFamily="49" charset="0"/>
                <a:cs typeface="Courier New" panose="02070309020205020404" pitchFamily="49" charset="0"/>
              </a:rPr>
              <a:t>------------------------------------------------------------------------------</a:t>
            </a:r>
          </a:p>
          <a:p>
            <a:pPr marL="0" indent="0">
              <a:lnSpc>
                <a:spcPct val="120000"/>
              </a:lnSpc>
              <a:spcBef>
                <a:spcPts val="0"/>
              </a:spcBef>
              <a:buNone/>
            </a:pPr>
            <a:r>
              <a:rPr lang="en-US" b="1" dirty="0">
                <a:latin typeface="Courier New" panose="02070309020205020404" pitchFamily="49" charset="0"/>
                <a:cs typeface="Courier New" panose="02070309020205020404" pitchFamily="49" charset="0"/>
              </a:rPr>
              <a:t>       price |      </a:t>
            </a:r>
            <a:r>
              <a:rPr lang="en-US" b="1" dirty="0" err="1">
                <a:latin typeface="Courier New" panose="02070309020205020404" pitchFamily="49" charset="0"/>
                <a:cs typeface="Courier New" panose="02070309020205020404" pitchFamily="49" charset="0"/>
              </a:rPr>
              <a:t>Coef</a:t>
            </a:r>
            <a:r>
              <a:rPr lang="en-US" b="1" dirty="0">
                <a:latin typeface="Arial Black" panose="020B0A04020102020204" pitchFamily="34" charset="0"/>
                <a:cs typeface="Courier New" panose="02070309020205020404" pitchFamily="49" charset="0"/>
              </a:rPr>
              <a:t>.   </a:t>
            </a:r>
            <a:r>
              <a:rPr lang="en-US" sz="2500" b="1" dirty="0">
                <a:solidFill>
                  <a:srgbClr val="FF3A3F"/>
                </a:solidFill>
                <a:latin typeface="Arial Black" panose="020B0A04020102020204" pitchFamily="34" charset="0"/>
                <a:cs typeface="Courier New" panose="02070309020205020404" pitchFamily="49" charset="0"/>
              </a:rPr>
              <a:t>Std. Err.     </a:t>
            </a:r>
            <a:r>
              <a:rPr lang="en-US" sz="2500" b="1" dirty="0" smtClean="0">
                <a:solidFill>
                  <a:srgbClr val="FF3A3F"/>
                </a:solidFill>
                <a:latin typeface="Arial Black" panose="020B0A04020102020204" pitchFamily="34" charset="0"/>
                <a:cs typeface="Courier New" panose="02070309020205020404" pitchFamily="49" charset="0"/>
              </a:rPr>
              <a:t>     </a:t>
            </a:r>
            <a:r>
              <a:rPr lang="en-US" b="1" dirty="0">
                <a:latin typeface="Courier New" panose="02070309020205020404" pitchFamily="49" charset="0"/>
                <a:cs typeface="Courier New" panose="02070309020205020404" pitchFamily="49" charset="0"/>
              </a:rPr>
              <a:t>t    P&gt;|t| </a:t>
            </a:r>
            <a:r>
              <a:rPr lang="en-US" b="1" dirty="0" smtClean="0">
                <a:latin typeface="Courier New" panose="02070309020205020404" pitchFamily="49" charset="0"/>
                <a:cs typeface="Courier New" panose="02070309020205020404" pitchFamily="49" charset="0"/>
              </a:rPr>
              <a:t>      </a:t>
            </a:r>
            <a:r>
              <a:rPr lang="en-US" sz="2500" b="1" dirty="0">
                <a:solidFill>
                  <a:srgbClr val="FF3A3F"/>
                </a:solidFill>
                <a:latin typeface="Arial Black" panose="020B0A04020102020204" pitchFamily="34" charset="0"/>
                <a:cs typeface="Courier New" panose="02070309020205020404" pitchFamily="49" charset="0"/>
              </a:rPr>
              <a:t>[95% Conf. Interval]</a:t>
            </a:r>
          </a:p>
          <a:p>
            <a:pPr marL="0" indent="0">
              <a:lnSpc>
                <a:spcPct val="120000"/>
              </a:lnSpc>
              <a:spcBef>
                <a:spcPts val="0"/>
              </a:spcBef>
              <a:buNone/>
            </a:pPr>
            <a:r>
              <a:rPr lang="en-US" b="1" dirty="0">
                <a:latin typeface="Courier New" panose="02070309020205020404" pitchFamily="49" charset="0"/>
                <a:cs typeface="Courier New" panose="02070309020205020404" pitchFamily="49" charset="0"/>
              </a:rPr>
              <a:t>-------------+----------------------------------------------------------------</a:t>
            </a:r>
          </a:p>
          <a:p>
            <a:pPr marL="0" indent="0">
              <a:lnSpc>
                <a:spcPct val="120000"/>
              </a:lnSpc>
              <a:spcBef>
                <a:spcPts val="0"/>
              </a:spcBef>
              <a:buNone/>
            </a:pPr>
            <a:r>
              <a:rPr lang="en-US" b="1" dirty="0">
                <a:latin typeface="Courier New" panose="02070309020205020404" pitchFamily="49" charset="0"/>
                <a:cs typeface="Courier New" panose="02070309020205020404" pitchFamily="49" charset="0"/>
              </a:rPr>
              <a:t> size        |   </a:t>
            </a:r>
            <a:r>
              <a:rPr lang="en-US" b="1" dirty="0">
                <a:solidFill>
                  <a:srgbClr val="FF3A3F"/>
                </a:solidFill>
                <a:latin typeface="Arial Black" panose="020B0A04020102020204" pitchFamily="34" charset="0"/>
                <a:cs typeface="Courier New" panose="02070309020205020404" pitchFamily="49" charset="0"/>
              </a:rPr>
              <a:t>407.4513   7.166659</a:t>
            </a:r>
            <a:r>
              <a:rPr lang="en-US" b="1" dirty="0">
                <a:solidFill>
                  <a:srgbClr val="FF3A3F"/>
                </a:solidFill>
                <a:latin typeface="Courier New" panose="02070309020205020404" pitchFamily="49" charset="0"/>
                <a:cs typeface="Courier New" panose="02070309020205020404" pitchFamily="49" charset="0"/>
              </a:rPr>
              <a:t>    </a:t>
            </a:r>
            <a:r>
              <a:rPr lang="en-US" b="1" dirty="0">
                <a:latin typeface="Courier New" panose="02070309020205020404" pitchFamily="49" charset="0"/>
                <a:cs typeface="Courier New" panose="02070309020205020404" pitchFamily="49" charset="0"/>
              </a:rPr>
              <a:t>56.85   0.000     </a:t>
            </a:r>
            <a:r>
              <a:rPr lang="en-US" b="1" dirty="0">
                <a:solidFill>
                  <a:srgbClr val="FF3A3F"/>
                </a:solidFill>
                <a:latin typeface="Arial Black" panose="020B0A04020102020204" pitchFamily="34" charset="0"/>
                <a:cs typeface="Courier New" panose="02070309020205020404" pitchFamily="49" charset="0"/>
              </a:rPr>
              <a:t>393.3892    421.5134</a:t>
            </a:r>
          </a:p>
          <a:p>
            <a:pPr marL="0" indent="0">
              <a:lnSpc>
                <a:spcPct val="120000"/>
              </a:lnSpc>
              <a:spcBef>
                <a:spcPts val="0"/>
              </a:spcBef>
              <a:buNone/>
            </a:pPr>
            <a:r>
              <a:rPr lang="en-US" b="1" dirty="0">
                <a:latin typeface="Courier New" panose="02070309020205020404" pitchFamily="49" charset="0"/>
                <a:cs typeface="Courier New" panose="02070309020205020404" pitchFamily="49" charset="0"/>
              </a:rPr>
              <a:t> _cons       |   12934.12   9705.712   </a:t>
            </a:r>
            <a:r>
              <a:rPr lang="en-US" b="1" dirty="0" smtClean="0">
                <a:latin typeface="Courier New" panose="02070309020205020404" pitchFamily="49" charset="0"/>
                <a:cs typeface="Courier New" panose="02070309020205020404" pitchFamily="49" charset="0"/>
              </a:rPr>
              <a:t> </a:t>
            </a:r>
            <a:r>
              <a:rPr lang="en-US" b="1" dirty="0">
                <a:latin typeface="Courier New" panose="02070309020205020404" pitchFamily="49" charset="0"/>
                <a:cs typeface="Courier New" panose="02070309020205020404" pitchFamily="49" charset="0"/>
              </a:rPr>
              <a:t>1.33   0.183    -6110.006    31978.25</a:t>
            </a:r>
          </a:p>
          <a:p>
            <a:pPr marL="0" indent="0">
              <a:lnSpc>
                <a:spcPct val="120000"/>
              </a:lnSpc>
              <a:spcBef>
                <a:spcPts val="600"/>
              </a:spcBef>
              <a:buNone/>
            </a:pPr>
            <a:endParaRPr lang="en-US" dirty="0" smtClean="0">
              <a:cs typeface="Helvetica" pitchFamily="34" charset="0"/>
            </a:endParaRPr>
          </a:p>
          <a:p>
            <a:pPr marL="0" indent="0">
              <a:lnSpc>
                <a:spcPct val="120000"/>
              </a:lnSpc>
              <a:buNone/>
            </a:pPr>
            <a:endParaRPr lang="en-US" sz="3300" dirty="0" smtClean="0">
              <a:cs typeface="Helvetica" pitchFamily="34" charset="0"/>
            </a:endParaRPr>
          </a:p>
          <a:p>
            <a:pPr marL="0" indent="0">
              <a:lnSpc>
                <a:spcPct val="120000"/>
              </a:lnSpc>
              <a:buNone/>
            </a:pPr>
            <a:r>
              <a:rPr lang="en-US" sz="3600" dirty="0" smtClean="0">
                <a:cs typeface="Helvetica" pitchFamily="34" charset="0"/>
              </a:rPr>
              <a:t>The 95% confidence interval for each coefficient is given on the right of that coefficient’s line.</a:t>
            </a:r>
          </a:p>
        </p:txBody>
      </p:sp>
      <p:sp>
        <p:nvSpPr>
          <p:cNvPr id="4" name="Footer Placeholder 3"/>
          <p:cNvSpPr>
            <a:spLocks noGrp="1"/>
          </p:cNvSpPr>
          <p:nvPr>
            <p:ph type="ftr" sz="quarter" idx="11"/>
          </p:nvPr>
        </p:nvSpPr>
        <p:spPr/>
        <p:txBody>
          <a:bodyPr/>
          <a:lstStyle/>
          <a:p>
            <a:r>
              <a:rPr lang="en-US" smtClean="0"/>
              <a:t>QM222 Fall 2017 Section A1</a:t>
            </a:r>
            <a:endParaRPr lang="en-US" dirty="0"/>
          </a:p>
        </p:txBody>
      </p:sp>
      <p:sp>
        <p:nvSpPr>
          <p:cNvPr id="5" name="Slide Number Placeholder 4"/>
          <p:cNvSpPr>
            <a:spLocks noGrp="1"/>
          </p:cNvSpPr>
          <p:nvPr>
            <p:ph type="sldNum" sz="quarter" idx="12"/>
          </p:nvPr>
        </p:nvSpPr>
        <p:spPr/>
        <p:txBody>
          <a:bodyPr/>
          <a:lstStyle/>
          <a:p>
            <a:fld id="{73BB4A00-984E-4949-B0C7-1370322C939D}" type="slidenum">
              <a:rPr lang="en-US" smtClean="0"/>
              <a:t>5</a:t>
            </a:fld>
            <a:endParaRPr lang="en-US" dirty="0"/>
          </a:p>
        </p:txBody>
      </p:sp>
      <p:cxnSp>
        <p:nvCxnSpPr>
          <p:cNvPr id="7" name="Straight Arrow Connector 6"/>
          <p:cNvCxnSpPr/>
          <p:nvPr/>
        </p:nvCxnSpPr>
        <p:spPr>
          <a:xfrm flipV="1">
            <a:off x="5593278" y="3344779"/>
            <a:ext cx="864672" cy="1371921"/>
          </a:xfrm>
          <a:prstGeom prst="straightConnector1">
            <a:avLst/>
          </a:prstGeom>
          <a:ln w="4445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161095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the most important hypothesis about the coefficient to test?</a:t>
            </a:r>
            <a:endParaRPr lang="en-US" dirty="0"/>
          </a:p>
        </p:txBody>
      </p:sp>
      <p:sp>
        <p:nvSpPr>
          <p:cNvPr id="3" name="Content Placeholder 2"/>
          <p:cNvSpPr>
            <a:spLocks noGrp="1"/>
          </p:cNvSpPr>
          <p:nvPr>
            <p:ph idx="1"/>
          </p:nvPr>
        </p:nvSpPr>
        <p:spPr/>
        <p:txBody>
          <a:bodyPr/>
          <a:lstStyle/>
          <a:p>
            <a:pPr marL="0" indent="0">
              <a:buNone/>
            </a:pPr>
            <a:r>
              <a:rPr lang="en-US" dirty="0" smtClean="0"/>
              <a:t>The most important thing to know is whether the variable actually has a relationship, i.e. </a:t>
            </a:r>
          </a:p>
          <a:p>
            <a:pPr marL="0" indent="0">
              <a:buNone/>
            </a:pPr>
            <a:r>
              <a:rPr lang="en-US" dirty="0" smtClean="0"/>
              <a:t>		whether the coefficient is not zero.</a:t>
            </a:r>
          </a:p>
          <a:p>
            <a:pPr marL="0" indent="0">
              <a:buNone/>
            </a:pPr>
            <a:endParaRPr lang="en-US" dirty="0"/>
          </a:p>
          <a:p>
            <a:pPr marL="0" indent="0">
              <a:buNone/>
            </a:pPr>
            <a:r>
              <a:rPr lang="en-US" dirty="0" smtClean="0"/>
              <a:t>The regression output gives several ways to test this:</a:t>
            </a:r>
          </a:p>
          <a:p>
            <a:pPr marL="457200" indent="-457200">
              <a:buAutoNum type="arabicPeriod"/>
            </a:pPr>
            <a:r>
              <a:rPr lang="en-US" dirty="0" smtClean="0"/>
              <a:t>If the 95% confidence interval does not include zero</a:t>
            </a:r>
          </a:p>
          <a:p>
            <a:pPr marL="457200" indent="-457200">
              <a:buAutoNum type="arabicPeriod"/>
            </a:pPr>
            <a:r>
              <a:rPr lang="en-US" dirty="0" smtClean="0"/>
              <a:t>|t| &gt; 2</a:t>
            </a:r>
          </a:p>
          <a:p>
            <a:pPr marL="457200" indent="-457200">
              <a:buAutoNum type="arabicPeriod"/>
            </a:pPr>
            <a:r>
              <a:rPr lang="en-US" dirty="0" smtClean="0"/>
              <a:t>P-value &lt; .05</a:t>
            </a:r>
            <a:endParaRPr lang="en-US" dirty="0"/>
          </a:p>
        </p:txBody>
      </p:sp>
      <p:sp>
        <p:nvSpPr>
          <p:cNvPr id="4" name="Footer Placeholder 3"/>
          <p:cNvSpPr>
            <a:spLocks noGrp="1"/>
          </p:cNvSpPr>
          <p:nvPr>
            <p:ph type="ftr" sz="quarter" idx="11"/>
          </p:nvPr>
        </p:nvSpPr>
        <p:spPr/>
        <p:txBody>
          <a:bodyPr/>
          <a:lstStyle/>
          <a:p>
            <a:r>
              <a:rPr lang="en-US" smtClean="0"/>
              <a:t>QM222 Fall 2017 Section A1</a:t>
            </a:r>
            <a:endParaRPr lang="en-US" dirty="0"/>
          </a:p>
        </p:txBody>
      </p:sp>
      <p:sp>
        <p:nvSpPr>
          <p:cNvPr id="5" name="Slide Number Placeholder 4"/>
          <p:cNvSpPr>
            <a:spLocks noGrp="1"/>
          </p:cNvSpPr>
          <p:nvPr>
            <p:ph type="sldNum" sz="quarter" idx="12"/>
          </p:nvPr>
        </p:nvSpPr>
        <p:spPr/>
        <p:txBody>
          <a:bodyPr/>
          <a:lstStyle/>
          <a:p>
            <a:fld id="{73BB4A00-984E-4949-B0C7-1370322C939D}" type="slidenum">
              <a:rPr lang="en-US" smtClean="0"/>
              <a:t>6</a:t>
            </a:fld>
            <a:endParaRPr lang="en-US" dirty="0"/>
          </a:p>
        </p:txBody>
      </p:sp>
    </p:spTree>
    <p:extLst>
      <p:ext uri="{BB962C8B-B14F-4D97-AF65-F5344CB8AC3E}">
        <p14:creationId xmlns:p14="http://schemas.microsoft.com/office/powerpoint/2010/main" val="1556754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txBox="1">
            <a:spLocks/>
          </p:cNvSpPr>
          <p:nvPr/>
        </p:nvSpPr>
        <p:spPr>
          <a:xfrm>
            <a:off x="439016" y="1305169"/>
            <a:ext cx="8265968" cy="5463767"/>
          </a:xfrm>
          <a:prstGeom prst="rect">
            <a:avLst/>
          </a:prstGeom>
        </p:spPr>
        <p:txBody>
          <a:bodyPr vert="horz" lIns="91440" tIns="45720" rIns="91440" bIns="45720" rtlCol="0">
            <a:normAutofit fontScale="25000" lnSpcReduction="20000"/>
          </a:bodyPr>
          <a:lstStyle>
            <a:lvl1pPr marL="171450" indent="-171450" algn="l" defTabSz="685800" rtl="0" eaLnBrk="1" latinLnBrk="0" hangingPunct="1">
              <a:lnSpc>
                <a:spcPct val="90000"/>
              </a:lnSpc>
              <a:spcBef>
                <a:spcPts val="750"/>
              </a:spcBef>
              <a:buFont typeface="Arial" panose="020B0604020202020204" pitchFamily="34" charset="0"/>
              <a:buChar char="•"/>
              <a:defRPr sz="24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4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20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nSpc>
                <a:spcPct val="120000"/>
              </a:lnSpc>
              <a:spcBef>
                <a:spcPts val="0"/>
              </a:spcBef>
              <a:buFont typeface="Arial" panose="020B0604020202020204" pitchFamily="34" charset="0"/>
              <a:buNone/>
            </a:pPr>
            <a:r>
              <a:rPr lang="en-US" sz="5200" b="1" dirty="0" smtClean="0">
                <a:latin typeface="Courier New" panose="02070309020205020404" pitchFamily="49" charset="0"/>
                <a:cs typeface="Courier New" panose="02070309020205020404" pitchFamily="49" charset="0"/>
              </a:rPr>
              <a:t> </a:t>
            </a:r>
            <a:r>
              <a:rPr lang="en-US" sz="4800" b="1" dirty="0" smtClean="0">
                <a:latin typeface="Courier New" panose="02070309020205020404" pitchFamily="49" charset="0"/>
                <a:cs typeface="Courier New" panose="02070309020205020404" pitchFamily="49" charset="0"/>
              </a:rPr>
              <a:t>Source |       SS       </a:t>
            </a:r>
            <a:r>
              <a:rPr lang="en-US" sz="4800" b="1" dirty="0" err="1" smtClean="0">
                <a:latin typeface="Courier New" panose="02070309020205020404" pitchFamily="49" charset="0"/>
                <a:cs typeface="Courier New" panose="02070309020205020404" pitchFamily="49" charset="0"/>
              </a:rPr>
              <a:t>df</a:t>
            </a:r>
            <a:r>
              <a:rPr lang="en-US" sz="4800" b="1" dirty="0" smtClean="0">
                <a:latin typeface="Courier New" panose="02070309020205020404" pitchFamily="49" charset="0"/>
                <a:cs typeface="Courier New" panose="02070309020205020404" pitchFamily="49" charset="0"/>
              </a:rPr>
              <a:t>       MS              Number of </a:t>
            </a:r>
            <a:r>
              <a:rPr lang="en-US" sz="4800" b="1" dirty="0" err="1" smtClean="0">
                <a:latin typeface="Courier New" panose="02070309020205020404" pitchFamily="49" charset="0"/>
                <a:cs typeface="Courier New" panose="02070309020205020404" pitchFamily="49" charset="0"/>
              </a:rPr>
              <a:t>obs</a:t>
            </a:r>
            <a:r>
              <a:rPr lang="en-US" sz="4800" b="1" dirty="0" smtClean="0">
                <a:latin typeface="Courier New" panose="02070309020205020404" pitchFamily="49" charset="0"/>
                <a:cs typeface="Courier New" panose="02070309020205020404" pitchFamily="49" charset="0"/>
              </a:rPr>
              <a:t> =    1085</a:t>
            </a:r>
          </a:p>
          <a:p>
            <a:pPr marL="0" indent="0">
              <a:lnSpc>
                <a:spcPct val="120000"/>
              </a:lnSpc>
              <a:spcBef>
                <a:spcPts val="0"/>
              </a:spcBef>
              <a:buFont typeface="Arial" panose="020B0604020202020204" pitchFamily="34" charset="0"/>
              <a:buNone/>
            </a:pPr>
            <a:r>
              <a:rPr lang="en-US" sz="4800" b="1" dirty="0" smtClean="0">
                <a:latin typeface="Courier New" panose="02070309020205020404" pitchFamily="49" charset="0"/>
                <a:cs typeface="Courier New" panose="02070309020205020404" pitchFamily="49" charset="0"/>
              </a:rPr>
              <a:t>-------------+------------------------------           F(  1,  1083) = 3232.35</a:t>
            </a:r>
          </a:p>
          <a:p>
            <a:pPr marL="0" indent="0">
              <a:lnSpc>
                <a:spcPct val="120000"/>
              </a:lnSpc>
              <a:spcBef>
                <a:spcPts val="0"/>
              </a:spcBef>
              <a:buFont typeface="Arial" panose="020B0604020202020204" pitchFamily="34" charset="0"/>
              <a:buNone/>
            </a:pPr>
            <a:r>
              <a:rPr lang="en-US" sz="4800" b="1" dirty="0" smtClean="0">
                <a:latin typeface="Courier New" panose="02070309020205020404" pitchFamily="49" charset="0"/>
                <a:cs typeface="Courier New" panose="02070309020205020404" pitchFamily="49" charset="0"/>
              </a:rPr>
              <a:t>       Model |  5.6104e+13     1  5.6104e+13           </a:t>
            </a:r>
            <a:r>
              <a:rPr lang="en-US" sz="4800" b="1" dirty="0" err="1" smtClean="0">
                <a:latin typeface="Courier New" panose="02070309020205020404" pitchFamily="49" charset="0"/>
                <a:cs typeface="Courier New" panose="02070309020205020404" pitchFamily="49" charset="0"/>
              </a:rPr>
              <a:t>Prob</a:t>
            </a:r>
            <a:r>
              <a:rPr lang="en-US" sz="4800" b="1" dirty="0" smtClean="0">
                <a:latin typeface="Courier New" panose="02070309020205020404" pitchFamily="49" charset="0"/>
                <a:cs typeface="Courier New" panose="02070309020205020404" pitchFamily="49" charset="0"/>
              </a:rPr>
              <a:t> &gt; F      =  0.0000</a:t>
            </a:r>
          </a:p>
          <a:p>
            <a:pPr marL="0" indent="0">
              <a:lnSpc>
                <a:spcPct val="120000"/>
              </a:lnSpc>
              <a:spcBef>
                <a:spcPts val="0"/>
              </a:spcBef>
              <a:buFont typeface="Arial" panose="020B0604020202020204" pitchFamily="34" charset="0"/>
              <a:buNone/>
            </a:pPr>
            <a:r>
              <a:rPr lang="en-US" sz="4800" b="1" dirty="0" smtClean="0">
                <a:latin typeface="Courier New" panose="02070309020205020404" pitchFamily="49" charset="0"/>
                <a:cs typeface="Courier New" panose="02070309020205020404" pitchFamily="49" charset="0"/>
              </a:rPr>
              <a:t>    Residual |  1.8798e+13  1083  1.7357e+10           R-squared     =  0.7490</a:t>
            </a:r>
          </a:p>
          <a:p>
            <a:pPr marL="0" indent="0">
              <a:lnSpc>
                <a:spcPct val="120000"/>
              </a:lnSpc>
              <a:spcBef>
                <a:spcPts val="0"/>
              </a:spcBef>
              <a:buFont typeface="Arial" panose="020B0604020202020204" pitchFamily="34" charset="0"/>
              <a:buNone/>
            </a:pPr>
            <a:r>
              <a:rPr lang="en-US" sz="4800" b="1" dirty="0" smtClean="0">
                <a:latin typeface="Courier New" panose="02070309020205020404" pitchFamily="49" charset="0"/>
                <a:cs typeface="Courier New" panose="02070309020205020404" pitchFamily="49" charset="0"/>
              </a:rPr>
              <a:t>-------------+------------------------------           </a:t>
            </a:r>
            <a:r>
              <a:rPr lang="en-US" sz="4800" b="1" dirty="0" err="1" smtClean="0">
                <a:latin typeface="Courier New" panose="02070309020205020404" pitchFamily="49" charset="0"/>
                <a:cs typeface="Courier New" panose="02070309020205020404" pitchFamily="49" charset="0"/>
              </a:rPr>
              <a:t>Adj</a:t>
            </a:r>
            <a:r>
              <a:rPr lang="en-US" sz="4800" b="1" dirty="0" smtClean="0">
                <a:latin typeface="Courier New" panose="02070309020205020404" pitchFamily="49" charset="0"/>
                <a:cs typeface="Courier New" panose="02070309020205020404" pitchFamily="49" charset="0"/>
              </a:rPr>
              <a:t> R-squared =  0.7488</a:t>
            </a:r>
          </a:p>
          <a:p>
            <a:pPr marL="0" indent="0">
              <a:lnSpc>
                <a:spcPct val="120000"/>
              </a:lnSpc>
              <a:spcBef>
                <a:spcPts val="0"/>
              </a:spcBef>
              <a:buFont typeface="Arial" panose="020B0604020202020204" pitchFamily="34" charset="0"/>
              <a:buNone/>
            </a:pPr>
            <a:r>
              <a:rPr lang="en-US" sz="4800" b="1" dirty="0" smtClean="0">
                <a:latin typeface="Courier New" panose="02070309020205020404" pitchFamily="49" charset="0"/>
                <a:cs typeface="Courier New" panose="02070309020205020404" pitchFamily="49" charset="0"/>
              </a:rPr>
              <a:t>       Total |  7.4902e+13  1084  6.9098e+10           Root MSE      =  1.3e+05</a:t>
            </a:r>
          </a:p>
          <a:p>
            <a:pPr marL="0" indent="0">
              <a:lnSpc>
                <a:spcPct val="120000"/>
              </a:lnSpc>
              <a:spcBef>
                <a:spcPts val="0"/>
              </a:spcBef>
              <a:buFont typeface="Arial" panose="020B0604020202020204" pitchFamily="34" charset="0"/>
              <a:buNone/>
            </a:pPr>
            <a:r>
              <a:rPr lang="en-US" sz="4800" b="1" dirty="0" smtClean="0">
                <a:latin typeface="Courier New" panose="02070309020205020404" pitchFamily="49" charset="0"/>
                <a:cs typeface="Courier New" panose="02070309020205020404" pitchFamily="49" charset="0"/>
              </a:rPr>
              <a:t> </a:t>
            </a:r>
          </a:p>
          <a:p>
            <a:pPr marL="0" indent="0">
              <a:lnSpc>
                <a:spcPct val="120000"/>
              </a:lnSpc>
              <a:spcBef>
                <a:spcPts val="0"/>
              </a:spcBef>
              <a:buFont typeface="Arial" panose="020B0604020202020204" pitchFamily="34" charset="0"/>
              <a:buNone/>
            </a:pPr>
            <a:r>
              <a:rPr lang="en-US" sz="4800" b="1" dirty="0" smtClean="0">
                <a:latin typeface="Courier New" panose="02070309020205020404" pitchFamily="49" charset="0"/>
                <a:cs typeface="Courier New" panose="02070309020205020404" pitchFamily="49" charset="0"/>
              </a:rPr>
              <a:t>------------------------------------------------------------------------------</a:t>
            </a:r>
          </a:p>
          <a:p>
            <a:pPr marL="0" indent="0">
              <a:lnSpc>
                <a:spcPct val="120000"/>
              </a:lnSpc>
              <a:spcBef>
                <a:spcPts val="0"/>
              </a:spcBef>
              <a:buFont typeface="Arial" panose="020B0604020202020204" pitchFamily="34" charset="0"/>
              <a:buNone/>
            </a:pPr>
            <a:r>
              <a:rPr lang="en-US" sz="4800" b="1" dirty="0" smtClean="0">
                <a:latin typeface="Courier New" panose="02070309020205020404" pitchFamily="49" charset="0"/>
                <a:cs typeface="Courier New" panose="02070309020205020404" pitchFamily="49" charset="0"/>
              </a:rPr>
              <a:t>       price |      </a:t>
            </a:r>
            <a:r>
              <a:rPr lang="en-US" sz="4800" b="1" dirty="0" err="1" smtClean="0">
                <a:latin typeface="Courier New" panose="02070309020205020404" pitchFamily="49" charset="0"/>
                <a:cs typeface="Courier New" panose="02070309020205020404" pitchFamily="49" charset="0"/>
              </a:rPr>
              <a:t>Coef</a:t>
            </a:r>
            <a:r>
              <a:rPr lang="en-US" sz="4800" b="1" dirty="0" smtClean="0">
                <a:latin typeface="Courier New" panose="02070309020205020404" pitchFamily="49" charset="0"/>
                <a:cs typeface="Courier New" panose="02070309020205020404" pitchFamily="49" charset="0"/>
              </a:rPr>
              <a:t>.   Std. Err.     </a:t>
            </a:r>
            <a:r>
              <a:rPr lang="en-US" sz="4800" b="1" dirty="0" smtClean="0">
                <a:solidFill>
                  <a:srgbClr val="FF0000"/>
                </a:solidFill>
                <a:latin typeface="Arial Black" panose="020B0A04020102020204" pitchFamily="34" charset="0"/>
                <a:cs typeface="Courier New" panose="02070309020205020404" pitchFamily="49" charset="0"/>
              </a:rPr>
              <a:t>t</a:t>
            </a:r>
            <a:r>
              <a:rPr lang="en-US" sz="4800" b="1" dirty="0" smtClean="0">
                <a:latin typeface="Courier New" panose="02070309020205020404" pitchFamily="49" charset="0"/>
                <a:cs typeface="Courier New" panose="02070309020205020404" pitchFamily="49" charset="0"/>
              </a:rPr>
              <a:t>       P&gt;|t|  [95% Conf. Interval]</a:t>
            </a:r>
          </a:p>
          <a:p>
            <a:pPr marL="0" indent="0">
              <a:lnSpc>
                <a:spcPct val="120000"/>
              </a:lnSpc>
              <a:spcBef>
                <a:spcPts val="0"/>
              </a:spcBef>
              <a:buFont typeface="Arial" panose="020B0604020202020204" pitchFamily="34" charset="0"/>
              <a:buNone/>
            </a:pPr>
            <a:r>
              <a:rPr lang="en-US" sz="4800" b="1" dirty="0" smtClean="0">
                <a:latin typeface="Courier New" panose="02070309020205020404" pitchFamily="49" charset="0"/>
                <a:cs typeface="Courier New" panose="02070309020205020404" pitchFamily="49" charset="0"/>
              </a:rPr>
              <a:t>-------------+----------------------------------------------------------------</a:t>
            </a:r>
          </a:p>
          <a:p>
            <a:pPr marL="0" indent="0">
              <a:lnSpc>
                <a:spcPct val="120000"/>
              </a:lnSpc>
              <a:spcBef>
                <a:spcPts val="0"/>
              </a:spcBef>
              <a:buFont typeface="Arial" panose="020B0604020202020204" pitchFamily="34" charset="0"/>
              <a:buNone/>
            </a:pPr>
            <a:r>
              <a:rPr lang="en-US" sz="4800" b="1" dirty="0" smtClean="0">
                <a:latin typeface="Courier New" panose="02070309020205020404" pitchFamily="49" charset="0"/>
                <a:cs typeface="Courier New" panose="02070309020205020404" pitchFamily="49" charset="0"/>
              </a:rPr>
              <a:t> size        |   407.4513   7.166659    </a:t>
            </a:r>
            <a:r>
              <a:rPr lang="en-US" sz="4800" b="1" dirty="0" smtClean="0">
                <a:solidFill>
                  <a:srgbClr val="FF0000"/>
                </a:solidFill>
                <a:latin typeface="Arial Black" panose="020B0A04020102020204" pitchFamily="34" charset="0"/>
                <a:cs typeface="Courier New" panose="02070309020205020404" pitchFamily="49" charset="0"/>
              </a:rPr>
              <a:t>56.85 </a:t>
            </a:r>
            <a:r>
              <a:rPr lang="en-US" sz="4800" b="1" dirty="0" smtClean="0">
                <a:latin typeface="Courier New" panose="02070309020205020404" pitchFamily="49" charset="0"/>
                <a:cs typeface="Courier New" panose="02070309020205020404" pitchFamily="49" charset="0"/>
              </a:rPr>
              <a:t>  0.000     393.3892    421.5134</a:t>
            </a:r>
          </a:p>
          <a:p>
            <a:pPr marL="0" indent="0">
              <a:lnSpc>
                <a:spcPct val="120000"/>
              </a:lnSpc>
              <a:spcBef>
                <a:spcPts val="0"/>
              </a:spcBef>
              <a:buFont typeface="Arial" panose="020B0604020202020204" pitchFamily="34" charset="0"/>
              <a:buNone/>
            </a:pPr>
            <a:r>
              <a:rPr lang="en-US" sz="4800" b="1" dirty="0" smtClean="0">
                <a:latin typeface="Courier New" panose="02070309020205020404" pitchFamily="49" charset="0"/>
                <a:cs typeface="Courier New" panose="02070309020205020404" pitchFamily="49" charset="0"/>
              </a:rPr>
              <a:t> _cons       |   12934.12   9705.712     1.33   0.183    -6110.006    </a:t>
            </a:r>
            <a:r>
              <a:rPr lang="en-US" sz="4800" b="1" dirty="0" smtClean="0">
                <a:latin typeface="Courier New" panose="02070309020205020404" pitchFamily="49" charset="0"/>
                <a:cs typeface="Courier New" panose="02070309020205020404" pitchFamily="49" charset="0"/>
              </a:rPr>
              <a:t>31978.25</a:t>
            </a:r>
          </a:p>
          <a:p>
            <a:pPr marL="0" indent="0">
              <a:lnSpc>
                <a:spcPts val="1800"/>
              </a:lnSpc>
              <a:spcBef>
                <a:spcPts val="0"/>
              </a:spcBef>
              <a:buFont typeface="Arial" panose="020B0604020202020204" pitchFamily="34" charset="0"/>
              <a:buNone/>
            </a:pPr>
            <a:endParaRPr lang="en-US" sz="8000" b="1" dirty="0" smtClean="0">
              <a:cs typeface="Courier New" panose="02070309020205020404" pitchFamily="49" charset="0"/>
            </a:endParaRPr>
          </a:p>
          <a:p>
            <a:pPr marL="0" indent="0">
              <a:lnSpc>
                <a:spcPts val="1800"/>
              </a:lnSpc>
              <a:buNone/>
            </a:pPr>
            <a:r>
              <a:rPr lang="en-US" sz="8000" dirty="0">
                <a:cs typeface="Helvetica" pitchFamily="34" charset="0"/>
              </a:rPr>
              <a:t>The t-stat next to the coefficient in the regression output tests the hypothesis that:  </a:t>
            </a:r>
          </a:p>
          <a:p>
            <a:pPr marL="0" indent="0">
              <a:lnSpc>
                <a:spcPts val="1800"/>
              </a:lnSpc>
              <a:spcBef>
                <a:spcPts val="0"/>
              </a:spcBef>
              <a:buNone/>
            </a:pPr>
            <a:r>
              <a:rPr lang="en-US" sz="8000" dirty="0" smtClean="0">
                <a:cs typeface="Helvetica" pitchFamily="34" charset="0"/>
              </a:rPr>
              <a:t>               H0: </a:t>
            </a:r>
            <a:r>
              <a:rPr lang="en-US" sz="8000" dirty="0">
                <a:cs typeface="Helvetica" pitchFamily="34" charset="0"/>
              </a:rPr>
              <a:t>β =0          i.e. that the true coefficient is actually zero: </a:t>
            </a:r>
          </a:p>
          <a:p>
            <a:pPr marL="0" indent="0">
              <a:lnSpc>
                <a:spcPts val="1800"/>
              </a:lnSpc>
              <a:buNone/>
            </a:pPr>
            <a:r>
              <a:rPr lang="en-US" sz="8000" dirty="0" smtClean="0">
                <a:cs typeface="Helvetica" pitchFamily="34" charset="0"/>
              </a:rPr>
              <a:t>        t-statistic    </a:t>
            </a:r>
            <a:r>
              <a:rPr lang="en-US" sz="8000" dirty="0">
                <a:cs typeface="Helvetica" pitchFamily="34" charset="0"/>
              </a:rPr>
              <a:t>=     </a:t>
            </a:r>
            <a:r>
              <a:rPr lang="en-US" sz="8000" u="sng" dirty="0">
                <a:cs typeface="Helvetica" pitchFamily="34" charset="0"/>
              </a:rPr>
              <a:t>b   –      0  </a:t>
            </a:r>
            <a:r>
              <a:rPr lang="en-US" sz="8000" dirty="0">
                <a:cs typeface="Helvetica" pitchFamily="34" charset="0"/>
              </a:rPr>
              <a:t>       </a:t>
            </a:r>
          </a:p>
          <a:p>
            <a:pPr marL="0" indent="0">
              <a:lnSpc>
                <a:spcPts val="1800"/>
              </a:lnSpc>
              <a:spcBef>
                <a:spcPts val="0"/>
              </a:spcBef>
              <a:buNone/>
            </a:pPr>
            <a:r>
              <a:rPr lang="en-US" sz="8000" dirty="0">
                <a:cs typeface="Helvetica" pitchFamily="34" charset="0"/>
              </a:rPr>
              <a:t>                             </a:t>
            </a:r>
            <a:r>
              <a:rPr lang="en-US" sz="8000" dirty="0" smtClean="0">
                <a:cs typeface="Helvetica" pitchFamily="34" charset="0"/>
              </a:rPr>
              <a:t>            </a:t>
            </a:r>
            <a:r>
              <a:rPr lang="en-US" sz="8000" dirty="0" err="1">
                <a:cs typeface="Helvetica" pitchFamily="34" charset="0"/>
              </a:rPr>
              <a:t>s.e.</a:t>
            </a:r>
            <a:r>
              <a:rPr lang="en-US" sz="8000" dirty="0">
                <a:cs typeface="Helvetica" pitchFamily="34" charset="0"/>
              </a:rPr>
              <a:t>	 </a:t>
            </a:r>
          </a:p>
          <a:p>
            <a:pPr marL="0" indent="0">
              <a:lnSpc>
                <a:spcPts val="1800"/>
              </a:lnSpc>
              <a:buNone/>
            </a:pPr>
            <a:r>
              <a:rPr lang="en-US" sz="8000" dirty="0">
                <a:cs typeface="Helvetica" pitchFamily="34" charset="0"/>
              </a:rPr>
              <a:t>Note that this simplifies to:   </a:t>
            </a:r>
            <a:r>
              <a:rPr lang="en-US" sz="8000" dirty="0" smtClean="0">
                <a:cs typeface="Helvetica" pitchFamily="34" charset="0"/>
              </a:rPr>
              <a:t>t-statistic    </a:t>
            </a:r>
            <a:r>
              <a:rPr lang="en-US" sz="8000" dirty="0">
                <a:cs typeface="Helvetica" pitchFamily="34" charset="0"/>
              </a:rPr>
              <a:t>=    </a:t>
            </a:r>
            <a:r>
              <a:rPr lang="en-US" sz="8000" u="sng" dirty="0">
                <a:cs typeface="Helvetica" pitchFamily="34" charset="0"/>
              </a:rPr>
              <a:t> b </a:t>
            </a:r>
            <a:r>
              <a:rPr lang="en-US" sz="8000" dirty="0">
                <a:cs typeface="Helvetica" pitchFamily="34" charset="0"/>
              </a:rPr>
              <a:t>           </a:t>
            </a:r>
          </a:p>
          <a:p>
            <a:pPr marL="0" indent="0">
              <a:lnSpc>
                <a:spcPts val="1800"/>
              </a:lnSpc>
              <a:spcBef>
                <a:spcPts val="600"/>
              </a:spcBef>
              <a:buNone/>
            </a:pPr>
            <a:r>
              <a:rPr lang="en-US" sz="8000" dirty="0" smtClean="0">
                <a:cs typeface="Helvetica" pitchFamily="34" charset="0"/>
              </a:rPr>
              <a:t>                                                                              </a:t>
            </a:r>
            <a:r>
              <a:rPr lang="en-US" sz="8000" dirty="0" err="1">
                <a:cs typeface="Helvetica" pitchFamily="34" charset="0"/>
              </a:rPr>
              <a:t>s.e.</a:t>
            </a:r>
            <a:r>
              <a:rPr lang="en-US" sz="8000" dirty="0">
                <a:cs typeface="Helvetica" pitchFamily="34" charset="0"/>
              </a:rPr>
              <a:t>	 </a:t>
            </a:r>
          </a:p>
          <a:p>
            <a:pPr marL="0" indent="0">
              <a:lnSpc>
                <a:spcPts val="1800"/>
              </a:lnSpc>
              <a:buNone/>
            </a:pPr>
            <a:r>
              <a:rPr lang="en-US" sz="8000" dirty="0" smtClean="0">
                <a:cs typeface="Helvetica" pitchFamily="34" charset="0"/>
              </a:rPr>
              <a:t>If </a:t>
            </a:r>
            <a:r>
              <a:rPr lang="en-US" sz="8000" dirty="0">
                <a:cs typeface="Helvetica" pitchFamily="34" charset="0"/>
              </a:rPr>
              <a:t>| t | &gt; 2 , we are more than 95% certain that the true coefficient is NOT zero.</a:t>
            </a:r>
          </a:p>
          <a:p>
            <a:pPr marL="0" indent="0">
              <a:lnSpc>
                <a:spcPct val="120000"/>
              </a:lnSpc>
              <a:buFont typeface="Arial" panose="020B0604020202020204" pitchFamily="34" charset="0"/>
              <a:buNone/>
            </a:pPr>
            <a:endParaRPr lang="en-US" sz="8000" dirty="0" smtClean="0">
              <a:cs typeface="Helvetica" pitchFamily="34" charset="0"/>
            </a:endParaRPr>
          </a:p>
        </p:txBody>
      </p:sp>
      <p:cxnSp>
        <p:nvCxnSpPr>
          <p:cNvPr id="5" name="Straight Arrow Connector 4"/>
          <p:cNvCxnSpPr/>
          <p:nvPr/>
        </p:nvCxnSpPr>
        <p:spPr>
          <a:xfrm flipV="1">
            <a:off x="3649790" y="3296041"/>
            <a:ext cx="539750" cy="556944"/>
          </a:xfrm>
          <a:prstGeom prst="straightConnector1">
            <a:avLst/>
          </a:prstGeom>
          <a:ln w="50800">
            <a:tailEnd type="triangle"/>
          </a:ln>
        </p:spPr>
        <p:style>
          <a:lnRef idx="2">
            <a:schemeClr val="dk1"/>
          </a:lnRef>
          <a:fillRef idx="0">
            <a:schemeClr val="dk1"/>
          </a:fillRef>
          <a:effectRef idx="1">
            <a:schemeClr val="dk1"/>
          </a:effectRef>
          <a:fontRef idx="minor">
            <a:schemeClr val="tx1"/>
          </a:fontRef>
        </p:style>
      </p:cxnSp>
      <p:sp>
        <p:nvSpPr>
          <p:cNvPr id="2" name="Title 1"/>
          <p:cNvSpPr>
            <a:spLocks noGrp="1"/>
          </p:cNvSpPr>
          <p:nvPr>
            <p:ph type="title"/>
          </p:nvPr>
        </p:nvSpPr>
        <p:spPr>
          <a:xfrm>
            <a:off x="628650" y="365127"/>
            <a:ext cx="7886700" cy="868526"/>
          </a:xfrm>
        </p:spPr>
        <p:txBody>
          <a:bodyPr>
            <a:normAutofit fontScale="90000"/>
          </a:bodyPr>
          <a:lstStyle/>
          <a:p>
            <a:r>
              <a:rPr lang="en-US" dirty="0" smtClean="0"/>
              <a:t>The  </a:t>
            </a:r>
            <a:r>
              <a:rPr lang="en-US" dirty="0" smtClean="0"/>
              <a:t>t-statistic </a:t>
            </a:r>
            <a:r>
              <a:rPr lang="en-US" dirty="0"/>
              <a:t>of the coefficient in the regression </a:t>
            </a:r>
            <a:r>
              <a:rPr lang="en-US" dirty="0" smtClean="0"/>
              <a:t>output </a:t>
            </a:r>
            <a:r>
              <a:rPr lang="en-US" dirty="0" smtClean="0"/>
              <a:t>tests the hypothesis that coefficient=0</a:t>
            </a:r>
            <a:endParaRPr lang="en-US" dirty="0"/>
          </a:p>
        </p:txBody>
      </p:sp>
      <p:sp>
        <p:nvSpPr>
          <p:cNvPr id="4" name="Footer Placeholder 3"/>
          <p:cNvSpPr>
            <a:spLocks noGrp="1"/>
          </p:cNvSpPr>
          <p:nvPr>
            <p:ph type="ftr" sz="quarter" idx="11"/>
          </p:nvPr>
        </p:nvSpPr>
        <p:spPr/>
        <p:txBody>
          <a:bodyPr/>
          <a:lstStyle/>
          <a:p>
            <a:r>
              <a:rPr lang="en-US" smtClean="0"/>
              <a:t>QM222 Fall 2017 Section A1</a:t>
            </a:r>
            <a:endParaRPr lang="en-US" dirty="0"/>
          </a:p>
        </p:txBody>
      </p:sp>
      <p:sp>
        <p:nvSpPr>
          <p:cNvPr id="7" name="Slide Number Placeholder 6"/>
          <p:cNvSpPr>
            <a:spLocks noGrp="1"/>
          </p:cNvSpPr>
          <p:nvPr>
            <p:ph type="sldNum" sz="quarter" idx="12"/>
          </p:nvPr>
        </p:nvSpPr>
        <p:spPr/>
        <p:txBody>
          <a:bodyPr/>
          <a:lstStyle/>
          <a:p>
            <a:fld id="{73BB4A00-984E-4949-B0C7-1370322C939D}" type="slidenum">
              <a:rPr lang="en-US" smtClean="0"/>
              <a:t>7</a:t>
            </a:fld>
            <a:endParaRPr lang="en-US" dirty="0"/>
          </a:p>
        </p:txBody>
      </p:sp>
    </p:spTree>
    <p:extLst>
      <p:ext uri="{BB962C8B-B14F-4D97-AF65-F5344CB8AC3E}">
        <p14:creationId xmlns:p14="http://schemas.microsoft.com/office/powerpoint/2010/main" val="3501653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15" end="1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xEl>
                                              <p:pRg st="16" end="16"/>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9">
                                            <p:txEl>
                                              <p:pRg st="17" end="1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
                                            <p:txEl>
                                              <p:pRg st="18" end="1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19" end="1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8515350" cy="1325563"/>
          </a:xfrm>
        </p:spPr>
        <p:txBody>
          <a:bodyPr>
            <a:normAutofit fontScale="90000"/>
          </a:bodyPr>
          <a:lstStyle/>
          <a:p>
            <a:r>
              <a:rPr lang="en-US" dirty="0"/>
              <a:t>p-values: The </a:t>
            </a:r>
            <a:r>
              <a:rPr lang="en-US" i="1" dirty="0">
                <a:solidFill>
                  <a:srgbClr val="FF0000"/>
                </a:solidFill>
              </a:rPr>
              <a:t>p–value</a:t>
            </a:r>
            <a:r>
              <a:rPr lang="en-US" dirty="0"/>
              <a:t> tells </a:t>
            </a:r>
            <a:r>
              <a:rPr lang="en-US" dirty="0" smtClean="0"/>
              <a:t> us exactly </a:t>
            </a:r>
            <a:r>
              <a:rPr lang="en-US" dirty="0"/>
              <a:t>how probable it is that the coefficient is 0 or of the opposite sign.</a:t>
            </a:r>
            <a:br>
              <a:rPr lang="en-US" dirty="0"/>
            </a:br>
            <a:endParaRPr lang="en-US" dirty="0"/>
          </a:p>
        </p:txBody>
      </p:sp>
      <p:sp>
        <p:nvSpPr>
          <p:cNvPr id="3" name="Content Placeholder 2"/>
          <p:cNvSpPr>
            <a:spLocks noGrp="1"/>
          </p:cNvSpPr>
          <p:nvPr>
            <p:ph idx="1"/>
          </p:nvPr>
        </p:nvSpPr>
        <p:spPr>
          <a:xfrm>
            <a:off x="782053" y="1690689"/>
            <a:ext cx="7942847" cy="4568169"/>
          </a:xfrm>
        </p:spPr>
        <p:txBody>
          <a:bodyPr>
            <a:normAutofit fontScale="55000" lnSpcReduction="20000"/>
          </a:bodyPr>
          <a:lstStyle/>
          <a:p>
            <a:pPr marL="0" indent="0">
              <a:lnSpc>
                <a:spcPct val="120000"/>
              </a:lnSpc>
              <a:spcBef>
                <a:spcPts val="0"/>
              </a:spcBef>
              <a:buNone/>
            </a:pPr>
            <a:r>
              <a:rPr lang="en-US" b="1" dirty="0">
                <a:latin typeface="Courier New" panose="02070309020205020404" pitchFamily="49" charset="0"/>
                <a:cs typeface="Courier New" panose="02070309020205020404" pitchFamily="49" charset="0"/>
              </a:rPr>
              <a:t> Source |       SS       </a:t>
            </a:r>
            <a:r>
              <a:rPr lang="en-US" b="1" dirty="0" err="1">
                <a:latin typeface="Courier New" panose="02070309020205020404" pitchFamily="49" charset="0"/>
                <a:cs typeface="Courier New" panose="02070309020205020404" pitchFamily="49" charset="0"/>
              </a:rPr>
              <a:t>df</a:t>
            </a:r>
            <a:r>
              <a:rPr lang="en-US" b="1" dirty="0">
                <a:latin typeface="Courier New" panose="02070309020205020404" pitchFamily="49" charset="0"/>
                <a:cs typeface="Courier New" panose="02070309020205020404" pitchFamily="49" charset="0"/>
              </a:rPr>
              <a:t>       MS              Number of </a:t>
            </a:r>
            <a:r>
              <a:rPr lang="en-US" b="1" dirty="0" err="1">
                <a:latin typeface="Courier New" panose="02070309020205020404" pitchFamily="49" charset="0"/>
                <a:cs typeface="Courier New" panose="02070309020205020404" pitchFamily="49" charset="0"/>
              </a:rPr>
              <a:t>obs</a:t>
            </a:r>
            <a:r>
              <a:rPr lang="en-US" b="1" dirty="0">
                <a:latin typeface="Courier New" panose="02070309020205020404" pitchFamily="49" charset="0"/>
                <a:cs typeface="Courier New" panose="02070309020205020404" pitchFamily="49" charset="0"/>
              </a:rPr>
              <a:t> =    1085</a:t>
            </a:r>
          </a:p>
          <a:p>
            <a:pPr marL="0" indent="0">
              <a:lnSpc>
                <a:spcPct val="120000"/>
              </a:lnSpc>
              <a:spcBef>
                <a:spcPts val="0"/>
              </a:spcBef>
              <a:buNone/>
            </a:pPr>
            <a:r>
              <a:rPr lang="en-US" b="1" dirty="0">
                <a:latin typeface="Courier New" panose="02070309020205020404" pitchFamily="49" charset="0"/>
                <a:cs typeface="Courier New" panose="02070309020205020404" pitchFamily="49" charset="0"/>
              </a:rPr>
              <a:t>-------------+------------------------------           F(  1,  1083) = 3232.35</a:t>
            </a:r>
          </a:p>
          <a:p>
            <a:pPr marL="0" indent="0">
              <a:lnSpc>
                <a:spcPct val="120000"/>
              </a:lnSpc>
              <a:spcBef>
                <a:spcPts val="0"/>
              </a:spcBef>
              <a:buNone/>
            </a:pPr>
            <a:r>
              <a:rPr lang="en-US" b="1" dirty="0">
                <a:latin typeface="Courier New" panose="02070309020205020404" pitchFamily="49" charset="0"/>
                <a:cs typeface="Courier New" panose="02070309020205020404" pitchFamily="49" charset="0"/>
              </a:rPr>
              <a:t>       Model |  5.6104e+13     1  5.6104e+13           </a:t>
            </a:r>
            <a:r>
              <a:rPr lang="en-US" b="1" dirty="0" err="1">
                <a:latin typeface="Courier New" panose="02070309020205020404" pitchFamily="49" charset="0"/>
                <a:cs typeface="Courier New" panose="02070309020205020404" pitchFamily="49" charset="0"/>
              </a:rPr>
              <a:t>Prob</a:t>
            </a:r>
            <a:r>
              <a:rPr lang="en-US" b="1" dirty="0">
                <a:latin typeface="Courier New" panose="02070309020205020404" pitchFamily="49" charset="0"/>
                <a:cs typeface="Courier New" panose="02070309020205020404" pitchFamily="49" charset="0"/>
              </a:rPr>
              <a:t> &gt; F      =  0.0000</a:t>
            </a:r>
          </a:p>
          <a:p>
            <a:pPr marL="0" indent="0">
              <a:lnSpc>
                <a:spcPct val="120000"/>
              </a:lnSpc>
              <a:spcBef>
                <a:spcPts val="0"/>
              </a:spcBef>
              <a:buNone/>
            </a:pPr>
            <a:r>
              <a:rPr lang="en-US" b="1" dirty="0">
                <a:latin typeface="Courier New" panose="02070309020205020404" pitchFamily="49" charset="0"/>
                <a:cs typeface="Courier New" panose="02070309020205020404" pitchFamily="49" charset="0"/>
              </a:rPr>
              <a:t>    Residual |  1.8798e+13  1083  1.7357e+10           R-squared     =  0.7490</a:t>
            </a:r>
          </a:p>
          <a:p>
            <a:pPr marL="0" indent="0">
              <a:lnSpc>
                <a:spcPct val="120000"/>
              </a:lnSpc>
              <a:spcBef>
                <a:spcPts val="0"/>
              </a:spcBef>
              <a:buNone/>
            </a:pPr>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Adj</a:t>
            </a:r>
            <a:r>
              <a:rPr lang="en-US" b="1" dirty="0">
                <a:latin typeface="Courier New" panose="02070309020205020404" pitchFamily="49" charset="0"/>
                <a:cs typeface="Courier New" panose="02070309020205020404" pitchFamily="49" charset="0"/>
              </a:rPr>
              <a:t> R-squared =  0.7488</a:t>
            </a:r>
          </a:p>
          <a:p>
            <a:pPr marL="0" indent="0">
              <a:lnSpc>
                <a:spcPct val="120000"/>
              </a:lnSpc>
              <a:spcBef>
                <a:spcPts val="0"/>
              </a:spcBef>
              <a:buNone/>
            </a:pPr>
            <a:r>
              <a:rPr lang="en-US" b="1" dirty="0">
                <a:latin typeface="Courier New" panose="02070309020205020404" pitchFamily="49" charset="0"/>
                <a:cs typeface="Courier New" panose="02070309020205020404" pitchFamily="49" charset="0"/>
              </a:rPr>
              <a:t>       Total |  7.4902e+13  1084  6.9098e+10           Root MSE      =  1.3e+05</a:t>
            </a:r>
          </a:p>
          <a:p>
            <a:pPr marL="0" indent="0">
              <a:lnSpc>
                <a:spcPct val="120000"/>
              </a:lnSpc>
              <a:spcBef>
                <a:spcPts val="0"/>
              </a:spcBef>
              <a:buNone/>
            </a:pPr>
            <a:r>
              <a:rPr lang="en-US" b="1" dirty="0">
                <a:latin typeface="Courier New" panose="02070309020205020404" pitchFamily="49" charset="0"/>
                <a:cs typeface="Courier New" panose="02070309020205020404" pitchFamily="49" charset="0"/>
              </a:rPr>
              <a:t> </a:t>
            </a:r>
          </a:p>
          <a:p>
            <a:pPr marL="0" indent="0">
              <a:lnSpc>
                <a:spcPct val="120000"/>
              </a:lnSpc>
              <a:spcBef>
                <a:spcPts val="0"/>
              </a:spcBef>
              <a:buNone/>
            </a:pPr>
            <a:r>
              <a:rPr lang="en-US" b="1" dirty="0">
                <a:latin typeface="Courier New" panose="02070309020205020404" pitchFamily="49" charset="0"/>
                <a:cs typeface="Courier New" panose="02070309020205020404" pitchFamily="49" charset="0"/>
              </a:rPr>
              <a:t>------------------------------------------------------------------------------</a:t>
            </a:r>
          </a:p>
          <a:p>
            <a:pPr marL="0" indent="0">
              <a:lnSpc>
                <a:spcPct val="120000"/>
              </a:lnSpc>
              <a:spcBef>
                <a:spcPts val="0"/>
              </a:spcBef>
              <a:buNone/>
            </a:pPr>
            <a:r>
              <a:rPr lang="en-US" b="1" dirty="0">
                <a:latin typeface="Courier New" panose="02070309020205020404" pitchFamily="49" charset="0"/>
                <a:cs typeface="Courier New" panose="02070309020205020404" pitchFamily="49" charset="0"/>
              </a:rPr>
              <a:t>       price |      </a:t>
            </a:r>
            <a:r>
              <a:rPr lang="en-US" b="1" dirty="0" err="1">
                <a:latin typeface="Courier New" panose="02070309020205020404" pitchFamily="49" charset="0"/>
                <a:cs typeface="Courier New" panose="02070309020205020404" pitchFamily="49" charset="0"/>
              </a:rPr>
              <a:t>Coef</a:t>
            </a:r>
            <a:r>
              <a:rPr lang="en-US" b="1" dirty="0">
                <a:latin typeface="Courier New" panose="02070309020205020404" pitchFamily="49" charset="0"/>
                <a:cs typeface="Courier New" panose="02070309020205020404" pitchFamily="49" charset="0"/>
              </a:rPr>
              <a:t>.   Std. Err. </a:t>
            </a:r>
            <a:r>
              <a:rPr lang="en-US" b="1" dirty="0" smtClean="0">
                <a:latin typeface="Courier New" panose="02070309020205020404" pitchFamily="49" charset="0"/>
                <a:cs typeface="Courier New" panose="02070309020205020404" pitchFamily="49" charset="0"/>
              </a:rPr>
              <a:t>    </a:t>
            </a:r>
            <a:r>
              <a:rPr lang="en-US" sz="2800" b="1" dirty="0" smtClean="0">
                <a:latin typeface="Courier New" panose="02070309020205020404" pitchFamily="49" charset="0"/>
                <a:cs typeface="Courier New" panose="02070309020205020404" pitchFamily="49" charset="0"/>
              </a:rPr>
              <a:t>t</a:t>
            </a:r>
            <a:r>
              <a:rPr lang="en-US" b="1" dirty="0" smtClean="0">
                <a:latin typeface="Courier New" panose="02070309020205020404" pitchFamily="49" charset="0"/>
                <a:cs typeface="Courier New" panose="02070309020205020404" pitchFamily="49" charset="0"/>
              </a:rPr>
              <a:t>     </a:t>
            </a:r>
            <a:r>
              <a:rPr lang="en-US" sz="2500" b="1" dirty="0" smtClean="0">
                <a:solidFill>
                  <a:srgbClr val="FF0000"/>
                </a:solidFill>
                <a:latin typeface="Courier New" panose="02070309020205020404" pitchFamily="49" charset="0"/>
                <a:cs typeface="Courier New" panose="02070309020205020404" pitchFamily="49" charset="0"/>
              </a:rPr>
              <a:t>P&gt;|t|</a:t>
            </a:r>
            <a:r>
              <a:rPr lang="en-US" b="1" dirty="0" smtClean="0">
                <a:latin typeface="Courier New" panose="02070309020205020404" pitchFamily="49" charset="0"/>
                <a:cs typeface="Courier New" panose="02070309020205020404" pitchFamily="49" charset="0"/>
              </a:rPr>
              <a:t>  </a:t>
            </a:r>
            <a:r>
              <a:rPr lang="en-US" b="1" dirty="0">
                <a:latin typeface="Courier New" panose="02070309020205020404" pitchFamily="49" charset="0"/>
                <a:cs typeface="Courier New" panose="02070309020205020404" pitchFamily="49" charset="0"/>
              </a:rPr>
              <a:t>[95% Conf. Interval]</a:t>
            </a:r>
          </a:p>
          <a:p>
            <a:pPr marL="0" indent="0">
              <a:lnSpc>
                <a:spcPct val="120000"/>
              </a:lnSpc>
              <a:spcBef>
                <a:spcPts val="0"/>
              </a:spcBef>
              <a:buNone/>
            </a:pPr>
            <a:r>
              <a:rPr lang="en-US" b="1" dirty="0">
                <a:latin typeface="Courier New" panose="02070309020205020404" pitchFamily="49" charset="0"/>
                <a:cs typeface="Courier New" panose="02070309020205020404" pitchFamily="49" charset="0"/>
              </a:rPr>
              <a:t>-------------+----------------------------------------------------------------</a:t>
            </a:r>
          </a:p>
          <a:p>
            <a:pPr marL="0" indent="0">
              <a:lnSpc>
                <a:spcPct val="120000"/>
              </a:lnSpc>
              <a:spcBef>
                <a:spcPts val="0"/>
              </a:spcBef>
              <a:buNone/>
            </a:pPr>
            <a:r>
              <a:rPr lang="en-US" b="1" dirty="0">
                <a:latin typeface="Courier New" panose="02070309020205020404" pitchFamily="49" charset="0"/>
                <a:cs typeface="Courier New" panose="02070309020205020404" pitchFamily="49" charset="0"/>
              </a:rPr>
              <a:t> size        |   407.4513   7.166659    56.85   </a:t>
            </a:r>
            <a:r>
              <a:rPr lang="en-US" sz="2500" b="1" dirty="0">
                <a:solidFill>
                  <a:srgbClr val="FF0000"/>
                </a:solidFill>
                <a:latin typeface="Courier New" panose="02070309020205020404" pitchFamily="49" charset="0"/>
                <a:cs typeface="Courier New" panose="02070309020205020404" pitchFamily="49" charset="0"/>
              </a:rPr>
              <a:t>0.000</a:t>
            </a:r>
            <a:r>
              <a:rPr lang="en-US" b="1" dirty="0">
                <a:latin typeface="Courier New" panose="02070309020205020404" pitchFamily="49" charset="0"/>
                <a:cs typeface="Courier New" panose="02070309020205020404" pitchFamily="49" charset="0"/>
              </a:rPr>
              <a:t>     393.3892    421.5134</a:t>
            </a:r>
          </a:p>
          <a:p>
            <a:pPr marL="0" indent="0">
              <a:lnSpc>
                <a:spcPct val="120000"/>
              </a:lnSpc>
              <a:spcBef>
                <a:spcPts val="0"/>
              </a:spcBef>
              <a:buNone/>
            </a:pPr>
            <a:r>
              <a:rPr lang="en-US" b="1" dirty="0">
                <a:latin typeface="Courier New" panose="02070309020205020404" pitchFamily="49" charset="0"/>
                <a:cs typeface="Courier New" panose="02070309020205020404" pitchFamily="49" charset="0"/>
              </a:rPr>
              <a:t> _cons       |   12934.12   9705.712     1.33   0.183    -6110.006    31978.25</a:t>
            </a:r>
          </a:p>
          <a:p>
            <a:pPr marL="0" indent="0">
              <a:spcBef>
                <a:spcPts val="0"/>
              </a:spcBef>
              <a:buNone/>
            </a:pPr>
            <a:r>
              <a:rPr lang="en-US" b="1" dirty="0">
                <a:latin typeface="Courier New" panose="02070309020205020404" pitchFamily="49" charset="0"/>
                <a:cs typeface="Courier New" panose="02070309020205020404" pitchFamily="49" charset="0"/>
              </a:rPr>
              <a:t> </a:t>
            </a:r>
            <a:endParaRPr lang="en-US" dirty="0">
              <a:latin typeface="Courier New" panose="02070309020205020404" pitchFamily="49" charset="0"/>
              <a:cs typeface="Courier New" panose="02070309020205020404" pitchFamily="49" charset="0"/>
            </a:endParaRPr>
          </a:p>
          <a:p>
            <a:pPr marL="0" indent="0">
              <a:spcBef>
                <a:spcPts val="0"/>
              </a:spcBef>
              <a:buNone/>
            </a:pPr>
            <a:r>
              <a:rPr lang="en-US" b="1" dirty="0" smtClean="0">
                <a:latin typeface="Courier New" panose="02070309020205020404" pitchFamily="49" charset="0"/>
                <a:cs typeface="Courier New" panose="02070309020205020404" pitchFamily="49" charset="0"/>
              </a:rPr>
              <a:t>------------------------------------------------------------------------------</a:t>
            </a:r>
            <a:endParaRPr lang="en-US" dirty="0">
              <a:latin typeface="Courier New" panose="02070309020205020404" pitchFamily="49" charset="0"/>
              <a:cs typeface="Courier New" panose="02070309020205020404" pitchFamily="49" charset="0"/>
            </a:endParaRPr>
          </a:p>
          <a:p>
            <a:pPr marL="0" indent="0">
              <a:spcBef>
                <a:spcPts val="0"/>
              </a:spcBef>
              <a:buNone/>
            </a:pPr>
            <a:endParaRPr lang="en-US" dirty="0">
              <a:latin typeface="Courier New" panose="02070309020205020404" pitchFamily="49" charset="0"/>
              <a:cs typeface="Courier New" panose="02070309020205020404" pitchFamily="49" charset="0"/>
            </a:endParaRPr>
          </a:p>
          <a:p>
            <a:endParaRPr lang="en-US" dirty="0"/>
          </a:p>
        </p:txBody>
      </p:sp>
      <p:cxnSp>
        <p:nvCxnSpPr>
          <p:cNvPr id="5" name="Straight Arrow Connector 4"/>
          <p:cNvCxnSpPr/>
          <p:nvPr/>
        </p:nvCxnSpPr>
        <p:spPr>
          <a:xfrm flipV="1">
            <a:off x="4242196" y="3942608"/>
            <a:ext cx="1243534" cy="1244251"/>
          </a:xfrm>
          <a:prstGeom prst="straightConnector1">
            <a:avLst/>
          </a:prstGeom>
          <a:ln w="50800">
            <a:tailEnd type="triangle"/>
          </a:ln>
        </p:spPr>
        <p:style>
          <a:lnRef idx="2">
            <a:schemeClr val="dk1"/>
          </a:lnRef>
          <a:fillRef idx="0">
            <a:schemeClr val="dk1"/>
          </a:fillRef>
          <a:effectRef idx="1">
            <a:schemeClr val="dk1"/>
          </a:effectRef>
          <a:fontRef idx="minor">
            <a:schemeClr val="tx1"/>
          </a:fontRef>
        </p:style>
      </p:cxnSp>
      <p:sp>
        <p:nvSpPr>
          <p:cNvPr id="6" name="TextBox 5"/>
          <p:cNvSpPr txBox="1"/>
          <p:nvPr/>
        </p:nvSpPr>
        <p:spPr>
          <a:xfrm>
            <a:off x="223982" y="5090607"/>
            <a:ext cx="8857938" cy="1015663"/>
          </a:xfrm>
          <a:prstGeom prst="rect">
            <a:avLst/>
          </a:prstGeom>
          <a:solidFill>
            <a:srgbClr val="FFFF00"/>
          </a:solidFill>
        </p:spPr>
        <p:txBody>
          <a:bodyPr wrap="none" rtlCol="0">
            <a:spAutoFit/>
          </a:bodyPr>
          <a:lstStyle/>
          <a:p>
            <a:r>
              <a:rPr lang="en-US" sz="2000" b="1" dirty="0" smtClean="0"/>
              <a:t>This p-value says that it is less than .0005 (or .05%) likely that the </a:t>
            </a:r>
          </a:p>
          <a:p>
            <a:r>
              <a:rPr lang="en-US" sz="2000" b="1" dirty="0" smtClean="0"/>
              <a:t>coefficient on size is 0 or negative. (Higher than this &amp; it would be .001 rounded)</a:t>
            </a:r>
          </a:p>
          <a:p>
            <a:r>
              <a:rPr lang="en-US" sz="2000" b="1" dirty="0" smtClean="0"/>
              <a:t>I am more than 100% - .05% = 99.95% certain that the coefficient is not zero.</a:t>
            </a:r>
            <a:endParaRPr lang="en-US" sz="2000" b="1" dirty="0"/>
          </a:p>
        </p:txBody>
      </p:sp>
      <p:sp>
        <p:nvSpPr>
          <p:cNvPr id="4" name="Footer Placeholder 3"/>
          <p:cNvSpPr>
            <a:spLocks noGrp="1"/>
          </p:cNvSpPr>
          <p:nvPr>
            <p:ph type="ftr" sz="quarter" idx="11"/>
          </p:nvPr>
        </p:nvSpPr>
        <p:spPr/>
        <p:txBody>
          <a:bodyPr/>
          <a:lstStyle/>
          <a:p>
            <a:r>
              <a:rPr lang="en-US" smtClean="0"/>
              <a:t>QM222 Fall 2017 Section A1</a:t>
            </a:r>
            <a:endParaRPr lang="en-US" dirty="0"/>
          </a:p>
        </p:txBody>
      </p:sp>
      <p:sp>
        <p:nvSpPr>
          <p:cNvPr id="7" name="Slide Number Placeholder 6"/>
          <p:cNvSpPr>
            <a:spLocks noGrp="1"/>
          </p:cNvSpPr>
          <p:nvPr>
            <p:ph type="sldNum" sz="quarter" idx="12"/>
          </p:nvPr>
        </p:nvSpPr>
        <p:spPr/>
        <p:txBody>
          <a:bodyPr/>
          <a:lstStyle/>
          <a:p>
            <a:fld id="{73BB4A00-984E-4949-B0C7-1370322C939D}" type="slidenum">
              <a:rPr lang="en-US" smtClean="0"/>
              <a:t>8</a:t>
            </a:fld>
            <a:endParaRPr lang="en-US" dirty="0"/>
          </a:p>
        </p:txBody>
      </p:sp>
    </p:spTree>
    <p:extLst>
      <p:ext uri="{BB962C8B-B14F-4D97-AF65-F5344CB8AC3E}">
        <p14:creationId xmlns:p14="http://schemas.microsoft.com/office/powerpoint/2010/main" val="414604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a:t>
            </a:r>
            <a:endParaRPr lang="en-US" dirty="0"/>
          </a:p>
        </p:txBody>
      </p:sp>
      <p:sp>
        <p:nvSpPr>
          <p:cNvPr id="3" name="Content Placeholder 2"/>
          <p:cNvSpPr>
            <a:spLocks noGrp="1"/>
          </p:cNvSpPr>
          <p:nvPr>
            <p:ph idx="1"/>
          </p:nvPr>
        </p:nvSpPr>
        <p:spPr>
          <a:xfrm>
            <a:off x="628650" y="1825625"/>
            <a:ext cx="8280888" cy="4351338"/>
          </a:xfrm>
        </p:spPr>
        <p:txBody>
          <a:bodyPr/>
          <a:lstStyle/>
          <a:p>
            <a:r>
              <a:rPr lang="en-US" dirty="0" smtClean="0"/>
              <a:t>If I know with at least 95% certainty that a coefficient in NOT zero, I say it is </a:t>
            </a:r>
            <a:r>
              <a:rPr lang="en-US" b="1" i="1" dirty="0" smtClean="0">
                <a:solidFill>
                  <a:srgbClr val="FF0000"/>
                </a:solidFill>
              </a:rPr>
              <a:t>statistically significant</a:t>
            </a:r>
            <a:r>
              <a:rPr lang="en-US" dirty="0" smtClean="0"/>
              <a:t>. This occurs when:</a:t>
            </a:r>
          </a:p>
          <a:p>
            <a:pPr lvl="1"/>
            <a:r>
              <a:rPr lang="en-US" dirty="0"/>
              <a:t>0 is not in the 95% confidence </a:t>
            </a:r>
            <a:r>
              <a:rPr lang="en-US" dirty="0" smtClean="0"/>
              <a:t>interval OR</a:t>
            </a:r>
            <a:endParaRPr lang="en-US" dirty="0"/>
          </a:p>
          <a:p>
            <a:pPr lvl="1"/>
            <a:r>
              <a:rPr lang="en-US" dirty="0"/>
              <a:t>| t | &gt; 2 means we’re &gt;=95% certain the coefficient is not </a:t>
            </a:r>
            <a:r>
              <a:rPr lang="en-US" dirty="0" smtClean="0"/>
              <a:t>zero OR</a:t>
            </a:r>
            <a:endParaRPr lang="en-US" dirty="0"/>
          </a:p>
          <a:p>
            <a:pPr lvl="1"/>
            <a:r>
              <a:rPr lang="en-US" dirty="0" smtClean="0"/>
              <a:t>p-value </a:t>
            </a:r>
            <a:r>
              <a:rPr lang="en-US" dirty="0"/>
              <a:t>&lt;= .05 means we’re &gt;=95% certain the coefficient is not zero</a:t>
            </a:r>
          </a:p>
          <a:p>
            <a:endParaRPr lang="en-US" dirty="0" smtClean="0"/>
          </a:p>
          <a:p>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QM222 Fall 2017 Section A1</a:t>
            </a:r>
            <a:endParaRPr lang="en-US" dirty="0"/>
          </a:p>
        </p:txBody>
      </p:sp>
      <p:sp>
        <p:nvSpPr>
          <p:cNvPr id="5" name="Slide Number Placeholder 4"/>
          <p:cNvSpPr>
            <a:spLocks noGrp="1"/>
          </p:cNvSpPr>
          <p:nvPr>
            <p:ph type="sldNum" sz="quarter" idx="12"/>
          </p:nvPr>
        </p:nvSpPr>
        <p:spPr/>
        <p:txBody>
          <a:bodyPr/>
          <a:lstStyle/>
          <a:p>
            <a:fld id="{73BB4A00-984E-4949-B0C7-1370322C939D}" type="slidenum">
              <a:rPr lang="en-US" smtClean="0"/>
              <a:t>9</a:t>
            </a:fld>
            <a:endParaRPr lang="en-US" dirty="0"/>
          </a:p>
        </p:txBody>
      </p:sp>
    </p:spTree>
    <p:extLst>
      <p:ext uri="{BB962C8B-B14F-4D97-AF65-F5344CB8AC3E}">
        <p14:creationId xmlns:p14="http://schemas.microsoft.com/office/powerpoint/2010/main" val="3716402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31344</TotalTime>
  <Words>1304</Words>
  <Application>Microsoft Office PowerPoint</Application>
  <PresentationFormat>On-screen Show (4:3)</PresentationFormat>
  <Paragraphs>236</Paragraphs>
  <Slides>19</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Arial Black</vt:lpstr>
      <vt:lpstr>Calibri</vt:lpstr>
      <vt:lpstr>Calibri Light</vt:lpstr>
      <vt:lpstr>Courier New</vt:lpstr>
      <vt:lpstr>Helvetica</vt:lpstr>
      <vt:lpstr>Office Theme</vt:lpstr>
      <vt:lpstr>QM222 Class 11 Section A1 </vt:lpstr>
      <vt:lpstr>To-dos</vt:lpstr>
      <vt:lpstr>Today we…</vt:lpstr>
      <vt:lpstr>Standard errors of coefficients</vt:lpstr>
      <vt:lpstr>The regression results even give you the 95% confidence interval for each coefficient </vt:lpstr>
      <vt:lpstr>What’s the most important hypothesis about the coefficient to test?</vt:lpstr>
      <vt:lpstr>The  t-statistic of the coefficient in the regression output tests the hypothesis that coefficient=0</vt:lpstr>
      <vt:lpstr>p-values: The p–value tells  us exactly how probable it is that the coefficient is 0 or of the opposite sign. </vt:lpstr>
      <vt:lpstr>More</vt:lpstr>
      <vt:lpstr>Multiple Regression</vt:lpstr>
      <vt:lpstr>Multiple Regression</vt:lpstr>
      <vt:lpstr>Example of multiple regression</vt:lpstr>
      <vt:lpstr>Multiple regression in Stata</vt:lpstr>
      <vt:lpstr>More on interpreting multiple regression</vt:lpstr>
      <vt:lpstr>More on interpreting multiple regression</vt:lpstr>
      <vt:lpstr>Exercise on interpreting regression (scratch cards)</vt:lpstr>
      <vt:lpstr>Multiple regression:  Why use it?</vt:lpstr>
      <vt:lpstr>Today we…</vt:lpstr>
      <vt:lpstr>Break into groups to discuss possibly confounding factors</vt:lpstr>
    </vt:vector>
  </TitlesOfParts>
  <Company>boston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BSC Case Competition</dc:title>
  <dc:creator>palak sancheti</dc:creator>
  <cp:lastModifiedBy>Shulamit Kahn</cp:lastModifiedBy>
  <cp:revision>481</cp:revision>
  <cp:lastPrinted>2017-09-27T13:46:50Z</cp:lastPrinted>
  <dcterms:created xsi:type="dcterms:W3CDTF">2012-04-21T03:14:22Z</dcterms:created>
  <dcterms:modified xsi:type="dcterms:W3CDTF">2017-10-01T18:06:30Z</dcterms:modified>
</cp:coreProperties>
</file>