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5"/>
  </p:notesMasterIdLst>
  <p:handoutMasterIdLst>
    <p:handoutMasterId r:id="rId26"/>
  </p:handoutMasterIdLst>
  <p:sldIdLst>
    <p:sldId id="331" r:id="rId2"/>
    <p:sldId id="631" r:id="rId3"/>
    <p:sldId id="630" r:id="rId4"/>
    <p:sldId id="638" r:id="rId5"/>
    <p:sldId id="639" r:id="rId6"/>
    <p:sldId id="640" r:id="rId7"/>
    <p:sldId id="641" r:id="rId8"/>
    <p:sldId id="643" r:id="rId9"/>
    <p:sldId id="644" r:id="rId10"/>
    <p:sldId id="645" r:id="rId11"/>
    <p:sldId id="646" r:id="rId12"/>
    <p:sldId id="647" r:id="rId13"/>
    <p:sldId id="648" r:id="rId14"/>
    <p:sldId id="649" r:id="rId15"/>
    <p:sldId id="650" r:id="rId16"/>
    <p:sldId id="651" r:id="rId17"/>
    <p:sldId id="652" r:id="rId18"/>
    <p:sldId id="653" r:id="rId19"/>
    <p:sldId id="654" r:id="rId20"/>
    <p:sldId id="655" r:id="rId21"/>
    <p:sldId id="656" r:id="rId22"/>
    <p:sldId id="657" r:id="rId23"/>
    <p:sldId id="658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5" autoAdjust="0"/>
    <p:restoredTop sz="95878" autoAdjust="0"/>
  </p:normalViewPr>
  <p:slideViewPr>
    <p:cSldViewPr snapToGrid="0" snapToObjects="1">
      <p:cViewPr varScale="1">
        <p:scale>
          <a:sx n="98" d="100"/>
          <a:sy n="98" d="100"/>
        </p:scale>
        <p:origin x="85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13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80" rIns="93156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6" tIns="46580" rIns="93156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9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0947"/>
            <a:fld id="{BC640966-7E43-4200-935A-1C7827712535}" type="slidenum">
              <a:rPr lang="en-US" smtClean="0"/>
              <a:pPr defTabSz="940947"/>
              <a:t>5</a:t>
            </a:fld>
            <a:endParaRPr 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2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15252-E118-4D66-AEE5-94A2A463094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300" smtClean="0"/>
              <a:t>Do problem sets on your own – it is the best way to learn the material. Mistakes on problem sets are not excessively penalized</a:t>
            </a:r>
          </a:p>
          <a:p>
            <a:pPr eaLnBrk="1" hangingPunct="1"/>
            <a:endParaRPr lang="en-US" sz="1300" smtClean="0"/>
          </a:p>
          <a:p>
            <a:pPr eaLnBrk="1" hangingPunct="1"/>
            <a:r>
              <a:rPr lang="en-US" sz="1300" smtClean="0"/>
              <a:t>There may be a pop quiz on the problem set in section when it is due (with p=.5)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76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64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6381-9DE0-49A8-BF5B-10DFBF9EBA59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61E8-70D5-4C42-8E60-83DD9CFA63CC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050B-C744-4948-9907-4BE214527B2C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A598-C606-485A-8BA1-B3897BDF4DC3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D640-02A4-4BDE-82CB-9C598A8BD1DD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873-7672-4BB6-A2F0-836A43F0CE0D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6429-A78B-4AF4-B4A7-CC8F8F122589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DF34-7E4D-41DE-BCEB-1F4CDEA12A48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F6F1-0ACC-4A40-AF18-BD0F7AEE0A9A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F9D8-914A-4C7D-BCEF-F1369D7B35F7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362E-B473-4FF9-95FB-5FD74F8667FA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79C3-7D08-4405-A5C0-7C9104AE1709}" type="datetime1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c/Standard_deviation_diagram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8/8c/Standard_deviation_diagram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9 Section A1</a:t>
            </a:r>
            <a:br>
              <a:rPr lang="en-US" sz="4000" b="1" dirty="0" smtClean="0"/>
            </a:br>
            <a:r>
              <a:rPr lang="en-US" sz="4000" b="1" dirty="0" smtClean="0"/>
              <a:t>Coefficient statistics</a:t>
            </a:r>
            <a:endParaRPr lang="en-US" sz="40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75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Let’s remember means and standard deviations with normally distributed </a:t>
            </a:r>
            <a:r>
              <a:rPr lang="en-US" dirty="0" smtClean="0"/>
              <a:t>variables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1933" y="1308213"/>
            <a:ext cx="7826375" cy="5259496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Approximately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68%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(or around 2/3rds) of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a variable’s values are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within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one standard deviation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of the mean.</a:t>
            </a:r>
          </a:p>
          <a:p>
            <a:pPr marL="685800" lvl="1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We call this this the 68% </a:t>
            </a:r>
            <a:r>
              <a:rPr lang="en-US" b="1" i="1" dirty="0">
                <a:latin typeface="Calibri" panose="020F0502020204030204" pitchFamily="34" charset="0"/>
                <a:cs typeface="Helvetica" pitchFamily="34" charset="0"/>
              </a:rPr>
              <a:t>confidence </a:t>
            </a:r>
            <a:r>
              <a:rPr lang="en-US" b="1" i="1" dirty="0" smtClean="0">
                <a:latin typeface="Calibri" panose="020F0502020204030204" pitchFamily="34" charset="0"/>
                <a:cs typeface="Helvetica" pitchFamily="34" charset="0"/>
              </a:rPr>
              <a:t>interval (CI)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because 68% of the time, the value falls in this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range.</a:t>
            </a:r>
            <a:endParaRPr lang="en-US" dirty="0">
              <a:latin typeface="Calibri" panose="020F0502020204030204" pitchFamily="34" charset="0"/>
              <a:cs typeface="Helvetica" pitchFamily="34" charset="0"/>
            </a:endParaRPr>
          </a:p>
          <a:p>
            <a:pPr marL="342900" lvl="0" indent="-342900"/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Approximately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95%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of the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values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are within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two standard deviations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of the mean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.</a:t>
            </a:r>
          </a:p>
          <a:p>
            <a:pPr marL="685800" lvl="1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We call this this the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95%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confidence interval, </a:t>
            </a:r>
            <a:endParaRPr lang="en-US" dirty="0" smtClean="0">
              <a:latin typeface="Calibri" panose="020F0502020204030204" pitchFamily="34" charset="0"/>
              <a:cs typeface="Helvetica" pitchFamily="34" charset="0"/>
            </a:endParaRPr>
          </a:p>
          <a:p>
            <a:pPr marL="685800" lvl="1" indent="-342900"/>
            <a:r>
              <a:rPr lang="en-US" dirty="0"/>
              <a:t>2.0 is just 1.96 rounded. </a:t>
            </a:r>
            <a:r>
              <a:rPr lang="en-US" dirty="0" smtClean="0"/>
              <a:t> Use either!</a:t>
            </a:r>
            <a:endParaRPr lang="en-US" dirty="0"/>
          </a:p>
          <a:p>
            <a:pPr marL="685800" lvl="1" indent="-342900"/>
            <a:endParaRPr lang="en-US" dirty="0">
              <a:latin typeface="Calibri" panose="020F0502020204030204" pitchFamily="34" charset="0"/>
              <a:cs typeface="Helvetica" pitchFamily="34" charset="0"/>
            </a:endParaRPr>
          </a:p>
          <a:p>
            <a:endParaRPr lang="en-US" sz="28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  <p:pic>
        <p:nvPicPr>
          <p:cNvPr id="5" name="Picture 4" descr="File:Standard deviation diagram.svg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1"/>
          <a:stretch/>
        </p:blipFill>
        <p:spPr bwMode="auto">
          <a:xfrm>
            <a:off x="4648200" y="3200400"/>
            <a:ext cx="4419600" cy="35369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29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Limit Theorem (QM221)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586429"/>
            <a:ext cx="7886700" cy="459053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Central Limit Theorem tells us that if you took many samples from a population, the </a:t>
            </a:r>
            <a:r>
              <a:rPr lang="en-US" b="1" i="1" dirty="0" smtClean="0"/>
              <a:t>sample means</a:t>
            </a:r>
            <a:r>
              <a:rPr lang="en-US" dirty="0" smtClean="0"/>
              <a:t> are </a:t>
            </a:r>
            <a:r>
              <a:rPr lang="en-US" b="1" i="1" dirty="0" smtClean="0"/>
              <a:t>always </a:t>
            </a:r>
            <a:r>
              <a:rPr lang="en-US" dirty="0" smtClean="0"/>
              <a:t>distributed according to a normal distribution curve</a:t>
            </a:r>
          </a:p>
          <a:p>
            <a:pPr lvl="1"/>
            <a:r>
              <a:rPr lang="en-US" dirty="0" smtClean="0"/>
              <a:t>The average of the sample means (across many samples) is </a:t>
            </a:r>
            <a:r>
              <a:rPr lang="en-US" b="1" dirty="0" smtClean="0"/>
              <a:t>the same as the population </a:t>
            </a:r>
            <a:r>
              <a:rPr lang="en-US" b="1" dirty="0"/>
              <a:t>mean </a:t>
            </a:r>
            <a:r>
              <a:rPr lang="en-US" b="1" dirty="0" smtClean="0"/>
              <a:t>(μ)</a:t>
            </a:r>
          </a:p>
          <a:p>
            <a:pPr lvl="1"/>
            <a:r>
              <a:rPr lang="en-US" dirty="0" smtClean="0"/>
              <a:t>The standard deviation of the sample means (across many samples) is the </a:t>
            </a:r>
            <a:r>
              <a:rPr lang="en-US" b="1" dirty="0" smtClean="0"/>
              <a:t>standard error (se)</a:t>
            </a:r>
          </a:p>
          <a:p>
            <a:endParaRPr lang="en-US" dirty="0"/>
          </a:p>
        </p:txBody>
      </p:sp>
      <p:pic>
        <p:nvPicPr>
          <p:cNvPr id="4" name="Picture 3" descr="File:Standard deviation diagram.svg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1" r="-101" b="13500"/>
          <a:stretch/>
        </p:blipFill>
        <p:spPr bwMode="auto">
          <a:xfrm>
            <a:off x="1828800" y="4038600"/>
            <a:ext cx="5257800" cy="21050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33600" y="6143625"/>
            <a:ext cx="5334000" cy="46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-3SE  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-2SE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-1SE	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  </a:t>
            </a:r>
            <a:r>
              <a:rPr lang="en-US" sz="1200" b="1" dirty="0">
                <a:effectLst/>
                <a:latin typeface="Calibri"/>
                <a:ea typeface="Calibri"/>
                <a:cs typeface="Times New Roman"/>
              </a:rPr>
              <a:t>μ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    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+1SE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+2SE  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      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+3SE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1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errors more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Sample means have a standard error that tells us how much the means vary if we had lots of different samples.</a:t>
            </a:r>
          </a:p>
          <a:p>
            <a:r>
              <a:rPr lang="en-US" dirty="0" smtClean="0"/>
              <a:t>Any statistic estimated on a sample has a standard error that tells us how much that statistic would vary if we had lots of different samples.</a:t>
            </a:r>
          </a:p>
          <a:p>
            <a:r>
              <a:rPr lang="en-US" dirty="0" smtClean="0"/>
              <a:t>Regression coefficients also have standard errors. </a:t>
            </a:r>
          </a:p>
          <a:p>
            <a:pPr marL="342900" lvl="0" indent="-342900"/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We are (approximately)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68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%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certain that the true regression coefficient (if estimated on the entire population) will be within </a:t>
            </a:r>
            <a:r>
              <a:rPr lang="en-US" b="1" dirty="0">
                <a:latin typeface="Calibri" panose="020F0502020204030204" pitchFamily="34" charset="0"/>
                <a:cs typeface="Helvetica" pitchFamily="34" charset="0"/>
              </a:rPr>
              <a:t>one standard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error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the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estimated coefficient.</a:t>
            </a:r>
          </a:p>
          <a:p>
            <a:pPr marL="342900" indent="-342900"/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We are (approximately)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95%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certain that the true regression coefficient (if estimated on the entire population) will be within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two </a:t>
            </a:r>
            <a:r>
              <a:rPr lang="en-US" b="1" dirty="0" smtClean="0">
                <a:latin typeface="Calibri" panose="020F0502020204030204" pitchFamily="34" charset="0"/>
                <a:cs typeface="Helvetica" pitchFamily="34" charset="0"/>
              </a:rPr>
              <a:t>standard errors </a:t>
            </a:r>
            <a:r>
              <a:rPr lang="en-US" dirty="0" smtClean="0">
                <a:latin typeface="Calibri" panose="020F0502020204030204" pitchFamily="34" charset="0"/>
                <a:cs typeface="Helvetica" pitchFamily="34" charset="0"/>
              </a:rPr>
              <a:t>of </a:t>
            </a:r>
            <a:r>
              <a:rPr lang="en-US" dirty="0">
                <a:latin typeface="Calibri" panose="020F0502020204030204" pitchFamily="34" charset="0"/>
                <a:cs typeface="Helvetica" pitchFamily="34" charset="0"/>
              </a:rPr>
              <a:t>the estimated coefficient.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9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412"/>
          </a:xfrm>
        </p:spPr>
        <p:txBody>
          <a:bodyPr>
            <a:normAutofit/>
          </a:bodyPr>
          <a:lstStyle/>
          <a:p>
            <a:r>
              <a:rPr lang="en-US" dirty="0" smtClean="0"/>
              <a:t>Standard errors of coefficients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67305" y="1311868"/>
            <a:ext cx="7610476" cy="124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/>
              <a:t>	</a:t>
            </a:r>
            <a:endParaRPr lang="en-US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2913491" y="1090995"/>
            <a:ext cx="2733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 </a:t>
            </a:r>
            <a:r>
              <a:rPr lang="en-US" b="1" dirty="0"/>
              <a:t>= 12934 + </a:t>
            </a:r>
            <a:r>
              <a:rPr lang="en-US" b="1" dirty="0" smtClean="0"/>
              <a:t>407.45 size</a:t>
            </a:r>
          </a:p>
          <a:p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8650" y="1589676"/>
            <a:ext cx="7886700" cy="5027691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Number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n-US" sz="35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Std. Err.</a:t>
            </a:r>
            <a:r>
              <a:rPr lang="en-US" sz="30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 </a:t>
            </a:r>
            <a:r>
              <a:rPr lang="en-US" sz="3000" b="1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   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</a:t>
            </a:r>
            <a:r>
              <a:rPr lang="en-US" sz="3000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407.4513   7.166659   </a:t>
            </a:r>
            <a:r>
              <a:rPr lang="en-US" sz="3000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56.85   0.000     393.3892    421.5134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1.33   0.183    -6110.006   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31978.25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 smtClean="0"/>
              <a:t>Next </a:t>
            </a:r>
            <a:r>
              <a:rPr lang="en-US" sz="4500" dirty="0"/>
              <a:t>to each coefficient is a standard error</a:t>
            </a:r>
            <a:r>
              <a:rPr lang="en-US" sz="4500" dirty="0" smtClean="0"/>
              <a:t>. We use it to make confidence intervals</a:t>
            </a:r>
            <a:endParaRPr lang="en-US" sz="4500" dirty="0"/>
          </a:p>
          <a:p>
            <a:pPr>
              <a:lnSpc>
                <a:spcPct val="120000"/>
              </a:lnSpc>
            </a:pPr>
            <a:r>
              <a:rPr lang="en-US" sz="4500" dirty="0">
                <a:cs typeface="Helvetica" pitchFamily="34" charset="0"/>
              </a:rPr>
              <a:t>We are approximately 68%  certain that the true coefficient (with an infinitely very large sample) is within one standard  error of this coefficient</a:t>
            </a:r>
            <a:r>
              <a:rPr lang="en-US" sz="4500" dirty="0" smtClean="0">
                <a:cs typeface="Helvetica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>
                <a:cs typeface="Helvetica" pitchFamily="34" charset="0"/>
              </a:rPr>
              <a:t>	</a:t>
            </a:r>
            <a:r>
              <a:rPr lang="en-US" sz="4500" dirty="0" smtClean="0">
                <a:cs typeface="Helvetica" pitchFamily="34" charset="0"/>
              </a:rPr>
              <a:t>		407.45 +/-  7.167</a:t>
            </a:r>
            <a:endParaRPr lang="en-US" sz="4500" dirty="0">
              <a:cs typeface="Helvetic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500" dirty="0">
                <a:cs typeface="Helvetica" pitchFamily="34" charset="0"/>
              </a:rPr>
              <a:t>We are approximately 95%  certain that the true coefficient (with an infinitely very large sample) is within two standard  errors of this coefficient</a:t>
            </a:r>
            <a:r>
              <a:rPr lang="en-US" sz="4500" dirty="0" smtClean="0">
                <a:cs typeface="Helvetica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dirty="0">
                <a:cs typeface="Helvetica" pitchFamily="34" charset="0"/>
              </a:rPr>
              <a:t>			407.45 +/-  </a:t>
            </a:r>
            <a:r>
              <a:rPr lang="en-US" sz="4500" dirty="0" smtClean="0">
                <a:cs typeface="Helvetica" pitchFamily="34" charset="0"/>
              </a:rPr>
              <a:t>2 * 7.167</a:t>
            </a:r>
            <a:endParaRPr lang="en-US" sz="4500" dirty="0">
              <a:cs typeface="Helvetica" pitchFamily="34" charset="0"/>
            </a:endParaRPr>
          </a:p>
          <a:p>
            <a:pPr>
              <a:lnSpc>
                <a:spcPct val="120000"/>
              </a:lnSpc>
            </a:pPr>
            <a:endParaRPr lang="en-US" sz="45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55526" y="1135842"/>
            <a:ext cx="953158" cy="1884084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44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regression results even give you the 95% confidence interval for each coefficient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6309"/>
            <a:ext cx="8265968" cy="507824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Number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b="1" dirty="0">
                <a:latin typeface="Arial Black" panose="020B0A04020102020204" pitchFamily="34" charset="0"/>
                <a:cs typeface="Courier New" panose="02070309020205020404" pitchFamily="49" charset="0"/>
              </a:rPr>
              <a:t>.   </a:t>
            </a:r>
            <a:r>
              <a:rPr lang="en-US" sz="25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Std. Err.     </a:t>
            </a:r>
            <a:r>
              <a:rPr lang="en-US" sz="2500" b="1" dirty="0" smtClean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    P&gt;|t|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5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</a:t>
            </a:r>
            <a:r>
              <a:rPr lang="en-US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407.4513   7.166659</a:t>
            </a:r>
            <a:r>
              <a:rPr lang="en-US" b="1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56.85   0.000     </a:t>
            </a:r>
            <a:r>
              <a:rPr lang="en-US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1.33   0.183    -6110.006    31978.25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 smtClean="0">
              <a:cs typeface="Helvetica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3300" dirty="0" smtClean="0">
              <a:cs typeface="Helvetica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600" dirty="0" smtClean="0">
                <a:cs typeface="Helvetica" pitchFamily="34" charset="0"/>
              </a:rPr>
              <a:t>The 95% confidence interval for each coefficient is given on the right of that coefficient’s 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593278" y="3344779"/>
            <a:ext cx="864672" cy="137192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10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11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One way </a:t>
            </a:r>
            <a:r>
              <a:rPr lang="en-US" dirty="0" smtClean="0"/>
              <a:t>you can use this 95% confidence interval of the coefficient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8104"/>
            <a:ext cx="8265968" cy="507824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</a:t>
            </a:r>
            <a:r>
              <a:rPr lang="en-US" sz="4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Number 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4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5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</a:t>
            </a:r>
            <a:r>
              <a:rPr lang="en-US" sz="5600" b="1" dirty="0">
                <a:solidFill>
                  <a:srgbClr val="FF3A3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Std. Err.      </a:t>
            </a: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   P&gt;|t</a:t>
            </a:r>
            <a:r>
              <a:rPr lang="en-US" sz="4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5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5600" b="1" dirty="0">
                <a:solidFill>
                  <a:srgbClr val="FF3A3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407.4513   7.166659    56.85   0.000     </a:t>
            </a:r>
            <a:r>
              <a:rPr lang="en-US" sz="4800" b="1" dirty="0">
                <a:solidFill>
                  <a:srgbClr val="FF3A3F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   1.33   0.183    -6110.006    31978.25</a:t>
            </a:r>
          </a:p>
          <a:p>
            <a:pPr marL="0" indent="0">
              <a:lnSpc>
                <a:spcPct val="120000"/>
              </a:lnSpc>
              <a:buNone/>
            </a:pPr>
            <a:endParaRPr lang="en-US" sz="8000" dirty="0" smtClean="0">
              <a:cs typeface="Helvetica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cs typeface="Helvetica" pitchFamily="34" charset="0"/>
              </a:rPr>
              <a:t>If the 95% confidence interval of a coefficient </a:t>
            </a:r>
            <a:r>
              <a:rPr lang="en-US" sz="8000" b="1" dirty="0" smtClean="0">
                <a:cs typeface="Helvetica" pitchFamily="34" charset="0"/>
              </a:rPr>
              <a:t>does not include zero,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>
                <a:cs typeface="Helvetica" pitchFamily="34" charset="0"/>
              </a:rPr>
              <a:t>	we are at least 95% confident that the coefficient is NOT zero,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cs typeface="Helvetica" pitchFamily="34" charset="0"/>
              </a:rPr>
              <a:t>	</a:t>
            </a:r>
            <a:r>
              <a:rPr lang="en-US" sz="8000" dirty="0" smtClean="0">
                <a:cs typeface="Helvetica" pitchFamily="34" charset="0"/>
              </a:rPr>
              <a:t>so we are at least 95%  of the sign of that coefficient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cs typeface="Helvetica" pitchFamily="34" charset="0"/>
              </a:rPr>
              <a:t>	</a:t>
            </a:r>
            <a:r>
              <a:rPr lang="en-US" sz="8000" dirty="0" smtClean="0">
                <a:cs typeface="Helvetica" pitchFamily="34" charset="0"/>
              </a:rPr>
              <a:t>and we are at least 95% certain that </a:t>
            </a:r>
            <a:r>
              <a:rPr lang="en-US" sz="8000" b="1" dirty="0" smtClean="0">
                <a:cs typeface="Helvetica" pitchFamily="34" charset="0"/>
              </a:rPr>
              <a:t>size affects price.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 smtClean="0">
                <a:cs typeface="Helvetica" pitchFamily="34" charset="0"/>
              </a:rPr>
              <a:t>For instance, we </a:t>
            </a:r>
            <a:r>
              <a:rPr lang="en-US" sz="8000" dirty="0">
                <a:cs typeface="Helvetica" pitchFamily="34" charset="0"/>
              </a:rPr>
              <a:t>are </a:t>
            </a:r>
            <a:r>
              <a:rPr lang="en-US" sz="8000" dirty="0" smtClean="0">
                <a:cs typeface="Helvetica" pitchFamily="34" charset="0"/>
              </a:rPr>
              <a:t>more than 95</a:t>
            </a:r>
            <a:r>
              <a:rPr lang="en-US" sz="8000" dirty="0">
                <a:cs typeface="Helvetica" pitchFamily="34" charset="0"/>
              </a:rPr>
              <a:t>% confident </a:t>
            </a:r>
            <a:r>
              <a:rPr lang="en-US" sz="8000" dirty="0" smtClean="0">
                <a:cs typeface="Helvetica" pitchFamily="34" charset="0"/>
              </a:rPr>
              <a:t>that the variable size has a positive “impact” on the condo price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dirty="0">
                <a:cs typeface="Helvetica" pitchFamily="34" charset="0"/>
              </a:rPr>
              <a:t>	</a:t>
            </a:r>
            <a:r>
              <a:rPr lang="en-US" sz="8000" dirty="0" smtClean="0">
                <a:cs typeface="Helvetica" pitchFamily="34" charset="0"/>
              </a:rPr>
              <a:t>	(if we don’t worry about confounding factors.)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smtClean="0"/>
              <a:t>QM221</a:t>
            </a:r>
            <a:r>
              <a:rPr lang="en-US" dirty="0"/>
              <a:t>, you tested hypotheses regarding the mean with the </a:t>
            </a:r>
            <a:r>
              <a:rPr lang="en-US" dirty="0" smtClean="0"/>
              <a:t>t-test </a:t>
            </a:r>
            <a:r>
              <a:rPr lang="en-US" dirty="0"/>
              <a:t>calculation.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/>
              <a:t>t-test        = </a:t>
            </a:r>
            <a:r>
              <a:rPr lang="en-US" b="1" u="sng" dirty="0"/>
              <a:t>    </a:t>
            </a:r>
            <a:r>
              <a:rPr lang="en-US" b="1" u="sng" dirty="0" smtClean="0"/>
              <a:t>X </a:t>
            </a:r>
            <a:r>
              <a:rPr lang="en-US" b="1" u="sng" dirty="0"/>
              <a:t>- hypothesized value of mean  </a:t>
            </a: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/>
              <a:t>                              standard error </a:t>
            </a:r>
            <a:r>
              <a:rPr lang="en-US" b="1" dirty="0" smtClean="0"/>
              <a:t>of the mean (or </a:t>
            </a:r>
            <a:r>
              <a:rPr lang="en-US" b="1" dirty="0"/>
              <a:t>s/√n)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(where X is the mean) 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When the absolute value of the t-statistic is greater than </a:t>
            </a:r>
            <a:r>
              <a:rPr lang="en-US" dirty="0" smtClean="0"/>
              <a:t>2.0 (or 1.96 ), </a:t>
            </a:r>
            <a:r>
              <a:rPr lang="en-US" dirty="0"/>
              <a:t>we reject the hypothesis (2-tailed test)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t-statistics of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Similarly</a:t>
            </a:r>
            <a:r>
              <a:rPr lang="en-US" dirty="0"/>
              <a:t>, we might have hypotheses about a regression coefficient.  </a:t>
            </a:r>
            <a:r>
              <a:rPr lang="en-US" b="1" i="1" dirty="0"/>
              <a:t>If you had a hypothesis that a regression coefficients was truly β</a:t>
            </a:r>
            <a:r>
              <a:rPr lang="en-US" dirty="0"/>
              <a:t>, you’d make this t-test: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 </a:t>
            </a:r>
            <a:r>
              <a:rPr lang="en-US" b="1" dirty="0"/>
              <a:t>t-test =    </a:t>
            </a:r>
            <a:r>
              <a:rPr lang="en-US" b="1" u="sng" dirty="0"/>
              <a:t>    b - hypothesized true β coef.  </a:t>
            </a:r>
            <a:endParaRPr lang="en-US" dirty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dirty="0"/>
              <a:t>                           standard error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  </a:t>
            </a:r>
          </a:p>
          <a:p>
            <a:pPr marL="0" indent="0">
              <a:buNone/>
            </a:pPr>
            <a:r>
              <a:rPr lang="en-US" dirty="0"/>
              <a:t>where b is the estimated coefficient.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hypothesis  is the  t-statistic </a:t>
            </a:r>
            <a:r>
              <a:rPr lang="en-US" dirty="0"/>
              <a:t>of the coefficient in the regression </a:t>
            </a:r>
            <a:r>
              <a:rPr lang="en-US" dirty="0" smtClean="0"/>
              <a:t>output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09315" y="3913218"/>
            <a:ext cx="891235" cy="1410506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39016" y="1690689"/>
            <a:ext cx="8265968" cy="507824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sz="5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Number of </a:t>
            </a:r>
            <a:r>
              <a:rPr lang="en-US" sz="5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sz="5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5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sz="5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</a:t>
            </a:r>
            <a:r>
              <a:rPr lang="en-US" sz="5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t</a:t>
            </a: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P&gt;|t|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407.4513   7.166659    </a:t>
            </a:r>
            <a:r>
              <a:rPr lang="en-US" sz="56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56.85</a:t>
            </a:r>
            <a:r>
              <a:rPr lang="en-US" sz="52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</a:t>
            </a: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0.000     393.3892    421.5134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5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   1.33   0.183    -6110.006    31978.25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8000" dirty="0" smtClean="0"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hypothesis  is the  t-statistic of the coefficient in the regression output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56" y="1790700"/>
            <a:ext cx="7937500" cy="4813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t-stat next to the coefficient in the regression </a:t>
            </a:r>
            <a:r>
              <a:rPr lang="en-US" b="1" dirty="0"/>
              <a:t>output tests the hypothesis </a:t>
            </a:r>
            <a:r>
              <a:rPr lang="en-US" b="1" dirty="0" smtClean="0"/>
              <a:t>that</a:t>
            </a:r>
            <a:r>
              <a:rPr lang="en-US" b="1" dirty="0"/>
              <a:t>:  </a:t>
            </a:r>
          </a:p>
          <a:p>
            <a:pPr marL="0" indent="0">
              <a:buNone/>
            </a:pPr>
            <a:r>
              <a:rPr lang="en-US" b="1" dirty="0"/>
              <a:t>	H: β =0          i.e. that the true coefficient is actually zero:</a:t>
            </a:r>
            <a:r>
              <a:rPr lang="en-US" dirty="0"/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 smtClean="0"/>
              <a:t>t-statistic    </a:t>
            </a:r>
            <a:r>
              <a:rPr lang="en-US" b="1" dirty="0"/>
              <a:t>=   </a:t>
            </a:r>
            <a:r>
              <a:rPr lang="en-US" b="1" u="sng" dirty="0"/>
              <a:t>  b   –      0    </a:t>
            </a:r>
            <a:r>
              <a:rPr lang="en-US" b="1" dirty="0"/>
              <a:t>     </a:t>
            </a: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                              </a:t>
            </a:r>
            <a:r>
              <a:rPr lang="en-US" b="1" dirty="0"/>
              <a:t>s.e.	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Note that this simplifies to:  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/>
              <a:t>t-statistic    =   </a:t>
            </a:r>
            <a:r>
              <a:rPr lang="en-US" b="1" u="sng" dirty="0"/>
              <a:t>  b       </a:t>
            </a:r>
            <a:r>
              <a:rPr lang="en-US" b="1" dirty="0"/>
              <a:t>     </a:t>
            </a: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                              </a:t>
            </a:r>
            <a:r>
              <a:rPr lang="en-US" dirty="0" smtClean="0"/>
              <a:t> </a:t>
            </a:r>
            <a:r>
              <a:rPr lang="en-US" b="1" dirty="0" smtClean="0"/>
              <a:t>s.e</a:t>
            </a:r>
            <a:r>
              <a:rPr lang="en-US" b="1" dirty="0"/>
              <a:t>.	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/>
              <a:t>| t | &gt; </a:t>
            </a:r>
            <a:r>
              <a:rPr lang="en-US" b="1" dirty="0" smtClean="0"/>
              <a:t>2 </a:t>
            </a:r>
            <a:r>
              <a:rPr lang="en-US" dirty="0"/>
              <a:t>, we are more than 95% certain that the true coefficient is NOT zero.</a:t>
            </a:r>
          </a:p>
          <a:p>
            <a:pPr marL="0" indent="0">
              <a:buNone/>
            </a:pPr>
            <a:r>
              <a:rPr lang="en-US" dirty="0"/>
              <a:t>If | t | &lt; </a:t>
            </a:r>
            <a:r>
              <a:rPr lang="en-US" dirty="0" smtClean="0"/>
              <a:t>2 </a:t>
            </a:r>
            <a:r>
              <a:rPr lang="en-US" dirty="0"/>
              <a:t>, we are NOT more than 95% certain that the true coefficient is NOT zero.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0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2 is due today</a:t>
            </a:r>
          </a:p>
          <a:p>
            <a:pPr lvl="1"/>
            <a:r>
              <a:rPr lang="en-US" dirty="0"/>
              <a:t>But you lose only a tiny fraction of points for each day late so it’s better to hand in a completed assignment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don’t have a </a:t>
            </a:r>
            <a:r>
              <a:rPr lang="en-US" dirty="0" err="1" smtClean="0"/>
              <a:t>topic+data</a:t>
            </a:r>
            <a:r>
              <a:rPr lang="en-US" dirty="0" smtClean="0"/>
              <a:t> set, come see me today: before 1:15 or after 4:30.</a:t>
            </a:r>
          </a:p>
          <a:p>
            <a:r>
              <a:rPr lang="en-US" dirty="0" smtClean="0"/>
              <a:t>Have you signed up for your first URO?  Do it today.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hypothesis  is the  t-statistic of the coefficient in the regression output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958" y="1840833"/>
            <a:ext cx="7978942" cy="441802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Number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</a:t>
            </a:r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t</a:t>
            </a:r>
            <a:r>
              <a:rPr lang="en-US" b="1" dirty="0">
                <a:latin typeface="Arial Black" panose="020B0A04020102020204" pitchFamily="34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P&gt;|t|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407.4513   7.166659    </a:t>
            </a:r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56.85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0.000     393.3892    421.5134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   1.33   0.183    -6110.006    31978.25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716391" y="4055554"/>
            <a:ext cx="891235" cy="1410506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040" y="4786691"/>
            <a:ext cx="8214300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t-statistic on size is &gt; 2 (in absolute value).  </a:t>
            </a:r>
          </a:p>
          <a:p>
            <a:r>
              <a:rPr lang="en-US" sz="2400" b="1" dirty="0" smtClean="0"/>
              <a:t>We are more than 95% certain that this coefficient is not zero.  </a:t>
            </a:r>
          </a:p>
          <a:p>
            <a:r>
              <a:rPr lang="en-US" sz="2400" b="1" dirty="0" smtClean="0"/>
              <a:t>In other words, we are more than 95% certain that size has</a:t>
            </a:r>
            <a:endParaRPr lang="en-US" sz="2400" dirty="0" smtClean="0"/>
          </a:p>
          <a:p>
            <a:r>
              <a:rPr lang="en-US" sz="2400" b="1" dirty="0" smtClean="0"/>
              <a:t>a </a:t>
            </a:r>
            <a:r>
              <a:rPr lang="en-US" sz="2400" b="1" dirty="0">
                <a:cs typeface="Helvetica" pitchFamily="34" charset="0"/>
              </a:rPr>
              <a:t>positive “impact” on the condo </a:t>
            </a:r>
            <a:r>
              <a:rPr lang="en-US" sz="2400" b="1" dirty="0" smtClean="0">
                <a:cs typeface="Helvetica" pitchFamily="34" charset="0"/>
              </a:rPr>
              <a:t>price.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7452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know with at least 95% certainty that a coefficient in NOT zero, I say it is </a:t>
            </a:r>
            <a:r>
              <a:rPr lang="en-US" b="1" i="1" dirty="0" smtClean="0">
                <a:solidFill>
                  <a:srgbClr val="FF0000"/>
                </a:solidFill>
              </a:rPr>
              <a:t>statistically significant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p-values: The </a:t>
            </a:r>
            <a:r>
              <a:rPr lang="en-US" i="1" dirty="0">
                <a:solidFill>
                  <a:srgbClr val="FF0000"/>
                </a:solidFill>
              </a:rPr>
              <a:t>p–value</a:t>
            </a:r>
            <a:r>
              <a:rPr lang="en-US" dirty="0"/>
              <a:t> tells </a:t>
            </a:r>
            <a:r>
              <a:rPr lang="en-US" dirty="0" smtClean="0"/>
              <a:t> us exactly </a:t>
            </a:r>
            <a:r>
              <a:rPr lang="en-US" dirty="0"/>
              <a:t>how probable it is that the coefficient is 0 or of the opposite sign.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3" y="1690689"/>
            <a:ext cx="7942847" cy="456816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Source |       SS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Number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3232.35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5.6104e+13     1  5.6104e+13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1.8798e+13  1083  1.7357e+10           R-squared     =  0.7490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0.7488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1.3e+05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price |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P&gt;|t|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       |   407.4513   7.166659    56.85   </a:t>
            </a:r>
            <a:r>
              <a:rPr lang="en-US" sz="2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0.000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393.3892    421.5134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_cons       |   12934.12   9705.712     1.33   0.183    -6110.006    31978.25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242196" y="3942608"/>
            <a:ext cx="1243534" cy="1244251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3982" y="5090607"/>
            <a:ext cx="8857938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This p-value says that it is less than .0005 (or .05%) likely that the </a:t>
            </a:r>
          </a:p>
          <a:p>
            <a:r>
              <a:rPr lang="en-US" sz="2000" b="1" dirty="0" smtClean="0"/>
              <a:t>coefficient on size is 0 or negative. (Higher than this &amp; it would be .001 rounded)</a:t>
            </a:r>
          </a:p>
          <a:p>
            <a:r>
              <a:rPr lang="en-US" sz="2000" b="1" dirty="0" smtClean="0"/>
              <a:t>I am more than 100% - .05% = 99.95% certain that the coefficient is not zero.</a:t>
            </a:r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Learned how to read and use the statistics about regressions coefficients (listed in the same line as the coefficient).</a:t>
            </a:r>
          </a:p>
          <a:p>
            <a:r>
              <a:rPr lang="en-US" dirty="0" smtClean="0"/>
              <a:t>Standard errors – we can use to make confidence intervals</a:t>
            </a:r>
          </a:p>
          <a:p>
            <a:r>
              <a:rPr lang="en-US" dirty="0" smtClean="0"/>
              <a:t>95% confidence intervals</a:t>
            </a:r>
          </a:p>
          <a:p>
            <a:r>
              <a:rPr lang="en-US" dirty="0" smtClean="0"/>
              <a:t>t-tests – tests if the coefficient = 0</a:t>
            </a:r>
          </a:p>
          <a:p>
            <a:r>
              <a:rPr lang="en-US" dirty="0" smtClean="0"/>
              <a:t>P-values – is the probability that the coefficient could be zero (or the opposite </a:t>
            </a:r>
            <a:r>
              <a:rPr lang="en-US" dirty="0" err="1" smtClean="0"/>
              <a:t>signe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Statistically significant:</a:t>
            </a:r>
          </a:p>
          <a:p>
            <a:pPr lvl="1"/>
            <a:r>
              <a:rPr lang="en-US" dirty="0" smtClean="0"/>
              <a:t>0 is not in the 95% confidence interval</a:t>
            </a:r>
          </a:p>
          <a:p>
            <a:pPr lvl="1"/>
            <a:r>
              <a:rPr lang="en-US" dirty="0" smtClean="0"/>
              <a:t>| t | &gt; 2 means we’re &gt;=95% certain the coefficient is not zero</a:t>
            </a:r>
          </a:p>
          <a:p>
            <a:pPr lvl="1"/>
            <a:r>
              <a:rPr lang="en-US" dirty="0" smtClean="0"/>
              <a:t>P-value &lt;= .05 </a:t>
            </a:r>
            <a:r>
              <a:rPr lang="en-US" dirty="0"/>
              <a:t>means we’re &gt;=95% certain the coefficient is not zero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9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how to read and use the statistics about regressions coefficients (listed in the same line as the coefficient).</a:t>
            </a:r>
          </a:p>
          <a:p>
            <a:pPr lvl="1"/>
            <a:r>
              <a:rPr lang="en-US" dirty="0" smtClean="0"/>
              <a:t>Standard errors</a:t>
            </a:r>
          </a:p>
          <a:p>
            <a:pPr lvl="1"/>
            <a:r>
              <a:rPr lang="en-US" dirty="0" smtClean="0"/>
              <a:t>95% confidence intervals</a:t>
            </a:r>
          </a:p>
          <a:p>
            <a:pPr lvl="1"/>
            <a:r>
              <a:rPr lang="en-US" dirty="0" smtClean="0"/>
              <a:t>t-tests</a:t>
            </a:r>
          </a:p>
          <a:p>
            <a:pPr lvl="1"/>
            <a:r>
              <a:rPr lang="en-US" dirty="0" smtClean="0"/>
              <a:t>P-values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2066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Regression Coefficients’ Statistics</a:t>
            </a:r>
            <a:endParaRPr lang="en-US" sz="3200" dirty="0"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80477" y="2774157"/>
            <a:ext cx="6858000" cy="1655762"/>
          </a:xfrm>
        </p:spPr>
        <p:txBody>
          <a:bodyPr>
            <a:noAutofit/>
          </a:bodyPr>
          <a:lstStyle/>
          <a:p>
            <a:r>
              <a:rPr lang="en-US" sz="3200" dirty="0"/>
              <a:t>How certain are we that the coefficients we measured are accurate</a:t>
            </a:r>
            <a:br>
              <a:rPr lang="en-US" sz="3200" dirty="0"/>
            </a:br>
            <a:r>
              <a:rPr lang="en-US" sz="3200" dirty="0"/>
              <a:t>in light of the fact that we have limited numbers of observations?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0" y="6248400"/>
            <a:ext cx="1295400" cy="457200"/>
          </a:xfrm>
          <a:noFill/>
        </p:spPr>
        <p:txBody>
          <a:bodyPr/>
          <a:lstStyle/>
          <a:p>
            <a:fld id="{9E49FE2F-4A27-4246-947E-6107466B48BD}" type="slidenum">
              <a:rPr lang="en-US" smtClean="0">
                <a:latin typeface="Arial" pitchFamily="34" charset="0"/>
              </a:rPr>
              <a:pPr/>
              <a:t>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93" y="609600"/>
            <a:ext cx="8913813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 slide: Notation for a regression equation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128000" cy="37338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800" dirty="0" smtClean="0"/>
              <a:t>		          </a:t>
            </a:r>
            <a:endParaRPr lang="en-US" sz="1800" b="1" dirty="0" smtClean="0"/>
          </a:p>
          <a:p>
            <a:pPr>
              <a:lnSpc>
                <a:spcPct val="70000"/>
              </a:lnSpc>
              <a:buFontTx/>
              <a:buNone/>
            </a:pPr>
            <a:r>
              <a:rPr lang="en-US" dirty="0" smtClean="0"/>
              <a:t>			          </a:t>
            </a:r>
            <a:r>
              <a:rPr lang="en-US" dirty="0" smtClean="0">
                <a:solidFill>
                  <a:schemeClr val="tx1"/>
                </a:solidFill>
                <a:sym typeface="WP MathA" pitchFamily="2" charset="2"/>
              </a:rPr>
              <a:t>Ŷ</a:t>
            </a:r>
            <a:r>
              <a:rPr lang="en-US" dirty="0" smtClean="0">
                <a:solidFill>
                  <a:schemeClr val="tx1"/>
                </a:solidFill>
              </a:rPr>
              <a:t> =   b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   + b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 X</a:t>
            </a:r>
            <a:r>
              <a:rPr lang="en-US" baseline="-25000" dirty="0" smtClean="0">
                <a:solidFill>
                  <a:schemeClr val="tx1"/>
                </a:solidFill>
              </a:rPr>
              <a:t>                         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baseline="-25000" dirty="0" smtClean="0"/>
          </a:p>
          <a:p>
            <a:pPr>
              <a:lnSpc>
                <a:spcPct val="70000"/>
              </a:lnSpc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Y variable		     		X variable</a:t>
            </a:r>
          </a:p>
          <a:p>
            <a:pPr>
              <a:buFontTx/>
              <a:buNone/>
            </a:pPr>
            <a:r>
              <a:rPr lang="en-US" dirty="0" smtClean="0"/>
              <a:t> LHS variable	     		RHS variable</a:t>
            </a:r>
          </a:p>
          <a:p>
            <a:pPr>
              <a:buFontTx/>
              <a:buNone/>
            </a:pPr>
            <a:r>
              <a:rPr lang="en-US" dirty="0" smtClean="0"/>
              <a:t> dependent variable    	independent variable</a:t>
            </a:r>
          </a:p>
          <a:p>
            <a:pPr>
              <a:buFontTx/>
              <a:buNone/>
            </a:pPr>
            <a:r>
              <a:rPr lang="en-US" dirty="0" smtClean="0"/>
              <a:t>                                      		explanatory variable</a:t>
            </a:r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 smtClean="0"/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 flipV="1">
            <a:off x="1362693" y="2819400"/>
            <a:ext cx="1228107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715000" y="2362200"/>
            <a:ext cx="2678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CC"/>
                </a:solidFill>
              </a:rPr>
              <a:t>the regression line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6864350" cy="890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/>
              <a:t> </a:t>
            </a:r>
            <a:r>
              <a:rPr lang="en-US" sz="2600" i="1" dirty="0">
                <a:solidFill>
                  <a:srgbClr val="0000CC"/>
                </a:solidFill>
              </a:rPr>
              <a:t>predicted Y        intercept    coefficient, slope</a:t>
            </a:r>
            <a:r>
              <a:rPr lang="en-US" sz="2200" i="1" dirty="0">
                <a:solidFill>
                  <a:srgbClr val="0000CC"/>
                </a:solidFill>
              </a:rPr>
              <a:t> </a:t>
            </a:r>
          </a:p>
          <a:p>
            <a:r>
              <a:rPr lang="en-US" sz="2200" i="1" dirty="0">
                <a:solidFill>
                  <a:srgbClr val="0000CC"/>
                </a:solidFill>
              </a:rPr>
              <a:t>(Y-hat, Y’)</a:t>
            </a:r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 flipH="1">
            <a:off x="3429000" y="1981200"/>
            <a:ext cx="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041570" y="1905000"/>
            <a:ext cx="114003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1984169" y="2133600"/>
            <a:ext cx="606632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 flipH="1" flipV="1">
            <a:off x="4458196" y="2819400"/>
            <a:ext cx="3810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412"/>
          </a:xfrm>
        </p:spPr>
        <p:txBody>
          <a:bodyPr/>
          <a:lstStyle/>
          <a:p>
            <a:r>
              <a:rPr lang="en-US" sz="3600" dirty="0"/>
              <a:t>Review slide: </a:t>
            </a:r>
            <a:r>
              <a:rPr lang="en-US" dirty="0" smtClean="0"/>
              <a:t>Regression </a:t>
            </a:r>
            <a:r>
              <a:rPr lang="en-US" dirty="0"/>
              <a:t>in Stata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871" y="2074563"/>
            <a:ext cx="9380884" cy="40233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67305" y="959392"/>
            <a:ext cx="7610476" cy="124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 smtClean="0"/>
              <a:t>	regress</a:t>
            </a:r>
            <a:r>
              <a:rPr lang="en-US" sz="1800" dirty="0" smtClean="0"/>
              <a:t> </a:t>
            </a:r>
            <a:r>
              <a:rPr lang="en-US" sz="1800" dirty="0" err="1" smtClean="0"/>
              <a:t>yvariablename</a:t>
            </a:r>
            <a:r>
              <a:rPr lang="en-US" sz="1800" dirty="0" smtClean="0"/>
              <a:t>  </a:t>
            </a:r>
            <a:r>
              <a:rPr lang="en-US" sz="1800" dirty="0" err="1" smtClean="0"/>
              <a:t>xvariablename</a:t>
            </a:r>
            <a:endParaRPr lang="en-US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 For instance, to run a regression of price on size, type: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/>
              <a:t> </a:t>
            </a:r>
            <a:r>
              <a:rPr lang="en-US" sz="1800" b="1" dirty="0" smtClean="0"/>
              <a:t>	regress </a:t>
            </a:r>
            <a:r>
              <a:rPr lang="en-US" sz="1800" dirty="0" smtClean="0"/>
              <a:t>price size</a:t>
            </a:r>
            <a:endParaRPr lang="en-US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3398922" y="5539718"/>
            <a:ext cx="54322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_cons is constant, intercept</a:t>
            </a:r>
          </a:p>
          <a:p>
            <a:r>
              <a:rPr lang="en-US" b="1" dirty="0" smtClean="0"/>
              <a:t>price </a:t>
            </a:r>
            <a:r>
              <a:rPr lang="en-US" b="1" dirty="0"/>
              <a:t>= 12934 + </a:t>
            </a:r>
            <a:r>
              <a:rPr lang="en-US" b="1" dirty="0" smtClean="0"/>
              <a:t>407.45 size</a:t>
            </a:r>
          </a:p>
          <a:p>
            <a:r>
              <a:rPr lang="en-US" b="1" dirty="0" smtClean="0"/>
              <a:t>If size increases by 1 </a:t>
            </a:r>
            <a:r>
              <a:rPr lang="en-US" b="1" dirty="0" err="1" smtClean="0"/>
              <a:t>sqft</a:t>
            </a:r>
            <a:r>
              <a:rPr lang="en-US" b="1" dirty="0" smtClean="0"/>
              <a:t>, sales price increases by $407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51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 of regression with a dummy X 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21" y="1690689"/>
            <a:ext cx="8031079" cy="489299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regress price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Beacon_Street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        Number of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  1085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F(  1,  1083) =    3.31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2.2855e+11     1  2.2855e+11          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=  0.0689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7.4673e+13  1083  6.8951e+10           R-squared     =  0.0031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          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=  0.0021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7.4902e+13  1084  6.9098e+10           Root MSE      =  2.6e+05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price |     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--------------+----------------------------------------------------------------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Beacon_Street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 -46969.18   25798.41    -1.82   0.069    -97589.71    3651.345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_cons |   520728.9   8435.427    61.73   0.000     504177.2    537280.5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regression equation: 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price = 520729  –  46969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Beacon_Street</a:t>
            </a:r>
            <a:endParaRPr lang="en-US" sz="3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predicted price of a condo on Beacon Street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520729–46969=$473,760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What is the predicted price of a condo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that’s not on Beacon Street?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$520,729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difference in prices between those on Beacon St. and NOT?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-$46,969</a:t>
            </a: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8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4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get the same predictions whichever category you choose to exclude (i.e. to be the reference category)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5430" y="1406983"/>
                <a:ext cx="7886700" cy="4949367"/>
              </a:xfrm>
            </p:spPr>
            <p:txBody>
              <a:bodyPr>
                <a:normAutofit fontScale="475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800" dirty="0" smtClean="0">
                    <a:cs typeface="Arial" panose="020B0604020202020204" pitchFamily="34" charset="0"/>
                  </a:rPr>
                  <a:t>From the previous slide: The </a:t>
                </a:r>
                <a:r>
                  <a:rPr lang="en-US" sz="3800" dirty="0">
                    <a:cs typeface="Arial" panose="020B0604020202020204" pitchFamily="34" charset="0"/>
                  </a:rPr>
                  <a:t>predicted price of a condo on Beacon </a:t>
                </a:r>
                <a:r>
                  <a:rPr lang="en-US" sz="3800" dirty="0" smtClean="0">
                    <a:cs typeface="Arial" panose="020B0604020202020204" pitchFamily="34" charset="0"/>
                  </a:rPr>
                  <a:t>Street= $</a:t>
                </a:r>
                <a:r>
                  <a:rPr lang="en-US" sz="3800" dirty="0">
                    <a:cs typeface="Arial" panose="020B0604020202020204" pitchFamily="34" charset="0"/>
                  </a:rPr>
                  <a:t>473,760 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800" dirty="0" smtClean="0">
                    <a:cs typeface="Arial" panose="020B0604020202020204" pitchFamily="34" charset="0"/>
                  </a:rPr>
                  <a:t>The </a:t>
                </a:r>
                <a:r>
                  <a:rPr lang="en-US" sz="3800" dirty="0">
                    <a:cs typeface="Arial" panose="020B0604020202020204" pitchFamily="34" charset="0"/>
                  </a:rPr>
                  <a:t>predicted price of a condo that’s not on Beacon </a:t>
                </a:r>
                <a:r>
                  <a:rPr lang="en-US" sz="3800" dirty="0" smtClean="0">
                    <a:cs typeface="Arial" panose="020B0604020202020204" pitchFamily="34" charset="0"/>
                  </a:rPr>
                  <a:t>Street = </a:t>
                </a:r>
                <a:r>
                  <a:rPr lang="en-US" sz="3800" dirty="0">
                    <a:cs typeface="Arial" panose="020B0604020202020204" pitchFamily="34" charset="0"/>
                  </a:rPr>
                  <a:t>$</a:t>
                </a:r>
                <a:r>
                  <a:rPr lang="en-US" sz="3800" dirty="0" smtClean="0">
                    <a:cs typeface="Arial" panose="020B0604020202020204" pitchFamily="34" charset="0"/>
                  </a:rPr>
                  <a:t>520,729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800" dirty="0" smtClean="0">
                    <a:cs typeface="Arial" panose="020B0604020202020204" pitchFamily="34" charset="0"/>
                  </a:rPr>
                  <a:t>The </a:t>
                </a:r>
                <a:r>
                  <a:rPr lang="en-US" sz="3800" dirty="0">
                    <a:cs typeface="Arial" panose="020B0604020202020204" pitchFamily="34" charset="0"/>
                  </a:rPr>
                  <a:t>difference in prices between those on Beacon St. and </a:t>
                </a:r>
                <a:r>
                  <a:rPr lang="en-US" sz="3800" dirty="0" smtClean="0">
                    <a:cs typeface="Arial" panose="020B0604020202020204" pitchFamily="34" charset="0"/>
                  </a:rPr>
                  <a:t>NOT = -$46,969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31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 </a:t>
                </a:r>
                <a:r>
                  <a:rPr lang="en-US" sz="31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generate </a:t>
                </a:r>
                <a:r>
                  <a:rPr lang="en-US" sz="31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Not_Beacon_Street</a:t>
                </a:r>
                <a:r>
                  <a:rPr lang="en-US" sz="31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</a:t>
                </a:r>
                <a:r>
                  <a:rPr lang="en-US" sz="31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streetname</a:t>
                </a:r>
                <a:r>
                  <a:rPr lang="en-US" sz="31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!="BEACON ST"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25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 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regress price </a:t>
                </a:r>
                <a:r>
                  <a:rPr lang="en-US" sz="25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Not_Beacon_Street</a:t>
                </a:r>
                <a:endParaRPr lang="en-US" sz="25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 </a:t>
                </a:r>
                <a:r>
                  <a:rPr lang="en-US" sz="25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Source |       SS       </a:t>
                </a:r>
                <a:r>
                  <a:rPr lang="en-US" sz="25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df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MS              Number of </a:t>
                </a:r>
                <a:r>
                  <a:rPr lang="en-US" sz="25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obs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   1085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-------------+------------------------------           F(  1,  1083) =    3.31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Model |  2.2855e+11     1  2.2855e+11           </a:t>
                </a:r>
                <a:r>
                  <a:rPr lang="en-US" sz="25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Prob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&gt; F      =  0.0689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Residual |  7.4673e+13  1083  6.8951e+10           R-squared     =  0.0031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-------------+------------------------------           </a:t>
                </a:r>
                <a:r>
                  <a:rPr lang="en-US" sz="25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Adj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R-squared =  0.0021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Total |  7.4902e+13  1084  6.9098e+10           Root MSE      =  2.6e+05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 </a:t>
                </a:r>
                <a:r>
                  <a:rPr lang="en-US" sz="25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--------------------------------------------------------------------------------</a:t>
                </a:r>
                <a:endParaRPr lang="en-US" sz="25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price |      </a:t>
                </a:r>
                <a:r>
                  <a:rPr lang="en-US" sz="25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Coef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   Std. Err.      t    P&gt;|t|     [95% Conf. Interval]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---------------+----------------------------------------------------------------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Not_Beacon_S~t</a:t>
                </a: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|   46969.18   25798.41     1.82   0.069    -3651.345    97589.71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 _cons |   473759.7   24380.35    19.43   0.000     425921.6    521597.8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5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--------------------------------------------------------------------------------</a:t>
                </a:r>
              </a:p>
              <a:p>
                <a:pPr marL="0" indent="0">
                  <a:buNone/>
                </a:pPr>
                <a:r>
                  <a:rPr lang="en-US" sz="3400" b="1" dirty="0">
                    <a:cs typeface="Arial" panose="020B0604020202020204" pitchFamily="34" charset="0"/>
                  </a:rPr>
                  <a:t>Regression equation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400" b="1" i="1">
                            <a:latin typeface="Cambria Math" panose="02040503050406030204" pitchFamily="18" charset="0"/>
                          </a:rPr>
                          <m:t>𝑷𝒓𝒊𝒄𝒆</m:t>
                        </m:r>
                      </m:e>
                    </m:acc>
                    <m:r>
                      <a:rPr lang="en-US" sz="3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𝟒𝟕𝟑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𝟕𝟔𝟎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𝟒𝟔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𝟗𝟔𝟗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𝑵𝒐𝒕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𝑩𝒆𝒂𝒄𝒐𝒏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3400" b="1" i="1">
                        <a:latin typeface="Cambria Math" panose="02040503050406030204" pitchFamily="18" charset="0"/>
                      </a:rPr>
                      <m:t>𝑺𝒕𝒓𝒆𝒆𝒕</m:t>
                    </m:r>
                  </m:oMath>
                </a14:m>
                <a:endParaRPr lang="en-US" sz="3400" b="1" dirty="0"/>
              </a:p>
              <a:p>
                <a:pPr marL="0" indent="0">
                  <a:buNone/>
                </a:pPr>
                <a:r>
                  <a:rPr lang="en-US" sz="3800" dirty="0" smtClean="0">
                    <a:cs typeface="Arial" panose="020B0604020202020204" pitchFamily="34" charset="0"/>
                  </a:rPr>
                  <a:t>The predicted price of a condo on Beacon =  the </a:t>
                </a:r>
                <a:r>
                  <a:rPr lang="en-US" sz="3800" smtClean="0">
                    <a:cs typeface="Arial" panose="020B0604020202020204" pitchFamily="34" charset="0"/>
                  </a:rPr>
                  <a:t>intercept 473,760</a:t>
                </a:r>
                <a:endParaRPr lang="en-US" sz="3800" dirty="0" smtClean="0"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3800" dirty="0" smtClean="0">
                    <a:cs typeface="Arial" panose="020B0604020202020204" pitchFamily="34" charset="0"/>
                  </a:rPr>
                  <a:t>The  </a:t>
                </a:r>
                <a:r>
                  <a:rPr lang="en-US" sz="3800" dirty="0">
                    <a:cs typeface="Arial" panose="020B0604020202020204" pitchFamily="34" charset="0"/>
                  </a:rPr>
                  <a:t>predicted price of a condo </a:t>
                </a:r>
                <a:r>
                  <a:rPr lang="en-US" sz="3800" dirty="0" smtClean="0">
                    <a:cs typeface="Arial" panose="020B0604020202020204" pitchFamily="34" charset="0"/>
                  </a:rPr>
                  <a:t>NOT on Beacon = 473,760+46969=520,729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sz="3800" dirty="0" smtClean="0">
                    <a:cs typeface="Arial" panose="020B0604020202020204" pitchFamily="34" charset="0"/>
                  </a:rPr>
                  <a:t>The difference in </a:t>
                </a:r>
                <a:r>
                  <a:rPr lang="en-US" sz="3800" dirty="0">
                    <a:cs typeface="Arial" panose="020B0604020202020204" pitchFamily="34" charset="0"/>
                  </a:rPr>
                  <a:t>prices </a:t>
                </a:r>
                <a:r>
                  <a:rPr lang="en-US" sz="3800" dirty="0" smtClean="0">
                    <a:cs typeface="Arial" panose="020B0604020202020204" pitchFamily="34" charset="0"/>
                  </a:rPr>
                  <a:t>between </a:t>
                </a:r>
                <a:r>
                  <a:rPr lang="en-US" sz="3800" dirty="0">
                    <a:cs typeface="Arial" panose="020B0604020202020204" pitchFamily="34" charset="0"/>
                  </a:rPr>
                  <a:t>those on </a:t>
                </a:r>
                <a:r>
                  <a:rPr lang="en-US" sz="3800" dirty="0" smtClean="0">
                    <a:cs typeface="Arial" panose="020B0604020202020204" pitchFamily="34" charset="0"/>
                  </a:rPr>
                  <a:t>not on Beacon </a:t>
                </a:r>
                <a:r>
                  <a:rPr lang="en-US" sz="3800" dirty="0">
                    <a:cs typeface="Arial" panose="020B0604020202020204" pitchFamily="34" charset="0"/>
                  </a:rPr>
                  <a:t>St. and </a:t>
                </a:r>
                <a:r>
                  <a:rPr lang="en-US" sz="3800" dirty="0" smtClean="0">
                    <a:cs typeface="Arial" panose="020B0604020202020204" pitchFamily="34" charset="0"/>
                  </a:rPr>
                  <a:t>on it </a:t>
                </a:r>
                <a:r>
                  <a:rPr lang="en-US" sz="3800" dirty="0">
                    <a:cs typeface="Arial" panose="020B0604020202020204" pitchFamily="34" charset="0"/>
                  </a:rPr>
                  <a:t>= $46,969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430" y="1406983"/>
                <a:ext cx="7886700" cy="4949367"/>
              </a:xfrm>
              <a:blipFill rotWithShape="0">
                <a:blip r:embed="rId2"/>
                <a:stretch>
                  <a:fillRect l="-696" t="-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5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How certain are we that the coefficients we measured are accurate</a:t>
            </a:r>
            <a:br>
              <a:rPr lang="en-US" sz="3600" b="1" dirty="0" smtClean="0"/>
            </a:br>
            <a:r>
              <a:rPr lang="en-US" sz="3600" b="1" dirty="0" smtClean="0"/>
              <a:t>in light of the fact </a:t>
            </a:r>
            <a:r>
              <a:rPr lang="en-US" sz="3600" b="1" dirty="0"/>
              <a:t>that we have limited numbers of </a:t>
            </a:r>
            <a:r>
              <a:rPr lang="en-US" sz="3600" b="1" dirty="0" smtClean="0"/>
              <a:t>observations? </a:t>
            </a:r>
            <a:endParaRPr lang="en-US" sz="3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31246</TotalTime>
  <Words>1489</Words>
  <Application>Microsoft Office PowerPoint</Application>
  <PresentationFormat>On-screen Show (4:3)</PresentationFormat>
  <Paragraphs>301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Cambria Math</vt:lpstr>
      <vt:lpstr>Courier New</vt:lpstr>
      <vt:lpstr>Helvetica</vt:lpstr>
      <vt:lpstr>Times New Roman</vt:lpstr>
      <vt:lpstr>Wingdings 2</vt:lpstr>
      <vt:lpstr>WP MathA</vt:lpstr>
      <vt:lpstr>Office Theme</vt:lpstr>
      <vt:lpstr>QM222 Class 9 Section A1 Coefficient statistics</vt:lpstr>
      <vt:lpstr>To-dos</vt:lpstr>
      <vt:lpstr>Today:</vt:lpstr>
      <vt:lpstr>Regression Coefficients’ Statistics</vt:lpstr>
      <vt:lpstr>Review slide: Notation for a regression equation</vt:lpstr>
      <vt:lpstr>Review slide: Regression in Stata</vt:lpstr>
      <vt:lpstr>Result of regression with a dummy X  variable</vt:lpstr>
      <vt:lpstr>You get the same predictions whichever category you choose to exclude (i.e. to be the reference category)</vt:lpstr>
      <vt:lpstr>How certain are we that the coefficients we measured are accurate in light of the fact that we have limited numbers of observations? </vt:lpstr>
      <vt:lpstr>Let’s remember means and standard deviations with normally distributed variables</vt:lpstr>
      <vt:lpstr>Central Limit Theorem (QM221)</vt:lpstr>
      <vt:lpstr>Standard errors more generally</vt:lpstr>
      <vt:lpstr>Standard errors of coefficients</vt:lpstr>
      <vt:lpstr>The regression results even give you the 95% confidence interval for each coefficient </vt:lpstr>
      <vt:lpstr>One way you can use this 95% confidence interval of the coefficient </vt:lpstr>
      <vt:lpstr>t-statistics</vt:lpstr>
      <vt:lpstr>t-statistics of coefficients</vt:lpstr>
      <vt:lpstr>What hypothesis  is the  t-statistic of the coefficient in the regression output about?</vt:lpstr>
      <vt:lpstr>What hypothesis  is the  t-statistic of the coefficient in the regression output about?</vt:lpstr>
      <vt:lpstr>What hypothesis  is the  t-statistic of the coefficient in the regression output about?</vt:lpstr>
      <vt:lpstr>More</vt:lpstr>
      <vt:lpstr>p-values: The p–value tells  us exactly how probable it is that the coefficient is 0 or of the opposite sign. </vt:lpstr>
      <vt:lpstr>Today we: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470</cp:revision>
  <cp:lastPrinted>2017-09-27T13:46:50Z</cp:lastPrinted>
  <dcterms:created xsi:type="dcterms:W3CDTF">2012-04-21T03:14:22Z</dcterms:created>
  <dcterms:modified xsi:type="dcterms:W3CDTF">2017-09-27T15:34:18Z</dcterms:modified>
</cp:coreProperties>
</file>