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607" r:id="rId1"/>
  </p:sldMasterIdLst>
  <p:notesMasterIdLst>
    <p:notesMasterId r:id="rId27"/>
  </p:notesMasterIdLst>
  <p:handoutMasterIdLst>
    <p:handoutMasterId r:id="rId28"/>
  </p:handoutMasterIdLst>
  <p:sldIdLst>
    <p:sldId id="331" r:id="rId2"/>
    <p:sldId id="631" r:id="rId3"/>
    <p:sldId id="630" r:id="rId4"/>
    <p:sldId id="611" r:id="rId5"/>
    <p:sldId id="632" r:id="rId6"/>
    <p:sldId id="634" r:id="rId7"/>
    <p:sldId id="612" r:id="rId8"/>
    <p:sldId id="617" r:id="rId9"/>
    <p:sldId id="619" r:id="rId10"/>
    <p:sldId id="620" r:id="rId11"/>
    <p:sldId id="613" r:id="rId12"/>
    <p:sldId id="621" r:id="rId13"/>
    <p:sldId id="635" r:id="rId14"/>
    <p:sldId id="633" r:id="rId15"/>
    <p:sldId id="622" r:id="rId16"/>
    <p:sldId id="623" r:id="rId17"/>
    <p:sldId id="638" r:id="rId18"/>
    <p:sldId id="636" r:id="rId19"/>
    <p:sldId id="625" r:id="rId20"/>
    <p:sldId id="626" r:id="rId21"/>
    <p:sldId id="627" r:id="rId22"/>
    <p:sldId id="628" r:id="rId23"/>
    <p:sldId id="629" r:id="rId24"/>
    <p:sldId id="637" r:id="rId25"/>
    <p:sldId id="512" r:id="rId2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A3F"/>
    <a:srgbClr val="66663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95" autoAdjust="0"/>
    <p:restoredTop sz="95878" autoAdjust="0"/>
  </p:normalViewPr>
  <p:slideViewPr>
    <p:cSldViewPr snapToGrid="0" snapToObjects="1">
      <p:cViewPr varScale="1">
        <p:scale>
          <a:sx n="61" d="100"/>
          <a:sy n="61" d="100"/>
        </p:scale>
        <p:origin x="744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70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56" tIns="46580" rIns="93156" bIns="4658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56" tIns="46580" rIns="93156" bIns="46580" rtlCol="0"/>
          <a:lstStyle>
            <a:lvl1pPr algn="r">
              <a:defRPr sz="1200"/>
            </a:lvl1pPr>
          </a:lstStyle>
          <a:p>
            <a:fld id="{33DD6E71-6090-4883-B6DD-B01D3F55CE49}" type="datetimeFigureOut">
              <a:rPr lang="en-US" smtClean="0"/>
              <a:t>9/25/2017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56" tIns="46580" rIns="93156" bIns="4658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56" tIns="46580" rIns="93156" bIns="46580" rtlCol="0" anchor="b"/>
          <a:lstStyle>
            <a:lvl1pPr algn="r">
              <a:defRPr sz="1200"/>
            </a:lvl1pPr>
          </a:lstStyle>
          <a:p>
            <a:fld id="{532479C8-4327-4F69-BF05-F013EAF24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207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56" tIns="46580" rIns="93156" bIns="4658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56" tIns="46580" rIns="93156" bIns="46580" rtlCol="0"/>
          <a:lstStyle>
            <a:lvl1pPr algn="r">
              <a:defRPr sz="1200"/>
            </a:lvl1pPr>
          </a:lstStyle>
          <a:p>
            <a:fld id="{E02E0BCF-A863-5B4E-8C7E-16C46CA4CC95}" type="datetimeFigureOut">
              <a:rPr lang="en-US" smtClean="0"/>
              <a:t>9/25/2017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6" tIns="46580" rIns="93156" bIns="4658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56" tIns="46580" rIns="93156" bIns="465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56" tIns="46580" rIns="93156" bIns="4658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56" tIns="46580" rIns="93156" bIns="46580" rtlCol="0" anchor="b"/>
          <a:lstStyle>
            <a:lvl1pPr algn="r">
              <a:defRPr sz="1200"/>
            </a:lvl1pPr>
          </a:lstStyle>
          <a:p>
            <a:fld id="{0100E2C8-C556-5540-B541-0EDD875CC4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530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3399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443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996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543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6309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366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1313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984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6506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115252-E118-4D66-AEE5-94A2A4630945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300"/>
              <a:t>Do problem sets on your own – it is the best way to learn the material. Mistakes on problem sets are not excessively penalized</a:t>
            </a:r>
          </a:p>
          <a:p>
            <a:pPr eaLnBrk="1" hangingPunct="1"/>
            <a:endParaRPr lang="en-US" sz="1300"/>
          </a:p>
          <a:p>
            <a:pPr eaLnBrk="1" hangingPunct="1"/>
            <a:r>
              <a:rPr lang="en-US" sz="1300"/>
              <a:t>There may be a pop quiz on the problem set in section when it is due (with p=.5)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9469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D3B8-F373-48E7-8F92-FAD88A5D6209}" type="datetime1">
              <a:rPr lang="en-US" smtClean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357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2E3A6-F675-4B6A-AAAF-B3C3085A9E3E}" type="datetime1">
              <a:rPr lang="en-US" smtClean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433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7EE2-1B4A-4212-BFD1-11147D778D6D}" type="datetime1">
              <a:rPr lang="en-US" smtClean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69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322F-59D3-4D70-8B63-7E49C1CB711D}" type="datetime1">
              <a:rPr lang="en-US" smtClean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266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DBF33-C51B-4D62-A45F-BB70F19344C9}" type="datetime1">
              <a:rPr lang="en-US" smtClean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50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B24F-C0B3-404C-BFD7-009F5B8A18AD}" type="datetime1">
              <a:rPr lang="en-US" smtClean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984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C27E-368D-4899-BC03-C8C0E1D45B58}" type="datetime1">
              <a:rPr lang="en-US" smtClean="0"/>
              <a:t>9/25/2017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896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2880-8999-4923-9BB2-FE3A7D8C40B3}" type="datetime1">
              <a:rPr lang="en-US" smtClean="0"/>
              <a:t>9/25/2017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228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470B-5983-4E6D-920C-6E16C09DFAB8}" type="datetime1">
              <a:rPr lang="en-US" smtClean="0"/>
              <a:t>9/25/2017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615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EB04-B57B-4008-992F-6EB33A0FD927}" type="datetime1">
              <a:rPr lang="en-US" smtClean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96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63AB-19EA-43B9-879A-3ABAB9467589}" type="datetime1">
              <a:rPr lang="en-US" smtClean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642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3169E-D9B7-41EE-99A9-E6F04F4B4624}" type="datetime1">
              <a:rPr lang="en-US" smtClean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46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08" r:id="rId1"/>
    <p:sldLayoutId id="2147484609" r:id="rId2"/>
    <p:sldLayoutId id="2147484610" r:id="rId3"/>
    <p:sldLayoutId id="2147484611" r:id="rId4"/>
    <p:sldLayoutId id="2147484612" r:id="rId5"/>
    <p:sldLayoutId id="2147484613" r:id="rId6"/>
    <p:sldLayoutId id="2147484614" r:id="rId7"/>
    <p:sldLayoutId id="2147484615" r:id="rId8"/>
    <p:sldLayoutId id="2147484616" r:id="rId9"/>
    <p:sldLayoutId id="2147484617" r:id="rId10"/>
    <p:sldLayoutId id="2147484618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8/8c/Standard_deviation_diagram.sv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upload.wikimedia.org/wikipedia/commons/8/8c/Standard_deviation_diagram.svg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1262" y="914400"/>
            <a:ext cx="8464138" cy="292133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QM222 Class 8 Section A1</a:t>
            </a:r>
            <a:br>
              <a:rPr lang="en-US" sz="4000" b="1" dirty="0" smtClean="0"/>
            </a:br>
            <a:r>
              <a:rPr lang="en-US" sz="4000" b="1" dirty="0" smtClean="0"/>
              <a:t>Using categorical data in regression </a:t>
            </a:r>
            <a:endParaRPr lang="en-US" sz="4000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657350" y="4393870"/>
            <a:ext cx="5600700" cy="1844738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And if time, beginning on coefficient statistics </a:t>
            </a:r>
            <a:endParaRPr lang="en-US" sz="2800" b="1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53988"/>
            <a:ext cx="373380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113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Logical (if) </a:t>
            </a:r>
            <a:r>
              <a:rPr lang="en-US" dirty="0" smtClean="0"/>
              <a:t>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1677145"/>
            <a:ext cx="7610476" cy="4777976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In </a:t>
            </a:r>
            <a:r>
              <a:rPr lang="en-US" dirty="0"/>
              <a:t>Stata logical </a:t>
            </a:r>
            <a:r>
              <a:rPr lang="en-US" dirty="0" smtClean="0"/>
              <a:t>statements (only), </a:t>
            </a:r>
            <a:r>
              <a:rPr lang="en-US" dirty="0"/>
              <a:t>you can use </a:t>
            </a:r>
            <a:r>
              <a:rPr lang="en-US" dirty="0" smtClean="0"/>
              <a:t>these “operators”: </a:t>
            </a:r>
            <a:endParaRPr lang="en-US" dirty="0"/>
          </a:p>
          <a:p>
            <a:pPr marL="0" indent="0">
              <a:lnSpc>
                <a:spcPct val="110000"/>
              </a:lnSpc>
              <a:buNone/>
            </a:pPr>
            <a:r>
              <a:rPr lang="en-US" b="1" dirty="0"/>
              <a:t>==</a:t>
            </a:r>
            <a:r>
              <a:rPr lang="en-US" dirty="0"/>
              <a:t>  ( double equal signs) equals (use in logical statements only)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/>
              <a:t>&amp;  </a:t>
            </a:r>
            <a:r>
              <a:rPr lang="en-US" dirty="0"/>
              <a:t>      and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/>
              <a:t>|   </a:t>
            </a:r>
            <a:r>
              <a:rPr lang="en-US" dirty="0"/>
              <a:t>       or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/>
              <a:t>!=</a:t>
            </a:r>
            <a:r>
              <a:rPr lang="en-US" dirty="0"/>
              <a:t>        not equal to 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/>
              <a:t>&lt;      &gt;     &lt;=     &gt;=            </a:t>
            </a:r>
            <a:r>
              <a:rPr lang="en-US" dirty="0"/>
              <a:t>obvious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Example:  	</a:t>
            </a:r>
            <a:r>
              <a:rPr lang="en-US" dirty="0" smtClean="0"/>
              <a:t>sum </a:t>
            </a:r>
            <a:r>
              <a:rPr lang="en-US" dirty="0" smtClean="0"/>
              <a:t>wage </a:t>
            </a:r>
            <a:r>
              <a:rPr lang="en-US" b="1" dirty="0" smtClean="0"/>
              <a:t>if </a:t>
            </a:r>
            <a:r>
              <a:rPr lang="en-US" dirty="0" err="1" smtClean="0"/>
              <a:t>agep</a:t>
            </a:r>
            <a:r>
              <a:rPr lang="en-US" dirty="0" smtClean="0"/>
              <a:t>&gt;=25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76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Making an </a:t>
            </a:r>
            <a:r>
              <a:rPr lang="en-US" dirty="0" smtClean="0"/>
              <a:t>dummy </a:t>
            </a:r>
            <a:r>
              <a:rPr lang="en-US" dirty="0" smtClean="0"/>
              <a:t>variable for Beacon Street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1712955"/>
            <a:ext cx="7841686" cy="46433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First browse the data to see how </a:t>
            </a:r>
            <a:r>
              <a:rPr lang="en-US" dirty="0" err="1" smtClean="0"/>
              <a:t>StreetName</a:t>
            </a:r>
            <a:r>
              <a:rPr lang="en-US" dirty="0" smtClean="0"/>
              <a:t> is coded</a:t>
            </a:r>
            <a:r>
              <a:rPr lang="en-US" dirty="0"/>
              <a:t>. </a:t>
            </a:r>
            <a:r>
              <a:rPr lang="en-US" b="1" i="1" dirty="0">
                <a:solidFill>
                  <a:srgbClr val="FF0000"/>
                </a:solidFill>
              </a:rPr>
              <a:t>DO IT!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gen </a:t>
            </a:r>
            <a:r>
              <a:rPr lang="en-US" b="1" dirty="0" err="1" smtClean="0"/>
              <a:t>beaconstreet</a:t>
            </a:r>
            <a:r>
              <a:rPr lang="en-US" dirty="0" smtClean="0"/>
              <a:t> </a:t>
            </a:r>
            <a:r>
              <a:rPr lang="en-US" dirty="0"/>
              <a:t>=  1 if </a:t>
            </a:r>
            <a:r>
              <a:rPr lang="en-US" dirty="0" err="1" smtClean="0"/>
              <a:t>StreetName</a:t>
            </a:r>
            <a:r>
              <a:rPr lang="en-US" dirty="0" smtClean="0"/>
              <a:t> </a:t>
            </a:r>
            <a:r>
              <a:rPr lang="en-US" dirty="0"/>
              <a:t>== “BEACON ST”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Browse again. Why </a:t>
            </a:r>
            <a:r>
              <a:rPr lang="en-US" dirty="0" smtClean="0"/>
              <a:t>are there so many missing values? </a:t>
            </a:r>
          </a:p>
          <a:p>
            <a:pPr marL="0" indent="0">
              <a:buNone/>
            </a:pPr>
            <a:r>
              <a:rPr lang="en-US" dirty="0" smtClean="0"/>
              <a:t>Because we didn’t tell the computer what to do if </a:t>
            </a:r>
            <a:r>
              <a:rPr lang="en-US" dirty="0" err="1" smtClean="0"/>
              <a:t>StreetName</a:t>
            </a:r>
            <a:r>
              <a:rPr lang="en-US" dirty="0" smtClean="0"/>
              <a:t> is NOT “BEACON ST”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to do instead?  </a:t>
            </a:r>
          </a:p>
          <a:p>
            <a:pPr marL="0" indent="0">
              <a:buNone/>
            </a:pPr>
            <a:r>
              <a:rPr lang="en-US" b="1" dirty="0" smtClean="0"/>
              <a:t>replace </a:t>
            </a:r>
            <a:r>
              <a:rPr lang="en-US" b="1" dirty="0" err="1" smtClean="0"/>
              <a:t>beaconstreet</a:t>
            </a:r>
            <a:r>
              <a:rPr lang="en-US" dirty="0" smtClean="0"/>
              <a:t> </a:t>
            </a:r>
            <a:r>
              <a:rPr lang="en-US" dirty="0"/>
              <a:t>=  </a:t>
            </a:r>
            <a:r>
              <a:rPr lang="en-US" dirty="0" smtClean="0"/>
              <a:t>0 </a:t>
            </a:r>
            <a:r>
              <a:rPr lang="en-US" dirty="0"/>
              <a:t>if </a:t>
            </a:r>
            <a:r>
              <a:rPr lang="en-US" dirty="0" err="1" smtClean="0"/>
              <a:t>StreetName</a:t>
            </a:r>
            <a:r>
              <a:rPr lang="en-US" dirty="0" smtClean="0"/>
              <a:t> != </a:t>
            </a:r>
            <a:r>
              <a:rPr lang="en-US" dirty="0"/>
              <a:t>“BEACON ST”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Or, first start </a:t>
            </a:r>
            <a:r>
              <a:rPr lang="en-US" dirty="0" smtClean="0"/>
              <a:t>by:  </a:t>
            </a:r>
            <a:r>
              <a:rPr lang="en-US" b="1" dirty="0" smtClean="0"/>
              <a:t>gen </a:t>
            </a:r>
            <a:r>
              <a:rPr lang="en-US" b="1" dirty="0" err="1" smtClean="0"/>
              <a:t>beaconstreet</a:t>
            </a:r>
            <a:r>
              <a:rPr lang="en-US" b="1" dirty="0" smtClean="0"/>
              <a:t>=0       </a:t>
            </a:r>
            <a:r>
              <a:rPr lang="en-US" dirty="0" smtClean="0"/>
              <a:t> </a:t>
            </a:r>
            <a:r>
              <a:rPr lang="en-US" dirty="0" smtClean="0"/>
              <a:t>then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replace </a:t>
            </a:r>
            <a:r>
              <a:rPr lang="en-US" b="1" dirty="0" err="1" smtClean="0"/>
              <a:t>beaconstreet</a:t>
            </a:r>
            <a:r>
              <a:rPr lang="en-US" b="1" dirty="0" smtClean="0"/>
              <a:t>=1 if </a:t>
            </a:r>
            <a:r>
              <a:rPr lang="en-US" b="1" dirty="0" err="1"/>
              <a:t>StreetName</a:t>
            </a:r>
            <a:r>
              <a:rPr lang="en-US" b="1" dirty="0"/>
              <a:t> == “BEACON ST”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				     </a:t>
            </a:r>
            <a:r>
              <a:rPr lang="en-US" b="1" i="1" dirty="0">
                <a:solidFill>
                  <a:srgbClr val="FF0000"/>
                </a:solidFill>
              </a:rPr>
              <a:t>DO IT!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91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Making an </a:t>
            </a:r>
            <a:r>
              <a:rPr lang="en-US" dirty="0" smtClean="0"/>
              <a:t>dummy </a:t>
            </a:r>
            <a:r>
              <a:rPr lang="en-US" dirty="0" smtClean="0"/>
              <a:t>variable for Beacon Street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1712955"/>
            <a:ext cx="7610476" cy="40946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Optional</a:t>
            </a:r>
          </a:p>
          <a:p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can also </a:t>
            </a:r>
            <a:r>
              <a:rPr lang="en-US" dirty="0" smtClean="0"/>
              <a:t>make a dummy variable in </a:t>
            </a:r>
            <a:r>
              <a:rPr lang="en-US" dirty="0"/>
              <a:t>one </a:t>
            </a:r>
            <a:r>
              <a:rPr lang="en-US" dirty="0" smtClean="0"/>
              <a:t>step, </a:t>
            </a:r>
            <a:r>
              <a:rPr lang="en-US" dirty="0"/>
              <a:t>since Stata (like many programs) will put in a “1” if a logical statement is true and a 0 if it is false.  Here you could type: </a:t>
            </a:r>
          </a:p>
          <a:p>
            <a:pPr marL="0" indent="0">
              <a:buNone/>
            </a:pPr>
            <a:r>
              <a:rPr lang="en-US" b="1" dirty="0" smtClean="0"/>
              <a:t>     generate</a:t>
            </a:r>
            <a:r>
              <a:rPr lang="en-US" dirty="0" smtClean="0"/>
              <a:t> </a:t>
            </a:r>
            <a:r>
              <a:rPr lang="en-US" b="1" dirty="0" err="1" smtClean="0"/>
              <a:t>beaconstreet</a:t>
            </a:r>
            <a:r>
              <a:rPr lang="en-US" b="1" dirty="0" smtClean="0"/>
              <a:t> </a:t>
            </a:r>
            <a:r>
              <a:rPr lang="en-US" b="1" dirty="0"/>
              <a:t>=  </a:t>
            </a:r>
            <a:r>
              <a:rPr lang="en-US" b="1" dirty="0" err="1"/>
              <a:t>streetname</a:t>
            </a:r>
            <a:r>
              <a:rPr lang="en-US" b="1" dirty="0"/>
              <a:t> == “BEACON ST” </a:t>
            </a: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52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learn </a:t>
            </a:r>
            <a:r>
              <a:rPr lang="en-US" dirty="0" smtClean="0"/>
              <a:t>how to make a categorical variable (with 2 categories) into a dummy variable, a </a:t>
            </a:r>
            <a:r>
              <a:rPr lang="en-US" dirty="0"/>
              <a:t>variable that is </a:t>
            </a:r>
            <a:r>
              <a:rPr lang="en-US" dirty="0" smtClean="0"/>
              <a:t>one </a:t>
            </a:r>
            <a:r>
              <a:rPr lang="en-US" dirty="0"/>
              <a:t>if </a:t>
            </a:r>
            <a:r>
              <a:rPr lang="en-US" dirty="0" smtClean="0"/>
              <a:t>in </a:t>
            </a:r>
            <a:r>
              <a:rPr lang="en-US" dirty="0"/>
              <a:t>one category, zero otherwise </a:t>
            </a:r>
            <a:endParaRPr lang="en-US" dirty="0" smtClean="0"/>
          </a:p>
          <a:p>
            <a:r>
              <a:rPr lang="en-US" dirty="0" smtClean="0"/>
              <a:t>We learn to make new </a:t>
            </a:r>
            <a:r>
              <a:rPr lang="en-US" dirty="0" smtClean="0"/>
              <a:t>variables in Stata</a:t>
            </a:r>
          </a:p>
          <a:p>
            <a:r>
              <a:rPr lang="en-US" dirty="0" smtClean="0"/>
              <a:t>We learn how to make a </a:t>
            </a:r>
            <a:r>
              <a:rPr lang="en-US" dirty="0" smtClean="0"/>
              <a:t>dummy variable </a:t>
            </a:r>
            <a:r>
              <a:rPr lang="en-US" dirty="0" smtClean="0"/>
              <a:t>in </a:t>
            </a:r>
            <a:r>
              <a:rPr lang="en-US" dirty="0" smtClean="0"/>
              <a:t>Stata, using logical statements</a:t>
            </a:r>
            <a:endParaRPr lang="en-US" dirty="0" smtClean="0"/>
          </a:p>
          <a:p>
            <a:r>
              <a:rPr lang="en-US" b="1" dirty="0" smtClean="0"/>
              <a:t>We run a regression using this </a:t>
            </a:r>
            <a:r>
              <a:rPr lang="en-US" b="1" dirty="0" smtClean="0"/>
              <a:t>dummy variable</a:t>
            </a:r>
            <a:r>
              <a:rPr lang="en-US" b="1" dirty="0" smtClean="0"/>
              <a:t>, and interpret the coefficient on this variable.</a:t>
            </a:r>
          </a:p>
          <a:p>
            <a:r>
              <a:rPr lang="en-US" dirty="0" smtClean="0"/>
              <a:t>We </a:t>
            </a:r>
            <a:r>
              <a:rPr lang="en-US" dirty="0" smtClean="0"/>
              <a:t>start learning about statistics about coefficients.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14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Now run a regression of price on </a:t>
            </a:r>
            <a:r>
              <a:rPr lang="en-US" dirty="0" err="1"/>
              <a:t>beaconstreet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1712955"/>
            <a:ext cx="7610476" cy="409462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/>
              <a:t>regress price </a:t>
            </a:r>
            <a:r>
              <a:rPr lang="en-US" b="1" dirty="0" err="1" smtClean="0"/>
              <a:t>beaconstreet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				     </a:t>
            </a:r>
            <a:r>
              <a:rPr lang="en-US" b="1" i="1" dirty="0">
                <a:solidFill>
                  <a:srgbClr val="FF0000"/>
                </a:solidFill>
              </a:rPr>
              <a:t>DO IT!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555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99378"/>
          </a:xfrm>
        </p:spPr>
        <p:txBody>
          <a:bodyPr/>
          <a:lstStyle/>
          <a:p>
            <a:r>
              <a:rPr lang="en-US" dirty="0" smtClean="0"/>
              <a:t>(I </a:t>
            </a:r>
            <a:r>
              <a:rPr lang="en-US" dirty="0" smtClean="0"/>
              <a:t>changed </a:t>
            </a:r>
            <a:r>
              <a:rPr lang="en-US" dirty="0" smtClean="0"/>
              <a:t>the font here to Courier New)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441" y="811790"/>
            <a:ext cx="8515350" cy="5739322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700" b="1" dirty="0">
                <a:latin typeface="Courier New" panose="02070309020205020404" pitchFamily="49" charset="0"/>
                <a:cs typeface="Courier New" panose="02070309020205020404" pitchFamily="49" charset="0"/>
              </a:rPr>
              <a:t>. regress price </a:t>
            </a:r>
            <a:r>
              <a:rPr lang="en-US" sz="3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beaconstreet</a:t>
            </a:r>
            <a:endParaRPr lang="en-US" sz="37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7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Source |       SS           </a:t>
            </a:r>
            <a:r>
              <a:rPr lang="en-US" sz="3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n-US" sz="3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MS      Number of </a:t>
            </a:r>
            <a:r>
              <a:rPr lang="en-US" sz="3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obs</a:t>
            </a:r>
            <a:r>
              <a:rPr lang="en-US" sz="3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=     1,085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7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   F(1, 1083)      =      3.31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Model |  2.2855e+11         1  2.2855e+11   </a:t>
            </a:r>
            <a:r>
              <a:rPr lang="en-US" sz="3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Prob</a:t>
            </a:r>
            <a:r>
              <a:rPr lang="en-US" sz="3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F        =    0.0689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Residual |  7.4673e+13     1,083  6.8951e+10   R-squared       =    0.0031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7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   </a:t>
            </a:r>
            <a:r>
              <a:rPr lang="en-US" sz="3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Adj</a:t>
            </a:r>
            <a:r>
              <a:rPr lang="en-US" sz="3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R-squared   =    0.0021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Total |  7.4902e+13     1,084  6.9098e+10   Root MSE        =    2.6e+05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7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7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price |      </a:t>
            </a:r>
            <a:r>
              <a:rPr lang="en-US" sz="3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Coef</a:t>
            </a:r>
            <a:r>
              <a:rPr lang="en-US" sz="3700" b="1" dirty="0">
                <a:latin typeface="Courier New" panose="02070309020205020404" pitchFamily="49" charset="0"/>
                <a:cs typeface="Courier New" panose="02070309020205020404" pitchFamily="49" charset="0"/>
              </a:rPr>
              <a:t>.   Std. Err.      t    P&gt;|t|     [95% Conf. Interval]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7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-------------+----------------------------------------------------------------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beaconstreet</a:t>
            </a:r>
            <a:r>
              <a:rPr lang="en-US" sz="3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|  -46969.18   25798.41    -1.82   0.069    -97589.71    3651.345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_cons |   520728.9   8435.427    61.73   0.000     504177.2    537280.5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7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pPr marL="0" indent="0">
              <a:buNone/>
            </a:pPr>
            <a:endParaRPr lang="en-US" sz="2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5500" dirty="0">
                <a:latin typeface="Arial" panose="020B0604020202020204" pitchFamily="34" charset="0"/>
                <a:cs typeface="Arial" panose="020B0604020202020204" pitchFamily="34" charset="0"/>
              </a:rPr>
              <a:t>Write the regression equation: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5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5500" dirty="0">
                <a:latin typeface="Arial" panose="020B0604020202020204" pitchFamily="34" charset="0"/>
                <a:cs typeface="Arial" panose="020B0604020202020204" pitchFamily="34" charset="0"/>
              </a:rPr>
              <a:t>What is the predicted price of a condo on Beacon Street?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5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5500" dirty="0">
                <a:latin typeface="Arial" panose="020B0604020202020204" pitchFamily="34" charset="0"/>
                <a:cs typeface="Arial" panose="020B0604020202020204" pitchFamily="34" charset="0"/>
              </a:rPr>
              <a:t>What is the predicted price of a condo that’s not on Beacon Street?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5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5500" dirty="0">
                <a:latin typeface="Arial" panose="020B0604020202020204" pitchFamily="34" charset="0"/>
                <a:cs typeface="Arial" panose="020B0604020202020204" pitchFamily="34" charset="0"/>
              </a:rPr>
              <a:t>What is the difference in prices between those on Beacon St. and NOT</a:t>
            </a:r>
            <a:r>
              <a:rPr lang="en-US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55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98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99378"/>
          </a:xfrm>
        </p:spPr>
        <p:txBody>
          <a:bodyPr/>
          <a:lstStyle/>
          <a:p>
            <a:r>
              <a:rPr lang="en-US" dirty="0" smtClean="0"/>
              <a:t>(I </a:t>
            </a:r>
            <a:r>
              <a:rPr lang="en-US" dirty="0" smtClean="0"/>
              <a:t>changed </a:t>
            </a:r>
            <a:r>
              <a:rPr lang="en-US" dirty="0" smtClean="0"/>
              <a:t>the font here to Courier New)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441" y="811790"/>
            <a:ext cx="8515350" cy="604621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700" b="1" dirty="0">
                <a:latin typeface="Courier New" panose="02070309020205020404" pitchFamily="49" charset="0"/>
                <a:cs typeface="Courier New" panose="02070309020205020404" pitchFamily="49" charset="0"/>
              </a:rPr>
              <a:t>. regress price </a:t>
            </a:r>
            <a:r>
              <a:rPr lang="en-US" sz="3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beaconstreet</a:t>
            </a:r>
            <a:endParaRPr lang="en-US" sz="37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7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Source |       SS           </a:t>
            </a:r>
            <a:r>
              <a:rPr lang="en-US" sz="3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n-US" sz="3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MS      Number of </a:t>
            </a:r>
            <a:r>
              <a:rPr lang="en-US" sz="3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obs</a:t>
            </a:r>
            <a:r>
              <a:rPr lang="en-US" sz="3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=     1,085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7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   F(1, 1083)      =      3.31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Model |  2.2855e+11         1  2.2855e+11   </a:t>
            </a:r>
            <a:r>
              <a:rPr lang="en-US" sz="3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Prob</a:t>
            </a:r>
            <a:r>
              <a:rPr lang="en-US" sz="3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F        =    0.0689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Residual |  7.4673e+13     1,083  6.8951e+10   R-squared       =    0.0031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7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   </a:t>
            </a:r>
            <a:r>
              <a:rPr lang="en-US" sz="3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Adj</a:t>
            </a:r>
            <a:r>
              <a:rPr lang="en-US" sz="3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R-squared   =    0.0021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Total |  7.4902e+13     1,084  6.9098e+10   Root MSE        =    2.6e+05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7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7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price |      </a:t>
            </a:r>
            <a:r>
              <a:rPr lang="en-US" sz="3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Coef</a:t>
            </a:r>
            <a:r>
              <a:rPr lang="en-US" sz="3700" b="1" dirty="0">
                <a:latin typeface="Courier New" panose="02070309020205020404" pitchFamily="49" charset="0"/>
                <a:cs typeface="Courier New" panose="02070309020205020404" pitchFamily="49" charset="0"/>
              </a:rPr>
              <a:t>.   Std. Err.      t    P&gt;|t|     [95% Conf. Interval]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7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-------------+----------------------------------------------------------------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beaconstreet</a:t>
            </a:r>
            <a:r>
              <a:rPr lang="en-US" sz="3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|  -46969.18   25798.41    -1.82   0.069    -97589.71    3651.345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_cons |   520728.9   8435.427    61.73   0.000     504177.2    537280.5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7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5500" dirty="0">
                <a:latin typeface="Arial" panose="020B0604020202020204" pitchFamily="34" charset="0"/>
                <a:cs typeface="Arial" panose="020B0604020202020204" pitchFamily="34" charset="0"/>
              </a:rPr>
              <a:t>Write the regression equation:  price = 520729 – 46969 </a:t>
            </a:r>
            <a:r>
              <a:rPr lang="en-US" sz="5500" dirty="0" err="1">
                <a:latin typeface="Arial" panose="020B0604020202020204" pitchFamily="34" charset="0"/>
                <a:cs typeface="Arial" panose="020B0604020202020204" pitchFamily="34" charset="0"/>
              </a:rPr>
              <a:t>Beacon_Street</a:t>
            </a:r>
            <a:endParaRPr lang="en-US" sz="5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sz="5500" dirty="0">
                <a:latin typeface="Arial" panose="020B0604020202020204" pitchFamily="34" charset="0"/>
                <a:cs typeface="Arial" panose="020B0604020202020204" pitchFamily="34" charset="0"/>
              </a:rPr>
              <a:t>is the predicted price of a condo on Beacon Street? </a:t>
            </a:r>
            <a:endParaRPr lang="en-US" sz="5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520729–46969</a:t>
            </a:r>
            <a:r>
              <a:rPr lang="en-US" sz="5500" dirty="0">
                <a:latin typeface="Arial" panose="020B0604020202020204" pitchFamily="34" charset="0"/>
                <a:cs typeface="Arial" panose="020B0604020202020204" pitchFamily="34" charset="0"/>
              </a:rPr>
              <a:t>=$473,760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sz="5500" dirty="0">
                <a:latin typeface="Arial" panose="020B0604020202020204" pitchFamily="34" charset="0"/>
                <a:cs typeface="Arial" panose="020B0604020202020204" pitchFamily="34" charset="0"/>
              </a:rPr>
              <a:t>is the predicted price of a condo that’s not on Beacon Street? $520,729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sz="5500" dirty="0">
                <a:latin typeface="Arial" panose="020B0604020202020204" pitchFamily="34" charset="0"/>
                <a:cs typeface="Arial" panose="020B0604020202020204" pitchFamily="34" charset="0"/>
              </a:rPr>
              <a:t>is the difference in prices between those on Beacon St. and NOT? $46,969</a:t>
            </a:r>
          </a:p>
          <a:p>
            <a:pPr marL="0" indent="0">
              <a:buNone/>
            </a:pPr>
            <a:r>
              <a:rPr lang="en-US" sz="6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YOU PICK UP THE COEFFICIENT ON THE DUMMY ONLY IF THE DUMMY=1</a:t>
            </a:r>
            <a:endParaRPr lang="en-US" sz="6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03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2412"/>
            <a:ext cx="7886700" cy="599378"/>
          </a:xfrm>
        </p:spPr>
        <p:txBody>
          <a:bodyPr/>
          <a:lstStyle/>
          <a:p>
            <a:r>
              <a:rPr lang="en-US" dirty="0" smtClean="0"/>
              <a:t>Challenge questions (for team)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441" y="588723"/>
            <a:ext cx="8515350" cy="6269277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700" b="1" dirty="0">
                <a:latin typeface="Courier New" panose="02070309020205020404" pitchFamily="49" charset="0"/>
                <a:cs typeface="Courier New" panose="02070309020205020404" pitchFamily="49" charset="0"/>
              </a:rPr>
              <a:t>. regress price </a:t>
            </a:r>
            <a:r>
              <a:rPr lang="en-US" sz="3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beaconstreet</a:t>
            </a:r>
            <a:endParaRPr lang="en-US" sz="37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7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Source |       SS           </a:t>
            </a:r>
            <a:r>
              <a:rPr lang="en-US" sz="3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n-US" sz="3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MS      Number of </a:t>
            </a:r>
            <a:r>
              <a:rPr lang="en-US" sz="3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obs</a:t>
            </a:r>
            <a:r>
              <a:rPr lang="en-US" sz="3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=     1,085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7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   F(1, 1083)      =      3.31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Model |  2.2855e+11         1  2.2855e+11   </a:t>
            </a:r>
            <a:r>
              <a:rPr lang="en-US" sz="3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Prob</a:t>
            </a:r>
            <a:r>
              <a:rPr lang="en-US" sz="3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F        =    0.0689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Residual |  7.4673e+13     1,083  6.8951e+10   R-squared       =    0.0031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7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   </a:t>
            </a:r>
            <a:r>
              <a:rPr lang="en-US" sz="3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Adj</a:t>
            </a:r>
            <a:r>
              <a:rPr lang="en-US" sz="3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R-squared   =    0.0021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Total |  7.4902e+13     1,084  6.9098e+10   Root MSE        =    2.6e+05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7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7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price |      </a:t>
            </a:r>
            <a:r>
              <a:rPr lang="en-US" sz="3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Coef</a:t>
            </a:r>
            <a:r>
              <a:rPr lang="en-US" sz="3700" b="1" dirty="0">
                <a:latin typeface="Courier New" panose="02070309020205020404" pitchFamily="49" charset="0"/>
                <a:cs typeface="Courier New" panose="02070309020205020404" pitchFamily="49" charset="0"/>
              </a:rPr>
              <a:t>.   Std. Err.      t    P&gt;|t|     [95% Conf. Interval]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7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-------------+----------------------------------------------------------------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beaconstreet</a:t>
            </a:r>
            <a:r>
              <a:rPr lang="en-US" sz="3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|  -46969.18   25798.41    -1.82   0.069    -97589.71    3651.345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_cons |   520728.9   8435.427    61.73   0.000     504177.2    537280.5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7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What regression would you get if you made a dummy variable =1 if the condo is NOT on Beacon Street (</a:t>
            </a:r>
            <a:r>
              <a:rPr lang="en-US" sz="6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notonbeacon</a:t>
            </a:r>
            <a:r>
              <a:rPr lang="en-US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)?</a:t>
            </a:r>
            <a:endParaRPr lang="en-US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indent="-9144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The intercept (constant _cons) would be:</a:t>
            </a:r>
          </a:p>
          <a:p>
            <a:pPr marL="914400" indent="-9144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The coefficient would be:</a:t>
            </a:r>
          </a:p>
          <a:p>
            <a:pPr marL="1257300" lvl="1" indent="-9144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AutoNum type="alphaUcPeriod"/>
            </a:pPr>
            <a:r>
              <a:rPr lang="en-US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46969</a:t>
            </a:r>
          </a:p>
          <a:p>
            <a:pPr marL="1257300" lvl="1" indent="-9144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AutoNum type="alphaUcPeriod"/>
            </a:pPr>
            <a:r>
              <a:rPr lang="en-US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-46969</a:t>
            </a:r>
          </a:p>
          <a:p>
            <a:pPr marL="1257300" lvl="1" indent="-9144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AutoNum type="alphaUcPeriod"/>
            </a:pPr>
            <a:r>
              <a:rPr lang="en-US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520729</a:t>
            </a:r>
          </a:p>
          <a:p>
            <a:pPr marL="1257300" lvl="1" indent="-9144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AutoNum type="alphaUcPeriod"/>
            </a:pPr>
            <a:r>
              <a:rPr lang="en-US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473760</a:t>
            </a:r>
          </a:p>
          <a:p>
            <a:pPr marL="1143000" indent="-11430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en-US" sz="6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06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learn </a:t>
            </a:r>
            <a:r>
              <a:rPr lang="en-US" dirty="0" smtClean="0"/>
              <a:t>how to make a categorical variable (with 2 categories) into a dummy variable, a </a:t>
            </a:r>
            <a:r>
              <a:rPr lang="en-US" dirty="0"/>
              <a:t>variable that is </a:t>
            </a:r>
            <a:r>
              <a:rPr lang="en-US" dirty="0" smtClean="0"/>
              <a:t>one </a:t>
            </a:r>
            <a:r>
              <a:rPr lang="en-US" dirty="0"/>
              <a:t>if </a:t>
            </a:r>
            <a:r>
              <a:rPr lang="en-US" dirty="0" smtClean="0"/>
              <a:t>in </a:t>
            </a:r>
            <a:r>
              <a:rPr lang="en-US" dirty="0"/>
              <a:t>one category, zero otherwise </a:t>
            </a:r>
            <a:endParaRPr lang="en-US" dirty="0" smtClean="0"/>
          </a:p>
          <a:p>
            <a:r>
              <a:rPr lang="en-US" dirty="0" smtClean="0"/>
              <a:t>We learn to make new </a:t>
            </a:r>
            <a:r>
              <a:rPr lang="en-US" dirty="0" smtClean="0"/>
              <a:t>variables in Stata</a:t>
            </a:r>
          </a:p>
          <a:p>
            <a:r>
              <a:rPr lang="en-US" dirty="0" smtClean="0"/>
              <a:t>We learn how to make a </a:t>
            </a:r>
            <a:r>
              <a:rPr lang="en-US" dirty="0" smtClean="0"/>
              <a:t>dummy variable </a:t>
            </a:r>
            <a:r>
              <a:rPr lang="en-US" dirty="0" smtClean="0"/>
              <a:t>in </a:t>
            </a:r>
            <a:r>
              <a:rPr lang="en-US" dirty="0" smtClean="0"/>
              <a:t>Stata, using logical statements</a:t>
            </a:r>
            <a:endParaRPr lang="en-US" dirty="0" smtClean="0"/>
          </a:p>
          <a:p>
            <a:r>
              <a:rPr lang="en-US" dirty="0" smtClean="0"/>
              <a:t>We run a regression using this </a:t>
            </a:r>
            <a:r>
              <a:rPr lang="en-US" dirty="0" smtClean="0"/>
              <a:t>dummy variable</a:t>
            </a:r>
            <a:r>
              <a:rPr lang="en-US" dirty="0" smtClean="0"/>
              <a:t>, and interpret the coefficient on this variable.</a:t>
            </a:r>
          </a:p>
          <a:p>
            <a:r>
              <a:rPr lang="en-US" b="1" dirty="0" smtClean="0"/>
              <a:t>We </a:t>
            </a:r>
            <a:r>
              <a:rPr lang="en-US" b="1" dirty="0" smtClean="0"/>
              <a:t>start learning about statistics about coefficients.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81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How certain are we that the coefficients we measured are accurate</a:t>
            </a:r>
            <a:br>
              <a:rPr lang="en-US" sz="3600" b="1" dirty="0" smtClean="0"/>
            </a:br>
            <a:r>
              <a:rPr lang="en-US" sz="3600" b="1" dirty="0" smtClean="0"/>
              <a:t>in light of the fact </a:t>
            </a:r>
            <a:r>
              <a:rPr lang="en-US" sz="3600" b="1" dirty="0"/>
              <a:t>that we have limited numbers of </a:t>
            </a:r>
            <a:r>
              <a:rPr lang="en-US" sz="3600" b="1" dirty="0" smtClean="0"/>
              <a:t>observations? </a:t>
            </a:r>
            <a:endParaRPr lang="en-US" sz="3600" b="1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58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To-dos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Assignment 2 is due on Wednesday…  </a:t>
            </a:r>
          </a:p>
          <a:p>
            <a:r>
              <a:rPr lang="en-US" dirty="0" smtClean="0"/>
              <a:t>But you lose only a tiny fraction of points for each day late so it’s better to hand in a completed assignment.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74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3757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Let’s remember means and standard deviations with normally distributed </a:t>
            </a:r>
            <a:r>
              <a:rPr lang="en-US" dirty="0" smtClean="0"/>
              <a:t>variables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1933" y="1308213"/>
            <a:ext cx="7826375" cy="5259496"/>
          </a:xfrm>
        </p:spPr>
        <p:txBody>
          <a:bodyPr>
            <a:normAutofit/>
          </a:bodyPr>
          <a:lstStyle/>
          <a:p>
            <a:pPr marL="342900" lvl="0" indent="-342900"/>
            <a:r>
              <a:rPr lang="en-US" dirty="0">
                <a:latin typeface="Calibri" panose="020F0502020204030204" pitchFamily="34" charset="0"/>
                <a:cs typeface="Helvetica" pitchFamily="34" charset="0"/>
              </a:rPr>
              <a:t>Approximately </a:t>
            </a:r>
            <a:r>
              <a:rPr lang="en-US" b="1" dirty="0">
                <a:latin typeface="Calibri" panose="020F0502020204030204" pitchFamily="34" charset="0"/>
                <a:cs typeface="Helvetica" pitchFamily="34" charset="0"/>
              </a:rPr>
              <a:t>68%</a:t>
            </a:r>
            <a:r>
              <a:rPr lang="en-US" dirty="0">
                <a:latin typeface="Calibri" panose="020F0502020204030204" pitchFamily="34" charset="0"/>
                <a:cs typeface="Helvetica" pitchFamily="34" charset="0"/>
              </a:rPr>
              <a:t> (or around 2/3rds) of </a:t>
            </a:r>
            <a:r>
              <a:rPr lang="en-US" dirty="0" smtClean="0">
                <a:latin typeface="Calibri" panose="020F0502020204030204" pitchFamily="34" charset="0"/>
                <a:cs typeface="Helvetica" pitchFamily="34" charset="0"/>
              </a:rPr>
              <a:t>a variable’s values are </a:t>
            </a:r>
            <a:r>
              <a:rPr lang="en-US" dirty="0">
                <a:latin typeface="Calibri" panose="020F0502020204030204" pitchFamily="34" charset="0"/>
                <a:cs typeface="Helvetica" pitchFamily="34" charset="0"/>
              </a:rPr>
              <a:t>within </a:t>
            </a:r>
            <a:r>
              <a:rPr lang="en-US" b="1" dirty="0">
                <a:latin typeface="Calibri" panose="020F0502020204030204" pitchFamily="34" charset="0"/>
                <a:cs typeface="Helvetica" pitchFamily="34" charset="0"/>
              </a:rPr>
              <a:t>one standard deviation</a:t>
            </a:r>
            <a:r>
              <a:rPr lang="en-US" dirty="0">
                <a:latin typeface="Calibri" panose="020F0502020204030204" pitchFamily="34" charset="0"/>
                <a:cs typeface="Helvetica" pitchFamily="34" charset="0"/>
              </a:rPr>
              <a:t> of the mean.</a:t>
            </a:r>
          </a:p>
          <a:p>
            <a:pPr marL="685800" lvl="1" indent="-342900"/>
            <a:r>
              <a:rPr lang="en-US" dirty="0">
                <a:latin typeface="Calibri" panose="020F0502020204030204" pitchFamily="34" charset="0"/>
                <a:cs typeface="Helvetica" pitchFamily="34" charset="0"/>
              </a:rPr>
              <a:t>We call this this the 68% </a:t>
            </a:r>
            <a:r>
              <a:rPr lang="en-US" b="1" i="1" dirty="0">
                <a:latin typeface="Calibri" panose="020F0502020204030204" pitchFamily="34" charset="0"/>
                <a:cs typeface="Helvetica" pitchFamily="34" charset="0"/>
              </a:rPr>
              <a:t>confidence </a:t>
            </a:r>
            <a:r>
              <a:rPr lang="en-US" b="1" i="1" dirty="0" smtClean="0">
                <a:latin typeface="Calibri" panose="020F0502020204030204" pitchFamily="34" charset="0"/>
                <a:cs typeface="Helvetica" pitchFamily="34" charset="0"/>
              </a:rPr>
              <a:t>interval (CI)</a:t>
            </a:r>
            <a:r>
              <a:rPr lang="en-US" dirty="0" smtClean="0">
                <a:latin typeface="Calibri" panose="020F0502020204030204" pitchFamily="34" charset="0"/>
                <a:cs typeface="Helvetica" pitchFamily="34" charset="0"/>
              </a:rPr>
              <a:t>, </a:t>
            </a:r>
            <a:r>
              <a:rPr lang="en-US" dirty="0">
                <a:latin typeface="Calibri" panose="020F0502020204030204" pitchFamily="34" charset="0"/>
                <a:cs typeface="Helvetica" pitchFamily="34" charset="0"/>
              </a:rPr>
              <a:t>because 68% of the time, the value falls in this </a:t>
            </a:r>
            <a:r>
              <a:rPr lang="en-US" dirty="0" smtClean="0">
                <a:latin typeface="Calibri" panose="020F0502020204030204" pitchFamily="34" charset="0"/>
                <a:cs typeface="Helvetica" pitchFamily="34" charset="0"/>
              </a:rPr>
              <a:t>range.</a:t>
            </a:r>
            <a:endParaRPr lang="en-US" dirty="0">
              <a:latin typeface="Calibri" panose="020F0502020204030204" pitchFamily="34" charset="0"/>
              <a:cs typeface="Helvetica" pitchFamily="34" charset="0"/>
            </a:endParaRPr>
          </a:p>
          <a:p>
            <a:pPr marL="342900" lvl="0" indent="-342900"/>
            <a:r>
              <a:rPr lang="en-US" dirty="0" smtClean="0">
                <a:latin typeface="Calibri" panose="020F0502020204030204" pitchFamily="34" charset="0"/>
                <a:cs typeface="Helvetica" pitchFamily="34" charset="0"/>
              </a:rPr>
              <a:t>Approximately </a:t>
            </a:r>
            <a:r>
              <a:rPr lang="en-US" b="1" dirty="0">
                <a:latin typeface="Calibri" panose="020F0502020204030204" pitchFamily="34" charset="0"/>
                <a:cs typeface="Helvetica" pitchFamily="34" charset="0"/>
              </a:rPr>
              <a:t>95%</a:t>
            </a:r>
            <a:r>
              <a:rPr lang="en-US" dirty="0">
                <a:latin typeface="Calibri" panose="020F0502020204030204" pitchFamily="34" charset="0"/>
                <a:cs typeface="Helvetica" pitchFamily="34" charset="0"/>
              </a:rPr>
              <a:t> of the </a:t>
            </a:r>
            <a:r>
              <a:rPr lang="en-US" dirty="0" smtClean="0">
                <a:latin typeface="Calibri" panose="020F0502020204030204" pitchFamily="34" charset="0"/>
                <a:cs typeface="Helvetica" pitchFamily="34" charset="0"/>
              </a:rPr>
              <a:t>values </a:t>
            </a:r>
            <a:r>
              <a:rPr lang="en-US" dirty="0">
                <a:latin typeface="Calibri" panose="020F0502020204030204" pitchFamily="34" charset="0"/>
                <a:cs typeface="Helvetica" pitchFamily="34" charset="0"/>
              </a:rPr>
              <a:t>are within </a:t>
            </a:r>
            <a:r>
              <a:rPr lang="en-US" b="1" dirty="0">
                <a:latin typeface="Calibri" panose="020F0502020204030204" pitchFamily="34" charset="0"/>
                <a:cs typeface="Helvetica" pitchFamily="34" charset="0"/>
              </a:rPr>
              <a:t>two standard deviations</a:t>
            </a:r>
            <a:r>
              <a:rPr lang="en-US" dirty="0">
                <a:latin typeface="Calibri" panose="020F0502020204030204" pitchFamily="34" charset="0"/>
                <a:cs typeface="Helvetica" pitchFamily="34" charset="0"/>
              </a:rPr>
              <a:t> of the mean</a:t>
            </a:r>
            <a:r>
              <a:rPr lang="en-US" dirty="0" smtClean="0">
                <a:latin typeface="Calibri" panose="020F0502020204030204" pitchFamily="34" charset="0"/>
                <a:cs typeface="Helvetica" pitchFamily="34" charset="0"/>
              </a:rPr>
              <a:t>.</a:t>
            </a:r>
          </a:p>
          <a:p>
            <a:pPr marL="685800" lvl="1" indent="-342900"/>
            <a:r>
              <a:rPr lang="en-US" dirty="0">
                <a:latin typeface="Calibri" panose="020F0502020204030204" pitchFamily="34" charset="0"/>
                <a:cs typeface="Helvetica" pitchFamily="34" charset="0"/>
              </a:rPr>
              <a:t>We call this this the </a:t>
            </a:r>
            <a:r>
              <a:rPr lang="en-US" dirty="0" smtClean="0">
                <a:latin typeface="Calibri" panose="020F0502020204030204" pitchFamily="34" charset="0"/>
                <a:cs typeface="Helvetica" pitchFamily="34" charset="0"/>
              </a:rPr>
              <a:t>95% </a:t>
            </a:r>
            <a:r>
              <a:rPr lang="en-US" dirty="0">
                <a:latin typeface="Calibri" panose="020F0502020204030204" pitchFamily="34" charset="0"/>
                <a:cs typeface="Helvetica" pitchFamily="34" charset="0"/>
              </a:rPr>
              <a:t>confidence interval, </a:t>
            </a:r>
            <a:endParaRPr lang="en-US" dirty="0" smtClean="0">
              <a:latin typeface="Calibri" panose="020F0502020204030204" pitchFamily="34" charset="0"/>
              <a:cs typeface="Helvetica" pitchFamily="34" charset="0"/>
            </a:endParaRPr>
          </a:p>
          <a:p>
            <a:pPr marL="685800" lvl="1" indent="-342900"/>
            <a:r>
              <a:rPr lang="en-US" dirty="0"/>
              <a:t>2.0 is just 1.96 rounded. </a:t>
            </a:r>
            <a:r>
              <a:rPr lang="en-US" dirty="0" smtClean="0"/>
              <a:t> Use either!</a:t>
            </a:r>
            <a:endParaRPr lang="en-US" dirty="0"/>
          </a:p>
          <a:p>
            <a:pPr marL="685800" lvl="1" indent="-342900"/>
            <a:endParaRPr lang="en-US" dirty="0">
              <a:latin typeface="Calibri" panose="020F0502020204030204" pitchFamily="34" charset="0"/>
              <a:cs typeface="Helvetica" pitchFamily="34" charset="0"/>
            </a:endParaRPr>
          </a:p>
          <a:p>
            <a:endParaRPr lang="en-US" sz="2800" dirty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800" dirty="0"/>
          </a:p>
        </p:txBody>
      </p:sp>
      <p:pic>
        <p:nvPicPr>
          <p:cNvPr id="5" name="Picture 4" descr="File:Standard deviation diagram.svg">
            <a:hlinkClick r:id="rId3"/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1"/>
          <a:stretch/>
        </p:blipFill>
        <p:spPr bwMode="auto">
          <a:xfrm>
            <a:off x="4648200" y="3200400"/>
            <a:ext cx="4419600" cy="35369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4883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Limit Theorem (QM221)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28650" y="1586429"/>
            <a:ext cx="7886700" cy="4590534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The Central Limit Theorem tells us that if you took many samples from a population, the </a:t>
            </a:r>
            <a:r>
              <a:rPr lang="en-US" b="1" i="1" dirty="0" smtClean="0"/>
              <a:t>sample means</a:t>
            </a:r>
            <a:r>
              <a:rPr lang="en-US" dirty="0" smtClean="0"/>
              <a:t> are </a:t>
            </a:r>
            <a:r>
              <a:rPr lang="en-US" b="1" i="1" dirty="0" smtClean="0"/>
              <a:t>always </a:t>
            </a:r>
            <a:r>
              <a:rPr lang="en-US" dirty="0" smtClean="0"/>
              <a:t>distributed according to a normal distribution curve</a:t>
            </a:r>
          </a:p>
          <a:p>
            <a:pPr lvl="1"/>
            <a:r>
              <a:rPr lang="en-US" dirty="0" smtClean="0"/>
              <a:t>The average of the sample means (across many samples) is </a:t>
            </a:r>
            <a:r>
              <a:rPr lang="en-US" b="1" dirty="0" smtClean="0"/>
              <a:t>the same as the population </a:t>
            </a:r>
            <a:r>
              <a:rPr lang="en-US" b="1" dirty="0"/>
              <a:t>mean </a:t>
            </a:r>
            <a:r>
              <a:rPr lang="en-US" b="1" dirty="0" smtClean="0"/>
              <a:t>(μ)</a:t>
            </a:r>
          </a:p>
          <a:p>
            <a:pPr lvl="1"/>
            <a:r>
              <a:rPr lang="en-US" dirty="0" smtClean="0"/>
              <a:t>The standard deviation of the sample means (across many samples) is the </a:t>
            </a:r>
            <a:r>
              <a:rPr lang="en-US" b="1" dirty="0" smtClean="0"/>
              <a:t>standard error (se)</a:t>
            </a:r>
          </a:p>
          <a:p>
            <a:endParaRPr lang="en-US" dirty="0"/>
          </a:p>
        </p:txBody>
      </p:sp>
      <p:pic>
        <p:nvPicPr>
          <p:cNvPr id="4" name="Picture 3" descr="File:Standard deviation diagram.svg">
            <a:hlinkClick r:id="rId2"/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1" r="-101" b="13500"/>
          <a:stretch/>
        </p:blipFill>
        <p:spPr bwMode="auto">
          <a:xfrm>
            <a:off x="1828800" y="4038600"/>
            <a:ext cx="5257800" cy="21050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33600" y="6143625"/>
            <a:ext cx="5334000" cy="460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>
                <a:effectLst/>
                <a:latin typeface="Calibri"/>
                <a:ea typeface="Calibri"/>
                <a:cs typeface="Times New Roman"/>
              </a:rPr>
              <a:t>-3SE     </a:t>
            </a:r>
            <a:r>
              <a:rPr lang="en-US" sz="1200" dirty="0" smtClean="0">
                <a:effectLst/>
                <a:latin typeface="Calibri"/>
                <a:ea typeface="Calibri"/>
                <a:cs typeface="Times New Roman"/>
              </a:rPr>
              <a:t>         </a:t>
            </a:r>
            <a:r>
              <a:rPr lang="en-US" sz="1200" dirty="0">
                <a:effectLst/>
                <a:latin typeface="Calibri"/>
                <a:ea typeface="Calibri"/>
                <a:cs typeface="Times New Roman"/>
              </a:rPr>
              <a:t>-2SE   </a:t>
            </a:r>
            <a:r>
              <a:rPr lang="en-US" sz="1200" dirty="0" smtClean="0">
                <a:effectLst/>
                <a:latin typeface="Calibri"/>
                <a:ea typeface="Calibri"/>
                <a:cs typeface="Times New Roman"/>
              </a:rPr>
              <a:t>      </a:t>
            </a:r>
            <a:r>
              <a:rPr lang="en-US" sz="1200" dirty="0">
                <a:effectLst/>
                <a:latin typeface="Calibri"/>
                <a:ea typeface="Calibri"/>
                <a:cs typeface="Times New Roman"/>
              </a:rPr>
              <a:t>-1SE	</a:t>
            </a:r>
            <a:r>
              <a:rPr lang="en-US" sz="1200" dirty="0" smtClean="0">
                <a:effectLst/>
                <a:latin typeface="Calibri"/>
                <a:ea typeface="Calibri"/>
                <a:cs typeface="Times New Roman"/>
              </a:rPr>
              <a:t>         </a:t>
            </a:r>
            <a:r>
              <a:rPr lang="en-US" sz="1200" b="1" dirty="0">
                <a:effectLst/>
                <a:latin typeface="Calibri"/>
                <a:ea typeface="Calibri"/>
                <a:cs typeface="Times New Roman"/>
              </a:rPr>
              <a:t>μ</a:t>
            </a:r>
            <a:r>
              <a:rPr lang="en-US" sz="1200" dirty="0">
                <a:effectLst/>
                <a:latin typeface="Calibri"/>
                <a:ea typeface="Calibri"/>
                <a:cs typeface="Times New Roman"/>
              </a:rPr>
              <a:t>       </a:t>
            </a:r>
            <a:r>
              <a:rPr lang="en-US" sz="1200" dirty="0" smtClean="0">
                <a:effectLst/>
                <a:latin typeface="Calibri"/>
                <a:ea typeface="Calibri"/>
                <a:cs typeface="Times New Roman"/>
              </a:rPr>
              <a:t>       </a:t>
            </a:r>
            <a:r>
              <a:rPr lang="en-US" sz="1200" dirty="0">
                <a:effectLst/>
                <a:latin typeface="Calibri"/>
                <a:ea typeface="Calibri"/>
                <a:cs typeface="Times New Roman"/>
              </a:rPr>
              <a:t>+1SE   </a:t>
            </a:r>
            <a:r>
              <a:rPr lang="en-US" sz="1200" dirty="0" smtClean="0">
                <a:effectLst/>
                <a:latin typeface="Calibri"/>
                <a:ea typeface="Calibri"/>
                <a:cs typeface="Times New Roman"/>
              </a:rPr>
              <a:t>        </a:t>
            </a:r>
            <a:r>
              <a:rPr lang="en-US" sz="1200" dirty="0">
                <a:effectLst/>
                <a:latin typeface="Calibri"/>
                <a:ea typeface="Calibri"/>
                <a:cs typeface="Times New Roman"/>
              </a:rPr>
              <a:t>+2SE   </a:t>
            </a:r>
            <a:r>
              <a:rPr lang="en-US" sz="1200" dirty="0" smtClean="0">
                <a:effectLst/>
                <a:latin typeface="Calibri"/>
                <a:ea typeface="Calibri"/>
                <a:cs typeface="Times New Roman"/>
              </a:rPr>
              <a:t>       </a:t>
            </a:r>
            <a:r>
              <a:rPr lang="en-US" sz="1200" dirty="0">
                <a:effectLst/>
                <a:latin typeface="Calibri"/>
                <a:ea typeface="Calibri"/>
                <a:cs typeface="Times New Roman"/>
              </a:rPr>
              <a:t>+3SE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56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errors more generally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Sample means have a standard error that tells you how much the means vary if you had lots of different samples.</a:t>
            </a:r>
          </a:p>
          <a:p>
            <a:r>
              <a:rPr lang="en-US" dirty="0" smtClean="0"/>
              <a:t>Any statistic estimated on a sample has a standard </a:t>
            </a:r>
            <a:r>
              <a:rPr lang="en-US" dirty="0" smtClean="0"/>
              <a:t>error </a:t>
            </a:r>
            <a:r>
              <a:rPr lang="en-US" dirty="0" smtClean="0"/>
              <a:t>that tells you how much that statistic would vary if you had lots of different samples.</a:t>
            </a:r>
          </a:p>
          <a:p>
            <a:r>
              <a:rPr lang="en-US" dirty="0" smtClean="0"/>
              <a:t>Regression coefficients also have standard errors. </a:t>
            </a:r>
          </a:p>
          <a:p>
            <a:pPr marL="342900" lvl="0" indent="-342900"/>
            <a:r>
              <a:rPr lang="en-US" dirty="0" smtClean="0">
                <a:latin typeface="Calibri" panose="020F0502020204030204" pitchFamily="34" charset="0"/>
                <a:cs typeface="Helvetica" pitchFamily="34" charset="0"/>
              </a:rPr>
              <a:t>We are (approximately) </a:t>
            </a:r>
            <a:r>
              <a:rPr lang="en-US" b="1" dirty="0" smtClean="0">
                <a:latin typeface="Calibri" panose="020F0502020204030204" pitchFamily="34" charset="0"/>
                <a:cs typeface="Helvetica" pitchFamily="34" charset="0"/>
              </a:rPr>
              <a:t>68</a:t>
            </a:r>
            <a:r>
              <a:rPr lang="en-US" b="1" dirty="0">
                <a:latin typeface="Calibri" panose="020F0502020204030204" pitchFamily="34" charset="0"/>
                <a:cs typeface="Helvetica" pitchFamily="34" charset="0"/>
              </a:rPr>
              <a:t>%</a:t>
            </a:r>
            <a:r>
              <a:rPr lang="en-US" dirty="0">
                <a:latin typeface="Calibri" panose="020F0502020204030204" pitchFamily="34" charset="0"/>
                <a:cs typeface="Helvetica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Helvetica" pitchFamily="34" charset="0"/>
              </a:rPr>
              <a:t>certain that the true regression coefficient (if estimated on the entire population) will be within </a:t>
            </a:r>
            <a:r>
              <a:rPr lang="en-US" b="1" dirty="0">
                <a:latin typeface="Calibri" panose="020F0502020204030204" pitchFamily="34" charset="0"/>
                <a:cs typeface="Helvetica" pitchFamily="34" charset="0"/>
              </a:rPr>
              <a:t>one standard </a:t>
            </a:r>
            <a:r>
              <a:rPr lang="en-US" b="1" dirty="0" smtClean="0">
                <a:latin typeface="Calibri" panose="020F0502020204030204" pitchFamily="34" charset="0"/>
                <a:cs typeface="Helvetica" pitchFamily="34" charset="0"/>
              </a:rPr>
              <a:t>error </a:t>
            </a:r>
            <a:r>
              <a:rPr lang="en-US" dirty="0" smtClean="0">
                <a:latin typeface="Calibri" panose="020F0502020204030204" pitchFamily="34" charset="0"/>
                <a:cs typeface="Helvetica" pitchFamily="34" charset="0"/>
              </a:rPr>
              <a:t>of </a:t>
            </a:r>
            <a:r>
              <a:rPr lang="en-US" dirty="0">
                <a:latin typeface="Calibri" panose="020F0502020204030204" pitchFamily="34" charset="0"/>
                <a:cs typeface="Helvetica" pitchFamily="34" charset="0"/>
              </a:rPr>
              <a:t>the </a:t>
            </a:r>
            <a:r>
              <a:rPr lang="en-US" dirty="0" smtClean="0">
                <a:latin typeface="Calibri" panose="020F0502020204030204" pitchFamily="34" charset="0"/>
                <a:cs typeface="Helvetica" pitchFamily="34" charset="0"/>
              </a:rPr>
              <a:t>estimated coefficient.</a:t>
            </a:r>
          </a:p>
          <a:p>
            <a:pPr marL="342900" indent="-342900"/>
            <a:r>
              <a:rPr lang="en-US" dirty="0">
                <a:latin typeface="Calibri" panose="020F0502020204030204" pitchFamily="34" charset="0"/>
                <a:cs typeface="Helvetica" pitchFamily="34" charset="0"/>
              </a:rPr>
              <a:t>We are (approximately) </a:t>
            </a:r>
            <a:r>
              <a:rPr lang="en-US" b="1" dirty="0" smtClean="0">
                <a:latin typeface="Calibri" panose="020F0502020204030204" pitchFamily="34" charset="0"/>
                <a:cs typeface="Helvetica" pitchFamily="34" charset="0"/>
              </a:rPr>
              <a:t>95%</a:t>
            </a:r>
            <a:r>
              <a:rPr lang="en-US" dirty="0" smtClean="0">
                <a:latin typeface="Calibri" panose="020F0502020204030204" pitchFamily="34" charset="0"/>
                <a:cs typeface="Helvetica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Helvetica" pitchFamily="34" charset="0"/>
              </a:rPr>
              <a:t>certain that the true regression coefficient (if estimated on the entire population) will be within </a:t>
            </a:r>
            <a:r>
              <a:rPr lang="en-US" dirty="0" smtClean="0">
                <a:latin typeface="Calibri" panose="020F0502020204030204" pitchFamily="34" charset="0"/>
                <a:cs typeface="Helvetica" pitchFamily="34" charset="0"/>
              </a:rPr>
              <a:t>two </a:t>
            </a:r>
            <a:r>
              <a:rPr lang="en-US" b="1" dirty="0" smtClean="0">
                <a:latin typeface="Calibri" panose="020F0502020204030204" pitchFamily="34" charset="0"/>
                <a:cs typeface="Helvetica" pitchFamily="34" charset="0"/>
              </a:rPr>
              <a:t>standard errors </a:t>
            </a:r>
            <a:r>
              <a:rPr lang="en-US" dirty="0" smtClean="0">
                <a:latin typeface="Calibri" panose="020F0502020204030204" pitchFamily="34" charset="0"/>
                <a:cs typeface="Helvetica" pitchFamily="34" charset="0"/>
              </a:rPr>
              <a:t>of </a:t>
            </a:r>
            <a:r>
              <a:rPr lang="en-US" dirty="0">
                <a:latin typeface="Calibri" panose="020F0502020204030204" pitchFamily="34" charset="0"/>
                <a:cs typeface="Helvetica" pitchFamily="34" charset="0"/>
              </a:rPr>
              <a:t>the estimated coefficient.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00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12412"/>
          </a:xfrm>
        </p:spPr>
        <p:txBody>
          <a:bodyPr>
            <a:normAutofit/>
          </a:bodyPr>
          <a:lstStyle/>
          <a:p>
            <a:r>
              <a:rPr lang="en-US" dirty="0" smtClean="0"/>
              <a:t>Standard errors of coefficients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23</a:t>
            </a:fld>
            <a:endParaRPr lang="en-US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067305" y="1311868"/>
            <a:ext cx="7610476" cy="1246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b="1" dirty="0" smtClean="0"/>
              <a:t>	</a:t>
            </a:r>
            <a:endParaRPr lang="en-US" sz="2500" dirty="0"/>
          </a:p>
        </p:txBody>
      </p:sp>
      <p:sp>
        <p:nvSpPr>
          <p:cNvPr id="18" name="TextBox 17"/>
          <p:cNvSpPr txBox="1"/>
          <p:nvPr/>
        </p:nvSpPr>
        <p:spPr>
          <a:xfrm>
            <a:off x="2913491" y="1090995"/>
            <a:ext cx="27339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price </a:t>
            </a:r>
            <a:r>
              <a:rPr lang="en-US" b="1" dirty="0"/>
              <a:t>= 12934 + </a:t>
            </a:r>
            <a:r>
              <a:rPr lang="en-US" b="1" dirty="0" smtClean="0"/>
              <a:t>407.45 size</a:t>
            </a:r>
          </a:p>
          <a:p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28650" y="1589676"/>
            <a:ext cx="7886700" cy="5027691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Source |       SS       </a:t>
            </a:r>
            <a:r>
              <a:rPr lang="en-US" sz="3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MS              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Number 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of </a:t>
            </a:r>
            <a:r>
              <a:rPr lang="en-US" sz="3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obs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   1085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           F(  1,  1083) = 3232.35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Model |  5.6104e+13     1  5.6104e+13           </a:t>
            </a:r>
            <a:r>
              <a:rPr lang="en-US" sz="3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Prob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F      =  0.0000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Residual |  1.8798e+13  1083  1.7357e+10           R-squared     =  0.7490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           </a:t>
            </a:r>
            <a:r>
              <a:rPr lang="en-US" sz="3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Adj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R-squared =  0.7488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Total |  7.4902e+13  1084  6.9098e+10           Root MSE      =  1.3e+05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price |      </a:t>
            </a:r>
            <a:r>
              <a:rPr lang="en-US" sz="3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Coef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   </a:t>
            </a:r>
            <a:r>
              <a:rPr lang="en-US" sz="3500" b="1" dirty="0">
                <a:solidFill>
                  <a:srgbClr val="FF3A3F"/>
                </a:solidFill>
                <a:latin typeface="Arial Black" panose="020B0A04020102020204" pitchFamily="34" charset="0"/>
                <a:cs typeface="Courier New" panose="02070309020205020404" pitchFamily="49" charset="0"/>
              </a:rPr>
              <a:t>Std. Err.</a:t>
            </a:r>
            <a:r>
              <a:rPr lang="en-US" sz="3000" b="1" dirty="0">
                <a:solidFill>
                  <a:srgbClr val="FF3A3F"/>
                </a:solidFill>
                <a:latin typeface="Arial Black" panose="020B0A04020102020204" pitchFamily="34" charset="0"/>
                <a:cs typeface="Courier New" panose="02070309020205020404" pitchFamily="49" charset="0"/>
              </a:rPr>
              <a:t>     </a:t>
            </a:r>
            <a:r>
              <a:rPr lang="en-US" sz="3000" b="1" dirty="0">
                <a:solidFill>
                  <a:srgbClr val="FF3A3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    P&gt;|t|     [95% Conf. Interval]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-------------+----------------------------------------------------------------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        |   </a:t>
            </a:r>
            <a:r>
              <a:rPr lang="en-US" sz="3000" dirty="0">
                <a:solidFill>
                  <a:srgbClr val="FF3A3F"/>
                </a:solidFill>
                <a:latin typeface="Arial Black" panose="020B0A04020102020204" pitchFamily="34" charset="0"/>
                <a:cs typeface="Courier New" panose="02070309020205020404" pitchFamily="49" charset="0"/>
              </a:rPr>
              <a:t>407.4513   7.166659   </a:t>
            </a:r>
            <a:r>
              <a:rPr lang="en-US" sz="3000" dirty="0">
                <a:solidFill>
                  <a:srgbClr val="FF3A3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56.85   0.000     393.3892    421.5134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_cons       |   12934.12   9705.712  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1.33   0.183    -6110.006    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31978.25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</a:pPr>
            <a:r>
              <a:rPr lang="en-US" sz="4500" dirty="0" smtClean="0"/>
              <a:t>Next </a:t>
            </a:r>
            <a:r>
              <a:rPr lang="en-US" sz="4500" dirty="0"/>
              <a:t>to each coefficient is a standard error.</a:t>
            </a:r>
          </a:p>
          <a:p>
            <a:pPr>
              <a:lnSpc>
                <a:spcPct val="120000"/>
              </a:lnSpc>
            </a:pPr>
            <a:r>
              <a:rPr lang="en-US" sz="4500" dirty="0">
                <a:cs typeface="Helvetica" pitchFamily="34" charset="0"/>
              </a:rPr>
              <a:t>We are approximately 68%  certain that the true coefficient (with an infinitely very large sample) is within one standard  error of this coefficient</a:t>
            </a:r>
            <a:r>
              <a:rPr lang="en-US" sz="4500" dirty="0" smtClean="0">
                <a:cs typeface="Helvetica" pitchFamily="34" charset="0"/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500" dirty="0">
                <a:cs typeface="Helvetica" pitchFamily="34" charset="0"/>
              </a:rPr>
              <a:t>	</a:t>
            </a:r>
            <a:r>
              <a:rPr lang="en-US" sz="4500" dirty="0" smtClean="0">
                <a:cs typeface="Helvetica" pitchFamily="34" charset="0"/>
              </a:rPr>
              <a:t>		407.45 +/-  7.167</a:t>
            </a:r>
            <a:endParaRPr lang="en-US" sz="4500" dirty="0">
              <a:cs typeface="Helvetica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4500" dirty="0">
                <a:cs typeface="Helvetica" pitchFamily="34" charset="0"/>
              </a:rPr>
              <a:t>We are approximately 95%  certain that the true coefficient (with an infinitely very large sample) is within two standard  errors of this coefficient</a:t>
            </a:r>
            <a:r>
              <a:rPr lang="en-US" sz="4500" dirty="0" smtClean="0">
                <a:cs typeface="Helvetica" pitchFamily="34" charset="0"/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500" dirty="0">
                <a:cs typeface="Helvetica" pitchFamily="34" charset="0"/>
              </a:rPr>
              <a:t>			407.45 +/-  </a:t>
            </a:r>
            <a:r>
              <a:rPr lang="en-US" sz="4500" dirty="0" smtClean="0">
                <a:cs typeface="Helvetica" pitchFamily="34" charset="0"/>
              </a:rPr>
              <a:t>2 * 7.167</a:t>
            </a:r>
            <a:endParaRPr lang="en-US" sz="4500" dirty="0">
              <a:cs typeface="Helvetica" pitchFamily="34" charset="0"/>
            </a:endParaRPr>
          </a:p>
          <a:p>
            <a:pPr>
              <a:lnSpc>
                <a:spcPct val="120000"/>
              </a:lnSpc>
            </a:pPr>
            <a:endParaRPr lang="en-US" sz="4500" b="1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355526" y="1135842"/>
            <a:ext cx="953158" cy="1884084"/>
          </a:xfrm>
          <a:prstGeom prst="straightConnector1">
            <a:avLst/>
          </a:prstGeom>
          <a:ln w="60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6415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12412"/>
          </a:xfrm>
        </p:spPr>
        <p:txBody>
          <a:bodyPr>
            <a:normAutofit/>
          </a:bodyPr>
          <a:lstStyle/>
          <a:p>
            <a:r>
              <a:rPr lang="en-US" dirty="0" smtClean="0"/>
              <a:t>Standard errors of coefficients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24</a:t>
            </a:fld>
            <a:endParaRPr lang="en-US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067305" y="1311868"/>
            <a:ext cx="7610476" cy="1246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b="1" dirty="0" smtClean="0"/>
              <a:t>	</a:t>
            </a:r>
            <a:endParaRPr lang="en-US" sz="2500" dirty="0"/>
          </a:p>
        </p:txBody>
      </p:sp>
      <p:sp>
        <p:nvSpPr>
          <p:cNvPr id="18" name="TextBox 17"/>
          <p:cNvSpPr txBox="1"/>
          <p:nvPr/>
        </p:nvSpPr>
        <p:spPr>
          <a:xfrm>
            <a:off x="2913491" y="1090995"/>
            <a:ext cx="27339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price </a:t>
            </a:r>
            <a:r>
              <a:rPr lang="en-US" b="1" dirty="0"/>
              <a:t>= 12934 + </a:t>
            </a:r>
            <a:r>
              <a:rPr lang="en-US" b="1" dirty="0" smtClean="0"/>
              <a:t>407.45 size</a:t>
            </a:r>
          </a:p>
          <a:p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28650" y="1589676"/>
            <a:ext cx="7886700" cy="5027691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Source |       SS       </a:t>
            </a:r>
            <a:r>
              <a:rPr lang="en-US" sz="3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MS              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Number 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of </a:t>
            </a:r>
            <a:r>
              <a:rPr lang="en-US" sz="3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obs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   1085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           F(  1,  1083) = 3232.35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Model |  5.6104e+13     1  5.6104e+13           </a:t>
            </a:r>
            <a:r>
              <a:rPr lang="en-US" sz="3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Prob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F      =  0.0000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Residual |  1.8798e+13  1083  1.7357e+10           R-squared     =  0.7490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           </a:t>
            </a:r>
            <a:r>
              <a:rPr lang="en-US" sz="3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Adj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R-squared =  0.7488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Total |  7.4902e+13  1084  6.9098e+10           Root MSE      =  1.3e+05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price |      </a:t>
            </a:r>
            <a:r>
              <a:rPr lang="en-US" sz="3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Coef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   </a:t>
            </a:r>
            <a:r>
              <a:rPr lang="en-US" sz="3500" b="1" dirty="0">
                <a:solidFill>
                  <a:srgbClr val="FF3A3F"/>
                </a:solidFill>
                <a:latin typeface="Arial Black" panose="020B0A04020102020204" pitchFamily="34" charset="0"/>
                <a:cs typeface="Courier New" panose="02070309020205020404" pitchFamily="49" charset="0"/>
              </a:rPr>
              <a:t>Std. Err.</a:t>
            </a:r>
            <a:r>
              <a:rPr lang="en-US" sz="3000" b="1" dirty="0">
                <a:solidFill>
                  <a:srgbClr val="FF3A3F"/>
                </a:solidFill>
                <a:latin typeface="Arial Black" panose="020B0A04020102020204" pitchFamily="34" charset="0"/>
                <a:cs typeface="Courier New" panose="02070309020205020404" pitchFamily="49" charset="0"/>
              </a:rPr>
              <a:t>     </a:t>
            </a:r>
            <a:r>
              <a:rPr lang="en-US" sz="3000" b="1" dirty="0">
                <a:solidFill>
                  <a:srgbClr val="FF3A3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    P&gt;|t|     [95% Conf. Interval]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-------------+----------------------------------------------------------------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        |   </a:t>
            </a:r>
            <a:r>
              <a:rPr lang="en-US" sz="3000" dirty="0">
                <a:solidFill>
                  <a:srgbClr val="FF3A3F"/>
                </a:solidFill>
                <a:latin typeface="Arial Black" panose="020B0A04020102020204" pitchFamily="34" charset="0"/>
                <a:cs typeface="Courier New" panose="02070309020205020404" pitchFamily="49" charset="0"/>
              </a:rPr>
              <a:t>407.4513   7.166659   </a:t>
            </a:r>
            <a:r>
              <a:rPr lang="en-US" sz="3000" dirty="0">
                <a:solidFill>
                  <a:srgbClr val="FF3A3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56.85   0.000     393.3892    421.5134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_cons       |   12934.12   9705.712  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1.33   0.183    -6110.006    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31978.25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</a:pPr>
            <a:r>
              <a:rPr lang="en-US" sz="6000" dirty="0" smtClean="0"/>
              <a:t>NOTE:  The Regression output give you the 95% confidence interval!</a:t>
            </a:r>
            <a:endParaRPr lang="en-US" sz="6000" b="1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355526" y="1135842"/>
            <a:ext cx="953158" cy="1884084"/>
          </a:xfrm>
          <a:prstGeom prst="straightConnector1">
            <a:avLst/>
          </a:prstGeom>
          <a:ln w="60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07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your project coming?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08166"/>
            <a:ext cx="7886700" cy="4940135"/>
          </a:xfrm>
        </p:spPr>
        <p:txBody>
          <a:bodyPr>
            <a:normAutofit/>
          </a:bodyPr>
          <a:lstStyle/>
          <a:p>
            <a:r>
              <a:rPr lang="en-US" dirty="0" smtClean="0"/>
              <a:t>People who work with specific data sets can get together to share the learning about using it.</a:t>
            </a:r>
          </a:p>
          <a:p>
            <a:r>
              <a:rPr lang="en-US" dirty="0" smtClean="0"/>
              <a:t>ADD HEALTH users:  You need my help to read your data.  But </a:t>
            </a:r>
            <a:r>
              <a:rPr lang="en-US" dirty="0" smtClean="0"/>
              <a:t>first you need to list all of the variables that you could possibly want, and which wave it is in.</a:t>
            </a:r>
          </a:p>
          <a:p>
            <a:r>
              <a:rPr lang="en-US" dirty="0" smtClean="0"/>
              <a:t>ACS users:  You need a TA to run the do-file (file ending in .do) that you get when you download it for Stata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86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We learn </a:t>
            </a:r>
            <a:r>
              <a:rPr lang="en-US" b="1" dirty="0" smtClean="0"/>
              <a:t>how to make a categorical variable (with 2 categories) into a dummy variable, a </a:t>
            </a:r>
            <a:r>
              <a:rPr lang="en-US" b="1" dirty="0"/>
              <a:t>variable that is </a:t>
            </a:r>
            <a:r>
              <a:rPr lang="en-US" b="1" dirty="0" smtClean="0"/>
              <a:t>one </a:t>
            </a:r>
            <a:r>
              <a:rPr lang="en-US" b="1" dirty="0"/>
              <a:t>if </a:t>
            </a:r>
            <a:r>
              <a:rPr lang="en-US" b="1" dirty="0" smtClean="0"/>
              <a:t>in </a:t>
            </a:r>
            <a:r>
              <a:rPr lang="en-US" b="1" dirty="0"/>
              <a:t>one category, zero otherwise </a:t>
            </a:r>
            <a:endParaRPr lang="en-US" b="1" dirty="0" smtClean="0"/>
          </a:p>
          <a:p>
            <a:r>
              <a:rPr lang="en-US" dirty="0" smtClean="0"/>
              <a:t>We learn to make new </a:t>
            </a:r>
            <a:r>
              <a:rPr lang="en-US" dirty="0" smtClean="0"/>
              <a:t>variables in Stata</a:t>
            </a:r>
          </a:p>
          <a:p>
            <a:r>
              <a:rPr lang="en-US" dirty="0" smtClean="0"/>
              <a:t>We learn how to make a </a:t>
            </a:r>
            <a:r>
              <a:rPr lang="en-US" dirty="0" smtClean="0"/>
              <a:t>dummy variable </a:t>
            </a:r>
            <a:r>
              <a:rPr lang="en-US" dirty="0" smtClean="0"/>
              <a:t>in </a:t>
            </a:r>
            <a:r>
              <a:rPr lang="en-US" dirty="0" smtClean="0"/>
              <a:t>Stata, using logical statements</a:t>
            </a:r>
            <a:endParaRPr lang="en-US" dirty="0" smtClean="0"/>
          </a:p>
          <a:p>
            <a:r>
              <a:rPr lang="en-US" dirty="0" smtClean="0"/>
              <a:t>We run a regression using this </a:t>
            </a:r>
            <a:r>
              <a:rPr lang="en-US" dirty="0" smtClean="0"/>
              <a:t>dummy variable</a:t>
            </a:r>
            <a:r>
              <a:rPr lang="en-US" dirty="0" smtClean="0"/>
              <a:t>, and interpret the coefficient on this variable.</a:t>
            </a:r>
          </a:p>
          <a:p>
            <a:r>
              <a:rPr lang="en-US" dirty="0" smtClean="0"/>
              <a:t>We </a:t>
            </a:r>
            <a:r>
              <a:rPr lang="en-US" dirty="0" smtClean="0"/>
              <a:t>start learning about statistics about coefficients.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7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Dummy </a:t>
            </a:r>
            <a:r>
              <a:rPr lang="en-US" dirty="0" smtClean="0"/>
              <a:t>variables </a:t>
            </a:r>
            <a:br>
              <a:rPr lang="en-US" dirty="0" smtClean="0"/>
            </a:br>
            <a:r>
              <a:rPr lang="en-US" sz="2700" dirty="0" smtClean="0"/>
              <a:t>(also called </a:t>
            </a:r>
            <a:r>
              <a:rPr lang="en-US" sz="2700" dirty="0" smtClean="0"/>
              <a:t>indicator </a:t>
            </a:r>
            <a:r>
              <a:rPr lang="en-US" sz="2700" dirty="0" smtClean="0"/>
              <a:t>variables, binary variables)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1943100"/>
            <a:ext cx="7929368" cy="432322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b="1" dirty="0" smtClean="0"/>
              <a:t>Dummy </a:t>
            </a:r>
            <a:r>
              <a:rPr lang="en-US" b="1" dirty="0" smtClean="0"/>
              <a:t>variables </a:t>
            </a:r>
            <a:r>
              <a:rPr lang="en-US" b="1" dirty="0"/>
              <a:t>take a value of one if a condition is true (that is, a given observation falls into a category) and zero otherwise.</a:t>
            </a:r>
            <a:r>
              <a:rPr lang="en-US" dirty="0"/>
              <a:t>  </a:t>
            </a: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In the Brookline </a:t>
            </a:r>
            <a:r>
              <a:rPr lang="en-US" dirty="0" smtClean="0"/>
              <a:t>condo </a:t>
            </a:r>
            <a:r>
              <a:rPr lang="en-US" dirty="0" smtClean="0"/>
              <a:t>data, we know the </a:t>
            </a:r>
            <a:r>
              <a:rPr lang="en-US" dirty="0" err="1" smtClean="0"/>
              <a:t>StreetName</a:t>
            </a: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Let’s say that we believe that whether a condo is on Beacon Street (or not) will change its price. Using data on streets, we can construct </a:t>
            </a:r>
            <a:r>
              <a:rPr lang="en-US" dirty="0" smtClean="0"/>
              <a:t>a dummy </a:t>
            </a:r>
            <a:r>
              <a:rPr lang="en-US" dirty="0" smtClean="0"/>
              <a:t>variable, making </a:t>
            </a:r>
          </a:p>
          <a:p>
            <a:pPr marL="692150" lvl="2" indent="0">
              <a:lnSpc>
                <a:spcPct val="110000"/>
              </a:lnSpc>
              <a:buNone/>
            </a:pPr>
            <a:r>
              <a:rPr lang="en-US" sz="2100" dirty="0" err="1" smtClean="0"/>
              <a:t>beaconstreet</a:t>
            </a:r>
            <a:r>
              <a:rPr lang="en-US" sz="2100" dirty="0" smtClean="0"/>
              <a:t>=1 </a:t>
            </a:r>
            <a:r>
              <a:rPr lang="en-US" sz="2100" dirty="0"/>
              <a:t>if a condo is located on Beacon Street, and </a:t>
            </a:r>
            <a:r>
              <a:rPr lang="en-US" sz="2100" dirty="0" err="1" smtClean="0"/>
              <a:t>beaconstreet</a:t>
            </a:r>
            <a:r>
              <a:rPr lang="en-US" sz="2100" dirty="0" smtClean="0"/>
              <a:t>=0 </a:t>
            </a:r>
            <a:r>
              <a:rPr lang="en-US" sz="2100" dirty="0"/>
              <a:t>if located elsewhere.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Note: In this example there are TWO categories:  On Beacon or not.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We make ONE </a:t>
            </a:r>
            <a:r>
              <a:rPr lang="en-US" dirty="0" smtClean="0"/>
              <a:t>dummy </a:t>
            </a:r>
            <a:r>
              <a:rPr lang="en-US" dirty="0" smtClean="0"/>
              <a:t>variable. 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68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" y="427465"/>
            <a:ext cx="8913813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Interpreting a Regression with an </a:t>
            </a:r>
            <a:r>
              <a:rPr lang="en-US" dirty="0" smtClean="0"/>
              <a:t>Dummy </a:t>
            </a:r>
            <a:r>
              <a:rPr lang="en-US" dirty="0" smtClean="0"/>
              <a:t>Variable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14424" y="1493520"/>
                <a:ext cx="7610476" cy="5120640"/>
              </a:xfrm>
            </p:spPr>
            <p:txBody>
              <a:bodyPr>
                <a:normAutofit fontScale="85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dirty="0" smtClean="0"/>
                  <a:t>We write down the following linear regression model:</a:t>
                </a:r>
              </a:p>
              <a:p>
                <a:pPr marL="0" indent="0" algn="ctr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𝑃𝑟𝑖𝑐𝑒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𝑒𝑎𝑐𝑜𝑛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𝑡𝑟𝑒𝑒𝑡</m:t>
                    </m:r>
                  </m:oMath>
                </a14:m>
                <a:r>
                  <a:rPr lang="en-US" dirty="0"/>
                  <a:t> 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dirty="0"/>
                  <a:t>To understand the interpretation of the coefficients, let’s start with the calculation of the following predictions:</a:t>
                </a:r>
              </a:p>
              <a:p>
                <a:pPr lvl="0">
                  <a:lnSpc>
                    <a:spcPct val="120000"/>
                  </a:lnSpc>
                </a:pPr>
                <a:r>
                  <a:rPr lang="en-US" dirty="0"/>
                  <a:t>Price of condos on Beacon Street 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b</a:t>
                </a:r>
                <a:r>
                  <a:rPr lang="en-US" i="1" dirty="0" err="1" smtClean="0"/>
                  <a:t>eaconstreet</a:t>
                </a:r>
                <a:r>
                  <a:rPr lang="en-US" dirty="0" smtClean="0"/>
                  <a:t>=1</a:t>
                </a:r>
                <a:r>
                  <a:rPr lang="en-US" dirty="0"/>
                  <a:t>):</a:t>
                </a:r>
              </a:p>
              <a:p>
                <a:pPr marL="0" indent="0" algn="ctr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𝑃𝑟𝑖𝑐𝑒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* </a:t>
                </a:r>
                <a:r>
                  <a:rPr lang="en-US" dirty="0" err="1" smtClean="0"/>
                  <a:t>beaconstreet</a:t>
                </a:r>
                <a:r>
                  <a:rPr lang="en-US" dirty="0" smtClean="0"/>
                  <a:t> 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*1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  <a:p>
                <a:pPr lvl="0">
                  <a:lnSpc>
                    <a:spcPct val="120000"/>
                  </a:lnSpc>
                </a:pPr>
                <a:r>
                  <a:rPr lang="en-US" dirty="0"/>
                  <a:t>Price of condos located elsewhere 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b</a:t>
                </a:r>
                <a:r>
                  <a:rPr lang="en-US" i="1" dirty="0" err="1" smtClean="0"/>
                  <a:t>eaconstreet</a:t>
                </a:r>
                <a:r>
                  <a:rPr lang="en-US" dirty="0" smtClean="0"/>
                  <a:t> </a:t>
                </a:r>
                <a:r>
                  <a:rPr lang="en-US" dirty="0"/>
                  <a:t>=0):</a:t>
                </a:r>
              </a:p>
              <a:p>
                <a:pPr marL="0" indent="0" algn="ctr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𝑃𝑟𝑖𝑐𝑒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* </a:t>
                </a:r>
                <a:r>
                  <a:rPr lang="en-US" dirty="0" err="1" smtClean="0"/>
                  <a:t>beaconstreet</a:t>
                </a:r>
                <a:r>
                  <a:rPr lang="en-US" dirty="0" smtClean="0"/>
                  <a:t> 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*0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dirty="0" smtClean="0"/>
                  <a:t>In other words, the regression with the </a:t>
                </a:r>
                <a:r>
                  <a:rPr lang="en-US" dirty="0" smtClean="0"/>
                  <a:t>dummy </a:t>
                </a:r>
                <a:r>
                  <a:rPr lang="en-US" dirty="0" err="1" smtClean="0"/>
                  <a:t>beaconstreet</a:t>
                </a:r>
                <a:r>
                  <a:rPr lang="en-US" dirty="0" smtClean="0"/>
                  <a:t> </a:t>
                </a:r>
                <a:r>
                  <a:rPr lang="en-US" dirty="0" smtClean="0"/>
                  <a:t>will give us the value of prices </a:t>
                </a:r>
                <a:r>
                  <a:rPr lang="en-US" dirty="0" smtClean="0"/>
                  <a:t>n </a:t>
                </a:r>
                <a:r>
                  <a:rPr lang="en-US" dirty="0" err="1" smtClean="0"/>
                  <a:t>bBeacon</a:t>
                </a:r>
                <a:r>
                  <a:rPr lang="en-US" dirty="0" smtClean="0"/>
                  <a:t> </a:t>
                </a:r>
                <a:r>
                  <a:rPr lang="en-US" dirty="0" smtClean="0"/>
                  <a:t>Street (when </a:t>
                </a:r>
                <a:r>
                  <a:rPr lang="en-US" dirty="0" err="1" smtClean="0"/>
                  <a:t>beaconstreet</a:t>
                </a:r>
                <a:r>
                  <a:rPr lang="en-US" dirty="0" smtClean="0"/>
                  <a:t>=1</a:t>
                </a:r>
                <a:r>
                  <a:rPr lang="en-US" dirty="0" smtClean="0"/>
                  <a:t>) and </a:t>
                </a:r>
                <a:r>
                  <a:rPr lang="en-US" i="1" dirty="0" smtClean="0"/>
                  <a:t>not</a:t>
                </a:r>
                <a:r>
                  <a:rPr lang="en-US" dirty="0" smtClean="0"/>
                  <a:t> on </a:t>
                </a:r>
                <a:r>
                  <a:rPr lang="en-US" dirty="0"/>
                  <a:t>Beacon Street (when </a:t>
                </a:r>
                <a:r>
                  <a:rPr lang="en-US" dirty="0" err="1" smtClean="0"/>
                  <a:t>BeaconsStreet</a:t>
                </a:r>
                <a:r>
                  <a:rPr lang="en-US" dirty="0" smtClean="0"/>
                  <a:t>=0</a:t>
                </a:r>
                <a:r>
                  <a:rPr lang="en-US" dirty="0" smtClean="0"/>
                  <a:t>).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dirty="0" smtClean="0"/>
                  <a:t>We call </a:t>
                </a:r>
                <a:r>
                  <a:rPr lang="en-US" b="1" dirty="0" smtClean="0"/>
                  <a:t>NOT</a:t>
                </a:r>
                <a:r>
                  <a:rPr lang="en-US" dirty="0" smtClean="0"/>
                  <a:t> being on Beacon St.  the </a:t>
                </a:r>
                <a:r>
                  <a:rPr lang="en-US" b="1" i="1" dirty="0" smtClean="0">
                    <a:solidFill>
                      <a:srgbClr val="FF0000"/>
                    </a:solidFill>
                  </a:rPr>
                  <a:t>reference category</a:t>
                </a:r>
                <a:r>
                  <a:rPr lang="en-US" dirty="0" smtClean="0"/>
                  <a:t>.  It is what happens when the </a:t>
                </a:r>
                <a:r>
                  <a:rPr lang="en-US" dirty="0" smtClean="0"/>
                  <a:t>dummy </a:t>
                </a:r>
                <a:r>
                  <a:rPr lang="en-US" dirty="0" smtClean="0"/>
                  <a:t>is </a:t>
                </a:r>
                <a:r>
                  <a:rPr lang="en-US" b="1" i="1" dirty="0" smtClean="0"/>
                  <a:t>NOT</a:t>
                </a:r>
                <a:r>
                  <a:rPr lang="en-US" b="1" dirty="0" smtClean="0"/>
                  <a:t> </a:t>
                </a:r>
                <a:r>
                  <a:rPr lang="en-US" b="1" i="1" dirty="0" smtClean="0"/>
                  <a:t>TRUE</a:t>
                </a:r>
                <a:r>
                  <a:rPr lang="en-US" dirty="0" smtClean="0"/>
                  <a:t>, is not equal to 1.</a:t>
                </a:r>
                <a:endParaRPr lang="en-US" dirty="0"/>
              </a:p>
              <a:p>
                <a:pPr>
                  <a:lnSpc>
                    <a:spcPct val="120000"/>
                  </a:lnSpc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14424" y="1493520"/>
                <a:ext cx="7610476" cy="5120640"/>
              </a:xfrm>
              <a:blipFill rotWithShape="0">
                <a:blip r:embed="rId2"/>
                <a:stretch>
                  <a:fillRect l="-881" t="-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850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learn </a:t>
            </a:r>
            <a:r>
              <a:rPr lang="en-US" dirty="0" smtClean="0"/>
              <a:t>how to make a categorical variable (with 2 categories) into a dummy variable, a </a:t>
            </a:r>
            <a:r>
              <a:rPr lang="en-US" dirty="0"/>
              <a:t>variable that is </a:t>
            </a:r>
            <a:r>
              <a:rPr lang="en-US" dirty="0" smtClean="0"/>
              <a:t>one </a:t>
            </a:r>
            <a:r>
              <a:rPr lang="en-US" dirty="0"/>
              <a:t>if </a:t>
            </a:r>
            <a:r>
              <a:rPr lang="en-US" dirty="0" smtClean="0"/>
              <a:t>in </a:t>
            </a:r>
            <a:r>
              <a:rPr lang="en-US" dirty="0"/>
              <a:t>one category, zero otherwise </a:t>
            </a:r>
            <a:endParaRPr lang="en-US" dirty="0" smtClean="0"/>
          </a:p>
          <a:p>
            <a:r>
              <a:rPr lang="en-US" b="1" dirty="0" smtClean="0"/>
              <a:t>We learn to make new </a:t>
            </a:r>
            <a:r>
              <a:rPr lang="en-US" b="1" dirty="0" smtClean="0"/>
              <a:t>variables in Stata</a:t>
            </a:r>
          </a:p>
          <a:p>
            <a:r>
              <a:rPr lang="en-US" b="1" dirty="0" smtClean="0"/>
              <a:t>We learn how to make a </a:t>
            </a:r>
            <a:r>
              <a:rPr lang="en-US" b="1" dirty="0" smtClean="0"/>
              <a:t>dummy variable </a:t>
            </a:r>
            <a:r>
              <a:rPr lang="en-US" b="1" dirty="0" smtClean="0"/>
              <a:t>in </a:t>
            </a:r>
            <a:r>
              <a:rPr lang="en-US" b="1" dirty="0" smtClean="0"/>
              <a:t>Stata, using logical statements</a:t>
            </a:r>
            <a:endParaRPr lang="en-US" b="1" dirty="0" smtClean="0"/>
          </a:p>
          <a:p>
            <a:r>
              <a:rPr lang="en-US" dirty="0" smtClean="0"/>
              <a:t>We run a regression using this </a:t>
            </a:r>
            <a:r>
              <a:rPr lang="en-US" dirty="0" smtClean="0"/>
              <a:t>dummy variable</a:t>
            </a:r>
            <a:r>
              <a:rPr lang="en-US" dirty="0" smtClean="0"/>
              <a:t>, and interpret the coefficient on this variable.</a:t>
            </a:r>
          </a:p>
          <a:p>
            <a:r>
              <a:rPr lang="en-US" dirty="0" smtClean="0"/>
              <a:t>We </a:t>
            </a:r>
            <a:r>
              <a:rPr lang="en-US" dirty="0" smtClean="0"/>
              <a:t>start learning about statistics about coefficients.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11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Brookline Condo data set  in Stata</a:t>
            </a:r>
            <a:br>
              <a:rPr lang="en-US" dirty="0" smtClean="0"/>
            </a:br>
            <a:r>
              <a:rPr lang="en-US" dirty="0" smtClean="0"/>
              <a:t>(Other </a:t>
            </a:r>
            <a:r>
              <a:rPr lang="en-US" dirty="0" smtClean="0"/>
              <a:t>materials/</a:t>
            </a:r>
            <a:r>
              <a:rPr lang="en-US" dirty="0" err="1" smtClean="0"/>
              <a:t>brookline_condo.dta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453" y="1520577"/>
            <a:ext cx="8695048" cy="372376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98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new variables in Stata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Stata commands can only be lower case.</a:t>
            </a:r>
          </a:p>
          <a:p>
            <a:r>
              <a:rPr lang="en-US" dirty="0"/>
              <a:t>Stata variable names are sensitive to case (lower case/upper case).  It is easiest if you keep names in lower case and keep out spaces.  Try to keep the names relatively </a:t>
            </a:r>
            <a:r>
              <a:rPr lang="en-US" dirty="0" smtClean="0"/>
              <a:t>short (so they all print out in lists)</a:t>
            </a:r>
          </a:p>
          <a:p>
            <a:r>
              <a:rPr lang="en-US" dirty="0" smtClean="0"/>
              <a:t>How do you make new numerical variables in Stata?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i="1" dirty="0" smtClean="0"/>
              <a:t>In </a:t>
            </a:r>
            <a:r>
              <a:rPr lang="en-US" i="1" dirty="0"/>
              <a:t>Stata: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/>
              <a:t>generate</a:t>
            </a:r>
            <a:r>
              <a:rPr lang="en-US" dirty="0"/>
              <a:t> </a:t>
            </a:r>
            <a:r>
              <a:rPr lang="en-US" dirty="0" err="1"/>
              <a:t>newvar</a:t>
            </a:r>
            <a:r>
              <a:rPr lang="en-US" dirty="0"/>
              <a:t> </a:t>
            </a:r>
            <a:r>
              <a:rPr lang="en-US" b="1" dirty="0"/>
              <a:t>=</a:t>
            </a:r>
            <a:r>
              <a:rPr lang="en-US" dirty="0"/>
              <a:t> (here put in a formula using PEMDAS, numbers, and </a:t>
            </a:r>
            <a:r>
              <a:rPr lang="en-US" i="1" dirty="0"/>
              <a:t>variable names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86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new variables in Stata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For instance, you might want to create a variable for the average size per room. </a:t>
            </a:r>
            <a:r>
              <a:rPr lang="en-US" dirty="0" smtClean="0"/>
              <a:t>       </a:t>
            </a:r>
            <a:r>
              <a:rPr lang="en-US" b="1" i="1" dirty="0" smtClean="0">
                <a:solidFill>
                  <a:srgbClr val="FF0000"/>
                </a:solidFill>
              </a:rPr>
              <a:t>DO </a:t>
            </a:r>
            <a:r>
              <a:rPr lang="en-US" b="1" i="1" dirty="0">
                <a:solidFill>
                  <a:srgbClr val="FF0000"/>
                </a:solidFill>
              </a:rPr>
              <a:t>IT!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gen </a:t>
            </a:r>
            <a:r>
              <a:rPr lang="en-US" dirty="0" err="1" smtClean="0"/>
              <a:t>roomsize</a:t>
            </a:r>
            <a:r>
              <a:rPr lang="en-US" dirty="0" smtClean="0"/>
              <a:t>=size/Rooms</a:t>
            </a:r>
            <a:endParaRPr lang="en-US" b="1" i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Stata </a:t>
            </a:r>
            <a:r>
              <a:rPr lang="en-US" dirty="0"/>
              <a:t>tip:  you can generally abbreviate Stata commands. Here, I always use </a:t>
            </a:r>
            <a:r>
              <a:rPr lang="en-US" b="1" dirty="0"/>
              <a:t>gen</a:t>
            </a:r>
            <a:r>
              <a:rPr lang="en-US" dirty="0"/>
              <a:t> instead of </a:t>
            </a:r>
            <a:r>
              <a:rPr lang="en-US" b="1" dirty="0"/>
              <a:t>generate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But how do we generate the variable </a:t>
            </a:r>
            <a:r>
              <a:rPr lang="en-US" dirty="0" err="1" smtClean="0"/>
              <a:t>beaconstreet</a:t>
            </a:r>
            <a:r>
              <a:rPr lang="en-US" dirty="0" smtClean="0"/>
              <a:t> that is equal to one IF something is </a:t>
            </a:r>
            <a:r>
              <a:rPr lang="en-US" dirty="0" smtClean="0"/>
              <a:t>true?</a:t>
            </a:r>
          </a:p>
          <a:p>
            <a:pPr lvl="1"/>
            <a:r>
              <a:rPr lang="en-US" dirty="0" smtClean="0"/>
              <a:t>You need a logical statement!</a:t>
            </a:r>
            <a:endParaRPr lang="en-US" dirty="0" smtClean="0"/>
          </a:p>
          <a:p>
            <a:r>
              <a:rPr lang="en-US" dirty="0" smtClean="0"/>
              <a:t>Stata (like Excel) uses logical statements starting with the word </a:t>
            </a:r>
            <a:r>
              <a:rPr lang="en-US" b="1" dirty="0" smtClean="0"/>
              <a:t>if </a:t>
            </a:r>
            <a:r>
              <a:rPr lang="en-US" dirty="0" smtClean="0"/>
              <a:t> added to a command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66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30130</TotalTime>
  <Words>2106</Words>
  <Application>Microsoft Office PowerPoint</Application>
  <PresentationFormat>On-screen Show (4:3)</PresentationFormat>
  <Paragraphs>286</Paragraphs>
  <Slides>25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Arial</vt:lpstr>
      <vt:lpstr>Arial Black</vt:lpstr>
      <vt:lpstr>Calibri</vt:lpstr>
      <vt:lpstr>Calibri Light</vt:lpstr>
      <vt:lpstr>Cambria Math</vt:lpstr>
      <vt:lpstr>Courier New</vt:lpstr>
      <vt:lpstr>Helvetica</vt:lpstr>
      <vt:lpstr>Times New Roman</vt:lpstr>
      <vt:lpstr>Wingdings 2</vt:lpstr>
      <vt:lpstr>Office Theme</vt:lpstr>
      <vt:lpstr>QM222 Class 8 Section A1 Using categorical data in regression </vt:lpstr>
      <vt:lpstr>To-dos</vt:lpstr>
      <vt:lpstr>Today:</vt:lpstr>
      <vt:lpstr>Dummy variables  (also called indicator variables, binary variables)</vt:lpstr>
      <vt:lpstr>Interpreting a Regression with an Dummy Variable</vt:lpstr>
      <vt:lpstr>Today:</vt:lpstr>
      <vt:lpstr>Open Brookline Condo data set  in Stata (Other materials/brookline_condo.dta)</vt:lpstr>
      <vt:lpstr>Making new variables in Stata </vt:lpstr>
      <vt:lpstr>Making new variables in Stata </vt:lpstr>
      <vt:lpstr>Logical (if) statements</vt:lpstr>
      <vt:lpstr>Making an dummy variable for Beacon Street</vt:lpstr>
      <vt:lpstr>Making an dummy variable for Beacon Street</vt:lpstr>
      <vt:lpstr>Today:</vt:lpstr>
      <vt:lpstr>Now run a regression of price on beaconstreet </vt:lpstr>
      <vt:lpstr>(I changed the font here to Courier New)</vt:lpstr>
      <vt:lpstr>(I changed the font here to Courier New)</vt:lpstr>
      <vt:lpstr>Challenge questions (for team)</vt:lpstr>
      <vt:lpstr>Today:</vt:lpstr>
      <vt:lpstr>How certain are we that the coefficients we measured are accurate in light of the fact that we have limited numbers of observations? </vt:lpstr>
      <vt:lpstr>Let’s remember means and standard deviations with normally distributed variables</vt:lpstr>
      <vt:lpstr>Central Limit Theorem (QM221)</vt:lpstr>
      <vt:lpstr>Standard errors more generally</vt:lpstr>
      <vt:lpstr>Standard errors of coefficients</vt:lpstr>
      <vt:lpstr>Standard errors of coefficients</vt:lpstr>
      <vt:lpstr>How is your project coming?</vt:lpstr>
    </vt:vector>
  </TitlesOfParts>
  <Company>boston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BSC Case Competition</dc:title>
  <dc:creator>palak sancheti</dc:creator>
  <cp:lastModifiedBy>Shulamit Kahn</cp:lastModifiedBy>
  <cp:revision>464</cp:revision>
  <cp:lastPrinted>2017-09-25T13:47:05Z</cp:lastPrinted>
  <dcterms:created xsi:type="dcterms:W3CDTF">2012-04-21T03:14:22Z</dcterms:created>
  <dcterms:modified xsi:type="dcterms:W3CDTF">2017-09-25T13:51:43Z</dcterms:modified>
</cp:coreProperties>
</file>