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4"/>
  </p:notesMasterIdLst>
  <p:handoutMasterIdLst>
    <p:handoutMasterId r:id="rId25"/>
  </p:handoutMasterIdLst>
  <p:sldIdLst>
    <p:sldId id="331" r:id="rId2"/>
    <p:sldId id="350" r:id="rId3"/>
    <p:sldId id="552" r:id="rId4"/>
    <p:sldId id="544" r:id="rId5"/>
    <p:sldId id="548" r:id="rId6"/>
    <p:sldId id="560" r:id="rId7"/>
    <p:sldId id="575" r:id="rId8"/>
    <p:sldId id="556" r:id="rId9"/>
    <p:sldId id="557" r:id="rId10"/>
    <p:sldId id="561" r:id="rId11"/>
    <p:sldId id="562" r:id="rId12"/>
    <p:sldId id="577" r:id="rId13"/>
    <p:sldId id="579" r:id="rId14"/>
    <p:sldId id="580" r:id="rId15"/>
    <p:sldId id="568" r:id="rId16"/>
    <p:sldId id="569" r:id="rId17"/>
    <p:sldId id="571" r:id="rId18"/>
    <p:sldId id="570" r:id="rId19"/>
    <p:sldId id="572" r:id="rId20"/>
    <p:sldId id="573" r:id="rId21"/>
    <p:sldId id="574" r:id="rId22"/>
    <p:sldId id="581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6633"/>
    <a:srgbClr val="FF3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61" d="100"/>
          <a:sy n="61" d="100"/>
        </p:scale>
        <p:origin x="74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cortes\Dropbox\SM222_PC\Slides\sat_dat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en-US" sz="1600" b="1" dirty="0" smtClean="0"/>
              <a:t>Average SAT Reading Score v. Percent</a:t>
            </a:r>
            <a:r>
              <a:rPr lang="en-US" sz="1600" b="1" baseline="0" dirty="0" smtClean="0"/>
              <a:t> </a:t>
            </a:r>
            <a:r>
              <a:rPr lang="en-US" sz="1600" b="1" baseline="0" dirty="0"/>
              <a:t>of Graduating Seniors taking </a:t>
            </a:r>
            <a:r>
              <a:rPr lang="en-US" sz="1600" b="1" baseline="0" dirty="0" smtClean="0"/>
              <a:t> SAT</a:t>
            </a:r>
            <a:endParaRPr lang="en-US" sz="1600" b="1" baseline="0" dirty="0"/>
          </a:p>
          <a:p>
            <a:pPr>
              <a:defRPr b="1"/>
            </a:pPr>
            <a:r>
              <a:rPr lang="en-US" sz="1600" b="1" baseline="0" dirty="0"/>
              <a:t>State level data, 2009</a:t>
            </a:r>
            <a:endParaRPr lang="en-US" sz="1600" b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 w="25400"/>
            </c:spPr>
          </c:marker>
          <c:xVal>
            <c:numRef>
              <c:f>Sheet1!$B$2:$B$52</c:f>
              <c:numCache>
                <c:formatCode>0</c:formatCode>
                <c:ptCount val="51"/>
                <c:pt idx="0">
                  <c:v>7</c:v>
                </c:pt>
                <c:pt idx="1">
                  <c:v>46</c:v>
                </c:pt>
                <c:pt idx="2">
                  <c:v>26</c:v>
                </c:pt>
                <c:pt idx="3">
                  <c:v>5</c:v>
                </c:pt>
                <c:pt idx="4">
                  <c:v>49</c:v>
                </c:pt>
                <c:pt idx="5">
                  <c:v>20</c:v>
                </c:pt>
                <c:pt idx="6">
                  <c:v>83</c:v>
                </c:pt>
                <c:pt idx="7">
                  <c:v>79</c:v>
                </c:pt>
                <c:pt idx="8">
                  <c:v>71</c:v>
                </c:pt>
                <c:pt idx="9">
                  <c:v>59</c:v>
                </c:pt>
                <c:pt idx="10">
                  <c:v>71</c:v>
                </c:pt>
                <c:pt idx="11">
                  <c:v>58</c:v>
                </c:pt>
                <c:pt idx="12">
                  <c:v>18</c:v>
                </c:pt>
                <c:pt idx="13">
                  <c:v>6</c:v>
                </c:pt>
                <c:pt idx="14">
                  <c:v>63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90</c:v>
                </c:pt>
                <c:pt idx="20">
                  <c:v>69</c:v>
                </c:pt>
                <c:pt idx="21">
                  <c:v>84</c:v>
                </c:pt>
                <c:pt idx="22">
                  <c:v>5</c:v>
                </c:pt>
                <c:pt idx="23">
                  <c:v>7</c:v>
                </c:pt>
                <c:pt idx="24">
                  <c:v>4</c:v>
                </c:pt>
                <c:pt idx="25">
                  <c:v>5</c:v>
                </c:pt>
                <c:pt idx="26">
                  <c:v>22</c:v>
                </c:pt>
                <c:pt idx="27">
                  <c:v>4</c:v>
                </c:pt>
                <c:pt idx="28">
                  <c:v>42</c:v>
                </c:pt>
                <c:pt idx="29">
                  <c:v>75</c:v>
                </c:pt>
                <c:pt idx="30">
                  <c:v>76</c:v>
                </c:pt>
                <c:pt idx="31">
                  <c:v>11</c:v>
                </c:pt>
                <c:pt idx="32">
                  <c:v>85</c:v>
                </c:pt>
                <c:pt idx="33">
                  <c:v>63</c:v>
                </c:pt>
                <c:pt idx="34">
                  <c:v>3</c:v>
                </c:pt>
                <c:pt idx="35">
                  <c:v>22</c:v>
                </c:pt>
                <c:pt idx="36">
                  <c:v>5</c:v>
                </c:pt>
                <c:pt idx="37">
                  <c:v>52</c:v>
                </c:pt>
                <c:pt idx="38">
                  <c:v>71</c:v>
                </c:pt>
                <c:pt idx="39">
                  <c:v>66</c:v>
                </c:pt>
                <c:pt idx="40">
                  <c:v>67</c:v>
                </c:pt>
                <c:pt idx="41">
                  <c:v>3</c:v>
                </c:pt>
                <c:pt idx="42">
                  <c:v>10</c:v>
                </c:pt>
                <c:pt idx="43">
                  <c:v>51</c:v>
                </c:pt>
                <c:pt idx="44">
                  <c:v>6</c:v>
                </c:pt>
                <c:pt idx="45">
                  <c:v>64</c:v>
                </c:pt>
                <c:pt idx="46">
                  <c:v>68</c:v>
                </c:pt>
                <c:pt idx="47">
                  <c:v>53</c:v>
                </c:pt>
                <c:pt idx="48">
                  <c:v>18</c:v>
                </c:pt>
                <c:pt idx="49">
                  <c:v>5</c:v>
                </c:pt>
                <c:pt idx="50">
                  <c:v>5</c:v>
                </c:pt>
              </c:numCache>
            </c:numRef>
          </c:xVal>
          <c:yVal>
            <c:numRef>
              <c:f>Sheet1!$C$2:$C$52</c:f>
              <c:numCache>
                <c:formatCode>General</c:formatCode>
                <c:ptCount val="51"/>
                <c:pt idx="0">
                  <c:v>557</c:v>
                </c:pt>
                <c:pt idx="1">
                  <c:v>520</c:v>
                </c:pt>
                <c:pt idx="2">
                  <c:v>516</c:v>
                </c:pt>
                <c:pt idx="3">
                  <c:v>572</c:v>
                </c:pt>
                <c:pt idx="4">
                  <c:v>500</c:v>
                </c:pt>
                <c:pt idx="5">
                  <c:v>568</c:v>
                </c:pt>
                <c:pt idx="6">
                  <c:v>509</c:v>
                </c:pt>
                <c:pt idx="7">
                  <c:v>466</c:v>
                </c:pt>
                <c:pt idx="8">
                  <c:v>495</c:v>
                </c:pt>
                <c:pt idx="9">
                  <c:v>497</c:v>
                </c:pt>
                <c:pt idx="10">
                  <c:v>490</c:v>
                </c:pt>
                <c:pt idx="11">
                  <c:v>479</c:v>
                </c:pt>
                <c:pt idx="12">
                  <c:v>541</c:v>
                </c:pt>
                <c:pt idx="13">
                  <c:v>588</c:v>
                </c:pt>
                <c:pt idx="14">
                  <c:v>496</c:v>
                </c:pt>
                <c:pt idx="15">
                  <c:v>610</c:v>
                </c:pt>
                <c:pt idx="16">
                  <c:v>581</c:v>
                </c:pt>
                <c:pt idx="17">
                  <c:v>573</c:v>
                </c:pt>
                <c:pt idx="18">
                  <c:v>563</c:v>
                </c:pt>
                <c:pt idx="19">
                  <c:v>468</c:v>
                </c:pt>
                <c:pt idx="20">
                  <c:v>500</c:v>
                </c:pt>
                <c:pt idx="21">
                  <c:v>514</c:v>
                </c:pt>
                <c:pt idx="22">
                  <c:v>584</c:v>
                </c:pt>
                <c:pt idx="23">
                  <c:v>595</c:v>
                </c:pt>
                <c:pt idx="24">
                  <c:v>567</c:v>
                </c:pt>
                <c:pt idx="25">
                  <c:v>595</c:v>
                </c:pt>
                <c:pt idx="26">
                  <c:v>541</c:v>
                </c:pt>
                <c:pt idx="27">
                  <c:v>587</c:v>
                </c:pt>
                <c:pt idx="28">
                  <c:v>501</c:v>
                </c:pt>
                <c:pt idx="29">
                  <c:v>523</c:v>
                </c:pt>
                <c:pt idx="30">
                  <c:v>496</c:v>
                </c:pt>
                <c:pt idx="31">
                  <c:v>553</c:v>
                </c:pt>
                <c:pt idx="32">
                  <c:v>485</c:v>
                </c:pt>
                <c:pt idx="33">
                  <c:v>495</c:v>
                </c:pt>
                <c:pt idx="34">
                  <c:v>590</c:v>
                </c:pt>
                <c:pt idx="35">
                  <c:v>537</c:v>
                </c:pt>
                <c:pt idx="36">
                  <c:v>575</c:v>
                </c:pt>
                <c:pt idx="37">
                  <c:v>523</c:v>
                </c:pt>
                <c:pt idx="38">
                  <c:v>493</c:v>
                </c:pt>
                <c:pt idx="39">
                  <c:v>498</c:v>
                </c:pt>
                <c:pt idx="40">
                  <c:v>486</c:v>
                </c:pt>
                <c:pt idx="41">
                  <c:v>589</c:v>
                </c:pt>
                <c:pt idx="42">
                  <c:v>571</c:v>
                </c:pt>
                <c:pt idx="43">
                  <c:v>486</c:v>
                </c:pt>
                <c:pt idx="44">
                  <c:v>559</c:v>
                </c:pt>
                <c:pt idx="45">
                  <c:v>518</c:v>
                </c:pt>
                <c:pt idx="46">
                  <c:v>511</c:v>
                </c:pt>
                <c:pt idx="47">
                  <c:v>524</c:v>
                </c:pt>
                <c:pt idx="48">
                  <c:v>511</c:v>
                </c:pt>
                <c:pt idx="49">
                  <c:v>594</c:v>
                </c:pt>
                <c:pt idx="50">
                  <c:v>567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0055784"/>
        <c:axId val="470056176"/>
      </c:scatterChart>
      <c:valAx>
        <c:axId val="470055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%</a:t>
                </a:r>
                <a:r>
                  <a:rPr lang="en-US" sz="1400" b="1" baseline="0"/>
                  <a:t> of HIgh School Grads taking the SAT</a:t>
                </a:r>
                <a:endParaRPr lang="en-US" sz="1400" b="1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470056176"/>
        <c:crosses val="autoZero"/>
        <c:crossBetween val="midCat"/>
      </c:valAx>
      <c:valAx>
        <c:axId val="470056176"/>
        <c:scaling>
          <c:orientation val="minMax"/>
          <c:min val="4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/>
                  <a:t>Average</a:t>
                </a:r>
                <a:r>
                  <a:rPr lang="en-US" sz="1400" b="1" baseline="0"/>
                  <a:t> SAT Reading Score</a:t>
                </a:r>
                <a:endParaRPr lang="en-US" sz="1400" b="1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7005578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11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783959-0F60-374C-B374-5640F1FAC66E}" type="slidenum">
              <a:rPr lang="en-US">
                <a:latin typeface="Calibri" charset="0"/>
              </a:rPr>
              <a:pPr/>
              <a:t>8</a:t>
            </a:fld>
            <a:endParaRPr lang="en-US">
              <a:latin typeface="Calibri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1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93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1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280A-6264-4AA3-9B39-2361BEEF0C85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28D1-5F18-4272-8D3A-7B09D58297F7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DC40-994A-4076-849B-91B6149D0441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4054-EFD3-4B3F-A7E3-07071C8F0B25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F092-2BD8-479A-9DA7-0B3EC5A7F47B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1C6-1C5B-4BFD-BFD5-3BA46CCF09E1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64EB-4592-4CBB-9210-30986C55C8AF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334D-66DD-42F6-90FE-2546E41C4919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2335-C6C5-4BC2-8189-91C057F9F0D4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6F55-0AD8-40B4-B850-45173ECF3FC7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43F6-C1B9-4EE4-938E-B3DC82F01CA4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8D5D-23D3-443F-A796-DD4C566CB2EF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</a:t>
            </a:r>
            <a:r>
              <a:rPr lang="en-US" sz="4000" b="1" dirty="0" smtClean="0"/>
              <a:t>6 </a:t>
            </a:r>
            <a:r>
              <a:rPr lang="en-US" sz="4000" b="1" dirty="0" smtClean="0"/>
              <a:t>Section A1</a:t>
            </a:r>
            <a:br>
              <a:rPr lang="en-US" sz="4000" b="1" dirty="0" smtClean="0"/>
            </a:br>
            <a:r>
              <a:rPr lang="en-US" sz="4000" b="1" dirty="0" smtClean="0"/>
              <a:t>More on why </a:t>
            </a:r>
            <a:r>
              <a:rPr lang="en-US" sz="4000" b="1" dirty="0" smtClean="0"/>
              <a:t>Correlation doesn’t tell us what causes what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57300" y="4173671"/>
            <a:ext cx="7258050" cy="18447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Sit in your permanent seat</a:t>
            </a:r>
          </a:p>
          <a:p>
            <a:endParaRPr lang="en-US" sz="2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0074"/>
          </a:xfrm>
        </p:spPr>
        <p:txBody>
          <a:bodyPr/>
          <a:lstStyle/>
          <a:p>
            <a:r>
              <a:rPr lang="en-US" dirty="0" smtClean="0"/>
              <a:t>Examples from our book (</a:t>
            </a:r>
            <a:r>
              <a:rPr lang="en-US" dirty="0" smtClean="0"/>
              <a:t>p.41)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700"/>
            <a:ext cx="78867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Inhalers </a:t>
            </a:r>
            <a:r>
              <a:rPr lang="en-US" dirty="0"/>
              <a:t>(Y) is associated with shorter lengths of lives (X). Does this mean that inhalers kill people?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In-class exercise a, b, c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think this correlation occurs?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6259131" cy="411785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dirty="0" smtClean="0"/>
              <a:t>Review scatter diagrams and correlation coefficients as ways numeric way to measure the relationship between two variables.</a:t>
            </a:r>
          </a:p>
          <a:p>
            <a:r>
              <a:rPr lang="en-US" dirty="0" smtClean="0"/>
              <a:t>Examples of when correlation does not show causality</a:t>
            </a:r>
          </a:p>
          <a:p>
            <a:r>
              <a:rPr lang="en-US" b="1" dirty="0" smtClean="0"/>
              <a:t>Selection bias – One reason </a:t>
            </a:r>
            <a:r>
              <a:rPr lang="en-US" b="1" dirty="0"/>
              <a:t>correlation does not show causality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is the general term for cases where the population that you are studying is not representative of the population as a whole</a:t>
            </a:r>
          </a:p>
          <a:p>
            <a:r>
              <a:rPr lang="en-US" dirty="0" smtClean="0"/>
              <a:t>We’ll talk about general cases of selection and </a:t>
            </a:r>
            <a:r>
              <a:rPr lang="en-US" dirty="0" err="1" smtClean="0"/>
              <a:t>alsotwo</a:t>
            </a:r>
            <a:r>
              <a:rPr lang="en-US" dirty="0" smtClean="0"/>
              <a:t> special cases….</a:t>
            </a:r>
          </a:p>
          <a:p>
            <a:pPr lvl="1"/>
            <a:r>
              <a:rPr lang="en-US" dirty="0" smtClean="0"/>
              <a:t>Self-selection – when people select into the sample</a:t>
            </a:r>
          </a:p>
          <a:p>
            <a:pPr lvl="1"/>
            <a:r>
              <a:rPr lang="en-US" dirty="0" smtClean="0"/>
              <a:t>Survivorship bias – where only survivors are observed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of general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video:  Married men live longer</a:t>
            </a:r>
          </a:p>
          <a:p>
            <a:r>
              <a:rPr lang="en-US" dirty="0" smtClean="0"/>
              <a:t>From our exercise: Kids in schools with smaller classes are more likely to go to college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Suppose </a:t>
            </a:r>
            <a:r>
              <a:rPr lang="en-US" dirty="0"/>
              <a:t>that I want to analyze if </a:t>
            </a:r>
            <a:r>
              <a:rPr lang="en-US" dirty="0" smtClean="0"/>
              <a:t>going to TA office hours  </a:t>
            </a:r>
            <a:r>
              <a:rPr lang="en-US" dirty="0"/>
              <a:t>sections improves students’ performance</a:t>
            </a:r>
          </a:p>
          <a:p>
            <a:pPr>
              <a:defRPr/>
            </a:pPr>
            <a:r>
              <a:rPr lang="en-US" dirty="0" smtClean="0"/>
              <a:t>I </a:t>
            </a:r>
            <a:r>
              <a:rPr lang="en-US" dirty="0"/>
              <a:t>compare the final grades of those that regularly attended the </a:t>
            </a:r>
            <a:r>
              <a:rPr lang="en-US" dirty="0" smtClean="0"/>
              <a:t>TA office hours vs</a:t>
            </a:r>
            <a:r>
              <a:rPr lang="en-US" dirty="0"/>
              <a:t>. those that didn’t and find that those who attended have lower grades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			Should </a:t>
            </a:r>
            <a:r>
              <a:rPr lang="en-US" dirty="0"/>
              <a:t>I fire the TA?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kind of selection is this? Self-selection, people choosing their behavior</a:t>
            </a:r>
          </a:p>
          <a:p>
            <a:pPr>
              <a:defRPr/>
            </a:pPr>
            <a:r>
              <a:rPr lang="en-US" dirty="0" smtClean="0"/>
              <a:t>What </a:t>
            </a:r>
            <a:r>
              <a:rPr lang="en-US" dirty="0"/>
              <a:t>would be a better way of testing this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0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The key in all these selection bases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Terminology: When you are measuring the effect of something in an experiment, you give this “treatment” to some of the people/rats/</a:t>
            </a:r>
            <a:r>
              <a:rPr lang="en-US" dirty="0" err="1" smtClean="0"/>
              <a:t>etc</a:t>
            </a:r>
            <a:r>
              <a:rPr lang="en-US" dirty="0" smtClean="0"/>
              <a:t> and not give this treatment to the others – “the control group”</a:t>
            </a:r>
            <a:endParaRPr lang="en-US" dirty="0" smtClean="0"/>
          </a:p>
          <a:p>
            <a:r>
              <a:rPr lang="en-US" dirty="0" smtClean="0"/>
              <a:t>Selection will bias our measure of the effect if the treatment </a:t>
            </a:r>
            <a:r>
              <a:rPr lang="en-US" dirty="0" smtClean="0"/>
              <a:t>group and </a:t>
            </a:r>
            <a:r>
              <a:rPr lang="en-US" dirty="0" smtClean="0"/>
              <a:t>control group are </a:t>
            </a:r>
            <a:r>
              <a:rPr lang="en-US" dirty="0" smtClean="0"/>
              <a:t>likely to be different </a:t>
            </a:r>
            <a:r>
              <a:rPr lang="en-US" dirty="0" smtClean="0">
                <a:solidFill>
                  <a:srgbClr val="FF0000"/>
                </a:solidFill>
              </a:rPr>
              <a:t>for reasons unrelated to the treatment </a:t>
            </a:r>
            <a:r>
              <a:rPr lang="en-US" dirty="0" smtClean="0"/>
              <a:t>that could be creating the outcome.</a:t>
            </a:r>
          </a:p>
          <a:p>
            <a:r>
              <a:rPr lang="en-US" dirty="0" smtClean="0"/>
              <a:t>Self-selection is when people choose which group they are in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44501" y="534145"/>
            <a:ext cx="8229600" cy="13807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Another example of this: </a:t>
            </a:r>
            <a:br>
              <a:rPr lang="en-US" altLang="en-US" dirty="0" smtClean="0"/>
            </a:br>
            <a:r>
              <a:rPr lang="en-US" altLang="en-US" dirty="0" smtClean="0"/>
              <a:t>Is this a good way to estimate the average number of children per family in the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78" y="2143539"/>
            <a:ext cx="7984434" cy="310100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Suppose that I want to estimate the average number of children in families in the US and use you (the class) as a  sample. I ask each of you how many children are in your family (including you).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are the problems with this estimation?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 you think it would be a overestimate or an underestimate of the average number of children? 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40" y="23136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Another example:  Do you trust reviews on Amazon/Yelp/Airbnb/</a:t>
            </a:r>
            <a:r>
              <a:rPr lang="en-US" dirty="0" err="1" smtClean="0"/>
              <a:t>ebay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5360" y="1841326"/>
            <a:ext cx="7886700" cy="4202073"/>
          </a:xfrm>
        </p:spPr>
        <p:txBody>
          <a:bodyPr>
            <a:normAutofit/>
          </a:bodyPr>
          <a:lstStyle/>
          <a:p>
            <a:r>
              <a:rPr lang="en-US" dirty="0" smtClean="0"/>
              <a:t>If not, why?  How are they biased? What’s the selection problem?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Another example </a:t>
            </a:r>
            <a:r>
              <a:rPr lang="en-US" dirty="0" smtClean="0"/>
              <a:t>from WWII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During World War II, some of the most important mathematicians acted as secret agents of the US armed forces (called the Applied Mathematics Panel). </a:t>
            </a:r>
          </a:p>
          <a:p>
            <a:pPr eaLnBrk="1" hangingPunct="1"/>
            <a:r>
              <a:rPr lang="en-US" altLang="en-US" sz="2200" dirty="0" smtClean="0"/>
              <a:t>When a commander would stumble into a problem that might be related to statistics, he’s ask this Panel.</a:t>
            </a:r>
          </a:p>
          <a:p>
            <a:r>
              <a:rPr lang="en-US" altLang="en-US" sz="2200" dirty="0"/>
              <a:t>During World War II, the chances of a member of a bomber crew making it through a tour of duty was 50%.</a:t>
            </a:r>
          </a:p>
          <a:p>
            <a:r>
              <a:rPr lang="en-US" altLang="en-US" sz="2200" dirty="0" smtClean="0"/>
              <a:t>How</a:t>
            </a:r>
            <a:r>
              <a:rPr lang="en-US" altLang="en-US" sz="2200" dirty="0"/>
              <a:t>, the </a:t>
            </a:r>
            <a:r>
              <a:rPr lang="en-US" altLang="en-US" sz="2200" dirty="0" smtClean="0"/>
              <a:t>Air </a:t>
            </a:r>
            <a:r>
              <a:rPr lang="en-US" altLang="en-US" sz="2200" dirty="0"/>
              <a:t>Force asked, could they improve the odds of a bomber making it home?</a:t>
            </a:r>
          </a:p>
          <a:p>
            <a:pPr>
              <a:defRPr/>
            </a:pPr>
            <a:r>
              <a:rPr lang="en-US" sz="2200" dirty="0"/>
              <a:t>The military looked at the bombers that had returned from enemy territory, recording where those planes had taken the most damage. </a:t>
            </a:r>
          </a:p>
          <a:p>
            <a:pPr eaLnBrk="1" hangingPunct="1"/>
            <a:endParaRPr lang="en-US" altLang="en-US" sz="2200" dirty="0" smtClean="0"/>
          </a:p>
          <a:p>
            <a:pPr eaLnBrk="1" hangingPunct="1"/>
            <a:endParaRPr lang="en-US" altLang="en-US" sz="2200" dirty="0" smtClean="0"/>
          </a:p>
          <a:p>
            <a:pPr eaLnBrk="1" hangingPunct="1"/>
            <a:endParaRPr lang="en-US" altLang="en-US" sz="2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0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b="1" dirty="0" smtClean="0"/>
              <a:t>Review scatter </a:t>
            </a:r>
            <a:r>
              <a:rPr lang="en-US" b="1" dirty="0"/>
              <a:t>diagrams </a:t>
            </a:r>
            <a:r>
              <a:rPr lang="en-US" b="1" dirty="0" smtClean="0"/>
              <a:t>and correlation </a:t>
            </a:r>
            <a:r>
              <a:rPr lang="en-US" b="1" dirty="0" smtClean="0"/>
              <a:t>coefficients as </a:t>
            </a:r>
            <a:r>
              <a:rPr lang="en-US" b="1" dirty="0" smtClean="0"/>
              <a:t>ways </a:t>
            </a:r>
            <a:r>
              <a:rPr lang="en-US" b="1" dirty="0" smtClean="0"/>
              <a:t>numeric way to measure the relationship between two variables.</a:t>
            </a:r>
          </a:p>
          <a:p>
            <a:r>
              <a:rPr lang="en-US" dirty="0" smtClean="0"/>
              <a:t>Examples of when correlation does not show causality</a:t>
            </a:r>
          </a:p>
          <a:p>
            <a:r>
              <a:rPr lang="en-US" dirty="0" smtClean="0"/>
              <a:t>Selection bias – One reason </a:t>
            </a:r>
            <a:r>
              <a:rPr lang="en-US" dirty="0"/>
              <a:t>correlation does not show causality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785" y="1212847"/>
            <a:ext cx="8232913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They saw the bullet holes tended to accumulate along the wings, around the tail gunner, and down the center of the body.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commanders wanted to put the thicker protection where they could clearly see the most damage, where the holes clustered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But the statistician (Abraham Wald) said “No, it is the OPPOSITE.  Where these bombers are unharmed is where these bombers are most vulnerable. Put protection THERE!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did he say this</a:t>
            </a:r>
            <a:r>
              <a:rPr lang="en-US" dirty="0" smtClean="0"/>
              <a:t>? Where should they add protection? ANSWER part d!</a:t>
            </a:r>
            <a:endParaRPr lang="en-US" dirty="0"/>
          </a:p>
        </p:txBody>
      </p:sp>
      <p:pic>
        <p:nvPicPr>
          <p:cNvPr id="27651" name="Picture 2" descr="http://www.motherjones.com/files/images/blog_raf_bullet_holes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855" y="3188250"/>
            <a:ext cx="3829878" cy="189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773" y="238539"/>
            <a:ext cx="8772939" cy="98066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Discussion: Why did statisticians say the commanders were completely wrong?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6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special kind of selection bias is called Survivorship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Survivorship bias </a:t>
            </a:r>
            <a:r>
              <a:rPr lang="en-US" altLang="ja-JP" dirty="0"/>
              <a:t>occurs when </a:t>
            </a:r>
            <a:r>
              <a:rPr lang="en-US" altLang="ja-JP" dirty="0" smtClean="0"/>
              <a:t>those</a:t>
            </a:r>
            <a:r>
              <a:rPr lang="en-US" dirty="0" smtClean="0"/>
              <a:t> who survive are different from those who don’t…. But you only measure the survivors.</a:t>
            </a:r>
          </a:p>
          <a:p>
            <a:r>
              <a:rPr lang="en-US" dirty="0" smtClean="0"/>
              <a:t>Another example:</a:t>
            </a:r>
          </a:p>
          <a:p>
            <a:pPr lvl="1"/>
            <a:r>
              <a:rPr lang="en-US" dirty="0" smtClean="0"/>
              <a:t>If you look at the 10-year % return of mutual funds…. </a:t>
            </a:r>
          </a:p>
          <a:p>
            <a:pPr lvl="1"/>
            <a:r>
              <a:rPr lang="en-US" dirty="0" smtClean="0"/>
              <a:t>These are the ones that survived… and will be the ones who got the highest % return (even if returns were random across funds). </a:t>
            </a:r>
          </a:p>
          <a:p>
            <a:pPr lvl="1"/>
            <a:r>
              <a:rPr lang="en-US" dirty="0" smtClean="0"/>
              <a:t>So don’t expect this % return if you invest in mutual funds for 10 years.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spot cases where the correlation can be due to more than one of these possibilities:</a:t>
            </a:r>
          </a:p>
          <a:p>
            <a:pPr marL="365760" indent="0">
              <a:buNone/>
              <a:defRPr/>
            </a:pPr>
            <a:r>
              <a:rPr lang="en-US" dirty="0"/>
              <a:t>A. X causes Y</a:t>
            </a:r>
          </a:p>
          <a:p>
            <a:pPr marL="365760" indent="0">
              <a:buNone/>
              <a:defRPr/>
            </a:pPr>
            <a:r>
              <a:rPr lang="en-US" dirty="0"/>
              <a:t>B. Y causes X</a:t>
            </a:r>
          </a:p>
          <a:p>
            <a:pPr marL="365760" indent="0">
              <a:buNone/>
              <a:defRPr/>
            </a:pPr>
            <a:r>
              <a:rPr lang="en-US" dirty="0"/>
              <a:t>C. X causes Y AND Y causes X (simultaneity)</a:t>
            </a:r>
          </a:p>
          <a:p>
            <a:pPr marL="365760" indent="0">
              <a:buNone/>
              <a:defRPr/>
            </a:pPr>
            <a:r>
              <a:rPr lang="en-US" dirty="0"/>
              <a:t>D. Another variable(s) cause both X and Y (confounding factor)</a:t>
            </a:r>
          </a:p>
          <a:p>
            <a:r>
              <a:rPr lang="en-US" dirty="0" smtClean="0"/>
              <a:t>To spot these cases by looking for non-representative samples due to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Scatterplots can tell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64" y="1575104"/>
            <a:ext cx="7886700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direction</a:t>
            </a:r>
            <a:r>
              <a:rPr lang="en-US" dirty="0"/>
              <a:t> </a:t>
            </a:r>
            <a:r>
              <a:rPr lang="en-US" dirty="0" smtClean="0"/>
              <a:t>(sign) of </a:t>
            </a:r>
            <a:r>
              <a:rPr lang="en-US" dirty="0"/>
              <a:t>relationship between two variables (is the slope positive or negative?)</a:t>
            </a:r>
          </a:p>
          <a:p>
            <a:r>
              <a:rPr lang="en-US" dirty="0"/>
              <a:t>The </a:t>
            </a:r>
            <a:r>
              <a:rPr lang="en-US" b="1" dirty="0"/>
              <a:t>form</a:t>
            </a:r>
            <a:r>
              <a:rPr lang="en-US" dirty="0"/>
              <a:t> of the relationship:  linear vs. curved</a:t>
            </a:r>
          </a:p>
          <a:p>
            <a:r>
              <a:rPr lang="en-US" dirty="0"/>
              <a:t>The </a:t>
            </a:r>
            <a:r>
              <a:rPr lang="en-US" b="1" dirty="0"/>
              <a:t>strength</a:t>
            </a:r>
            <a:r>
              <a:rPr lang="en-US" dirty="0"/>
              <a:t> of relationship</a:t>
            </a:r>
          </a:p>
          <a:p>
            <a:r>
              <a:rPr lang="en-US" dirty="0"/>
              <a:t>If there are </a:t>
            </a:r>
            <a:r>
              <a:rPr lang="en-US" b="1" dirty="0"/>
              <a:t>outliers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60734"/>
              </p:ext>
            </p:extLst>
          </p:nvPr>
        </p:nvGraphicFramePr>
        <p:xfrm>
          <a:off x="3449378" y="2708307"/>
          <a:ext cx="5331343" cy="404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Correlation coefficients tell us (1) t</a:t>
            </a:r>
            <a:r>
              <a:rPr lang="en-US" sz="2800" dirty="0" smtClean="0"/>
              <a:t>he </a:t>
            </a:r>
            <a:r>
              <a:rPr lang="en-US" sz="2800" dirty="0"/>
              <a:t>direction of association: When X goes up, does Y go up or down? </a:t>
            </a:r>
            <a:r>
              <a:rPr lang="en-US" sz="2800" dirty="0" smtClean="0"/>
              <a:t> and (2) the </a:t>
            </a:r>
            <a:r>
              <a:rPr lang="en-US" sz="2800" dirty="0"/>
              <a:t>strength of the </a:t>
            </a:r>
            <a:r>
              <a:rPr lang="en-US" sz="2800" dirty="0" smtClean="0"/>
              <a:t>association: How closely related are Y and X?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61" y="1697960"/>
            <a:ext cx="4881062" cy="43105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r = 1</a:t>
            </a:r>
          </a:p>
          <a:p>
            <a:pPr lvl="1"/>
            <a:r>
              <a:rPr lang="en-US" dirty="0"/>
              <a:t>there is perfect positive correlation; </a:t>
            </a:r>
            <a:r>
              <a:rPr lang="en-US" dirty="0" smtClean="0"/>
              <a:t>dots in a scatter diagram would </a:t>
            </a:r>
            <a:r>
              <a:rPr lang="en-US" dirty="0"/>
              <a:t>all lie exactly on an </a:t>
            </a:r>
            <a:r>
              <a:rPr lang="en-US" i="1" dirty="0"/>
              <a:t>upward</a:t>
            </a:r>
            <a:r>
              <a:rPr lang="en-US" dirty="0"/>
              <a:t> sloping line.  </a:t>
            </a:r>
          </a:p>
          <a:p>
            <a:r>
              <a:rPr lang="en-US" dirty="0" smtClean="0"/>
              <a:t>When r = -1</a:t>
            </a:r>
          </a:p>
          <a:p>
            <a:pPr lvl="1"/>
            <a:r>
              <a:rPr lang="en-US" dirty="0"/>
              <a:t>there is perfect negative correlation; </a:t>
            </a:r>
            <a:r>
              <a:rPr lang="en-US" dirty="0"/>
              <a:t>dots in a scatter diagram would all lie </a:t>
            </a:r>
            <a:r>
              <a:rPr lang="en-US" dirty="0" smtClean="0"/>
              <a:t>exa</a:t>
            </a:r>
            <a:r>
              <a:rPr lang="en-US" dirty="0" smtClean="0"/>
              <a:t>ctly </a:t>
            </a:r>
            <a:r>
              <a:rPr lang="en-US" dirty="0"/>
              <a:t>on a </a:t>
            </a:r>
            <a:r>
              <a:rPr lang="en-US" i="1" dirty="0"/>
              <a:t>downward</a:t>
            </a:r>
            <a:r>
              <a:rPr lang="en-US" dirty="0"/>
              <a:t> sloping line.  </a:t>
            </a:r>
          </a:p>
          <a:p>
            <a:r>
              <a:rPr lang="en-US" dirty="0" smtClean="0"/>
              <a:t>When r = 0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correlation; </a:t>
            </a:r>
            <a:r>
              <a:rPr lang="en-US" dirty="0" smtClean="0"/>
              <a:t>dots in a </a:t>
            </a:r>
            <a:r>
              <a:rPr lang="en-US" dirty="0"/>
              <a:t>scatter </a:t>
            </a:r>
            <a:r>
              <a:rPr lang="en-US" dirty="0" smtClean="0"/>
              <a:t>diagram have no pattern.</a:t>
            </a:r>
            <a:endParaRPr lang="en-US" dirty="0"/>
          </a:p>
          <a:p>
            <a:r>
              <a:rPr lang="en-US" dirty="0" smtClean="0"/>
              <a:t>Most correlations are in between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 descr="C:\Users\julian\Dropbox\Teaching\SMG222_fall2014\Slides\6\all_cor_2_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10" y="1513093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julian\Dropbox\Teaching\SMG222_fall2014\Slides\6\all_cor_2_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10" y="3775990"/>
            <a:ext cx="27432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34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v.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correlation coefficient measures </a:t>
            </a:r>
            <a:r>
              <a:rPr lang="en-US" dirty="0" smtClean="0"/>
              <a:t>the strength </a:t>
            </a:r>
            <a:r>
              <a:rPr lang="en-US" dirty="0"/>
              <a:t>of </a:t>
            </a:r>
            <a:r>
              <a:rPr lang="en-US" b="1" dirty="0"/>
              <a:t>linear</a:t>
            </a:r>
            <a:r>
              <a:rPr lang="en-US" dirty="0"/>
              <a:t> relationship.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low value is not enough to conclude a lack of a strong link between the two variables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picture has a near zero correlation … The </a:t>
            </a:r>
            <a:r>
              <a:rPr lang="en-US" dirty="0"/>
              <a:t>two variables are very </a:t>
            </a:r>
            <a:r>
              <a:rPr lang="en-US" dirty="0" smtClean="0"/>
              <a:t>related, but it’s not a line with a single slope, but.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C:\Users\julian\Dropbox\Teaching\SMG222_fall2014\Slides\6\high_cor_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57" y="4011747"/>
            <a:ext cx="27432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78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807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5410200"/>
            <a:ext cx="807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633224" cy="3949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dirty="0" smtClean="0"/>
              <a:t>Review scatter </a:t>
            </a:r>
            <a:r>
              <a:rPr lang="en-US" dirty="0"/>
              <a:t>diagrams </a:t>
            </a:r>
            <a:r>
              <a:rPr lang="en-US" dirty="0" smtClean="0"/>
              <a:t>and correlation </a:t>
            </a:r>
            <a:r>
              <a:rPr lang="en-US" dirty="0" smtClean="0"/>
              <a:t>coefficients as </a:t>
            </a:r>
            <a:r>
              <a:rPr lang="en-US" dirty="0" smtClean="0"/>
              <a:t>ways </a:t>
            </a:r>
            <a:r>
              <a:rPr lang="en-US" dirty="0" smtClean="0"/>
              <a:t>numeric way to measure the relationship between two variables.</a:t>
            </a:r>
          </a:p>
          <a:p>
            <a:r>
              <a:rPr lang="en-US" b="1" dirty="0" smtClean="0"/>
              <a:t>Examples of when correlation does not show causality</a:t>
            </a:r>
          </a:p>
          <a:p>
            <a:r>
              <a:rPr lang="en-US" dirty="0" smtClean="0"/>
              <a:t>Selection bias – One reason </a:t>
            </a:r>
            <a:r>
              <a:rPr lang="en-US" dirty="0"/>
              <a:t>correlation does not show causality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latin typeface="Century Gothic" charset="0"/>
              </a:rPr>
              <a:t>Why correlation does not imply causation</a:t>
            </a:r>
            <a:endParaRPr lang="en-US" sz="2800" dirty="0">
              <a:latin typeface="Century Gothic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dirty="0" smtClean="0">
                <a:latin typeface="+mn-lt"/>
              </a:rPr>
              <a:t>Possible explanations for correlation between x and y:</a:t>
            </a: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X causes Y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a change in X will change Y.</a:t>
            </a:r>
          </a:p>
          <a:p>
            <a:pPr marL="1371600" lvl="2" indent="-457200">
              <a:lnSpc>
                <a:spcPct val="90000"/>
              </a:lnSpc>
              <a:defRPr/>
            </a:pPr>
            <a:endParaRPr lang="en-US" sz="2400" dirty="0" smtClean="0">
              <a:latin typeface="+mn-lt"/>
            </a:endParaRP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Y causes X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a change in Y will change X</a:t>
            </a:r>
          </a:p>
          <a:p>
            <a:pPr marL="1371600" lvl="2" indent="-457200">
              <a:lnSpc>
                <a:spcPct val="90000"/>
              </a:lnSpc>
              <a:defRPr/>
            </a:pPr>
            <a:endParaRPr lang="en-US" sz="2400" dirty="0" smtClean="0">
              <a:latin typeface="+mn-lt"/>
            </a:endParaRP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X causes Y AND Y causes X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this is known as simultaneity</a:t>
            </a:r>
          </a:p>
          <a:p>
            <a:pPr marL="1371600" lvl="2" indent="-457200">
              <a:lnSpc>
                <a:spcPct val="90000"/>
              </a:lnSpc>
              <a:defRPr/>
            </a:pPr>
            <a:endParaRPr lang="en-US" sz="2400" dirty="0" smtClean="0">
              <a:latin typeface="+mn-lt"/>
            </a:endParaRPr>
          </a:p>
          <a:p>
            <a:pPr marL="822960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 Another variable(s) cause both X and Y</a:t>
            </a:r>
          </a:p>
          <a:p>
            <a:pPr marL="1371600" lvl="2" indent="-457200">
              <a:lnSpc>
                <a:spcPct val="90000"/>
              </a:lnSpc>
              <a:defRPr/>
            </a:pPr>
            <a:r>
              <a:rPr lang="en-US" sz="2400" dirty="0" smtClean="0">
                <a:latin typeface="+mn-lt"/>
              </a:rPr>
              <a:t>this is called a </a:t>
            </a:r>
            <a:r>
              <a:rPr lang="en-US" sz="2400" b="1" dirty="0" smtClean="0">
                <a:latin typeface="+mn-lt"/>
              </a:rPr>
              <a:t>confounding factor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800" dirty="0" smtClean="0"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62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through the examples in the video… which is it?: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pPr marL="365760" indent="0">
              <a:buNone/>
              <a:defRPr/>
            </a:pPr>
            <a:r>
              <a:rPr lang="en-US" sz="2000" dirty="0" smtClean="0"/>
              <a:t>A. X </a:t>
            </a:r>
            <a:r>
              <a:rPr lang="en-US" sz="2000" dirty="0"/>
              <a:t>causes </a:t>
            </a:r>
            <a:r>
              <a:rPr lang="en-US" sz="2000" dirty="0" smtClean="0"/>
              <a:t>Y</a:t>
            </a:r>
            <a:endParaRPr lang="en-US" sz="2000" dirty="0"/>
          </a:p>
          <a:p>
            <a:pPr marL="365760" indent="0">
              <a:buNone/>
              <a:defRPr/>
            </a:pPr>
            <a:r>
              <a:rPr lang="en-US" sz="2000" dirty="0" smtClean="0"/>
              <a:t>B. Y </a:t>
            </a:r>
            <a:r>
              <a:rPr lang="en-US" sz="2000" dirty="0"/>
              <a:t>causes X</a:t>
            </a:r>
          </a:p>
          <a:p>
            <a:pPr marL="365760" indent="0">
              <a:buNone/>
              <a:defRPr/>
            </a:pPr>
            <a:r>
              <a:rPr lang="en-US" sz="2000" dirty="0" smtClean="0"/>
              <a:t>C. X </a:t>
            </a:r>
            <a:r>
              <a:rPr lang="en-US" sz="2000" dirty="0"/>
              <a:t>causes Y AND Y causes </a:t>
            </a:r>
            <a:r>
              <a:rPr lang="en-US" sz="2000" dirty="0" smtClean="0"/>
              <a:t>X (simultaneity)</a:t>
            </a:r>
            <a:endParaRPr lang="en-US" sz="2000" dirty="0"/>
          </a:p>
          <a:p>
            <a:pPr marL="365760" indent="0">
              <a:buNone/>
              <a:defRPr/>
            </a:pPr>
            <a:r>
              <a:rPr lang="en-US" sz="2000" dirty="0" smtClean="0"/>
              <a:t>D. </a:t>
            </a:r>
            <a:r>
              <a:rPr lang="en-US" sz="2000" dirty="0"/>
              <a:t>Another variable(s) cause both X and </a:t>
            </a:r>
            <a:r>
              <a:rPr lang="en-US" sz="2000" dirty="0" smtClean="0"/>
              <a:t>Y (confounding factor)</a:t>
            </a:r>
          </a:p>
          <a:p>
            <a:pPr marL="365760" indent="0">
              <a:buNone/>
              <a:defRPr/>
            </a:pPr>
            <a:endParaRPr lang="en-US" dirty="0"/>
          </a:p>
          <a:p>
            <a:pPr marL="822960" indent="-457200">
              <a:buFont typeface="+mj-lt"/>
              <a:buAutoNum type="arabicPeriod"/>
              <a:defRPr/>
            </a:pPr>
            <a:r>
              <a:rPr lang="en-US" sz="2400" dirty="0" smtClean="0"/>
              <a:t>Ice cream (X) causes drownings (Y). </a:t>
            </a:r>
          </a:p>
          <a:p>
            <a:pPr marL="822960" indent="-457200">
              <a:buFont typeface="+mj-lt"/>
              <a:buAutoNum type="arabicPeriod"/>
              <a:defRPr/>
            </a:pPr>
            <a:r>
              <a:rPr lang="en-US" sz="2400" dirty="0" smtClean="0"/>
              <a:t>Married men live longer than single men.</a:t>
            </a:r>
          </a:p>
          <a:p>
            <a:pPr marL="822960" indent="-457200">
              <a:buFont typeface="+mj-lt"/>
              <a:buAutoNum type="arabicPeriod"/>
              <a:defRPr/>
            </a:pPr>
            <a:r>
              <a:rPr lang="en-US" dirty="0" smtClean="0"/>
              <a:t>Infants who sleep with the lights on tend to grow up short-sighted. </a:t>
            </a:r>
          </a:p>
          <a:p>
            <a:pPr marL="822960" indent="-457200">
              <a:buFont typeface="+mj-lt"/>
              <a:buAutoNum type="arabicPeriod"/>
              <a:defRPr/>
            </a:pPr>
            <a:r>
              <a:rPr lang="en-US" sz="2400" dirty="0" smtClean="0"/>
              <a:t>Self esteem causes good grades.</a:t>
            </a:r>
          </a:p>
          <a:p>
            <a:pPr marL="822960" indent="-457200"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31579</TotalTime>
  <Words>1401</Words>
  <Application>Microsoft Office PowerPoint</Application>
  <PresentationFormat>On-screen Show (4:3)</PresentationFormat>
  <Paragraphs>170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Century Gothic</vt:lpstr>
      <vt:lpstr>Office Theme</vt:lpstr>
      <vt:lpstr>QM222 Class 6 Section A1 More on why Correlation doesn’t tell us what causes what</vt:lpstr>
      <vt:lpstr>Today’s Objectives</vt:lpstr>
      <vt:lpstr>Scatterplots can tell us</vt:lpstr>
      <vt:lpstr>Correlation coefficients tell us (1) the direction of association: When X goes up, does Y go up or down?  and (2) the strength of the association: How closely related are Y and X? </vt:lpstr>
      <vt:lpstr>Correlation v. relation</vt:lpstr>
      <vt:lpstr>Correlations</vt:lpstr>
      <vt:lpstr>Today’s Objectives</vt:lpstr>
      <vt:lpstr>Why correlation does not imply causation</vt:lpstr>
      <vt:lpstr>Let’s go through the examples in the video… which is it?:</vt:lpstr>
      <vt:lpstr>Examples from our book (p.41)</vt:lpstr>
      <vt:lpstr>Why do you think this correlation occurs?</vt:lpstr>
      <vt:lpstr>Today’s Objectives</vt:lpstr>
      <vt:lpstr>Selection</vt:lpstr>
      <vt:lpstr>Cases of general selection</vt:lpstr>
      <vt:lpstr>Another example</vt:lpstr>
      <vt:lpstr>The key in all these selection bases</vt:lpstr>
      <vt:lpstr>Another example of this:  Is this a good way to estimate the average number of children per family in the US?</vt:lpstr>
      <vt:lpstr>Another example:  Do you trust reviews on Amazon/Yelp/Airbnb/ebay?</vt:lpstr>
      <vt:lpstr>Another example from WWII</vt:lpstr>
      <vt:lpstr>Discussion: Why did statisticians say the commanders were completely wrong?</vt:lpstr>
      <vt:lpstr>This special kind of selection bias is called Survivorship Bias</vt:lpstr>
      <vt:lpstr>What we learned today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441</cp:revision>
  <cp:lastPrinted>2017-09-18T13:53:43Z</cp:lastPrinted>
  <dcterms:created xsi:type="dcterms:W3CDTF">2012-04-21T03:14:22Z</dcterms:created>
  <dcterms:modified xsi:type="dcterms:W3CDTF">2017-09-18T13:55:36Z</dcterms:modified>
</cp:coreProperties>
</file>