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10"/>
  </p:notesMasterIdLst>
  <p:handoutMasterIdLst>
    <p:handoutMasterId r:id="rId11"/>
  </p:handoutMasterIdLst>
  <p:sldIdLst>
    <p:sldId id="331" r:id="rId2"/>
    <p:sldId id="544" r:id="rId3"/>
    <p:sldId id="545" r:id="rId4"/>
    <p:sldId id="546" r:id="rId5"/>
    <p:sldId id="547" r:id="rId6"/>
    <p:sldId id="548" r:id="rId7"/>
    <p:sldId id="539" r:id="rId8"/>
    <p:sldId id="534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60828C0-B893-4D5E-B7BE-87D6E6A32212}">
          <p14:sldIdLst>
            <p14:sldId id="331"/>
            <p14:sldId id="544"/>
            <p14:sldId id="545"/>
            <p14:sldId id="546"/>
            <p14:sldId id="547"/>
            <p14:sldId id="548"/>
          </p14:sldIdLst>
        </p14:section>
        <p14:section name="Untitled Section" id="{0F6F1562-FAF7-4AE9-8331-E58D2E846D90}">
          <p14:sldIdLst>
            <p14:sldId id="539"/>
            <p14:sldId id="5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996633"/>
    <a:srgbClr val="FF3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5" autoAdjust="0"/>
    <p:restoredTop sz="95878" autoAdjust="0"/>
  </p:normalViewPr>
  <p:slideViewPr>
    <p:cSldViewPr snapToGrid="0" snapToObjects="1">
      <p:cViewPr varScale="1">
        <p:scale>
          <a:sx n="61" d="100"/>
          <a:sy n="61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9/15/2017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111A-3E1F-4B64-A39A-6D56688CFEAD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C71B-84F4-4EAD-879A-B6F839699CCA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0BE1-F768-4D55-9C1F-20A4EB21CF78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8EB0-0724-4E8B-8935-6441688153E7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459C-2D7D-4093-B8B1-1E30A395D5FE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B25-65FA-49D3-9131-C3C3594202A2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DB89-C58B-4FA7-A417-9AAC742BFCD2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274-0ACE-46F6-8EFF-5EBD9EEEFBE0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5B-696E-43AE-9AF2-84D0D98A4F11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7A87-799B-46C8-B5CB-2C7DCACA10DC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56C-0B6A-4C1A-B8DC-2BFDC936D9A6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62D2-F3B9-4AC3-812E-5B77AD554A10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</a:t>
            </a:r>
            <a:r>
              <a:rPr lang="en-US" sz="4000" b="1" smtClean="0"/>
              <a:t>Class </a:t>
            </a:r>
            <a:r>
              <a:rPr lang="en-US" sz="4000" b="1" smtClean="0"/>
              <a:t>5 </a:t>
            </a:r>
            <a:r>
              <a:rPr lang="en-US" sz="4000" b="1" dirty="0" smtClean="0"/>
              <a:t>Section A1</a:t>
            </a:r>
            <a:br>
              <a:rPr lang="en-US" sz="4000" b="1" dirty="0" smtClean="0"/>
            </a:br>
            <a:r>
              <a:rPr lang="en-US" sz="4000" b="1" dirty="0" smtClean="0"/>
              <a:t>Using Stata – Basics and inputting Data (see Chapter 28 and 29)</a:t>
            </a:r>
            <a:endParaRPr lang="en-US" sz="40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54331" y="3982182"/>
            <a:ext cx="6858000" cy="1655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Assignment 1 due Monday – in class, or under my office door (518C), or in my mailbox (531)</a:t>
            </a:r>
          </a:p>
          <a:p>
            <a:r>
              <a:rPr lang="en-US" sz="2400" dirty="0" smtClean="0"/>
              <a:t>Have you signed up (or had) your meeting?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on Computers and Data Types</a:t>
            </a:r>
          </a:p>
          <a:p>
            <a:r>
              <a:rPr lang="en-US" dirty="0" smtClean="0"/>
              <a:t>Missing Values</a:t>
            </a:r>
          </a:p>
          <a:p>
            <a:r>
              <a:rPr lang="en-US" dirty="0" smtClean="0"/>
              <a:t>In-Class Exercise on: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Stata </a:t>
            </a:r>
            <a:r>
              <a:rPr lang="en-US" dirty="0" smtClean="0"/>
              <a:t>screen</a:t>
            </a:r>
            <a:endParaRPr lang="en-US" dirty="0"/>
          </a:p>
          <a:p>
            <a:pPr lvl="1"/>
            <a:r>
              <a:rPr lang="en-US" dirty="0" smtClean="0"/>
              <a:t>reading in different kinds of data sets into Stata</a:t>
            </a:r>
          </a:p>
          <a:p>
            <a:pPr lvl="1"/>
            <a:r>
              <a:rPr lang="en-US" dirty="0" smtClean="0"/>
              <a:t>a variable of commands to describe the data</a:t>
            </a:r>
          </a:p>
          <a:p>
            <a:pPr lvl="1"/>
            <a:r>
              <a:rPr lang="en-US" dirty="0" smtClean="0"/>
              <a:t>Keeping a log of what you have done</a:t>
            </a:r>
          </a:p>
          <a:p>
            <a:pPr lvl="1"/>
            <a:r>
              <a:rPr lang="en-US" dirty="0" smtClean="0"/>
              <a:t>Some additional basic commands for looking at the data, editing the data, creating new variables (including if statements)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3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r>
              <a:rPr lang="en-US" dirty="0"/>
              <a:t>on Computers and Data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8175"/>
            <a:ext cx="7886700" cy="48281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data is numbers that computer saves as numbers.</a:t>
            </a:r>
          </a:p>
          <a:p>
            <a:pPr lvl="1"/>
            <a:r>
              <a:rPr lang="en-US" dirty="0" smtClean="0"/>
              <a:t>Computer programs can use these variables in calculations.</a:t>
            </a:r>
          </a:p>
          <a:p>
            <a:r>
              <a:rPr lang="en-US" dirty="0" smtClean="0"/>
              <a:t>Some data has non-numerical characters.  Computer programs call these strings. </a:t>
            </a:r>
          </a:p>
          <a:p>
            <a:pPr lvl="1"/>
            <a:r>
              <a:rPr lang="en-US" dirty="0" smtClean="0"/>
              <a:t>Computer programs cannot use these in calculations. </a:t>
            </a:r>
          </a:p>
          <a:p>
            <a:r>
              <a:rPr lang="en-US" dirty="0" smtClean="0"/>
              <a:t>However, in </a:t>
            </a:r>
            <a:r>
              <a:rPr lang="en-US" dirty="0"/>
              <a:t>Stata or Excel, when you want to refer to a value of a string variable, you need to put it in quotation marks, e.g. “government”. </a:t>
            </a:r>
            <a:r>
              <a:rPr lang="en-US" dirty="0" smtClean="0"/>
              <a:t> This string is different than “Government” because one character (g v. G) is different.</a:t>
            </a:r>
            <a:endParaRPr lang="en-US" dirty="0"/>
          </a:p>
          <a:p>
            <a:r>
              <a:rPr lang="en-US" dirty="0" smtClean="0"/>
              <a:t>If a variable has a single observation that is non-numerical, Stata will consider it a string.</a:t>
            </a:r>
          </a:p>
          <a:p>
            <a:r>
              <a:rPr lang="en-US" dirty="0" smtClean="0"/>
              <a:t>Let’s say there is a typo so one observation has a letter but all the rest are numbers.  You can correct this observation, and then tell Stata to consider this a numerical variable (with a </a:t>
            </a:r>
            <a:r>
              <a:rPr lang="en-US" dirty="0" err="1" smtClean="0"/>
              <a:t>destring</a:t>
            </a:r>
            <a:r>
              <a:rPr lang="en-US" dirty="0" smtClean="0"/>
              <a:t> command).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0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</a:t>
            </a:r>
            <a:r>
              <a:rPr lang="en-US" dirty="0" smtClean="0"/>
              <a:t>Data Types: 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2707"/>
            <a:ext cx="7886700" cy="48742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you are missing a value for one observation of a variable, the computer cannot use this observation in calculations. </a:t>
            </a:r>
          </a:p>
          <a:p>
            <a:r>
              <a:rPr lang="en-US" dirty="0" smtClean="0"/>
              <a:t>Stata has a special code for missing values for a numerical variable, a period (.)</a:t>
            </a:r>
          </a:p>
          <a:p>
            <a:r>
              <a:rPr lang="en-US" dirty="0"/>
              <a:t>Stata has a special code for missing values for a </a:t>
            </a:r>
            <a:r>
              <a:rPr lang="en-US" dirty="0" smtClean="0"/>
              <a:t>string  </a:t>
            </a:r>
            <a:r>
              <a:rPr lang="en-US" dirty="0"/>
              <a:t>variable, </a:t>
            </a:r>
            <a:r>
              <a:rPr lang="en-US" dirty="0" smtClean="0"/>
              <a:t>two quotation marks with nothing in between ““</a:t>
            </a:r>
            <a:endParaRPr lang="en-US" dirty="0"/>
          </a:p>
          <a:p>
            <a:r>
              <a:rPr lang="en-US" dirty="0" smtClean="0"/>
              <a:t>However, sometimes Excel considers an empty cell as a zero (in calculations).</a:t>
            </a:r>
          </a:p>
          <a:p>
            <a:r>
              <a:rPr lang="en-US" dirty="0" smtClean="0"/>
              <a:t>Data sets like surveys use their own codes to signify missing values.  They might use a ridiculous number like -9 for age. 	</a:t>
            </a:r>
          </a:p>
          <a:p>
            <a:pPr lvl="1"/>
            <a:r>
              <a:rPr lang="en-US" dirty="0" smtClean="0"/>
              <a:t>Before </a:t>
            </a:r>
            <a:r>
              <a:rPr lang="en-US" dirty="0"/>
              <a:t>you can use this variable in calculations, you need </a:t>
            </a:r>
            <a:r>
              <a:rPr lang="en-US" dirty="0" smtClean="0"/>
              <a:t>to change this to a .</a:t>
            </a:r>
            <a:endParaRPr lang="en-US" dirty="0"/>
          </a:p>
          <a:p>
            <a:r>
              <a:rPr lang="en-US" dirty="0" smtClean="0"/>
              <a:t>Or they might use a string like “</a:t>
            </a:r>
            <a:r>
              <a:rPr lang="en-US" dirty="0" err="1" smtClean="0"/>
              <a:t>na</a:t>
            </a:r>
            <a:r>
              <a:rPr lang="en-US" dirty="0" smtClean="0"/>
              <a:t>” for a missing value.  </a:t>
            </a:r>
          </a:p>
          <a:p>
            <a:pPr lvl="1"/>
            <a:r>
              <a:rPr lang="en-US" dirty="0"/>
              <a:t>Before you can use this variable in calculations, you need to change this to a </a:t>
            </a:r>
            <a:r>
              <a:rPr lang="en-US" dirty="0" smtClean="0"/>
              <a:t>.  AND then tell Stata that the variable is now numeric.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1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9193"/>
          </a:xfrm>
        </p:spPr>
        <p:txBody>
          <a:bodyPr>
            <a:normAutofit/>
          </a:bodyPr>
          <a:lstStyle/>
          <a:p>
            <a:r>
              <a:rPr lang="en-US" dirty="0"/>
              <a:t>The Stata </a:t>
            </a:r>
            <a:r>
              <a:rPr lang="en-US" dirty="0" smtClean="0"/>
              <a:t>Screen has several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71" y="1235316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71" y="1248010"/>
            <a:ext cx="8088923" cy="50555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47910" y="5733950"/>
            <a:ext cx="198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Command window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53682" y="1853878"/>
            <a:ext cx="169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Results window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62120" y="3029315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Variables window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1757" y="2372434"/>
            <a:ext cx="169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Review window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46675" y="5549284"/>
            <a:ext cx="199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Properties window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243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91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 change windows’ dimensions by dragging edges, or click window to change what shows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71" y="1235316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71" y="1248010"/>
            <a:ext cx="8088923" cy="50555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47910" y="5733950"/>
            <a:ext cx="198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Command window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53682" y="1853878"/>
            <a:ext cx="169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Results window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62120" y="3029315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Variables window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1757" y="2372434"/>
            <a:ext cx="169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Review window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46675" y="5549284"/>
            <a:ext cx="199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Properties window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349661" y="1088020"/>
            <a:ext cx="1240661" cy="31251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36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65662"/>
          </a:xfrm>
        </p:spPr>
        <p:txBody>
          <a:bodyPr>
            <a:normAutofit/>
          </a:bodyPr>
          <a:lstStyle/>
          <a:p>
            <a:r>
              <a:rPr lang="en-US" dirty="0" smtClean="0"/>
              <a:t>The help icon (or just typing help or help topic) is very useful.</a:t>
            </a:r>
          </a:p>
          <a:p>
            <a:r>
              <a:rPr lang="en-US" dirty="0" smtClean="0"/>
              <a:t>You can click icons, click on menus, or type commands.</a:t>
            </a:r>
          </a:p>
          <a:p>
            <a:r>
              <a:rPr lang="en-US" dirty="0" smtClean="0"/>
              <a:t>Stata usually accepts the first few letters of a typed command (as long as this is the only command that starts with these letters.)</a:t>
            </a:r>
          </a:p>
          <a:p>
            <a:r>
              <a:rPr lang="en-US" dirty="0" smtClean="0"/>
              <a:t>In variable names, Stata cares about capital letters.  The variable Education is not the same as the variable education. Suggestion: always use lower case for variable names.</a:t>
            </a:r>
          </a:p>
          <a:p>
            <a:r>
              <a:rPr lang="en-US" dirty="0" smtClean="0"/>
              <a:t>Stata commands can </a:t>
            </a:r>
            <a:r>
              <a:rPr lang="en-US" i="1" dirty="0" smtClean="0"/>
              <a:t>only </a:t>
            </a:r>
            <a:r>
              <a:rPr lang="en-US" dirty="0" smtClean="0"/>
              <a:t>be typed in lower case.</a:t>
            </a:r>
          </a:p>
          <a:p>
            <a:r>
              <a:rPr lang="en-US" dirty="0" smtClean="0"/>
              <a:t>Stata will not let you open a new data set if you already have one open.  Only one can be opened at a time.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(if) </a:t>
            </a:r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677145"/>
            <a:ext cx="7610476" cy="477797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Many commands in Stata can be applied to a subset of the data only with an if statement.  “If” statements are also called logical statements.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In </a:t>
            </a:r>
            <a:r>
              <a:rPr lang="en-US" dirty="0"/>
              <a:t>Stata logical </a:t>
            </a:r>
            <a:r>
              <a:rPr lang="en-US" dirty="0" smtClean="0"/>
              <a:t>statements (only), </a:t>
            </a:r>
            <a:r>
              <a:rPr lang="en-US" dirty="0"/>
              <a:t>you can use </a:t>
            </a:r>
            <a:r>
              <a:rPr lang="en-US" dirty="0" smtClean="0"/>
              <a:t>these “operators”: 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==</a:t>
            </a:r>
            <a:r>
              <a:rPr lang="en-US" dirty="0"/>
              <a:t>  ( double equal signs) equals (use in logical statements only)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&amp;  </a:t>
            </a:r>
            <a:r>
              <a:rPr lang="en-US" dirty="0"/>
              <a:t>      and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|   </a:t>
            </a:r>
            <a:r>
              <a:rPr lang="en-US" dirty="0"/>
              <a:t>       or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!=</a:t>
            </a:r>
            <a:r>
              <a:rPr lang="en-US" dirty="0"/>
              <a:t>        not equal to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&lt;      &gt;     &lt;=     &gt;=            </a:t>
            </a:r>
            <a:r>
              <a:rPr lang="en-US" dirty="0"/>
              <a:t>obvious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Example:  	</a:t>
            </a:r>
            <a:r>
              <a:rPr lang="en-US" dirty="0" smtClean="0"/>
              <a:t>sum </a:t>
            </a:r>
            <a:r>
              <a:rPr lang="en-US" dirty="0" err="1" smtClean="0"/>
              <a:t>wagp</a:t>
            </a:r>
            <a:r>
              <a:rPr lang="en-US" dirty="0" smtClean="0"/>
              <a:t> </a:t>
            </a:r>
            <a:r>
              <a:rPr lang="en-US" b="1" dirty="0" smtClean="0"/>
              <a:t>if </a:t>
            </a:r>
            <a:r>
              <a:rPr lang="en-US" dirty="0" err="1" smtClean="0"/>
              <a:t>agep</a:t>
            </a:r>
            <a:r>
              <a:rPr lang="en-US" dirty="0" smtClean="0"/>
              <a:t>&gt;=25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dirty="0"/>
              <a:t>If you have a comma in your command (e.g. sum </a:t>
            </a:r>
            <a:r>
              <a:rPr lang="en-US" dirty="0" err="1"/>
              <a:t>varname</a:t>
            </a:r>
            <a:r>
              <a:rPr lang="en-US" dirty="0"/>
              <a:t>, detail), put the if statement </a:t>
            </a:r>
            <a:r>
              <a:rPr lang="en-US" i="1" dirty="0"/>
              <a:t>before</a:t>
            </a:r>
            <a:r>
              <a:rPr lang="en-US" dirty="0"/>
              <a:t> the </a:t>
            </a:r>
            <a:r>
              <a:rPr lang="en-US" dirty="0" smtClean="0"/>
              <a:t>comma: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/>
              <a:t>	sum </a:t>
            </a:r>
            <a:r>
              <a:rPr lang="en-US" dirty="0" err="1" smtClean="0"/>
              <a:t>wagp</a:t>
            </a:r>
            <a:r>
              <a:rPr lang="en-US" dirty="0" smtClean="0"/>
              <a:t> if </a:t>
            </a:r>
            <a:r>
              <a:rPr lang="en-US" dirty="0" err="1" smtClean="0"/>
              <a:t>agep</a:t>
            </a:r>
            <a:r>
              <a:rPr lang="en-US" dirty="0" smtClean="0"/>
              <a:t>&gt;=25, detail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3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30950</TotalTime>
  <Words>665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QM222 Class 5 Section A1 Using Stata – Basics and inputting Data (see Chapter 28 and 29)</vt:lpstr>
      <vt:lpstr>Today’s Agenda</vt:lpstr>
      <vt:lpstr>Background on Computers and Data Types</vt:lpstr>
      <vt:lpstr>Background on Data Types: Missing values</vt:lpstr>
      <vt:lpstr>The Stata Screen has several windows</vt:lpstr>
      <vt:lpstr>You can change windows’ dimensions by dragging edges, or click window to change what shows up</vt:lpstr>
      <vt:lpstr>A few things to remember</vt:lpstr>
      <vt:lpstr>Logical (if) statements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436</cp:revision>
  <cp:lastPrinted>2016-09-14T16:25:59Z</cp:lastPrinted>
  <dcterms:created xsi:type="dcterms:W3CDTF">2012-04-21T03:14:22Z</dcterms:created>
  <dcterms:modified xsi:type="dcterms:W3CDTF">2017-09-15T15:24:19Z</dcterms:modified>
</cp:coreProperties>
</file>