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27"/>
  </p:notesMasterIdLst>
  <p:handoutMasterIdLst>
    <p:handoutMasterId r:id="rId28"/>
  </p:handoutMasterIdLst>
  <p:sldIdLst>
    <p:sldId id="331" r:id="rId2"/>
    <p:sldId id="569" r:id="rId3"/>
    <p:sldId id="350" r:id="rId4"/>
    <p:sldId id="552" r:id="rId5"/>
    <p:sldId id="530" r:id="rId6"/>
    <p:sldId id="565" r:id="rId7"/>
    <p:sldId id="531" r:id="rId8"/>
    <p:sldId id="566" r:id="rId9"/>
    <p:sldId id="533" r:id="rId10"/>
    <p:sldId id="534" r:id="rId11"/>
    <p:sldId id="570" r:id="rId12"/>
    <p:sldId id="542" r:id="rId13"/>
    <p:sldId id="543" r:id="rId14"/>
    <p:sldId id="545" r:id="rId15"/>
    <p:sldId id="544" r:id="rId16"/>
    <p:sldId id="537" r:id="rId17"/>
    <p:sldId id="551" r:id="rId18"/>
    <p:sldId id="567" r:id="rId19"/>
    <p:sldId id="572" r:id="rId20"/>
    <p:sldId id="549" r:id="rId21"/>
    <p:sldId id="548" r:id="rId22"/>
    <p:sldId id="571" r:id="rId23"/>
    <p:sldId id="555" r:id="rId24"/>
    <p:sldId id="556" r:id="rId25"/>
    <p:sldId id="557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996633"/>
    <a:srgbClr val="FF3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5" autoAdjust="0"/>
    <p:restoredTop sz="95878" autoAdjust="0"/>
  </p:normalViewPr>
  <p:slideViewPr>
    <p:cSldViewPr snapToGrid="0" snapToObjects="1">
      <p:cViewPr>
        <p:scale>
          <a:sx n="66" d="100"/>
          <a:sy n="66" d="100"/>
        </p:scale>
        <p:origin x="1762" y="7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ortes\Dropbox\SM222_PC\Slides\sat_data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ortes\Dropbox\SM222_PC\Slides\sat_data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1"/>
            </a:pPr>
            <a:r>
              <a:rPr lang="en-US" sz="1600" b="1" dirty="0" smtClean="0"/>
              <a:t>Average SAT Reading Score v. Percent</a:t>
            </a:r>
            <a:r>
              <a:rPr lang="en-US" sz="1600" b="1" baseline="0" dirty="0" smtClean="0"/>
              <a:t> </a:t>
            </a:r>
            <a:r>
              <a:rPr lang="en-US" sz="1600" b="1" baseline="0" dirty="0"/>
              <a:t>of Graduating Seniors taking </a:t>
            </a:r>
            <a:r>
              <a:rPr lang="en-US" sz="1600" b="1" baseline="0" dirty="0" smtClean="0"/>
              <a:t> SAT</a:t>
            </a:r>
            <a:endParaRPr lang="en-US" sz="1600" b="1" baseline="0" dirty="0"/>
          </a:p>
          <a:p>
            <a:pPr>
              <a:defRPr b="1"/>
            </a:pPr>
            <a:r>
              <a:rPr lang="en-US" sz="1600" b="1" baseline="0" dirty="0"/>
              <a:t>State level data, 2009</a:t>
            </a:r>
            <a:endParaRPr lang="en-US" sz="1600" b="1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 w="25400"/>
            </c:spPr>
          </c:marker>
          <c:xVal>
            <c:numRef>
              <c:f>Sheet1!$B$2:$B$52</c:f>
              <c:numCache>
                <c:formatCode>0</c:formatCode>
                <c:ptCount val="51"/>
                <c:pt idx="0">
                  <c:v>7</c:v>
                </c:pt>
                <c:pt idx="1">
                  <c:v>46</c:v>
                </c:pt>
                <c:pt idx="2">
                  <c:v>26</c:v>
                </c:pt>
                <c:pt idx="3">
                  <c:v>5</c:v>
                </c:pt>
                <c:pt idx="4">
                  <c:v>49</c:v>
                </c:pt>
                <c:pt idx="5">
                  <c:v>20</c:v>
                </c:pt>
                <c:pt idx="6">
                  <c:v>83</c:v>
                </c:pt>
                <c:pt idx="7">
                  <c:v>79</c:v>
                </c:pt>
                <c:pt idx="8">
                  <c:v>71</c:v>
                </c:pt>
                <c:pt idx="9">
                  <c:v>59</c:v>
                </c:pt>
                <c:pt idx="10">
                  <c:v>71</c:v>
                </c:pt>
                <c:pt idx="11">
                  <c:v>58</c:v>
                </c:pt>
                <c:pt idx="12">
                  <c:v>18</c:v>
                </c:pt>
                <c:pt idx="13">
                  <c:v>6</c:v>
                </c:pt>
                <c:pt idx="14">
                  <c:v>63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90</c:v>
                </c:pt>
                <c:pt idx="20">
                  <c:v>69</c:v>
                </c:pt>
                <c:pt idx="21">
                  <c:v>84</c:v>
                </c:pt>
                <c:pt idx="22">
                  <c:v>5</c:v>
                </c:pt>
                <c:pt idx="23">
                  <c:v>7</c:v>
                </c:pt>
                <c:pt idx="24">
                  <c:v>4</c:v>
                </c:pt>
                <c:pt idx="25">
                  <c:v>5</c:v>
                </c:pt>
                <c:pt idx="26">
                  <c:v>22</c:v>
                </c:pt>
                <c:pt idx="27">
                  <c:v>4</c:v>
                </c:pt>
                <c:pt idx="28">
                  <c:v>42</c:v>
                </c:pt>
                <c:pt idx="29">
                  <c:v>75</c:v>
                </c:pt>
                <c:pt idx="30">
                  <c:v>76</c:v>
                </c:pt>
                <c:pt idx="31">
                  <c:v>11</c:v>
                </c:pt>
                <c:pt idx="32">
                  <c:v>85</c:v>
                </c:pt>
                <c:pt idx="33">
                  <c:v>63</c:v>
                </c:pt>
                <c:pt idx="34">
                  <c:v>3</c:v>
                </c:pt>
                <c:pt idx="35">
                  <c:v>22</c:v>
                </c:pt>
                <c:pt idx="36">
                  <c:v>5</c:v>
                </c:pt>
                <c:pt idx="37">
                  <c:v>52</c:v>
                </c:pt>
                <c:pt idx="38">
                  <c:v>71</c:v>
                </c:pt>
                <c:pt idx="39">
                  <c:v>66</c:v>
                </c:pt>
                <c:pt idx="40">
                  <c:v>67</c:v>
                </c:pt>
                <c:pt idx="41">
                  <c:v>3</c:v>
                </c:pt>
                <c:pt idx="42">
                  <c:v>10</c:v>
                </c:pt>
                <c:pt idx="43">
                  <c:v>51</c:v>
                </c:pt>
                <c:pt idx="44">
                  <c:v>6</c:v>
                </c:pt>
                <c:pt idx="45">
                  <c:v>64</c:v>
                </c:pt>
                <c:pt idx="46">
                  <c:v>68</c:v>
                </c:pt>
                <c:pt idx="47">
                  <c:v>53</c:v>
                </c:pt>
                <c:pt idx="48">
                  <c:v>18</c:v>
                </c:pt>
                <c:pt idx="49">
                  <c:v>5</c:v>
                </c:pt>
                <c:pt idx="50">
                  <c:v>5</c:v>
                </c:pt>
              </c:numCache>
            </c:numRef>
          </c:xVal>
          <c:yVal>
            <c:numRef>
              <c:f>Sheet1!$C$2:$C$52</c:f>
              <c:numCache>
                <c:formatCode>General</c:formatCode>
                <c:ptCount val="51"/>
                <c:pt idx="0">
                  <c:v>557</c:v>
                </c:pt>
                <c:pt idx="1">
                  <c:v>520</c:v>
                </c:pt>
                <c:pt idx="2">
                  <c:v>516</c:v>
                </c:pt>
                <c:pt idx="3">
                  <c:v>572</c:v>
                </c:pt>
                <c:pt idx="4">
                  <c:v>500</c:v>
                </c:pt>
                <c:pt idx="5">
                  <c:v>568</c:v>
                </c:pt>
                <c:pt idx="6">
                  <c:v>509</c:v>
                </c:pt>
                <c:pt idx="7">
                  <c:v>466</c:v>
                </c:pt>
                <c:pt idx="8">
                  <c:v>495</c:v>
                </c:pt>
                <c:pt idx="9">
                  <c:v>497</c:v>
                </c:pt>
                <c:pt idx="10">
                  <c:v>490</c:v>
                </c:pt>
                <c:pt idx="11">
                  <c:v>479</c:v>
                </c:pt>
                <c:pt idx="12">
                  <c:v>541</c:v>
                </c:pt>
                <c:pt idx="13">
                  <c:v>588</c:v>
                </c:pt>
                <c:pt idx="14">
                  <c:v>496</c:v>
                </c:pt>
                <c:pt idx="15">
                  <c:v>610</c:v>
                </c:pt>
                <c:pt idx="16">
                  <c:v>581</c:v>
                </c:pt>
                <c:pt idx="17">
                  <c:v>573</c:v>
                </c:pt>
                <c:pt idx="18">
                  <c:v>563</c:v>
                </c:pt>
                <c:pt idx="19">
                  <c:v>468</c:v>
                </c:pt>
                <c:pt idx="20">
                  <c:v>500</c:v>
                </c:pt>
                <c:pt idx="21">
                  <c:v>514</c:v>
                </c:pt>
                <c:pt idx="22">
                  <c:v>584</c:v>
                </c:pt>
                <c:pt idx="23">
                  <c:v>595</c:v>
                </c:pt>
                <c:pt idx="24">
                  <c:v>567</c:v>
                </c:pt>
                <c:pt idx="25">
                  <c:v>595</c:v>
                </c:pt>
                <c:pt idx="26">
                  <c:v>541</c:v>
                </c:pt>
                <c:pt idx="27">
                  <c:v>587</c:v>
                </c:pt>
                <c:pt idx="28">
                  <c:v>501</c:v>
                </c:pt>
                <c:pt idx="29">
                  <c:v>523</c:v>
                </c:pt>
                <c:pt idx="30">
                  <c:v>496</c:v>
                </c:pt>
                <c:pt idx="31">
                  <c:v>553</c:v>
                </c:pt>
                <c:pt idx="32">
                  <c:v>485</c:v>
                </c:pt>
                <c:pt idx="33">
                  <c:v>495</c:v>
                </c:pt>
                <c:pt idx="34">
                  <c:v>590</c:v>
                </c:pt>
                <c:pt idx="35">
                  <c:v>537</c:v>
                </c:pt>
                <c:pt idx="36">
                  <c:v>575</c:v>
                </c:pt>
                <c:pt idx="37">
                  <c:v>523</c:v>
                </c:pt>
                <c:pt idx="38">
                  <c:v>493</c:v>
                </c:pt>
                <c:pt idx="39">
                  <c:v>498</c:v>
                </c:pt>
                <c:pt idx="40">
                  <c:v>486</c:v>
                </c:pt>
                <c:pt idx="41">
                  <c:v>589</c:v>
                </c:pt>
                <c:pt idx="42">
                  <c:v>571</c:v>
                </c:pt>
                <c:pt idx="43">
                  <c:v>486</c:v>
                </c:pt>
                <c:pt idx="44">
                  <c:v>559</c:v>
                </c:pt>
                <c:pt idx="45">
                  <c:v>518</c:v>
                </c:pt>
                <c:pt idx="46">
                  <c:v>511</c:v>
                </c:pt>
                <c:pt idx="47">
                  <c:v>524</c:v>
                </c:pt>
                <c:pt idx="48">
                  <c:v>511</c:v>
                </c:pt>
                <c:pt idx="49">
                  <c:v>594</c:v>
                </c:pt>
                <c:pt idx="50">
                  <c:v>567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287232"/>
        <c:axId val="288288800"/>
      </c:scatterChart>
      <c:valAx>
        <c:axId val="288287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/>
                  <a:t>%</a:t>
                </a:r>
                <a:r>
                  <a:rPr lang="en-US" sz="1400" b="1" baseline="0"/>
                  <a:t> of HIgh School Grads taking the SAT</a:t>
                </a:r>
                <a:endParaRPr lang="en-US" sz="1400" b="1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288288800"/>
        <c:crosses val="autoZero"/>
        <c:crossBetween val="midCat"/>
      </c:valAx>
      <c:valAx>
        <c:axId val="288288800"/>
        <c:scaling>
          <c:orientation val="minMax"/>
          <c:min val="4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US" sz="1400" b="1"/>
                  <a:t>Average</a:t>
                </a:r>
                <a:r>
                  <a:rPr lang="en-US" sz="1400" b="1" baseline="0"/>
                  <a:t> SAT Reading Score</a:t>
                </a:r>
                <a:endParaRPr lang="en-US" sz="1400" b="1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828723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1"/>
            </a:pPr>
            <a:r>
              <a:rPr lang="en-US" sz="1600" b="1" dirty="0" smtClean="0"/>
              <a:t>Average SAT Reading Score v. Percent</a:t>
            </a:r>
            <a:r>
              <a:rPr lang="en-US" sz="1600" b="1" baseline="0" dirty="0" smtClean="0"/>
              <a:t> </a:t>
            </a:r>
            <a:r>
              <a:rPr lang="en-US" sz="1600" b="1" baseline="0" dirty="0"/>
              <a:t>of Graduating Seniors taking </a:t>
            </a:r>
            <a:r>
              <a:rPr lang="en-US" sz="1600" b="1" baseline="0" dirty="0" smtClean="0"/>
              <a:t> SAT</a:t>
            </a:r>
            <a:endParaRPr lang="en-US" sz="1600" b="1" baseline="0" dirty="0"/>
          </a:p>
          <a:p>
            <a:pPr>
              <a:defRPr b="1"/>
            </a:pPr>
            <a:r>
              <a:rPr lang="en-US" sz="1600" b="1" baseline="0" dirty="0"/>
              <a:t>State level data, 2009</a:t>
            </a:r>
            <a:endParaRPr lang="en-US" sz="1600" b="1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 w="25400"/>
            </c:spPr>
          </c:marker>
          <c:xVal>
            <c:numRef>
              <c:f>Sheet1!$B$2:$B$52</c:f>
              <c:numCache>
                <c:formatCode>0</c:formatCode>
                <c:ptCount val="51"/>
                <c:pt idx="0">
                  <c:v>7</c:v>
                </c:pt>
                <c:pt idx="1">
                  <c:v>46</c:v>
                </c:pt>
                <c:pt idx="2">
                  <c:v>26</c:v>
                </c:pt>
                <c:pt idx="3">
                  <c:v>5</c:v>
                </c:pt>
                <c:pt idx="4">
                  <c:v>49</c:v>
                </c:pt>
                <c:pt idx="5">
                  <c:v>20</c:v>
                </c:pt>
                <c:pt idx="6">
                  <c:v>83</c:v>
                </c:pt>
                <c:pt idx="7">
                  <c:v>79</c:v>
                </c:pt>
                <c:pt idx="8">
                  <c:v>71</c:v>
                </c:pt>
                <c:pt idx="9">
                  <c:v>59</c:v>
                </c:pt>
                <c:pt idx="10">
                  <c:v>71</c:v>
                </c:pt>
                <c:pt idx="11">
                  <c:v>58</c:v>
                </c:pt>
                <c:pt idx="12">
                  <c:v>18</c:v>
                </c:pt>
                <c:pt idx="13">
                  <c:v>6</c:v>
                </c:pt>
                <c:pt idx="14">
                  <c:v>63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90</c:v>
                </c:pt>
                <c:pt idx="20">
                  <c:v>69</c:v>
                </c:pt>
                <c:pt idx="21">
                  <c:v>84</c:v>
                </c:pt>
                <c:pt idx="22">
                  <c:v>5</c:v>
                </c:pt>
                <c:pt idx="23">
                  <c:v>7</c:v>
                </c:pt>
                <c:pt idx="24">
                  <c:v>4</c:v>
                </c:pt>
                <c:pt idx="25">
                  <c:v>5</c:v>
                </c:pt>
                <c:pt idx="26">
                  <c:v>22</c:v>
                </c:pt>
                <c:pt idx="27">
                  <c:v>4</c:v>
                </c:pt>
                <c:pt idx="28">
                  <c:v>42</c:v>
                </c:pt>
                <c:pt idx="29">
                  <c:v>75</c:v>
                </c:pt>
                <c:pt idx="30">
                  <c:v>76</c:v>
                </c:pt>
                <c:pt idx="31">
                  <c:v>11</c:v>
                </c:pt>
                <c:pt idx="32">
                  <c:v>85</c:v>
                </c:pt>
                <c:pt idx="33">
                  <c:v>63</c:v>
                </c:pt>
                <c:pt idx="34">
                  <c:v>3</c:v>
                </c:pt>
                <c:pt idx="35">
                  <c:v>22</c:v>
                </c:pt>
                <c:pt idx="36">
                  <c:v>5</c:v>
                </c:pt>
                <c:pt idx="37">
                  <c:v>52</c:v>
                </c:pt>
                <c:pt idx="38">
                  <c:v>71</c:v>
                </c:pt>
                <c:pt idx="39">
                  <c:v>66</c:v>
                </c:pt>
                <c:pt idx="40">
                  <c:v>67</c:v>
                </c:pt>
                <c:pt idx="41">
                  <c:v>3</c:v>
                </c:pt>
                <c:pt idx="42">
                  <c:v>10</c:v>
                </c:pt>
                <c:pt idx="43">
                  <c:v>51</c:v>
                </c:pt>
                <c:pt idx="44">
                  <c:v>6</c:v>
                </c:pt>
                <c:pt idx="45">
                  <c:v>64</c:v>
                </c:pt>
                <c:pt idx="46">
                  <c:v>68</c:v>
                </c:pt>
                <c:pt idx="47">
                  <c:v>53</c:v>
                </c:pt>
                <c:pt idx="48">
                  <c:v>18</c:v>
                </c:pt>
                <c:pt idx="49">
                  <c:v>5</c:v>
                </c:pt>
                <c:pt idx="50">
                  <c:v>5</c:v>
                </c:pt>
              </c:numCache>
            </c:numRef>
          </c:xVal>
          <c:yVal>
            <c:numRef>
              <c:f>Sheet1!$C$2:$C$52</c:f>
              <c:numCache>
                <c:formatCode>General</c:formatCode>
                <c:ptCount val="51"/>
                <c:pt idx="0">
                  <c:v>557</c:v>
                </c:pt>
                <c:pt idx="1">
                  <c:v>520</c:v>
                </c:pt>
                <c:pt idx="2">
                  <c:v>516</c:v>
                </c:pt>
                <c:pt idx="3">
                  <c:v>572</c:v>
                </c:pt>
                <c:pt idx="4">
                  <c:v>500</c:v>
                </c:pt>
                <c:pt idx="5">
                  <c:v>568</c:v>
                </c:pt>
                <c:pt idx="6">
                  <c:v>509</c:v>
                </c:pt>
                <c:pt idx="7">
                  <c:v>466</c:v>
                </c:pt>
                <c:pt idx="8">
                  <c:v>495</c:v>
                </c:pt>
                <c:pt idx="9">
                  <c:v>497</c:v>
                </c:pt>
                <c:pt idx="10">
                  <c:v>490</c:v>
                </c:pt>
                <c:pt idx="11">
                  <c:v>479</c:v>
                </c:pt>
                <c:pt idx="12">
                  <c:v>541</c:v>
                </c:pt>
                <c:pt idx="13">
                  <c:v>588</c:v>
                </c:pt>
                <c:pt idx="14">
                  <c:v>496</c:v>
                </c:pt>
                <c:pt idx="15">
                  <c:v>610</c:v>
                </c:pt>
                <c:pt idx="16">
                  <c:v>581</c:v>
                </c:pt>
                <c:pt idx="17">
                  <c:v>573</c:v>
                </c:pt>
                <c:pt idx="18">
                  <c:v>563</c:v>
                </c:pt>
                <c:pt idx="19">
                  <c:v>468</c:v>
                </c:pt>
                <c:pt idx="20">
                  <c:v>500</c:v>
                </c:pt>
                <c:pt idx="21">
                  <c:v>514</c:v>
                </c:pt>
                <c:pt idx="22">
                  <c:v>584</c:v>
                </c:pt>
                <c:pt idx="23">
                  <c:v>595</c:v>
                </c:pt>
                <c:pt idx="24">
                  <c:v>567</c:v>
                </c:pt>
                <c:pt idx="25">
                  <c:v>595</c:v>
                </c:pt>
                <c:pt idx="26">
                  <c:v>541</c:v>
                </c:pt>
                <c:pt idx="27">
                  <c:v>587</c:v>
                </c:pt>
                <c:pt idx="28">
                  <c:v>501</c:v>
                </c:pt>
                <c:pt idx="29">
                  <c:v>523</c:v>
                </c:pt>
                <c:pt idx="30">
                  <c:v>496</c:v>
                </c:pt>
                <c:pt idx="31">
                  <c:v>553</c:v>
                </c:pt>
                <c:pt idx="32">
                  <c:v>485</c:v>
                </c:pt>
                <c:pt idx="33">
                  <c:v>495</c:v>
                </c:pt>
                <c:pt idx="34">
                  <c:v>590</c:v>
                </c:pt>
                <c:pt idx="35">
                  <c:v>537</c:v>
                </c:pt>
                <c:pt idx="36">
                  <c:v>575</c:v>
                </c:pt>
                <c:pt idx="37">
                  <c:v>523</c:v>
                </c:pt>
                <c:pt idx="38">
                  <c:v>493</c:v>
                </c:pt>
                <c:pt idx="39">
                  <c:v>498</c:v>
                </c:pt>
                <c:pt idx="40">
                  <c:v>486</c:v>
                </c:pt>
                <c:pt idx="41">
                  <c:v>589</c:v>
                </c:pt>
                <c:pt idx="42">
                  <c:v>571</c:v>
                </c:pt>
                <c:pt idx="43">
                  <c:v>486</c:v>
                </c:pt>
                <c:pt idx="44">
                  <c:v>559</c:v>
                </c:pt>
                <c:pt idx="45">
                  <c:v>518</c:v>
                </c:pt>
                <c:pt idx="46">
                  <c:v>511</c:v>
                </c:pt>
                <c:pt idx="47">
                  <c:v>524</c:v>
                </c:pt>
                <c:pt idx="48">
                  <c:v>511</c:v>
                </c:pt>
                <c:pt idx="49">
                  <c:v>594</c:v>
                </c:pt>
                <c:pt idx="50">
                  <c:v>567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282920"/>
        <c:axId val="288283704"/>
      </c:scatterChart>
      <c:valAx>
        <c:axId val="288282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/>
                  <a:t>%</a:t>
                </a:r>
                <a:r>
                  <a:rPr lang="en-US" sz="1400" b="1" baseline="0"/>
                  <a:t> of HIgh School Grads taking the SAT</a:t>
                </a:r>
                <a:endParaRPr lang="en-US" sz="1400" b="1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288283704"/>
        <c:crosses val="autoZero"/>
        <c:crossBetween val="midCat"/>
      </c:valAx>
      <c:valAx>
        <c:axId val="288283704"/>
        <c:scaling>
          <c:orientation val="minMax"/>
          <c:min val="4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US" sz="1400" b="1"/>
                  <a:t>Average</a:t>
                </a:r>
                <a:r>
                  <a:rPr lang="en-US" sz="1400" b="1" baseline="0"/>
                  <a:t> SAT Reading Score</a:t>
                </a:r>
                <a:endParaRPr lang="en-US" sz="1400" b="1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828292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0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8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3B8-A9F7-4AE6-9BD7-F43D762588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14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4006507-F3D3-314A-B1FF-08F78424C313}" type="slidenum">
              <a:rPr lang="en-US">
                <a:latin typeface="Calibri" charset="0"/>
              </a:rPr>
              <a:pPr/>
              <a:t>16</a:t>
            </a:fld>
            <a:endParaRPr lang="en-US">
              <a:latin typeface="Calibri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15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25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0783959-0F60-374C-B374-5640F1FAC66E}" type="slidenum">
              <a:rPr lang="en-US">
                <a:latin typeface="Calibri" charset="0"/>
              </a:rPr>
              <a:pPr/>
              <a:t>24</a:t>
            </a:fld>
            <a:endParaRPr lang="en-US">
              <a:latin typeface="Calibri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1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51A7-7F90-4D96-9D7A-004F179DD3EA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C6B0-562E-4761-A3EC-023BD1BD59A1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5B1D-4E76-4E11-B92B-47F0DED24E9B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50C2-3E46-4233-B436-F1DC1E1350A5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4051-7362-47F4-9E58-9AEE73B70123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1875-6F83-49E5-B285-0F7508076B7A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C17B-963B-4C45-9A30-579E571ACF36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D82C-7503-4763-83BE-3AB0F1EB7D43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3EA6-E0D3-42F9-85A1-87B824C81F69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C09E-4BFC-4678-B7A2-CA50FF8FACB9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B959-017E-44D4-8272-9CC6D8435379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1DAA-A6C3-462B-A6AF-22349DD70478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4 Section A1</a:t>
            </a:r>
            <a:br>
              <a:rPr lang="en-US" sz="4000" b="1" dirty="0" smtClean="0"/>
            </a:br>
            <a:r>
              <a:rPr lang="en-US" sz="4000" b="1" dirty="0" smtClean="0"/>
              <a:t>Summarizing the Relationship between Two Variables, and Why Correlation doesn’t tell us what causes what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57300" y="4173671"/>
            <a:ext cx="7258050" cy="1844738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Sit in your permanent </a:t>
            </a:r>
            <a:r>
              <a:rPr lang="en-US" sz="2800" b="1" dirty="0" smtClean="0"/>
              <a:t>seat</a:t>
            </a:r>
          </a:p>
          <a:p>
            <a:r>
              <a:rPr lang="en-US" sz="2800" b="1" dirty="0" smtClean="0"/>
              <a:t>Open </a:t>
            </a:r>
            <a:r>
              <a:rPr lang="en-US" sz="2800" dirty="0" smtClean="0"/>
              <a:t>NYCUniversityAdmissionsScores.xlsx in sites.bu.edu/qm222projectcourse/Other </a:t>
            </a:r>
            <a:r>
              <a:rPr lang="en-US" sz="2800" dirty="0"/>
              <a:t>Materials/Data and other materials used in </a:t>
            </a:r>
            <a:r>
              <a:rPr lang="en-US" sz="2800" dirty="0" smtClean="0"/>
              <a:t>class</a:t>
            </a:r>
          </a:p>
          <a:p>
            <a:r>
              <a:rPr lang="en-US" sz="2800" dirty="0" smtClean="0"/>
              <a:t>(then close your computer)</a:t>
            </a:r>
            <a:endParaRPr lang="en-US" sz="2800" dirty="0"/>
          </a:p>
          <a:p>
            <a:endParaRPr lang="en-US" sz="28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2987"/>
          </a:xfrm>
        </p:spPr>
        <p:txBody>
          <a:bodyPr/>
          <a:lstStyle/>
          <a:p>
            <a:r>
              <a:rPr lang="en-US" dirty="0" smtClean="0"/>
              <a:t>Your scatter diagram from Excel…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829" y="1478090"/>
            <a:ext cx="5389331" cy="297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4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>
            <a:normAutofit/>
          </a:bodyPr>
          <a:lstStyle/>
          <a:p>
            <a:r>
              <a:rPr lang="en-US" dirty="0" smtClean="0"/>
              <a:t>Scatter </a:t>
            </a:r>
            <a:r>
              <a:rPr lang="en-US" dirty="0"/>
              <a:t>diagrams </a:t>
            </a:r>
            <a:r>
              <a:rPr lang="en-US" dirty="0" smtClean="0"/>
              <a:t>as one way to study the relationship between two variables</a:t>
            </a:r>
          </a:p>
          <a:p>
            <a:pPr lvl="1"/>
            <a:r>
              <a:rPr lang="en-US" dirty="0" smtClean="0"/>
              <a:t>Making scatter diagrams in Excel</a:t>
            </a:r>
          </a:p>
          <a:p>
            <a:r>
              <a:rPr lang="en-US" b="1" dirty="0" smtClean="0"/>
              <a:t>Correlation coefficients as a numeric way to measure the relationship between two variables.</a:t>
            </a:r>
          </a:p>
          <a:p>
            <a:pPr lvl="1"/>
            <a:r>
              <a:rPr lang="en-US" b="1" dirty="0" smtClean="0"/>
              <a:t>Making correlation coefficients in Excel</a:t>
            </a:r>
          </a:p>
          <a:p>
            <a:r>
              <a:rPr lang="en-US" dirty="0" smtClean="0"/>
              <a:t>Correlation is not causality:  part 1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We’d </a:t>
            </a:r>
            <a:r>
              <a:rPr lang="en-US" sz="2800" dirty="0" smtClean="0"/>
              <a:t>also like </a:t>
            </a:r>
            <a:r>
              <a:rPr lang="en-US" sz="2800" dirty="0"/>
              <a:t>a </a:t>
            </a:r>
            <a:r>
              <a:rPr lang="en-US" sz="2800" i="1" dirty="0" smtClean="0"/>
              <a:t>numerical</a:t>
            </a:r>
            <a:r>
              <a:rPr lang="en-US" sz="2800" dirty="0" smtClean="0"/>
              <a:t> measure </a:t>
            </a:r>
            <a:r>
              <a:rPr lang="en-US" sz="2800" dirty="0"/>
              <a:t>of how closely two variables move together: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dirty="0" smtClean="0">
                <a:latin typeface="+mn-lt"/>
              </a:rPr>
              <a:t>Correlation coefficient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correlation (coefficient) tells us two things: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direction of association: When X goes up, does Y go up or down? 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strength of the association: How closely related are Y and X, or, how strong is the link?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doesn’t tell us if the relationship is linear or curved –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In fact, it assumes that the relationship is linear.</a:t>
            </a:r>
          </a:p>
          <a:p>
            <a:pPr marL="320040" lvl="1" indent="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90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3944"/>
          </a:xfrm>
        </p:spPr>
        <p:txBody>
          <a:bodyPr/>
          <a:lstStyle/>
          <a:p>
            <a:r>
              <a:rPr lang="en-US" dirty="0" smtClean="0"/>
              <a:t>Correlation coefficient: notation r or </a:t>
            </a:r>
            <a:r>
              <a:rPr lang="el-GR" sz="2800" dirty="0">
                <a:latin typeface="Century Gothic" charset="0"/>
              </a:rPr>
              <a:t>ρ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671" y="1258784"/>
            <a:ext cx="7610476" cy="500754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positive correlation coefficient </a:t>
            </a:r>
            <a:r>
              <a:rPr lang="en-US" dirty="0" smtClean="0"/>
              <a:t>means:</a:t>
            </a:r>
          </a:p>
          <a:p>
            <a:pPr lvl="1"/>
            <a:r>
              <a:rPr lang="en-US" dirty="0" smtClean="0"/>
              <a:t>that </a:t>
            </a:r>
            <a:r>
              <a:rPr lang="en-US" dirty="0"/>
              <a:t>when we see a higher value for one variable, we also tend to see a higher value for the other variable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negative correlation coefficient means </a:t>
            </a:r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when we see a higher value for one variable, we tend to see a </a:t>
            </a:r>
            <a:r>
              <a:rPr lang="en-US" i="1" dirty="0"/>
              <a:t>lower</a:t>
            </a:r>
            <a:r>
              <a:rPr lang="en-US" dirty="0"/>
              <a:t> value for the other variable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C:\Users\julian\Dropbox\Teaching\SMG222_fall2014\Slides\6\all_cor_2_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3" y="3642843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julian\Dropbox\Teaching\SMG222_fall2014\Slides\6\all_cor_2_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384" y="3642843"/>
            <a:ext cx="27432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4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671" y="1572432"/>
            <a:ext cx="7610476" cy="4437529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A correlation coefficient that is zero means </a:t>
            </a:r>
            <a:endParaRPr lang="en-US" dirty="0" smtClean="0"/>
          </a:p>
          <a:p>
            <a:pPr lvl="1"/>
            <a:r>
              <a:rPr lang="en-US" dirty="0" smtClean="0"/>
              <a:t>that there </a:t>
            </a:r>
            <a:r>
              <a:rPr lang="en-US" dirty="0"/>
              <a:t>is no </a:t>
            </a:r>
            <a:r>
              <a:rPr lang="en-US" dirty="0" smtClean="0"/>
              <a:t>correlation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did a scatter of X and Y, the dots would seem to have no relationship. </a:t>
            </a:r>
          </a:p>
        </p:txBody>
      </p:sp>
      <p:pic>
        <p:nvPicPr>
          <p:cNvPr id="4" name="Picture 3" descr="C:\Users\julian\Dropbox\Teaching\SMG222_fall2014\Slides\6\all_cor_2_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893" y="3791197"/>
            <a:ext cx="3212275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5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correlation coefficient is between 1 &amp; -1</a:t>
            </a:r>
            <a:br>
              <a:rPr lang="en-US" sz="3000" dirty="0" smtClean="0"/>
            </a:br>
            <a:r>
              <a:rPr lang="en-US" sz="3000" dirty="0" smtClean="0"/>
              <a:t>Closer to |1|  means a stronger association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710811"/>
            <a:ext cx="7759700" cy="43105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r = 1</a:t>
            </a:r>
          </a:p>
          <a:p>
            <a:pPr lvl="1"/>
            <a:r>
              <a:rPr lang="en-US" dirty="0"/>
              <a:t>there is perfect positive correlation; if you did a scatter of X and Y, the dots would all lie exactly on an </a:t>
            </a:r>
            <a:r>
              <a:rPr lang="en-US" i="1" dirty="0"/>
              <a:t>upward</a:t>
            </a:r>
            <a:r>
              <a:rPr lang="en-US" dirty="0"/>
              <a:t> sloping line.  </a:t>
            </a:r>
          </a:p>
          <a:p>
            <a:r>
              <a:rPr lang="en-US" dirty="0" smtClean="0"/>
              <a:t>When r = -1</a:t>
            </a:r>
          </a:p>
          <a:p>
            <a:pPr lvl="1"/>
            <a:r>
              <a:rPr lang="en-US" dirty="0"/>
              <a:t>there is perfect negative correlation; if you did a scatter of X and Y, the dots would all lie exactly on a </a:t>
            </a:r>
            <a:r>
              <a:rPr lang="en-US" i="1" dirty="0"/>
              <a:t>downward</a:t>
            </a:r>
            <a:r>
              <a:rPr lang="en-US" dirty="0"/>
              <a:t> sloping line.  </a:t>
            </a:r>
          </a:p>
          <a:p>
            <a:r>
              <a:rPr lang="en-US" dirty="0" smtClean="0"/>
              <a:t>When r = 0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no correlation; if you did a scatter of X and Y, the dots would seem to have no relationship with each other.  If you were to fit a line to the dots, it would be </a:t>
            </a:r>
            <a:r>
              <a:rPr lang="en-US" dirty="0" smtClean="0"/>
              <a:t>flat (since Y doesn’t change as X changes).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4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 smtClean="0"/>
              <a:t>Interpreting the </a:t>
            </a:r>
            <a:r>
              <a:rPr lang="en-US" dirty="0"/>
              <a:t>values of correlation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+mn-lt"/>
              </a:rPr>
              <a:t>Measured correlations are almost never exactly 0, 1, or –1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+mn-lt"/>
              </a:rPr>
              <a:t>A claim that two variables are uncorrelated typically means that the correlation is </a:t>
            </a:r>
            <a:r>
              <a:rPr lang="ja-JP" altLang="en-US" sz="2400" dirty="0">
                <a:latin typeface="+mn-lt"/>
              </a:rPr>
              <a:t>“</a:t>
            </a:r>
            <a:r>
              <a:rPr lang="en-US" sz="2400" dirty="0">
                <a:latin typeface="+mn-lt"/>
              </a:rPr>
              <a:t>near</a:t>
            </a:r>
            <a:r>
              <a:rPr lang="ja-JP" altLang="en-US" sz="2400" dirty="0">
                <a:latin typeface="+mn-lt"/>
              </a:rPr>
              <a:t>”</a:t>
            </a:r>
            <a:r>
              <a:rPr lang="en-US" sz="2400" dirty="0">
                <a:latin typeface="+mn-lt"/>
              </a:rPr>
              <a:t> 0 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+mn-lt"/>
              </a:rPr>
              <a:t>No absolute standard for what is a strong correlation, what is a weak correlation, and what is no correlation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Century Gothic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5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do you think the correlation </a:t>
            </a:r>
            <a:r>
              <a:rPr lang="en-US" dirty="0" smtClean="0"/>
              <a:t>coefficients compare </a:t>
            </a:r>
            <a:r>
              <a:rPr lang="en-US" dirty="0"/>
              <a:t>in Figure A and Figure B below?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Content Placeholder 5" descr="C:\Users\julian\Dropbox\Teaching\SMG222_fall2014\Slides\6\high_cor_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6" y="1380868"/>
            <a:ext cx="7886700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89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do you think the correlation </a:t>
            </a:r>
            <a:r>
              <a:rPr lang="en-US" dirty="0" smtClean="0"/>
              <a:t>coefficients compare </a:t>
            </a:r>
            <a:r>
              <a:rPr lang="en-US" dirty="0"/>
              <a:t>in Figure A and Figure B below?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Content Placeholder 5" descr="C:\Users\julian\Dropbox\Teaching\SMG222_fall2014\Slides\6\high_cor_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6" y="1380868"/>
            <a:ext cx="7886700" cy="39433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28650" y="5086754"/>
            <a:ext cx="7586201" cy="1421928"/>
          </a:xfrm>
          <a:prstGeom prst="rect">
            <a:avLst/>
          </a:prstGeom>
          <a:solidFill>
            <a:srgbClr val="FFFF00"/>
          </a:solidFill>
          <a:ln w="6350" cap="flat" cmpd="sng" algn="ctr">
            <a:solidFill>
              <a:srgbClr val="FFFF00"/>
            </a:solidFill>
            <a:prstDash val="solid"/>
            <a:miter lim="800000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Both are positive.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Figure B fits more tightly around the line – its correlation coefficient is closer to 1.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The fact that one is steeper doesn’t affect the correlation.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49667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Correlation in Excel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199" y="811658"/>
            <a:ext cx="8322067" cy="49874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To get the correlation (between 2 variables in Excel, </a:t>
            </a:r>
          </a:p>
          <a:p>
            <a:pPr marL="342900" lvl="1" indent="0">
              <a:buNone/>
            </a:pPr>
            <a:r>
              <a:rPr lang="en-US" dirty="0" smtClean="0"/>
              <a:t>=CORREL(range </a:t>
            </a:r>
            <a:r>
              <a:rPr lang="en-US" dirty="0"/>
              <a:t>X, range 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In-Class exercise: with NYCUniversityAdmissionsScores.xlsx again:</a:t>
            </a:r>
          </a:p>
          <a:p>
            <a:pPr marL="0" indent="0">
              <a:buNone/>
            </a:pPr>
            <a:r>
              <a:rPr lang="en-US" dirty="0" smtClean="0"/>
              <a:t>1. Get the correlation between schools’ math and reading mean scores.</a:t>
            </a:r>
          </a:p>
          <a:p>
            <a:pPr marL="0" indent="0">
              <a:buNone/>
            </a:pPr>
            <a:r>
              <a:rPr lang="en-US" dirty="0" smtClean="0"/>
              <a:t>2. Get the correlation between the number of test takers and the reading mean scores.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467" y="3477605"/>
            <a:ext cx="3696880" cy="275563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67" y="3477605"/>
            <a:ext cx="3920448" cy="297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to-do’s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 the Excel checklist with a TA (any QM222 TA) by the end of this week.</a:t>
            </a:r>
          </a:p>
          <a:p>
            <a:r>
              <a:rPr lang="en-US" dirty="0" smtClean="0"/>
              <a:t>Assignment 1 is due next Monday:  </a:t>
            </a:r>
          </a:p>
          <a:p>
            <a:pPr marL="0" indent="0">
              <a:buNone/>
            </a:pPr>
            <a:r>
              <a:rPr lang="en-US" dirty="0" smtClean="0"/>
              <a:t>For two topics (although you need only do 1 if you and I have already agreed on one)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specific question or questions will your project address?</a:t>
            </a:r>
          </a:p>
          <a:p>
            <a:r>
              <a:rPr lang="en-US" dirty="0"/>
              <a:t> </a:t>
            </a:r>
            <a:r>
              <a:rPr lang="en-US" dirty="0" smtClean="0"/>
              <a:t>What </a:t>
            </a:r>
            <a:r>
              <a:rPr lang="en-US" dirty="0"/>
              <a:t>is the data set you plan to use?</a:t>
            </a:r>
          </a:p>
          <a:p>
            <a:r>
              <a:rPr lang="en-US" dirty="0"/>
              <a:t> </a:t>
            </a:r>
            <a:r>
              <a:rPr lang="en-US" dirty="0" smtClean="0"/>
              <a:t>You </a:t>
            </a:r>
            <a:r>
              <a:rPr lang="en-US" dirty="0"/>
              <a:t>are going to measure a relationship between two variables.  What are these 2 variables?  (Note: a variable can be categorical, such as gender.)</a:t>
            </a:r>
          </a:p>
          <a:p>
            <a:r>
              <a:rPr lang="en-US" dirty="0"/>
              <a:t> </a:t>
            </a:r>
            <a:r>
              <a:rPr lang="en-US" dirty="0" smtClean="0"/>
              <a:t>What </a:t>
            </a:r>
            <a:r>
              <a:rPr lang="en-US" dirty="0"/>
              <a:t>company, governmental body or other organization would be interested in knowing the answer to this question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7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49667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Correlation in Excel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199" y="811658"/>
            <a:ext cx="8322067" cy="49874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To get the correlation between all pairs of a bunch of variables in Excel, choose E</a:t>
            </a:r>
            <a:r>
              <a:rPr lang="en-US" dirty="0" smtClean="0"/>
              <a:t>xcel </a:t>
            </a:r>
            <a:r>
              <a:rPr lang="en-US" dirty="0" err="1" smtClean="0"/>
              <a:t>Data→In</a:t>
            </a:r>
            <a:r>
              <a:rPr lang="en-US" dirty="0" smtClean="0"/>
              <a:t> </a:t>
            </a:r>
            <a:r>
              <a:rPr lang="en-US" dirty="0"/>
              <a:t>Data Analysis → </a:t>
            </a:r>
            <a:r>
              <a:rPr lang="en-US" dirty="0" smtClean="0"/>
              <a:t>Correlation</a:t>
            </a:r>
            <a:r>
              <a:rPr lang="en-US" dirty="0" smtClean="0"/>
              <a:t>.</a:t>
            </a:r>
          </a:p>
          <a:p>
            <a:r>
              <a:rPr lang="en-US" dirty="0"/>
              <a:t>Highlight all columns</a:t>
            </a:r>
          </a:p>
          <a:p>
            <a:r>
              <a:rPr lang="en-US" dirty="0" smtClean="0"/>
              <a:t>Do </a:t>
            </a:r>
            <a:r>
              <a:rPr lang="en-US" dirty="0" smtClean="0"/>
              <a:t>it with </a:t>
            </a:r>
            <a:r>
              <a:rPr lang="en-US" dirty="0" smtClean="0"/>
              <a:t>NYCUniversityAdmissionsScores.xlsx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55370"/>
              </p:ext>
            </p:extLst>
          </p:nvPr>
        </p:nvGraphicFramePr>
        <p:xfrm>
          <a:off x="603886" y="2398743"/>
          <a:ext cx="7877907" cy="1992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046"/>
                <a:gridCol w="1977312"/>
                <a:gridCol w="1501533"/>
                <a:gridCol w="2242016"/>
              </a:tblGrid>
              <a:tr h="8287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Mathematics Mean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Reading Mean</a:t>
                      </a:r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Number of Test Takers</a:t>
                      </a:r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2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 Mean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2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Reading 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0.88312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98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Number of Test Takers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0.07117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-0.00327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>
          <a:xfrm>
            <a:off x="628650" y="5086754"/>
            <a:ext cx="7586201" cy="1089529"/>
          </a:xfrm>
          <a:prstGeom prst="rect">
            <a:avLst/>
          </a:prstGeom>
          <a:solidFill>
            <a:srgbClr val="FFFF00"/>
          </a:solidFill>
          <a:ln w="6350" cap="flat" cmpd="sng" algn="ctr">
            <a:solidFill>
              <a:srgbClr val="FFFF00"/>
            </a:solidFill>
            <a:prstDash val="solid"/>
            <a:miter lim="800000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Understanding this: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Why are there 1’s along the diagonal?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Why are there no numbers above the diagonal?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0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v.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correlation coefficient measures </a:t>
            </a:r>
            <a:r>
              <a:rPr lang="en-US" dirty="0" smtClean="0"/>
              <a:t>the strength </a:t>
            </a:r>
            <a:r>
              <a:rPr lang="en-US" dirty="0"/>
              <a:t>of </a:t>
            </a:r>
            <a:r>
              <a:rPr lang="en-US" b="1" dirty="0"/>
              <a:t>linear</a:t>
            </a:r>
            <a:r>
              <a:rPr lang="en-US" dirty="0"/>
              <a:t> relationship.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low value is not enough to conclude a lack of a strong link between the two variables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picture has a near zero correlation … The </a:t>
            </a:r>
            <a:r>
              <a:rPr lang="en-US" dirty="0"/>
              <a:t>two variables are very </a:t>
            </a:r>
            <a:r>
              <a:rPr lang="en-US" dirty="0" smtClean="0"/>
              <a:t>related, but it’s not a line with a single slope, but.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5" descr="C:\Users\julian\Dropbox\Teaching\SMG222_fall2014\Slides\6\high_cor_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57" y="4011747"/>
            <a:ext cx="27432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78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>
            <a:normAutofit/>
          </a:bodyPr>
          <a:lstStyle/>
          <a:p>
            <a:r>
              <a:rPr lang="en-US" dirty="0" smtClean="0"/>
              <a:t>Scatter </a:t>
            </a:r>
            <a:r>
              <a:rPr lang="en-US" dirty="0"/>
              <a:t>diagrams </a:t>
            </a:r>
            <a:r>
              <a:rPr lang="en-US" dirty="0" smtClean="0"/>
              <a:t>as one way to study the relationship between two variables</a:t>
            </a:r>
          </a:p>
          <a:p>
            <a:pPr lvl="1"/>
            <a:r>
              <a:rPr lang="en-US" dirty="0" smtClean="0"/>
              <a:t>Making scatter diagrams in Excel</a:t>
            </a:r>
          </a:p>
          <a:p>
            <a:r>
              <a:rPr lang="en-US" dirty="0" smtClean="0"/>
              <a:t>Correlation coefficients as a numeric way to measure the relationship between two variables.</a:t>
            </a:r>
          </a:p>
          <a:p>
            <a:pPr lvl="1"/>
            <a:r>
              <a:rPr lang="en-US" dirty="0"/>
              <a:t>Making correlation coefficients in Excel</a:t>
            </a:r>
          </a:p>
          <a:p>
            <a:r>
              <a:rPr lang="en-US" b="1" dirty="0" smtClean="0"/>
              <a:t>Correlation is not causality:  part 1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does not mean Causation (i.e. one thing causes another)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https://www.youtube.com/watch?v=8B271L3NtAw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latin typeface="Century Gothic" charset="0"/>
              </a:rPr>
              <a:t>Why correlation does not imply causation</a:t>
            </a:r>
            <a:endParaRPr lang="en-US" sz="2800" dirty="0">
              <a:latin typeface="Century Gothic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dirty="0" smtClean="0">
                <a:latin typeface="+mn-lt"/>
              </a:rPr>
              <a:t>Possible explanations for correlation between x and y:</a:t>
            </a:r>
          </a:p>
          <a:p>
            <a:pPr marL="822960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X causes Y</a:t>
            </a:r>
          </a:p>
          <a:p>
            <a:pPr marL="1371600" lvl="2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a change in X will change Y.</a:t>
            </a:r>
          </a:p>
          <a:p>
            <a:pPr marL="1371600" lvl="2" indent="-457200">
              <a:lnSpc>
                <a:spcPct val="90000"/>
              </a:lnSpc>
              <a:defRPr/>
            </a:pPr>
            <a:endParaRPr lang="en-US" sz="2400" dirty="0" smtClean="0">
              <a:latin typeface="+mn-lt"/>
            </a:endParaRPr>
          </a:p>
          <a:p>
            <a:pPr marL="822960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Y causes X</a:t>
            </a:r>
          </a:p>
          <a:p>
            <a:pPr marL="1371600" lvl="2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a change in Y will change X</a:t>
            </a:r>
          </a:p>
          <a:p>
            <a:pPr marL="1371600" lvl="2" indent="-457200">
              <a:lnSpc>
                <a:spcPct val="90000"/>
              </a:lnSpc>
              <a:defRPr/>
            </a:pPr>
            <a:endParaRPr lang="en-US" sz="2400" dirty="0" smtClean="0">
              <a:latin typeface="+mn-lt"/>
            </a:endParaRPr>
          </a:p>
          <a:p>
            <a:pPr marL="822960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X causes Y AND Y causes X</a:t>
            </a:r>
          </a:p>
          <a:p>
            <a:pPr marL="1371600" lvl="2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this is known as simultaneity</a:t>
            </a:r>
          </a:p>
          <a:p>
            <a:pPr marL="1371600" lvl="2" indent="-457200">
              <a:lnSpc>
                <a:spcPct val="90000"/>
              </a:lnSpc>
              <a:defRPr/>
            </a:pPr>
            <a:endParaRPr lang="en-US" sz="2400" dirty="0" smtClean="0">
              <a:latin typeface="+mn-lt"/>
            </a:endParaRPr>
          </a:p>
          <a:p>
            <a:pPr marL="822960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 Another variable(s) cause both X and Y</a:t>
            </a:r>
          </a:p>
          <a:p>
            <a:pPr marL="1371600" lvl="2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this is called a </a:t>
            </a:r>
            <a:r>
              <a:rPr lang="en-US" sz="2400" b="1" dirty="0" smtClean="0">
                <a:latin typeface="+mn-lt"/>
              </a:rPr>
              <a:t>confounding factor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1800" dirty="0" smtClean="0">
              <a:ea typeface="+mn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62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through the examples in the video… which is it?: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/>
          </a:bodyPr>
          <a:lstStyle/>
          <a:p>
            <a:pPr marL="365760" indent="0">
              <a:buNone/>
              <a:defRPr/>
            </a:pPr>
            <a:r>
              <a:rPr lang="en-US" dirty="0" smtClean="0"/>
              <a:t>A. X </a:t>
            </a:r>
            <a:r>
              <a:rPr lang="en-US" dirty="0"/>
              <a:t>causes </a:t>
            </a:r>
            <a:r>
              <a:rPr lang="en-US" dirty="0" smtClean="0"/>
              <a:t>Y</a:t>
            </a:r>
            <a:endParaRPr lang="en-US" sz="2400" dirty="0"/>
          </a:p>
          <a:p>
            <a:pPr marL="365760" indent="0">
              <a:buNone/>
              <a:defRPr/>
            </a:pPr>
            <a:r>
              <a:rPr lang="en-US" dirty="0" smtClean="0"/>
              <a:t>B. Y </a:t>
            </a:r>
            <a:r>
              <a:rPr lang="en-US" dirty="0"/>
              <a:t>causes X</a:t>
            </a:r>
          </a:p>
          <a:p>
            <a:pPr marL="365760" indent="0">
              <a:buNone/>
              <a:defRPr/>
            </a:pPr>
            <a:r>
              <a:rPr lang="en-US" dirty="0" smtClean="0"/>
              <a:t>C. X </a:t>
            </a:r>
            <a:r>
              <a:rPr lang="en-US" dirty="0"/>
              <a:t>causes Y AND Y causes </a:t>
            </a:r>
            <a:r>
              <a:rPr lang="en-US" dirty="0" smtClean="0"/>
              <a:t>X (</a:t>
            </a:r>
            <a:r>
              <a:rPr lang="en-US" sz="2400" dirty="0" smtClean="0"/>
              <a:t>simultaneity)</a:t>
            </a:r>
            <a:endParaRPr lang="en-US" sz="2400" dirty="0"/>
          </a:p>
          <a:p>
            <a:pPr marL="365760" indent="0">
              <a:buNone/>
              <a:defRPr/>
            </a:pPr>
            <a:r>
              <a:rPr lang="en-US" dirty="0" smtClean="0"/>
              <a:t>D. </a:t>
            </a:r>
            <a:r>
              <a:rPr lang="en-US" dirty="0"/>
              <a:t>Another variable(s) cause both X and </a:t>
            </a:r>
            <a:r>
              <a:rPr lang="en-US" dirty="0" smtClean="0"/>
              <a:t>Y (</a:t>
            </a:r>
            <a:r>
              <a:rPr lang="en-US" sz="2400" dirty="0" smtClean="0"/>
              <a:t>confounding factor)</a:t>
            </a:r>
          </a:p>
          <a:p>
            <a:pPr marL="365760" indent="0">
              <a:buNone/>
              <a:defRPr/>
            </a:pPr>
            <a:endParaRPr lang="en-US" dirty="0"/>
          </a:p>
          <a:p>
            <a:pPr marL="822960" indent="-457200">
              <a:buFont typeface="+mj-lt"/>
              <a:buAutoNum type="arabicPeriod"/>
              <a:defRPr/>
            </a:pPr>
            <a:r>
              <a:rPr lang="en-US" sz="2400" dirty="0" smtClean="0"/>
              <a:t>Ice cream (X) causes drownings (Y). </a:t>
            </a:r>
          </a:p>
          <a:p>
            <a:pPr marL="822960" indent="-457200">
              <a:buFont typeface="+mj-lt"/>
              <a:buAutoNum type="arabicPeriod"/>
              <a:defRPr/>
            </a:pPr>
            <a:r>
              <a:rPr lang="en-US" sz="2400" dirty="0" smtClean="0"/>
              <a:t>Married men live longer than single men.</a:t>
            </a:r>
          </a:p>
          <a:p>
            <a:pPr marL="822960" indent="-457200">
              <a:buFont typeface="+mj-lt"/>
              <a:buAutoNum type="arabicPeriod"/>
              <a:defRPr/>
            </a:pPr>
            <a:r>
              <a:rPr lang="en-US" dirty="0" smtClean="0"/>
              <a:t>Infants who sleep with the lights on tend to grow up short-sighted. </a:t>
            </a:r>
          </a:p>
          <a:p>
            <a:pPr marL="822960" indent="-457200">
              <a:buFont typeface="+mj-lt"/>
              <a:buAutoNum type="arabicPeriod"/>
              <a:defRPr/>
            </a:pPr>
            <a:r>
              <a:rPr lang="en-US" sz="2400" dirty="0" smtClean="0"/>
              <a:t>Self esteem causes good grades.</a:t>
            </a:r>
          </a:p>
          <a:p>
            <a:pPr marL="822960" indent="-457200"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>
            <a:normAutofit/>
          </a:bodyPr>
          <a:lstStyle/>
          <a:p>
            <a:r>
              <a:rPr lang="en-US" b="1" dirty="0" smtClean="0"/>
              <a:t>Scatter </a:t>
            </a:r>
            <a:r>
              <a:rPr lang="en-US" b="1" dirty="0"/>
              <a:t>diagrams </a:t>
            </a:r>
            <a:r>
              <a:rPr lang="en-US" b="1" dirty="0" smtClean="0"/>
              <a:t>as one way to study the relationship between two variables</a:t>
            </a:r>
          </a:p>
          <a:p>
            <a:pPr lvl="1"/>
            <a:r>
              <a:rPr lang="en-US" b="1" dirty="0" smtClean="0"/>
              <a:t>Making scatter diagrams in Excel</a:t>
            </a:r>
          </a:p>
          <a:p>
            <a:r>
              <a:rPr lang="en-US" dirty="0" smtClean="0"/>
              <a:t>Correlation coefficients as a numeric way to measure the relationship between two variables.</a:t>
            </a:r>
          </a:p>
          <a:p>
            <a:pPr lvl="1"/>
            <a:r>
              <a:rPr lang="en-US" dirty="0"/>
              <a:t>Making correlation coefficients in Excel</a:t>
            </a:r>
          </a:p>
          <a:p>
            <a:r>
              <a:rPr lang="en-US" dirty="0" smtClean="0"/>
              <a:t>Correlation is not causality:  part 1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Scatterplots can tell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direction</a:t>
            </a:r>
            <a:r>
              <a:rPr lang="en-US" dirty="0"/>
              <a:t> </a:t>
            </a:r>
            <a:r>
              <a:rPr lang="en-US" dirty="0" smtClean="0"/>
              <a:t>(sign) of </a:t>
            </a:r>
            <a:r>
              <a:rPr lang="en-US" dirty="0"/>
              <a:t>relationship between two variables (is the slope positive or negative?)</a:t>
            </a:r>
          </a:p>
          <a:p>
            <a:r>
              <a:rPr lang="en-US" dirty="0"/>
              <a:t>The </a:t>
            </a:r>
            <a:r>
              <a:rPr lang="en-US" b="1" dirty="0"/>
              <a:t>form</a:t>
            </a:r>
            <a:r>
              <a:rPr lang="en-US" dirty="0"/>
              <a:t> of the relationship:  linear vs. curved</a:t>
            </a:r>
          </a:p>
          <a:p>
            <a:r>
              <a:rPr lang="en-US" dirty="0"/>
              <a:t>The </a:t>
            </a:r>
            <a:r>
              <a:rPr lang="en-US" b="1" dirty="0"/>
              <a:t>strength</a:t>
            </a:r>
            <a:r>
              <a:rPr lang="en-US" dirty="0"/>
              <a:t> of relationship</a:t>
            </a:r>
          </a:p>
          <a:p>
            <a:r>
              <a:rPr lang="en-US" dirty="0"/>
              <a:t>If there are </a:t>
            </a:r>
            <a:r>
              <a:rPr lang="en-US" b="1" dirty="0"/>
              <a:t>outliers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522413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en-US" sz="2700" dirty="0" smtClean="0"/>
              <a:t>Example: The Midwest seems to have the best SAT math scores.  But is this because fewer high schoolers in the Midwest take the SAT?</a:t>
            </a:r>
            <a:br>
              <a:rPr lang="en-US" altLang="en-US" sz="2700" dirty="0" smtClean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endParaRPr lang="en-US" altLang="en-US" dirty="0" smtClean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533400" y="533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1600" dirty="0"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11268" name="Picture 2" descr="DESCRI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39624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DESCRI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0973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9191" y="1676400"/>
            <a:ext cx="3914454" cy="4231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title"/>
          </p:nvPr>
        </p:nvSpPr>
        <p:spPr>
          <a:xfrm>
            <a:off x="359597" y="838200"/>
            <a:ext cx="8599468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en-US" sz="2700" dirty="0" smtClean="0"/>
              <a:t>Example: The Midwest seems to have the best SAT math scores.  </a:t>
            </a:r>
            <a:br>
              <a:rPr lang="en-US" altLang="en-US" sz="2700" dirty="0" smtClean="0"/>
            </a:br>
            <a:r>
              <a:rPr lang="en-US" altLang="en-US" sz="2700" dirty="0" smtClean="0"/>
              <a:t>But is this because fewer high schoolers in the Midwest take the SAT?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endParaRPr lang="en-US" altLang="en-US" dirty="0" smtClean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533400" y="533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1600" dirty="0"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11268" name="Picture 2" descr="DESCRI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39624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DESCRI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0973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a scatter plot! Each dot represents one “observation”, one data point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433262"/>
              </p:ext>
            </p:extLst>
          </p:nvPr>
        </p:nvGraphicFramePr>
        <p:xfrm>
          <a:off x="0" y="1444336"/>
          <a:ext cx="6220691" cy="452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a scatter plot! Each dot represents one “observation”, one data point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1444336"/>
          <a:ext cx="6220691" cy="452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4"/>
          <p:cNvSpPr txBox="1">
            <a:spLocks/>
          </p:cNvSpPr>
          <p:nvPr/>
        </p:nvSpPr>
        <p:spPr>
          <a:xfrm>
            <a:off x="5801248" y="845750"/>
            <a:ext cx="3114989" cy="5410712"/>
          </a:xfrm>
          <a:prstGeom prst="rect">
            <a:avLst/>
          </a:prstGeom>
          <a:solidFill>
            <a:srgbClr val="FFFF00"/>
          </a:solidFill>
          <a:ln w="6350" cap="flat" cmpd="sng" algn="ctr">
            <a:solidFill>
              <a:srgbClr val="FFFF00"/>
            </a:solidFill>
            <a:prstDash val="solid"/>
            <a:miter lim="800000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What is an observation in this data set?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A state.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If I made a line, would the slope be positive or negative?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Negative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Would a line or a curve fit better?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Probably a curve.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Is the relationship strong?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Hmmm…. kind of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/>
              <a:t>Are there outliers?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Not really far out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ones.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6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scatter diagrams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4" y="1690689"/>
            <a:ext cx="7610476" cy="48133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class exercise: </a:t>
            </a:r>
            <a:r>
              <a:rPr lang="en-US" dirty="0" smtClean="0"/>
              <a:t>open  NYCUniversityAdmissionsScores.xlsx </a:t>
            </a:r>
            <a:r>
              <a:rPr lang="en-US" dirty="0"/>
              <a:t>(a data set </a:t>
            </a:r>
            <a:r>
              <a:rPr lang="en-US" dirty="0" smtClean="0"/>
              <a:t>on average SAT scores from each NYC high school) </a:t>
            </a:r>
            <a:r>
              <a:rPr lang="en-US" dirty="0"/>
              <a:t>in on </a:t>
            </a:r>
            <a:r>
              <a:rPr lang="en-US" dirty="0" smtClean="0"/>
              <a:t>sites.bu.edu/qm222projectcourse/Other Materials/Data and other materials used in class</a:t>
            </a:r>
            <a:endParaRPr lang="en-US" dirty="0"/>
          </a:p>
          <a:p>
            <a:r>
              <a:rPr lang="en-US" dirty="0" smtClean="0"/>
              <a:t>Make a scatter diagram with the math score on the Y-Axis and the reading score on the X-axis.</a:t>
            </a:r>
          </a:p>
          <a:p>
            <a:pPr lvl="1"/>
            <a:r>
              <a:rPr lang="en-US" dirty="0" smtClean="0"/>
              <a:t>You need to place </a:t>
            </a:r>
            <a:r>
              <a:rPr lang="en-US" dirty="0"/>
              <a:t>the two columns you want </a:t>
            </a:r>
            <a:r>
              <a:rPr lang="en-US" dirty="0" smtClean="0"/>
              <a:t>in your graph </a:t>
            </a:r>
            <a:r>
              <a:rPr lang="en-US" dirty="0"/>
              <a:t>side-by-side.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variable you want on the x-axis should be on the left.</a:t>
            </a:r>
          </a:p>
          <a:p>
            <a:r>
              <a:rPr lang="en-US" dirty="0"/>
              <a:t>Make sure the top row of each column has a descriptive label for the variable.</a:t>
            </a:r>
          </a:p>
          <a:p>
            <a:r>
              <a:rPr lang="en-US" dirty="0"/>
              <a:t>On the Insert tab, click the picture of a scatter diagram and then click on the first scatter with only </a:t>
            </a:r>
            <a:r>
              <a:rPr lang="en-US" dirty="0" smtClean="0"/>
              <a:t>markers and with no </a:t>
            </a:r>
            <a:r>
              <a:rPr lang="en-US" dirty="0"/>
              <a:t>connecting </a:t>
            </a:r>
            <a:r>
              <a:rPr lang="en-US" dirty="0" smtClean="0"/>
              <a:t>lines.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does each observation represent?</a:t>
            </a:r>
          </a:p>
          <a:p>
            <a:pPr lvl="1"/>
            <a:r>
              <a:rPr lang="en-US" dirty="0"/>
              <a:t>Make a scatter diagram with the school’s math mean score on the Y-axis and the school’s reading score on the X-axis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0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C0000"/>
    </a:accent1>
    <a:accent2>
      <a:srgbClr val="7F7F7F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C0000"/>
    </a:accent1>
    <a:accent2>
      <a:srgbClr val="7F7F7F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30706</TotalTime>
  <Words>1497</Words>
  <Application>Microsoft Office PowerPoint</Application>
  <PresentationFormat>On-screen Show (4:3)</PresentationFormat>
  <Paragraphs>217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Calibri Light</vt:lpstr>
      <vt:lpstr>Century Gothic</vt:lpstr>
      <vt:lpstr>Wingdings</vt:lpstr>
      <vt:lpstr>Office Theme</vt:lpstr>
      <vt:lpstr>QM222 Class 4 Section A1 Summarizing the Relationship between Two Variables, and Why Correlation doesn’t tell us what causes what</vt:lpstr>
      <vt:lpstr>Some to-do’s</vt:lpstr>
      <vt:lpstr>Today’s Objectives</vt:lpstr>
      <vt:lpstr>Scatterplots can tell us</vt:lpstr>
      <vt:lpstr>Example: The Midwest seems to have the best SAT math scores.  But is this because fewer high schoolers in the Midwest take the SAT?  </vt:lpstr>
      <vt:lpstr>Example: The Midwest seems to have the best SAT math scores.   But is this because fewer high schoolers in the Midwest take the SAT?  </vt:lpstr>
      <vt:lpstr>Use a scatter plot! Each dot represents one “observation”, one data point </vt:lpstr>
      <vt:lpstr>Use a scatter plot! Each dot represents one “observation”, one data point </vt:lpstr>
      <vt:lpstr>Making scatter diagrams in Excel</vt:lpstr>
      <vt:lpstr>Your scatter diagram from Excel…</vt:lpstr>
      <vt:lpstr>Today’s Objectives</vt:lpstr>
      <vt:lpstr>We’d also like a numerical measure of how closely two variables move together:   the Correlation coefficient</vt:lpstr>
      <vt:lpstr>Correlation coefficient: notation r or ρ </vt:lpstr>
      <vt:lpstr>Correlation coefficient</vt:lpstr>
      <vt:lpstr>The correlation coefficient is between 1 &amp; -1 Closer to |1|  means a stronger association</vt:lpstr>
      <vt:lpstr>Interpreting the values of correlation</vt:lpstr>
      <vt:lpstr>How do you think the correlation coefficients compare in Figure A and Figure B below? </vt:lpstr>
      <vt:lpstr>How do you think the correlation coefficients compare in Figure A and Figure B below? </vt:lpstr>
      <vt:lpstr>Correlation in Excel</vt:lpstr>
      <vt:lpstr>Correlation in Excel</vt:lpstr>
      <vt:lpstr>Correlation v. relation</vt:lpstr>
      <vt:lpstr>Today’s Objectives</vt:lpstr>
      <vt:lpstr>Correlation does not mean Causation (i.e. one thing causes another)</vt:lpstr>
      <vt:lpstr>Why correlation does not imply causation</vt:lpstr>
      <vt:lpstr>Let’s go through the examples in the video… which is it?: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429</cp:revision>
  <cp:lastPrinted>2017-09-13T13:45:00Z</cp:lastPrinted>
  <dcterms:created xsi:type="dcterms:W3CDTF">2012-04-21T03:14:22Z</dcterms:created>
  <dcterms:modified xsi:type="dcterms:W3CDTF">2017-09-13T13:45:09Z</dcterms:modified>
</cp:coreProperties>
</file>