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07" r:id="rId1"/>
  </p:sldMasterIdLst>
  <p:notesMasterIdLst>
    <p:notesMasterId r:id="rId30"/>
  </p:notesMasterIdLst>
  <p:handoutMasterIdLst>
    <p:handoutMasterId r:id="rId31"/>
  </p:handoutMasterIdLst>
  <p:sldIdLst>
    <p:sldId id="331" r:id="rId2"/>
    <p:sldId id="512" r:id="rId3"/>
    <p:sldId id="559" r:id="rId4"/>
    <p:sldId id="598" r:id="rId5"/>
    <p:sldId id="561" r:id="rId6"/>
    <p:sldId id="563" r:id="rId7"/>
    <p:sldId id="564" r:id="rId8"/>
    <p:sldId id="491" r:id="rId9"/>
    <p:sldId id="553" r:id="rId10"/>
    <p:sldId id="565" r:id="rId11"/>
    <p:sldId id="567" r:id="rId12"/>
    <p:sldId id="568" r:id="rId13"/>
    <p:sldId id="602" r:id="rId14"/>
    <p:sldId id="601" r:id="rId15"/>
    <p:sldId id="600" r:id="rId16"/>
    <p:sldId id="595" r:id="rId17"/>
    <p:sldId id="573" r:id="rId18"/>
    <p:sldId id="584" r:id="rId19"/>
    <p:sldId id="585" r:id="rId20"/>
    <p:sldId id="599" r:id="rId21"/>
    <p:sldId id="576" r:id="rId22"/>
    <p:sldId id="605" r:id="rId23"/>
    <p:sldId id="578" r:id="rId24"/>
    <p:sldId id="597" r:id="rId25"/>
    <p:sldId id="587" r:id="rId26"/>
    <p:sldId id="588" r:id="rId27"/>
    <p:sldId id="590" r:id="rId28"/>
    <p:sldId id="59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A3F"/>
    <a:srgbClr val="6666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9" autoAdjust="0"/>
    <p:restoredTop sz="95878" autoAdjust="0"/>
  </p:normalViewPr>
  <p:slideViewPr>
    <p:cSldViewPr snapToGrid="0" snapToObjects="1">
      <p:cViewPr varScale="1">
        <p:scale>
          <a:sx n="70" d="100"/>
          <a:sy n="70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1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000QM222Fall2017project\tempforclass\Exercise%203%20ACS%20Business%20Major%20Earnings%2020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00QM222Fall2017project\tempforclass\Exercise%203%20ACS%20Business%20Major%20Earnings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Histogram of 25 year-years with Business Majors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"/>
        <c:axId val="374269048"/>
        <c:axId val="374269440"/>
      </c:barChart>
      <c:catAx>
        <c:axId val="374269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Earnings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4269440"/>
        <c:crosses val="autoZero"/>
        <c:auto val="1"/>
        <c:lblAlgn val="ctr"/>
        <c:lblOffset val="100"/>
        <c:noMultiLvlLbl val="0"/>
      </c:catAx>
      <c:valAx>
        <c:axId val="374269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4269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ysClr val="windowText" lastClr="000000"/>
                </a:solidFill>
                <a:effectLst/>
              </a:rPr>
              <a:t>Histogram of 25 year-old with Business Majors</a:t>
            </a:r>
            <a:endParaRPr lang="en-US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data!$G$15:$G$24</c:f>
              <c:strCache>
                <c:ptCount val="10"/>
                <c:pt idx="0">
                  <c:v>0</c:v>
                </c:pt>
                <c:pt idx="1">
                  <c:v>25000</c:v>
                </c:pt>
                <c:pt idx="2">
                  <c:v>50000</c:v>
                </c:pt>
                <c:pt idx="3">
                  <c:v>75000</c:v>
                </c:pt>
                <c:pt idx="4">
                  <c:v>100000</c:v>
                </c:pt>
                <c:pt idx="5">
                  <c:v>125000</c:v>
                </c:pt>
                <c:pt idx="6">
                  <c:v>150000</c:v>
                </c:pt>
                <c:pt idx="7">
                  <c:v>175000</c:v>
                </c:pt>
                <c:pt idx="8">
                  <c:v>200000</c:v>
                </c:pt>
                <c:pt idx="9">
                  <c:v>More</c:v>
                </c:pt>
              </c:strCache>
            </c:strRef>
          </c:cat>
          <c:val>
            <c:numRef>
              <c:f>data!$H$15:$H$24</c:f>
              <c:numCache>
                <c:formatCode>General</c:formatCode>
                <c:ptCount val="10"/>
                <c:pt idx="0">
                  <c:v>3.7727272727272727E-2</c:v>
                </c:pt>
                <c:pt idx="1">
                  <c:v>8.0909090909090903E-2</c:v>
                </c:pt>
                <c:pt idx="2">
                  <c:v>0.26636363636363636</c:v>
                </c:pt>
                <c:pt idx="3">
                  <c:v>0.24863636363636363</c:v>
                </c:pt>
                <c:pt idx="4">
                  <c:v>0.15136363636363637</c:v>
                </c:pt>
                <c:pt idx="5">
                  <c:v>7.3636363636363639E-2</c:v>
                </c:pt>
                <c:pt idx="6">
                  <c:v>4.818181818181818E-2</c:v>
                </c:pt>
                <c:pt idx="7">
                  <c:v>2.3636363636363636E-2</c:v>
                </c:pt>
                <c:pt idx="8">
                  <c:v>1.9545454545454546E-2</c:v>
                </c:pt>
                <c:pt idx="9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3659352"/>
        <c:axId val="373684160"/>
      </c:barChart>
      <c:catAx>
        <c:axId val="373659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Earnings</a:t>
                </a:r>
              </a:p>
            </c:rich>
          </c:tx>
          <c:layout>
            <c:manualLayout>
              <c:xMode val="edge"/>
              <c:yMode val="edge"/>
              <c:x val="0.47707547194898503"/>
              <c:y val="0.925085650743056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84160"/>
        <c:crosses val="autoZero"/>
        <c:auto val="1"/>
        <c:lblAlgn val="ctr"/>
        <c:lblOffset val="100"/>
        <c:noMultiLvlLbl val="0"/>
      </c:catAx>
      <c:valAx>
        <c:axId val="37368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proportion</a:t>
                </a:r>
              </a:p>
            </c:rich>
          </c:tx>
          <c:layout>
            <c:manualLayout>
              <c:xMode val="edge"/>
              <c:yMode val="edge"/>
              <c:x val="3.7149611617696726E-2"/>
              <c:y val="0.431143105396559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5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33DD6E71-6090-4883-B6DD-B01D3F55CE49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532479C8-4327-4F69-BF05-F013EAF24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07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E02E0BCF-A863-5B4E-8C7E-16C46CA4CC95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0100E2C8-C556-5540-B541-0EDD875CC4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3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0E2C8-C556-5540-B541-0EDD875CC4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3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0E2C8-C556-5540-B541-0EDD875CC4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3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0E2C8-C556-5540-B541-0EDD875CC4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will use graphs of distributions</a:t>
            </a:r>
            <a:r>
              <a:rPr lang="en-US" baseline="0" smtClean="0"/>
              <a:t> to illustrate concepts.  A histogram (bar graph) showing the frequency of distribution of our data can be a powerful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3B8-A9F7-4AE6-9BD7-F43D762588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B8DBE-CA4C-41F9-B3D8-58E47A54E83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412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5252-E118-4D66-AEE5-94A2A463094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 smtClean="0"/>
              <a:t>Do problem sets on your own – it is the best way to learn the material. Mistakes on problem sets are not excessively penalized</a:t>
            </a:r>
          </a:p>
          <a:p>
            <a:pPr eaLnBrk="1" hangingPunct="1"/>
            <a:endParaRPr lang="en-US" sz="1300" smtClean="0"/>
          </a:p>
          <a:p>
            <a:pPr eaLnBrk="1" hangingPunct="1"/>
            <a:r>
              <a:rPr lang="en-US" sz="1300" smtClean="0"/>
              <a:t>There may be a pop quiz on the problem set in section when it is due (with p=.5)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79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36AD-3DAC-4C3C-8C15-87DBBD56C21F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FC6B-D3DA-4612-8ECA-49108E7FE52C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3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E54-8EE4-4DE7-98C1-323E30C65C95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7F2-9BB7-4C7B-9EE5-F410EA3C33A9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6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87C-5CFA-423F-B34E-222DA05940BC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0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B6BE-9E70-4746-9535-954C16CA82D7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C9B-8339-40C9-B11C-5459213D4BEC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9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6D6C-0460-4853-814A-8B3F92BE4CD9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C86-721C-4D77-8F38-A73FD0015A1E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C99A-A0C1-430A-A388-6804C31583CE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7597-024C-4448-B341-A567ADB72BD1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AE73-2F11-4838-88C1-B56A844D14FF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6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bu.edu/spreadsheets/d/188IrHsjGhE758eIQ1Jcru-1WGKFmJJYrmD1ppcdcMhY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bu.edu/qm222projectcour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8915400" cy="140291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QM222 Class 3 Section A1</a:t>
            </a:r>
            <a:br>
              <a:rPr lang="en-US" sz="4000" b="1" dirty="0" smtClean="0"/>
            </a:br>
            <a:r>
              <a:rPr lang="en-US" sz="4000" b="1" dirty="0" smtClean="0"/>
              <a:t>Descriptive Statistics and Distributions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57350" y="2533339"/>
            <a:ext cx="5600700" cy="370526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Where you sit will be your permanent KCB seat </a:t>
            </a:r>
          </a:p>
          <a:p>
            <a:endParaRPr lang="en-US" sz="2800" b="1" dirty="0"/>
          </a:p>
          <a:p>
            <a:r>
              <a:rPr lang="en-US" sz="2800" b="1" dirty="0" smtClean="0"/>
              <a:t>Name cards?</a:t>
            </a:r>
          </a:p>
          <a:p>
            <a:endParaRPr lang="en-US" sz="28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3988"/>
            <a:ext cx="37338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think about these descriptive statistics: Mean v. 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always equal?  When and when are they not?</a:t>
            </a:r>
          </a:p>
          <a:p>
            <a:r>
              <a:rPr lang="en-US" dirty="0" smtClean="0"/>
              <a:t>They are not equal when the probability distributions are the same to the right and left of the median.</a:t>
            </a:r>
          </a:p>
          <a:p>
            <a:r>
              <a:rPr lang="en-US" dirty="0" smtClean="0"/>
              <a:t>Let’s first see this with an example.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 people arrive at a party? </a:t>
            </a:r>
            <a:br>
              <a:rPr lang="en-US" dirty="0" smtClean="0"/>
            </a:br>
            <a:r>
              <a:rPr lang="en-US" sz="2000" dirty="0" smtClean="0"/>
              <a:t>(Note that this is a sideways histogram, showing the percent from smallest to largest value) </a:t>
            </a:r>
            <a:endParaRPr lang="en-US" dirty="0"/>
          </a:p>
        </p:txBody>
      </p:sp>
      <p:pic>
        <p:nvPicPr>
          <p:cNvPr id="6" name="Content Placeholder 5" descr="Screen Shot 2015-01-19 at 3.55.0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37" r="-14237"/>
          <a:stretch>
            <a:fillRect/>
          </a:stretch>
        </p:blipFill>
        <p:spPr>
          <a:xfrm>
            <a:off x="533400" y="1551976"/>
            <a:ext cx="6553200" cy="3854824"/>
          </a:xfrm>
        </p:spPr>
      </p:pic>
      <p:sp>
        <p:nvSpPr>
          <p:cNvPr id="7" name="TextBox 6"/>
          <p:cNvSpPr txBox="1"/>
          <p:nvPr/>
        </p:nvSpPr>
        <p:spPr>
          <a:xfrm>
            <a:off x="685800" y="5638800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do </a:t>
            </a:r>
            <a:r>
              <a:rPr lang="en-US" sz="2400" i="1" dirty="0"/>
              <a:t>you</a:t>
            </a:r>
            <a:r>
              <a:rPr lang="en-US" sz="2400" dirty="0"/>
              <a:t> think it is best to arrive at a party?</a:t>
            </a:r>
          </a:p>
          <a:p>
            <a:r>
              <a:rPr lang="en-US" sz="2400" dirty="0" smtClean="0"/>
              <a:t>What do you think is larger—the median or the mean?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QM222 Fall 2017 Sections E1 &amp; H1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 people arrive at a party?</a:t>
            </a:r>
            <a:endParaRPr lang="en-US" dirty="0"/>
          </a:p>
        </p:txBody>
      </p:sp>
      <p:pic>
        <p:nvPicPr>
          <p:cNvPr id="6" name="Content Placeholder 5" descr="Screen Shot 2015-01-19 at 3.55.0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37" r="-14237"/>
          <a:stretch>
            <a:fillRect/>
          </a:stretch>
        </p:blipFill>
        <p:spPr>
          <a:xfrm>
            <a:off x="533400" y="1447801"/>
            <a:ext cx="6553200" cy="3854824"/>
          </a:xfrm>
        </p:spPr>
      </p:pic>
      <p:sp>
        <p:nvSpPr>
          <p:cNvPr id="7" name="TextBox 6"/>
          <p:cNvSpPr txBox="1"/>
          <p:nvPr/>
        </p:nvSpPr>
        <p:spPr>
          <a:xfrm>
            <a:off x="685800" y="5638800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Mean arrival: 67 minutes late</a:t>
            </a:r>
          </a:p>
          <a:p>
            <a:r>
              <a:rPr lang="en-US" sz="2400" dirty="0" smtClean="0"/>
              <a:t>Median arrival: 45 minutes late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QM222 Fall 2017 Sections E1 &amp; H1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560"/>
          </a:xfrm>
        </p:spPr>
        <p:txBody>
          <a:bodyPr/>
          <a:lstStyle/>
          <a:p>
            <a:r>
              <a:rPr lang="en-US" dirty="0" smtClean="0"/>
              <a:t>Percentiles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038195"/>
            <a:ext cx="3586299" cy="54596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That bar graph of arrival times gives you the whole distribution </a:t>
            </a:r>
          </a:p>
          <a:p>
            <a:r>
              <a:rPr lang="en-US" dirty="0" smtClean="0"/>
              <a:t>It puts it in ranges: We call that a </a:t>
            </a:r>
            <a:r>
              <a:rPr lang="en-US" b="1" i="1" dirty="0" smtClean="0"/>
              <a:t>histogram</a:t>
            </a:r>
          </a:p>
          <a:p>
            <a:r>
              <a:rPr lang="en-US" dirty="0" smtClean="0"/>
              <a:t>Histograms  rotate that graph so bars are vertical: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histogram</a:t>
            </a:r>
            <a:r>
              <a:rPr lang="en-US" dirty="0" smtClean="0"/>
              <a:t> </a:t>
            </a:r>
            <a:r>
              <a:rPr lang="en-US" dirty="0"/>
              <a:t>of a variable X has the values of X on the X-axis.</a:t>
            </a:r>
          </a:p>
          <a:p>
            <a:pPr lvl="1"/>
            <a:r>
              <a:rPr lang="en-US" dirty="0"/>
              <a:t>It has the frequency/relative frequency (percentage) for each class/category on the Y-axis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You can make histograms in Excel or </a:t>
            </a:r>
            <a:r>
              <a:rPr lang="en-US" dirty="0" smtClean="0"/>
              <a:t>Stata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5" descr="Screen Shot 2015-01-19 at 3.5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37" r="-14237"/>
          <a:stretch>
            <a:fillRect/>
          </a:stretch>
        </p:blipFill>
        <p:spPr>
          <a:xfrm rot="-5400000">
            <a:off x="3700964" y="1285021"/>
            <a:ext cx="5313868" cy="3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560"/>
          </a:xfrm>
        </p:spPr>
        <p:txBody>
          <a:bodyPr/>
          <a:lstStyle/>
          <a:p>
            <a:r>
              <a:rPr lang="en-US" dirty="0" smtClean="0"/>
              <a:t>Percentiles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6681"/>
            <a:ext cx="3303270" cy="4255135"/>
          </a:xfrm>
        </p:spPr>
        <p:txBody>
          <a:bodyPr>
            <a:normAutofit/>
          </a:bodyPr>
          <a:lstStyle/>
          <a:p>
            <a:r>
              <a:rPr lang="en-US" dirty="0" smtClean="0"/>
              <a:t>Why does this distribution give us a different mean and median?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Content Placeholder 5" descr="Screen Shot 2015-01-19 at 3.5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37" r="-14237"/>
          <a:stretch>
            <a:fillRect/>
          </a:stretch>
        </p:blipFill>
        <p:spPr>
          <a:xfrm rot="-5400000">
            <a:off x="3700964" y="1285021"/>
            <a:ext cx="5313868" cy="3854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5084537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Because the </a:t>
            </a:r>
            <a:r>
              <a:rPr lang="en-US" sz="2400" dirty="0"/>
              <a:t>probability distributions are the same to the right and left of the </a:t>
            </a:r>
            <a:r>
              <a:rPr lang="en-US" sz="2400" dirty="0" smtClean="0"/>
              <a:t>median: It is not </a:t>
            </a:r>
            <a:r>
              <a:rPr lang="en-US" sz="2400" b="1" i="1" dirty="0" smtClean="0"/>
              <a:t>symmetric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8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Here are some  kinds of distributions.</a:t>
            </a:r>
            <a:br>
              <a:rPr lang="en-US" sz="2800" dirty="0" smtClean="0"/>
            </a:br>
            <a:r>
              <a:rPr lang="en-US" sz="2800" dirty="0" smtClean="0"/>
              <a:t>(There are many other possible types of distributions)</a:t>
            </a:r>
            <a:br>
              <a:rPr lang="en-US" sz="2800" dirty="0" smtClean="0"/>
            </a:br>
            <a:r>
              <a:rPr lang="en-US" sz="2800" dirty="0" smtClean="0"/>
              <a:t>Note which are symmetric… and which aren’t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1" y="2035629"/>
            <a:ext cx="7467597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8343"/>
            <a:ext cx="77724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 very important case skewed case where mean and median are different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9200" y="1676400"/>
            <a:ext cx="7726363" cy="4419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To foreshadow what is coming later in lecture…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	it helps to look at the </a:t>
            </a:r>
            <a:r>
              <a:rPr lang="en-US" i="1" dirty="0" smtClean="0"/>
              <a:t>distribution </a:t>
            </a:r>
            <a:r>
              <a:rPr lang="en-US" dirty="0" smtClean="0"/>
              <a:t>of income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3074" name="Picture 2" descr="http://upload.wikimedia.org/wikipedia/commons/8/85/Distribution_of_Annual_Household_Income_in_the_United_States_2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5" y="966705"/>
            <a:ext cx="7971016" cy="51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0166" y="60960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The mean was $76,836.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QM222 Fall 2016 Section D1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503490" y="5558322"/>
            <a:ext cx="359596" cy="545595"/>
          </a:xfrm>
          <a:prstGeom prst="upArrow">
            <a:avLst/>
          </a:prstGeom>
          <a:solidFill>
            <a:srgbClr val="FF3A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7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7141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Range: Max – Min</a:t>
            </a:r>
          </a:p>
          <a:p>
            <a:pPr lvl="1"/>
            <a:r>
              <a:rPr lang="en-US" dirty="0" smtClean="0"/>
              <a:t>Pro’s: Simple</a:t>
            </a:r>
          </a:p>
          <a:p>
            <a:pPr lvl="1"/>
            <a:r>
              <a:rPr lang="en-US" dirty="0" smtClean="0"/>
              <a:t>Con’s: Can be </a:t>
            </a:r>
            <a:r>
              <a:rPr lang="en-US" dirty="0"/>
              <a:t>highly affected by ONE unusual observations. </a:t>
            </a:r>
          </a:p>
          <a:p>
            <a:pPr lvl="1"/>
            <a:endParaRPr lang="en-US" sz="26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Standard deviation</a:t>
            </a:r>
          </a:p>
          <a:p>
            <a:pPr lvl="1"/>
            <a:r>
              <a:rPr lang="en-US" dirty="0" smtClean="0"/>
              <a:t>Measures how </a:t>
            </a:r>
            <a:r>
              <a:rPr lang="en-US" dirty="0"/>
              <a:t>far is </a:t>
            </a:r>
            <a:r>
              <a:rPr lang="en-US" dirty="0" smtClean="0"/>
              <a:t>the data </a:t>
            </a:r>
            <a:r>
              <a:rPr lang="en-US" dirty="0"/>
              <a:t>spread out around the </a:t>
            </a:r>
            <a:r>
              <a:rPr lang="en-US" dirty="0" smtClean="0"/>
              <a:t>mean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600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Pros: A single measure based on all observations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Cons: Not as intuitive to some people.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sz="2600" dirty="0"/>
          </a:p>
          <a:p>
            <a:pPr>
              <a:spcBef>
                <a:spcPct val="0"/>
              </a:spcBef>
            </a:pPr>
            <a:endParaRPr lang="en-US" sz="2600" dirty="0"/>
          </a:p>
          <a:p>
            <a:pPr lvl="1">
              <a:spcBef>
                <a:spcPct val="0"/>
              </a:spcBef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9881"/>
          </a:xfrm>
        </p:spPr>
        <p:txBody>
          <a:bodyPr/>
          <a:lstStyle/>
          <a:p>
            <a:r>
              <a:rPr lang="en-US" dirty="0" smtClean="0"/>
              <a:t>Let’s think about Measures of the Spread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QM222 Fall 2017 Sections E1 &amp; H1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2343230" y="3304241"/>
          <a:ext cx="4013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3" imgW="2006280" imgH="469800" progId="Equation.3">
                  <p:embed/>
                </p:oleObj>
              </mc:Choice>
              <mc:Fallback>
                <p:oleObj name="Equation" r:id="rId3" imgW="2006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230" y="3304241"/>
                        <a:ext cx="4013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1320800" y="4374587"/>
          <a:ext cx="6502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5" imgW="3251160" imgH="279360" progId="Equation.3">
                  <p:embed/>
                </p:oleObj>
              </mc:Choice>
              <mc:Fallback>
                <p:oleObj name="Equation" r:id="rId5" imgW="3251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374587"/>
                        <a:ext cx="6502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2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and high standard deviations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5746750" cy="2424571"/>
          </a:xfrm>
        </p:spPr>
      </p:pic>
      <p:sp>
        <p:nvSpPr>
          <p:cNvPr id="5" name="TextBox 4"/>
          <p:cNvSpPr txBox="1"/>
          <p:nvPr/>
        </p:nvSpPr>
        <p:spPr>
          <a:xfrm>
            <a:off x="1828800" y="1800417"/>
            <a:ext cx="6152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ea typeface="Century Gothic" charset="0"/>
                <a:cs typeface="Century Gothic" charset="0"/>
              </a:rPr>
              <a:t>The larger the SD, the more spread out the data are.</a:t>
            </a:r>
          </a:p>
          <a:p>
            <a:r>
              <a:rPr lang="en-US" sz="2200" dirty="0" smtClean="0">
                <a:ea typeface="Century Gothic" charset="0"/>
                <a:cs typeface="Century Gothic" charset="0"/>
              </a:rPr>
              <a:t>Here, we show a smooth (continuous) distribution.</a:t>
            </a:r>
            <a:endParaRPr lang="en-US" sz="2200" dirty="0"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42950"/>
            <a:ext cx="6172200" cy="857250"/>
          </a:xfrm>
        </p:spPr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give you the bad news that you got 65 in the exam and the class average was 78, in which situation would you rather be:</a:t>
            </a:r>
          </a:p>
          <a:p>
            <a:pPr lvl="1"/>
            <a:r>
              <a:rPr lang="en-US" dirty="0" smtClean="0"/>
              <a:t>Std deviation of the class was 5</a:t>
            </a:r>
          </a:p>
          <a:p>
            <a:pPr lvl="1"/>
            <a:r>
              <a:rPr lang="en-US" dirty="0" smtClean="0"/>
              <a:t>Std deviation of the class was 13</a:t>
            </a:r>
          </a:p>
          <a:p>
            <a:pPr lvl="1"/>
            <a:r>
              <a:rPr lang="en-US" dirty="0" smtClean="0"/>
              <a:t>Or are you indifferent?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7618"/>
          </a:xfrm>
        </p:spPr>
        <p:txBody>
          <a:bodyPr/>
          <a:lstStyle/>
          <a:p>
            <a:r>
              <a:rPr lang="en-US" dirty="0" smtClean="0"/>
              <a:t>Some to-dos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79" y="1077687"/>
            <a:ext cx="7886700" cy="491422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Sign up for an appointment (see signup, Sept 20 is the last day)</a:t>
            </a:r>
          </a:p>
          <a:p>
            <a:pPr marL="0" indent="0">
              <a:buNone/>
            </a:pPr>
            <a:r>
              <a:rPr lang="en-US" sz="1200" u="sng" dirty="0" smtClean="0">
                <a:hlinkClick r:id="rId3"/>
              </a:rPr>
              <a:t>https</a:t>
            </a:r>
            <a:r>
              <a:rPr lang="en-US" sz="1200" u="sng" dirty="0">
                <a:hlinkClick r:id="rId3"/>
              </a:rPr>
              <a:t>://</a:t>
            </a:r>
            <a:r>
              <a:rPr lang="en-US" sz="1200" u="sng" dirty="0" smtClean="0">
                <a:hlinkClick r:id="rId3"/>
              </a:rPr>
              <a:t>docs.google.com/a/bu.edu/spreadsheets/d/188IrHsjGhE758eIQ1Jcru-1WGKFmJJYrmD1ppcdcMhY/edit?usp=sharing</a:t>
            </a: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Many of you have not yet signed up. If you just want to shoot around ideas, I have office hours today 2:15-3:15. Or make an appointment at another time.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0571"/>
            <a:ext cx="8229600" cy="45905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Range: </a:t>
            </a:r>
            <a:r>
              <a:rPr lang="en-US" sz="2400" b="1" dirty="0" smtClean="0">
                <a:solidFill>
                  <a:srgbClr val="FF0000"/>
                </a:solidFill>
              </a:rPr>
              <a:t>=max(a2:a64 ) – min (a2:a64)</a:t>
            </a:r>
          </a:p>
          <a:p>
            <a:r>
              <a:rPr lang="en-US" sz="2400" dirty="0" smtClean="0"/>
              <a:t>Standard deviation: =</a:t>
            </a:r>
            <a:r>
              <a:rPr lang="en-US" sz="2400" b="1" dirty="0" smtClean="0">
                <a:solidFill>
                  <a:srgbClr val="FF0000"/>
                </a:solidFill>
              </a:rPr>
              <a:t>stdev(a2:a64)  </a:t>
            </a:r>
            <a:r>
              <a:rPr lang="en-US" sz="2400" dirty="0" smtClean="0"/>
              <a:t>or  =</a:t>
            </a:r>
            <a:r>
              <a:rPr lang="en-US" sz="2400" dirty="0" err="1" smtClean="0"/>
              <a:t>stdev.s</a:t>
            </a:r>
            <a:r>
              <a:rPr lang="en-US" sz="2400" dirty="0" smtClean="0"/>
              <a:t>(a2:a64)</a:t>
            </a:r>
          </a:p>
          <a:p>
            <a:pPr lvl="1">
              <a:spcBef>
                <a:spcPts val="750"/>
              </a:spcBef>
            </a:pPr>
            <a:r>
              <a:rPr lang="en-US" dirty="0" smtClean="0"/>
              <a:t>both are for a sample</a:t>
            </a:r>
          </a:p>
          <a:p>
            <a:pPr lvl="1">
              <a:spcBef>
                <a:spcPts val="750"/>
              </a:spcBef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9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these statistics in Excel </a:t>
            </a:r>
            <a:br>
              <a:rPr lang="en-US" dirty="0" smtClean="0"/>
            </a:br>
            <a:r>
              <a:rPr lang="en-US" dirty="0" smtClean="0"/>
              <a:t>(for a variable with data in cells a2:a64)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giving the value of a variable at various percentiles can also be used as a measure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207443"/>
              </p:ext>
            </p:extLst>
          </p:nvPr>
        </p:nvGraphicFramePr>
        <p:xfrm>
          <a:off x="628650" y="1825625"/>
          <a:ext cx="453771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022174"/>
              </p:ext>
            </p:extLst>
          </p:nvPr>
        </p:nvGraphicFramePr>
        <p:xfrm>
          <a:off x="567690" y="1646237"/>
          <a:ext cx="4429125" cy="444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996815" y="1630046"/>
            <a:ext cx="3781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the distribution of all 2000 observations of 25 year-olds salaries.</a:t>
            </a:r>
          </a:p>
          <a:p>
            <a:r>
              <a:rPr lang="en-US" dirty="0" smtClean="0"/>
              <a:t>We can measure the spread by looking at the income at pairs of percentiles.</a:t>
            </a:r>
          </a:p>
          <a:p>
            <a:r>
              <a:rPr lang="en-US" dirty="0" smtClean="0"/>
              <a:t>50% of people are between the 25</a:t>
            </a:r>
            <a:r>
              <a:rPr lang="en-US" baseline="30000" dirty="0" smtClean="0"/>
              <a:t>th</a:t>
            </a:r>
            <a:r>
              <a:rPr lang="en-US" dirty="0" smtClean="0"/>
              <a:t> and the 75</a:t>
            </a:r>
            <a:r>
              <a:rPr lang="en-US" baseline="30000" dirty="0" smtClean="0"/>
              <a:t>th</a:t>
            </a:r>
            <a:r>
              <a:rPr lang="en-US" dirty="0" smtClean="0"/>
              <a:t> percentiles.</a:t>
            </a:r>
          </a:p>
          <a:p>
            <a:r>
              <a:rPr lang="en-US" dirty="0" smtClean="0"/>
              <a:t>80</a:t>
            </a:r>
            <a:r>
              <a:rPr lang="en-US" dirty="0"/>
              <a:t>% of people are between the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percentiles.</a:t>
            </a:r>
          </a:p>
          <a:p>
            <a:r>
              <a:rPr lang="en-US" dirty="0" smtClean="0"/>
              <a:t>We can calculate income at different percentiles.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5929939"/>
            <a:ext cx="754380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is larger here, the mean or the median?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5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7141"/>
            <a:ext cx="8229600" cy="5334000"/>
          </a:xfrm>
        </p:spPr>
        <p:txBody>
          <a:bodyPr>
            <a:normAutofit/>
          </a:bodyPr>
          <a:lstStyle/>
          <a:p>
            <a:pPr lvl="1">
              <a:spcBef>
                <a:spcPts val="750"/>
              </a:spcBef>
            </a:pPr>
            <a:endParaRPr lang="en-US" sz="2400" dirty="0" smtClean="0"/>
          </a:p>
          <a:p>
            <a:r>
              <a:rPr lang="en-US" sz="2400" dirty="0" smtClean="0"/>
              <a:t>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75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percentiles:</a:t>
            </a:r>
          </a:p>
          <a:p>
            <a:pPr marL="342900" lvl="1" indent="0">
              <a:spcBef>
                <a:spcPts val="75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=percentile(a2:a64,0.25</a:t>
            </a:r>
            <a:r>
              <a:rPr lang="en-US" sz="2400" dirty="0" smtClean="0"/>
              <a:t>) gives the value at the 25th 							percentile of the data set</a:t>
            </a:r>
          </a:p>
          <a:p>
            <a:pPr marL="342900" lvl="1" indent="0">
              <a:spcBef>
                <a:spcPts val="750"/>
              </a:spcBef>
              <a:buNone/>
            </a:pPr>
            <a:endParaRPr lang="en-US" sz="2400" dirty="0" smtClean="0"/>
          </a:p>
          <a:p>
            <a:pPr marL="342900" lvl="1" indent="0">
              <a:spcBef>
                <a:spcPts val="75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=percentile(a2:a64,0.75) </a:t>
            </a:r>
            <a:r>
              <a:rPr lang="en-US" sz="2400" dirty="0" smtClean="0"/>
              <a:t>gives the value at the 75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pPr marL="342900" lvl="1" indent="0">
              <a:spcBef>
                <a:spcPts val="75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percentile of the data set.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9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percentiles in Excel </a:t>
            </a:r>
            <a:br>
              <a:rPr lang="en-US" dirty="0" smtClean="0"/>
            </a:br>
            <a:r>
              <a:rPr lang="en-US" dirty="0" smtClean="0"/>
              <a:t>(for a variable with data in cells a2:a64)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59579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QM222 Fall 2017 Sections E1 &amp; H1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1472" y="5641490"/>
            <a:ext cx="7726363" cy="937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Arial" panose="020B0604020202020204" pitchFamily="34" charset="0"/>
              <a:buNone/>
            </a:pPr>
            <a:r>
              <a:rPr lang="en-US" sz="2000" dirty="0" smtClean="0"/>
              <a:t>Growing inequality has increased income at the higher percentiles, but not the </a:t>
            </a:r>
            <a:r>
              <a:rPr lang="en-US" sz="2000" i="1" dirty="0" smtClean="0"/>
              <a:t>median </a:t>
            </a:r>
            <a:r>
              <a:rPr lang="en-US" sz="2000" dirty="0" smtClean="0"/>
              <a:t>wage much.  What has happened to the </a:t>
            </a:r>
            <a:r>
              <a:rPr lang="en-US" sz="2000" i="1" dirty="0" smtClean="0"/>
              <a:t>MEAN</a:t>
            </a:r>
            <a:r>
              <a:rPr lang="en-US" sz="2000" dirty="0" smtClean="0"/>
              <a:t>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6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entury Gothic" charset="0"/>
                <a:cs typeface="Century Gothic" charset="0"/>
              </a:rPr>
              <a:t>The top 1% are getting increasingly rich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990600"/>
            <a:ext cx="7870371" cy="52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821" y="6233240"/>
            <a:ext cx="6653213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Source: </a:t>
            </a:r>
            <a:r>
              <a:rPr lang="en-US" sz="1000" dirty="0" smtClean="0"/>
              <a:t>March 2012 </a:t>
            </a:r>
            <a:r>
              <a:rPr lang="en-US" sz="1000" dirty="0"/>
              <a:t>Update to Piketty and Saez (2003)</a:t>
            </a:r>
          </a:p>
        </p:txBody>
      </p:sp>
    </p:spTree>
    <p:extLst>
      <p:ext uri="{BB962C8B-B14F-4D97-AF65-F5344CB8AC3E}">
        <p14:creationId xmlns:p14="http://schemas.microsoft.com/office/powerpoint/2010/main" val="33348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used distribution? </a:t>
            </a:r>
            <a:br>
              <a:rPr lang="en-US" dirty="0"/>
            </a:br>
            <a:r>
              <a:rPr lang="en-US" dirty="0"/>
              <a:t>The normal </a:t>
            </a:r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069" y="1825625"/>
            <a:ext cx="6471862" cy="4351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2016 Section D1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Normal Distribution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63" y="1240079"/>
            <a:ext cx="7826375" cy="5259496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2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200" dirty="0" smtClean="0"/>
              <a:t>A “Normal distribution” looks like a symmetric bell curve</a:t>
            </a:r>
          </a:p>
          <a:p>
            <a:pPr marL="6172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b="1" i="1" dirty="0" smtClean="0"/>
              <a:t>Symmetric </a:t>
            </a:r>
            <a:r>
              <a:rPr lang="en-US" sz="2200" dirty="0" smtClean="0"/>
              <a:t>means that the right side of the mean is a mirror image of the left side</a:t>
            </a:r>
          </a:p>
          <a:p>
            <a:pPr marL="6172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Bell curves look like a bell.</a:t>
            </a:r>
          </a:p>
          <a:p>
            <a:pPr marL="6172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/>
              <a:t>Notation here: </a:t>
            </a:r>
            <a:r>
              <a:rPr lang="en-US" sz="2200" b="1" dirty="0" smtClean="0"/>
              <a:t>μ</a:t>
            </a:r>
            <a:r>
              <a:rPr lang="en-US" sz="2200" dirty="0" smtClean="0"/>
              <a:t> </a:t>
            </a:r>
            <a:r>
              <a:rPr lang="en-US" sz="2200" dirty="0"/>
              <a:t>is the mean, and</a:t>
            </a:r>
            <a:r>
              <a:rPr lang="en-US" sz="2200" b="1" dirty="0"/>
              <a:t> σ </a:t>
            </a:r>
            <a:r>
              <a:rPr lang="en-US" sz="2200" dirty="0"/>
              <a:t>is the standard </a:t>
            </a:r>
            <a:r>
              <a:rPr lang="en-US" sz="2200" dirty="0" smtClean="0"/>
              <a:t>deviation</a:t>
            </a:r>
          </a:p>
          <a:p>
            <a:pPr marL="6172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6172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6897" y="3421809"/>
            <a:ext cx="45630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Helvetica" pitchFamily="34" charset="0"/>
              </a:rPr>
              <a:t>Approximately 68% (or around 2/3rds) of the observations are within one standard deviation of the mean</a:t>
            </a:r>
            <a:r>
              <a:rPr lang="en-US" sz="2200" dirty="0" smtClean="0">
                <a:latin typeface="Calibri" panose="020F0502020204030204" pitchFamily="34" charset="0"/>
                <a:cs typeface="Helvetica" pitchFamily="34" charset="0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Helvetic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Helvetica" pitchFamily="34" charset="0"/>
              </a:rPr>
              <a:t>Approximately 95% of the observations are within two standard deviations of the mean.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2016 Section D1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09" y="3074540"/>
            <a:ext cx="4419983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normal distributions </a:t>
            </a:r>
            <a:br>
              <a:rPr lang="en-US" dirty="0" smtClean="0"/>
            </a:br>
            <a:r>
              <a:rPr lang="en-US" dirty="0" smtClean="0"/>
              <a:t>Weather : Climate change by graphs</a:t>
            </a:r>
            <a:endParaRPr lang="en-US" dirty="0"/>
          </a:p>
        </p:txBody>
      </p:sp>
      <p:pic>
        <p:nvPicPr>
          <p:cNvPr id="4" name="Content Placeholder 3" descr="Screen Shot 2014-01-16 at 8.27.27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25" r="-50425"/>
          <a:stretch>
            <a:fillRect/>
          </a:stretch>
        </p:blipFill>
        <p:spPr>
          <a:xfrm>
            <a:off x="-1905000" y="1371600"/>
            <a:ext cx="9044940" cy="5320553"/>
          </a:xfrm>
        </p:spPr>
      </p:pic>
      <p:sp>
        <p:nvSpPr>
          <p:cNvPr id="5" name="TextBox 4"/>
          <p:cNvSpPr txBox="1"/>
          <p:nvPr/>
        </p:nvSpPr>
        <p:spPr>
          <a:xfrm>
            <a:off x="4876800" y="1371600"/>
            <a:ext cx="4038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plot shows temperature patterns in the Northern Hemisphere for each decade from the 1950s through the 2000s.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is happening to the mean of the distribution over time?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is happening to the standard deviation of the distribution?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does this suggest about climate change?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2016 Section D1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Today  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n-US" dirty="0" smtClean="0"/>
          </a:p>
          <a:p>
            <a:pPr fontAlgn="t"/>
            <a:r>
              <a:rPr lang="en-US" dirty="0" smtClean="0"/>
              <a:t>Learned when we might use mean and when we might use median</a:t>
            </a:r>
          </a:p>
          <a:p>
            <a:pPr fontAlgn="t"/>
            <a:r>
              <a:rPr lang="en-US" dirty="0" smtClean="0"/>
              <a:t>Learned about the usefulness of percentiles</a:t>
            </a:r>
          </a:p>
          <a:p>
            <a:pPr fontAlgn="t"/>
            <a:r>
              <a:rPr lang="en-US" dirty="0" smtClean="0"/>
              <a:t>Reviewed idea of (probability) distributions</a:t>
            </a:r>
          </a:p>
          <a:p>
            <a:pPr fontAlgn="t"/>
            <a:r>
              <a:rPr lang="en-US" dirty="0" smtClean="0"/>
              <a:t>Learned more on distributions</a:t>
            </a:r>
          </a:p>
          <a:p>
            <a:pPr lvl="1" fontAlgn="t"/>
            <a:r>
              <a:rPr lang="en-US" dirty="0" smtClean="0"/>
              <a:t>Symmetric v. skewed</a:t>
            </a:r>
          </a:p>
          <a:p>
            <a:pPr lvl="1" fontAlgn="t"/>
            <a:r>
              <a:rPr lang="en-US" dirty="0" smtClean="0"/>
              <a:t>Bell shaped v. uniform v. other</a:t>
            </a:r>
          </a:p>
          <a:p>
            <a:pPr lvl="1" fontAlgn="t"/>
            <a:r>
              <a:rPr lang="en-US" dirty="0" smtClean="0"/>
              <a:t>Normal distributions and their characteristics</a:t>
            </a:r>
          </a:p>
          <a:p>
            <a:pPr fontAlgn="t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7618"/>
          </a:xfrm>
        </p:spPr>
        <p:txBody>
          <a:bodyPr/>
          <a:lstStyle/>
          <a:p>
            <a:r>
              <a:rPr lang="en-US" dirty="0" smtClean="0"/>
              <a:t>Some to-dos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79" y="1077687"/>
            <a:ext cx="7886700" cy="491422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Excel Checklist: Do by the end of next week (Sept. 15)</a:t>
            </a:r>
          </a:p>
          <a:p>
            <a:pPr lvl="1"/>
            <a:r>
              <a:rPr lang="en-US" sz="2200" dirty="0" smtClean="0"/>
              <a:t>Go to our TA’s office hours… or any other ones and do/learn an Excel checklist about using Excel for formulas</a:t>
            </a:r>
          </a:p>
          <a:p>
            <a:pPr lvl="1"/>
            <a:r>
              <a:rPr lang="en-US" dirty="0" smtClean="0"/>
              <a:t>Checklist at: </a:t>
            </a:r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://sites.bu.edu/qm222projectcourse</a:t>
            </a:r>
            <a:r>
              <a:rPr lang="en-US" sz="1800" dirty="0" smtClean="0"/>
              <a:t>.  Click on tab: QM222 Project Course – General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65900"/>
              </p:ext>
            </p:extLst>
          </p:nvPr>
        </p:nvGraphicFramePr>
        <p:xfrm>
          <a:off x="781050" y="2817178"/>
          <a:ext cx="7886700" cy="3105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996"/>
                <a:gridCol w="859525"/>
                <a:gridCol w="813784"/>
                <a:gridCol w="1058122"/>
                <a:gridCol w="860408"/>
                <a:gridCol w="152400"/>
                <a:gridCol w="555171"/>
                <a:gridCol w="745125"/>
                <a:gridCol w="593819"/>
                <a:gridCol w="566057"/>
                <a:gridCol w="710293"/>
              </a:tblGrid>
              <a:tr h="24234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QM222 </a:t>
                      </a:r>
                      <a:r>
                        <a:rPr lang="en-US" sz="1300" b="1" u="none" strike="noStrike" dirty="0" smtClean="0">
                          <a:effectLst/>
                        </a:rPr>
                        <a:t>TA </a:t>
                      </a:r>
                      <a:r>
                        <a:rPr lang="en-US" sz="1300" b="1" u="none" strike="noStrike" dirty="0">
                          <a:effectLst/>
                        </a:rPr>
                        <a:t>Office Hours in Room 206A (off </a:t>
                      </a:r>
                      <a:r>
                        <a:rPr lang="en-US" sz="1300" b="1" u="none" strike="noStrike" dirty="0" smtClean="0">
                          <a:effectLst/>
                        </a:rPr>
                        <a:t>Undergrad </a:t>
                      </a:r>
                      <a:r>
                        <a:rPr lang="en-US" sz="1300" b="1" u="none" strike="noStrike" dirty="0">
                          <a:effectLst/>
                        </a:rPr>
                        <a:t>Lounge)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Project Section A1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err="1" smtClean="0">
                          <a:effectLst/>
                        </a:rPr>
                        <a:t>Wednes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Thursdays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Fridays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Tuesdays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err="1" smtClean="0">
                          <a:effectLst/>
                        </a:rPr>
                        <a:t>Wednes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Fridays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Sundays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9-10am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9-10am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9-10am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10-11am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10-11am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Lexi Klein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10-11am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380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10:45-11:45am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Shogo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11-12pm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Lexi Klein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11-12pm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James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James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11:45-12:45pm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Shogo </a:t>
                      </a:r>
                      <a:r>
                        <a:rPr lang="en-US" sz="1300" b="1" u="none" strike="noStrike" dirty="0" smtClean="0">
                          <a:effectLst/>
                        </a:rPr>
                        <a:t>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12-1pm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Cristiane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12-1pm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12:45-1:30pm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1-2pm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Cristiane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1-2pm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1:30-2:30pm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Roland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2-3pm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Sanya Seth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Rachel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2-3pm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Ata`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Ata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2:30-4pm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3-4pm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Sanya Seth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Nick</a:t>
                      </a:r>
                      <a:r>
                        <a:rPr lang="en-US" sz="13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300" b="1" u="none" strike="noStrike" dirty="0" smtClean="0">
                          <a:effectLst/>
                        </a:rPr>
                        <a:t>Lord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4-5pm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Maciej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4-5pm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Nick </a:t>
                      </a:r>
                      <a:r>
                        <a:rPr lang="en-US" sz="1300" b="1" u="none" strike="noStrike" dirty="0">
                          <a:effectLst/>
                        </a:rPr>
                        <a:t>Lord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5-6pm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Maciej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5-6pm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Rachel Mann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</a:tr>
              <a:tr h="20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6-7pm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Roland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2" marR="7382" marT="738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n-US" dirty="0" smtClean="0"/>
          </a:p>
          <a:p>
            <a:pPr fontAlgn="t"/>
            <a:r>
              <a:rPr lang="en-US" b="1" dirty="0" smtClean="0"/>
              <a:t>Checking your knowledge: Data sets and data characteristics</a:t>
            </a:r>
          </a:p>
          <a:p>
            <a:pPr fontAlgn="t"/>
            <a:r>
              <a:rPr lang="en-US" dirty="0" smtClean="0"/>
              <a:t>Descriptive statistics and Excel on a single variable (QM221 review): </a:t>
            </a:r>
          </a:p>
          <a:p>
            <a:pPr lvl="1"/>
            <a:r>
              <a:rPr lang="en-US" dirty="0" smtClean="0"/>
              <a:t>Measuring a variable’s middle </a:t>
            </a:r>
          </a:p>
          <a:p>
            <a:pPr lvl="2"/>
            <a:r>
              <a:rPr lang="en-US" sz="2200" dirty="0" smtClean="0"/>
              <a:t>How the difference between these measures depend on the distributions of the variable</a:t>
            </a:r>
          </a:p>
          <a:p>
            <a:pPr lvl="2"/>
            <a:r>
              <a:rPr lang="en-US" sz="2200" dirty="0" smtClean="0"/>
              <a:t>What we learn from each different measure</a:t>
            </a:r>
          </a:p>
          <a:p>
            <a:pPr lvl="1"/>
            <a:r>
              <a:rPr lang="en-US" dirty="0" smtClean="0"/>
              <a:t>Measuring a variable’s spread</a:t>
            </a:r>
          </a:p>
          <a:p>
            <a:pPr lvl="2"/>
            <a:r>
              <a:rPr lang="en-US" sz="2200" dirty="0"/>
              <a:t>How the difference between these measures depend on the distributions of the variable</a:t>
            </a:r>
          </a:p>
          <a:p>
            <a:pPr lvl="2"/>
            <a:r>
              <a:rPr lang="en-US" sz="2200" dirty="0"/>
              <a:t>What we learn from each different measure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survey of companies in various different countries: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26354"/>
              </p:ext>
            </p:extLst>
          </p:nvPr>
        </p:nvGraphicFramePr>
        <p:xfrm>
          <a:off x="628650" y="1664813"/>
          <a:ext cx="4537710" cy="374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055"/>
                <a:gridCol w="1189765"/>
                <a:gridCol w="1507959"/>
                <a:gridCol w="596811"/>
                <a:gridCol w="57912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country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5-year sales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log of num employees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public?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ID code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-0.6620443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6.663133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0.3003899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6.791222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0.7102566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8.056109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1.539853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6.120297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-0.1417196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-0.2546803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5.459586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0.1707842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8.941415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1.361145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6.951772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0.2348493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7.252762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0.4187952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6.510258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0.3203718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6.51323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5.209486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-0.1238539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4.736198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-0.2245746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5.236442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0.2948269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8.518393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015490" y="3606801"/>
            <a:ext cx="6732270" cy="2746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1. What does an observation in this dataset represent?</a:t>
            </a:r>
          </a:p>
          <a:p>
            <a:r>
              <a:rPr lang="en-US" sz="2200" dirty="0" smtClean="0"/>
              <a:t>2. Which variables in this data set are numerical?</a:t>
            </a:r>
          </a:p>
          <a:p>
            <a:r>
              <a:rPr lang="en-US" sz="2200" dirty="0" smtClean="0"/>
              <a:t>3. Which </a:t>
            </a:r>
            <a:r>
              <a:rPr lang="en-US" sz="2200" dirty="0"/>
              <a:t>variables in this data set are </a:t>
            </a:r>
            <a:r>
              <a:rPr lang="en-US" sz="2200" dirty="0" smtClean="0"/>
              <a:t>categorical?</a:t>
            </a:r>
            <a:endParaRPr lang="en-US" sz="2200" dirty="0"/>
          </a:p>
          <a:p>
            <a:r>
              <a:rPr lang="en-US" sz="2200" dirty="0" smtClean="0"/>
              <a:t>4. What </a:t>
            </a:r>
            <a:r>
              <a:rPr lang="en-US" sz="2200" dirty="0"/>
              <a:t>kind of dataset is this:? </a:t>
            </a:r>
            <a:br>
              <a:rPr lang="en-US" sz="2200" dirty="0"/>
            </a:br>
            <a:r>
              <a:rPr lang="en-US" sz="2200" dirty="0"/>
              <a:t>A. Cross-section </a:t>
            </a:r>
            <a:br>
              <a:rPr lang="en-US" sz="2200" dirty="0"/>
            </a:br>
            <a:r>
              <a:rPr lang="en-US" sz="2200" dirty="0"/>
              <a:t>B. Time-series </a:t>
            </a:r>
            <a:br>
              <a:rPr lang="en-US" sz="2200" dirty="0"/>
            </a:br>
            <a:r>
              <a:rPr lang="en-US" sz="2200" dirty="0"/>
              <a:t>C. Cross section-Time series 	</a:t>
            </a:r>
            <a:br>
              <a:rPr lang="en-US" sz="2200" dirty="0"/>
            </a:br>
            <a:r>
              <a:rPr lang="en-US" sz="2200" dirty="0"/>
              <a:t>D. </a:t>
            </a:r>
            <a:r>
              <a:rPr lang="en-US" sz="2200" dirty="0" smtClean="0"/>
              <a:t>Panel/Longitudinal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77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redid this survey every year for 8 years (and had a new variable year?) Then which answers would change?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8650" y="1664813"/>
          <a:ext cx="4537710" cy="374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055"/>
                <a:gridCol w="1189765"/>
                <a:gridCol w="1507959"/>
                <a:gridCol w="596811"/>
                <a:gridCol w="57912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country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5-year sales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log of num employees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public?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ID code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-0.6620443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6.663133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0.3003899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6.791222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0.7102566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8.056109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1.539853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6.120297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-0.1417196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-0.2546803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5.459586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0.1707842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8.941415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1.361145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6.951772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0.2348493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7.252762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0.4187952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6.510258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0.3203718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6.51323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5.209486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-0.1238539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4.736198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-0.2245746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5.236442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0.2948269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8.518393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015490" y="3606801"/>
            <a:ext cx="6732270" cy="2746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1. What does an observation in this dataset represent?</a:t>
            </a:r>
          </a:p>
          <a:p>
            <a:r>
              <a:rPr lang="en-US" sz="2200" dirty="0" smtClean="0"/>
              <a:t>2. Which variables in this data set are numerical?</a:t>
            </a:r>
          </a:p>
          <a:p>
            <a:r>
              <a:rPr lang="en-US" sz="2200" dirty="0" smtClean="0"/>
              <a:t>3. Which </a:t>
            </a:r>
            <a:r>
              <a:rPr lang="en-US" sz="2200" dirty="0"/>
              <a:t>variables in this data set are </a:t>
            </a:r>
            <a:r>
              <a:rPr lang="en-US" sz="2200" dirty="0" smtClean="0"/>
              <a:t>categorical?</a:t>
            </a:r>
            <a:endParaRPr lang="en-US" sz="2200" dirty="0"/>
          </a:p>
          <a:p>
            <a:r>
              <a:rPr lang="en-US" sz="2200" dirty="0" smtClean="0"/>
              <a:t>4. What </a:t>
            </a:r>
            <a:r>
              <a:rPr lang="en-US" sz="2200" dirty="0"/>
              <a:t>kind of dataset is this:? </a:t>
            </a:r>
            <a:br>
              <a:rPr lang="en-US" sz="2200" dirty="0"/>
            </a:br>
            <a:r>
              <a:rPr lang="en-US" sz="2200" dirty="0"/>
              <a:t>A. Cross-section </a:t>
            </a:r>
            <a:br>
              <a:rPr lang="en-US" sz="2200" dirty="0"/>
            </a:br>
            <a:r>
              <a:rPr lang="en-US" sz="2200" dirty="0"/>
              <a:t>B. Time-series </a:t>
            </a:r>
            <a:br>
              <a:rPr lang="en-US" sz="2200" dirty="0"/>
            </a:br>
            <a:r>
              <a:rPr lang="en-US" sz="2200" dirty="0"/>
              <a:t>C. Cross section-Time series 	</a:t>
            </a:r>
            <a:br>
              <a:rPr lang="en-US" sz="2200" dirty="0"/>
            </a:br>
            <a:r>
              <a:rPr lang="en-US" sz="2200" dirty="0"/>
              <a:t>D. </a:t>
            </a:r>
            <a:r>
              <a:rPr lang="en-US" sz="2200" dirty="0" smtClean="0"/>
              <a:t>Panel/Longitudinal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8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n-US" dirty="0" smtClean="0"/>
          </a:p>
          <a:p>
            <a:pPr fontAlgn="t"/>
            <a:r>
              <a:rPr lang="en-US" dirty="0" smtClean="0"/>
              <a:t>Checking your knowledge: Data sets and data characteristics</a:t>
            </a:r>
          </a:p>
          <a:p>
            <a:pPr fontAlgn="t"/>
            <a:r>
              <a:rPr lang="en-US" b="1" dirty="0" smtClean="0"/>
              <a:t>Descriptive statistics and Excel on a single variable (QM221 review): </a:t>
            </a:r>
          </a:p>
          <a:p>
            <a:pPr lvl="1"/>
            <a:r>
              <a:rPr lang="en-US" b="1" dirty="0" smtClean="0"/>
              <a:t>Measuring a variable’s middle </a:t>
            </a:r>
          </a:p>
          <a:p>
            <a:pPr lvl="2"/>
            <a:r>
              <a:rPr lang="en-US" sz="2200" b="1" dirty="0" smtClean="0"/>
              <a:t>How the difference between these measures depend on the distributions of the variable</a:t>
            </a:r>
          </a:p>
          <a:p>
            <a:pPr lvl="2"/>
            <a:r>
              <a:rPr lang="en-US" sz="2200" b="1" dirty="0" smtClean="0"/>
              <a:t>What we learn from each different measure</a:t>
            </a:r>
          </a:p>
          <a:p>
            <a:pPr lvl="1"/>
            <a:r>
              <a:rPr lang="en-US" dirty="0" smtClean="0"/>
              <a:t>Measuring a variable’s spread</a:t>
            </a:r>
          </a:p>
          <a:p>
            <a:pPr lvl="2"/>
            <a:r>
              <a:rPr lang="en-US" sz="2200" dirty="0"/>
              <a:t>How the difference between these measures depend on the distributions of the variable</a:t>
            </a:r>
          </a:p>
          <a:p>
            <a:pPr lvl="2"/>
            <a:r>
              <a:rPr lang="en-US" sz="2200" dirty="0"/>
              <a:t>What we learn from each different measure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smtClean="0"/>
              <a:t>Mean</a:t>
            </a:r>
          </a:p>
          <a:p>
            <a:pPr lvl="0"/>
            <a:endParaRPr lang="en-US" b="1" i="1" dirty="0" smtClean="0"/>
          </a:p>
          <a:p>
            <a:pPr lvl="1"/>
            <a:r>
              <a:rPr lang="en-US" dirty="0" smtClean="0"/>
              <a:t>Add up </a:t>
            </a:r>
            <a:r>
              <a:rPr lang="en-US" dirty="0"/>
              <a:t>all the </a:t>
            </a:r>
            <a:r>
              <a:rPr lang="en-US" dirty="0" smtClean="0"/>
              <a:t>values and </a:t>
            </a:r>
            <a:r>
              <a:rPr lang="en-US" dirty="0"/>
              <a:t>dividing by the number of observations</a:t>
            </a:r>
          </a:p>
          <a:p>
            <a:pPr lvl="0"/>
            <a:r>
              <a:rPr lang="en-US" b="1" i="1" dirty="0" smtClean="0"/>
              <a:t>Median</a:t>
            </a:r>
            <a:endParaRPr lang="en-US" dirty="0"/>
          </a:p>
          <a:p>
            <a:pPr lvl="1"/>
            <a:r>
              <a:rPr lang="en-US" dirty="0" smtClean="0"/>
              <a:t>Half the observations are greater than the median, half the observations are smaller than the median.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67000" y="1600200"/>
          <a:ext cx="144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5" imgW="723900" imgH="393700" progId="Equation.3">
                  <p:embed/>
                </p:oleObj>
              </mc:Choice>
              <mc:Fallback>
                <p:oleObj name="Equation" r:id="rId5" imgW="723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1447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7141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Mean:     </a:t>
            </a:r>
            <a:r>
              <a:rPr lang="en-US" sz="2400" b="1" dirty="0" smtClean="0">
                <a:solidFill>
                  <a:srgbClr val="FF0000"/>
                </a:solidFill>
              </a:rPr>
              <a:t>=average(</a:t>
            </a:r>
            <a:r>
              <a:rPr lang="en-US" sz="2400" b="1" dirty="0">
                <a:solidFill>
                  <a:srgbClr val="FF0000"/>
                </a:solidFill>
              </a:rPr>
              <a:t>a2:a64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Median:  </a:t>
            </a:r>
            <a:r>
              <a:rPr lang="en-US" sz="2400" b="1" dirty="0" smtClean="0">
                <a:solidFill>
                  <a:srgbClr val="FF0000"/>
                </a:solidFill>
              </a:rPr>
              <a:t>=median(a2:a64)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9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these statistics in Excel </a:t>
            </a:r>
            <a:br>
              <a:rPr lang="en-US" dirty="0" smtClean="0"/>
            </a:br>
            <a:r>
              <a:rPr lang="en-US" dirty="0" smtClean="0"/>
              <a:t>(for a variable with data in cells a2:a64)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29898</TotalTime>
  <Words>1713</Words>
  <Application>Microsoft Office PowerPoint</Application>
  <PresentationFormat>On-screen Show (4:3)</PresentationFormat>
  <Paragraphs>465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Helvetica</vt:lpstr>
      <vt:lpstr>Wingdings 2</vt:lpstr>
      <vt:lpstr>Office Theme</vt:lpstr>
      <vt:lpstr>Equation</vt:lpstr>
      <vt:lpstr>QM222 Class 3 Section A1 Descriptive Statistics and Distributions</vt:lpstr>
      <vt:lpstr>Some to-dos</vt:lpstr>
      <vt:lpstr>Some to-dos</vt:lpstr>
      <vt:lpstr>Today’s Objectives</vt:lpstr>
      <vt:lpstr>A survey of companies in various different countries: </vt:lpstr>
      <vt:lpstr>What if we redid this survey every year for 8 years (and had a new variable year?) Then which answers would change?</vt:lpstr>
      <vt:lpstr>Today’s Objectives</vt:lpstr>
      <vt:lpstr>Measuring the middle</vt:lpstr>
      <vt:lpstr>Getting these statistics in Excel  (for a variable with data in cells a2:a64)</vt:lpstr>
      <vt:lpstr>Now let’s think about these descriptive statistics: Mean v. Median</vt:lpstr>
      <vt:lpstr>When do people arrive at a party?  (Note that this is a sideways histogram, showing the percent from smallest to largest value) </vt:lpstr>
      <vt:lpstr>When do people arrive at a party?</vt:lpstr>
      <vt:lpstr>Percentiles and distribution</vt:lpstr>
      <vt:lpstr>Percentiles and distribution</vt:lpstr>
      <vt:lpstr>Here are some  kinds of distributions. (There are many other possible types of distributions) Note which are symmetric… and which aren’t</vt:lpstr>
      <vt:lpstr>A very important case skewed case where mean and median are different</vt:lpstr>
      <vt:lpstr>Let’s think about Measures of the Spread</vt:lpstr>
      <vt:lpstr>Low and high standard deviations</vt:lpstr>
      <vt:lpstr>For Discussion</vt:lpstr>
      <vt:lpstr>Getting these statistics in Excel  (for a variable with data in cells a2:a64)</vt:lpstr>
      <vt:lpstr>But giving the value of a variable at various percentiles can also be used as a measure </vt:lpstr>
      <vt:lpstr>Getting percentiles in Excel  (for a variable with data in cells a2:a64)</vt:lpstr>
      <vt:lpstr>PowerPoint Presentation</vt:lpstr>
      <vt:lpstr>The top 1% are getting increasingly rich </vt:lpstr>
      <vt:lpstr>The most used distribution?  The normal distribution</vt:lpstr>
      <vt:lpstr>Normal Distribution</vt:lpstr>
      <vt:lpstr>Example of normal distributions  Weather : Climate change by graphs</vt:lpstr>
      <vt:lpstr>Today  we</vt:lpstr>
    </vt:vector>
  </TitlesOfParts>
  <Company>boston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Case Competition</dc:title>
  <dc:creator>palak sancheti</dc:creator>
  <cp:lastModifiedBy>Shulamit Kahn</cp:lastModifiedBy>
  <cp:revision>436</cp:revision>
  <cp:lastPrinted>2017-09-11T13:54:05Z</cp:lastPrinted>
  <dcterms:created xsi:type="dcterms:W3CDTF">2012-04-21T03:14:22Z</dcterms:created>
  <dcterms:modified xsi:type="dcterms:W3CDTF">2017-09-11T16:08:56Z</dcterms:modified>
</cp:coreProperties>
</file>