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7" r:id="rId1"/>
  </p:sldMasterIdLst>
  <p:notesMasterIdLst>
    <p:notesMasterId r:id="rId27"/>
  </p:notesMasterIdLst>
  <p:handoutMasterIdLst>
    <p:handoutMasterId r:id="rId28"/>
  </p:handoutMasterIdLst>
  <p:sldIdLst>
    <p:sldId id="331" r:id="rId2"/>
    <p:sldId id="512" r:id="rId3"/>
    <p:sldId id="540" r:id="rId4"/>
    <p:sldId id="537" r:id="rId5"/>
    <p:sldId id="538" r:id="rId6"/>
    <p:sldId id="539" r:id="rId7"/>
    <p:sldId id="542" r:id="rId8"/>
    <p:sldId id="558" r:id="rId9"/>
    <p:sldId id="488" r:id="rId10"/>
    <p:sldId id="484" r:id="rId11"/>
    <p:sldId id="545" r:id="rId12"/>
    <p:sldId id="543" r:id="rId13"/>
    <p:sldId id="544" r:id="rId14"/>
    <p:sldId id="458" r:id="rId15"/>
    <p:sldId id="546" r:id="rId16"/>
    <p:sldId id="547" r:id="rId17"/>
    <p:sldId id="548" r:id="rId18"/>
    <p:sldId id="541" r:id="rId19"/>
    <p:sldId id="552" r:id="rId20"/>
    <p:sldId id="491" r:id="rId21"/>
    <p:sldId id="554" r:id="rId22"/>
    <p:sldId id="555" r:id="rId23"/>
    <p:sldId id="553" r:id="rId24"/>
    <p:sldId id="556" r:id="rId25"/>
    <p:sldId id="557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A3F"/>
    <a:srgbClr val="6666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9" autoAdjust="0"/>
    <p:restoredTop sz="95878" autoAdjust="0"/>
  </p:normalViewPr>
  <p:slideViewPr>
    <p:cSldViewPr snapToGrid="0" snapToObjects="1">
      <p:cViewPr varScale="1">
        <p:scale>
          <a:sx n="70" d="100"/>
          <a:sy n="70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33DD6E71-6090-4883-B6DD-B01D3F55CE49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532479C8-4327-4F69-BF05-F013EAF24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E02E0BCF-A863-5B4E-8C7E-16C46CA4CC95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0100E2C8-C556-5540-B541-0EDD875CC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636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21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0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36AD-3DAC-4C3C-8C15-87DBBD56C21F}" type="datetime1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FC6B-D3DA-4612-8ECA-49108E7FE52C}" type="datetime1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7E54-8EE4-4DE7-98C1-323E30C65C95}" type="datetime1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07F2-9BB7-4C7B-9EE5-F410EA3C33A9}" type="datetime1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087C-5CFA-423F-B34E-222DA05940BC}" type="datetime1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B6BE-9E70-4746-9535-954C16CA82D7}" type="datetime1">
              <a:rPr lang="en-US" smtClean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5C9B-8339-40C9-B11C-5459213D4BEC}" type="datetime1">
              <a:rPr lang="en-US" smtClean="0"/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6D6C-0460-4853-814A-8B3F92BE4CD9}" type="datetime1">
              <a:rPr lang="en-US" smtClean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CC86-721C-4D77-8F38-A73FD0015A1E}" type="datetime1">
              <a:rPr lang="en-US" smtClean="0"/>
              <a:t>9/8/2017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C99A-A0C1-430A-A388-6804C31583CE}" type="datetime1">
              <a:rPr lang="en-US" smtClean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7597-024C-4448-B341-A567ADB72BD1}" type="datetime1">
              <a:rPr lang="en-US" smtClean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5AE73-2F11-4838-88C1-B56A844D14FF}" type="datetime1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ites.bu.edu/qm222projectcours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bu.edu/qm222projectcours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bu.edu/qm222projectcours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8915400" cy="140291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QM222 Class 2 Section A1</a:t>
            </a:r>
            <a:br>
              <a:rPr lang="en-US" sz="4000" b="1" dirty="0" smtClean="0"/>
            </a:br>
            <a:r>
              <a:rPr lang="en-US" sz="4000" b="1" dirty="0" smtClean="0"/>
              <a:t>Projects, Data and Datasets, some Descriptive Statistics</a:t>
            </a:r>
            <a:endParaRPr lang="en-US" sz="40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57350" y="2533339"/>
            <a:ext cx="5600700" cy="370526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Choose </a:t>
            </a:r>
            <a:r>
              <a:rPr lang="en-US" sz="2800" b="1" dirty="0"/>
              <a:t>your seat. </a:t>
            </a:r>
            <a:endParaRPr lang="en-US" sz="2800" b="1" dirty="0" smtClean="0"/>
          </a:p>
          <a:p>
            <a:r>
              <a:rPr lang="en-US" sz="2800" b="1" dirty="0" smtClean="0"/>
              <a:t>Sit </a:t>
            </a:r>
            <a:r>
              <a:rPr lang="en-US" sz="2800" b="1" dirty="0" smtClean="0"/>
              <a:t>at approximately this location in KCB as well.</a:t>
            </a:r>
            <a:endParaRPr lang="en-US" sz="2800" b="1" dirty="0"/>
          </a:p>
          <a:p>
            <a:r>
              <a:rPr lang="en-US" sz="2800" b="1" dirty="0" smtClean="0"/>
              <a:t>Name cards?</a:t>
            </a:r>
          </a:p>
          <a:p>
            <a:endParaRPr lang="en-US" sz="2800" b="1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988"/>
            <a:ext cx="3733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Data-sets are organized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49" y="1825625"/>
            <a:ext cx="8039361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Each row is an </a:t>
            </a:r>
            <a:r>
              <a:rPr lang="en-US" b="1" i="1" dirty="0"/>
              <a:t>observation</a:t>
            </a:r>
            <a:r>
              <a:rPr lang="en-US" i="1" dirty="0"/>
              <a:t>.</a:t>
            </a:r>
          </a:p>
          <a:p>
            <a:pPr lvl="1"/>
            <a:r>
              <a:rPr lang="en-US" dirty="0"/>
              <a:t>One occurrence of the thing you are examining.</a:t>
            </a:r>
          </a:p>
          <a:p>
            <a:pPr lvl="1"/>
            <a:r>
              <a:rPr lang="en-US" dirty="0"/>
              <a:t>In the data set on the </a:t>
            </a:r>
            <a:r>
              <a:rPr lang="en-US" dirty="0" smtClean="0"/>
              <a:t>previous </a:t>
            </a:r>
            <a:r>
              <a:rPr lang="en-US" dirty="0"/>
              <a:t>– the observation is one movie.</a:t>
            </a:r>
          </a:p>
          <a:p>
            <a:pPr lvl="1"/>
            <a:r>
              <a:rPr lang="en-US" dirty="0"/>
              <a:t>n  is the number of observations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How many observations can you use?</a:t>
            </a:r>
          </a:p>
          <a:p>
            <a:pPr lvl="1"/>
            <a:r>
              <a:rPr lang="en-US" dirty="0"/>
              <a:t>Billions .. Limited by your computer’s memory!</a:t>
            </a:r>
            <a:endParaRPr lang="en-US" dirty="0" smtClean="0"/>
          </a:p>
          <a:p>
            <a:r>
              <a:rPr lang="en-US" dirty="0"/>
              <a:t>How many observations </a:t>
            </a:r>
            <a:r>
              <a:rPr lang="en-US" dirty="0" smtClean="0"/>
              <a:t>do you need?  </a:t>
            </a:r>
          </a:p>
          <a:p>
            <a:pPr lvl="1"/>
            <a:r>
              <a:rPr lang="en-US" dirty="0" smtClean="0"/>
              <a:t>Thousands if each observation is an individual person</a:t>
            </a:r>
          </a:p>
          <a:p>
            <a:pPr lvl="1"/>
            <a:r>
              <a:rPr lang="en-US" dirty="0" smtClean="0"/>
              <a:t>Far fewer if each observation is a country, team, company etc. I’d advise 100 if possible.</a:t>
            </a:r>
          </a:p>
          <a:p>
            <a:r>
              <a:rPr lang="en-US" dirty="0" smtClean="0"/>
              <a:t>The more observations, the more likely you’ll find definitive results.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0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Data-sets are organized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49" y="1825625"/>
            <a:ext cx="8039361" cy="4351338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Each </a:t>
            </a:r>
            <a:r>
              <a:rPr lang="en-US" dirty="0"/>
              <a:t>column is a </a:t>
            </a:r>
            <a:r>
              <a:rPr lang="en-US" b="1" i="1" dirty="0"/>
              <a:t>variable</a:t>
            </a:r>
            <a:r>
              <a:rPr lang="en-US" b="1" dirty="0"/>
              <a:t>.</a:t>
            </a:r>
          </a:p>
          <a:p>
            <a:pPr lvl="1"/>
            <a:r>
              <a:rPr lang="en-US" dirty="0"/>
              <a:t>Something you know about the observation.</a:t>
            </a:r>
          </a:p>
          <a:p>
            <a:pPr lvl="1"/>
            <a:r>
              <a:rPr lang="en-US" dirty="0" smtClean="0"/>
              <a:t>In the movie data, some variables are year</a:t>
            </a:r>
            <a:r>
              <a:rPr lang="en-US" dirty="0"/>
              <a:t>, metascore, </a:t>
            </a:r>
            <a:r>
              <a:rPr lang="en-US" dirty="0" smtClean="0"/>
              <a:t>budget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Notation: X as variable, X</a:t>
            </a:r>
            <a:r>
              <a:rPr lang="en-US" baseline="-25000" dirty="0"/>
              <a:t>i</a:t>
            </a:r>
            <a:r>
              <a:rPr lang="en-US" dirty="0"/>
              <a:t> is the value of X for </a:t>
            </a:r>
            <a:r>
              <a:rPr lang="en-US" dirty="0" smtClean="0"/>
              <a:t>observation</a:t>
            </a:r>
          </a:p>
          <a:p>
            <a:pPr lvl="1"/>
            <a:endParaRPr lang="en-US" dirty="0"/>
          </a:p>
          <a:p>
            <a:r>
              <a:rPr lang="en-US" dirty="0" smtClean="0"/>
              <a:t>How many variables will you need? </a:t>
            </a:r>
          </a:p>
          <a:p>
            <a:pPr lvl="1"/>
            <a:r>
              <a:rPr lang="en-US" dirty="0" smtClean="0"/>
              <a:t>Of course, you will need the 2 (or more) variables whose relationship you are studying</a:t>
            </a:r>
          </a:p>
          <a:p>
            <a:pPr lvl="1"/>
            <a:r>
              <a:rPr lang="en-US" dirty="0" smtClean="0"/>
              <a:t>But as we’ll learn, it will be good to collect a lot more variables that  might affect any of these 2+ key variables.</a:t>
            </a:r>
            <a:endParaRPr lang="en-US" baseline="-25000" dirty="0"/>
          </a:p>
          <a:p>
            <a:pPr lvl="0"/>
            <a:endParaRPr lang="en-US" baseline="-25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2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 smtClean="0"/>
              <a:t>Numerical </a:t>
            </a:r>
            <a:r>
              <a:rPr lang="en-US" b="1" i="1" dirty="0"/>
              <a:t>(also known as Quantitative</a:t>
            </a:r>
            <a:r>
              <a:rPr lang="en-US" b="1" i="1" dirty="0" smtClean="0"/>
              <a:t>):</a:t>
            </a:r>
          </a:p>
          <a:p>
            <a:pPr lvl="1"/>
            <a:r>
              <a:rPr lang="en-US" dirty="0" smtClean="0"/>
              <a:t>These </a:t>
            </a:r>
            <a:r>
              <a:rPr lang="en-US" dirty="0"/>
              <a:t>variables take on a number, and represent some kind of measurement. </a:t>
            </a:r>
            <a:endParaRPr lang="en-US" dirty="0" smtClean="0"/>
          </a:p>
          <a:p>
            <a:pPr lvl="0"/>
            <a:r>
              <a:rPr lang="en-US" b="1" i="1" dirty="0" smtClean="0"/>
              <a:t>Categorical: </a:t>
            </a:r>
            <a:r>
              <a:rPr lang="en-US" dirty="0" smtClean="0"/>
              <a:t>puts an observation into a category, but is not easily represented by a number. </a:t>
            </a:r>
          </a:p>
          <a:p>
            <a:r>
              <a:rPr lang="en-US" dirty="0" smtClean="0"/>
              <a:t>In the movie data, which variables are numerical?  </a:t>
            </a:r>
          </a:p>
          <a:p>
            <a:r>
              <a:rPr lang="en-US" dirty="0"/>
              <a:t>In the movie data, which variables are </a:t>
            </a:r>
            <a:r>
              <a:rPr lang="en-US" dirty="0" smtClean="0"/>
              <a:t>categorical?</a:t>
            </a:r>
          </a:p>
          <a:p>
            <a:endParaRPr lang="en-US" dirty="0" smtClean="0"/>
          </a:p>
          <a:p>
            <a:endParaRPr lang="en-US" dirty="0" smtClean="0"/>
          </a:p>
          <a:p>
            <a:pPr marL="342900" lvl="1" indent="0">
              <a:buNone/>
            </a:pPr>
            <a:r>
              <a:rPr lang="en-US" dirty="0" smtClean="0"/>
              <a:t>We will learn how apply </a:t>
            </a:r>
            <a:r>
              <a:rPr lang="en-US" dirty="0"/>
              <a:t>statistical tools to categorical </a:t>
            </a:r>
            <a:r>
              <a:rPr lang="en-US" dirty="0" smtClean="0"/>
              <a:t>data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0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1205" y="282606"/>
            <a:ext cx="3692868" cy="2308193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2200" dirty="0" smtClean="0"/>
              <a:t>These data are on starting salaries of Questrom recent UG graduates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Q1: What does an observation represent in this data set.</a:t>
            </a:r>
            <a:br>
              <a:rPr lang="en-US" sz="2200" dirty="0" smtClean="0"/>
            </a:br>
            <a:r>
              <a:rPr lang="en-US" sz="2200" dirty="0" smtClean="0"/>
              <a:t>Q2: Which variables are numerical, which are categorical?</a:t>
            </a:r>
            <a:endParaRPr lang="en-US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174" y="422651"/>
            <a:ext cx="4569751" cy="6116581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181462" y="3469671"/>
            <a:ext cx="3692868" cy="1616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/>
              <a:t>A1: a person, a graduate</a:t>
            </a:r>
          </a:p>
          <a:p>
            <a:r>
              <a:rPr lang="en-US" sz="2200" dirty="0" smtClean="0"/>
              <a:t>A2: </a:t>
            </a:r>
          </a:p>
          <a:p>
            <a:r>
              <a:rPr lang="en-US" sz="2200" dirty="0" smtClean="0"/>
              <a:t>numerical: Year, Salary</a:t>
            </a:r>
            <a:br>
              <a:rPr lang="en-US" sz="2200" dirty="0" smtClean="0"/>
            </a:br>
            <a:r>
              <a:rPr lang="en-US" sz="2200" dirty="0" smtClean="0"/>
              <a:t>categorical: Domestic/Intl, Main Concentration</a:t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2109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sets can be:  Cross </a:t>
            </a:r>
            <a:r>
              <a:rPr lang="en-US" dirty="0"/>
              <a:t>sectional v. Time Series v. Panel Data </a:t>
            </a:r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Bef>
                <a:spcPts val="600"/>
              </a:spcBef>
            </a:pPr>
            <a:r>
              <a:rPr lang="en-US" b="1" i="1" dirty="0" smtClean="0"/>
              <a:t>Cross Section </a:t>
            </a:r>
            <a:r>
              <a:rPr lang="en-US" dirty="0" smtClean="0"/>
              <a:t>– at one point of time, each observation is a different person, company etc.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v. </a:t>
            </a:r>
            <a:r>
              <a:rPr lang="en-US" b="1" i="1" dirty="0" smtClean="0"/>
              <a:t>Time series </a:t>
            </a:r>
            <a:r>
              <a:rPr lang="en-US" dirty="0" smtClean="0"/>
              <a:t>– each observation is a different point of time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v. </a:t>
            </a:r>
            <a:r>
              <a:rPr lang="en-US" b="1" i="1" dirty="0" smtClean="0"/>
              <a:t>Cross Section –Time Series</a:t>
            </a:r>
            <a:r>
              <a:rPr lang="en-US" dirty="0" smtClean="0"/>
              <a:t>: each observation is a different company etc. at a specific point of time. Time here is a variable like all others.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v. </a:t>
            </a:r>
            <a:r>
              <a:rPr lang="en-US" b="1" i="1" dirty="0" smtClean="0"/>
              <a:t>Panel </a:t>
            </a:r>
            <a:r>
              <a:rPr lang="en-US" b="1" i="1" dirty="0"/>
              <a:t>data</a:t>
            </a:r>
            <a:r>
              <a:rPr lang="en-US" b="1" i="1" dirty="0" smtClean="0"/>
              <a:t>, longitudinal data</a:t>
            </a:r>
            <a:r>
              <a:rPr lang="en-US" dirty="0" smtClean="0"/>
              <a:t>: the </a:t>
            </a:r>
            <a:r>
              <a:rPr lang="en-US" b="1" i="1" dirty="0" smtClean="0"/>
              <a:t>same</a:t>
            </a:r>
            <a:r>
              <a:rPr lang="en-US" dirty="0" smtClean="0"/>
              <a:t> people/ companies etc. are observed at different points of time; each observation is a specific  company etc. at a specific point of time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0E417-9F42-46EC-B002-A837CDD2CF85}" type="slidenum">
              <a:rPr lang="en-US" smtClean="0"/>
              <a:pPr>
                <a:defRPr/>
              </a:pPr>
              <a:t>14</a:t>
            </a:fld>
            <a:r>
              <a:rPr lang="en-US" dirty="0" smtClean="0"/>
              <a:t>                                                                       SM222 Class 2             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160" y="1451650"/>
            <a:ext cx="3692868" cy="205548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Q: What kind of dataset is this:? </a:t>
            </a:r>
            <a:br>
              <a:rPr lang="en-US" sz="2200" dirty="0" smtClean="0"/>
            </a:br>
            <a:r>
              <a:rPr lang="en-US" sz="2200" dirty="0" smtClean="0"/>
              <a:t>A. Cross-section </a:t>
            </a:r>
            <a:br>
              <a:rPr lang="en-US" sz="2200" dirty="0" smtClean="0"/>
            </a:br>
            <a:r>
              <a:rPr lang="en-US" sz="2200" dirty="0" smtClean="0"/>
              <a:t>B. Time-series </a:t>
            </a:r>
            <a:br>
              <a:rPr lang="en-US" sz="2200" dirty="0" smtClean="0"/>
            </a:br>
            <a:r>
              <a:rPr lang="en-US" sz="2200" dirty="0" smtClean="0"/>
              <a:t>C. Cross section-Time series 	</a:t>
            </a:r>
            <a:br>
              <a:rPr lang="en-US" sz="2200" dirty="0" smtClean="0"/>
            </a:br>
            <a:r>
              <a:rPr lang="en-US" sz="2200" dirty="0" smtClean="0"/>
              <a:t>D. Panel/Longitudinal</a:t>
            </a:r>
            <a:endParaRPr lang="en-US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174" y="422651"/>
            <a:ext cx="4569751" cy="6116581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233686" y="3741788"/>
            <a:ext cx="3692868" cy="57556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/>
              <a:t>A: C.</a:t>
            </a:r>
            <a:r>
              <a:rPr lang="en-US" sz="2200" dirty="0"/>
              <a:t> Cross section-Time series 	</a:t>
            </a:r>
          </a:p>
        </p:txBody>
      </p:sp>
    </p:spTree>
    <p:extLst>
      <p:ext uri="{BB962C8B-B14F-4D97-AF65-F5344CB8AC3E}">
        <p14:creationId xmlns:p14="http://schemas.microsoft.com/office/powerpoint/2010/main" val="372388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70155" y="570162"/>
          <a:ext cx="4410636" cy="5596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854"/>
                <a:gridCol w="1324050"/>
                <a:gridCol w="2236732"/>
              </a:tblGrid>
              <a:tr h="19761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Google Trends 0-100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The Big Bang Theory: (US)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Friday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1/1/2016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55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Saturday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1/2/2016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66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Sunday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1/3/2016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57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Monday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1/4/2016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50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Tuesday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1/5/2016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55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230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Wednesday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1/6/2016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68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Thursday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1/7/2016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92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Friday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1/8/2016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64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Saturday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1/9/2016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56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Sunday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1/10/2016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57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Monday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1/11/2016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54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Tuesday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1/12/2016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51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69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Wednesday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1/13/2016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50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Thursday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1/14/2016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73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Friday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1/15/2016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57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Saturday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1/16/2016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54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Sunday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1/17/2016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49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Monday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1/18/2016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42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Tuesday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1/19/2016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48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2355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Wednesday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1/20/2016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50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Thursday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1/21/2016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76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Friday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1/22/2016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57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Saturday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1/23/2016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65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Sunday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1/24/2016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39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Monday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1/25/2016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47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  <a:tr h="19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Tuesday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1/26/2016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53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0" marR="7150" marT="7150" marB="0" anchor="b"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980791" y="740779"/>
            <a:ext cx="3692868" cy="38196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200" dirty="0" smtClean="0"/>
          </a:p>
          <a:p>
            <a:r>
              <a:rPr lang="en-US" sz="2200" dirty="0" smtClean="0"/>
              <a:t>These are data on a “score” 0-100 for whether lots of people googled The Big Bang Theory that day</a:t>
            </a:r>
          </a:p>
          <a:p>
            <a:endParaRPr lang="en-US" sz="2200" dirty="0"/>
          </a:p>
          <a:p>
            <a:r>
              <a:rPr lang="en-US" sz="2200" dirty="0" smtClean="0"/>
              <a:t>Q1: Which variables are numerical, which are categorical?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Q2: </a:t>
            </a:r>
            <a:r>
              <a:rPr lang="en-US" sz="2200" dirty="0"/>
              <a:t>What kind of dataset is this:? </a:t>
            </a:r>
            <a:br>
              <a:rPr lang="en-US" sz="2200" dirty="0"/>
            </a:br>
            <a:r>
              <a:rPr lang="en-US" sz="2200" dirty="0"/>
              <a:t>A. Cross-section </a:t>
            </a:r>
            <a:br>
              <a:rPr lang="en-US" sz="2200" dirty="0"/>
            </a:br>
            <a:r>
              <a:rPr lang="en-US" sz="2200" dirty="0"/>
              <a:t>B. Time-series </a:t>
            </a:r>
            <a:br>
              <a:rPr lang="en-US" sz="2200" dirty="0"/>
            </a:br>
            <a:r>
              <a:rPr lang="en-US" sz="2200" dirty="0"/>
              <a:t>C. Cross section-Time series 	</a:t>
            </a:r>
            <a:br>
              <a:rPr lang="en-US" sz="2200" dirty="0"/>
            </a:br>
            <a:r>
              <a:rPr lang="en-US" sz="2200" dirty="0"/>
              <a:t>D. </a:t>
            </a:r>
            <a:r>
              <a:rPr lang="en-US" sz="2200" dirty="0" smtClean="0"/>
              <a:t>Panel/Longitudinal</a:t>
            </a:r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70542" y="4545435"/>
            <a:ext cx="3692868" cy="20174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200" dirty="0" smtClean="0"/>
          </a:p>
          <a:p>
            <a:r>
              <a:rPr lang="en-US" sz="2200" dirty="0" smtClean="0"/>
              <a:t>A1: Numerical: Score</a:t>
            </a:r>
          </a:p>
          <a:p>
            <a:r>
              <a:rPr lang="en-US" sz="2200" dirty="0" smtClean="0"/>
              <a:t>Categorical: Day</a:t>
            </a:r>
          </a:p>
          <a:p>
            <a:r>
              <a:rPr lang="en-US" sz="2200" dirty="0" smtClean="0"/>
              <a:t>Day: Hard to say… We would make it into a numerical one</a:t>
            </a:r>
          </a:p>
          <a:p>
            <a:endParaRPr lang="en-US" sz="2200" dirty="0" smtClean="0"/>
          </a:p>
          <a:p>
            <a:r>
              <a:rPr lang="en-US" sz="2200" dirty="0" smtClean="0"/>
              <a:t>A2: B. Time-series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9378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286" y="229553"/>
            <a:ext cx="5874764" cy="63093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06536" y="752355"/>
            <a:ext cx="3033292" cy="2815281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Data on individual STEM PhDs </a:t>
            </a:r>
            <a:br>
              <a:rPr lang="en-US" sz="2200" dirty="0" smtClean="0"/>
            </a:br>
            <a:r>
              <a:rPr lang="en-US" sz="2200" dirty="0" smtClean="0"/>
              <a:t>Q: What kind of dataset is this:? </a:t>
            </a:r>
            <a:br>
              <a:rPr lang="en-US" sz="2200" dirty="0" smtClean="0"/>
            </a:br>
            <a:r>
              <a:rPr lang="en-US" sz="2200" dirty="0" smtClean="0"/>
              <a:t>A. Cross-section </a:t>
            </a:r>
            <a:br>
              <a:rPr lang="en-US" sz="2200" dirty="0" smtClean="0"/>
            </a:br>
            <a:r>
              <a:rPr lang="en-US" sz="2200" dirty="0" smtClean="0"/>
              <a:t>B. Time-series </a:t>
            </a:r>
            <a:br>
              <a:rPr lang="en-US" sz="2200" dirty="0" smtClean="0"/>
            </a:br>
            <a:r>
              <a:rPr lang="en-US" sz="2200" dirty="0" smtClean="0"/>
              <a:t>C. Cross section-Time series</a:t>
            </a:r>
            <a:br>
              <a:rPr lang="en-US" sz="2200" dirty="0" smtClean="0"/>
            </a:br>
            <a:r>
              <a:rPr lang="en-US" sz="2200" dirty="0" smtClean="0"/>
              <a:t>D. Panel/Longitudinal</a:t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06536" y="3906407"/>
            <a:ext cx="3137463" cy="5845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/>
              <a:t>A: D Panel/Longitudinal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8239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7171"/>
            <a:ext cx="7886700" cy="4859792"/>
          </a:xfrm>
        </p:spPr>
        <p:txBody>
          <a:bodyPr>
            <a:normAutofit/>
          </a:bodyPr>
          <a:lstStyle/>
          <a:p>
            <a:r>
              <a:rPr lang="en-US" dirty="0" smtClean="0"/>
              <a:t>Of course, you can just google the two names of things you will relate and the word “data”, and see what you come with.</a:t>
            </a:r>
          </a:p>
          <a:p>
            <a:r>
              <a:rPr lang="en-US" dirty="0" smtClean="0"/>
              <a:t>But I have given you lots of suggestions of where you might look for data sets. Go to:</a:t>
            </a:r>
          </a:p>
          <a:p>
            <a:pPr marL="0" indent="0">
              <a:buNone/>
            </a:pPr>
            <a:r>
              <a:rPr lang="en-US" sz="2000" u="sng" dirty="0" smtClean="0">
                <a:hlinkClick r:id="rId2"/>
              </a:rPr>
              <a:t>http</a:t>
            </a:r>
            <a:r>
              <a:rPr lang="en-US" sz="2000" u="sng" dirty="0">
                <a:hlinkClick r:id="rId2"/>
              </a:rPr>
              <a:t>://sites.bu.edu/qm222projectcourse</a:t>
            </a:r>
            <a:r>
              <a:rPr lang="en-US" sz="2000" dirty="0"/>
              <a:t>.  </a:t>
            </a:r>
            <a:r>
              <a:rPr lang="en-US" sz="2000" dirty="0" smtClean="0"/>
              <a:t>Data Sets.  Let’s look at these suggestions.</a:t>
            </a:r>
          </a:p>
          <a:p>
            <a:pPr marL="0" indent="0">
              <a:buNone/>
            </a:pPr>
            <a:r>
              <a:rPr lang="en-US" dirty="0" smtClean="0"/>
              <a:t>For any data set you decide to use, the website will give you careful instructions on how to choose the variables that you want and download the data.</a:t>
            </a:r>
          </a:p>
          <a:p>
            <a:pPr marL="0" indent="0">
              <a:buNone/>
            </a:pPr>
            <a:r>
              <a:rPr lang="en-US" dirty="0" smtClean="0"/>
              <a:t>You will also need the </a:t>
            </a:r>
            <a:r>
              <a:rPr lang="en-US" b="1" dirty="0" smtClean="0"/>
              <a:t>codebook </a:t>
            </a:r>
            <a:r>
              <a:rPr lang="en-US" dirty="0" smtClean="0"/>
              <a:t>for that dataset, which tells us exactly how each numerical variable is measured and its units; for categorical values, often categories are given numbers. You need to know what 1 represents, what 2 represents etc.</a:t>
            </a:r>
          </a:p>
          <a:p>
            <a:pPr marL="0" indent="0">
              <a:buNone/>
            </a:pPr>
            <a:r>
              <a:rPr lang="en-US" dirty="0" smtClean="0"/>
              <a:t>Let’s go to one of these sites.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02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78363"/>
          </a:xfrm>
        </p:spPr>
        <p:txBody>
          <a:bodyPr>
            <a:normAutofit/>
          </a:bodyPr>
          <a:lstStyle/>
          <a:p>
            <a:pPr fontAlgn="t">
              <a:buNone/>
            </a:pPr>
            <a:endParaRPr lang="en-US" dirty="0" smtClean="0"/>
          </a:p>
          <a:p>
            <a:pPr fontAlgn="t"/>
            <a:r>
              <a:rPr lang="en-US" dirty="0" smtClean="0"/>
              <a:t>Introduction to Project</a:t>
            </a:r>
          </a:p>
          <a:p>
            <a:pPr fontAlgn="t"/>
            <a:r>
              <a:rPr lang="en-US" dirty="0" smtClean="0"/>
              <a:t>Data sets and data characteristics</a:t>
            </a:r>
          </a:p>
          <a:p>
            <a:pPr fontAlgn="t"/>
            <a:r>
              <a:rPr lang="en-US" b="1" dirty="0" smtClean="0"/>
              <a:t>Describing a single variable (QM221 review) – part 1:</a:t>
            </a:r>
          </a:p>
          <a:p>
            <a:pPr lvl="1"/>
            <a:r>
              <a:rPr lang="en-US" b="1" dirty="0" smtClean="0"/>
              <a:t>Measuring a variable’s middle</a:t>
            </a:r>
            <a:endParaRPr lang="en-US" b="1" dirty="0"/>
          </a:p>
          <a:p>
            <a:pPr lvl="1"/>
            <a:r>
              <a:rPr lang="en-US" b="1" dirty="0" smtClean="0"/>
              <a:t>Measuring a variable’s spread</a:t>
            </a:r>
          </a:p>
          <a:p>
            <a:r>
              <a:rPr lang="en-US" b="1" dirty="0" smtClean="0"/>
              <a:t>How to calculate them in Excel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81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97618"/>
          </a:xfrm>
        </p:spPr>
        <p:txBody>
          <a:bodyPr/>
          <a:lstStyle/>
          <a:p>
            <a:r>
              <a:rPr lang="en-US" dirty="0" smtClean="0"/>
              <a:t>Some to-dos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679" y="1077687"/>
            <a:ext cx="7886700" cy="491422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Sign up for an appointment (see signup, Sept 20 is the last day)</a:t>
            </a:r>
          </a:p>
          <a:p>
            <a:pPr marL="0" indent="0">
              <a:buNone/>
            </a:pPr>
            <a:r>
              <a:rPr lang="en-US" sz="1200" dirty="0" smtClean="0"/>
              <a:t>https</a:t>
            </a:r>
            <a:r>
              <a:rPr lang="en-US" sz="1200" dirty="0"/>
              <a:t>://</a:t>
            </a:r>
            <a:r>
              <a:rPr lang="en-US" sz="1200" dirty="0" smtClean="0"/>
              <a:t>docs.google.com/a/bu.edu/spreadsheets/d/188IrHsjGhE758eIQ1Jcru1WGKFmJJYrmD1ppcdcMhY/edit?usp=sharing</a:t>
            </a:r>
          </a:p>
          <a:p>
            <a:r>
              <a:rPr lang="en-US" sz="2200" dirty="0" smtClean="0"/>
              <a:t>Excel Checklist: Do by the end of next week (Sept. 15)</a:t>
            </a:r>
          </a:p>
          <a:p>
            <a:pPr lvl="1"/>
            <a:r>
              <a:rPr lang="en-US" sz="2200" dirty="0" smtClean="0"/>
              <a:t>Go to our TA’s office hours… or any other ones and do/learn an Excel checklist about using Excel for formulas</a:t>
            </a:r>
          </a:p>
          <a:p>
            <a:pPr lvl="1"/>
            <a:r>
              <a:rPr lang="en-US" dirty="0" smtClean="0"/>
              <a:t>Checklist at: </a:t>
            </a:r>
            <a:r>
              <a:rPr lang="en-US" sz="1800" u="sng" dirty="0" smtClean="0">
                <a:hlinkClick r:id="rId3"/>
              </a:rPr>
              <a:t>http</a:t>
            </a:r>
            <a:r>
              <a:rPr lang="en-US" sz="1800" u="sng" dirty="0">
                <a:hlinkClick r:id="rId3"/>
              </a:rPr>
              <a:t>://sites.bu.edu/qm222projectcourse</a:t>
            </a:r>
            <a:r>
              <a:rPr lang="en-US" sz="1800" dirty="0" smtClean="0"/>
              <a:t>.  QM222 Project Course – General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750688"/>
              </p:ext>
            </p:extLst>
          </p:nvPr>
        </p:nvGraphicFramePr>
        <p:xfrm>
          <a:off x="704850" y="3381058"/>
          <a:ext cx="7886700" cy="31059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1996"/>
                <a:gridCol w="859525"/>
                <a:gridCol w="813784"/>
                <a:gridCol w="1058122"/>
                <a:gridCol w="860408"/>
                <a:gridCol w="152400"/>
                <a:gridCol w="555171"/>
                <a:gridCol w="745125"/>
                <a:gridCol w="593819"/>
                <a:gridCol w="566057"/>
                <a:gridCol w="710293"/>
              </a:tblGrid>
              <a:tr h="24234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QM222 </a:t>
                      </a:r>
                      <a:r>
                        <a:rPr lang="en-US" sz="1300" b="1" u="none" strike="noStrike" dirty="0" smtClean="0">
                          <a:effectLst/>
                        </a:rPr>
                        <a:t>TA </a:t>
                      </a:r>
                      <a:r>
                        <a:rPr lang="en-US" sz="1300" b="1" u="none" strike="noStrike" dirty="0">
                          <a:effectLst/>
                        </a:rPr>
                        <a:t>Office Hours in Room 206A (off </a:t>
                      </a:r>
                      <a:r>
                        <a:rPr lang="en-US" sz="1300" b="1" u="none" strike="noStrike" dirty="0" smtClean="0">
                          <a:effectLst/>
                        </a:rPr>
                        <a:t>Undergrad </a:t>
                      </a:r>
                      <a:r>
                        <a:rPr lang="en-US" sz="1300" b="1" u="none" strike="noStrike" dirty="0">
                          <a:effectLst/>
                        </a:rPr>
                        <a:t>Lounge)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Project Section A1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</a:tr>
              <a:tr h="206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 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err="1" smtClean="0">
                          <a:effectLst/>
                        </a:rPr>
                        <a:t>Wednes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effectLst/>
                        </a:rPr>
                        <a:t> 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Thursdays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Fridays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Tuesdays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err="1" smtClean="0">
                          <a:effectLst/>
                        </a:rPr>
                        <a:t>Wednes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Fridays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Sundays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</a:tr>
              <a:tr h="206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9-10am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 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effectLst/>
                        </a:rPr>
                        <a:t>9-10am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9-10am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</a:tr>
              <a:tr h="206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10-11am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 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effectLst/>
                        </a:rPr>
                        <a:t>10-11am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Lexi Klein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 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10-11am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</a:tr>
              <a:tr h="380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10:45-11:45am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Shogo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effectLst/>
                        </a:rPr>
                        <a:t>11-12pm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Lexi Klein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 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11-12pm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James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James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</a:tr>
              <a:tr h="206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11:45-12:45pm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Shogo </a:t>
                      </a:r>
                      <a:r>
                        <a:rPr lang="en-US" sz="1300" b="1" u="none" strike="noStrike" dirty="0" smtClean="0">
                          <a:effectLst/>
                        </a:rPr>
                        <a:t>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effectLst/>
                        </a:rPr>
                        <a:t>12-1pm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Cristiane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 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12-1pm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</a:tr>
              <a:tr h="206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12:45-1:30pm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effectLst/>
                        </a:rPr>
                        <a:t>1-2pm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Cristiane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 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1-2pm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</a:tr>
              <a:tr h="206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1:30-2:30pm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Roland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effectLst/>
                        </a:rPr>
                        <a:t>2-3pm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Sanya Seth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Rachel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2-3pm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Ata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Ata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</a:tr>
              <a:tr h="206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2:30-4pm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 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effectLst/>
                        </a:rPr>
                        <a:t>3-4pm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Sanya Seth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Nick</a:t>
                      </a:r>
                      <a:r>
                        <a:rPr lang="en-US" sz="13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300" b="1" u="none" strike="noStrike" dirty="0" smtClean="0">
                          <a:effectLst/>
                        </a:rPr>
                        <a:t>Lord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</a:tr>
              <a:tr h="206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4-5pm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Maciej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effectLst/>
                        </a:rPr>
                        <a:t>4-5pm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Nick </a:t>
                      </a:r>
                      <a:r>
                        <a:rPr lang="en-US" sz="1300" b="1" u="none" strike="noStrike" dirty="0">
                          <a:effectLst/>
                        </a:rPr>
                        <a:t>Lord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 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</a:tr>
              <a:tr h="206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5-6pm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Maciej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effectLst/>
                        </a:rPr>
                        <a:t>5-6pm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Rachel Mann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</a:tr>
              <a:tr h="206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6-7pm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Roland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2" marR="7382" marT="738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86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Measuring the middle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 smtClean="0"/>
              <a:t>Mean</a:t>
            </a:r>
          </a:p>
          <a:p>
            <a:pPr lvl="0"/>
            <a:endParaRPr lang="en-US" b="1" i="1" dirty="0" smtClean="0"/>
          </a:p>
          <a:p>
            <a:pPr lvl="1"/>
            <a:r>
              <a:rPr lang="en-US" dirty="0" smtClean="0"/>
              <a:t>Add up </a:t>
            </a:r>
            <a:r>
              <a:rPr lang="en-US" dirty="0"/>
              <a:t>all the </a:t>
            </a:r>
            <a:r>
              <a:rPr lang="en-US" dirty="0" smtClean="0"/>
              <a:t>values and </a:t>
            </a:r>
            <a:r>
              <a:rPr lang="en-US" dirty="0"/>
              <a:t>dividing by the number of observations</a:t>
            </a:r>
          </a:p>
          <a:p>
            <a:pPr lvl="0"/>
            <a:r>
              <a:rPr lang="en-US" b="1" i="1" dirty="0" smtClean="0"/>
              <a:t>Median</a:t>
            </a:r>
            <a:endParaRPr lang="en-US" dirty="0"/>
          </a:p>
          <a:p>
            <a:pPr lvl="1"/>
            <a:r>
              <a:rPr lang="en-US" dirty="0" smtClean="0"/>
              <a:t>Half the observations are greater than the median, half the observations are smaller than the median.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667000" y="1600200"/>
          <a:ext cx="1447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5" imgW="723900" imgH="393700" progId="Equation.3">
                  <p:embed/>
                </p:oleObj>
              </mc:Choice>
              <mc:Fallback>
                <p:oleObj name="Equation" r:id="rId5" imgW="7239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600200"/>
                        <a:ext cx="1447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31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7141"/>
            <a:ext cx="8229600" cy="5334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Range: Max – Min</a:t>
            </a:r>
          </a:p>
          <a:p>
            <a:pPr lvl="1"/>
            <a:r>
              <a:rPr lang="en-US" dirty="0" smtClean="0"/>
              <a:t>Pro’s: Simple</a:t>
            </a:r>
          </a:p>
          <a:p>
            <a:pPr lvl="1"/>
            <a:r>
              <a:rPr lang="en-US" dirty="0" smtClean="0"/>
              <a:t>Con’s: Can be </a:t>
            </a:r>
            <a:r>
              <a:rPr lang="en-US" dirty="0"/>
              <a:t>highly affected by ONE unusual observations. </a:t>
            </a:r>
          </a:p>
          <a:p>
            <a:pPr lvl="1"/>
            <a:endParaRPr lang="en-US" sz="26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Standard deviation</a:t>
            </a:r>
          </a:p>
          <a:p>
            <a:pPr lvl="1"/>
            <a:r>
              <a:rPr lang="en-US" dirty="0" smtClean="0"/>
              <a:t>Measures how </a:t>
            </a:r>
            <a:r>
              <a:rPr lang="en-US" dirty="0"/>
              <a:t>far is </a:t>
            </a:r>
            <a:r>
              <a:rPr lang="en-US" dirty="0" smtClean="0"/>
              <a:t>the data </a:t>
            </a:r>
            <a:r>
              <a:rPr lang="en-US" dirty="0"/>
              <a:t>spread out around the </a:t>
            </a:r>
            <a:r>
              <a:rPr lang="en-US" dirty="0" smtClean="0"/>
              <a:t>mean</a:t>
            </a:r>
            <a:endParaRPr lang="en-US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>
              <a:spcBef>
                <a:spcPct val="0"/>
              </a:spcBef>
            </a:pPr>
            <a:endParaRPr lang="en-US" sz="2600" dirty="0" smtClean="0"/>
          </a:p>
          <a:p>
            <a:pPr lvl="1">
              <a:spcBef>
                <a:spcPct val="0"/>
              </a:spcBef>
            </a:pPr>
            <a:r>
              <a:rPr lang="en-US" dirty="0" smtClean="0"/>
              <a:t>Pros: A single measure based on all observations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Cons: Not as intuitive to some people.</a:t>
            </a:r>
          </a:p>
          <a:p>
            <a:pPr lvl="1"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Pairs of percentiles, for instance the 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and 75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percentiles</a:t>
            </a:r>
          </a:p>
          <a:p>
            <a:pPr>
              <a:spcBef>
                <a:spcPct val="0"/>
              </a:spcBef>
            </a:pPr>
            <a:endParaRPr lang="en-US" sz="2600" dirty="0"/>
          </a:p>
          <a:p>
            <a:pPr>
              <a:spcBef>
                <a:spcPct val="0"/>
              </a:spcBef>
            </a:pPr>
            <a:endParaRPr lang="en-US" sz="2600" dirty="0"/>
          </a:p>
          <a:p>
            <a:pPr lvl="1">
              <a:spcBef>
                <a:spcPct val="0"/>
              </a:spcBef>
            </a:pP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9881"/>
          </a:xfrm>
        </p:spPr>
        <p:txBody>
          <a:bodyPr/>
          <a:lstStyle/>
          <a:p>
            <a:r>
              <a:rPr lang="en-US" dirty="0" smtClean="0"/>
              <a:t>Measures of the Spread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/>
          </p:nvPr>
        </p:nvGraphicFramePr>
        <p:xfrm>
          <a:off x="2343230" y="3304241"/>
          <a:ext cx="40132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2006280" imgH="469800" progId="Equation.3">
                  <p:embed/>
                </p:oleObj>
              </mc:Choice>
              <mc:Fallback>
                <p:oleObj name="Equation" r:id="rId3" imgW="20062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230" y="3304241"/>
                        <a:ext cx="40132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/>
          </p:nvPr>
        </p:nvGraphicFramePr>
        <p:xfrm>
          <a:off x="1320800" y="4374587"/>
          <a:ext cx="6502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5" imgW="3251160" imgH="279360" progId="Equation.3">
                  <p:embed/>
                </p:oleObj>
              </mc:Choice>
              <mc:Fallback>
                <p:oleObj name="Equation" r:id="rId5" imgW="32511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4374587"/>
                        <a:ext cx="65024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25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7141"/>
            <a:ext cx="8229600" cy="533400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endParaRPr lang="en-US" sz="2600" dirty="0"/>
          </a:p>
          <a:p>
            <a:pPr marL="0" indent="0">
              <a:spcBef>
                <a:spcPct val="0"/>
              </a:spcBef>
              <a:buNone/>
            </a:pPr>
            <a:r>
              <a:rPr lang="en-US" sz="2600" dirty="0" smtClean="0"/>
              <a:t>Q:  What </a:t>
            </a:r>
            <a:r>
              <a:rPr lang="en-US" sz="2600" dirty="0"/>
              <a:t>share of observations are between the 25</a:t>
            </a:r>
            <a:r>
              <a:rPr lang="en-US" sz="2600" baseline="30000" dirty="0"/>
              <a:t>th</a:t>
            </a:r>
            <a:r>
              <a:rPr lang="en-US" sz="2600" dirty="0"/>
              <a:t> and 75</a:t>
            </a:r>
            <a:r>
              <a:rPr lang="en-US" sz="2600" baseline="30000" dirty="0"/>
              <a:t>th</a:t>
            </a:r>
            <a:r>
              <a:rPr lang="en-US" sz="2600" dirty="0"/>
              <a:t> percentiles</a:t>
            </a:r>
            <a:r>
              <a:rPr lang="en-US" sz="2600" dirty="0" smtClean="0"/>
              <a:t>?</a:t>
            </a:r>
          </a:p>
          <a:p>
            <a:pPr marL="0" indent="0">
              <a:spcBef>
                <a:spcPct val="0"/>
              </a:spcBef>
              <a:buNone/>
            </a:pPr>
            <a:endParaRPr lang="en-US" sz="2600" dirty="0"/>
          </a:p>
          <a:p>
            <a:pPr marL="0" indent="0">
              <a:spcBef>
                <a:spcPct val="0"/>
              </a:spcBef>
              <a:buNone/>
            </a:pPr>
            <a:endParaRPr lang="en-US" sz="2600" dirty="0" smtClean="0"/>
          </a:p>
          <a:p>
            <a:pPr marL="0" indent="0">
              <a:spcBef>
                <a:spcPct val="0"/>
              </a:spcBef>
              <a:buNone/>
            </a:pPr>
            <a:r>
              <a:rPr lang="en-US" sz="2600" dirty="0" smtClean="0"/>
              <a:t>Answer: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600" dirty="0" smtClean="0"/>
              <a:t>50%</a:t>
            </a:r>
            <a:endParaRPr lang="en-US" sz="2600" dirty="0"/>
          </a:p>
          <a:p>
            <a:pPr lvl="1">
              <a:spcBef>
                <a:spcPct val="0"/>
              </a:spcBef>
            </a:pP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9881"/>
          </a:xfrm>
        </p:spPr>
        <p:txBody>
          <a:bodyPr>
            <a:normAutofit/>
          </a:bodyPr>
          <a:lstStyle/>
          <a:p>
            <a:r>
              <a:rPr lang="en-US" dirty="0" smtClean="0"/>
              <a:t>Checking your understanding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36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7141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Mean:     </a:t>
            </a:r>
            <a:r>
              <a:rPr lang="en-US" sz="2400" b="1" dirty="0" smtClean="0">
                <a:solidFill>
                  <a:srgbClr val="FF0000"/>
                </a:solidFill>
              </a:rPr>
              <a:t>=average(</a:t>
            </a:r>
            <a:r>
              <a:rPr lang="en-US" sz="2400" b="1" dirty="0">
                <a:solidFill>
                  <a:srgbClr val="FF0000"/>
                </a:solidFill>
              </a:rPr>
              <a:t>a2:a64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dirty="0" smtClean="0"/>
              <a:t>Median:  </a:t>
            </a:r>
            <a:r>
              <a:rPr lang="en-US" sz="2400" b="1" dirty="0" smtClean="0">
                <a:solidFill>
                  <a:srgbClr val="FF0000"/>
                </a:solidFill>
              </a:rPr>
              <a:t>=median(a2:a64)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/>
              <a:t>Range: </a:t>
            </a:r>
            <a:r>
              <a:rPr lang="en-US" sz="2400" b="1" dirty="0" smtClean="0">
                <a:solidFill>
                  <a:srgbClr val="FF0000"/>
                </a:solidFill>
              </a:rPr>
              <a:t>=max(a2:a64 ) – min (a2:a64)</a:t>
            </a:r>
          </a:p>
          <a:p>
            <a:r>
              <a:rPr lang="en-US" sz="2400" dirty="0" smtClean="0"/>
              <a:t>Standard deviation: =</a:t>
            </a:r>
            <a:r>
              <a:rPr lang="en-US" sz="2400" b="1" dirty="0" smtClean="0">
                <a:solidFill>
                  <a:srgbClr val="FF0000"/>
                </a:solidFill>
              </a:rPr>
              <a:t>stdev(a2:a64)  </a:t>
            </a:r>
            <a:r>
              <a:rPr lang="en-US" sz="2400" dirty="0" smtClean="0"/>
              <a:t>or  =</a:t>
            </a:r>
            <a:r>
              <a:rPr lang="en-US" sz="2400" dirty="0" err="1" smtClean="0"/>
              <a:t>stdev.s</a:t>
            </a:r>
            <a:r>
              <a:rPr lang="en-US" sz="2400" dirty="0" smtClean="0"/>
              <a:t>(a2:a64)</a:t>
            </a:r>
          </a:p>
          <a:p>
            <a:pPr lvl="1">
              <a:spcBef>
                <a:spcPts val="750"/>
              </a:spcBef>
            </a:pPr>
            <a:r>
              <a:rPr lang="en-US" dirty="0" smtClean="0"/>
              <a:t>both are for a sample</a:t>
            </a:r>
          </a:p>
          <a:p>
            <a:pPr lvl="1">
              <a:spcBef>
                <a:spcPts val="750"/>
              </a:spcBef>
            </a:pPr>
            <a:endParaRPr lang="en-US" sz="2400" dirty="0" smtClean="0"/>
          </a:p>
          <a:p>
            <a:r>
              <a:rPr lang="en-US" sz="2400" dirty="0" smtClean="0"/>
              <a:t>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and 75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percentiles:</a:t>
            </a:r>
          </a:p>
          <a:p>
            <a:pPr marL="342900" lvl="1" indent="0">
              <a:spcBef>
                <a:spcPts val="75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=percentile(a2:a64,0.25</a:t>
            </a:r>
            <a:r>
              <a:rPr lang="en-US" sz="2400" dirty="0" smtClean="0"/>
              <a:t>) gives the value at the 25th 							percentile of the data set</a:t>
            </a:r>
          </a:p>
          <a:p>
            <a:pPr marL="342900" lvl="1" indent="0">
              <a:spcBef>
                <a:spcPts val="750"/>
              </a:spcBef>
              <a:buNone/>
            </a:pPr>
            <a:endParaRPr lang="en-US" sz="2400" dirty="0" smtClean="0"/>
          </a:p>
          <a:p>
            <a:pPr marL="342900" lvl="1" indent="0">
              <a:spcBef>
                <a:spcPts val="75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=percentile(a2:a64,0.75) </a:t>
            </a:r>
            <a:r>
              <a:rPr lang="en-US" sz="2400" dirty="0" smtClean="0"/>
              <a:t>gives the value at the 75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</a:p>
          <a:p>
            <a:pPr marL="342900" lvl="1" indent="0">
              <a:spcBef>
                <a:spcPts val="75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				percentile of the data set. </a:t>
            </a:r>
          </a:p>
          <a:p>
            <a:pPr marL="0" indent="0">
              <a:buNone/>
            </a:pPr>
            <a:r>
              <a:rPr lang="en-US" sz="2400" dirty="0" smtClean="0"/>
              <a:t>Do In-Class exercise (also posted on sites.bu.edu/qm222projectcourse – Other Materials)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98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Getting these statistics in Excel </a:t>
            </a:r>
            <a:br>
              <a:rPr lang="en-US" dirty="0" smtClean="0"/>
            </a:br>
            <a:r>
              <a:rPr lang="en-US" dirty="0" smtClean="0"/>
              <a:t>(for a variable with data in cells a2:a64)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8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Got suggestions on choosing a topic and finding a dataset</a:t>
            </a:r>
          </a:p>
          <a:p>
            <a:r>
              <a:rPr lang="en-US" dirty="0" smtClean="0"/>
              <a:t>Learned about the characteristics of a dataset</a:t>
            </a:r>
          </a:p>
          <a:p>
            <a:r>
              <a:rPr lang="en-US" dirty="0" smtClean="0"/>
              <a:t>Reviewed some descriptive statistics and how to use Excel to derive them.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0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97618"/>
          </a:xfrm>
        </p:spPr>
        <p:txBody>
          <a:bodyPr/>
          <a:lstStyle/>
          <a:p>
            <a:r>
              <a:rPr lang="en-US" dirty="0" smtClean="0"/>
              <a:t>Some to-dos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679" y="1077687"/>
            <a:ext cx="7886700" cy="491422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Sign up for an appointment (see signup, Sept 20 last day)</a:t>
            </a:r>
          </a:p>
          <a:p>
            <a:pPr marL="0" indent="0">
              <a:buNone/>
            </a:pPr>
            <a:r>
              <a:rPr lang="en-US" sz="1200" dirty="0" smtClean="0"/>
              <a:t>https</a:t>
            </a:r>
            <a:r>
              <a:rPr lang="en-US" sz="1200" dirty="0"/>
              <a:t>://</a:t>
            </a:r>
            <a:r>
              <a:rPr lang="en-US" sz="1200" dirty="0" smtClean="0"/>
              <a:t>docs.google.com/a/bu.edu/spreadsheets/d/188IrHsjGhE758eIQ1Jcru1WGKFmJJYrmD1ppcdcMhY/edit?usp=sharing</a:t>
            </a:r>
          </a:p>
          <a:p>
            <a:r>
              <a:rPr lang="en-US" sz="2200" dirty="0" smtClean="0"/>
              <a:t>Excel Checklist: Do by the end of next week (Sept. 15)</a:t>
            </a:r>
          </a:p>
          <a:p>
            <a:pPr lvl="1"/>
            <a:r>
              <a:rPr lang="en-US" sz="2200" dirty="0" smtClean="0"/>
              <a:t>Go to our TA’s office hours… or any other ones and do/learn an Excel checklist about using Excel for formulas</a:t>
            </a:r>
          </a:p>
          <a:p>
            <a:pPr lvl="1"/>
            <a:r>
              <a:rPr lang="en-US" sz="1800" u="sng" dirty="0">
                <a:hlinkClick r:id="rId3"/>
              </a:rPr>
              <a:t>http://sites.bu.edu/qm222projectcourse</a:t>
            </a:r>
            <a:r>
              <a:rPr lang="en-US" sz="1800" dirty="0" smtClean="0"/>
              <a:t>.  QM222 Project Course – General</a:t>
            </a:r>
          </a:p>
          <a:p>
            <a:r>
              <a:rPr lang="en-US" dirty="0" smtClean="0"/>
              <a:t>Maybe sign-up for the URO?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359979" y="6356351"/>
            <a:ext cx="2057400" cy="365125"/>
          </a:xfrm>
        </p:spPr>
        <p:txBody>
          <a:bodyPr/>
          <a:lstStyle/>
          <a:p>
            <a:fld id="{73BB4A00-984E-4949-B0C7-1370322C939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2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78363"/>
          </a:xfrm>
        </p:spPr>
        <p:txBody>
          <a:bodyPr>
            <a:normAutofit/>
          </a:bodyPr>
          <a:lstStyle/>
          <a:p>
            <a:pPr fontAlgn="t">
              <a:buNone/>
            </a:pPr>
            <a:endParaRPr lang="en-US" dirty="0" smtClean="0"/>
          </a:p>
          <a:p>
            <a:pPr fontAlgn="t"/>
            <a:r>
              <a:rPr lang="en-US" b="1" dirty="0" smtClean="0"/>
              <a:t>Introduction to Project</a:t>
            </a:r>
          </a:p>
          <a:p>
            <a:pPr fontAlgn="t"/>
            <a:r>
              <a:rPr lang="en-US" dirty="0" smtClean="0"/>
              <a:t>Data sets and data characteristics</a:t>
            </a:r>
          </a:p>
          <a:p>
            <a:pPr fontAlgn="t"/>
            <a:r>
              <a:rPr lang="en-US" dirty="0" smtClean="0"/>
              <a:t>Describing a single variable (QM221 review) – part 1:</a:t>
            </a:r>
          </a:p>
          <a:p>
            <a:pPr lvl="1"/>
            <a:r>
              <a:rPr lang="en-US" dirty="0" smtClean="0"/>
              <a:t>Measuring a variable’s middle</a:t>
            </a:r>
            <a:endParaRPr lang="en-US" dirty="0"/>
          </a:p>
          <a:p>
            <a:pPr lvl="1"/>
            <a:r>
              <a:rPr lang="en-US" dirty="0" smtClean="0"/>
              <a:t>Measuring a variable’s spread</a:t>
            </a:r>
          </a:p>
          <a:p>
            <a:r>
              <a:rPr lang="en-US" dirty="0" smtClean="0"/>
              <a:t>How to calculate them in Excel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77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your project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3723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Projects need </a:t>
            </a:r>
            <a:r>
              <a:rPr lang="en-US" dirty="0"/>
              <a:t>to be </a:t>
            </a:r>
            <a:r>
              <a:rPr lang="en-US" dirty="0" smtClean="0"/>
              <a:t>a question about </a:t>
            </a:r>
            <a:r>
              <a:rPr lang="en-US" dirty="0"/>
              <a:t>how variables relate to each other. </a:t>
            </a:r>
          </a:p>
          <a:p>
            <a:r>
              <a:rPr lang="en-US" dirty="0"/>
              <a:t>Projects </a:t>
            </a:r>
            <a:r>
              <a:rPr lang="en-US" dirty="0" smtClean="0"/>
              <a:t>should have a </a:t>
            </a:r>
            <a:r>
              <a:rPr lang="en-US" dirty="0"/>
              <a:t>topic about something you are interested in. </a:t>
            </a:r>
            <a:endParaRPr lang="en-US" dirty="0" smtClean="0"/>
          </a:p>
          <a:p>
            <a:r>
              <a:rPr lang="en-US" dirty="0" smtClean="0"/>
              <a:t>You need to be able to find a data set to answer your question.</a:t>
            </a:r>
            <a:endParaRPr lang="en-US" dirty="0"/>
          </a:p>
          <a:p>
            <a:pPr lvl="1"/>
            <a:endParaRPr lang="en-US" sz="2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7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1 (due Wednesday Sept.20)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Find Two Possible Topics</a:t>
            </a:r>
            <a:endParaRPr lang="en-US" dirty="0"/>
          </a:p>
          <a:p>
            <a:pPr lvl="0"/>
            <a:r>
              <a:rPr lang="en-US" dirty="0"/>
              <a:t>What specific question or questions will your project address?</a:t>
            </a:r>
          </a:p>
          <a:p>
            <a:r>
              <a:rPr lang="en-US" dirty="0"/>
              <a:t> </a:t>
            </a:r>
            <a:r>
              <a:rPr lang="en-US" dirty="0" smtClean="0"/>
              <a:t>What </a:t>
            </a:r>
            <a:r>
              <a:rPr lang="en-US" dirty="0"/>
              <a:t>is the data set you plan to use?</a:t>
            </a:r>
          </a:p>
          <a:p>
            <a:r>
              <a:rPr lang="en-US" dirty="0"/>
              <a:t> </a:t>
            </a:r>
            <a:r>
              <a:rPr lang="en-US" dirty="0" smtClean="0"/>
              <a:t>You </a:t>
            </a:r>
            <a:r>
              <a:rPr lang="en-US" dirty="0"/>
              <a:t>are going to measure a relationship between two variables.  What are these 2 variables?  (Note: a variable can be categorical, such as gender.)</a:t>
            </a:r>
          </a:p>
          <a:p>
            <a:r>
              <a:rPr lang="en-US" dirty="0"/>
              <a:t> </a:t>
            </a:r>
            <a:r>
              <a:rPr lang="en-US" dirty="0" smtClean="0"/>
              <a:t>What </a:t>
            </a:r>
            <a:r>
              <a:rPr lang="en-US" dirty="0"/>
              <a:t>company, governmental body or other organization would be interested in knowing the answer to this question</a:t>
            </a:r>
            <a:r>
              <a:rPr lang="en-US" dirty="0" smtClean="0"/>
              <a:t>?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1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0954"/>
            <a:ext cx="7886700" cy="486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of previous years’ questions/topics: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630" y="699371"/>
            <a:ext cx="8013700" cy="6006229"/>
          </a:xfrm>
        </p:spPr>
        <p:txBody>
          <a:bodyPr>
            <a:noAutofit/>
          </a:bodyPr>
          <a:lstStyle/>
          <a:p>
            <a:r>
              <a:rPr lang="en-US" sz="1800" dirty="0" smtClean="0"/>
              <a:t>How do </a:t>
            </a:r>
            <a:r>
              <a:rPr lang="en-US" sz="1800" dirty="0"/>
              <a:t>working long days affect people’s happiness with their marriage?</a:t>
            </a:r>
          </a:p>
          <a:p>
            <a:r>
              <a:rPr lang="en-US" sz="1800" dirty="0" smtClean="0"/>
              <a:t>Predicting </a:t>
            </a:r>
            <a:r>
              <a:rPr lang="en-US" sz="1800" dirty="0"/>
              <a:t>Flow of the Elbow River at Bragg Creek during the </a:t>
            </a:r>
            <a:r>
              <a:rPr lang="en-US" sz="1800" dirty="0" smtClean="0"/>
              <a:t>spring/summer</a:t>
            </a:r>
          </a:p>
          <a:p>
            <a:r>
              <a:rPr lang="en-US" sz="1800" dirty="0" smtClean="0"/>
              <a:t>What </a:t>
            </a:r>
            <a:r>
              <a:rPr lang="en-US" sz="1800" dirty="0"/>
              <a:t>drives dividends?</a:t>
            </a:r>
          </a:p>
          <a:p>
            <a:r>
              <a:rPr lang="en-US" sz="1800" dirty="0"/>
              <a:t>Financial Ratios and Profitability in the Apparel </a:t>
            </a:r>
            <a:r>
              <a:rPr lang="en-US" sz="1800" dirty="0" smtClean="0"/>
              <a:t>Industry.</a:t>
            </a:r>
            <a:endParaRPr lang="en-US" sz="1800" dirty="0"/>
          </a:p>
          <a:p>
            <a:r>
              <a:rPr lang="en-US" sz="1800" dirty="0" smtClean="0"/>
              <a:t>Impact </a:t>
            </a:r>
            <a:r>
              <a:rPr lang="en-US" sz="1800" dirty="0"/>
              <a:t>of Advertising on Sales of … (student’s </a:t>
            </a:r>
            <a:r>
              <a:rPr lang="en-US" sz="1800" dirty="0" smtClean="0"/>
              <a:t>own product </a:t>
            </a:r>
            <a:r>
              <a:rPr lang="en-US" sz="1800" dirty="0"/>
              <a:t>he </a:t>
            </a:r>
            <a:r>
              <a:rPr lang="en-US" sz="1800" dirty="0" smtClean="0"/>
              <a:t>sold to students</a:t>
            </a:r>
            <a:r>
              <a:rPr lang="en-US" sz="1800" dirty="0"/>
              <a:t>)</a:t>
            </a:r>
          </a:p>
          <a:p>
            <a:r>
              <a:rPr lang="en-US" sz="1800" dirty="0" smtClean="0"/>
              <a:t>How </a:t>
            </a:r>
            <a:r>
              <a:rPr lang="en-US" sz="1800" dirty="0"/>
              <a:t>MPG affects sales prices of cars. </a:t>
            </a:r>
          </a:p>
          <a:p>
            <a:r>
              <a:rPr lang="en-US" sz="1800" dirty="0" smtClean="0"/>
              <a:t>What factors affect </a:t>
            </a:r>
            <a:r>
              <a:rPr lang="en-US" sz="1800" dirty="0"/>
              <a:t>whether </a:t>
            </a:r>
            <a:r>
              <a:rPr lang="en-US" sz="1800" dirty="0" smtClean="0"/>
              <a:t>pregnant 18-26 yr. old women abort a pregnancy?</a:t>
            </a:r>
            <a:endParaRPr lang="en-US" sz="1800" dirty="0"/>
          </a:p>
          <a:p>
            <a:r>
              <a:rPr lang="en-US" sz="1800" dirty="0"/>
              <a:t>Lots of sports topics:  How injuries affect a basketball player’s later performance, the impact of offensive coordinators on team success in the NFL, what’s more important to winning golf tournaments – putting or long drives. Etc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The effect of earnings on depression; of past drug use on later earnings etc.</a:t>
            </a:r>
          </a:p>
          <a:p>
            <a:r>
              <a:rPr lang="en-US" sz="1800" dirty="0" smtClean="0"/>
              <a:t>What aspects of countries predict greater future internet growth?</a:t>
            </a:r>
          </a:p>
          <a:p>
            <a:r>
              <a:rPr lang="en-US" sz="1800" dirty="0" smtClean="0"/>
              <a:t>What past payment patterns predict credit  card defaults?</a:t>
            </a:r>
          </a:p>
          <a:p>
            <a:r>
              <a:rPr lang="en-US" sz="1800" dirty="0" smtClean="0"/>
              <a:t>Are employees with different college majors more likely than others to leave firms?</a:t>
            </a:r>
          </a:p>
          <a:p>
            <a:r>
              <a:rPr lang="en-US" sz="1800" dirty="0" smtClean="0"/>
              <a:t>What recent trends are there in the color palette of movies and do these color palettes lead to more successful movies?</a:t>
            </a:r>
          </a:p>
          <a:p>
            <a:r>
              <a:rPr lang="en-US" sz="1800" dirty="0" smtClean="0"/>
              <a:t>Estimating the impact of an advertising catalog on demand for a fashion store chain (family business) 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19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question you choose, there must be a data set that allows you to answer 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fact, sometimes</a:t>
            </a:r>
            <a:r>
              <a:rPr lang="en-US" dirty="0"/>
              <a:t>, people choose topics by looking at data sets that are </a:t>
            </a:r>
            <a:r>
              <a:rPr lang="en-US" dirty="0" smtClean="0"/>
              <a:t>available.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do data sets look like? </a:t>
            </a:r>
          </a:p>
          <a:p>
            <a:pPr marL="0" indent="0">
              <a:buNone/>
            </a:pPr>
            <a:r>
              <a:rPr lang="en-US" dirty="0" smtClean="0"/>
              <a:t>Datasets are rectangular tables/spreadsheets of data.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6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78363"/>
          </a:xfrm>
        </p:spPr>
        <p:txBody>
          <a:bodyPr>
            <a:normAutofit/>
          </a:bodyPr>
          <a:lstStyle/>
          <a:p>
            <a:pPr fontAlgn="t">
              <a:buNone/>
            </a:pPr>
            <a:endParaRPr lang="en-US" dirty="0" smtClean="0"/>
          </a:p>
          <a:p>
            <a:pPr fontAlgn="t"/>
            <a:r>
              <a:rPr lang="en-US" dirty="0" smtClean="0"/>
              <a:t>Introduction to Project</a:t>
            </a:r>
          </a:p>
          <a:p>
            <a:pPr fontAlgn="t"/>
            <a:r>
              <a:rPr lang="en-US" b="1" dirty="0" smtClean="0"/>
              <a:t>Data sets and data characteristics</a:t>
            </a:r>
          </a:p>
          <a:p>
            <a:pPr fontAlgn="t"/>
            <a:r>
              <a:rPr lang="en-US" dirty="0" smtClean="0"/>
              <a:t>Describing a single variable (QM221 review) – part 1:</a:t>
            </a:r>
          </a:p>
          <a:p>
            <a:pPr lvl="1"/>
            <a:r>
              <a:rPr lang="en-US" dirty="0" smtClean="0"/>
              <a:t>Measuring a variable’s middle</a:t>
            </a:r>
            <a:endParaRPr lang="en-US" dirty="0"/>
          </a:p>
          <a:p>
            <a:pPr lvl="1"/>
            <a:r>
              <a:rPr lang="en-US" dirty="0" smtClean="0"/>
              <a:t>Measuring a variable’s spread</a:t>
            </a:r>
          </a:p>
          <a:p>
            <a:r>
              <a:rPr lang="en-US" dirty="0" smtClean="0"/>
              <a:t>How to calculate them in Excel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3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58" y="1774794"/>
            <a:ext cx="8772525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data sets look like </a:t>
            </a:r>
            <a:br>
              <a:rPr lang="en-US" dirty="0" smtClean="0"/>
            </a:br>
            <a:r>
              <a:rPr lang="en-US" dirty="0" smtClean="0"/>
              <a:t>(Movie data from IMDB, metacritic)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7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29314</TotalTime>
  <Words>1769</Words>
  <Application>Microsoft Office PowerPoint</Application>
  <PresentationFormat>On-screen Show (4:3)</PresentationFormat>
  <Paragraphs>413</Paragraphs>
  <Slides>25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Equation</vt:lpstr>
      <vt:lpstr>QM222 Class 2 Section A1 Projects, Data and Datasets, some Descriptive Statistics</vt:lpstr>
      <vt:lpstr>Some to-dos</vt:lpstr>
      <vt:lpstr>Today’s Objectives</vt:lpstr>
      <vt:lpstr>Choosing your project topic</vt:lpstr>
      <vt:lpstr>Assignment 1 (due Wednesday Sept.20)</vt:lpstr>
      <vt:lpstr>Some of previous years’ questions/topics:</vt:lpstr>
      <vt:lpstr>For the question you choose, there must be a data set that allows you to answer it.</vt:lpstr>
      <vt:lpstr>Today’s Objectives</vt:lpstr>
      <vt:lpstr>What data sets look like  (Movie data from IMDB, metacritic)</vt:lpstr>
      <vt:lpstr>How Data-sets are organized</vt:lpstr>
      <vt:lpstr>How Data-sets are organized</vt:lpstr>
      <vt:lpstr>Types of Variables</vt:lpstr>
      <vt:lpstr>These data are on starting salaries of Questrom recent UG graduates  Q1: What does an observation represent in this data set. Q2: Which variables are numerical, which are categorical?</vt:lpstr>
      <vt:lpstr>Data sets can be:  Cross sectional v. Time Series v. Panel Data Sets</vt:lpstr>
      <vt:lpstr> Q: What kind of dataset is this:?  A. Cross-section  B. Time-series  C. Cross section-Time series   D. Panel/Longitudinal</vt:lpstr>
      <vt:lpstr>PowerPoint Presentation</vt:lpstr>
      <vt:lpstr> Data on individual STEM PhDs  Q: What kind of dataset is this:?  A. Cross-section  B. Time-series  C. Cross section-Time series D. Panel/Longitudinal  </vt:lpstr>
      <vt:lpstr>Finding Datasets</vt:lpstr>
      <vt:lpstr>Today’s Objectives</vt:lpstr>
      <vt:lpstr>Measuring the middle</vt:lpstr>
      <vt:lpstr>Measures of the Spread</vt:lpstr>
      <vt:lpstr>Checking your understanding</vt:lpstr>
      <vt:lpstr>Getting these statistics in Excel  (for a variable with data in cells a2:a64)</vt:lpstr>
      <vt:lpstr>Today we:</vt:lpstr>
      <vt:lpstr>Some to-dos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 Case Competition</dc:title>
  <dc:creator>palak sancheti</dc:creator>
  <cp:lastModifiedBy>Shulamit Kahn</cp:lastModifiedBy>
  <cp:revision>416</cp:revision>
  <cp:lastPrinted>2017-09-07T23:53:18Z</cp:lastPrinted>
  <dcterms:created xsi:type="dcterms:W3CDTF">2012-04-21T03:14:22Z</dcterms:created>
  <dcterms:modified xsi:type="dcterms:W3CDTF">2017-09-08T13:52:39Z</dcterms:modified>
</cp:coreProperties>
</file>