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07" r:id="rId1"/>
  </p:sldMasterIdLst>
  <p:notesMasterIdLst>
    <p:notesMasterId r:id="rId33"/>
  </p:notesMasterIdLst>
  <p:handoutMasterIdLst>
    <p:handoutMasterId r:id="rId34"/>
  </p:handoutMasterIdLst>
  <p:sldIdLst>
    <p:sldId id="331" r:id="rId2"/>
    <p:sldId id="350" r:id="rId3"/>
    <p:sldId id="443" r:id="rId4"/>
    <p:sldId id="435" r:id="rId5"/>
    <p:sldId id="436" r:id="rId6"/>
    <p:sldId id="437" r:id="rId7"/>
    <p:sldId id="438" r:id="rId8"/>
    <p:sldId id="447" r:id="rId9"/>
    <p:sldId id="388" r:id="rId10"/>
    <p:sldId id="449" r:id="rId11"/>
    <p:sldId id="450" r:id="rId12"/>
    <p:sldId id="421" r:id="rId13"/>
    <p:sldId id="451" r:id="rId14"/>
    <p:sldId id="391" r:id="rId15"/>
    <p:sldId id="393" r:id="rId16"/>
    <p:sldId id="424" r:id="rId17"/>
    <p:sldId id="439" r:id="rId18"/>
    <p:sldId id="401" r:id="rId19"/>
    <p:sldId id="417" r:id="rId20"/>
    <p:sldId id="426" r:id="rId21"/>
    <p:sldId id="440" r:id="rId22"/>
    <p:sldId id="394" r:id="rId23"/>
    <p:sldId id="441" r:id="rId24"/>
    <p:sldId id="396" r:id="rId25"/>
    <p:sldId id="397" r:id="rId26"/>
    <p:sldId id="445" r:id="rId27"/>
    <p:sldId id="398" r:id="rId28"/>
    <p:sldId id="446" r:id="rId29"/>
    <p:sldId id="454" r:id="rId30"/>
    <p:sldId id="364" r:id="rId31"/>
    <p:sldId id="452" r:id="rId3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996633"/>
    <a:srgbClr val="FF3A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95878" autoAdjust="0"/>
  </p:normalViewPr>
  <p:slideViewPr>
    <p:cSldViewPr snapToGrid="0" snapToObjects="1">
      <p:cViewPr varScale="1">
        <p:scale>
          <a:sx n="66" d="100"/>
          <a:sy n="66" d="100"/>
        </p:scale>
        <p:origin x="898" y="62"/>
      </p:cViewPr>
      <p:guideLst>
        <p:guide orient="horz" pos="2160"/>
        <p:guide pos="2880"/>
      </p:guideLst>
    </p:cSldViewPr>
  </p:slideViewPr>
  <p:notesTextViewPr>
    <p:cViewPr>
      <p:scale>
        <a:sx n="3" d="2"/>
        <a:sy n="3" d="2"/>
      </p:scale>
      <p:origin x="0" y="0"/>
    </p:cViewPr>
  </p:notesTextViewPr>
  <p:sorterViewPr>
    <p:cViewPr varScale="1">
      <p:scale>
        <a:sx n="1" d="1"/>
        <a:sy n="1" d="1"/>
      </p:scale>
      <p:origin x="0" y="-79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0" tIns="46586" rIns="93170" bIns="46586" rtlCol="0"/>
          <a:lstStyle>
            <a:lvl1pPr algn="r">
              <a:defRPr sz="1200"/>
            </a:lvl1pPr>
          </a:lstStyle>
          <a:p>
            <a:fld id="{33DD6E71-6090-4883-B6DD-B01D3F55CE49}" type="datetimeFigureOut">
              <a:rPr lang="en-US" smtClean="0"/>
              <a:t>9/7/2017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0" tIns="46586" rIns="93170" bIns="46586" rtlCol="0" anchor="b"/>
          <a:lstStyle>
            <a:lvl1pPr algn="r">
              <a:defRPr sz="1200"/>
            </a:lvl1pPr>
          </a:lstStyle>
          <a:p>
            <a:fld id="{532479C8-4327-4F69-BF05-F013EAF2471B}" type="slidenum">
              <a:rPr lang="en-US" smtClean="0"/>
              <a:t>‹#›</a:t>
            </a:fld>
            <a:endParaRPr lang="en-US" dirty="0"/>
          </a:p>
        </p:txBody>
      </p:sp>
    </p:spTree>
    <p:extLst>
      <p:ext uri="{BB962C8B-B14F-4D97-AF65-F5344CB8AC3E}">
        <p14:creationId xmlns:p14="http://schemas.microsoft.com/office/powerpoint/2010/main" val="2900207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E02E0BCF-A863-5B4E-8C7E-16C46CA4CC95}" type="datetimeFigureOut">
              <a:rPr lang="en-US" smtClean="0"/>
              <a:t>9/7/2017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0100E2C8-C556-5540-B541-0EDD875CC4BB}" type="slidenum">
              <a:rPr lang="en-US" smtClean="0"/>
              <a:t>‹#›</a:t>
            </a:fld>
            <a:endParaRPr lang="en-US" dirty="0"/>
          </a:p>
        </p:txBody>
      </p:sp>
    </p:spTree>
    <p:extLst>
      <p:ext uri="{BB962C8B-B14F-4D97-AF65-F5344CB8AC3E}">
        <p14:creationId xmlns:p14="http://schemas.microsoft.com/office/powerpoint/2010/main" val="22645304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00E2C8-C556-5540-B541-0EDD875CC4BB}" type="slidenum">
              <a:rPr lang="en-US" smtClean="0"/>
              <a:t>1</a:t>
            </a:fld>
            <a:endParaRPr lang="en-US" dirty="0"/>
          </a:p>
        </p:txBody>
      </p:sp>
    </p:spTree>
    <p:extLst>
      <p:ext uri="{BB962C8B-B14F-4D97-AF65-F5344CB8AC3E}">
        <p14:creationId xmlns:p14="http://schemas.microsoft.com/office/powerpoint/2010/main" val="3850339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64DC22-A5B3-4918-8063-407B66DEF090}" type="slidenum">
              <a:rPr lang="en-US" altLang="en-US" smtClean="0">
                <a:latin typeface="Calibri" panose="020F0502020204030204" pitchFamily="34" charset="0"/>
              </a:rPr>
              <a:pPr/>
              <a:t>3</a:t>
            </a:fld>
            <a:endParaRPr lang="en-US" altLang="en-US" dirty="0" smtClean="0">
              <a:latin typeface="Calibri" panose="020F0502020204030204" pitchFamily="34" charset="0"/>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extLst>
      <p:ext uri="{BB962C8B-B14F-4D97-AF65-F5344CB8AC3E}">
        <p14:creationId xmlns:p14="http://schemas.microsoft.com/office/powerpoint/2010/main" val="438947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64DC22-A5B3-4918-8063-407B66DEF090}" type="slidenum">
              <a:rPr lang="en-US" altLang="en-US" smtClean="0">
                <a:latin typeface="Calibri" panose="020F0502020204030204" pitchFamily="34" charset="0"/>
              </a:rPr>
              <a:pPr/>
              <a:t>4</a:t>
            </a:fld>
            <a:endParaRPr lang="en-US" altLang="en-US" dirty="0" smtClean="0">
              <a:latin typeface="Calibri" panose="020F0502020204030204" pitchFamily="34" charset="0"/>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extLst>
      <p:ext uri="{BB962C8B-B14F-4D97-AF65-F5344CB8AC3E}">
        <p14:creationId xmlns:p14="http://schemas.microsoft.com/office/powerpoint/2010/main" val="1596164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64DC22-A5B3-4918-8063-407B66DEF090}" type="slidenum">
              <a:rPr lang="en-US" altLang="en-US" smtClean="0">
                <a:latin typeface="Calibri" panose="020F0502020204030204" pitchFamily="34" charset="0"/>
              </a:rPr>
              <a:pPr/>
              <a:t>6</a:t>
            </a:fld>
            <a:endParaRPr lang="en-US" altLang="en-US" dirty="0" smtClean="0">
              <a:latin typeface="Calibri" panose="020F0502020204030204" pitchFamily="34" charset="0"/>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Tree>
    <p:extLst>
      <p:ext uri="{BB962C8B-B14F-4D97-AF65-F5344CB8AC3E}">
        <p14:creationId xmlns:p14="http://schemas.microsoft.com/office/powerpoint/2010/main" val="181277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5078E0-4193-4826-8161-82A3A2245AB0}" type="slidenum">
              <a:rPr lang="en-US" smtClean="0"/>
              <a:pPr/>
              <a:t>16</a:t>
            </a:fld>
            <a:endParaRPr lang="en-US" smtClean="0"/>
          </a:p>
        </p:txBody>
      </p:sp>
      <p:sp>
        <p:nvSpPr>
          <p:cNvPr id="38915" name="Rectangle 2"/>
          <p:cNvSpPr>
            <a:spLocks noGrp="1" noRot="1" noChangeAspect="1" noChangeArrowheads="1" noTextEdit="1"/>
          </p:cNvSpPr>
          <p:nvPr>
            <p:ph type="sldImg"/>
          </p:nvPr>
        </p:nvSpPr>
        <p:spPr>
          <a:xfrm>
            <a:off x="1220788" y="685800"/>
            <a:ext cx="4572000" cy="3429000"/>
          </a:xfrm>
          <a:ln/>
        </p:spPr>
      </p:sp>
      <p:sp>
        <p:nvSpPr>
          <p:cNvPr id="38916" name="Rectangle 3"/>
          <p:cNvSpPr>
            <a:spLocks noGrp="1" noChangeArrowheads="1"/>
          </p:cNvSpPr>
          <p:nvPr>
            <p:ph type="body" idx="1"/>
          </p:nvPr>
        </p:nvSpPr>
        <p:spPr>
          <a:xfrm>
            <a:off x="935252" y="4345277"/>
            <a:ext cx="5139898" cy="4112298"/>
          </a:xfrm>
          <a:noFill/>
          <a:ln/>
        </p:spPr>
        <p:txBody>
          <a:bodyPr/>
          <a:lstStyle/>
          <a:p>
            <a:pPr eaLnBrk="1" hangingPunct="1"/>
            <a:endParaRPr lang="en-US" smtClean="0"/>
          </a:p>
        </p:txBody>
      </p:sp>
    </p:spTree>
    <p:extLst>
      <p:ext uri="{BB962C8B-B14F-4D97-AF65-F5344CB8AC3E}">
        <p14:creationId xmlns:p14="http://schemas.microsoft.com/office/powerpoint/2010/main" val="2582495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9B37A1-B990-4DA1-B772-B629C8FE6B9E}" type="datetime1">
              <a:rPr lang="en-US" smtClean="0"/>
              <a:t>9/7/2017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409335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96530-4B88-4E06-B8A5-1B0330DC2958}" type="datetime1">
              <a:rPr lang="en-US" smtClean="0"/>
              <a:t>9/7/2017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199443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202150-96D7-4EA9-B30C-4EC39C799E77}" type="datetime1">
              <a:rPr lang="en-US" smtClean="0"/>
              <a:t>9/7/2017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68269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1FB6AA9-D908-4B19-B3E1-CB16B562E3ED}" type="datetime1">
              <a:rPr lang="en-US" smtClean="0"/>
              <a:t>9/7/2017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445266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b="1"/>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59C31-114F-4D75-90AF-D4D3445CAE9C}" type="datetime1">
              <a:rPr lang="en-US" smtClean="0"/>
              <a:t>9/7/2017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165550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DA99D8-62F3-4645-8051-A7743EE877A2}" type="datetime1">
              <a:rPr lang="en-US" smtClean="0"/>
              <a:t>9/7/2017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421798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106BEF-FD67-47BF-A7A8-1A76DA20617B}" type="datetime1">
              <a:rPr lang="en-US" smtClean="0"/>
              <a:t>9/7/2017</a:t>
            </a:fld>
            <a:endParaRPr lang="en-US" dirty="0"/>
          </a:p>
        </p:txBody>
      </p:sp>
      <p:sp>
        <p:nvSpPr>
          <p:cNvPr id="8" name="Footer Placeholder 7"/>
          <p:cNvSpPr>
            <a:spLocks noGrp="1"/>
          </p:cNvSpPr>
          <p:nvPr>
            <p:ph type="ftr" sz="quarter" idx="11"/>
          </p:nvPr>
        </p:nvSpPr>
        <p:spPr/>
        <p:txBody>
          <a:bodyPr/>
          <a:lstStyle/>
          <a:p>
            <a:r>
              <a:rPr lang="en-US" smtClean="0"/>
              <a:t>QM222 Fall 2017 Section A1</a:t>
            </a:r>
            <a:endParaRPr lang="en-US" dirty="0"/>
          </a:p>
        </p:txBody>
      </p:sp>
      <p:sp>
        <p:nvSpPr>
          <p:cNvPr id="9" name="Slide Number Placeholder 8"/>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443896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2424D9-C95D-4A18-9912-5551A1647FFF}" type="datetime1">
              <a:rPr lang="en-US" smtClean="0"/>
              <a:t>9/7/2017</a:t>
            </a:fld>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169722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AB2CB-9827-4F4F-90EC-DE85989A44BD}" type="datetime1">
              <a:rPr lang="en-US" smtClean="0"/>
              <a:t>9/7/2017</a:t>
            </a:fld>
            <a:endParaRPr lang="en-US" dirty="0"/>
          </a:p>
        </p:txBody>
      </p:sp>
      <p:sp>
        <p:nvSpPr>
          <p:cNvPr id="3" name="Footer Placeholder 2"/>
          <p:cNvSpPr>
            <a:spLocks noGrp="1"/>
          </p:cNvSpPr>
          <p:nvPr>
            <p:ph type="ftr" sz="quarter" idx="11"/>
          </p:nvPr>
        </p:nvSpPr>
        <p:spPr/>
        <p:txBody>
          <a:bodyPr/>
          <a:lstStyle/>
          <a:p>
            <a:r>
              <a:rPr lang="en-US" smtClean="0"/>
              <a:t>QM222 Fall 2017 Section A1</a:t>
            </a:r>
            <a:endParaRPr lang="en-US" dirty="0"/>
          </a:p>
        </p:txBody>
      </p:sp>
      <p:sp>
        <p:nvSpPr>
          <p:cNvPr id="4" name="Slide Number Placeholder 3"/>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245861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0A4DF-1FBE-4168-9DEB-43818CCE4A6A}" type="datetime1">
              <a:rPr lang="en-US" smtClean="0"/>
              <a:t>9/7/2017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334696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4A9B3-E8A4-4F0B-B24C-F15A35686E61}" type="datetime1">
              <a:rPr lang="en-US" smtClean="0"/>
              <a:t>9/7/2017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16664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C2BD736-FB82-4451-AD7D-0F62C111E852}" type="datetime1">
              <a:rPr lang="en-US" smtClean="0"/>
              <a:t>9/7/2017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QM222 Fall 2017 Section A1</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BB4A00-984E-4949-B0C7-1370322C939D}" type="slidenum">
              <a:rPr lang="en-US" smtClean="0"/>
              <a:t>‹#›</a:t>
            </a:fld>
            <a:endParaRPr lang="en-US" dirty="0"/>
          </a:p>
        </p:txBody>
      </p:sp>
    </p:spTree>
    <p:extLst>
      <p:ext uri="{BB962C8B-B14F-4D97-AF65-F5344CB8AC3E}">
        <p14:creationId xmlns:p14="http://schemas.microsoft.com/office/powerpoint/2010/main" val="3261465238"/>
      </p:ext>
    </p:extLst>
  </p:cSld>
  <p:clrMap bg1="lt1" tx1="dk1" bg2="lt2" tx2="dk2" accent1="accent1" accent2="accent2" accent3="accent3" accent4="accent4" accent5="accent5" accent6="accent6" hlink="hlink" folHlink="folHlink"/>
  <p:sldLayoutIdLst>
    <p:sldLayoutId id="2147484608" r:id="rId1"/>
    <p:sldLayoutId id="2147484609" r:id="rId2"/>
    <p:sldLayoutId id="2147484610" r:id="rId3"/>
    <p:sldLayoutId id="2147484611" r:id="rId4"/>
    <p:sldLayoutId id="2147484612" r:id="rId5"/>
    <p:sldLayoutId id="2147484613" r:id="rId6"/>
    <p:sldLayoutId id="2147484614" r:id="rId7"/>
    <p:sldLayoutId id="2147484615" r:id="rId8"/>
    <p:sldLayoutId id="2147484616" r:id="rId9"/>
    <p:sldLayoutId id="2147484617" r:id="rId10"/>
    <p:sldLayoutId id="214748461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kahn@b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jdstuart@bu.edu" TargetMode="External"/><Relationship Id="rId4" Type="http://schemas.openxmlformats.org/officeDocument/2006/relationships/hyperlink" Target="mailto:leblat@bu.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eblat@bu.edu" TargetMode="External"/><Relationship Id="rId2" Type="http://schemas.openxmlformats.org/officeDocument/2006/relationships/hyperlink" Target="mailto:jdstuart@bu.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tes.bu.edu/qm222projectcours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tata.com/order/new/edu/gradplans/student-pric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bu.edu/tech/services/support/desktop/distribution/microsoft/studentoffic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sites.bu.edu/sm222projectcourse/data-se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8915400" cy="2819399"/>
          </a:xfrm>
        </p:spPr>
        <p:txBody>
          <a:bodyPr>
            <a:normAutofit fontScale="90000"/>
          </a:bodyPr>
          <a:lstStyle/>
          <a:p>
            <a:r>
              <a:rPr lang="en-US" sz="4000" dirty="0" smtClean="0"/>
              <a:t>Welcome to </a:t>
            </a:r>
            <a:br>
              <a:rPr lang="en-US" sz="4000" dirty="0" smtClean="0"/>
            </a:br>
            <a:r>
              <a:rPr lang="en-US" sz="4000" b="1" dirty="0" smtClean="0"/>
              <a:t>QM222 </a:t>
            </a:r>
            <a:r>
              <a:rPr lang="en-US" sz="4000" b="1" dirty="0" smtClean="0"/>
              <a:t>A1 </a:t>
            </a:r>
            <a:r>
              <a:rPr lang="en-US" sz="4000" b="1" dirty="0" smtClean="0"/>
              <a:t>(Project Section)</a:t>
            </a:r>
            <a:br>
              <a:rPr lang="en-US" sz="4000" b="1" dirty="0" smtClean="0"/>
            </a:br>
            <a:r>
              <a:rPr lang="en-US" sz="4000" b="1" dirty="0" smtClean="0"/>
              <a:t>Making Decisions with Data</a:t>
            </a:r>
            <a:br>
              <a:rPr lang="en-US" sz="4000" b="1" dirty="0" smtClean="0"/>
            </a:br>
            <a:r>
              <a:rPr lang="en-US" sz="4000" dirty="0" smtClean="0"/>
              <a:t/>
            </a:r>
            <a:br>
              <a:rPr lang="en-US" sz="4000" dirty="0" smtClean="0"/>
            </a:br>
            <a:r>
              <a:rPr lang="en-US" sz="4000" dirty="0" smtClean="0"/>
              <a:t>Class 1</a:t>
            </a:r>
            <a:endParaRPr lang="en-US" sz="4000" dirty="0"/>
          </a:p>
        </p:txBody>
      </p:sp>
      <p:sp>
        <p:nvSpPr>
          <p:cNvPr id="4" name="Subtitle 3"/>
          <p:cNvSpPr>
            <a:spLocks noGrp="1"/>
          </p:cNvSpPr>
          <p:nvPr>
            <p:ph type="subTitle" idx="1"/>
          </p:nvPr>
        </p:nvSpPr>
        <p:spPr>
          <a:xfrm>
            <a:off x="914400" y="3835400"/>
            <a:ext cx="8001000" cy="3022600"/>
          </a:xfrm>
        </p:spPr>
        <p:txBody>
          <a:bodyPr>
            <a:normAutofit/>
          </a:bodyPr>
          <a:lstStyle/>
          <a:p>
            <a:r>
              <a:rPr lang="en-US" sz="2800" dirty="0" smtClean="0"/>
              <a:t>Professor Shulamit (Shu) Kahn </a:t>
            </a:r>
            <a:r>
              <a:rPr lang="en-US" sz="2800" dirty="0" smtClean="0">
                <a:hlinkClick r:id="rId3"/>
              </a:rPr>
              <a:t>skahn@bu.edu</a:t>
            </a:r>
            <a:endParaRPr lang="en-US" sz="2800" dirty="0" smtClean="0"/>
          </a:p>
          <a:p>
            <a:r>
              <a:rPr lang="en-US" sz="2800" dirty="0" smtClean="0"/>
              <a:t>TAs:	 Ata Leblebici </a:t>
            </a:r>
            <a:r>
              <a:rPr lang="en-US" sz="2800" dirty="0" smtClean="0">
                <a:hlinkClick r:id="rId4"/>
              </a:rPr>
              <a:t>leblat@bu.edu</a:t>
            </a:r>
            <a:r>
              <a:rPr lang="en-US" sz="2800" dirty="0" smtClean="0"/>
              <a:t> </a:t>
            </a:r>
          </a:p>
          <a:p>
            <a:r>
              <a:rPr lang="en-US" sz="2800" dirty="0" smtClean="0"/>
              <a:t>James Stuart  </a:t>
            </a:r>
            <a:r>
              <a:rPr lang="en-US" sz="2800" dirty="0" smtClean="0">
                <a:hlinkClick r:id="rId5"/>
              </a:rPr>
              <a:t>jdstuart@bu.edu</a:t>
            </a:r>
            <a:r>
              <a:rPr lang="en-US" sz="2800" dirty="0" smtClean="0"/>
              <a:t> </a:t>
            </a:r>
          </a:p>
          <a:p>
            <a:endParaRPr lang="en-US" sz="2800" dirty="0"/>
          </a:p>
          <a:p>
            <a:endParaRPr lang="en-US" sz="2800" dirty="0"/>
          </a:p>
        </p:txBody>
      </p:sp>
      <p:pic>
        <p:nvPicPr>
          <p:cNvPr id="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153988"/>
            <a:ext cx="37338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1</a:t>
            </a:fld>
            <a:endParaRPr lang="en-US" dirty="0"/>
          </a:p>
        </p:txBody>
      </p:sp>
    </p:spTree>
    <p:extLst>
      <p:ext uri="{BB962C8B-B14F-4D97-AF65-F5344CB8AC3E}">
        <p14:creationId xmlns:p14="http://schemas.microsoft.com/office/powerpoint/2010/main" val="3402113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QM222 is different than QM221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We mostly measure whether things happen at the same time, are “correlated.”</a:t>
            </a:r>
          </a:p>
          <a:p>
            <a:pPr marL="457200" indent="-457200">
              <a:buFont typeface="+mj-lt"/>
              <a:buAutoNum type="arabicPeriod"/>
            </a:pPr>
            <a:r>
              <a:rPr lang="en-US" dirty="0" smtClean="0"/>
              <a:t>QM222 is about understanding what we can learn from these correlations</a:t>
            </a:r>
          </a:p>
          <a:p>
            <a:pPr marL="0" indent="0">
              <a:buNone/>
            </a:pPr>
            <a:r>
              <a:rPr lang="en-US" dirty="0"/>
              <a:t>	</a:t>
            </a:r>
            <a:r>
              <a:rPr lang="en-US" dirty="0" smtClean="0"/>
              <a:t>	and what we can’t.</a:t>
            </a:r>
          </a:p>
          <a:p>
            <a:pPr marL="0" indent="0">
              <a:buNone/>
            </a:pPr>
            <a:r>
              <a:rPr lang="en-US" dirty="0" smtClean="0"/>
              <a:t>3. It’s about how to interpret numbers/statistics/facts you are given, and to create the </a:t>
            </a:r>
            <a:r>
              <a:rPr lang="en-US" dirty="0"/>
              <a:t>numbers/statistics/facts </a:t>
            </a:r>
            <a:r>
              <a:rPr lang="en-US" dirty="0" smtClean="0"/>
              <a:t>you need from data.</a:t>
            </a:r>
          </a:p>
          <a:p>
            <a:pPr marL="457200" indent="-457200">
              <a:buFont typeface="+mj-lt"/>
              <a:buAutoNum type="arabicPeriod"/>
            </a:pPr>
            <a:endParaRPr lang="en-US" dirty="0"/>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10</a:t>
            </a:fld>
            <a:endParaRPr lang="en-US" dirty="0"/>
          </a:p>
        </p:txBody>
      </p:sp>
    </p:spTree>
    <p:extLst>
      <p:ext uri="{BB962C8B-B14F-4D97-AF65-F5344CB8AC3E}">
        <p14:creationId xmlns:p14="http://schemas.microsoft.com/office/powerpoint/2010/main" val="256977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435"/>
          </a:xfrm>
        </p:spPr>
        <p:txBody>
          <a:bodyPr/>
          <a:lstStyle/>
          <a:p>
            <a:r>
              <a:rPr lang="en-US" dirty="0" smtClean="0"/>
              <a:t>Example 1.</a:t>
            </a:r>
            <a:endParaRPr lang="en-US" dirty="0"/>
          </a:p>
        </p:txBody>
      </p:sp>
      <p:sp>
        <p:nvSpPr>
          <p:cNvPr id="3" name="Content Placeholder 2"/>
          <p:cNvSpPr>
            <a:spLocks noGrp="1"/>
          </p:cNvSpPr>
          <p:nvPr>
            <p:ph idx="1"/>
          </p:nvPr>
        </p:nvSpPr>
        <p:spPr>
          <a:xfrm>
            <a:off x="628650" y="1093285"/>
            <a:ext cx="7886700" cy="5263066"/>
          </a:xfrm>
        </p:spPr>
        <p:txBody>
          <a:bodyPr>
            <a:normAutofit fontScale="92500" lnSpcReduction="10000"/>
          </a:bodyPr>
          <a:lstStyle/>
          <a:p>
            <a:r>
              <a:rPr lang="en-US" sz="2200" dirty="0" smtClean="0"/>
              <a:t>I used to let students have their computers open.  But the evidence says that it is not a good way to learn: </a:t>
            </a:r>
          </a:p>
          <a:p>
            <a:r>
              <a:rPr lang="en-US" sz="2200" b="1" dirty="0" smtClean="0"/>
              <a:t>Brookings Institute 8/10/17 “For </a:t>
            </a:r>
            <a:r>
              <a:rPr lang="en-US" sz="2200" b="1" dirty="0"/>
              <a:t>better learning in college lectures, lay down the laptop and pick up a </a:t>
            </a:r>
            <a:r>
              <a:rPr lang="en-US" sz="2200" b="1" dirty="0" smtClean="0"/>
              <a:t>pen”</a:t>
            </a:r>
          </a:p>
          <a:p>
            <a:pPr marL="0" indent="0">
              <a:buNone/>
            </a:pPr>
            <a:r>
              <a:rPr lang="en-US" sz="2200" b="1" dirty="0"/>
              <a:t>https://www.brookings.edu/research/for-better-learning-in-college-lectures-lay-down-the-laptop-and-pick-up-a-pen/</a:t>
            </a:r>
            <a:endParaRPr lang="en-US" sz="2200" b="1" dirty="0" smtClean="0"/>
          </a:p>
          <a:p>
            <a:endParaRPr lang="en-US" sz="2200" b="1" dirty="0"/>
          </a:p>
          <a:p>
            <a:pPr marL="0" indent="0">
              <a:buNone/>
            </a:pPr>
            <a:r>
              <a:rPr lang="en-US" sz="2200" dirty="0" smtClean="0"/>
              <a:t>Break into 4 person groups to discuss this question:</a:t>
            </a:r>
          </a:p>
          <a:p>
            <a:pPr marL="0" indent="0">
              <a:buNone/>
            </a:pPr>
            <a:r>
              <a:rPr lang="en-US" sz="2200" dirty="0" smtClean="0"/>
              <a:t>Let’s say that you have access to all professors teaching sections of QM222 this year and can ask them questions about grades, computer use among students in classes </a:t>
            </a:r>
            <a:r>
              <a:rPr lang="en-US" sz="2200" b="1" dirty="0" smtClean="0"/>
              <a:t>etc. </a:t>
            </a:r>
          </a:p>
          <a:p>
            <a:pPr marL="0" indent="0">
              <a:buNone/>
            </a:pPr>
            <a:r>
              <a:rPr lang="en-US" sz="2200" dirty="0" smtClean="0"/>
              <a:t>What data would you collect and what calculations would you make to establish whether this Brookings conclusion applies for QM222?</a:t>
            </a:r>
          </a:p>
          <a:p>
            <a:pPr marL="0" indent="0">
              <a:buNone/>
            </a:pPr>
            <a:r>
              <a:rPr lang="en-US" sz="2200" dirty="0" smtClean="0"/>
              <a:t>(Only suggest calculations/statistics that you learned in QM221 or basic ones like percentages and means).</a:t>
            </a:r>
          </a:p>
          <a:p>
            <a:pPr marL="0" indent="0">
              <a:buNone/>
            </a:pPr>
            <a:r>
              <a:rPr lang="en-US" sz="2200" dirty="0" smtClean="0"/>
              <a:t>After you get your answer, think again about whether you can really conclude this based on your evidence.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11</a:t>
            </a:fld>
            <a:endParaRPr lang="en-US" dirty="0"/>
          </a:p>
        </p:txBody>
      </p:sp>
    </p:spTree>
    <p:extLst>
      <p:ext uri="{BB962C8B-B14F-4D97-AF65-F5344CB8AC3E}">
        <p14:creationId xmlns:p14="http://schemas.microsoft.com/office/powerpoint/2010/main" val="186530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this section is different from other QM222s</a:t>
            </a:r>
            <a:endParaRPr lang="en-US" dirty="0"/>
          </a:p>
        </p:txBody>
      </p:sp>
      <p:sp>
        <p:nvSpPr>
          <p:cNvPr id="3" name="Content Placeholder 2"/>
          <p:cNvSpPr>
            <a:spLocks noGrp="1"/>
          </p:cNvSpPr>
          <p:nvPr>
            <p:ph idx="1"/>
          </p:nvPr>
        </p:nvSpPr>
        <p:spPr>
          <a:xfrm>
            <a:off x="628650" y="1440180"/>
            <a:ext cx="7886700" cy="5013960"/>
          </a:xfrm>
        </p:spPr>
        <p:txBody>
          <a:bodyPr>
            <a:normAutofit fontScale="92500" lnSpcReduction="10000"/>
          </a:bodyPr>
          <a:lstStyle/>
          <a:p>
            <a:r>
              <a:rPr lang="en-US" dirty="0" smtClean="0"/>
              <a:t>The best way to learn data analysis is to do it.</a:t>
            </a:r>
          </a:p>
          <a:p>
            <a:r>
              <a:rPr lang="en-US" dirty="0" smtClean="0"/>
              <a:t>The best way to do it is to be interested in what you are researching.</a:t>
            </a:r>
          </a:p>
          <a:p>
            <a:pPr lvl="1"/>
            <a:r>
              <a:rPr lang="en-US" dirty="0" smtClean="0"/>
              <a:t>This section revolves around one major project of your choice.</a:t>
            </a:r>
          </a:p>
          <a:p>
            <a:pPr lvl="1"/>
            <a:r>
              <a:rPr lang="en-US" dirty="0" smtClean="0"/>
              <a:t>In this section, you prepare your own data set. </a:t>
            </a:r>
          </a:p>
          <a:p>
            <a:r>
              <a:rPr lang="en-US" dirty="0" smtClean="0"/>
              <a:t>Rather than problem sets, it has assignments that are stages  of this project</a:t>
            </a:r>
          </a:p>
          <a:p>
            <a:r>
              <a:rPr lang="en-US" dirty="0" smtClean="0"/>
              <a:t>It has one midterm but no final, and tests are worth less.</a:t>
            </a:r>
          </a:p>
          <a:p>
            <a:r>
              <a:rPr lang="en-US" dirty="0" smtClean="0"/>
              <a:t>It has a smaller class-size and 2 TA’s so we can supervise you.</a:t>
            </a:r>
          </a:p>
          <a:p>
            <a:pPr marL="0" indent="0">
              <a:buNone/>
            </a:pPr>
            <a:r>
              <a:rPr lang="en-US" dirty="0" smtClean="0"/>
              <a:t>(We’d do them all this way if we could supervise 300 projects.)</a:t>
            </a:r>
          </a:p>
          <a:p>
            <a:r>
              <a:rPr lang="en-US" dirty="0" smtClean="0"/>
              <a:t>I don’t think about a grade distribution here – I’d be happy with all A’s and A-’s.  </a:t>
            </a:r>
          </a:p>
          <a:p>
            <a:r>
              <a:rPr lang="en-US" dirty="0" smtClean="0"/>
              <a:t>It is easier to do well on the project than tests because I give you feedback and chances to improve.</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12</a:t>
            </a:fld>
            <a:endParaRPr lang="en-US" dirty="0"/>
          </a:p>
        </p:txBody>
      </p:sp>
    </p:spTree>
    <p:extLst>
      <p:ext uri="{BB962C8B-B14F-4D97-AF65-F5344CB8AC3E}">
        <p14:creationId xmlns:p14="http://schemas.microsoft.com/office/powerpoint/2010/main" val="376038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Introductions</a:t>
            </a:r>
          </a:p>
          <a:p>
            <a:r>
              <a:rPr lang="en-US" sz="2400" dirty="0" smtClean="0"/>
              <a:t>What this course (and most data analysis) is about.</a:t>
            </a:r>
          </a:p>
          <a:p>
            <a:r>
              <a:rPr lang="en-US" b="1" dirty="0"/>
              <a:t>Go over syllabus together.</a:t>
            </a:r>
          </a:p>
          <a:p>
            <a:r>
              <a:rPr lang="en-US" sz="2400" dirty="0" smtClean="0"/>
              <a:t>Datasets. </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13</a:t>
            </a:fld>
            <a:endParaRPr lang="en-US" dirty="0"/>
          </a:p>
        </p:txBody>
      </p:sp>
    </p:spTree>
    <p:extLst>
      <p:ext uri="{BB962C8B-B14F-4D97-AF65-F5344CB8AC3E}">
        <p14:creationId xmlns:p14="http://schemas.microsoft.com/office/powerpoint/2010/main" val="992955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 Reaching Me and TAs</a:t>
            </a:r>
            <a:endParaRPr lang="en-US" dirty="0"/>
          </a:p>
        </p:txBody>
      </p:sp>
      <p:sp>
        <p:nvSpPr>
          <p:cNvPr id="3" name="Content Placeholder 2"/>
          <p:cNvSpPr>
            <a:spLocks noGrp="1"/>
          </p:cNvSpPr>
          <p:nvPr>
            <p:ph idx="1"/>
          </p:nvPr>
        </p:nvSpPr>
        <p:spPr>
          <a:xfrm>
            <a:off x="1114424" y="1732367"/>
            <a:ext cx="7610476" cy="4623984"/>
          </a:xfrm>
        </p:spPr>
        <p:txBody>
          <a:bodyPr>
            <a:normAutofit/>
          </a:bodyPr>
          <a:lstStyle/>
          <a:p>
            <a:r>
              <a:rPr lang="en-US" b="1" dirty="0" smtClean="0"/>
              <a:t>Me: Professor </a:t>
            </a:r>
            <a:r>
              <a:rPr lang="en-US" b="1" dirty="0"/>
              <a:t>Shulamit Kahn</a:t>
            </a:r>
            <a:r>
              <a:rPr lang="en-US" dirty="0"/>
              <a:t>			</a:t>
            </a:r>
          </a:p>
          <a:p>
            <a:pPr lvl="1"/>
            <a:r>
              <a:rPr lang="de-CH" dirty="0"/>
              <a:t>Email:  skahn@bu.edu</a:t>
            </a:r>
            <a:endParaRPr lang="en-US" dirty="0"/>
          </a:p>
          <a:p>
            <a:pPr lvl="1"/>
            <a:r>
              <a:rPr lang="en-US" dirty="0"/>
              <a:t>Office 518C	</a:t>
            </a:r>
          </a:p>
          <a:p>
            <a:pPr lvl="1"/>
            <a:r>
              <a:rPr lang="en-US" dirty="0"/>
              <a:t>Office Hours:  </a:t>
            </a:r>
            <a:r>
              <a:rPr lang="en-US" dirty="0" smtClean="0"/>
              <a:t>Mon 2:15-3:30, </a:t>
            </a:r>
            <a:r>
              <a:rPr lang="en-US" dirty="0" err="1" smtClean="0"/>
              <a:t>Th</a:t>
            </a:r>
            <a:r>
              <a:rPr lang="en-US" dirty="0" smtClean="0"/>
              <a:t> 12-1:30 </a:t>
            </a:r>
            <a:r>
              <a:rPr lang="en-US" dirty="0"/>
              <a:t>(or by </a:t>
            </a:r>
            <a:r>
              <a:rPr lang="en-US" dirty="0" smtClean="0"/>
              <a:t>appointment – just email with “A1 appointment” in the subject)</a:t>
            </a:r>
            <a:r>
              <a:rPr lang="en-US" dirty="0"/>
              <a:t>	 </a:t>
            </a:r>
          </a:p>
          <a:p>
            <a:r>
              <a:rPr lang="en-US" b="1" dirty="0" smtClean="0"/>
              <a:t>Teaching </a:t>
            </a:r>
            <a:r>
              <a:rPr lang="en-US" b="1" dirty="0"/>
              <a:t>Assistants</a:t>
            </a:r>
            <a:endParaRPr lang="en-US" dirty="0"/>
          </a:p>
          <a:p>
            <a:r>
              <a:rPr lang="en-US" dirty="0" smtClean="0"/>
              <a:t>James </a:t>
            </a:r>
            <a:r>
              <a:rPr lang="en-US" dirty="0"/>
              <a:t>Stuart  </a:t>
            </a:r>
            <a:r>
              <a:rPr lang="en-US" dirty="0">
                <a:hlinkClick r:id="rId2"/>
              </a:rPr>
              <a:t>jdstuart@bu.edu</a:t>
            </a:r>
            <a:r>
              <a:rPr lang="en-US" dirty="0"/>
              <a:t> </a:t>
            </a:r>
            <a:endParaRPr lang="en-US" dirty="0" smtClean="0"/>
          </a:p>
          <a:p>
            <a:pPr lvl="1"/>
            <a:r>
              <a:rPr lang="en-US" dirty="0"/>
              <a:t>Office hours</a:t>
            </a:r>
            <a:r>
              <a:rPr lang="en-US" dirty="0" smtClean="0"/>
              <a:t>: </a:t>
            </a:r>
            <a:r>
              <a:rPr lang="en-US" dirty="0"/>
              <a:t>Tues and Fri. 11-12. Room </a:t>
            </a:r>
            <a:r>
              <a:rPr lang="en-US" dirty="0" smtClean="0"/>
              <a:t>206A</a:t>
            </a:r>
            <a:endParaRPr lang="en-US" dirty="0"/>
          </a:p>
          <a:p>
            <a:r>
              <a:rPr lang="en-US" dirty="0" smtClean="0"/>
              <a:t>Ata </a:t>
            </a:r>
            <a:r>
              <a:rPr lang="en-US" dirty="0"/>
              <a:t>Leblebici </a:t>
            </a:r>
            <a:r>
              <a:rPr lang="en-US" dirty="0">
                <a:hlinkClick r:id="rId3"/>
              </a:rPr>
              <a:t>leblat@bu.edu</a:t>
            </a:r>
            <a:r>
              <a:rPr lang="en-US" dirty="0"/>
              <a:t> </a:t>
            </a:r>
          </a:p>
          <a:p>
            <a:pPr lvl="1"/>
            <a:r>
              <a:rPr lang="en-US" dirty="0" smtClean="0"/>
              <a:t>Office </a:t>
            </a:r>
            <a:r>
              <a:rPr lang="en-US" dirty="0"/>
              <a:t>hours: Wed and Sunday 2-3. Room </a:t>
            </a:r>
            <a:r>
              <a:rPr lang="en-US" dirty="0" smtClean="0"/>
              <a:t>206A</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14</a:t>
            </a:fld>
            <a:endParaRPr lang="en-US" dirty="0"/>
          </a:p>
        </p:txBody>
      </p:sp>
    </p:spTree>
    <p:extLst>
      <p:ext uri="{BB962C8B-B14F-4D97-AF65-F5344CB8AC3E}">
        <p14:creationId xmlns:p14="http://schemas.microsoft.com/office/powerpoint/2010/main" val="423689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Websites</a:t>
            </a:r>
            <a:endParaRPr lang="en-US" dirty="0"/>
          </a:p>
        </p:txBody>
      </p:sp>
      <p:sp>
        <p:nvSpPr>
          <p:cNvPr id="3" name="Content Placeholder 2"/>
          <p:cNvSpPr>
            <a:spLocks noGrp="1"/>
          </p:cNvSpPr>
          <p:nvPr>
            <p:ph idx="1"/>
          </p:nvPr>
        </p:nvSpPr>
        <p:spPr/>
        <p:txBody>
          <a:bodyPr>
            <a:normAutofit/>
          </a:bodyPr>
          <a:lstStyle/>
          <a:p>
            <a:r>
              <a:rPr lang="en-US" dirty="0"/>
              <a:t>The main website for this course is </a:t>
            </a:r>
            <a:r>
              <a:rPr lang="en-US" u="sng" dirty="0">
                <a:hlinkClick r:id="rId2"/>
              </a:rPr>
              <a:t>http://</a:t>
            </a:r>
            <a:r>
              <a:rPr lang="en-US" u="sng" dirty="0" smtClean="0">
                <a:hlinkClick r:id="rId2"/>
              </a:rPr>
              <a:t>sites.bu.edu/qm222projectcourse</a:t>
            </a:r>
            <a:r>
              <a:rPr lang="en-US" dirty="0"/>
              <a:t>.</a:t>
            </a:r>
          </a:p>
          <a:p>
            <a:pPr lvl="1"/>
            <a:r>
              <a:rPr lang="en-US" dirty="0"/>
              <a:t>Here you will find this syllabus and schedule, lecture slides, information on datasets, assignments, </a:t>
            </a:r>
            <a:r>
              <a:rPr lang="en-US" dirty="0" smtClean="0"/>
              <a:t>instructions on using Stata, practice tests etc. </a:t>
            </a:r>
            <a:endParaRPr lang="en-US" dirty="0"/>
          </a:p>
          <a:p>
            <a:r>
              <a:rPr lang="en-US" dirty="0"/>
              <a:t>The website for handing in online assignments </a:t>
            </a:r>
            <a:r>
              <a:rPr lang="en-US" dirty="0" smtClean="0"/>
              <a:t>or seeing grades is </a:t>
            </a:r>
            <a:r>
              <a:rPr lang="en-US" dirty="0"/>
              <a:t>our section’s </a:t>
            </a:r>
            <a:r>
              <a:rPr lang="en-US" dirty="0" err="1" smtClean="0"/>
              <a:t>QuestromTools</a:t>
            </a:r>
            <a:r>
              <a:rPr lang="en-US" dirty="0" smtClean="0"/>
              <a:t> (QM222 A1 Fall2017) website</a:t>
            </a:r>
            <a:r>
              <a:rPr lang="en-US" dirty="0"/>
              <a:t>. </a:t>
            </a:r>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15</a:t>
            </a:fld>
            <a:endParaRPr lang="en-US" dirty="0"/>
          </a:p>
        </p:txBody>
      </p:sp>
    </p:spTree>
    <p:extLst>
      <p:ext uri="{BB962C8B-B14F-4D97-AF65-F5344CB8AC3E}">
        <p14:creationId xmlns:p14="http://schemas.microsoft.com/office/powerpoint/2010/main" val="212339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spect="1" noChangeArrowheads="1"/>
          </p:cNvSpPr>
          <p:nvPr>
            <p:ph type="title"/>
          </p:nvPr>
        </p:nvSpPr>
        <p:spPr>
          <a:xfrm>
            <a:off x="369888" y="194120"/>
            <a:ext cx="9792726" cy="1645920"/>
          </a:xfrm>
        </p:spPr>
        <p:txBody>
          <a:bodyPr/>
          <a:lstStyle/>
          <a:p>
            <a:pPr>
              <a:defRPr/>
            </a:pPr>
            <a:r>
              <a:rPr lang="en-US" sz="3600" dirty="0"/>
              <a:t/>
            </a:r>
            <a:br>
              <a:rPr lang="en-US" sz="3600" dirty="0"/>
            </a:br>
            <a:r>
              <a:rPr lang="en-US" dirty="0" smtClean="0"/>
              <a:t> </a:t>
            </a:r>
            <a:endParaRPr lang="en-US" dirty="0"/>
          </a:p>
        </p:txBody>
      </p:sp>
      <p:sp>
        <p:nvSpPr>
          <p:cNvPr id="18" name="Footer Placeholder 3"/>
          <p:cNvSpPr>
            <a:spLocks noGrp="1"/>
          </p:cNvSpPr>
          <p:nvPr>
            <p:ph type="ftr" sz="quarter" idx="11"/>
          </p:nvPr>
        </p:nvSpPr>
        <p:spPr/>
        <p:txBody>
          <a:bodyPr/>
          <a:lstStyle/>
          <a:p>
            <a:pPr>
              <a:defRPr/>
            </a:pPr>
            <a:r>
              <a:rPr lang="en-US" smtClean="0"/>
              <a:t>QM222 Fall 2017 Section A1</a:t>
            </a:r>
            <a:endParaRPr lang="en-US"/>
          </a:p>
        </p:txBody>
      </p:sp>
      <p:sp>
        <p:nvSpPr>
          <p:cNvPr id="2" name="Slide Number Placeholder 1"/>
          <p:cNvSpPr>
            <a:spLocks noGrp="1"/>
          </p:cNvSpPr>
          <p:nvPr>
            <p:ph type="sldNum" sz="quarter" idx="12"/>
          </p:nvPr>
        </p:nvSpPr>
        <p:spPr/>
        <p:txBody>
          <a:bodyPr/>
          <a:lstStyle/>
          <a:p>
            <a:fld id="{73BB4A00-984E-4949-B0C7-1370322C939D}" type="slidenum">
              <a:rPr lang="en-US" smtClean="0"/>
              <a:t>16</a:t>
            </a:fld>
            <a:endParaRPr lang="en-US" dirty="0"/>
          </a:p>
        </p:txBody>
      </p:sp>
      <p:pic>
        <p:nvPicPr>
          <p:cNvPr id="28" name="Picture 27" descr="C:\0000QM222Fall2017project\map of rooms.pn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8574" y="1160825"/>
            <a:ext cx="7814680" cy="5212080"/>
          </a:xfrm>
          <a:prstGeom prst="rect">
            <a:avLst/>
          </a:prstGeom>
          <a:noFill/>
          <a:ln>
            <a:noFill/>
          </a:ln>
        </p:spPr>
      </p:pic>
      <p:sp>
        <p:nvSpPr>
          <p:cNvPr id="29" name="Title 1"/>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dirty="0" smtClean="0"/>
              <a:t>Hand in assignments in Class OR …</a:t>
            </a:r>
          </a:p>
          <a:p>
            <a:endParaRPr lang="en-US" dirty="0"/>
          </a:p>
        </p:txBody>
      </p:sp>
    </p:spTree>
    <p:extLst>
      <p:ext uri="{BB962C8B-B14F-4D97-AF65-F5344CB8AC3E}">
        <p14:creationId xmlns:p14="http://schemas.microsoft.com/office/powerpoint/2010/main" val="7864715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Material</a:t>
            </a:r>
            <a:endParaRPr lang="en-US" dirty="0"/>
          </a:p>
        </p:txBody>
      </p:sp>
      <p:sp>
        <p:nvSpPr>
          <p:cNvPr id="3" name="Content Placeholder 2"/>
          <p:cNvSpPr>
            <a:spLocks noGrp="1"/>
          </p:cNvSpPr>
          <p:nvPr>
            <p:ph idx="1"/>
          </p:nvPr>
        </p:nvSpPr>
        <p:spPr>
          <a:xfrm>
            <a:off x="628650" y="1825624"/>
            <a:ext cx="7886700" cy="4650331"/>
          </a:xfrm>
        </p:spPr>
        <p:txBody>
          <a:bodyPr>
            <a:normAutofit/>
          </a:bodyPr>
          <a:lstStyle/>
          <a:p>
            <a:r>
              <a:rPr lang="en-US" b="1" i="1" dirty="0"/>
              <a:t>Required reading:  </a:t>
            </a:r>
            <a:r>
              <a:rPr lang="en-US" b="1" i="1" dirty="0" smtClean="0"/>
              <a:t>QM222</a:t>
            </a:r>
            <a:r>
              <a:rPr lang="en-US" b="1" i="1" dirty="0"/>
              <a:t>: Making Decisions with </a:t>
            </a:r>
            <a:r>
              <a:rPr lang="en-US" b="1" i="1" dirty="0" smtClean="0"/>
              <a:t>Data – PROJECT SECTION A1 ONLY Fall  2017 Edition </a:t>
            </a:r>
            <a:r>
              <a:rPr lang="en-US" dirty="0" smtClean="0"/>
              <a:t>(</a:t>
            </a:r>
            <a:r>
              <a:rPr lang="en-US" dirty="0"/>
              <a:t>course notes). </a:t>
            </a:r>
            <a:r>
              <a:rPr lang="en-US" dirty="0" smtClean="0"/>
              <a:t>FedEx </a:t>
            </a:r>
            <a:r>
              <a:rPr lang="en-US" dirty="0"/>
              <a:t>at 115 Cummington St. </a:t>
            </a:r>
            <a:endParaRPr lang="en-US" dirty="0" smtClean="0"/>
          </a:p>
          <a:p>
            <a:r>
              <a:rPr lang="en-US" dirty="0" smtClean="0"/>
              <a:t>You need to buy the RED COURSE NOTES </a:t>
            </a:r>
          </a:p>
          <a:p>
            <a:pPr lvl="1"/>
            <a:r>
              <a:rPr lang="en-US" dirty="0" smtClean="0"/>
              <a:t>Do buy those that are a different color and have 2 parts</a:t>
            </a:r>
          </a:p>
          <a:p>
            <a:pPr lvl="1"/>
            <a:r>
              <a:rPr lang="en-US" dirty="0" smtClean="0"/>
              <a:t>Do NOT use notes from previous semesters.</a:t>
            </a:r>
          </a:p>
          <a:p>
            <a:pPr lvl="1"/>
            <a:endParaRPr lang="en-US" dirty="0"/>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17</a:t>
            </a:fld>
            <a:endParaRPr lang="en-US" dirty="0"/>
          </a:p>
        </p:txBody>
      </p:sp>
    </p:spTree>
    <p:extLst>
      <p:ext uri="{BB962C8B-B14F-4D97-AF65-F5344CB8AC3E}">
        <p14:creationId xmlns:p14="http://schemas.microsoft.com/office/powerpoint/2010/main" val="5393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Also, we use different – </a:t>
            </a:r>
            <a:r>
              <a:rPr lang="en-US" dirty="0"/>
              <a:t>Statistical software – </a:t>
            </a:r>
            <a:r>
              <a:rPr lang="en-US" dirty="0" smtClean="0"/>
              <a:t> Stata rather than Excel</a:t>
            </a:r>
            <a:endParaRPr lang="en-US" dirty="0"/>
          </a:p>
        </p:txBody>
      </p:sp>
      <p:sp>
        <p:nvSpPr>
          <p:cNvPr id="3" name="Content Placeholder 2"/>
          <p:cNvSpPr>
            <a:spLocks noGrp="1"/>
          </p:cNvSpPr>
          <p:nvPr>
            <p:ph idx="1"/>
          </p:nvPr>
        </p:nvSpPr>
        <p:spPr>
          <a:xfrm>
            <a:off x="651668" y="1690690"/>
            <a:ext cx="7610476" cy="4575640"/>
          </a:xfrm>
        </p:spPr>
        <p:txBody>
          <a:bodyPr>
            <a:normAutofit/>
          </a:bodyPr>
          <a:lstStyle/>
          <a:p>
            <a:pPr>
              <a:spcBef>
                <a:spcPts val="0"/>
              </a:spcBef>
            </a:pPr>
            <a:r>
              <a:rPr lang="en-US" dirty="0"/>
              <a:t>We use different software that costs </a:t>
            </a:r>
            <a:r>
              <a:rPr lang="en-US" dirty="0" smtClean="0"/>
              <a:t>$45.</a:t>
            </a:r>
            <a:endParaRPr lang="en-US" dirty="0"/>
          </a:p>
          <a:p>
            <a:pPr>
              <a:spcBef>
                <a:spcPts val="0"/>
              </a:spcBef>
            </a:pPr>
            <a:r>
              <a:rPr lang="en-US" dirty="0" smtClean="0"/>
              <a:t>It is very </a:t>
            </a:r>
            <a:r>
              <a:rPr lang="en-US" i="1" dirty="0" smtClean="0"/>
              <a:t>simple and quick</a:t>
            </a:r>
            <a:r>
              <a:rPr lang="en-US" dirty="0" smtClean="0"/>
              <a:t> to do statistical analysis in Stata, compared to Excel.</a:t>
            </a:r>
          </a:p>
          <a:p>
            <a:pPr>
              <a:spcBef>
                <a:spcPts val="0"/>
              </a:spcBef>
            </a:pPr>
            <a:r>
              <a:rPr lang="en-US" dirty="0" smtClean="0"/>
              <a:t>Excel </a:t>
            </a:r>
            <a:r>
              <a:rPr lang="en-US" dirty="0"/>
              <a:t>does only limited </a:t>
            </a:r>
            <a:r>
              <a:rPr lang="en-US" i="1" dirty="0"/>
              <a:t>kinds</a:t>
            </a:r>
            <a:r>
              <a:rPr lang="en-US" dirty="0"/>
              <a:t> of statistical </a:t>
            </a:r>
            <a:r>
              <a:rPr lang="en-US" dirty="0" smtClean="0"/>
              <a:t>analysis and limited numbers of variables. </a:t>
            </a:r>
          </a:p>
          <a:p>
            <a:pPr>
              <a:spcBef>
                <a:spcPts val="0"/>
              </a:spcBef>
            </a:pPr>
            <a:r>
              <a:rPr lang="en-US" dirty="0" smtClean="0"/>
              <a:t>Excel </a:t>
            </a:r>
            <a:r>
              <a:rPr lang="en-US" dirty="0"/>
              <a:t>cannot deal with </a:t>
            </a:r>
            <a:r>
              <a:rPr lang="en-US" i="1" dirty="0" smtClean="0"/>
              <a:t>large data </a:t>
            </a:r>
            <a:r>
              <a:rPr lang="en-US" i="1" dirty="0"/>
              <a:t>sets</a:t>
            </a:r>
            <a:r>
              <a:rPr lang="en-US" dirty="0"/>
              <a:t>.</a:t>
            </a:r>
          </a:p>
          <a:p>
            <a:pPr>
              <a:spcBef>
                <a:spcPts val="0"/>
              </a:spcBef>
            </a:pPr>
            <a:r>
              <a:rPr lang="en-US" dirty="0" smtClean="0"/>
              <a:t>Statistical programs allow you to retain a “log” of everything that you have done so you can go back and look at it. </a:t>
            </a:r>
          </a:p>
          <a:p>
            <a:pPr>
              <a:spcBef>
                <a:spcPts val="0"/>
              </a:spcBef>
            </a:pPr>
            <a:r>
              <a:rPr lang="en-US" dirty="0" smtClean="0"/>
              <a:t>Statistical programs allow you to put commands you want into a file and run them at the same time. </a:t>
            </a:r>
          </a:p>
          <a:p>
            <a:pPr>
              <a:spcBef>
                <a:spcPts val="0"/>
              </a:spcBef>
            </a:pPr>
            <a:r>
              <a:rPr lang="en-US" dirty="0"/>
              <a:t>We will also use </a:t>
            </a:r>
            <a:r>
              <a:rPr lang="en-US" dirty="0" smtClean="0"/>
              <a:t>some Excel </a:t>
            </a:r>
            <a:r>
              <a:rPr lang="en-US" dirty="0"/>
              <a:t>(to prepare you for QM323 and because graphs are easier in Excel</a:t>
            </a:r>
            <a:r>
              <a:rPr lang="en-US" dirty="0" smtClean="0"/>
              <a:t>).</a:t>
            </a:r>
          </a:p>
          <a:p>
            <a:pPr>
              <a:spcBef>
                <a:spcPts val="0"/>
              </a:spcBef>
            </a:pPr>
            <a:endParaRPr lang="en-US" dirty="0" smtClean="0"/>
          </a:p>
          <a:p>
            <a:pPr>
              <a:spcBef>
                <a:spcPts val="0"/>
              </a:spcBef>
            </a:pPr>
            <a:endParaRPr lang="en-US" dirty="0" smtClean="0"/>
          </a:p>
          <a:p>
            <a:pPr>
              <a:spcBef>
                <a:spcPts val="0"/>
              </a:spcBef>
            </a:pP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18</a:t>
            </a:fld>
            <a:endParaRPr lang="en-US" dirty="0"/>
          </a:p>
        </p:txBody>
      </p:sp>
    </p:spTree>
    <p:extLst>
      <p:ext uri="{BB962C8B-B14F-4D97-AF65-F5344CB8AC3E}">
        <p14:creationId xmlns:p14="http://schemas.microsoft.com/office/powerpoint/2010/main" val="20406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Stata</a:t>
            </a:r>
            <a:endParaRPr lang="en-US" dirty="0"/>
          </a:p>
        </p:txBody>
      </p:sp>
      <p:sp>
        <p:nvSpPr>
          <p:cNvPr id="3" name="Content Placeholder 2"/>
          <p:cNvSpPr>
            <a:spLocks noGrp="1"/>
          </p:cNvSpPr>
          <p:nvPr>
            <p:ph idx="1"/>
          </p:nvPr>
        </p:nvSpPr>
        <p:spPr>
          <a:xfrm>
            <a:off x="1114424" y="1677146"/>
            <a:ext cx="7610476" cy="4589184"/>
          </a:xfrm>
        </p:spPr>
        <p:txBody>
          <a:bodyPr>
            <a:noAutofit/>
          </a:bodyPr>
          <a:lstStyle/>
          <a:p>
            <a:pPr>
              <a:lnSpc>
                <a:spcPct val="100000"/>
              </a:lnSpc>
            </a:pPr>
            <a:r>
              <a:rPr lang="en-US" dirty="0" smtClean="0"/>
              <a:t>Buy </a:t>
            </a:r>
            <a:r>
              <a:rPr lang="en-US" dirty="0"/>
              <a:t>Stata/IC.  </a:t>
            </a:r>
            <a:endParaRPr lang="en-US" dirty="0" smtClean="0"/>
          </a:p>
          <a:p>
            <a:pPr>
              <a:lnSpc>
                <a:spcPct val="100000"/>
              </a:lnSpc>
            </a:pPr>
            <a:r>
              <a:rPr lang="en-US" dirty="0" smtClean="0"/>
              <a:t>DO </a:t>
            </a:r>
            <a:r>
              <a:rPr lang="en-US" dirty="0"/>
              <a:t>NOT BUY SMALL STATA – IT WILL NOT FIT MOST DATA SETS you will want to use.  </a:t>
            </a:r>
          </a:p>
          <a:p>
            <a:pPr>
              <a:lnSpc>
                <a:spcPct val="100000"/>
              </a:lnSpc>
            </a:pPr>
            <a:r>
              <a:rPr lang="en-US" dirty="0" smtClean="0"/>
              <a:t>It costs $45 </a:t>
            </a:r>
            <a:r>
              <a:rPr lang="en-US" dirty="0"/>
              <a:t>for one semester, or for </a:t>
            </a:r>
            <a:r>
              <a:rPr lang="en-US" dirty="0" smtClean="0"/>
              <a:t>$89 </a:t>
            </a:r>
            <a:r>
              <a:rPr lang="en-US" dirty="0"/>
              <a:t>for a year.</a:t>
            </a:r>
          </a:p>
          <a:p>
            <a:pPr>
              <a:lnSpc>
                <a:spcPct val="100000"/>
              </a:lnSpc>
              <a:spcBef>
                <a:spcPts val="600"/>
              </a:spcBef>
            </a:pPr>
            <a:r>
              <a:rPr lang="en-US" dirty="0"/>
              <a:t>Here’s the website to go to buy Stata:</a:t>
            </a:r>
          </a:p>
          <a:p>
            <a:pPr marL="0" indent="0">
              <a:lnSpc>
                <a:spcPct val="100000"/>
              </a:lnSpc>
              <a:spcBef>
                <a:spcPts val="600"/>
              </a:spcBef>
              <a:buNone/>
            </a:pPr>
            <a:r>
              <a:rPr lang="en-US" u="sng" dirty="0">
                <a:hlinkClick r:id="rId2"/>
              </a:rPr>
              <a:t>http://www.stata.com/order/new/edu/gradplans/student-pricing</a:t>
            </a:r>
            <a:r>
              <a:rPr lang="en-US" u="sng" dirty="0" smtClean="0">
                <a:hlinkClick r:id="rId2"/>
              </a:rPr>
              <a:t>/</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19</a:t>
            </a:fld>
            <a:endParaRPr lang="en-US" dirty="0"/>
          </a:p>
        </p:txBody>
      </p:sp>
    </p:spTree>
    <p:extLst>
      <p:ext uri="{BB962C8B-B14F-4D97-AF65-F5344CB8AC3E}">
        <p14:creationId xmlns:p14="http://schemas.microsoft.com/office/powerpoint/2010/main" val="2081735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b="1" dirty="0" smtClean="0"/>
              <a:t>Introductions</a:t>
            </a:r>
          </a:p>
          <a:p>
            <a:r>
              <a:rPr lang="en-US" dirty="0" smtClean="0"/>
              <a:t>Go over syllabus together.</a:t>
            </a:r>
          </a:p>
          <a:p>
            <a:r>
              <a:rPr lang="en-US" dirty="0" smtClean="0"/>
              <a:t>What this course, your project, (and most data analysis) is about</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a:t>
            </a:fld>
            <a:endParaRPr lang="en-US" dirty="0"/>
          </a:p>
        </p:txBody>
      </p:sp>
    </p:spTree>
    <p:extLst>
      <p:ext uri="{BB962C8B-B14F-4D97-AF65-F5344CB8AC3E}">
        <p14:creationId xmlns:p14="http://schemas.microsoft.com/office/powerpoint/2010/main" val="1535907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934" y="2193072"/>
            <a:ext cx="3955876" cy="964179"/>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sz="2700" dirty="0" smtClean="0"/>
              <a:t>We will start with Excel </a:t>
            </a:r>
            <a:r>
              <a:rPr lang="en-US" dirty="0" smtClean="0"/>
              <a:t/>
            </a:r>
            <a:br>
              <a:rPr lang="en-US" dirty="0" smtClean="0"/>
            </a:br>
            <a:r>
              <a:rPr lang="en-US" altLang="en-US" sz="2700" dirty="0" smtClean="0">
                <a:latin typeface="+mn-lt"/>
              </a:rPr>
              <a:t>You </a:t>
            </a:r>
            <a:r>
              <a:rPr lang="en-US" altLang="en-US" sz="2700" dirty="0">
                <a:latin typeface="+mn-lt"/>
              </a:rPr>
              <a:t>will need </a:t>
            </a:r>
            <a:r>
              <a:rPr lang="en-US" altLang="en-US" sz="2700" dirty="0" smtClean="0">
                <a:latin typeface="+mn-lt"/>
              </a:rPr>
              <a:t>a relatively recent </a:t>
            </a:r>
            <a:r>
              <a:rPr lang="en-US" altLang="en-US" sz="2700" dirty="0">
                <a:latin typeface="+mn-lt"/>
              </a:rPr>
              <a:t>version of </a:t>
            </a:r>
            <a:r>
              <a:rPr lang="en-US" altLang="en-US" sz="2700" dirty="0" smtClean="0">
                <a:latin typeface="+mn-lt"/>
              </a:rPr>
              <a:t>Excel. You can download this </a:t>
            </a:r>
            <a:r>
              <a:rPr lang="en-US" altLang="en-US" sz="2700" dirty="0">
                <a:latin typeface="+mn-lt"/>
              </a:rPr>
              <a:t>current version for free from this website:</a:t>
            </a:r>
            <a:br>
              <a:rPr lang="en-US" altLang="en-US" sz="2700" dirty="0">
                <a:latin typeface="+mn-lt"/>
              </a:rPr>
            </a:br>
            <a:r>
              <a:rPr lang="en-US" altLang="en-US" sz="2700" b="0" u="sng" dirty="0">
                <a:latin typeface="+mn-lt"/>
                <a:hlinkClick r:id="rId2"/>
              </a:rPr>
              <a:t>http://www.bu.edu/tech/services/support/desktop/distribution/microsoft/studentoffice/</a:t>
            </a:r>
            <a:r>
              <a:rPr lang="en-US" altLang="en-US" sz="2700" b="0" dirty="0">
                <a:latin typeface="+mn-lt"/>
              </a:rPr>
              <a:t/>
            </a:r>
            <a:br>
              <a:rPr lang="en-US" altLang="en-US" sz="2700" b="0" dirty="0">
                <a:latin typeface="+mn-lt"/>
              </a:rPr>
            </a:br>
            <a:r>
              <a:rPr lang="en-US" sz="2700" dirty="0">
                <a:latin typeface="+mn-lt"/>
              </a:rPr>
              <a:t/>
            </a:r>
            <a:br>
              <a:rPr lang="en-US" sz="2700" dirty="0">
                <a:latin typeface="+mn-lt"/>
              </a:rPr>
            </a:br>
            <a:r>
              <a:rPr lang="en-US" sz="2400" dirty="0" smtClean="0"/>
              <a:t>Then you will need to install add-in </a:t>
            </a:r>
            <a:r>
              <a:rPr lang="en-US" sz="2700" b="0" dirty="0" smtClean="0">
                <a:latin typeface="+mn-lt"/>
              </a:rPr>
              <a:t>Data Analysis </a:t>
            </a:r>
            <a:br>
              <a:rPr lang="en-US" sz="2700" b="0" dirty="0" smtClean="0">
                <a:latin typeface="+mn-lt"/>
              </a:rPr>
            </a:br>
            <a:r>
              <a:rPr lang="en-US" sz="2700" b="0" dirty="0" smtClean="0">
                <a:latin typeface="+mn-lt"/>
              </a:rPr>
              <a:t>This week or next, </a:t>
            </a:r>
            <a:r>
              <a:rPr lang="en-US" altLang="en-US" sz="2400" dirty="0"/>
              <a:t>visit </a:t>
            </a:r>
            <a:r>
              <a:rPr lang="en-US" altLang="en-US" sz="2400" dirty="0" smtClean="0"/>
              <a:t>a TA </a:t>
            </a:r>
            <a:r>
              <a:rPr lang="en-US" altLang="en-US" sz="2400" dirty="0"/>
              <a:t>during office hours and demonstrate that you can do the tasks on the TA’s Excel </a:t>
            </a:r>
            <a:r>
              <a:rPr lang="en-US" altLang="en-US" sz="2400" dirty="0" smtClean="0"/>
              <a:t>checklist. </a:t>
            </a:r>
            <a:r>
              <a:rPr lang="en-US" altLang="en-US" sz="2400" dirty="0"/>
              <a:t/>
            </a:r>
            <a:br>
              <a:rPr lang="en-US" altLang="en-US" sz="2400" dirty="0"/>
            </a:br>
            <a:endParaRPr lang="en-US" sz="2700" b="0" dirty="0">
              <a:latin typeface="+mn-lt"/>
            </a:endParaRPr>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20</a:t>
            </a:fld>
            <a:endParaRPr lang="en-US" dirty="0"/>
          </a:p>
        </p:txBody>
      </p:sp>
      <p:pic>
        <p:nvPicPr>
          <p:cNvPr id="6" name="Picture 5" descr="C:\Users\julian\Dropbox\Teaching\SMG222_fall2014\screenshot\analysis toolpack\final.png"/>
          <p:cNvPicPr/>
          <p:nvPr/>
        </p:nvPicPr>
        <p:blipFill>
          <a:blip r:embed="rId3">
            <a:extLst>
              <a:ext uri="{28A0092B-C50C-407E-A947-70E740481C1C}">
                <a14:useLocalDpi xmlns:a14="http://schemas.microsoft.com/office/drawing/2010/main" val="0"/>
              </a:ext>
            </a:extLst>
          </a:blip>
          <a:srcRect/>
          <a:stretch>
            <a:fillRect/>
          </a:stretch>
        </p:blipFill>
        <p:spPr bwMode="auto">
          <a:xfrm>
            <a:off x="4115810" y="320027"/>
            <a:ext cx="5235562" cy="6401449"/>
          </a:xfrm>
          <a:prstGeom prst="rect">
            <a:avLst/>
          </a:prstGeom>
          <a:noFill/>
          <a:ln>
            <a:noFill/>
          </a:ln>
        </p:spPr>
      </p:pic>
    </p:spTree>
    <p:extLst>
      <p:ext uri="{BB962C8B-B14F-4D97-AF65-F5344CB8AC3E}">
        <p14:creationId xmlns:p14="http://schemas.microsoft.com/office/powerpoint/2010/main" val="2352470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Policies</a:t>
            </a:r>
            <a:endParaRPr lang="en-US" dirty="0"/>
          </a:p>
        </p:txBody>
      </p:sp>
      <p:sp>
        <p:nvSpPr>
          <p:cNvPr id="3" name="Content Placeholder 2"/>
          <p:cNvSpPr>
            <a:spLocks noGrp="1"/>
          </p:cNvSpPr>
          <p:nvPr>
            <p:ph idx="1"/>
          </p:nvPr>
        </p:nvSpPr>
        <p:spPr/>
        <p:txBody>
          <a:bodyPr/>
          <a:lstStyle/>
          <a:p>
            <a:r>
              <a:rPr lang="en-US" dirty="0" smtClean="0"/>
              <a:t>Attendance policy</a:t>
            </a:r>
          </a:p>
          <a:p>
            <a:r>
              <a:rPr lang="en-US" dirty="0" smtClean="0"/>
              <a:t>Accommodations for </a:t>
            </a:r>
            <a:r>
              <a:rPr lang="en-US" dirty="0"/>
              <a:t>s</a:t>
            </a:r>
            <a:r>
              <a:rPr lang="en-US" dirty="0" smtClean="0"/>
              <a:t>tudents with special needs</a:t>
            </a:r>
          </a:p>
          <a:p>
            <a:r>
              <a:rPr lang="en-US" dirty="0" smtClean="0"/>
              <a:t>Academic integrity policy</a:t>
            </a:r>
          </a:p>
          <a:p>
            <a:pPr lvl="1"/>
            <a:r>
              <a:rPr lang="en-US" dirty="0" smtClean="0"/>
              <a:t>Test</a:t>
            </a:r>
          </a:p>
          <a:p>
            <a:pPr lvl="1"/>
            <a:r>
              <a:rPr lang="en-US" dirty="0" smtClean="0"/>
              <a:t>Projects</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21</a:t>
            </a:fld>
            <a:endParaRPr lang="en-US" dirty="0"/>
          </a:p>
        </p:txBody>
      </p:sp>
    </p:spTree>
    <p:extLst>
      <p:ext uri="{BB962C8B-B14F-4D97-AF65-F5344CB8AC3E}">
        <p14:creationId xmlns:p14="http://schemas.microsoft.com/office/powerpoint/2010/main" val="30626192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Components and Grading</a:t>
            </a:r>
            <a:endParaRPr lang="en-US" dirty="0"/>
          </a:p>
        </p:txBody>
      </p:sp>
      <p:sp>
        <p:nvSpPr>
          <p:cNvPr id="5" name="Content Placeholder 4"/>
          <p:cNvSpPr>
            <a:spLocks noGrp="1"/>
          </p:cNvSpPr>
          <p:nvPr>
            <p:ph idx="1"/>
          </p:nvPr>
        </p:nvSpPr>
        <p:spPr>
          <a:xfrm>
            <a:off x="651668" y="1720008"/>
            <a:ext cx="7610476" cy="630238"/>
          </a:xfrm>
        </p:spPr>
        <p:txBody>
          <a:bodyPr/>
          <a:lstStyle/>
          <a:p>
            <a:pPr marL="0" indent="0">
              <a:buNone/>
            </a:pPr>
            <a:r>
              <a:rPr lang="en-US" dirty="0" smtClean="0"/>
              <a:t>You’ll get the higher of these two grades: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58001223"/>
              </p:ext>
            </p:extLst>
          </p:nvPr>
        </p:nvGraphicFramePr>
        <p:xfrm>
          <a:off x="495300" y="2489200"/>
          <a:ext cx="7766843" cy="3456940"/>
        </p:xfrm>
        <a:graphic>
          <a:graphicData uri="http://schemas.openxmlformats.org/drawingml/2006/table">
            <a:tbl>
              <a:tblPr firstRow="1" firstCol="1" bandRow="1">
                <a:tableStyleId>{5C22544A-7EE6-4342-B048-85BDC9FD1C3A}</a:tableStyleId>
              </a:tblPr>
              <a:tblGrid>
                <a:gridCol w="4086988"/>
                <a:gridCol w="1832098"/>
                <a:gridCol w="1847757"/>
              </a:tblGrid>
              <a:tr h="736600">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Course Component</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Weight in Final Grade   V1</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Weight in Final Grade V2</a:t>
                      </a:r>
                    </a:p>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363220">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Project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44%</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68%</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363220">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Test</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smtClean="0">
                          <a:effectLst/>
                        </a:rPr>
                        <a:t>43%</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20%</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726440">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(Timely) assignment and apptmt completion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  </a:t>
                      </a:r>
                      <a:r>
                        <a:rPr lang="en-US" sz="2000" dirty="0" smtClean="0">
                          <a:effectLst/>
                        </a:rPr>
                        <a:t>6%</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smtClean="0">
                          <a:effectLst/>
                        </a:rPr>
                        <a:t>6%</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726440">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Attendance, Class Participation, Presentation</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  5%</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smtClean="0">
                          <a:effectLst/>
                        </a:rPr>
                        <a:t>4%</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363220">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Ungraded Research Obligation (URO)</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  2%</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914400" algn="l"/>
                          <a:tab pos="-457200" algn="l"/>
                          <a:tab pos="0" algn="l"/>
                          <a:tab pos="285750" algn="l"/>
                          <a:tab pos="1074420" algn="l"/>
                          <a:tab pos="1371600" algn="l"/>
                          <a:tab pos="1828800" algn="l"/>
                          <a:tab pos="2286000" algn="l"/>
                          <a:tab pos="2743200" algn="l"/>
                          <a:tab pos="2948305" algn="l"/>
                          <a:tab pos="3200400" algn="l"/>
                        </a:tabLst>
                      </a:pPr>
                      <a:r>
                        <a:rPr lang="en-US" sz="2000" dirty="0">
                          <a:effectLst/>
                        </a:rPr>
                        <a:t>2%</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22</a:t>
            </a:fld>
            <a:endParaRPr lang="en-US" dirty="0"/>
          </a:p>
        </p:txBody>
      </p:sp>
    </p:spTree>
    <p:extLst>
      <p:ext uri="{BB962C8B-B14F-4D97-AF65-F5344CB8AC3E}">
        <p14:creationId xmlns:p14="http://schemas.microsoft.com/office/powerpoint/2010/main" val="33944618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course components: Test</a:t>
            </a:r>
            <a:endParaRPr lang="en-US" dirty="0"/>
          </a:p>
        </p:txBody>
      </p:sp>
      <p:sp>
        <p:nvSpPr>
          <p:cNvPr id="3" name="Content Placeholder 2"/>
          <p:cNvSpPr>
            <a:spLocks noGrp="1"/>
          </p:cNvSpPr>
          <p:nvPr>
            <p:ph idx="1"/>
          </p:nvPr>
        </p:nvSpPr>
        <p:spPr>
          <a:xfrm>
            <a:off x="1114424" y="1892300"/>
            <a:ext cx="7855956" cy="4374029"/>
          </a:xfrm>
        </p:spPr>
        <p:txBody>
          <a:bodyPr>
            <a:noAutofit/>
          </a:bodyPr>
          <a:lstStyle/>
          <a:p>
            <a:r>
              <a:rPr lang="en-US" dirty="0" smtClean="0"/>
              <a:t>One test Mon. October 30, Tues. October 31 or Wednesday November 1,  6 pm</a:t>
            </a:r>
          </a:p>
          <a:p>
            <a:r>
              <a:rPr lang="en-US" dirty="0" smtClean="0"/>
              <a:t>Test is closed book except for 1-2 sheets of paper (to be clarified)</a:t>
            </a:r>
          </a:p>
          <a:p>
            <a:pPr lvl="1"/>
            <a:r>
              <a:rPr lang="en-US" dirty="0" smtClean="0"/>
              <a:t>Let me know in Sept. if you get extra time for tests or if you cannot make the time we choose.</a:t>
            </a:r>
          </a:p>
          <a:p>
            <a:r>
              <a:rPr lang="en-US" altLang="en-US" dirty="0" smtClean="0"/>
              <a:t>Bring a plain calculator, NOT a cell-phone or laptop, to the test.</a:t>
            </a:r>
          </a:p>
          <a:p>
            <a:r>
              <a:rPr lang="en-US" dirty="0" smtClean="0"/>
              <a:t>There is no final exam. However, those unhappy with their test score can choose to take parts of the regular QM222  final to replace it. </a:t>
            </a:r>
          </a:p>
          <a:p>
            <a:pPr lvl="1"/>
            <a:r>
              <a:rPr lang="en-US" dirty="0" smtClean="0"/>
              <a:t>You </a:t>
            </a:r>
            <a:r>
              <a:rPr lang="en-US" dirty="0"/>
              <a:t>will have to inform Prof Kahn by December </a:t>
            </a:r>
            <a:r>
              <a:rPr lang="en-US" dirty="0" smtClean="0"/>
              <a:t>8</a:t>
            </a:r>
            <a:r>
              <a:rPr lang="en-US" baseline="30000" dirty="0" smtClean="0"/>
              <a:t>th</a:t>
            </a:r>
            <a:r>
              <a:rPr lang="en-US" dirty="0" smtClean="0"/>
              <a:t> if you plan to do this.</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23</a:t>
            </a:fld>
            <a:endParaRPr lang="en-US" dirty="0"/>
          </a:p>
        </p:txBody>
      </p:sp>
    </p:spTree>
    <p:extLst>
      <p:ext uri="{BB962C8B-B14F-4D97-AF65-F5344CB8AC3E}">
        <p14:creationId xmlns:p14="http://schemas.microsoft.com/office/powerpoint/2010/main" val="362539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Final Project logistics</a:t>
            </a:r>
            <a:endParaRPr lang="en-US" dirty="0"/>
          </a:p>
        </p:txBody>
      </p:sp>
      <p:sp>
        <p:nvSpPr>
          <p:cNvPr id="3" name="Content Placeholder 2"/>
          <p:cNvSpPr>
            <a:spLocks noGrp="1"/>
          </p:cNvSpPr>
          <p:nvPr>
            <p:ph idx="1"/>
          </p:nvPr>
        </p:nvSpPr>
        <p:spPr>
          <a:xfrm>
            <a:off x="1114423" y="1690690"/>
            <a:ext cx="7799389" cy="4575640"/>
          </a:xfrm>
        </p:spPr>
        <p:txBody>
          <a:bodyPr>
            <a:noAutofit/>
          </a:bodyPr>
          <a:lstStyle/>
          <a:p>
            <a:pPr>
              <a:spcBef>
                <a:spcPts val="0"/>
              </a:spcBef>
              <a:spcAft>
                <a:spcPts val="1000"/>
              </a:spcAft>
            </a:pPr>
            <a:r>
              <a:rPr lang="en-US" altLang="en-US" dirty="0" smtClean="0"/>
              <a:t>The final project is due December 15</a:t>
            </a:r>
            <a:r>
              <a:rPr lang="en-US" altLang="en-US" baseline="30000" dirty="0" smtClean="0"/>
              <a:t>th </a:t>
            </a:r>
            <a:r>
              <a:rPr lang="en-US" altLang="en-US" dirty="0" smtClean="0"/>
              <a:t>6pm. </a:t>
            </a:r>
          </a:p>
          <a:p>
            <a:pPr>
              <a:spcBef>
                <a:spcPts val="0"/>
              </a:spcBef>
              <a:spcAft>
                <a:spcPts val="1000"/>
              </a:spcAft>
            </a:pPr>
            <a:r>
              <a:rPr lang="en-US" altLang="en-US" dirty="0" smtClean="0"/>
              <a:t>Assignments before that lead up to the final project.</a:t>
            </a:r>
          </a:p>
          <a:p>
            <a:pPr>
              <a:spcBef>
                <a:spcPts val="0"/>
              </a:spcBef>
              <a:spcAft>
                <a:spcPts val="1000"/>
              </a:spcAft>
            </a:pPr>
            <a:r>
              <a:rPr lang="en-US" altLang="en-US" dirty="0" smtClean="0"/>
              <a:t>A full draft is due November 20.</a:t>
            </a:r>
          </a:p>
          <a:p>
            <a:pPr>
              <a:spcBef>
                <a:spcPts val="0"/>
              </a:spcBef>
              <a:spcAft>
                <a:spcPts val="1000"/>
              </a:spcAft>
            </a:pPr>
            <a:r>
              <a:rPr lang="en-US" altLang="en-US" dirty="0" smtClean="0"/>
              <a:t>I will read ONE draft of your final project and give you  comments (and preliminary score, achievable score) </a:t>
            </a:r>
          </a:p>
          <a:p>
            <a:pPr lvl="1">
              <a:spcBef>
                <a:spcPts val="0"/>
              </a:spcBef>
              <a:spcAft>
                <a:spcPts val="1000"/>
              </a:spcAft>
            </a:pPr>
            <a:r>
              <a:rPr lang="en-US" altLang="en-US" dirty="0" smtClean="0"/>
              <a:t>If you hand it in by Nov. 20, I’ll give feedback by Dec. 4.</a:t>
            </a:r>
          </a:p>
          <a:p>
            <a:pPr lvl="1">
              <a:spcBef>
                <a:spcPts val="0"/>
              </a:spcBef>
              <a:spcAft>
                <a:spcPts val="1000"/>
              </a:spcAft>
            </a:pPr>
            <a:r>
              <a:rPr lang="en-US" altLang="en-US" dirty="0" smtClean="0"/>
              <a:t>If hand in by Dec. 4, I’ll give feedback in the order I receive them but certainly by Dec. 11</a:t>
            </a:r>
            <a:r>
              <a:rPr lang="en-US" altLang="en-US" baseline="30000" dirty="0" smtClean="0"/>
              <a:t>th</a:t>
            </a:r>
            <a:r>
              <a:rPr lang="en-US" altLang="en-US" dirty="0" smtClean="0"/>
              <a:t>.</a:t>
            </a:r>
          </a:p>
          <a:p>
            <a:pPr lvl="1">
              <a:spcBef>
                <a:spcPts val="0"/>
              </a:spcBef>
              <a:spcAft>
                <a:spcPts val="600"/>
              </a:spcAft>
            </a:pPr>
            <a:r>
              <a:rPr lang="en-US" altLang="en-US" dirty="0" smtClean="0"/>
              <a:t>The earlier you get me that draft, the earlier you’ll get my comments and the more complete they will be.</a:t>
            </a:r>
          </a:p>
          <a:p>
            <a:pPr lvl="1">
              <a:spcBef>
                <a:spcPts val="0"/>
              </a:spcBef>
              <a:spcAft>
                <a:spcPts val="600"/>
              </a:spcAft>
            </a:pPr>
            <a:r>
              <a:rPr lang="en-US" altLang="en-US" dirty="0" smtClean="0"/>
              <a:t>Grades are MUCH higher when you can revise your paper. </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24</a:t>
            </a:fld>
            <a:endParaRPr lang="en-US" dirty="0"/>
          </a:p>
        </p:txBody>
      </p:sp>
    </p:spTree>
    <p:extLst>
      <p:ext uri="{BB962C8B-B14F-4D97-AF65-F5344CB8AC3E}">
        <p14:creationId xmlns:p14="http://schemas.microsoft.com/office/powerpoint/2010/main" val="419281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Timely </a:t>
            </a:r>
            <a:r>
              <a:rPr lang="en-US" b="1" dirty="0"/>
              <a:t>assignment and </a:t>
            </a:r>
            <a:r>
              <a:rPr lang="en-US" b="1" dirty="0" smtClean="0"/>
              <a:t>appointment </a:t>
            </a:r>
            <a:r>
              <a:rPr lang="en-US" b="1" dirty="0"/>
              <a:t>completion </a:t>
            </a:r>
            <a:r>
              <a:rPr lang="en-US" b="1" dirty="0" smtClean="0"/>
              <a:t>of Assignments</a:t>
            </a:r>
            <a:endParaRPr lang="en-US" dirty="0"/>
          </a:p>
        </p:txBody>
      </p:sp>
      <p:sp>
        <p:nvSpPr>
          <p:cNvPr id="3" name="Content Placeholder 2"/>
          <p:cNvSpPr>
            <a:spLocks noGrp="1"/>
          </p:cNvSpPr>
          <p:nvPr>
            <p:ph idx="1"/>
          </p:nvPr>
        </p:nvSpPr>
        <p:spPr>
          <a:xfrm>
            <a:off x="419100" y="1597307"/>
            <a:ext cx="8305800" cy="4968594"/>
          </a:xfrm>
        </p:spPr>
        <p:txBody>
          <a:bodyPr>
            <a:normAutofit fontScale="92500" lnSpcReduction="20000"/>
          </a:bodyPr>
          <a:lstStyle/>
          <a:p>
            <a:pPr>
              <a:spcBef>
                <a:spcPts val="0"/>
              </a:spcBef>
              <a:spcAft>
                <a:spcPts val="600"/>
              </a:spcAft>
            </a:pPr>
            <a:r>
              <a:rPr lang="en-US" altLang="en-US" dirty="0"/>
              <a:t>There are </a:t>
            </a:r>
            <a:r>
              <a:rPr lang="en-US" altLang="en-US" dirty="0" smtClean="0"/>
              <a:t>7 </a:t>
            </a:r>
            <a:r>
              <a:rPr lang="en-US" altLang="en-US" dirty="0"/>
              <a:t>assignments </a:t>
            </a:r>
            <a:r>
              <a:rPr lang="en-US" altLang="en-US" dirty="0" smtClean="0"/>
              <a:t>including the </a:t>
            </a:r>
            <a:r>
              <a:rPr lang="en-US" altLang="en-US" dirty="0"/>
              <a:t>final </a:t>
            </a:r>
            <a:r>
              <a:rPr lang="en-US" altLang="en-US" dirty="0" smtClean="0"/>
              <a:t>draft, together worth 6 pts of your grade.</a:t>
            </a:r>
          </a:p>
          <a:p>
            <a:pPr>
              <a:spcBef>
                <a:spcPts val="0"/>
              </a:spcBef>
              <a:spcAft>
                <a:spcPts val="600"/>
              </a:spcAft>
            </a:pPr>
            <a:r>
              <a:rPr lang="en-US" altLang="en-US" dirty="0" smtClean="0"/>
              <a:t>All assignments are available on the website.</a:t>
            </a:r>
          </a:p>
          <a:p>
            <a:pPr>
              <a:spcBef>
                <a:spcPts val="0"/>
              </a:spcBef>
              <a:spcAft>
                <a:spcPts val="600"/>
              </a:spcAft>
            </a:pPr>
            <a:r>
              <a:rPr lang="en-US" altLang="en-US" dirty="0" smtClean="0"/>
              <a:t>Assignments are graded only for completion and timeliness of all parts.</a:t>
            </a:r>
          </a:p>
          <a:p>
            <a:pPr>
              <a:spcBef>
                <a:spcPts val="0"/>
              </a:spcBef>
              <a:spcAft>
                <a:spcPts val="600"/>
              </a:spcAft>
            </a:pPr>
            <a:r>
              <a:rPr lang="en-US" altLang="en-US" dirty="0" smtClean="0"/>
              <a:t>Each assignment has different numbers of points </a:t>
            </a:r>
          </a:p>
          <a:p>
            <a:pPr lvl="1">
              <a:spcBef>
                <a:spcPts val="0"/>
              </a:spcBef>
              <a:spcAft>
                <a:spcPts val="600"/>
              </a:spcAft>
            </a:pPr>
            <a:r>
              <a:rPr lang="en-US" altLang="en-US" dirty="0" smtClean="0"/>
              <a:t>Assignment </a:t>
            </a:r>
            <a:r>
              <a:rPr lang="en-US" altLang="en-US" dirty="0"/>
              <a:t>1 </a:t>
            </a:r>
            <a:r>
              <a:rPr lang="en-US" altLang="en-US" dirty="0" smtClean="0"/>
              <a:t>is due </a:t>
            </a:r>
            <a:r>
              <a:rPr lang="en-US" altLang="en-US" dirty="0"/>
              <a:t>Sept </a:t>
            </a:r>
            <a:r>
              <a:rPr lang="en-US" altLang="en-US" dirty="0" smtClean="0"/>
              <a:t>18 (6 pm) and is worth ½ point. </a:t>
            </a:r>
          </a:p>
          <a:p>
            <a:pPr lvl="1">
              <a:spcBef>
                <a:spcPts val="0"/>
              </a:spcBef>
              <a:spcAft>
                <a:spcPts val="600"/>
              </a:spcAft>
            </a:pPr>
            <a:r>
              <a:rPr lang="en-US" altLang="en-US" dirty="0" smtClean="0"/>
              <a:t>If you hand any assignment in late, you lose 5% each day.</a:t>
            </a:r>
          </a:p>
          <a:p>
            <a:pPr>
              <a:spcBef>
                <a:spcPts val="0"/>
              </a:spcBef>
              <a:spcAft>
                <a:spcPts val="600"/>
              </a:spcAft>
            </a:pPr>
            <a:r>
              <a:rPr lang="en-US" altLang="en-US" dirty="0" smtClean="0"/>
              <a:t>See schedule, syllabus for other due dates.</a:t>
            </a:r>
          </a:p>
          <a:p>
            <a:pPr>
              <a:spcBef>
                <a:spcPts val="0"/>
              </a:spcBef>
              <a:spcAft>
                <a:spcPts val="600"/>
              </a:spcAft>
            </a:pPr>
            <a:r>
              <a:rPr lang="en-US" dirty="0" smtClean="0"/>
              <a:t>All assignments ask for a hard copy, a few ask for an on-line component… Why?</a:t>
            </a:r>
          </a:p>
          <a:p>
            <a:pPr lvl="1">
              <a:spcBef>
                <a:spcPts val="0"/>
              </a:spcBef>
              <a:spcAft>
                <a:spcPts val="600"/>
              </a:spcAft>
            </a:pPr>
            <a:r>
              <a:rPr lang="en-US" dirty="0" smtClean="0"/>
              <a:t>I respond to the content on the hard copy.</a:t>
            </a:r>
          </a:p>
          <a:p>
            <a:pPr lvl="1">
              <a:spcBef>
                <a:spcPts val="0"/>
              </a:spcBef>
              <a:spcAft>
                <a:spcPts val="600"/>
              </a:spcAft>
            </a:pPr>
            <a:r>
              <a:rPr lang="en-US" dirty="0" smtClean="0"/>
              <a:t>Online, I need your computer dataset or output.</a:t>
            </a:r>
          </a:p>
          <a:p>
            <a:pPr>
              <a:spcBef>
                <a:spcPts val="0"/>
              </a:spcBef>
              <a:spcAft>
                <a:spcPts val="600"/>
              </a:spcAft>
            </a:pPr>
            <a:r>
              <a:rPr lang="en-US" altLang="en-US" dirty="0" smtClean="0"/>
              <a:t>There </a:t>
            </a:r>
            <a:r>
              <a:rPr lang="en-US" altLang="en-US" dirty="0"/>
              <a:t>are 2 required meetings with me, first </a:t>
            </a:r>
            <a:r>
              <a:rPr lang="en-US" altLang="en-US" dirty="0" smtClean="0"/>
              <a:t>Mon Sept 11</a:t>
            </a:r>
            <a:r>
              <a:rPr lang="en-US" altLang="en-US" baseline="30000" dirty="0" smtClean="0"/>
              <a:t>th</a:t>
            </a:r>
            <a:r>
              <a:rPr lang="en-US" altLang="en-US" dirty="0"/>
              <a:t>– Sept </a:t>
            </a:r>
            <a:r>
              <a:rPr lang="en-US" altLang="en-US" dirty="0" smtClean="0"/>
              <a:t>20</a:t>
            </a:r>
            <a:r>
              <a:rPr lang="en-US" altLang="en-US" baseline="30000" dirty="0" smtClean="0"/>
              <a:t>th</a:t>
            </a:r>
            <a:r>
              <a:rPr lang="en-US" altLang="en-US" dirty="0" smtClean="0"/>
              <a:t> to discuss your topic and dataset.  When you have ideas, we can meet.</a:t>
            </a:r>
            <a:endParaRPr lang="en-US" altLang="en-US" dirty="0"/>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25</a:t>
            </a:fld>
            <a:endParaRPr lang="en-US" dirty="0"/>
          </a:p>
        </p:txBody>
      </p:sp>
    </p:spTree>
    <p:extLst>
      <p:ext uri="{BB962C8B-B14F-4D97-AF65-F5344CB8AC3E}">
        <p14:creationId xmlns:p14="http://schemas.microsoft.com/office/powerpoint/2010/main" val="426828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Project</a:t>
            </a:r>
            <a:endParaRPr lang="en-US" dirty="0"/>
          </a:p>
        </p:txBody>
      </p:sp>
      <p:sp>
        <p:nvSpPr>
          <p:cNvPr id="3" name="Content Placeholder 2"/>
          <p:cNvSpPr>
            <a:spLocks noGrp="1"/>
          </p:cNvSpPr>
          <p:nvPr>
            <p:ph idx="1"/>
          </p:nvPr>
        </p:nvSpPr>
        <p:spPr>
          <a:xfrm>
            <a:off x="628650" y="1455234"/>
            <a:ext cx="7886700" cy="4702497"/>
          </a:xfrm>
        </p:spPr>
        <p:txBody>
          <a:bodyPr>
            <a:normAutofit fontScale="92500" lnSpcReduction="10000"/>
          </a:bodyPr>
          <a:lstStyle/>
          <a:p>
            <a:r>
              <a:rPr lang="en-US" dirty="0" smtClean="0"/>
              <a:t>Your </a:t>
            </a:r>
            <a:r>
              <a:rPr lang="en-US" dirty="0"/>
              <a:t>project should use regression and any other relevant statistics to answer a question of your choice, whose answer will be useful to your client.  The regression(s) will be measuring relationships between variables in order to answer the question. Your topic must be approved by Prof. Kahn.</a:t>
            </a:r>
          </a:p>
          <a:p>
            <a:r>
              <a:rPr lang="en-US" dirty="0"/>
              <a:t>Your final project should be written in the form of a report to a client who would be interested in knowing your results.  The client can be one or more people at a company, governmental unit, or other organization. </a:t>
            </a:r>
          </a:p>
          <a:p>
            <a:r>
              <a:rPr lang="en-US" dirty="0"/>
              <a:t>The final project should include a 1 page executive summary* and an 8-20 page report (including tables or graphs.) More is not better.  You don’t need 20 pages to get an A, but you do need a well-written motivation, data description, and appropriate statistical </a:t>
            </a:r>
            <a:r>
              <a:rPr lang="en-US" dirty="0" smtClean="0"/>
              <a:t>analysis </a:t>
            </a:r>
            <a:r>
              <a:rPr lang="en-US" dirty="0"/>
              <a:t>where the answer to the question is developed and elaborated on. </a:t>
            </a:r>
          </a:p>
          <a:p>
            <a:r>
              <a:rPr lang="en-US" dirty="0"/>
              <a:t>You will also need to include at least one graph created by Excel.</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26</a:t>
            </a:fld>
            <a:endParaRPr lang="en-US" dirty="0"/>
          </a:p>
        </p:txBody>
      </p:sp>
    </p:spTree>
    <p:extLst>
      <p:ext uri="{BB962C8B-B14F-4D97-AF65-F5344CB8AC3E}">
        <p14:creationId xmlns:p14="http://schemas.microsoft.com/office/powerpoint/2010/main" val="34939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participation</a:t>
            </a:r>
            <a:endParaRPr lang="en-US" dirty="0"/>
          </a:p>
        </p:txBody>
      </p:sp>
      <p:sp>
        <p:nvSpPr>
          <p:cNvPr id="3" name="Content Placeholder 2"/>
          <p:cNvSpPr>
            <a:spLocks noGrp="1"/>
          </p:cNvSpPr>
          <p:nvPr>
            <p:ph idx="1"/>
          </p:nvPr>
        </p:nvSpPr>
        <p:spPr>
          <a:xfrm>
            <a:off x="628650" y="1782305"/>
            <a:ext cx="7610476" cy="4265647"/>
          </a:xfrm>
        </p:spPr>
        <p:txBody>
          <a:bodyPr>
            <a:normAutofit lnSpcReduction="10000"/>
          </a:bodyPr>
          <a:lstStyle/>
          <a:p>
            <a:pPr marL="0" indent="0">
              <a:spcBef>
                <a:spcPts val="1200"/>
              </a:spcBef>
              <a:buNone/>
            </a:pPr>
            <a:r>
              <a:rPr lang="en-US" dirty="0" smtClean="0"/>
              <a:t>Class participation reflects:</a:t>
            </a:r>
          </a:p>
          <a:p>
            <a:pPr lvl="1">
              <a:lnSpc>
                <a:spcPct val="90000"/>
              </a:lnSpc>
              <a:spcBef>
                <a:spcPts val="1200"/>
              </a:spcBef>
            </a:pPr>
            <a:r>
              <a:rPr lang="en-US" altLang="en-US" dirty="0" smtClean="0"/>
              <a:t>Attendance.  You are allowed 2 absences. (max 2 pts)</a:t>
            </a:r>
          </a:p>
          <a:p>
            <a:pPr lvl="1">
              <a:lnSpc>
                <a:spcPct val="90000"/>
              </a:lnSpc>
              <a:spcBef>
                <a:spcPts val="1200"/>
              </a:spcBef>
            </a:pPr>
            <a:r>
              <a:rPr lang="en-US" altLang="en-US" dirty="0" smtClean="0"/>
              <a:t>Your presentation (max 1  </a:t>
            </a:r>
            <a:r>
              <a:rPr lang="en-US" altLang="en-US" dirty="0" err="1" smtClean="0"/>
              <a:t>pt</a:t>
            </a:r>
            <a:r>
              <a:rPr lang="en-US" altLang="en-US" dirty="0" smtClean="0"/>
              <a:t>).</a:t>
            </a:r>
          </a:p>
          <a:p>
            <a:pPr lvl="1">
              <a:spcBef>
                <a:spcPts val="1200"/>
              </a:spcBef>
            </a:pPr>
            <a:r>
              <a:rPr lang="en-US" altLang="en-US" dirty="0" smtClean="0"/>
              <a:t>Contributions </a:t>
            </a:r>
            <a:r>
              <a:rPr lang="en-US" altLang="en-US" dirty="0"/>
              <a:t>to class discussions </a:t>
            </a:r>
            <a:r>
              <a:rPr lang="en-US" altLang="en-US" dirty="0" smtClean="0"/>
              <a:t>– questions</a:t>
            </a:r>
            <a:r>
              <a:rPr lang="en-US" dirty="0" smtClean="0"/>
              <a:t>, </a:t>
            </a:r>
            <a:r>
              <a:rPr lang="en-US" dirty="0"/>
              <a:t>answers, thoughtful </a:t>
            </a:r>
            <a:r>
              <a:rPr lang="en-US" dirty="0" smtClean="0"/>
              <a:t>comments (max1</a:t>
            </a:r>
            <a:r>
              <a:rPr lang="en-US" altLang="en-US" dirty="0" smtClean="0"/>
              <a:t> </a:t>
            </a:r>
            <a:r>
              <a:rPr lang="en-US" altLang="en-US" dirty="0"/>
              <a:t>½</a:t>
            </a:r>
            <a:r>
              <a:rPr lang="en-US" dirty="0" smtClean="0"/>
              <a:t> pt.)</a:t>
            </a:r>
            <a:endParaRPr lang="en-US" altLang="en-US" dirty="0" smtClean="0"/>
          </a:p>
          <a:p>
            <a:pPr lvl="2">
              <a:spcBef>
                <a:spcPts val="1200"/>
              </a:spcBef>
            </a:pPr>
            <a:r>
              <a:rPr lang="en-US" altLang="en-US" dirty="0" smtClean="0"/>
              <a:t>This includes respectful </a:t>
            </a:r>
            <a:r>
              <a:rPr lang="en-US" altLang="en-US" dirty="0"/>
              <a:t>and professional </a:t>
            </a:r>
            <a:r>
              <a:rPr lang="en-US" altLang="en-US" dirty="0" smtClean="0"/>
              <a:t>behavior in class.</a:t>
            </a:r>
          </a:p>
          <a:p>
            <a:pPr lvl="1">
              <a:spcBef>
                <a:spcPts val="1200"/>
              </a:spcBef>
            </a:pPr>
            <a:r>
              <a:rPr lang="en-US" altLang="en-US" dirty="0" smtClean="0"/>
              <a:t>Your two appointments with me. </a:t>
            </a:r>
          </a:p>
          <a:p>
            <a:pPr lvl="2">
              <a:spcBef>
                <a:spcPts val="1200"/>
              </a:spcBef>
            </a:pPr>
            <a:r>
              <a:rPr lang="en-US" altLang="en-US" dirty="0" smtClean="0"/>
              <a:t>You lose a lot for having an appointment and not showing up.</a:t>
            </a:r>
          </a:p>
          <a:p>
            <a:pPr>
              <a:spcBef>
                <a:spcPts val="1200"/>
              </a:spcBef>
            </a:pPr>
            <a:r>
              <a:rPr lang="en-US" altLang="en-US" dirty="0" smtClean="0"/>
              <a:t>Pick the seat you want and sit there in next class.</a:t>
            </a:r>
          </a:p>
          <a:p>
            <a:pPr>
              <a:spcBef>
                <a:spcPts val="1200"/>
              </a:spcBef>
            </a:pPr>
            <a:r>
              <a:rPr lang="en-US" altLang="en-US" dirty="0" smtClean="0"/>
              <a:t>Please bring a tent card with your name. </a:t>
            </a:r>
          </a:p>
          <a:p>
            <a:pPr lvl="1">
              <a:lnSpc>
                <a:spcPct val="90000"/>
              </a:lnSpc>
              <a:spcBef>
                <a:spcPts val="1200"/>
              </a:spcBef>
            </a:pPr>
            <a:endParaRPr lang="en-US" altLang="en-US" dirty="0" smtClean="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27</a:t>
            </a:fld>
            <a:endParaRPr lang="en-US" dirty="0"/>
          </a:p>
        </p:txBody>
      </p:sp>
    </p:spTree>
    <p:extLst>
      <p:ext uri="{BB962C8B-B14F-4D97-AF65-F5344CB8AC3E}">
        <p14:creationId xmlns:p14="http://schemas.microsoft.com/office/powerpoint/2010/main" val="251642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URO (ungraded research obligation) is worth 2 points</a:t>
            </a:r>
            <a:endParaRPr lang="en-US" dirty="0"/>
          </a:p>
        </p:txBody>
      </p:sp>
      <p:sp>
        <p:nvSpPr>
          <p:cNvPr id="3" name="Content Placeholder 2"/>
          <p:cNvSpPr>
            <a:spLocks noGrp="1"/>
          </p:cNvSpPr>
          <p:nvPr>
            <p:ph idx="1"/>
          </p:nvPr>
        </p:nvSpPr>
        <p:spPr>
          <a:xfrm>
            <a:off x="1114424" y="2006600"/>
            <a:ext cx="7610476" cy="4259729"/>
          </a:xfrm>
        </p:spPr>
        <p:txBody>
          <a:bodyPr>
            <a:normAutofit/>
          </a:bodyPr>
          <a:lstStyle/>
          <a:p>
            <a:r>
              <a:rPr lang="en-US" dirty="0" smtClean="0"/>
              <a:t>URO: Everyone in QM222 must participate in two Friday experiments (45 minutes, 10 am to 6pm)</a:t>
            </a:r>
          </a:p>
          <a:p>
            <a:pPr lvl="1"/>
            <a:r>
              <a:rPr lang="en-US" dirty="0" smtClean="0"/>
              <a:t>One experiment Sept 8</a:t>
            </a:r>
            <a:r>
              <a:rPr lang="en-US" baseline="30000" dirty="0" smtClean="0"/>
              <a:t>th</a:t>
            </a:r>
            <a:r>
              <a:rPr lang="en-US" dirty="0" smtClean="0"/>
              <a:t>  – Oct 13</a:t>
            </a:r>
            <a:r>
              <a:rPr lang="en-US" baseline="30000" dirty="0" smtClean="0"/>
              <a:t>th</a:t>
            </a:r>
            <a:r>
              <a:rPr lang="en-US" dirty="0" smtClean="0"/>
              <a:t> </a:t>
            </a:r>
          </a:p>
          <a:p>
            <a:pPr lvl="1"/>
            <a:r>
              <a:rPr lang="en-US" dirty="0" smtClean="0"/>
              <a:t>One experiment Oct</a:t>
            </a:r>
            <a:r>
              <a:rPr lang="en-US" dirty="0"/>
              <a:t>. </a:t>
            </a:r>
            <a:r>
              <a:rPr lang="en-US" dirty="0" smtClean="0"/>
              <a:t>20</a:t>
            </a:r>
            <a:r>
              <a:rPr lang="en-US" baseline="30000" dirty="0" smtClean="0"/>
              <a:t>th</a:t>
            </a:r>
            <a:r>
              <a:rPr lang="en-US" dirty="0" smtClean="0"/>
              <a:t>  </a:t>
            </a:r>
            <a:r>
              <a:rPr lang="en-US" dirty="0"/>
              <a:t>– </a:t>
            </a:r>
            <a:r>
              <a:rPr lang="en-US" dirty="0" smtClean="0"/>
              <a:t>Dec. 1</a:t>
            </a:r>
            <a:r>
              <a:rPr lang="en-US" baseline="30000" dirty="0" smtClean="0"/>
              <a:t>th</a:t>
            </a:r>
            <a:r>
              <a:rPr lang="en-US" dirty="0" smtClean="0"/>
              <a:t>. </a:t>
            </a:r>
          </a:p>
          <a:p>
            <a:pPr lvl="1"/>
            <a:r>
              <a:rPr lang="en-US" dirty="0" smtClean="0"/>
              <a:t>You can replace it by asking for extra assignments, but I need to know this month if you plan to do that.</a:t>
            </a:r>
          </a:p>
          <a:p>
            <a:pPr lvl="1"/>
            <a:r>
              <a:rPr lang="en-US" dirty="0"/>
              <a:t>Sign up today</a:t>
            </a:r>
            <a:r>
              <a:rPr lang="en-US" dirty="0" smtClean="0"/>
              <a:t>!</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28</a:t>
            </a:fld>
            <a:endParaRPr lang="en-US" dirty="0"/>
          </a:p>
        </p:txBody>
      </p:sp>
    </p:spTree>
    <p:extLst>
      <p:ext uri="{BB962C8B-B14F-4D97-AF65-F5344CB8AC3E}">
        <p14:creationId xmlns:p14="http://schemas.microsoft.com/office/powerpoint/2010/main" val="59438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 topic: some tips</a:t>
            </a:r>
            <a:endParaRPr lang="en-US" dirty="0"/>
          </a:p>
        </p:txBody>
      </p:sp>
      <p:sp>
        <p:nvSpPr>
          <p:cNvPr id="3" name="Content Placeholder 2"/>
          <p:cNvSpPr>
            <a:spLocks noGrp="1"/>
          </p:cNvSpPr>
          <p:nvPr>
            <p:ph idx="1"/>
          </p:nvPr>
        </p:nvSpPr>
        <p:spPr>
          <a:xfrm>
            <a:off x="628650" y="1287780"/>
            <a:ext cx="7886700" cy="4771391"/>
          </a:xfrm>
        </p:spPr>
        <p:txBody>
          <a:bodyPr>
            <a:noAutofit/>
          </a:bodyPr>
          <a:lstStyle/>
          <a:p>
            <a:r>
              <a:rPr lang="en-US" dirty="0" smtClean="0"/>
              <a:t>It needs to be about how variables relate to each other. </a:t>
            </a:r>
          </a:p>
          <a:p>
            <a:r>
              <a:rPr lang="en-US" dirty="0" smtClean="0"/>
              <a:t>It should be a topic about something you are interested in. </a:t>
            </a:r>
          </a:p>
          <a:p>
            <a:r>
              <a:rPr lang="en-US" dirty="0" smtClean="0"/>
              <a:t>Sometimes, students get ideas by looking at what data sets are available.</a:t>
            </a:r>
          </a:p>
          <a:p>
            <a:r>
              <a:rPr lang="en-US" dirty="0" smtClean="0"/>
              <a:t>On Friday, you will learn about what is meant by a “dataset”</a:t>
            </a:r>
          </a:p>
          <a:p>
            <a:r>
              <a:rPr lang="en-US" dirty="0" smtClean="0"/>
              <a:t>And I </a:t>
            </a:r>
            <a:r>
              <a:rPr lang="en-US" dirty="0"/>
              <a:t>will give some suggestions of available data </a:t>
            </a:r>
            <a:r>
              <a:rPr lang="en-US" dirty="0" smtClean="0"/>
              <a:t>sets </a:t>
            </a:r>
          </a:p>
          <a:p>
            <a:r>
              <a:rPr lang="en-US" dirty="0" smtClean="0"/>
              <a:t>Some data sets you might think about using are on </a:t>
            </a:r>
            <a:r>
              <a:rPr lang="en-US" dirty="0"/>
              <a:t>the website </a:t>
            </a:r>
            <a:r>
              <a:rPr lang="en-US" dirty="0" smtClean="0">
                <a:hlinkClick r:id="rId2" action="ppaction://hlinkfile"/>
              </a:rPr>
              <a:t>sites.bu.edu/qm222projectcourse/data-set.</a:t>
            </a:r>
            <a:endParaRPr lang="en-US" dirty="0" smtClean="0"/>
          </a:p>
          <a:p>
            <a:pPr lvl="1"/>
            <a:endParaRPr lang="en-US" sz="2200"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29</a:t>
            </a:fld>
            <a:endParaRPr lang="en-US" dirty="0"/>
          </a:p>
        </p:txBody>
      </p:sp>
    </p:spTree>
    <p:extLst>
      <p:ext uri="{BB962C8B-B14F-4D97-AF65-F5344CB8AC3E}">
        <p14:creationId xmlns:p14="http://schemas.microsoft.com/office/powerpoint/2010/main" val="282292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15975" y="425449"/>
            <a:ext cx="7816850" cy="914400"/>
          </a:xfrm>
        </p:spPr>
        <p:txBody>
          <a:bodyPr>
            <a:normAutofit fontScale="90000"/>
          </a:bodyPr>
          <a:lstStyle/>
          <a:p>
            <a:pPr eaLnBrk="1" hangingPunct="1"/>
            <a:r>
              <a:rPr lang="en-US" altLang="en-US" dirty="0" smtClean="0"/>
              <a:t>Self-introduction card: Fill in and then introduce yourself to your neighbors</a:t>
            </a:r>
          </a:p>
        </p:txBody>
      </p:sp>
      <p:sp>
        <p:nvSpPr>
          <p:cNvPr id="18435" name="Rectangle 3"/>
          <p:cNvSpPr>
            <a:spLocks noGrp="1" noChangeArrowheads="1"/>
          </p:cNvSpPr>
          <p:nvPr>
            <p:ph idx="1"/>
          </p:nvPr>
        </p:nvSpPr>
        <p:spPr>
          <a:xfrm>
            <a:off x="1143000" y="1350646"/>
            <a:ext cx="7726363" cy="3879742"/>
          </a:xfrm>
        </p:spPr>
        <p:txBody>
          <a:bodyPr>
            <a:noAutofit/>
          </a:bodyPr>
          <a:lstStyle/>
          <a:p>
            <a:pPr marL="0" indent="0" eaLnBrk="1" hangingPunct="1">
              <a:buFont typeface="Arial" panose="020B0604020202020204" pitchFamily="34" charset="0"/>
              <a:buNone/>
              <a:defRPr/>
            </a:pPr>
            <a:r>
              <a:rPr lang="en-US" dirty="0" smtClean="0"/>
              <a:t>(Front)</a:t>
            </a:r>
          </a:p>
          <a:p>
            <a:pPr marL="514350" indent="-514350" eaLnBrk="1" hangingPunct="1">
              <a:buFont typeface="Arial" panose="020B0604020202020204" pitchFamily="34" charset="0"/>
              <a:buAutoNum type="arabicParenR"/>
              <a:defRPr/>
            </a:pPr>
            <a:r>
              <a:rPr lang="en-US" dirty="0" smtClean="0"/>
              <a:t>Your full name.</a:t>
            </a:r>
          </a:p>
          <a:p>
            <a:pPr marL="514350" indent="-514350" eaLnBrk="1" hangingPunct="1">
              <a:buFont typeface="Arial" panose="020B0604020202020204" pitchFamily="34" charset="0"/>
              <a:buAutoNum type="arabicParenR"/>
              <a:defRPr/>
            </a:pPr>
            <a:r>
              <a:rPr lang="en-US" altLang="ja-JP" dirty="0" smtClean="0"/>
              <a:t>What I should call </a:t>
            </a:r>
            <a:r>
              <a:rPr lang="en-US" altLang="ja-JP" dirty="0"/>
              <a:t>you in </a:t>
            </a:r>
            <a:r>
              <a:rPr lang="en-US" altLang="ja-JP" dirty="0" smtClean="0"/>
              <a:t>class.</a:t>
            </a:r>
          </a:p>
          <a:p>
            <a:pPr marL="514350" indent="-514350" eaLnBrk="1" hangingPunct="1">
              <a:buFont typeface="Arial" panose="020B0604020202020204" pitchFamily="34" charset="0"/>
              <a:buAutoNum type="arabicParenR"/>
              <a:defRPr/>
            </a:pPr>
            <a:r>
              <a:rPr lang="en-US" altLang="ja-JP" dirty="0" smtClean="0"/>
              <a:t>An interesting fact about yourself.</a:t>
            </a:r>
          </a:p>
          <a:p>
            <a:pPr marL="0" indent="0">
              <a:lnSpc>
                <a:spcPct val="50000"/>
              </a:lnSpc>
              <a:spcBef>
                <a:spcPts val="0"/>
              </a:spcBef>
              <a:spcAft>
                <a:spcPts val="600"/>
              </a:spcAft>
              <a:buNone/>
              <a:defRPr/>
            </a:pPr>
            <a:endParaRPr lang="en-US" dirty="0" smtClean="0"/>
          </a:p>
          <a:p>
            <a:pPr marL="0" indent="0">
              <a:buNone/>
              <a:defRPr/>
            </a:pPr>
            <a:r>
              <a:rPr lang="en-US" dirty="0" smtClean="0"/>
              <a:t>(Back)  Make a 3x2 table and fill in</a:t>
            </a:r>
            <a:endParaRPr lang="en-US" dirty="0"/>
          </a:p>
          <a:p>
            <a:pPr marL="0" indent="0">
              <a:buNone/>
              <a:defRPr/>
            </a:pPr>
            <a:endParaRPr lang="en-US" dirty="0" smtClean="0"/>
          </a:p>
          <a:p>
            <a:pPr marL="0" indent="0">
              <a:buNone/>
              <a:defRPr/>
            </a:pPr>
            <a:endParaRPr lang="en-US" dirty="0"/>
          </a:p>
          <a:p>
            <a:pPr marL="0" indent="0">
              <a:buNone/>
              <a:defRPr/>
            </a:pPr>
            <a:endParaRPr lang="en-US" dirty="0" smtClean="0"/>
          </a:p>
          <a:p>
            <a:pPr marL="0" indent="0" eaLnBrk="1" hangingPunct="1">
              <a:buFont typeface="Arial" panose="020B0604020202020204" pitchFamily="34" charset="0"/>
              <a:buNone/>
              <a:defRPr/>
            </a:pPr>
            <a:endParaRPr lang="en-US" dirty="0" smtClean="0"/>
          </a:p>
          <a:p>
            <a:pPr marL="0" indent="0" eaLnBrk="1" hangingPunct="1">
              <a:spcBef>
                <a:spcPts val="1200"/>
              </a:spcBef>
              <a:buFont typeface="Arial" panose="020B0604020202020204" pitchFamily="34" charset="0"/>
              <a:buNone/>
              <a:defRPr/>
            </a:pPr>
            <a:r>
              <a:rPr lang="en-US" dirty="0" smtClean="0"/>
              <a:t>In 1-2 words, what’s your main emotion when you think about statistical data analysis?</a:t>
            </a:r>
          </a:p>
        </p:txBody>
      </p:sp>
      <p:sp>
        <p:nvSpPr>
          <p:cNvPr id="2" name="Rectangle 1"/>
          <p:cNvSpPr/>
          <p:nvPr/>
        </p:nvSpPr>
        <p:spPr>
          <a:xfrm>
            <a:off x="1084200" y="1350646"/>
            <a:ext cx="7535325" cy="1809243"/>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kumimoji="1" lang="ja-JP" altLang="en-US" dirty="0"/>
          </a:p>
        </p:txBody>
      </p:sp>
      <p:sp>
        <p:nvSpPr>
          <p:cNvPr id="3" name="Footer Placeholder 2"/>
          <p:cNvSpPr>
            <a:spLocks noGrp="1"/>
          </p:cNvSpPr>
          <p:nvPr>
            <p:ph type="ftr" sz="quarter" idx="11"/>
          </p:nvPr>
        </p:nvSpPr>
        <p:spPr/>
        <p:txBody>
          <a:bodyPr/>
          <a:lstStyle/>
          <a:p>
            <a:r>
              <a:rPr lang="en-US" smtClean="0"/>
              <a:t>QM222 Fall 2017 Section A1</a:t>
            </a:r>
            <a:endParaRPr lang="en-US" dirty="0"/>
          </a:p>
        </p:txBody>
      </p:sp>
      <p:sp>
        <p:nvSpPr>
          <p:cNvPr id="4" name="Slide Number Placeholder 3"/>
          <p:cNvSpPr>
            <a:spLocks noGrp="1"/>
          </p:cNvSpPr>
          <p:nvPr>
            <p:ph type="sldNum" sz="quarter" idx="12"/>
          </p:nvPr>
        </p:nvSpPr>
        <p:spPr/>
        <p:txBody>
          <a:bodyPr/>
          <a:lstStyle/>
          <a:p>
            <a:fld id="{73BB4A00-984E-4949-B0C7-1370322C939D}" type="slidenum">
              <a:rPr lang="en-US" smtClean="0"/>
              <a:t>3</a:t>
            </a:fld>
            <a:endParaRPr lang="en-US" dirty="0"/>
          </a:p>
        </p:txBody>
      </p:sp>
      <p:sp>
        <p:nvSpPr>
          <p:cNvPr id="11" name="Rectangle 10"/>
          <p:cNvSpPr/>
          <p:nvPr/>
        </p:nvSpPr>
        <p:spPr>
          <a:xfrm>
            <a:off x="1118925" y="3321934"/>
            <a:ext cx="7535325" cy="3033723"/>
          </a:xfrm>
          <a:prstGeom prst="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kumimoji="1" lang="ja-JP" altLang="en-US" dirty="0"/>
          </a:p>
        </p:txBody>
      </p:sp>
      <p:pic>
        <p:nvPicPr>
          <p:cNvPr id="5" name="Picture 4"/>
          <p:cNvPicPr>
            <a:picLocks noChangeAspect="1"/>
          </p:cNvPicPr>
          <p:nvPr/>
        </p:nvPicPr>
        <p:blipFill>
          <a:blip r:embed="rId3"/>
          <a:stretch>
            <a:fillRect/>
          </a:stretch>
        </p:blipFill>
        <p:spPr>
          <a:xfrm>
            <a:off x="1195537" y="3697594"/>
            <a:ext cx="7057726" cy="1927702"/>
          </a:xfrm>
          <a:prstGeom prst="rect">
            <a:avLst/>
          </a:prstGeom>
        </p:spPr>
      </p:pic>
    </p:spTree>
    <p:extLst>
      <p:ext uri="{BB962C8B-B14F-4D97-AF65-F5344CB8AC3E}">
        <p14:creationId xmlns:p14="http://schemas.microsoft.com/office/powerpoint/2010/main" val="25106103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86644"/>
          </a:xfrm>
        </p:spPr>
        <p:txBody>
          <a:bodyPr>
            <a:normAutofit fontScale="90000"/>
          </a:bodyPr>
          <a:lstStyle/>
          <a:p>
            <a:r>
              <a:rPr lang="en-US" dirty="0" smtClean="0"/>
              <a:t>Some of previous years’ questions/topics:</a:t>
            </a:r>
            <a:endParaRPr lang="en-US" dirty="0"/>
          </a:p>
        </p:txBody>
      </p:sp>
      <p:sp>
        <p:nvSpPr>
          <p:cNvPr id="3" name="Content Placeholder 2"/>
          <p:cNvSpPr>
            <a:spLocks noGrp="1"/>
          </p:cNvSpPr>
          <p:nvPr>
            <p:ph idx="1"/>
          </p:nvPr>
        </p:nvSpPr>
        <p:spPr>
          <a:xfrm>
            <a:off x="314630" y="977030"/>
            <a:ext cx="8013700" cy="5880970"/>
          </a:xfrm>
        </p:spPr>
        <p:txBody>
          <a:bodyPr>
            <a:noAutofit/>
          </a:bodyPr>
          <a:lstStyle/>
          <a:p>
            <a:r>
              <a:rPr lang="en-US" sz="1800" dirty="0"/>
              <a:t>Predicting job satisfaction in the work </a:t>
            </a:r>
            <a:r>
              <a:rPr lang="en-US" sz="1800" dirty="0" smtClean="0"/>
              <a:t>place. </a:t>
            </a:r>
            <a:endParaRPr lang="en-US" sz="1800" dirty="0"/>
          </a:p>
          <a:p>
            <a:r>
              <a:rPr lang="en-US" sz="1800" dirty="0"/>
              <a:t>How </a:t>
            </a:r>
            <a:r>
              <a:rPr lang="en-US" sz="1800" dirty="0" smtClean="0"/>
              <a:t>do </a:t>
            </a:r>
            <a:r>
              <a:rPr lang="en-US" sz="1800" dirty="0"/>
              <a:t>working long days affect people’s happiness with their marriage?</a:t>
            </a:r>
          </a:p>
          <a:p>
            <a:r>
              <a:rPr lang="en-US" sz="1800" dirty="0"/>
              <a:t>What kinds of household tend to own more vehicles?</a:t>
            </a:r>
          </a:p>
          <a:p>
            <a:r>
              <a:rPr lang="en-US" sz="1800" dirty="0"/>
              <a:t>Who is the typical smoker?</a:t>
            </a:r>
          </a:p>
          <a:p>
            <a:r>
              <a:rPr lang="en-US" sz="1800" dirty="0"/>
              <a:t>Predicting Flow of the Elbow River at Bragg Creek during the </a:t>
            </a:r>
            <a:r>
              <a:rPr lang="en-US" sz="1800" dirty="0" smtClean="0"/>
              <a:t>spring/summer</a:t>
            </a:r>
          </a:p>
          <a:p>
            <a:r>
              <a:rPr lang="en-US" sz="1800" dirty="0" smtClean="0"/>
              <a:t>What </a:t>
            </a:r>
            <a:r>
              <a:rPr lang="en-US" sz="1800" dirty="0"/>
              <a:t>drives dividends?</a:t>
            </a:r>
          </a:p>
          <a:p>
            <a:r>
              <a:rPr lang="en-US" sz="1800" dirty="0"/>
              <a:t>Financial Ratios and Profitability in the Apparel </a:t>
            </a:r>
            <a:r>
              <a:rPr lang="en-US" sz="1800" dirty="0" smtClean="0"/>
              <a:t>Industry.</a:t>
            </a:r>
            <a:endParaRPr lang="en-US" sz="1800" dirty="0"/>
          </a:p>
          <a:p>
            <a:r>
              <a:rPr lang="en-US" sz="1800" dirty="0"/>
              <a:t>Impact of Advertising on Sales of … (student’s </a:t>
            </a:r>
            <a:r>
              <a:rPr lang="en-US" sz="1800" dirty="0" smtClean="0"/>
              <a:t>own product </a:t>
            </a:r>
            <a:r>
              <a:rPr lang="en-US" sz="1800" dirty="0"/>
              <a:t>he </a:t>
            </a:r>
            <a:r>
              <a:rPr lang="en-US" sz="1800" dirty="0" smtClean="0"/>
              <a:t>sold to students</a:t>
            </a:r>
            <a:r>
              <a:rPr lang="en-US" sz="1800" dirty="0"/>
              <a:t>)</a:t>
            </a:r>
          </a:p>
          <a:p>
            <a:r>
              <a:rPr lang="en-US" sz="1800" dirty="0"/>
              <a:t>International Students in the United States: A Statistical </a:t>
            </a:r>
            <a:r>
              <a:rPr lang="en-US" sz="1800" dirty="0" smtClean="0"/>
              <a:t>Analysis.</a:t>
            </a:r>
            <a:endParaRPr lang="en-US" sz="1800" dirty="0"/>
          </a:p>
          <a:p>
            <a:r>
              <a:rPr lang="en-US" sz="1800" dirty="0"/>
              <a:t>How MPG affects sales prices of cars. </a:t>
            </a:r>
          </a:p>
          <a:p>
            <a:r>
              <a:rPr lang="en-US" sz="1800" dirty="0"/>
              <a:t>Factors that affect whether a pregnant woman 18-26 years old will have an abortion.</a:t>
            </a:r>
          </a:p>
          <a:p>
            <a:r>
              <a:rPr lang="en-US" sz="1800" dirty="0"/>
              <a:t>Lots of sports topics:  How injuries affect a basketball player’s later performance, the impact of offensive coordinators on team success in the NFL, what’s more important to winning golf tournaments – putting or long drives. Etc.</a:t>
            </a:r>
          </a:p>
          <a:p>
            <a:pPr>
              <a:spcBef>
                <a:spcPts val="600"/>
              </a:spcBef>
            </a:pPr>
            <a:r>
              <a:rPr lang="en-US" sz="1800" dirty="0" smtClean="0"/>
              <a:t>What </a:t>
            </a:r>
            <a:r>
              <a:rPr lang="en-US" sz="1800" dirty="0"/>
              <a:t>drives dividends</a:t>
            </a:r>
            <a:r>
              <a:rPr lang="en-US" sz="1800" dirty="0" smtClean="0"/>
              <a:t>?</a:t>
            </a:r>
            <a:endParaRPr lang="en-US" sz="1800"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30</a:t>
            </a:fld>
            <a:endParaRPr lang="en-US" dirty="0"/>
          </a:p>
        </p:txBody>
      </p:sp>
    </p:spTree>
    <p:extLst>
      <p:ext uri="{BB962C8B-B14F-4D97-AF65-F5344CB8AC3E}">
        <p14:creationId xmlns:p14="http://schemas.microsoft.com/office/powerpoint/2010/main" val="30825216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689" y="365127"/>
            <a:ext cx="8565265" cy="618848"/>
          </a:xfrm>
        </p:spPr>
        <p:txBody>
          <a:bodyPr>
            <a:normAutofit/>
          </a:bodyPr>
          <a:lstStyle/>
          <a:p>
            <a:r>
              <a:rPr lang="en-US" sz="2800" dirty="0" smtClean="0"/>
              <a:t>Important things to know about the schedule &amp; logistics</a:t>
            </a:r>
            <a:endParaRPr lang="en-US" sz="2800" dirty="0"/>
          </a:p>
        </p:txBody>
      </p:sp>
      <p:sp>
        <p:nvSpPr>
          <p:cNvPr id="3" name="Content Placeholder 2"/>
          <p:cNvSpPr>
            <a:spLocks noGrp="1"/>
          </p:cNvSpPr>
          <p:nvPr>
            <p:ph idx="1"/>
          </p:nvPr>
        </p:nvSpPr>
        <p:spPr>
          <a:xfrm>
            <a:off x="628650" y="983975"/>
            <a:ext cx="7886700" cy="3773220"/>
          </a:xfrm>
        </p:spPr>
        <p:txBody>
          <a:bodyPr>
            <a:normAutofit lnSpcReduction="10000"/>
          </a:bodyPr>
          <a:lstStyle/>
          <a:p>
            <a:r>
              <a:rPr lang="en-US" altLang="en-US" dirty="0"/>
              <a:t>Next class, sit where you want to sit all </a:t>
            </a:r>
            <a:r>
              <a:rPr lang="en-US" altLang="en-US" dirty="0" smtClean="0"/>
              <a:t>semester (with anyone you particularly want to be in your 4-person team.)</a:t>
            </a:r>
          </a:p>
          <a:p>
            <a:r>
              <a:rPr lang="en-US" altLang="en-US" dirty="0" smtClean="0"/>
              <a:t>Class is cancelled Friday Sept. 20</a:t>
            </a:r>
          </a:p>
          <a:p>
            <a:r>
              <a:rPr lang="en-US" altLang="en-US" dirty="0" smtClean="0"/>
              <a:t>You need to load the option Excel Data Analysis on your computer, visit TA office hours and demonstrate that you can do the tasks on the TA’s Excel checklist.  </a:t>
            </a:r>
          </a:p>
          <a:p>
            <a:r>
              <a:rPr lang="en-US" altLang="en-US" dirty="0" smtClean="0"/>
              <a:t>Fridays classes are either in Room 315 or 314 (latter has computers).</a:t>
            </a:r>
          </a:p>
          <a:p>
            <a:r>
              <a:rPr lang="en-US" altLang="en-US" dirty="0" smtClean="0"/>
              <a:t>When we are not in 314, bring computers when the schedule says to. </a:t>
            </a:r>
          </a:p>
          <a:p>
            <a:endParaRPr lang="en-US" altLang="en-US" dirty="0"/>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31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17221733"/>
              </p:ext>
            </p:extLst>
          </p:nvPr>
        </p:nvGraphicFramePr>
        <p:xfrm>
          <a:off x="512903" y="4453392"/>
          <a:ext cx="7886700" cy="2574414"/>
        </p:xfrm>
        <a:graphic>
          <a:graphicData uri="http://schemas.openxmlformats.org/drawingml/2006/table">
            <a:tbl>
              <a:tblPr>
                <a:tableStyleId>{5C22544A-7EE6-4342-B048-85BDC9FD1C3A}</a:tableStyleId>
              </a:tblPr>
              <a:tblGrid>
                <a:gridCol w="1473218"/>
                <a:gridCol w="1139044"/>
                <a:gridCol w="444942"/>
                <a:gridCol w="2835667"/>
                <a:gridCol w="476304"/>
                <a:gridCol w="985837"/>
                <a:gridCol w="531688"/>
              </a:tblGrid>
              <a:tr h="159506">
                <a:tc gridSpan="6">
                  <a:txBody>
                    <a:bodyPr/>
                    <a:lstStyle/>
                    <a:p>
                      <a:pPr algn="ctr" fontAlgn="b"/>
                      <a:r>
                        <a:rPr lang="en-US" sz="1100" b="1" u="none" strike="noStrike" dirty="0">
                          <a:effectLst/>
                        </a:rPr>
                        <a:t>Fall 2017 QM222 Section A1 Project Schedule</a:t>
                      </a:r>
                      <a:endParaRPr lang="en-US" sz="1100" b="1" i="0" u="none" strike="noStrike" dirty="0">
                        <a:solidFill>
                          <a:srgbClr val="000000"/>
                        </a:solidFill>
                        <a:effectLst/>
                        <a:latin typeface="Calibri" panose="020F0502020204030204" pitchFamily="34" charset="0"/>
                      </a:endParaRPr>
                    </a:p>
                  </a:txBody>
                  <a:tcPr marL="6646" marR="6646" marT="6646"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1" i="0" u="none" strike="noStrike">
                        <a:solidFill>
                          <a:srgbClr val="000000"/>
                        </a:solidFill>
                        <a:effectLst/>
                        <a:latin typeface="Calibri" panose="020F0502020204030204" pitchFamily="34" charset="0"/>
                      </a:endParaRPr>
                    </a:p>
                  </a:txBody>
                  <a:tcPr marL="6646" marR="6646" marT="6646" marB="0" anchor="b"/>
                </a:tc>
              </a:tr>
              <a:tr h="299074">
                <a:tc>
                  <a:txBody>
                    <a:bodyPr/>
                    <a:lstStyle/>
                    <a:p>
                      <a:pPr algn="l" fontAlgn="b"/>
                      <a:r>
                        <a:rPr lang="en-US" sz="1100" b="1" u="none" strike="noStrike">
                          <a:effectLst/>
                        </a:rPr>
                        <a:t>Date</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Class</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l" fontAlgn="b"/>
                      <a:r>
                        <a:rPr lang="en-US" sz="1100" b="1" u="none" strike="noStrike" dirty="0">
                          <a:effectLst/>
                        </a:rPr>
                        <a:t>Topic</a:t>
                      </a:r>
                      <a:endParaRPr lang="en-US" sz="1100" b="1" i="0" u="none" strike="noStrike" dirty="0">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Chapter</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Computer day? (bold= essential)</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Room</a:t>
                      </a:r>
                      <a:endParaRPr lang="en-US" sz="1100" b="1" i="0" u="none" strike="noStrike">
                        <a:solidFill>
                          <a:srgbClr val="000000"/>
                        </a:solidFill>
                        <a:effectLst/>
                        <a:latin typeface="Calibri" panose="020F0502020204030204" pitchFamily="34" charset="0"/>
                      </a:endParaRPr>
                    </a:p>
                  </a:txBody>
                  <a:tcPr marL="6646" marR="6646" marT="6646" marB="0" anchor="b"/>
                </a:tc>
              </a:tr>
              <a:tr h="159506">
                <a:tc>
                  <a:txBody>
                    <a:bodyPr/>
                    <a:lstStyle/>
                    <a:p>
                      <a:pPr algn="l" fontAlgn="t"/>
                      <a:r>
                        <a:rPr lang="en-US" sz="1100" b="1" u="none" strike="noStrike">
                          <a:effectLst/>
                        </a:rPr>
                        <a:t>Wednesday, September 6</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r>
                        <a:rPr lang="en-US" sz="1100" b="1" u="none" strike="noStrike">
                          <a:effectLst/>
                        </a:rPr>
                        <a:t>1</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l" fontAlgn="b"/>
                      <a:r>
                        <a:rPr lang="en-US" sz="1100" b="1" u="none" strike="noStrike" dirty="0">
                          <a:effectLst/>
                        </a:rPr>
                        <a:t>Introduction to QM222 and the Course Project</a:t>
                      </a:r>
                      <a:endParaRPr lang="en-US" sz="1100" b="1" i="0" u="none" strike="noStrike" dirty="0">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1</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KCB 104</a:t>
                      </a:r>
                      <a:endParaRPr lang="en-US" sz="1100" b="1" i="0" u="none" strike="noStrike">
                        <a:solidFill>
                          <a:srgbClr val="000000"/>
                        </a:solidFill>
                        <a:effectLst/>
                        <a:latin typeface="Calibri" panose="020F0502020204030204" pitchFamily="34" charset="0"/>
                      </a:endParaRPr>
                    </a:p>
                  </a:txBody>
                  <a:tcPr marL="6646" marR="6646" marT="6646" marB="0" anchor="b"/>
                </a:tc>
              </a:tr>
              <a:tr h="159506">
                <a:tc>
                  <a:txBody>
                    <a:bodyPr/>
                    <a:lstStyle/>
                    <a:p>
                      <a:pPr algn="l" fontAlgn="t"/>
                      <a:r>
                        <a:rPr lang="en-US" sz="1100" b="1" u="none" strike="noStrike">
                          <a:effectLst/>
                        </a:rPr>
                        <a:t>Friday, September 8</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r>
                        <a:rPr lang="en-US" sz="1100" b="1" u="none" strike="noStrike">
                          <a:effectLst/>
                        </a:rPr>
                        <a:t>2</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l" fontAlgn="b"/>
                      <a:r>
                        <a:rPr lang="en-US" sz="1100" b="1" u="none" strike="noStrike" dirty="0">
                          <a:effectLst/>
                        </a:rPr>
                        <a:t>Data; Descriptive statistics in Excel </a:t>
                      </a:r>
                      <a:endParaRPr lang="en-US" sz="1100" b="1" i="0" u="none" strike="noStrike" dirty="0">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2, 3</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Yes</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HAR 315</a:t>
                      </a:r>
                      <a:endParaRPr lang="en-US" sz="1100" b="1" i="0" u="none" strike="noStrike">
                        <a:solidFill>
                          <a:srgbClr val="000000"/>
                        </a:solidFill>
                        <a:effectLst/>
                        <a:latin typeface="Calibri" panose="020F0502020204030204" pitchFamily="34" charset="0"/>
                      </a:endParaRPr>
                    </a:p>
                  </a:txBody>
                  <a:tcPr marL="6646" marR="6646" marT="6646" marB="0" anchor="b"/>
                </a:tc>
              </a:tr>
              <a:tr h="159506">
                <a:tc>
                  <a:txBody>
                    <a:bodyPr/>
                    <a:lstStyle/>
                    <a:p>
                      <a:pPr algn="l" fontAlgn="t"/>
                      <a:r>
                        <a:rPr lang="en-US" sz="1100" b="1" u="none" strike="noStrike">
                          <a:effectLst/>
                        </a:rPr>
                        <a:t>Monday, September 11</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r>
                        <a:rPr lang="en-US" sz="1100" b="1" u="none" strike="noStrike">
                          <a:effectLst/>
                        </a:rPr>
                        <a:t>3</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l" fontAlgn="b"/>
                      <a:r>
                        <a:rPr lang="en-US" sz="1100" b="1" u="none" strike="noStrike" dirty="0">
                          <a:effectLst/>
                        </a:rPr>
                        <a:t>More on descriptive statistics and distributions</a:t>
                      </a:r>
                      <a:endParaRPr lang="en-US" sz="1100" b="1" i="0" u="none" strike="noStrike" dirty="0">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3</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Yes</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KCB 104</a:t>
                      </a:r>
                      <a:endParaRPr lang="en-US" sz="1100" b="1" i="0" u="none" strike="noStrike">
                        <a:solidFill>
                          <a:srgbClr val="000000"/>
                        </a:solidFill>
                        <a:effectLst/>
                        <a:latin typeface="Calibri" panose="020F0502020204030204" pitchFamily="34" charset="0"/>
                      </a:endParaRPr>
                    </a:p>
                  </a:txBody>
                  <a:tcPr marL="6646" marR="6646" marT="6646" marB="0" anchor="b"/>
                </a:tc>
              </a:tr>
              <a:tr h="319013">
                <a:tc>
                  <a:txBody>
                    <a:bodyPr/>
                    <a:lstStyle/>
                    <a:p>
                      <a:pPr algn="l" fontAlgn="t"/>
                      <a:r>
                        <a:rPr lang="en-US" sz="1100" b="1" u="none" strike="noStrike">
                          <a:effectLst/>
                        </a:rPr>
                        <a:t>Wednesday, September 13</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r>
                        <a:rPr lang="en-US" sz="1100" b="1" u="none" strike="noStrike">
                          <a:effectLst/>
                        </a:rPr>
                        <a:t>4</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l" fontAlgn="t"/>
                      <a:r>
                        <a:rPr lang="en-US" sz="1100" b="1" u="none" strike="noStrike" dirty="0">
                          <a:effectLst/>
                        </a:rPr>
                        <a:t>Summarizing the Relationship between Two Variables, and why correlation doesn't tell us what causes what</a:t>
                      </a:r>
                      <a:endParaRPr lang="en-US" sz="1100" b="1" i="0" u="none" strike="noStrike" dirty="0">
                        <a:solidFill>
                          <a:srgbClr val="000000"/>
                        </a:solidFill>
                        <a:effectLst/>
                        <a:latin typeface="Calibri" panose="020F0502020204030204" pitchFamily="34" charset="0"/>
                      </a:endParaRPr>
                    </a:p>
                  </a:txBody>
                  <a:tcPr marL="6646" marR="6646" marT="6646" marB="0"/>
                </a:tc>
                <a:tc>
                  <a:txBody>
                    <a:bodyPr/>
                    <a:lstStyle/>
                    <a:p>
                      <a:pPr algn="ctr" fontAlgn="b"/>
                      <a:r>
                        <a:rPr lang="en-US" sz="1100" b="1" u="none" strike="noStrike" dirty="0">
                          <a:effectLst/>
                        </a:rPr>
                        <a:t>4</a:t>
                      </a:r>
                      <a:endParaRPr lang="en-US" sz="1100" b="1" i="0" u="none" strike="noStrike" dirty="0">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dirty="0">
                          <a:effectLst/>
                        </a:rPr>
                        <a:t>Yes</a:t>
                      </a:r>
                      <a:endParaRPr lang="en-US" sz="1100" b="1" i="0" u="none" strike="noStrike" dirty="0">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KCB 104</a:t>
                      </a:r>
                      <a:endParaRPr lang="en-US" sz="1100" b="1" i="0" u="none" strike="noStrike">
                        <a:solidFill>
                          <a:srgbClr val="000000"/>
                        </a:solidFill>
                        <a:effectLst/>
                        <a:latin typeface="Calibri" panose="020F0502020204030204" pitchFamily="34" charset="0"/>
                      </a:endParaRPr>
                    </a:p>
                  </a:txBody>
                  <a:tcPr marL="6646" marR="6646" marT="6646" marB="0" anchor="b"/>
                </a:tc>
              </a:tr>
              <a:tr h="319013">
                <a:tc>
                  <a:txBody>
                    <a:bodyPr/>
                    <a:lstStyle/>
                    <a:p>
                      <a:pPr algn="l" fontAlgn="t"/>
                      <a:r>
                        <a:rPr lang="en-US" sz="1100" b="1" u="none" strike="noStrike">
                          <a:effectLst/>
                        </a:rPr>
                        <a:t>Friday, September 15</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r>
                        <a:rPr lang="en-US" sz="1100" b="1" u="none" strike="noStrike">
                          <a:effectLst/>
                        </a:rPr>
                        <a:t>5</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l" fontAlgn="t"/>
                      <a:r>
                        <a:rPr lang="en-US" sz="1100" b="1" u="none" strike="noStrike" dirty="0">
                          <a:effectLst/>
                        </a:rPr>
                        <a:t>Introduction to Stata: Inputting, manipulating and cleaning data </a:t>
                      </a:r>
                      <a:endParaRPr lang="en-US" sz="1100" b="1" i="0" u="none" strike="noStrike" dirty="0">
                        <a:solidFill>
                          <a:srgbClr val="000000"/>
                        </a:solidFill>
                        <a:effectLst/>
                        <a:latin typeface="Calibri" panose="020F0502020204030204" pitchFamily="34" charset="0"/>
                      </a:endParaRPr>
                    </a:p>
                  </a:txBody>
                  <a:tcPr marL="6646" marR="6646" marT="6646" marB="0"/>
                </a:tc>
                <a:tc>
                  <a:txBody>
                    <a:bodyPr/>
                    <a:lstStyle/>
                    <a:p>
                      <a:pPr algn="ctr" fontAlgn="b"/>
                      <a:r>
                        <a:rPr lang="en-US" sz="1100" b="1" u="none" strike="noStrike" dirty="0">
                          <a:effectLst/>
                        </a:rPr>
                        <a:t>26</a:t>
                      </a:r>
                      <a:endParaRPr lang="en-US" sz="1100" b="1" i="0" u="none" strike="noStrike" dirty="0">
                        <a:solidFill>
                          <a:srgbClr val="000000"/>
                        </a:solidFill>
                        <a:effectLst/>
                        <a:latin typeface="Calibri" panose="020F0502020204030204" pitchFamily="34" charset="0"/>
                      </a:endParaRPr>
                    </a:p>
                  </a:txBody>
                  <a:tcPr marL="6646" marR="6646" marT="6646" marB="0" anchor="b"/>
                </a:tc>
                <a:tc>
                  <a:txBody>
                    <a:bodyPr/>
                    <a:lstStyle/>
                    <a:p>
                      <a:pPr algn="ctr" fontAlgn="b"/>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HAR 314</a:t>
                      </a:r>
                      <a:endParaRPr lang="en-US" sz="1100" b="1" i="0" u="none" strike="noStrike">
                        <a:solidFill>
                          <a:srgbClr val="000000"/>
                        </a:solidFill>
                        <a:effectLst/>
                        <a:latin typeface="Calibri" panose="020F0502020204030204" pitchFamily="34" charset="0"/>
                      </a:endParaRPr>
                    </a:p>
                  </a:txBody>
                  <a:tcPr marL="6646" marR="6646" marT="6646" marB="0" anchor="b"/>
                </a:tc>
              </a:tr>
              <a:tr h="159506">
                <a:tc>
                  <a:txBody>
                    <a:bodyPr/>
                    <a:lstStyle/>
                    <a:p>
                      <a:pPr algn="l" fontAlgn="t"/>
                      <a:r>
                        <a:rPr lang="en-US" sz="1100" b="1" u="none" strike="noStrike">
                          <a:effectLst/>
                        </a:rPr>
                        <a:t>Monday, September 18</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r>
                        <a:rPr lang="en-US" sz="1100" b="1" u="none" strike="noStrike">
                          <a:effectLst/>
                        </a:rPr>
                        <a:t>Assignment 1</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r>
                        <a:rPr lang="en-US" sz="1100" b="1" u="none" strike="noStrike">
                          <a:effectLst/>
                        </a:rPr>
                        <a:t>6</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l" fontAlgn="b"/>
                      <a:r>
                        <a:rPr lang="en-US" sz="1100" b="1" u="none" strike="noStrike">
                          <a:effectLst/>
                        </a:rPr>
                        <a:t>Choosing the right measure and avoiding bias</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5</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Yes</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a:effectLst/>
                        </a:rPr>
                        <a:t>KCB 104</a:t>
                      </a:r>
                      <a:endParaRPr lang="en-US" sz="1100" b="1" i="0" u="none" strike="noStrike">
                        <a:solidFill>
                          <a:srgbClr val="000000"/>
                        </a:solidFill>
                        <a:effectLst/>
                        <a:latin typeface="Calibri" panose="020F0502020204030204" pitchFamily="34" charset="0"/>
                      </a:endParaRPr>
                    </a:p>
                  </a:txBody>
                  <a:tcPr marL="6646" marR="6646" marT="6646" marB="0" anchor="b"/>
                </a:tc>
              </a:tr>
              <a:tr h="319013">
                <a:tc>
                  <a:txBody>
                    <a:bodyPr/>
                    <a:lstStyle/>
                    <a:p>
                      <a:pPr algn="l" fontAlgn="t"/>
                      <a:r>
                        <a:rPr lang="en-US" sz="1100" b="1" u="none" strike="noStrike">
                          <a:effectLst/>
                        </a:rPr>
                        <a:t>Wednesday, September 20</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r>
                        <a:rPr lang="en-US" sz="1100" b="1" u="none" strike="noStrike">
                          <a:effectLst/>
                        </a:rPr>
                        <a:t>Required Meeting #1 by end of day</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ctr" fontAlgn="t"/>
                      <a:r>
                        <a:rPr lang="en-US" sz="1100" b="1" u="none" strike="noStrike">
                          <a:effectLst/>
                        </a:rPr>
                        <a:t>7</a:t>
                      </a:r>
                      <a:endParaRPr lang="en-US" sz="1100" b="1" i="0" u="none" strike="noStrike">
                        <a:solidFill>
                          <a:srgbClr val="000000"/>
                        </a:solidFill>
                        <a:effectLst/>
                        <a:latin typeface="Calibri" panose="020F0502020204030204" pitchFamily="34" charset="0"/>
                      </a:endParaRPr>
                    </a:p>
                  </a:txBody>
                  <a:tcPr marL="6646" marR="6646" marT="6646" marB="0"/>
                </a:tc>
                <a:tc>
                  <a:txBody>
                    <a:bodyPr/>
                    <a:lstStyle/>
                    <a:p>
                      <a:pPr algn="l" fontAlgn="t"/>
                      <a:r>
                        <a:rPr lang="en-US" sz="1100" b="1" u="none" strike="noStrike" dirty="0">
                          <a:effectLst/>
                        </a:rPr>
                        <a:t>Simple regression</a:t>
                      </a:r>
                      <a:endParaRPr lang="en-US" sz="1100" b="1" i="0" u="none" strike="noStrike" dirty="0">
                        <a:solidFill>
                          <a:srgbClr val="000000"/>
                        </a:solidFill>
                        <a:effectLst/>
                        <a:latin typeface="Calibri" panose="020F0502020204030204" pitchFamily="34" charset="0"/>
                      </a:endParaRPr>
                    </a:p>
                  </a:txBody>
                  <a:tcPr marL="6646" marR="6646" marT="6646" marB="0"/>
                </a:tc>
                <a:tc>
                  <a:txBody>
                    <a:bodyPr/>
                    <a:lstStyle/>
                    <a:p>
                      <a:pPr algn="ctr" fontAlgn="b"/>
                      <a:r>
                        <a:rPr lang="en-US" sz="1100" b="1" u="none" strike="noStrike">
                          <a:effectLst/>
                        </a:rPr>
                        <a:t>6</a:t>
                      </a:r>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endParaRPr lang="en-US" sz="1100" b="1" i="0" u="none" strike="noStrike">
                        <a:solidFill>
                          <a:srgbClr val="000000"/>
                        </a:solidFill>
                        <a:effectLst/>
                        <a:latin typeface="Calibri" panose="020F0502020204030204" pitchFamily="34" charset="0"/>
                      </a:endParaRPr>
                    </a:p>
                  </a:txBody>
                  <a:tcPr marL="6646" marR="6646" marT="6646" marB="0" anchor="b"/>
                </a:tc>
                <a:tc>
                  <a:txBody>
                    <a:bodyPr/>
                    <a:lstStyle/>
                    <a:p>
                      <a:pPr algn="ctr" fontAlgn="b"/>
                      <a:r>
                        <a:rPr lang="en-US" sz="1100" b="1" u="none" strike="noStrike" dirty="0">
                          <a:effectLst/>
                        </a:rPr>
                        <a:t>KCB 104</a:t>
                      </a:r>
                      <a:endParaRPr lang="en-US" sz="1100" b="1" i="0" u="none" strike="noStrike" dirty="0">
                        <a:solidFill>
                          <a:srgbClr val="000000"/>
                        </a:solidFill>
                        <a:effectLst/>
                        <a:latin typeface="Calibri" panose="020F0502020204030204" pitchFamily="34" charset="0"/>
                      </a:endParaRPr>
                    </a:p>
                  </a:txBody>
                  <a:tcPr marL="6646" marR="6646" marT="6646" marB="0" anchor="b"/>
                </a:tc>
              </a:tr>
            </a:tbl>
          </a:graphicData>
        </a:graphic>
      </p:graphicFrame>
      <p:sp>
        <p:nvSpPr>
          <p:cNvPr id="7" name="Right Arrow 6"/>
          <p:cNvSpPr/>
          <p:nvPr/>
        </p:nvSpPr>
        <p:spPr>
          <a:xfrm rot="2630365">
            <a:off x="5930859" y="4392558"/>
            <a:ext cx="1054180" cy="466570"/>
          </a:xfrm>
          <a:prstGeom prst="rightArrow">
            <a:avLst/>
          </a:prstGeom>
          <a:solidFill>
            <a:srgbClr val="FF0000"/>
          </a:solidFill>
          <a:ln>
            <a:solidFill>
              <a:srgbClr val="FF3A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15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4450" y="457200"/>
            <a:ext cx="8913813" cy="914400"/>
          </a:xfrm>
        </p:spPr>
        <p:txBody>
          <a:bodyPr/>
          <a:lstStyle/>
          <a:p>
            <a:pPr eaLnBrk="1" hangingPunct="1"/>
            <a:r>
              <a:rPr lang="en-US" altLang="en-US" dirty="0" smtClean="0"/>
              <a:t>My self-introduction</a:t>
            </a:r>
          </a:p>
        </p:txBody>
      </p:sp>
      <p:sp>
        <p:nvSpPr>
          <p:cNvPr id="18435" name="Rectangle 3"/>
          <p:cNvSpPr>
            <a:spLocks noGrp="1" noChangeArrowheads="1"/>
          </p:cNvSpPr>
          <p:nvPr>
            <p:ph idx="1"/>
          </p:nvPr>
        </p:nvSpPr>
        <p:spPr>
          <a:xfrm>
            <a:off x="1177636" y="1395844"/>
            <a:ext cx="7726363" cy="5022273"/>
          </a:xfrm>
        </p:spPr>
        <p:txBody>
          <a:bodyPr>
            <a:noAutofit/>
          </a:bodyPr>
          <a:lstStyle/>
          <a:p>
            <a:pPr marL="457200" indent="-457200" eaLnBrk="1" hangingPunct="1">
              <a:buFont typeface="+mj-lt"/>
              <a:buAutoNum type="arabicPeriod"/>
              <a:defRPr/>
            </a:pPr>
            <a:r>
              <a:rPr lang="en-US" dirty="0" smtClean="0"/>
              <a:t>Full name: Shulamit Kahn</a:t>
            </a:r>
          </a:p>
          <a:p>
            <a:pPr marL="457200" indent="-457200" eaLnBrk="1" hangingPunct="1">
              <a:buFont typeface="+mj-lt"/>
              <a:buAutoNum type="arabicPeriod"/>
              <a:defRPr/>
            </a:pPr>
            <a:r>
              <a:rPr lang="en-US" altLang="ja-JP" dirty="0" smtClean="0"/>
              <a:t>What you should call me </a:t>
            </a:r>
            <a:r>
              <a:rPr lang="en-US" altLang="ja-JP" dirty="0"/>
              <a:t>in </a:t>
            </a:r>
            <a:r>
              <a:rPr lang="en-US" altLang="ja-JP" dirty="0" smtClean="0"/>
              <a:t>class: Professor Kahn, Shu, Professor, Prof.</a:t>
            </a:r>
          </a:p>
          <a:p>
            <a:pPr marL="457200" indent="-457200" eaLnBrk="1" hangingPunct="1">
              <a:buFont typeface="+mj-lt"/>
              <a:buAutoNum type="arabicPeriod"/>
              <a:defRPr/>
            </a:pPr>
            <a:r>
              <a:rPr lang="en-US" altLang="ja-JP" dirty="0" smtClean="0"/>
              <a:t>Interesting fact:</a:t>
            </a:r>
          </a:p>
          <a:p>
            <a:pPr marL="342900" lvl="1" indent="0">
              <a:buNone/>
              <a:defRPr/>
            </a:pPr>
            <a:r>
              <a:rPr lang="en-US" altLang="ja-JP" dirty="0" smtClean="0"/>
              <a:t>I am on the Board of Trustees of a school for street </a:t>
            </a:r>
            <a:r>
              <a:rPr lang="en-US" altLang="ja-JP" dirty="0"/>
              <a:t>children in </a:t>
            </a:r>
            <a:r>
              <a:rPr lang="en-US" altLang="ja-JP" dirty="0" smtClean="0"/>
              <a:t>Kenya.</a:t>
            </a:r>
          </a:p>
        </p:txBody>
      </p:sp>
      <p:sp>
        <p:nvSpPr>
          <p:cNvPr id="2" name="Footer Placeholder 1"/>
          <p:cNvSpPr>
            <a:spLocks noGrp="1"/>
          </p:cNvSpPr>
          <p:nvPr>
            <p:ph type="ftr" sz="quarter" idx="11"/>
          </p:nvPr>
        </p:nvSpPr>
        <p:spPr/>
        <p:txBody>
          <a:bodyPr/>
          <a:lstStyle/>
          <a:p>
            <a:r>
              <a:rPr lang="en-US" smtClean="0"/>
              <a:t>QM222 Fall 2017 Section A1</a:t>
            </a:r>
            <a:endParaRPr lang="en-US" dirty="0"/>
          </a:p>
        </p:txBody>
      </p:sp>
      <p:sp>
        <p:nvSpPr>
          <p:cNvPr id="3" name="Slide Number Placeholder 2"/>
          <p:cNvSpPr>
            <a:spLocks noGrp="1"/>
          </p:cNvSpPr>
          <p:nvPr>
            <p:ph type="sldNum" sz="quarter" idx="12"/>
          </p:nvPr>
        </p:nvSpPr>
        <p:spPr/>
        <p:txBody>
          <a:bodyPr/>
          <a:lstStyle/>
          <a:p>
            <a:fld id="{73BB4A00-984E-4949-B0C7-1370322C939D}" type="slidenum">
              <a:rPr lang="en-US" smtClean="0"/>
              <a:t>4</a:t>
            </a:fld>
            <a:endParaRPr lang="en-US" dirty="0"/>
          </a:p>
        </p:txBody>
      </p:sp>
    </p:spTree>
    <p:extLst>
      <p:ext uri="{BB962C8B-B14F-4D97-AF65-F5344CB8AC3E}">
        <p14:creationId xmlns:p14="http://schemas.microsoft.com/office/powerpoint/2010/main" val="28334630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Kenya?</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8545" y="1836549"/>
            <a:ext cx="3784704" cy="3431893"/>
          </a:xfrm>
        </p:spPr>
      </p:pic>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5</a:t>
            </a:fld>
            <a:endParaRPr lang="en-US" dirty="0"/>
          </a:p>
        </p:txBody>
      </p:sp>
      <p:sp>
        <p:nvSpPr>
          <p:cNvPr id="7" name="Left Arrow 6"/>
          <p:cNvSpPr/>
          <p:nvPr/>
        </p:nvSpPr>
        <p:spPr>
          <a:xfrm>
            <a:off x="4082796" y="3463870"/>
            <a:ext cx="978408" cy="4184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581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4450" y="457200"/>
            <a:ext cx="8913813" cy="914400"/>
          </a:xfrm>
        </p:spPr>
        <p:txBody>
          <a:bodyPr/>
          <a:lstStyle/>
          <a:p>
            <a:pPr eaLnBrk="1" hangingPunct="1"/>
            <a:r>
              <a:rPr lang="en-US" altLang="en-US" dirty="0" smtClean="0"/>
              <a:t>My self-introduction</a:t>
            </a:r>
          </a:p>
        </p:txBody>
      </p:sp>
      <p:sp>
        <p:nvSpPr>
          <p:cNvPr id="18435" name="Rectangle 3"/>
          <p:cNvSpPr>
            <a:spLocks noGrp="1" noChangeArrowheads="1"/>
          </p:cNvSpPr>
          <p:nvPr>
            <p:ph idx="1"/>
          </p:nvPr>
        </p:nvSpPr>
        <p:spPr>
          <a:xfrm>
            <a:off x="1177636" y="1395844"/>
            <a:ext cx="7726363" cy="5022273"/>
          </a:xfrm>
        </p:spPr>
        <p:txBody>
          <a:bodyPr>
            <a:noAutofit/>
          </a:bodyPr>
          <a:lstStyle/>
          <a:p>
            <a:pPr marL="457200" indent="-457200" eaLnBrk="1" hangingPunct="1">
              <a:buFont typeface="+mj-lt"/>
              <a:buAutoNum type="arabicPeriod"/>
              <a:defRPr/>
            </a:pPr>
            <a:r>
              <a:rPr lang="en-US" dirty="0" smtClean="0"/>
              <a:t>Full name: Shulamit Kahn</a:t>
            </a:r>
          </a:p>
          <a:p>
            <a:pPr marL="457200" indent="-457200" eaLnBrk="1" hangingPunct="1">
              <a:buFont typeface="+mj-lt"/>
              <a:buAutoNum type="arabicPeriod"/>
              <a:defRPr/>
            </a:pPr>
            <a:r>
              <a:rPr lang="en-US" altLang="ja-JP" dirty="0" smtClean="0"/>
              <a:t>What you should call me </a:t>
            </a:r>
            <a:r>
              <a:rPr lang="en-US" altLang="ja-JP" dirty="0"/>
              <a:t>in </a:t>
            </a:r>
            <a:r>
              <a:rPr lang="en-US" altLang="ja-JP" dirty="0" smtClean="0"/>
              <a:t>class: Professor Kahn, Shu, Professor, Prof.</a:t>
            </a:r>
          </a:p>
          <a:p>
            <a:pPr marL="457200" indent="-457200" eaLnBrk="1" hangingPunct="1">
              <a:buFont typeface="+mj-lt"/>
              <a:buAutoNum type="arabicPeriod"/>
              <a:defRPr/>
            </a:pPr>
            <a:r>
              <a:rPr lang="en-US" altLang="ja-JP" dirty="0" smtClean="0"/>
              <a:t>Interesting fact:</a:t>
            </a:r>
          </a:p>
          <a:p>
            <a:pPr marL="342900" lvl="1" indent="0">
              <a:buNone/>
              <a:defRPr/>
            </a:pPr>
            <a:r>
              <a:rPr lang="en-US" altLang="ja-JP" dirty="0" smtClean="0"/>
              <a:t>I am on the Board of Trustees of a school for street </a:t>
            </a:r>
            <a:r>
              <a:rPr lang="en-US" altLang="ja-JP" dirty="0"/>
              <a:t>children in </a:t>
            </a:r>
            <a:r>
              <a:rPr lang="en-US" altLang="ja-JP" dirty="0" smtClean="0"/>
              <a:t>Kenya.</a:t>
            </a:r>
          </a:p>
          <a:p>
            <a:pPr marL="342900" lvl="1" indent="0">
              <a:buNone/>
              <a:defRPr/>
            </a:pPr>
            <a:endParaRPr lang="en-US" altLang="ja-JP" dirty="0"/>
          </a:p>
          <a:p>
            <a:pPr marL="0" indent="0">
              <a:buNone/>
              <a:defRPr/>
            </a:pPr>
            <a:r>
              <a:rPr lang="en-US" altLang="ja-JP" dirty="0" smtClean="0"/>
              <a:t>In 1-2 words, </a:t>
            </a:r>
            <a:r>
              <a:rPr lang="en-US" dirty="0" smtClean="0"/>
              <a:t>what’s </a:t>
            </a:r>
            <a:r>
              <a:rPr lang="en-US" dirty="0"/>
              <a:t>your main emotion when you think about statistical data analysis</a:t>
            </a:r>
            <a:r>
              <a:rPr lang="en-US" dirty="0" smtClean="0"/>
              <a:t>?</a:t>
            </a:r>
          </a:p>
          <a:p>
            <a:pPr marL="0" indent="0">
              <a:buNone/>
              <a:defRPr/>
            </a:pPr>
            <a:r>
              <a:rPr lang="en-US" dirty="0" smtClean="0"/>
              <a:t>	</a:t>
            </a:r>
            <a:r>
              <a:rPr lang="en-US" i="1" dirty="0" smtClean="0"/>
              <a:t>excitement</a:t>
            </a:r>
            <a:endParaRPr lang="en-US" i="1" dirty="0"/>
          </a:p>
          <a:p>
            <a:pPr marL="0" indent="0">
              <a:buNone/>
              <a:defRPr/>
            </a:pPr>
            <a:endParaRPr lang="en-US" dirty="0" smtClean="0"/>
          </a:p>
          <a:p>
            <a:pPr marL="0" indent="0">
              <a:buNone/>
              <a:defRPr/>
            </a:pPr>
            <a:endParaRPr lang="en-US" dirty="0"/>
          </a:p>
          <a:p>
            <a:pPr marL="342900" lvl="1" indent="0">
              <a:buNone/>
              <a:defRPr/>
            </a:pPr>
            <a:endParaRPr lang="en-US" altLang="ja-JP" dirty="0" smtClean="0"/>
          </a:p>
          <a:p>
            <a:pPr marL="342900" lvl="1" indent="0">
              <a:buNone/>
              <a:defRPr/>
            </a:pPr>
            <a:endParaRPr lang="en-US" altLang="ja-JP" dirty="0"/>
          </a:p>
          <a:p>
            <a:pPr marL="342900" lvl="1" indent="0">
              <a:buNone/>
              <a:defRPr/>
            </a:pPr>
            <a:endParaRPr lang="en-US" altLang="ja-JP" dirty="0" smtClean="0"/>
          </a:p>
          <a:p>
            <a:pPr marL="342900" lvl="1" indent="0">
              <a:buNone/>
              <a:defRPr/>
            </a:pPr>
            <a:endParaRPr lang="en-US" altLang="ja-JP" dirty="0"/>
          </a:p>
          <a:p>
            <a:pPr marL="342900" lvl="1" indent="0">
              <a:buNone/>
              <a:defRPr/>
            </a:pPr>
            <a:endParaRPr lang="en-US" altLang="ja-JP" dirty="0" smtClean="0"/>
          </a:p>
          <a:p>
            <a:pPr marL="342900" lvl="1" indent="0">
              <a:buNone/>
              <a:defRPr/>
            </a:pPr>
            <a:endParaRPr lang="en-US" altLang="ja-JP" dirty="0"/>
          </a:p>
          <a:p>
            <a:pPr marL="342900" lvl="1" indent="0">
              <a:buNone/>
              <a:defRPr/>
            </a:pPr>
            <a:endParaRPr lang="en-US" altLang="ja-JP" dirty="0" smtClean="0"/>
          </a:p>
        </p:txBody>
      </p:sp>
      <p:sp>
        <p:nvSpPr>
          <p:cNvPr id="2" name="Footer Placeholder 1"/>
          <p:cNvSpPr>
            <a:spLocks noGrp="1"/>
          </p:cNvSpPr>
          <p:nvPr>
            <p:ph type="ftr" sz="quarter" idx="11"/>
          </p:nvPr>
        </p:nvSpPr>
        <p:spPr/>
        <p:txBody>
          <a:bodyPr/>
          <a:lstStyle/>
          <a:p>
            <a:r>
              <a:rPr lang="en-US" smtClean="0"/>
              <a:t>QM222 Fall 2017 Section A1</a:t>
            </a:r>
            <a:endParaRPr lang="en-US" dirty="0"/>
          </a:p>
        </p:txBody>
      </p:sp>
      <p:sp>
        <p:nvSpPr>
          <p:cNvPr id="3" name="Slide Number Placeholder 2"/>
          <p:cNvSpPr>
            <a:spLocks noGrp="1"/>
          </p:cNvSpPr>
          <p:nvPr>
            <p:ph type="sldNum" sz="quarter" idx="12"/>
          </p:nvPr>
        </p:nvSpPr>
        <p:spPr/>
        <p:txBody>
          <a:bodyPr/>
          <a:lstStyle/>
          <a:p>
            <a:fld id="{73BB4A00-984E-4949-B0C7-1370322C939D}" type="slidenum">
              <a:rPr lang="en-US" smtClean="0"/>
              <a:t>6</a:t>
            </a:fld>
            <a:endParaRPr lang="en-US" dirty="0"/>
          </a:p>
        </p:txBody>
      </p:sp>
    </p:spTree>
    <p:extLst>
      <p:ext uri="{BB962C8B-B14F-4D97-AF65-F5344CB8AC3E}">
        <p14:creationId xmlns:p14="http://schemas.microsoft.com/office/powerpoint/2010/main" val="235829518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me</a:t>
            </a:r>
            <a:endParaRPr lang="en-US" dirty="0"/>
          </a:p>
        </p:txBody>
      </p:sp>
      <p:sp>
        <p:nvSpPr>
          <p:cNvPr id="3" name="Content Placeholder 2"/>
          <p:cNvSpPr>
            <a:spLocks noGrp="1"/>
          </p:cNvSpPr>
          <p:nvPr>
            <p:ph idx="1"/>
          </p:nvPr>
        </p:nvSpPr>
        <p:spPr/>
        <p:txBody>
          <a:bodyPr/>
          <a:lstStyle/>
          <a:p>
            <a:r>
              <a:rPr lang="en-US" dirty="0" smtClean="0"/>
              <a:t>PhD in Economics from MIT</a:t>
            </a:r>
          </a:p>
          <a:p>
            <a:r>
              <a:rPr lang="en-US" dirty="0" smtClean="0"/>
              <a:t>Recently, I’ve been doing (statistical) quantitative research using methods we’ll be learning, on: Entrepreneurship and immigration, How macroeconomics affect whether foreign graduate students return home, the gender gap in PhD Science salaries, Science and careers etc. </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7</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9232" y="4317599"/>
            <a:ext cx="2367418" cy="1574333"/>
          </a:xfrm>
          <a:prstGeom prst="rect">
            <a:avLst/>
          </a:prstGeom>
        </p:spPr>
      </p:pic>
    </p:spTree>
    <p:extLst>
      <p:ext uri="{BB962C8B-B14F-4D97-AF65-F5344CB8AC3E}">
        <p14:creationId xmlns:p14="http://schemas.microsoft.com/office/powerpoint/2010/main" val="2814825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agree to be professional and respectful of each other </a:t>
            </a:r>
            <a:endParaRPr lang="en-US" dirty="0"/>
          </a:p>
        </p:txBody>
      </p:sp>
      <p:sp>
        <p:nvSpPr>
          <p:cNvPr id="3" name="Content Placeholder 2"/>
          <p:cNvSpPr>
            <a:spLocks noGrp="1"/>
          </p:cNvSpPr>
          <p:nvPr>
            <p:ph idx="1"/>
          </p:nvPr>
        </p:nvSpPr>
        <p:spPr/>
        <p:txBody>
          <a:bodyPr>
            <a:normAutofit/>
          </a:bodyPr>
          <a:lstStyle/>
          <a:p>
            <a:r>
              <a:rPr lang="en-US" dirty="0" smtClean="0"/>
              <a:t>Come and leave on time</a:t>
            </a:r>
          </a:p>
          <a:p>
            <a:r>
              <a:rPr lang="en-US" dirty="0" smtClean="0"/>
              <a:t>Not leave in the middle of “lecture”</a:t>
            </a:r>
          </a:p>
          <a:p>
            <a:r>
              <a:rPr lang="en-US" dirty="0" smtClean="0"/>
              <a:t>Not doing other things to distract anyone in class</a:t>
            </a:r>
          </a:p>
          <a:p>
            <a:r>
              <a:rPr lang="en-US" dirty="0"/>
              <a:t>I’ll try to give you lots of way to learn – particularly by doing</a:t>
            </a:r>
          </a:p>
          <a:p>
            <a:r>
              <a:rPr lang="en-US" dirty="0" smtClean="0"/>
              <a:t>You should try to learn in real time, i.e. to </a:t>
            </a:r>
            <a:r>
              <a:rPr lang="en-US" b="1" i="1" dirty="0" smtClean="0">
                <a:solidFill>
                  <a:srgbClr val="FF0000"/>
                </a:solidFill>
              </a:rPr>
              <a:t>think</a:t>
            </a:r>
            <a:r>
              <a:rPr lang="en-US" dirty="0" smtClean="0"/>
              <a:t>: during “lecture”, during in-class exercises, thinking about your project</a:t>
            </a:r>
          </a:p>
          <a:p>
            <a:r>
              <a:rPr lang="en-US" dirty="0" smtClean="0"/>
              <a:t>Tell me  – in class or after, in office hours, what you don’t understand</a:t>
            </a:r>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8</a:t>
            </a:fld>
            <a:endParaRPr lang="en-US" dirty="0"/>
          </a:p>
        </p:txBody>
      </p:sp>
    </p:spTree>
    <p:extLst>
      <p:ext uri="{BB962C8B-B14F-4D97-AF65-F5344CB8AC3E}">
        <p14:creationId xmlns:p14="http://schemas.microsoft.com/office/powerpoint/2010/main" val="258439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Introductions</a:t>
            </a:r>
          </a:p>
          <a:p>
            <a:r>
              <a:rPr lang="en-US" sz="2400" b="1" dirty="0" smtClean="0"/>
              <a:t>What this course (and most data analysis) is about.</a:t>
            </a:r>
          </a:p>
          <a:p>
            <a:r>
              <a:rPr lang="en-US" dirty="0"/>
              <a:t>Go over syllabus together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9</a:t>
            </a:fld>
            <a:endParaRPr lang="en-US" dirty="0"/>
          </a:p>
        </p:txBody>
      </p:sp>
    </p:spTree>
    <p:extLst>
      <p:ext uri="{BB962C8B-B14F-4D97-AF65-F5344CB8AC3E}">
        <p14:creationId xmlns:p14="http://schemas.microsoft.com/office/powerpoint/2010/main" val="805534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28378</TotalTime>
  <Words>2552</Words>
  <Application>Microsoft Office PowerPoint</Application>
  <PresentationFormat>On-screen Show (4:3)</PresentationFormat>
  <Paragraphs>343</Paragraphs>
  <Slides>31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ＭＳ Ｐゴシック</vt:lpstr>
      <vt:lpstr>Arial</vt:lpstr>
      <vt:lpstr>Calibri</vt:lpstr>
      <vt:lpstr>Calibri Light</vt:lpstr>
      <vt:lpstr>Times New Roman</vt:lpstr>
      <vt:lpstr>Office Theme</vt:lpstr>
      <vt:lpstr>Welcome to  QM222 A1 (Project Section) Making Decisions with Data  Class 1</vt:lpstr>
      <vt:lpstr>Today’s Agenda</vt:lpstr>
      <vt:lpstr>Self-introduction card: Fill in and then introduce yourself to your neighbors</vt:lpstr>
      <vt:lpstr>My self-introduction</vt:lpstr>
      <vt:lpstr>Where is Kenya?</vt:lpstr>
      <vt:lpstr>My self-introduction</vt:lpstr>
      <vt:lpstr>More about me</vt:lpstr>
      <vt:lpstr>Let’s agree to be professional and respectful of each other </vt:lpstr>
      <vt:lpstr>Today’s Agenda</vt:lpstr>
      <vt:lpstr>QM222 is different than QM221</vt:lpstr>
      <vt:lpstr>Example 1.</vt:lpstr>
      <vt:lpstr>How this section is different from other QM222s</vt:lpstr>
      <vt:lpstr>Today’s Agenda</vt:lpstr>
      <vt:lpstr>Syllabus – Reaching Me and TAs</vt:lpstr>
      <vt:lpstr>Two Websites</vt:lpstr>
      <vt:lpstr>  </vt:lpstr>
      <vt:lpstr>Course Material</vt:lpstr>
      <vt:lpstr>Also, we use different – Statistical software –  Stata rather than Excel</vt:lpstr>
      <vt:lpstr>Getting Stata</vt:lpstr>
      <vt:lpstr>   We will start with Excel  You will need a relatively recent version of Excel. You can download this current version for free from this website: http://www.bu.edu/tech/services/support/desktop/distribution/microsoft/studentoffice/  Then you will need to install add-in Data Analysis  This week or next, visit a TA during office hours and demonstrate that you can do the tasks on the TA’s Excel checklist.  </vt:lpstr>
      <vt:lpstr>Course Policies</vt:lpstr>
      <vt:lpstr>Course Components and Grading</vt:lpstr>
      <vt:lpstr>More on course components: Test</vt:lpstr>
      <vt:lpstr>Final Project logistics</vt:lpstr>
      <vt:lpstr>Timely assignment and appointment completion of Assignments</vt:lpstr>
      <vt:lpstr>Final Project</vt:lpstr>
      <vt:lpstr>Classroom participation</vt:lpstr>
      <vt:lpstr>URO (ungraded research obligation) is worth 2 points</vt:lpstr>
      <vt:lpstr>Finding a topic: some tips</vt:lpstr>
      <vt:lpstr>Some of previous years’ questions/topics:</vt:lpstr>
      <vt:lpstr>Important things to know about the schedule &amp; logistics</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BSC Case Competition</dc:title>
  <dc:creator>palak sancheti</dc:creator>
  <cp:lastModifiedBy>Shulamit Kahn</cp:lastModifiedBy>
  <cp:revision>350</cp:revision>
  <cp:lastPrinted>2016-09-07T16:06:07Z</cp:lastPrinted>
  <dcterms:created xsi:type="dcterms:W3CDTF">2012-04-21T03:14:22Z</dcterms:created>
  <dcterms:modified xsi:type="dcterms:W3CDTF">2017-09-07T23:47:36Z</dcterms:modified>
</cp:coreProperties>
</file>