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96" r:id="rId3"/>
    <p:sldId id="297" r:id="rId4"/>
    <p:sldId id="299" r:id="rId5"/>
    <p:sldId id="283" r:id="rId6"/>
    <p:sldId id="284" r:id="rId7"/>
    <p:sldId id="285" r:id="rId8"/>
    <p:sldId id="286" r:id="rId9"/>
    <p:sldId id="287" r:id="rId10"/>
    <p:sldId id="288" r:id="rId11"/>
    <p:sldId id="289" r:id="rId12"/>
    <p:sldId id="290" r:id="rId13"/>
    <p:sldId id="291" r:id="rId14"/>
    <p:sldId id="292" r:id="rId15"/>
    <p:sldId id="293" r:id="rId16"/>
    <p:sldId id="294" r:id="rId17"/>
    <p:sldId id="263"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98"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30"/>
  </p:normalViewPr>
  <p:slideViewPr>
    <p:cSldViewPr snapToGrid="0" snapToObjects="1">
      <p:cViewPr varScale="1">
        <p:scale>
          <a:sx n="96" d="100"/>
          <a:sy n="96" d="100"/>
        </p:scale>
        <p:origin x="6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CDAD9-8D96-C24C-81E7-989D10DD677D}" type="datetimeFigureOut">
              <a:rPr lang="en-US" smtClean="0"/>
              <a:t>1/25/22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25FD9-EE91-334E-A87C-EBFCE21433F3}" type="slidenum">
              <a:rPr lang="en-US" smtClean="0"/>
              <a:t>‹#›</a:t>
            </a:fld>
            <a:endParaRPr lang="en-US"/>
          </a:p>
        </p:txBody>
      </p:sp>
    </p:spTree>
    <p:extLst>
      <p:ext uri="{BB962C8B-B14F-4D97-AF65-F5344CB8AC3E}">
        <p14:creationId xmlns:p14="http://schemas.microsoft.com/office/powerpoint/2010/main" val="1344918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20BB5FD-2713-7546-9C2A-699C2FF37E46}" type="slidenum">
              <a:rPr lang="en-US" altLang="en-US" sz="1200"/>
              <a:pPr eaLnBrk="1" hangingPunct="1"/>
              <a:t>2</a:t>
            </a:fld>
            <a:endParaRPr lang="en-US" altLang="en-US" sz="1200"/>
          </a:p>
        </p:txBody>
      </p:sp>
      <p:sp>
        <p:nvSpPr>
          <p:cNvPr id="194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45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en-CA" altLang="en-US">
              <a:latin typeface="Arial" charset="0"/>
              <a:ea typeface="ＭＳ Ｐゴシック" charset="-128"/>
            </a:endParaRPr>
          </a:p>
          <a:p>
            <a:pPr eaLnBrk="1" hangingPunct="1">
              <a:spcBef>
                <a:spcPct val="0"/>
              </a:spcBef>
            </a:pPr>
            <a:r>
              <a:rPr lang="en-CA" altLang="en-US">
                <a:latin typeface="Arial" charset="0"/>
                <a:ea typeface="ＭＳ Ｐゴシック" charset="-128"/>
              </a:rPr>
              <a:t>During the last decade we have witnessed a revolution in biological science</a:t>
            </a:r>
          </a:p>
          <a:p>
            <a:pPr eaLnBrk="1" hangingPunct="1">
              <a:spcBef>
                <a:spcPct val="0"/>
              </a:spcBef>
            </a:pPr>
            <a:r>
              <a:rPr lang="en-CA" altLang="en-US">
                <a:latin typeface="Arial" charset="0"/>
                <a:ea typeface="ＭＳ Ｐゴシック" charset="-128"/>
              </a:rPr>
              <a:t>The revolution began  when the first bacterial genome H. influenzae was sequenced by Craig Venter in collaboration with Ham Smith (who is the person that introduced me to Biological Genomics).</a:t>
            </a:r>
          </a:p>
          <a:p>
            <a:pPr eaLnBrk="1" hangingPunct="1">
              <a:spcBef>
                <a:spcPct val="0"/>
              </a:spcBef>
            </a:pPr>
            <a:r>
              <a:rPr lang="en-CA" altLang="en-US">
                <a:latin typeface="Arial" charset="0"/>
                <a:ea typeface="ＭＳ Ｐゴシック" charset="-128"/>
              </a:rPr>
              <a:t>A major milestone in the history of genomics was the sequencing of the human genome by the public consortium and the parallel project by Craig Venter’s team at Celera. </a:t>
            </a:r>
          </a:p>
          <a:p>
            <a:pPr eaLnBrk="1" hangingPunct="1">
              <a:spcBef>
                <a:spcPct val="0"/>
              </a:spcBef>
            </a:pPr>
            <a:r>
              <a:rPr lang="en-CA" altLang="en-US">
                <a:latin typeface="Arial" charset="0"/>
                <a:ea typeface="ＭＳ Ｐゴシック" charset="-128"/>
              </a:rPr>
              <a:t>I was fortunate to be part of the public consortium that competed with the commercial effort. </a:t>
            </a:r>
          </a:p>
          <a:p>
            <a:pPr eaLnBrk="1" hangingPunct="1">
              <a:spcBef>
                <a:spcPct val="0"/>
              </a:spcBef>
            </a:pPr>
            <a:r>
              <a:rPr lang="en-CA" altLang="en-US">
                <a:latin typeface="Arial" charset="0"/>
                <a:ea typeface="ＭＳ Ｐゴシック" charset="-128"/>
              </a:rPr>
              <a:t>No small part the challenge was the fact one of my very best PhD students Art Delcher was on the Celera team..competing with his academic mentor.</a:t>
            </a:r>
          </a:p>
          <a:p>
            <a:pPr eaLnBrk="1" hangingPunct="1">
              <a:spcBef>
                <a:spcPct val="0"/>
              </a:spcBef>
            </a:pPr>
            <a:endParaRPr lang="en-CA" altLang="en-US">
              <a:latin typeface="Arial" charset="0"/>
              <a:ea typeface="ＭＳ Ｐゴシック" charset="-128"/>
            </a:endParaRPr>
          </a:p>
          <a:p>
            <a:pPr eaLnBrk="1" hangingPunct="1">
              <a:spcBef>
                <a:spcPct val="0"/>
              </a:spcBef>
            </a:pPr>
            <a:r>
              <a:rPr lang="en-US" altLang="en-US">
                <a:latin typeface="Arial" charset="0"/>
                <a:ea typeface="ＭＳ Ｐゴシック" charset="-128"/>
              </a:rPr>
              <a:t>T</a:t>
            </a:r>
            <a:r>
              <a:rPr lang="en-CA" altLang="en-US">
                <a:latin typeface="Arial" charset="0"/>
                <a:ea typeface="ＭＳ Ｐゴシック" charset="-128"/>
              </a:rPr>
              <a:t>he next important milestone was sequencing of the chimp genome. </a:t>
            </a:r>
            <a:r>
              <a:rPr lang="en-US" altLang="en-US">
                <a:latin typeface="Arial" charset="0"/>
                <a:ea typeface="ＭＳ Ｐゴシック" charset="-128"/>
              </a:rPr>
              <a:t>T</a:t>
            </a:r>
            <a:r>
              <a:rPr lang="en-CA" altLang="en-US">
                <a:latin typeface="Arial" charset="0"/>
                <a:ea typeface="ＭＳ Ｐゴシック" charset="-128"/>
              </a:rPr>
              <a:t>his genome and the other subsequent genomes (like the dog genome) were important in starting to decipher the major puzzle of genomic science</a:t>
            </a:r>
          </a:p>
          <a:p>
            <a:pPr eaLnBrk="1" hangingPunct="1">
              <a:spcBef>
                <a:spcPct val="0"/>
              </a:spcBef>
            </a:pPr>
            <a:r>
              <a:rPr lang="en-CA" altLang="en-US">
                <a:latin typeface="Arial" charset="0"/>
                <a:ea typeface="ＭＳ Ｐゴシック" charset="-128"/>
              </a:rPr>
              <a:t>what makes us human?</a:t>
            </a:r>
          </a:p>
          <a:p>
            <a:pPr eaLnBrk="1" hangingPunct="1">
              <a:spcBef>
                <a:spcPct val="0"/>
              </a:spcBef>
            </a:pPr>
            <a:r>
              <a:rPr lang="en-CA" altLang="en-US">
                <a:latin typeface="Arial" charset="0"/>
                <a:ea typeface="ＭＳ Ｐゴシック" charset="-128"/>
              </a:rPr>
              <a:t>The first author on the chimp genome was Tarjei Mikkelsen who was an intern in my human genome project group and since then became of of the most prolific and infulential young scientists working in epigenetics of stem cells.</a:t>
            </a:r>
          </a:p>
          <a:p>
            <a:pPr eaLnBrk="1" hangingPunct="1">
              <a:spcBef>
                <a:spcPct val="0"/>
              </a:spcBef>
            </a:pPr>
            <a:endParaRPr lang="en-CA" altLang="en-US">
              <a:latin typeface="Arial" charset="0"/>
              <a:ea typeface="ＭＳ Ｐゴシック" charset="-128"/>
            </a:endParaRPr>
          </a:p>
          <a:p>
            <a:pPr eaLnBrk="1" hangingPunct="1">
              <a:spcBef>
                <a:spcPct val="0"/>
              </a:spcBef>
            </a:pPr>
            <a:r>
              <a:rPr lang="en-CA" altLang="en-US">
                <a:latin typeface="Arial" charset="0"/>
                <a:ea typeface="ＭＳ Ｐゴシック" charset="-128"/>
              </a:rPr>
              <a:t>The HAPMAP was another significant milestone that led the medical genetics community to many scientifically difficult </a:t>
            </a:r>
          </a:p>
          <a:p>
            <a:pPr eaLnBrk="1" hangingPunct="1">
              <a:spcBef>
                <a:spcPct val="0"/>
              </a:spcBef>
            </a:pPr>
            <a:r>
              <a:rPr lang="en-US" altLang="en-US">
                <a:latin typeface="Arial" charset="0"/>
                <a:ea typeface="ＭＳ Ｐゴシック" charset="-128"/>
              </a:rPr>
              <a:t>e</a:t>
            </a:r>
            <a:r>
              <a:rPr lang="en-CA" altLang="en-US">
                <a:latin typeface="Arial" charset="0"/>
                <a:ea typeface="ＭＳ Ｐゴシック" charset="-128"/>
              </a:rPr>
              <a:t>xplorations. H</a:t>
            </a:r>
            <a:r>
              <a:rPr lang="en-US" altLang="en-US">
                <a:latin typeface="Arial" charset="0"/>
                <a:ea typeface="ＭＳ Ｐゴシック" charset="-128"/>
              </a:rPr>
              <a:t>o</a:t>
            </a:r>
            <a:r>
              <a:rPr lang="en-CA" altLang="en-US">
                <a:latin typeface="Arial" charset="0"/>
                <a:ea typeface="ＭＳ Ｐゴシック" charset="-128"/>
              </a:rPr>
              <a:t>wever it was important in identifying the SNP that document the common variation in human population. </a:t>
            </a:r>
          </a:p>
          <a:p>
            <a:pPr eaLnBrk="1" hangingPunct="1">
              <a:spcBef>
                <a:spcPct val="0"/>
              </a:spcBef>
            </a:pPr>
            <a:endParaRPr lang="en-CA" altLang="en-US">
              <a:latin typeface="Arial" charset="0"/>
              <a:ea typeface="ＭＳ Ｐゴシック" charset="-128"/>
            </a:endParaRPr>
          </a:p>
        </p:txBody>
      </p:sp>
    </p:spTree>
    <p:extLst>
      <p:ext uri="{BB962C8B-B14F-4D97-AF65-F5344CB8AC3E}">
        <p14:creationId xmlns:p14="http://schemas.microsoft.com/office/powerpoint/2010/main" val="4154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A1B3E6B-DA9F-5F4C-B1CC-59ABD7521D4E}" type="slidenum">
              <a:rPr lang="en-US" altLang="en-US" sz="1200"/>
              <a:pPr eaLnBrk="1" hangingPunct="1"/>
              <a:t>3</a:t>
            </a:fld>
            <a:endParaRPr lang="en-US" altLang="en-US" sz="1200"/>
          </a:p>
        </p:txBody>
      </p:sp>
      <p:sp>
        <p:nvSpPr>
          <p:cNvPr id="4198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tLang="en-US">
                <a:latin typeface="Arial" charset="0"/>
                <a:ea typeface="ＭＳ Ｐゴシック" charset="-128"/>
              </a:rPr>
              <a:t>The next natural step in genomic sciences was to speed up the process of decoding the human genome.</a:t>
            </a:r>
          </a:p>
          <a:p>
            <a:pPr eaLnBrk="1" hangingPunct="1">
              <a:spcBef>
                <a:spcPct val="0"/>
              </a:spcBef>
            </a:pPr>
            <a:r>
              <a:rPr lang="en-US" altLang="en-US">
                <a:latin typeface="Arial" charset="0"/>
                <a:ea typeface="ＭＳ Ｐゴシック" charset="-128"/>
              </a:rPr>
              <a:t>The community has a number of ambitious scientists who are not shy of major challenges.</a:t>
            </a:r>
          </a:p>
          <a:p>
            <a:pPr eaLnBrk="1" hangingPunct="1">
              <a:spcBef>
                <a:spcPct val="0"/>
              </a:spcBef>
            </a:pPr>
            <a:r>
              <a:rPr lang="en-US" altLang="en-US">
                <a:latin typeface="Arial" charset="0"/>
                <a:ea typeface="ＭＳ Ｐゴシック" charset="-128"/>
              </a:rPr>
              <a:t>After solving the </a:t>
            </a:r>
            <a:r>
              <a:rPr lang="ja-JP" altLang="en-US">
                <a:latin typeface="Arial" charset="0"/>
                <a:ea typeface="ＭＳ Ｐゴシック" charset="-128"/>
              </a:rPr>
              <a:t>“</a:t>
            </a:r>
            <a:r>
              <a:rPr lang="en-US" altLang="ja-JP">
                <a:latin typeface="Arial" charset="0"/>
                <a:ea typeface="ＭＳ Ｐゴシック" charset="-128"/>
              </a:rPr>
              <a:t>whole genome assembly problem</a:t>
            </a:r>
            <a:r>
              <a:rPr lang="ja-JP" altLang="en-US">
                <a:latin typeface="Arial" charset="0"/>
                <a:ea typeface="ＭＳ Ｐゴシック" charset="-128"/>
              </a:rPr>
              <a:t>”</a:t>
            </a:r>
            <a:r>
              <a:rPr lang="en-US" altLang="ja-JP">
                <a:latin typeface="Arial" charset="0"/>
                <a:ea typeface="ＭＳ Ｐゴシック" charset="-128"/>
              </a:rPr>
              <a:t> which allows us to sequence and assemble genomes.</a:t>
            </a:r>
          </a:p>
          <a:p>
            <a:pPr eaLnBrk="1" hangingPunct="1">
              <a:spcBef>
                <a:spcPct val="0"/>
              </a:spcBef>
            </a:pPr>
            <a:r>
              <a:rPr lang="en-US" altLang="en-US">
                <a:latin typeface="Arial" charset="0"/>
                <a:ea typeface="ＭＳ Ｐゴシック" charset="-128"/>
              </a:rPr>
              <a:t>The next challenge was to attempt to attempt other whole genome solutions such as</a:t>
            </a:r>
          </a:p>
          <a:p>
            <a:pPr eaLnBrk="1" hangingPunct="1">
              <a:spcBef>
                <a:spcPct val="0"/>
              </a:spcBef>
            </a:pPr>
            <a:r>
              <a:rPr lang="en-US" altLang="en-US">
                <a:latin typeface="Arial" charset="0"/>
                <a:ea typeface="ＭＳ Ｐゴシック" charset="-128"/>
              </a:rPr>
              <a:t>Whole genome gene identification, whole genome gene annotation, whole genome regulation, and so forth.</a:t>
            </a:r>
          </a:p>
          <a:p>
            <a:pPr eaLnBrk="1" hangingPunct="1">
              <a:spcBef>
                <a:spcPct val="0"/>
              </a:spcBef>
            </a:pPr>
            <a:r>
              <a:rPr lang="en-US" altLang="en-US">
                <a:latin typeface="Arial" charset="0"/>
                <a:ea typeface="ＭＳ Ｐゴシック" charset="-128"/>
              </a:rPr>
              <a:t>Todays talk will focus on 2 &amp; 4 but we have touched on most of these probelms  </a:t>
            </a:r>
          </a:p>
        </p:txBody>
      </p:sp>
    </p:spTree>
    <p:extLst>
      <p:ext uri="{BB962C8B-B14F-4D97-AF65-F5344CB8AC3E}">
        <p14:creationId xmlns:p14="http://schemas.microsoft.com/office/powerpoint/2010/main" val="66470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Twitter stream API requires continual automated monitoring.</a:t>
            </a:r>
          </a:p>
          <a:p>
            <a:r>
              <a:rPr lang="en-US" dirty="0" smtClean="0"/>
              <a:t>English-language only.</a:t>
            </a:r>
            <a:endParaRPr lang="en-US" dirty="0"/>
          </a:p>
        </p:txBody>
      </p:sp>
      <p:sp>
        <p:nvSpPr>
          <p:cNvPr id="4" name="Slide Number Placeholder 3"/>
          <p:cNvSpPr>
            <a:spLocks noGrp="1"/>
          </p:cNvSpPr>
          <p:nvPr>
            <p:ph type="sldNum" sz="quarter" idx="10"/>
          </p:nvPr>
        </p:nvSpPr>
        <p:spPr/>
        <p:txBody>
          <a:bodyPr/>
          <a:lstStyle/>
          <a:p>
            <a:fld id="{B7903D1B-907D-D740-8D1C-9C30A079E95C}" type="slidenum">
              <a:rPr lang="en-US" smtClean="0"/>
              <a:t>11</a:t>
            </a:fld>
            <a:endParaRPr lang="en-US"/>
          </a:p>
        </p:txBody>
      </p:sp>
    </p:spTree>
    <p:extLst>
      <p:ext uri="{BB962C8B-B14F-4D97-AF65-F5344CB8AC3E}">
        <p14:creationId xmlns:p14="http://schemas.microsoft.com/office/powerpoint/2010/main" val="105514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implementation, results, timeline</a:t>
            </a:r>
            <a:endParaRPr lang="en-US" dirty="0"/>
          </a:p>
        </p:txBody>
      </p:sp>
      <p:sp>
        <p:nvSpPr>
          <p:cNvPr id="4" name="Slide Number Placeholder 3"/>
          <p:cNvSpPr>
            <a:spLocks noGrp="1"/>
          </p:cNvSpPr>
          <p:nvPr>
            <p:ph type="sldNum" sz="quarter" idx="10"/>
          </p:nvPr>
        </p:nvSpPr>
        <p:spPr/>
        <p:txBody>
          <a:bodyPr/>
          <a:lstStyle/>
          <a:p>
            <a:fld id="{EEA7C0B2-CE7C-8B48-ACC4-786C46969778}" type="slidenum">
              <a:rPr lang="en-US" smtClean="0"/>
              <a:t>12</a:t>
            </a:fld>
            <a:endParaRPr lang="en-US" dirty="0"/>
          </a:p>
        </p:txBody>
      </p:sp>
    </p:spTree>
    <p:extLst>
      <p:ext uri="{BB962C8B-B14F-4D97-AF65-F5344CB8AC3E}">
        <p14:creationId xmlns:p14="http://schemas.microsoft.com/office/powerpoint/2010/main" val="71483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7844C490-1F38-1942-8E08-933B54F3B303}" type="slidenum">
              <a:rPr lang="en-US">
                <a:latin typeface="Arial" charset="0"/>
              </a:rPr>
              <a:pPr/>
              <a:t>13</a:t>
            </a:fld>
            <a:endParaRPr lang="en-US">
              <a:latin typeface="Arial" charset="0"/>
            </a:endParaRPr>
          </a:p>
        </p:txBody>
      </p:sp>
      <p:sp>
        <p:nvSpPr>
          <p:cNvPr id="1013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138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a:spcBef>
                <a:spcPct val="0"/>
              </a:spcBef>
            </a:pPr>
            <a:r>
              <a:rPr lang="en-US" b="1">
                <a:latin typeface="Arial" charset="0"/>
              </a:rPr>
              <a:t>When we apply Gene Network Enrichment Analysis to the 67 different conditions, three classes of genes sets appear over-represented in a significant number of conditions.  Namely, the insulin signaling, interleukins and nuclear receptor gene sets.  </a:t>
            </a:r>
          </a:p>
          <a:p>
            <a:pPr>
              <a:spcBef>
                <a:spcPct val="0"/>
              </a:spcBef>
            </a:pPr>
            <a:endParaRPr lang="en-US" b="1">
              <a:latin typeface="Arial" charset="0"/>
            </a:endParaRPr>
          </a:p>
          <a:p>
            <a:pPr>
              <a:spcBef>
                <a:spcPct val="0"/>
              </a:spcBef>
            </a:pPr>
            <a:r>
              <a:rPr lang="en-US" b="1">
                <a:latin typeface="Arial" charset="0"/>
              </a:rPr>
              <a:t>Given the fact that a number of the 67 conditions involve a knockout of insulin receptor or one of its substrates, the insulin signaling result is not too surprising.  But we were more surprised by the interleukin and nuclear receptor results.</a:t>
            </a:r>
          </a:p>
          <a:p>
            <a:pPr>
              <a:spcBef>
                <a:spcPct val="0"/>
              </a:spcBef>
            </a:pPr>
            <a:endParaRPr lang="en-US" b="1">
              <a:latin typeface="Arial" charset="0"/>
            </a:endParaRPr>
          </a:p>
          <a:p>
            <a:pPr>
              <a:spcBef>
                <a:spcPct val="0"/>
              </a:spcBef>
            </a:pPr>
            <a:r>
              <a:rPr lang="en-US">
                <a:latin typeface="Arial" charset="0"/>
              </a:rPr>
              <a:t>BLOW UP THE 31, 38, 45 or add legend.</a:t>
            </a:r>
          </a:p>
          <a:p>
            <a:pPr>
              <a:spcBef>
                <a:spcPct val="0"/>
              </a:spcBef>
            </a:pPr>
            <a:endParaRPr lang="en-US">
              <a:latin typeface="Arial" charset="0"/>
            </a:endParaRPr>
          </a:p>
          <a:p>
            <a:pPr>
              <a:spcBef>
                <a:spcPct val="0"/>
              </a:spcBef>
            </a:pPr>
            <a:r>
              <a:rPr lang="en-US">
                <a:latin typeface="Arial" charset="0"/>
              </a:rPr>
              <a:t>Check insulin signaling.</a:t>
            </a:r>
          </a:p>
          <a:p>
            <a:pPr>
              <a:spcBef>
                <a:spcPct val="0"/>
              </a:spcBef>
            </a:pPr>
            <a:endParaRPr lang="en-US">
              <a:latin typeface="Arial" charset="0"/>
            </a:endParaRPr>
          </a:p>
          <a:p>
            <a:pPr>
              <a:spcBef>
                <a:spcPct val="0"/>
              </a:spcBef>
            </a:pPr>
            <a:r>
              <a:rPr lang="en-US">
                <a:latin typeface="Arial" charset="0"/>
              </a:rPr>
              <a:t>COMMENT</a:t>
            </a:r>
          </a:p>
          <a:p>
            <a:pPr>
              <a:spcBef>
                <a:spcPct val="0"/>
              </a:spcBef>
            </a:pPr>
            <a:r>
              <a:rPr lang="en-US">
                <a:latin typeface="Arial" charset="0"/>
              </a:rPr>
              <a:t>I think you need to be prepared here to discuss the various conditions – are they all obese? Suggest giving some examples of the included comparisons.  You have eliminated the insulin deficiency sets, yes? </a:t>
            </a:r>
          </a:p>
          <a:p>
            <a:pPr>
              <a:spcBef>
                <a:spcPct val="0"/>
              </a:spcBef>
            </a:pPr>
            <a:endParaRPr lang="en-US">
              <a:latin typeface="Arial" charset="0"/>
            </a:endParaRPr>
          </a:p>
          <a:p>
            <a:pPr>
              <a:spcBef>
                <a:spcPct val="0"/>
              </a:spcBef>
            </a:pPr>
            <a:r>
              <a:rPr lang="en-US">
                <a:latin typeface="Arial" charset="0"/>
              </a:rPr>
              <a:t>RESPONSE</a:t>
            </a:r>
          </a:p>
          <a:p>
            <a:pPr>
              <a:spcBef>
                <a:spcPct val="0"/>
              </a:spcBef>
            </a:pPr>
            <a:r>
              <a:rPr lang="en-US">
                <a:latin typeface="Arial" charset="0"/>
                <a:sym typeface="Wingdings" charset="0"/>
              </a:rPr>
              <a:t>The 67 conditions includes a few Streptozotocin treated mice, which are insulin deficient.  It also includes mice that could be considered models of obesity (i.e. high fat diets) rather than IR.  I fixed the description according.   DONE.</a:t>
            </a:r>
            <a:r>
              <a:rPr lang="en-US">
                <a:latin typeface="Arial" charset="0"/>
              </a:rPr>
              <a:t> </a:t>
            </a:r>
          </a:p>
          <a:p>
            <a:pPr>
              <a:spcBef>
                <a:spcPct val="0"/>
              </a:spcBef>
            </a:pPr>
            <a:endParaRPr lang="en-US">
              <a:latin typeface="Arial" charset="0"/>
            </a:endParaRPr>
          </a:p>
          <a:p>
            <a:pPr>
              <a:spcBef>
                <a:spcPct val="0"/>
              </a:spcBef>
            </a:pPr>
            <a:r>
              <a:rPr lang="en-US">
                <a:latin typeface="Arial" charset="0"/>
              </a:rPr>
              <a:t>COMMENT</a:t>
            </a:r>
          </a:p>
          <a:p>
            <a:pPr>
              <a:spcBef>
                <a:spcPct val="0"/>
              </a:spcBef>
            </a:pPr>
            <a:r>
              <a:rPr lang="en-US">
                <a:latin typeface="Arial" charset="0"/>
              </a:rPr>
              <a:t>You also need to say something about how the sets were identified (set size, etc) </a:t>
            </a:r>
            <a:endParaRPr lang="en-US">
              <a:latin typeface="Arial" charset="0"/>
              <a:sym typeface="Wingdings" charset="0"/>
            </a:endParaRPr>
          </a:p>
          <a:p>
            <a:pPr>
              <a:spcBef>
                <a:spcPct val="0"/>
              </a:spcBef>
            </a:pPr>
            <a:r>
              <a:rPr lang="en-US">
                <a:latin typeface="Arial" charset="0"/>
              </a:rPr>
              <a:t>Need some description of the 67 conditions. </a:t>
            </a:r>
            <a:r>
              <a:rPr lang="en-US">
                <a:latin typeface="Arial" charset="0"/>
                <a:sym typeface="Wingdings" charset="0"/>
              </a:rPr>
              <a:t> DONE</a:t>
            </a:r>
            <a:endParaRPr lang="en-US">
              <a:latin typeface="Arial" charset="0"/>
            </a:endParaRPr>
          </a:p>
          <a:p>
            <a:pPr>
              <a:spcBef>
                <a:spcPct val="0"/>
              </a:spcBef>
            </a:pPr>
            <a:r>
              <a:rPr lang="en-US">
                <a:latin typeface="Arial" charset="0"/>
              </a:rPr>
              <a:t>IS is often insulin secretion </a:t>
            </a:r>
            <a:r>
              <a:rPr lang="en-US">
                <a:latin typeface="Arial" charset="0"/>
                <a:sym typeface="Wingdings" charset="0"/>
              </a:rPr>
              <a:t> DONE.</a:t>
            </a:r>
            <a:endParaRPr lang="en-US">
              <a:latin typeface="Arial" charset="0"/>
            </a:endParaRPr>
          </a:p>
          <a:p>
            <a:pPr>
              <a:spcBef>
                <a:spcPct val="0"/>
              </a:spcBef>
            </a:pPr>
            <a:r>
              <a:rPr lang="en-US">
                <a:latin typeface="Arial" charset="0"/>
              </a:rPr>
              <a:t>IR is insulin resistance </a:t>
            </a:r>
            <a:r>
              <a:rPr lang="en-US">
                <a:latin typeface="Arial" charset="0"/>
                <a:sym typeface="Wingdings" charset="0"/>
              </a:rPr>
              <a:t> DONE.</a:t>
            </a:r>
            <a:endParaRPr lang="en-US">
              <a:latin typeface="Arial" charset="0"/>
            </a:endParaRPr>
          </a:p>
          <a:p>
            <a:pPr>
              <a:spcBef>
                <a:spcPct val="0"/>
              </a:spcBef>
            </a:pPr>
            <a:r>
              <a:rPr lang="en-US">
                <a:latin typeface="Arial" charset="0"/>
              </a:rPr>
              <a:t>What is the HD? </a:t>
            </a:r>
            <a:r>
              <a:rPr lang="en-US">
                <a:latin typeface="Arial" charset="0"/>
                <a:sym typeface="Wingdings" charset="0"/>
              </a:rPr>
              <a:t> DONE.</a:t>
            </a:r>
            <a:endParaRPr lang="en-US">
              <a:latin typeface="Arial" charset="0"/>
            </a:endParaRPr>
          </a:p>
          <a:p>
            <a:pPr>
              <a:spcBef>
                <a:spcPct val="0"/>
              </a:spcBef>
            </a:pPr>
            <a:r>
              <a:rPr lang="en-US">
                <a:latin typeface="Arial" charset="0"/>
              </a:rPr>
              <a:t>Try not to use these acronyms-you have room on the graph, and with the mixed audience, try not to make them work on the small details so they can concentrate on your message. </a:t>
            </a:r>
            <a:r>
              <a:rPr lang="en-US">
                <a:latin typeface="Arial" charset="0"/>
                <a:sym typeface="Wingdings" charset="0"/>
              </a:rPr>
              <a:t> DONE.</a:t>
            </a:r>
            <a:endParaRPr lang="en-US">
              <a:latin typeface="Arial" charset="0"/>
            </a:endParaRPr>
          </a:p>
          <a:p>
            <a:pPr>
              <a:spcBef>
                <a:spcPct val="0"/>
              </a:spcBef>
            </a:pPr>
            <a:r>
              <a:rPr lang="en-US">
                <a:latin typeface="Arial" charset="0"/>
              </a:rPr>
              <a:t>The main message is that there are very few pathways that are consistant across the sets. Put this in your title.  </a:t>
            </a:r>
            <a:r>
              <a:rPr lang="en-US">
                <a:latin typeface="Arial" charset="0"/>
                <a:sym typeface="Wingdings" charset="0"/>
              </a:rPr>
              <a:t> DONE.</a:t>
            </a:r>
            <a:endParaRPr lang="en-US">
              <a:latin typeface="Arial" charset="0"/>
            </a:endParaRPr>
          </a:p>
          <a:p>
            <a:pPr>
              <a:spcBef>
                <a:spcPct val="0"/>
              </a:spcBef>
            </a:pPr>
            <a:endParaRPr lang="en-US">
              <a:latin typeface="Arial" charset="0"/>
            </a:endParaRPr>
          </a:p>
        </p:txBody>
      </p:sp>
    </p:spTree>
    <p:extLst>
      <p:ext uri="{BB962C8B-B14F-4D97-AF65-F5344CB8AC3E}">
        <p14:creationId xmlns:p14="http://schemas.microsoft.com/office/powerpoint/2010/main" val="24217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85025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79518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CBF470-1935-0D4F-8E49-4BFA9306410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95692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BF470-1935-0D4F-8E49-4BFA9306410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3418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BF470-1935-0D4F-8E49-4BFA9306410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020370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CBF470-1935-0D4F-8E49-4BFA9306410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24919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CBF470-1935-0D4F-8E49-4BFA93064102}"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38712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CBF470-1935-0D4F-8E49-4BFA93064102}"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279301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CBF470-1935-0D4F-8E49-4BFA93064102}" type="datetimeFigureOut">
              <a:rPr lang="en-US" smtClean="0"/>
              <a:t>1/25/22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96911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CBF470-1935-0D4F-8E49-4BFA93064102}" type="datetimeFigureOut">
              <a:rPr lang="en-US" smtClean="0"/>
              <a:t>1/25/22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5791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BF470-1935-0D4F-8E49-4BFA93064102}" type="datetimeFigureOut">
              <a:rPr lang="en-US" smtClean="0"/>
              <a:t>1/25/22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26194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CBF470-1935-0D4F-8E49-4BFA93064102}"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89232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CBF470-1935-0D4F-8E49-4BFA93064102}"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A1B4F6-0BA5-154E-BF35-8C7C32B25F02}" type="slidenum">
              <a:rPr lang="en-US" smtClean="0"/>
              <a:t>‹#›</a:t>
            </a:fld>
            <a:endParaRPr lang="en-US"/>
          </a:p>
        </p:txBody>
      </p:sp>
    </p:spTree>
    <p:extLst>
      <p:ext uri="{BB962C8B-B14F-4D97-AF65-F5344CB8AC3E}">
        <p14:creationId xmlns:p14="http://schemas.microsoft.com/office/powerpoint/2010/main" val="14477498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BF470-1935-0D4F-8E49-4BFA93064102}" type="datetimeFigureOut">
              <a:rPr lang="en-US" smtClean="0"/>
              <a:t>1/25/22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1B4F6-0BA5-154E-BF35-8C7C32B25F02}" type="slidenum">
              <a:rPr lang="en-US" smtClean="0"/>
              <a:t>‹#›</a:t>
            </a:fld>
            <a:endParaRPr lang="en-US"/>
          </a:p>
        </p:txBody>
      </p:sp>
    </p:spTree>
    <p:extLst>
      <p:ext uri="{BB962C8B-B14F-4D97-AF65-F5344CB8AC3E}">
        <p14:creationId xmlns:p14="http://schemas.microsoft.com/office/powerpoint/2010/main" val="102702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png"/><Relationship Id="rId7" Type="http://schemas.openxmlformats.org/officeDocument/2006/relationships/image" Target="../media/image10.jpe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5054"/>
            <a:ext cx="9144000" cy="2387600"/>
          </a:xfrm>
        </p:spPr>
        <p:txBody>
          <a:bodyPr/>
          <a:lstStyle/>
          <a:p>
            <a:r>
              <a:rPr lang="en-US" b="1" smtClean="0">
                <a:solidFill>
                  <a:srgbClr val="FF0000"/>
                </a:solidFill>
              </a:rPr>
              <a:t>BE700 Spring  </a:t>
            </a:r>
            <a:r>
              <a:rPr lang="en-US" b="1" smtClean="0">
                <a:solidFill>
                  <a:srgbClr val="FF0000"/>
                </a:solidFill>
              </a:rPr>
              <a:t>2022</a:t>
            </a:r>
            <a:endParaRPr lang="en-US" b="1" dirty="0">
              <a:solidFill>
                <a:srgbClr val="FF0000"/>
              </a:solidFill>
            </a:endParaRPr>
          </a:p>
        </p:txBody>
      </p:sp>
      <p:sp>
        <p:nvSpPr>
          <p:cNvPr id="3" name="Subtitle 2"/>
          <p:cNvSpPr>
            <a:spLocks noGrp="1"/>
          </p:cNvSpPr>
          <p:nvPr>
            <p:ph type="subTitle" idx="1"/>
          </p:nvPr>
        </p:nvSpPr>
        <p:spPr/>
        <p:txBody>
          <a:bodyPr/>
          <a:lstStyle/>
          <a:p>
            <a:r>
              <a:rPr lang="en-US" dirty="0" smtClean="0"/>
              <a:t>SYSTEMS BIOLOGY AND ARTIFICIAL INTELLIGENCE (AI)</a:t>
            </a:r>
          </a:p>
          <a:p>
            <a:r>
              <a:rPr lang="en-US" dirty="0" smtClean="0"/>
              <a:t>USING AI TO ADVANCE PERSONALIZED MEDICINE</a:t>
            </a:r>
            <a:endParaRPr lang="en-US" dirty="0"/>
          </a:p>
        </p:txBody>
      </p:sp>
      <p:pic>
        <p:nvPicPr>
          <p:cNvPr id="4" name="Picture 3" descr="eureka-momen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138" y="5257800"/>
            <a:ext cx="1580126" cy="1270000"/>
          </a:xfrm>
          <a:prstGeom prst="rect">
            <a:avLst/>
          </a:prstGeom>
        </p:spPr>
      </p:pic>
    </p:spTree>
    <p:extLst>
      <p:ext uri="{BB962C8B-B14F-4D97-AF65-F5344CB8AC3E}">
        <p14:creationId xmlns:p14="http://schemas.microsoft.com/office/powerpoint/2010/main" val="1717551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en-US" dirty="0" smtClean="0">
                <a:solidFill>
                  <a:srgbClr val="FF0000"/>
                </a:solidFill>
              </a:rPr>
              <a:t>Planning Beyond </a:t>
            </a:r>
            <a:r>
              <a:rPr lang="en-US" dirty="0">
                <a:solidFill>
                  <a:srgbClr val="FF0000"/>
                </a:solidFill>
              </a:rPr>
              <a:t>H</a:t>
            </a:r>
            <a:r>
              <a:rPr lang="en-US" dirty="0" smtClean="0">
                <a:solidFill>
                  <a:srgbClr val="FF0000"/>
                </a:solidFill>
              </a:rPr>
              <a:t>uman Reach </a:t>
            </a:r>
            <a:endParaRPr lang="en-US"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b="1" i="1" dirty="0">
                <a:solidFill>
                  <a:srgbClr val="0070C0"/>
                </a:solidFill>
              </a:rPr>
              <a:t>Computer Is Pushed to Edge To Solve Old Chess Problem</a:t>
            </a:r>
          </a:p>
          <a:p>
            <a:r>
              <a:rPr lang="en-US" b="1" dirty="0"/>
              <a:t>By THE ASSOCIATED </a:t>
            </a:r>
            <a:r>
              <a:rPr lang="en-US" b="1" dirty="0" smtClean="0"/>
              <a:t>PRESS  1990</a:t>
            </a:r>
            <a:endParaRPr lang="en-US" dirty="0"/>
          </a:p>
          <a:p>
            <a:r>
              <a:rPr lang="en-US" dirty="0"/>
              <a:t>A 25-year-old graduate student has solved a long-standing chess problem by taking a computer to places no computer has gone before.</a:t>
            </a:r>
          </a:p>
          <a:p>
            <a:r>
              <a:rPr lang="en-US" dirty="0"/>
              <a:t>The double feat, by </a:t>
            </a:r>
            <a:r>
              <a:rPr lang="en-US" b="1" dirty="0"/>
              <a:t>Lewis Stiller</a:t>
            </a:r>
            <a:r>
              <a:rPr lang="en-US" dirty="0"/>
              <a:t>, a computer science student at Johns Hopkins University, not only settled an old chess conundrum, but also opened the door for analysis once believed to be too complicated for even the fastest computers.</a:t>
            </a:r>
          </a:p>
          <a:p>
            <a:r>
              <a:rPr lang="en-US" dirty="0"/>
              <a:t>By performing one of the </a:t>
            </a:r>
            <a:r>
              <a:rPr lang="en-US" b="1" dirty="0"/>
              <a:t>largest computer searches </a:t>
            </a:r>
            <a:r>
              <a:rPr lang="en-US" dirty="0"/>
              <a:t>ever conducted, Mr. Stiller found that a king, a rook and a bishop can defeat a king and two knights in a </a:t>
            </a:r>
            <a:r>
              <a:rPr lang="en-US" b="1" dirty="0">
                <a:solidFill>
                  <a:srgbClr val="FF0000"/>
                </a:solidFill>
              </a:rPr>
              <a:t>maximum of 223 moves</a:t>
            </a:r>
            <a:r>
              <a:rPr lang="en-US" dirty="0"/>
              <a:t>, ending centuries of uncertainty over whether the position is a draw</a:t>
            </a:r>
            <a:r>
              <a:rPr lang="en-US" dirty="0" smtClean="0"/>
              <a:t>.</a:t>
            </a:r>
            <a:r>
              <a:rPr lang="en-US" dirty="0"/>
              <a:t/>
            </a:r>
            <a:br>
              <a:rPr lang="en-US" dirty="0"/>
            </a:br>
            <a:endParaRPr lang="en-US" dirty="0" smtClean="0"/>
          </a:p>
          <a:p>
            <a:r>
              <a:rPr lang="en-US" dirty="0" smtClean="0">
                <a:solidFill>
                  <a:srgbClr val="FF0000"/>
                </a:solidFill>
              </a:rPr>
              <a:t>Lewis was my 3</a:t>
            </a:r>
            <a:r>
              <a:rPr lang="en-US" baseline="30000" dirty="0" smtClean="0">
                <a:solidFill>
                  <a:srgbClr val="FF0000"/>
                </a:solidFill>
              </a:rPr>
              <a:t>rd</a:t>
            </a:r>
            <a:r>
              <a:rPr lang="en-US" dirty="0" smtClean="0">
                <a:solidFill>
                  <a:srgbClr val="FF0000"/>
                </a:solidFill>
              </a:rPr>
              <a:t> PhD Student </a:t>
            </a:r>
            <a:r>
              <a:rPr lang="mr-IN" dirty="0" smtClean="0">
                <a:solidFill>
                  <a:srgbClr val="FF0000"/>
                </a:solidFill>
                <a:sym typeface="Wingdings"/>
              </a:rPr>
              <a:t></a:t>
            </a:r>
            <a:r>
              <a:rPr lang="en-US" dirty="0" smtClean="0">
                <a:solidFill>
                  <a:srgbClr val="FF0000"/>
                </a:solidFill>
                <a:sym typeface="Wingdings"/>
              </a:rPr>
              <a:t> </a:t>
            </a:r>
          </a:p>
          <a:p>
            <a:r>
              <a:rPr lang="en-US" dirty="0" smtClean="0">
                <a:solidFill>
                  <a:srgbClr val="FF0000"/>
                </a:solidFill>
                <a:sym typeface="Wingdings"/>
              </a:rPr>
              <a:t>He programmed on the Connection Machine Built by Danny Hillis (MIT)</a:t>
            </a:r>
            <a:endParaRPr lang="en-US" dirty="0" smtClean="0">
              <a:solidFill>
                <a:srgbClr val="FF0000"/>
              </a:solidFill>
            </a:endParaRPr>
          </a:p>
        </p:txBody>
      </p:sp>
    </p:spTree>
    <p:extLst>
      <p:ext uri="{BB962C8B-B14F-4D97-AF65-F5344CB8AC3E}">
        <p14:creationId xmlns:p14="http://schemas.microsoft.com/office/powerpoint/2010/main" val="1841092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solidFill>
                  <a:srgbClr val="C00000"/>
                </a:solidFill>
              </a:rPr>
              <a:t>MedWatcher</a:t>
            </a:r>
            <a:r>
              <a:rPr lang="en-US" sz="2800" b="1" dirty="0">
                <a:solidFill>
                  <a:srgbClr val="C00000"/>
                </a:solidFill>
              </a:rPr>
              <a:t>: A Machine Learning System that Mines Social Networks for Adverse Drug Events</a:t>
            </a:r>
          </a:p>
        </p:txBody>
      </p:sp>
      <p:sp>
        <p:nvSpPr>
          <p:cNvPr id="3" name="Content Placeholder 2"/>
          <p:cNvSpPr>
            <a:spLocks noGrp="1"/>
          </p:cNvSpPr>
          <p:nvPr>
            <p:ph idx="1"/>
          </p:nvPr>
        </p:nvSpPr>
        <p:spPr>
          <a:xfrm>
            <a:off x="1844040" y="1569406"/>
            <a:ext cx="8366760" cy="3040694"/>
          </a:xfrm>
        </p:spPr>
        <p:txBody>
          <a:bodyPr>
            <a:normAutofit/>
          </a:bodyPr>
          <a:lstStyle/>
          <a:p>
            <a:pPr>
              <a:spcAft>
                <a:spcPts val="1200"/>
              </a:spcAft>
            </a:pPr>
            <a:r>
              <a:rPr lang="en-US" dirty="0" smtClean="0"/>
              <a:t>Acquisition: collect posts from online forums (e.g. </a:t>
            </a:r>
            <a:r>
              <a:rPr lang="en-US" b="1" dirty="0" smtClean="0"/>
              <a:t>Twitter)</a:t>
            </a:r>
            <a:r>
              <a:rPr lang="en-US" dirty="0" smtClean="0"/>
              <a:t> via search for product </a:t>
            </a:r>
            <a:r>
              <a:rPr lang="en-US" b="1" dirty="0" smtClean="0"/>
              <a:t>generic</a:t>
            </a:r>
            <a:r>
              <a:rPr lang="en-US" dirty="0" smtClean="0"/>
              <a:t> and </a:t>
            </a:r>
            <a:r>
              <a:rPr lang="en-US" b="1" dirty="0" smtClean="0"/>
              <a:t>brand</a:t>
            </a:r>
            <a:r>
              <a:rPr lang="en-US" dirty="0" smtClean="0"/>
              <a:t> names.</a:t>
            </a:r>
          </a:p>
          <a:p>
            <a:pPr>
              <a:spcAft>
                <a:spcPts val="1200"/>
              </a:spcAft>
            </a:pPr>
            <a:r>
              <a:rPr lang="en-US" dirty="0" smtClean="0"/>
              <a:t>Apply </a:t>
            </a:r>
            <a:r>
              <a:rPr lang="en-US" b="1" dirty="0" smtClean="0"/>
              <a:t>natural language processing and machine learning algorithms </a:t>
            </a:r>
            <a:r>
              <a:rPr lang="en-US" dirty="0" smtClean="0"/>
              <a:t>to filter posts and identify adverse events.</a:t>
            </a:r>
          </a:p>
          <a:p>
            <a:pPr>
              <a:spcAft>
                <a:spcPts val="1200"/>
              </a:spcAft>
            </a:pPr>
            <a:endParaRPr lang="en-US" dirty="0" smtClean="0"/>
          </a:p>
        </p:txBody>
      </p:sp>
      <p:pic>
        <p:nvPicPr>
          <p:cNvPr id="5" name="Picture 4"/>
          <p:cNvPicPr>
            <a:picLocks noChangeAspect="1"/>
          </p:cNvPicPr>
          <p:nvPr/>
        </p:nvPicPr>
        <p:blipFill>
          <a:blip r:embed="rId3"/>
          <a:stretch>
            <a:fillRect/>
          </a:stretch>
        </p:blipFill>
        <p:spPr>
          <a:xfrm>
            <a:off x="6744232" y="5030480"/>
            <a:ext cx="3258288" cy="1357620"/>
          </a:xfrm>
          <a:prstGeom prst="rect">
            <a:avLst/>
          </a:prstGeom>
        </p:spPr>
      </p:pic>
      <p:sp>
        <p:nvSpPr>
          <p:cNvPr id="6" name="TextBox 5"/>
          <p:cNvSpPr txBox="1"/>
          <p:nvPr/>
        </p:nvSpPr>
        <p:spPr>
          <a:xfrm>
            <a:off x="1524000" y="5384800"/>
            <a:ext cx="5220232" cy="738664"/>
          </a:xfrm>
          <a:prstGeom prst="rect">
            <a:avLst/>
          </a:prstGeom>
          <a:noFill/>
        </p:spPr>
        <p:txBody>
          <a:bodyPr wrap="square" rtlCol="0">
            <a:spAutoFit/>
          </a:bodyPr>
          <a:lstStyle/>
          <a:p>
            <a:r>
              <a:rPr lang="en-US" sz="2400" b="1" dirty="0">
                <a:solidFill>
                  <a:srgbClr val="0070C0"/>
                </a:solidFill>
              </a:rPr>
              <a:t>Clark </a:t>
            </a:r>
            <a:r>
              <a:rPr lang="en-US" sz="2400" b="1" dirty="0" err="1">
                <a:solidFill>
                  <a:srgbClr val="0070C0"/>
                </a:solidFill>
              </a:rPr>
              <a:t>Freifeld</a:t>
            </a:r>
            <a:r>
              <a:rPr lang="en-US" sz="2400" b="1" dirty="0">
                <a:solidFill>
                  <a:srgbClr val="0070C0"/>
                </a:solidFill>
              </a:rPr>
              <a:t>, PhD 2014 MS Media Lab</a:t>
            </a:r>
          </a:p>
          <a:p>
            <a:r>
              <a:rPr lang="en-US" b="1" dirty="0">
                <a:solidFill>
                  <a:srgbClr val="0070C0"/>
                </a:solidFill>
              </a:rPr>
              <a:t>(co-advised by J. Brownstein (HMS) and S. </a:t>
            </a:r>
            <a:r>
              <a:rPr lang="en-US" b="1" dirty="0" err="1">
                <a:solidFill>
                  <a:srgbClr val="0070C0"/>
                </a:solidFill>
              </a:rPr>
              <a:t>Kasif</a:t>
            </a:r>
            <a:r>
              <a:rPr lang="en-US" b="1" dirty="0">
                <a:solidFill>
                  <a:srgbClr val="0070C0"/>
                </a:solidFill>
              </a:rPr>
              <a:t>) </a:t>
            </a:r>
          </a:p>
        </p:txBody>
      </p:sp>
    </p:spTree>
    <p:extLst>
      <p:ext uri="{BB962C8B-B14F-4D97-AF65-F5344CB8AC3E}">
        <p14:creationId xmlns:p14="http://schemas.microsoft.com/office/powerpoint/2010/main" val="155946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0596"/>
            <a:ext cx="8229600" cy="731492"/>
          </a:xfrm>
        </p:spPr>
        <p:txBody>
          <a:bodyPr>
            <a:normAutofit/>
          </a:bodyPr>
          <a:lstStyle/>
          <a:p>
            <a:r>
              <a:rPr lang="en-US" dirty="0" smtClean="0"/>
              <a:t>Curation Tool</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144170" y="484286"/>
            <a:ext cx="7871360" cy="5848129"/>
          </a:xfrm>
          <a:prstGeom prst="rect">
            <a:avLst/>
          </a:prstGeom>
        </p:spPr>
      </p:pic>
    </p:spTree>
    <p:extLst>
      <p:ext uri="{BB962C8B-B14F-4D97-AF65-F5344CB8AC3E}">
        <p14:creationId xmlns:p14="http://schemas.microsoft.com/office/powerpoint/2010/main" val="2062684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FF659544-C38B-E142-B171-3637F943D4B6}" type="slidenum">
              <a:rPr lang="en-US">
                <a:solidFill>
                  <a:srgbClr val="898989"/>
                </a:solidFill>
                <a:latin typeface="Arial" charset="0"/>
              </a:rPr>
              <a:pPr/>
              <a:t>13</a:t>
            </a:fld>
            <a:endParaRPr lang="en-US">
              <a:solidFill>
                <a:srgbClr val="898989"/>
              </a:solidFill>
              <a:latin typeface="Arial" charset="0"/>
            </a:endParaRPr>
          </a:p>
        </p:txBody>
      </p:sp>
      <p:sp>
        <p:nvSpPr>
          <p:cNvPr id="62467" name="Rectangle 2"/>
          <p:cNvSpPr>
            <a:spLocks noGrp="1" noChangeArrowheads="1"/>
          </p:cNvSpPr>
          <p:nvPr>
            <p:ph type="title"/>
          </p:nvPr>
        </p:nvSpPr>
        <p:spPr>
          <a:xfrm>
            <a:off x="1946475" y="55109"/>
            <a:ext cx="8229600" cy="1143000"/>
          </a:xfrm>
        </p:spPr>
        <p:txBody>
          <a:bodyPr>
            <a:noAutofit/>
          </a:bodyPr>
          <a:lstStyle/>
          <a:p>
            <a:r>
              <a:rPr lang="en-US" sz="2400" dirty="0">
                <a:solidFill>
                  <a:srgbClr val="FF0000"/>
                </a:solidFill>
                <a:latin typeface="Calibri" charset="0"/>
              </a:rPr>
              <a:t> </a:t>
            </a:r>
            <a:r>
              <a:rPr lang="en-US" sz="2400" b="1" dirty="0">
                <a:solidFill>
                  <a:srgbClr val="FF0000"/>
                </a:solidFill>
                <a:latin typeface="Calibri" charset="0"/>
              </a:rPr>
              <a:t>Discovery of a Wellness Network ?</a:t>
            </a:r>
            <a:br>
              <a:rPr lang="en-US" sz="2400" b="1" dirty="0">
                <a:solidFill>
                  <a:srgbClr val="FF0000"/>
                </a:solidFill>
                <a:latin typeface="Calibri" charset="0"/>
              </a:rPr>
            </a:br>
            <a:r>
              <a:rPr lang="en-US" sz="2000" dirty="0">
                <a:solidFill>
                  <a:srgbClr val="FF0000"/>
                </a:solidFill>
                <a:latin typeface="Calibri" charset="0"/>
              </a:rPr>
              <a:t>Manway Liu (double major MIT)</a:t>
            </a:r>
            <a:br>
              <a:rPr lang="en-US" sz="2000" dirty="0">
                <a:solidFill>
                  <a:srgbClr val="FF0000"/>
                </a:solidFill>
                <a:latin typeface="Calibri" charset="0"/>
              </a:rPr>
            </a:br>
            <a:r>
              <a:rPr lang="en-US" sz="1800" dirty="0">
                <a:solidFill>
                  <a:srgbClr val="FF0000"/>
                </a:solidFill>
                <a:latin typeface="Calibri" charset="0"/>
              </a:rPr>
              <a:t>co-mentored by Zak </a:t>
            </a:r>
            <a:r>
              <a:rPr lang="en-US" sz="1800" dirty="0" err="1">
                <a:solidFill>
                  <a:srgbClr val="FF0000"/>
                </a:solidFill>
                <a:latin typeface="Calibri" charset="0"/>
              </a:rPr>
              <a:t>Kohane</a:t>
            </a:r>
            <a:r>
              <a:rPr lang="en-US" sz="1800" dirty="0">
                <a:solidFill>
                  <a:srgbClr val="FF0000"/>
                </a:solidFill>
                <a:latin typeface="Calibri" charset="0"/>
              </a:rPr>
              <a:t> (HMS) and Simon </a:t>
            </a:r>
            <a:r>
              <a:rPr lang="en-US" sz="1800" dirty="0" err="1">
                <a:solidFill>
                  <a:srgbClr val="FF0000"/>
                </a:solidFill>
                <a:latin typeface="Calibri" charset="0"/>
              </a:rPr>
              <a:t>Kasif</a:t>
            </a:r>
            <a:r>
              <a:rPr lang="en-US" sz="1800" dirty="0">
                <a:solidFill>
                  <a:srgbClr val="FF0000"/>
                </a:solidFill>
                <a:latin typeface="Calibri" charset="0"/>
              </a:rPr>
              <a:t>  </a:t>
            </a:r>
          </a:p>
        </p:txBody>
      </p:sp>
      <p:sp>
        <p:nvSpPr>
          <p:cNvPr id="100356" name="Rectangle 3"/>
          <p:cNvSpPr>
            <a:spLocks noChangeArrowheads="1"/>
          </p:cNvSpPr>
          <p:nvPr/>
        </p:nvSpPr>
        <p:spPr bwMode="auto">
          <a:xfrm>
            <a:off x="1752600" y="1752600"/>
            <a:ext cx="3581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nSpc>
                <a:spcPct val="90000"/>
              </a:lnSpc>
              <a:spcBef>
                <a:spcPct val="20000"/>
              </a:spcBef>
              <a:buFont typeface="Wingdings" charset="0"/>
              <a:buAutoNum type="arabicPeriod"/>
            </a:pPr>
            <a:r>
              <a:rPr lang="en-US" sz="2000" dirty="0">
                <a:latin typeface="Calibri" charset="0"/>
              </a:rPr>
              <a:t>Insulin signaling, interleukins (inflammation), and nuclear receptors (hormone receptors).</a:t>
            </a:r>
          </a:p>
          <a:p>
            <a:pPr marL="533400" indent="-533400">
              <a:lnSpc>
                <a:spcPct val="90000"/>
              </a:lnSpc>
              <a:spcBef>
                <a:spcPct val="20000"/>
              </a:spcBef>
              <a:buFont typeface="Wingdings" charset="0"/>
              <a:buAutoNum type="arabicPeriod"/>
            </a:pPr>
            <a:endParaRPr lang="en-US" sz="2000" dirty="0">
              <a:latin typeface="Calibri" charset="0"/>
            </a:endParaRPr>
          </a:p>
          <a:p>
            <a:pPr marL="533400" indent="-533400">
              <a:lnSpc>
                <a:spcPct val="90000"/>
              </a:lnSpc>
              <a:spcBef>
                <a:spcPct val="20000"/>
              </a:spcBef>
              <a:buFont typeface="Wingdings" charset="0"/>
              <a:buAutoNum type="arabicPeriod"/>
            </a:pPr>
            <a:r>
              <a:rPr lang="en-US" sz="2000" dirty="0">
                <a:latin typeface="Calibri" charset="0"/>
              </a:rPr>
              <a:t>Insulin signaling is consistent with the given disease models.  Was not identified using standard techniques.</a:t>
            </a:r>
          </a:p>
          <a:p>
            <a:pPr marL="533400" indent="-533400">
              <a:lnSpc>
                <a:spcPct val="90000"/>
              </a:lnSpc>
              <a:spcBef>
                <a:spcPct val="20000"/>
              </a:spcBef>
              <a:buFont typeface="Wingdings" charset="0"/>
              <a:buAutoNum type="arabicPeriod"/>
            </a:pPr>
            <a:endParaRPr lang="en-US" sz="2000" dirty="0">
              <a:latin typeface="Calibri" charset="0"/>
            </a:endParaRPr>
          </a:p>
          <a:p>
            <a:pPr marL="533400" indent="-533400">
              <a:lnSpc>
                <a:spcPct val="90000"/>
              </a:lnSpc>
              <a:spcBef>
                <a:spcPct val="20000"/>
              </a:spcBef>
              <a:buFont typeface="Wingdings" charset="0"/>
              <a:buAutoNum type="arabicPeriod"/>
            </a:pPr>
            <a:r>
              <a:rPr lang="en-US" sz="2000" dirty="0">
                <a:latin typeface="Calibri" charset="0"/>
              </a:rPr>
              <a:t>Interleukins and nuclear receptors consistent with the inflammation and disordered metabolism associated with type 2 diabetes.</a:t>
            </a:r>
          </a:p>
        </p:txBody>
      </p:sp>
      <p:pic>
        <p:nvPicPr>
          <p:cNvPr id="100357"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562600" y="1730376"/>
            <a:ext cx="5029200" cy="2994025"/>
          </a:xfrm>
        </p:spPr>
      </p:pic>
      <p:sp>
        <p:nvSpPr>
          <p:cNvPr id="100358" name="Text Box 5"/>
          <p:cNvSpPr txBox="1">
            <a:spLocks noChangeArrowheads="1"/>
          </p:cNvSpPr>
          <p:nvPr/>
        </p:nvSpPr>
        <p:spPr bwMode="auto">
          <a:xfrm>
            <a:off x="5486400" y="4953000"/>
            <a:ext cx="38862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b="1" dirty="0"/>
              <a:t>Nuclear receptors</a:t>
            </a:r>
            <a:r>
              <a:rPr lang="en-US" dirty="0"/>
              <a:t>: 31 of 67</a:t>
            </a:r>
          </a:p>
          <a:p>
            <a:r>
              <a:rPr lang="en-US" dirty="0"/>
              <a:t>(many hormone receptors)</a:t>
            </a:r>
          </a:p>
          <a:p>
            <a:r>
              <a:rPr lang="en-US" b="1" dirty="0"/>
              <a:t>Interleukins</a:t>
            </a:r>
            <a:r>
              <a:rPr lang="en-US" dirty="0"/>
              <a:t>: 38 of 67</a:t>
            </a:r>
          </a:p>
          <a:p>
            <a:r>
              <a:rPr lang="en-US" dirty="0"/>
              <a:t>JNK, SMAD</a:t>
            </a:r>
          </a:p>
          <a:p>
            <a:r>
              <a:rPr lang="en-US" b="1" dirty="0"/>
              <a:t>Insulin signaling</a:t>
            </a:r>
            <a:r>
              <a:rPr lang="en-US" dirty="0"/>
              <a:t>: 45 of 67. </a:t>
            </a:r>
          </a:p>
        </p:txBody>
      </p:sp>
      <p:sp>
        <p:nvSpPr>
          <p:cNvPr id="100359" name="Text Box 6"/>
          <p:cNvSpPr txBox="1">
            <a:spLocks noChangeArrowheads="1"/>
          </p:cNvSpPr>
          <p:nvPr/>
        </p:nvSpPr>
        <p:spPr bwMode="auto">
          <a:xfrm>
            <a:off x="6232526" y="4532313"/>
            <a:ext cx="36734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100360" name="Rectangle 7"/>
          <p:cNvSpPr>
            <a:spLocks noChangeArrowheads="1"/>
          </p:cNvSpPr>
          <p:nvPr/>
        </p:nvSpPr>
        <p:spPr bwMode="auto">
          <a:xfrm>
            <a:off x="8153400" y="3657600"/>
            <a:ext cx="2362200" cy="685800"/>
          </a:xfrm>
          <a:prstGeom prst="rect">
            <a:avLst/>
          </a:prstGeom>
          <a:solidFill>
            <a:srgbClr val="C0C0C0"/>
          </a:solidFill>
          <a:ln w="9525">
            <a:solidFill>
              <a:srgbClr val="C0C0C0"/>
            </a:solidFill>
            <a:miter lim="800000"/>
            <a:headEnd/>
            <a:tailEnd/>
          </a:ln>
        </p:spPr>
        <p:txBody>
          <a:bodyPr wrap="none" anchor="ctr"/>
          <a:lstStyle/>
          <a:p>
            <a:endParaRPr lang="en-US">
              <a:latin typeface="Calibri" charset="0"/>
            </a:endParaRPr>
          </a:p>
        </p:txBody>
      </p:sp>
      <p:sp>
        <p:nvSpPr>
          <p:cNvPr id="100361" name="AutoShape 8"/>
          <p:cNvSpPr>
            <a:spLocks noChangeArrowheads="1"/>
          </p:cNvSpPr>
          <p:nvPr/>
        </p:nvSpPr>
        <p:spPr bwMode="auto">
          <a:xfrm flipH="1" flipV="1">
            <a:off x="7315201" y="2971800"/>
            <a:ext cx="1541463" cy="685800"/>
          </a:xfrm>
          <a:prstGeom prst="wedgeRoundRectCallout">
            <a:avLst>
              <a:gd name="adj1" fmla="val -48250"/>
              <a:gd name="adj2" fmla="val -156481"/>
              <a:gd name="adj3" fmla="val 16667"/>
            </a:avLst>
          </a:prstGeom>
          <a:solidFill>
            <a:schemeClr val="tx1"/>
          </a:solidFill>
          <a:ln w="9525">
            <a:solidFill>
              <a:schemeClr val="tx1"/>
            </a:solidFill>
            <a:miter lim="800000"/>
            <a:headEnd/>
            <a:tailEnd/>
          </a:ln>
        </p:spPr>
        <p:txBody>
          <a:bodyPr rot="10800000"/>
          <a:lstStyle/>
          <a:p>
            <a:pPr algn="ctr"/>
            <a:r>
              <a:rPr lang="en-US" sz="1600">
                <a:solidFill>
                  <a:srgbClr val="CC0000"/>
                </a:solidFill>
                <a:latin typeface="Calibri" charset="0"/>
              </a:rPr>
              <a:t>Nuclear</a:t>
            </a:r>
            <a:r>
              <a:rPr lang="en-US" sz="1600">
                <a:latin typeface="Calibri" charset="0"/>
              </a:rPr>
              <a:t> </a:t>
            </a:r>
            <a:r>
              <a:rPr lang="en-US" sz="1600">
                <a:solidFill>
                  <a:srgbClr val="CC0000"/>
                </a:solidFill>
                <a:latin typeface="Calibri" charset="0"/>
              </a:rPr>
              <a:t>Receptors</a:t>
            </a:r>
          </a:p>
        </p:txBody>
      </p:sp>
      <p:sp>
        <p:nvSpPr>
          <p:cNvPr id="100362" name="AutoShape 9"/>
          <p:cNvSpPr>
            <a:spLocks noChangeArrowheads="1"/>
          </p:cNvSpPr>
          <p:nvPr/>
        </p:nvSpPr>
        <p:spPr bwMode="auto">
          <a:xfrm flipH="1" flipV="1">
            <a:off x="8915400" y="5410200"/>
            <a:ext cx="1524000" cy="381000"/>
          </a:xfrm>
          <a:prstGeom prst="wedgeRoundRectCallout">
            <a:avLst>
              <a:gd name="adj1" fmla="val 24685"/>
              <a:gd name="adj2" fmla="val 298333"/>
              <a:gd name="adj3" fmla="val 16667"/>
            </a:avLst>
          </a:prstGeom>
          <a:solidFill>
            <a:schemeClr val="tx1"/>
          </a:solidFill>
          <a:ln w="9525">
            <a:solidFill>
              <a:schemeClr val="tx1"/>
            </a:solidFill>
            <a:miter lim="800000"/>
            <a:headEnd/>
            <a:tailEnd/>
          </a:ln>
        </p:spPr>
        <p:txBody>
          <a:bodyPr rot="10800000"/>
          <a:lstStyle/>
          <a:p>
            <a:pPr algn="ctr"/>
            <a:r>
              <a:rPr lang="en-US" sz="1600" dirty="0">
                <a:solidFill>
                  <a:srgbClr val="CC0000"/>
                </a:solidFill>
                <a:latin typeface="Calibri" charset="0"/>
              </a:rPr>
              <a:t>Inflammation</a:t>
            </a:r>
          </a:p>
        </p:txBody>
      </p:sp>
      <p:sp>
        <p:nvSpPr>
          <p:cNvPr id="100363" name="AutoShape 10"/>
          <p:cNvSpPr>
            <a:spLocks noChangeArrowheads="1"/>
          </p:cNvSpPr>
          <p:nvPr/>
        </p:nvSpPr>
        <p:spPr bwMode="auto">
          <a:xfrm flipH="1" flipV="1">
            <a:off x="8458200" y="2133600"/>
            <a:ext cx="1828800" cy="533400"/>
          </a:xfrm>
          <a:prstGeom prst="wedgeRoundRectCallout">
            <a:avLst>
              <a:gd name="adj1" fmla="val -42190"/>
              <a:gd name="adj2" fmla="val -375000"/>
              <a:gd name="adj3" fmla="val 16667"/>
            </a:avLst>
          </a:prstGeom>
          <a:solidFill>
            <a:schemeClr val="tx1"/>
          </a:solidFill>
          <a:ln w="9525">
            <a:solidFill>
              <a:schemeClr val="tx1"/>
            </a:solidFill>
            <a:miter lim="800000"/>
            <a:headEnd/>
            <a:tailEnd/>
          </a:ln>
        </p:spPr>
        <p:txBody>
          <a:bodyPr rot="10800000"/>
          <a:lstStyle/>
          <a:p>
            <a:pPr algn="ctr"/>
            <a:r>
              <a:rPr lang="en-US" sz="1600">
                <a:solidFill>
                  <a:srgbClr val="CC0000"/>
                </a:solidFill>
                <a:latin typeface="Calibri" charset="0"/>
              </a:rPr>
              <a:t>Insulin signaling</a:t>
            </a:r>
          </a:p>
        </p:txBody>
      </p:sp>
      <p:pic>
        <p:nvPicPr>
          <p:cNvPr id="12" name="Picture 11" descr="eureka-momen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9" y="973138"/>
            <a:ext cx="969801" cy="779462"/>
          </a:xfrm>
          <a:prstGeom prst="rect">
            <a:avLst/>
          </a:prstGeom>
        </p:spPr>
      </p:pic>
    </p:spTree>
    <p:extLst>
      <p:ext uri="{BB962C8B-B14F-4D97-AF65-F5344CB8AC3E}">
        <p14:creationId xmlns:p14="http://schemas.microsoft.com/office/powerpoint/2010/main" val="122587019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8102"/>
            <a:ext cx="8229600" cy="1143000"/>
          </a:xfrm>
        </p:spPr>
        <p:txBody>
          <a:bodyPr>
            <a:noAutofit/>
          </a:bodyPr>
          <a:lstStyle/>
          <a:p>
            <a:r>
              <a:rPr lang="en-US" sz="3600" dirty="0">
                <a:solidFill>
                  <a:srgbClr val="FF0000"/>
                </a:solidFill>
              </a:rPr>
              <a:t>Discovery of a Network that Inhibits Differentiation?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003" y="1042210"/>
            <a:ext cx="8701756" cy="8549909"/>
          </a:xfrm>
          <a:prstGeom prst="rect">
            <a:avLst/>
          </a:prstGeom>
        </p:spPr>
      </p:pic>
      <p:sp>
        <p:nvSpPr>
          <p:cNvPr id="5" name="Rectangle 4"/>
          <p:cNvSpPr/>
          <p:nvPr/>
        </p:nvSpPr>
        <p:spPr>
          <a:xfrm>
            <a:off x="1619004" y="1169043"/>
            <a:ext cx="8591797" cy="12297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485910" y="1231103"/>
            <a:ext cx="6724891" cy="954107"/>
          </a:xfrm>
          <a:prstGeom prst="rect">
            <a:avLst/>
          </a:prstGeom>
          <a:noFill/>
        </p:spPr>
        <p:txBody>
          <a:bodyPr wrap="square" rtlCol="0">
            <a:spAutoFit/>
          </a:bodyPr>
          <a:lstStyle/>
          <a:p>
            <a:r>
              <a:rPr lang="en-US" sz="2000" dirty="0"/>
              <a:t>Alfred Ramirez et al, to appear 2020</a:t>
            </a:r>
          </a:p>
          <a:p>
            <a:r>
              <a:rPr lang="en-US" dirty="0"/>
              <a:t>Alfred is a double major Biology &amp; Physics from MIT</a:t>
            </a:r>
          </a:p>
          <a:p>
            <a:r>
              <a:rPr lang="en-US" dirty="0"/>
              <a:t>co-mentored by Simon </a:t>
            </a:r>
            <a:r>
              <a:rPr lang="en-US" dirty="0" err="1"/>
              <a:t>Kasif</a:t>
            </a:r>
            <a:r>
              <a:rPr lang="en-US" dirty="0"/>
              <a:t> and Ron Kahn (</a:t>
            </a:r>
            <a:r>
              <a:rPr lang="en-US" dirty="0" err="1"/>
              <a:t>HMS,Joslin</a:t>
            </a:r>
            <a:r>
              <a:rPr lang="en-US" dirty="0"/>
              <a:t>)</a:t>
            </a:r>
          </a:p>
        </p:txBody>
      </p:sp>
    </p:spTree>
    <p:extLst>
      <p:ext uri="{BB962C8B-B14F-4D97-AF65-F5344CB8AC3E}">
        <p14:creationId xmlns:p14="http://schemas.microsoft.com/office/powerpoint/2010/main" val="737108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31094"/>
            <a:ext cx="9144000" cy="954838"/>
          </a:xfrm>
        </p:spPr>
        <p:txBody>
          <a:bodyPr/>
          <a:lstStyle/>
          <a:p>
            <a:pPr algn="ctr"/>
            <a:r>
              <a:rPr lang="en-US" dirty="0" smtClean="0">
                <a:solidFill>
                  <a:srgbClr val="FF0000"/>
                </a:solidFill>
              </a:rPr>
              <a:t>            The AI Space </a:t>
            </a:r>
            <a:endParaRPr lang="en-US" dirty="0">
              <a:solidFill>
                <a:srgbClr val="FF0000"/>
              </a:solidFill>
            </a:endParaRPr>
          </a:p>
        </p:txBody>
      </p:sp>
      <p:sp>
        <p:nvSpPr>
          <p:cNvPr id="4" name="Cube 3"/>
          <p:cNvSpPr/>
          <p:nvPr/>
        </p:nvSpPr>
        <p:spPr>
          <a:xfrm>
            <a:off x="4251847" y="2319257"/>
            <a:ext cx="5184254" cy="305492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5347855" y="5639717"/>
            <a:ext cx="2535382" cy="300082"/>
          </a:xfrm>
          <a:prstGeom prst="rect">
            <a:avLst/>
          </a:prstGeom>
          <a:noFill/>
        </p:spPr>
        <p:txBody>
          <a:bodyPr wrap="square" rtlCol="0">
            <a:spAutoFit/>
          </a:bodyPr>
          <a:lstStyle/>
          <a:p>
            <a:r>
              <a:rPr lang="en-US" sz="1350" dirty="0"/>
              <a:t>REASONING/PLANNING  </a:t>
            </a:r>
          </a:p>
        </p:txBody>
      </p:sp>
      <p:sp>
        <p:nvSpPr>
          <p:cNvPr id="6" name="TextBox 5"/>
          <p:cNvSpPr txBox="1"/>
          <p:nvPr/>
        </p:nvSpPr>
        <p:spPr>
          <a:xfrm rot="5400000">
            <a:off x="9545943" y="3212350"/>
            <a:ext cx="950335" cy="300082"/>
          </a:xfrm>
          <a:prstGeom prst="rect">
            <a:avLst/>
          </a:prstGeom>
          <a:noFill/>
        </p:spPr>
        <p:txBody>
          <a:bodyPr wrap="square" rtlCol="0">
            <a:spAutoFit/>
          </a:bodyPr>
          <a:lstStyle/>
          <a:p>
            <a:r>
              <a:rPr lang="en-US" sz="1350" dirty="0"/>
              <a:t>LEARNING </a:t>
            </a:r>
          </a:p>
        </p:txBody>
      </p:sp>
      <p:sp>
        <p:nvSpPr>
          <p:cNvPr id="7" name="TextBox 6"/>
          <p:cNvSpPr txBox="1"/>
          <p:nvPr/>
        </p:nvSpPr>
        <p:spPr>
          <a:xfrm rot="18808377">
            <a:off x="8548192" y="4908301"/>
            <a:ext cx="1428750" cy="507831"/>
          </a:xfrm>
          <a:prstGeom prst="rect">
            <a:avLst/>
          </a:prstGeom>
          <a:noFill/>
        </p:spPr>
        <p:txBody>
          <a:bodyPr wrap="square" rtlCol="0">
            <a:spAutoFit/>
          </a:bodyPr>
          <a:lstStyle/>
          <a:p>
            <a:pPr algn="ctr"/>
            <a:r>
              <a:rPr lang="en-US" sz="1350" dirty="0"/>
              <a:t>MULTI DOMAIN</a:t>
            </a:r>
          </a:p>
          <a:p>
            <a:pPr algn="ctr"/>
            <a:r>
              <a:rPr lang="en-US" sz="1350" dirty="0"/>
              <a:t>ANALOGY</a:t>
            </a:r>
          </a:p>
        </p:txBody>
      </p:sp>
      <p:sp>
        <p:nvSpPr>
          <p:cNvPr id="8" name="Oval 7"/>
          <p:cNvSpPr/>
          <p:nvPr/>
        </p:nvSpPr>
        <p:spPr>
          <a:xfrm>
            <a:off x="6419269" y="4556846"/>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FF0000"/>
                </a:solidFill>
              </a:rPr>
              <a:t>√</a:t>
            </a:r>
          </a:p>
        </p:txBody>
      </p:sp>
      <p:sp>
        <p:nvSpPr>
          <p:cNvPr id="11" name="Oval 10"/>
          <p:cNvSpPr/>
          <p:nvPr/>
        </p:nvSpPr>
        <p:spPr>
          <a:xfrm>
            <a:off x="5357728" y="4472918"/>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12" name="Oval 11"/>
          <p:cNvSpPr/>
          <p:nvPr/>
        </p:nvSpPr>
        <p:spPr>
          <a:xfrm>
            <a:off x="4746337" y="3756354"/>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13" name="Oval 12"/>
          <p:cNvSpPr/>
          <p:nvPr/>
        </p:nvSpPr>
        <p:spPr>
          <a:xfrm>
            <a:off x="4357141" y="3402238"/>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14" name="TextBox 13"/>
          <p:cNvSpPr txBox="1"/>
          <p:nvPr/>
        </p:nvSpPr>
        <p:spPr>
          <a:xfrm>
            <a:off x="3129340" y="3402237"/>
            <a:ext cx="1257300" cy="300082"/>
          </a:xfrm>
          <a:prstGeom prst="rect">
            <a:avLst/>
          </a:prstGeom>
          <a:noFill/>
        </p:spPr>
        <p:txBody>
          <a:bodyPr wrap="square" rtlCol="0">
            <a:spAutoFit/>
          </a:bodyPr>
          <a:lstStyle/>
          <a:p>
            <a:r>
              <a:rPr lang="en-US" sz="1350"/>
              <a:t>PERCEPTRONS</a:t>
            </a:r>
          </a:p>
        </p:txBody>
      </p:sp>
      <p:sp>
        <p:nvSpPr>
          <p:cNvPr id="15" name="TextBox 14"/>
          <p:cNvSpPr txBox="1"/>
          <p:nvPr/>
        </p:nvSpPr>
        <p:spPr>
          <a:xfrm>
            <a:off x="3457802" y="3757316"/>
            <a:ext cx="2147927" cy="300082"/>
          </a:xfrm>
          <a:prstGeom prst="rect">
            <a:avLst/>
          </a:prstGeom>
          <a:noFill/>
        </p:spPr>
        <p:txBody>
          <a:bodyPr wrap="square" rtlCol="0">
            <a:spAutoFit/>
          </a:bodyPr>
          <a:lstStyle/>
          <a:p>
            <a:r>
              <a:rPr lang="en-US" sz="1350" dirty="0"/>
              <a:t>DECISION TREES</a:t>
            </a:r>
          </a:p>
        </p:txBody>
      </p:sp>
      <p:sp>
        <p:nvSpPr>
          <p:cNvPr id="16" name="TextBox 15"/>
          <p:cNvSpPr txBox="1"/>
          <p:nvPr/>
        </p:nvSpPr>
        <p:spPr>
          <a:xfrm>
            <a:off x="5574392" y="3926534"/>
            <a:ext cx="1241714" cy="300082"/>
          </a:xfrm>
          <a:prstGeom prst="rect">
            <a:avLst/>
          </a:prstGeom>
          <a:noFill/>
        </p:spPr>
        <p:txBody>
          <a:bodyPr wrap="square" rtlCol="0">
            <a:spAutoFit/>
          </a:bodyPr>
          <a:lstStyle/>
          <a:p>
            <a:r>
              <a:rPr lang="en-US" sz="1350" dirty="0"/>
              <a:t>DEEP NNS</a:t>
            </a:r>
          </a:p>
        </p:txBody>
      </p:sp>
      <p:sp>
        <p:nvSpPr>
          <p:cNvPr id="17" name="TextBox 16"/>
          <p:cNvSpPr txBox="1"/>
          <p:nvPr/>
        </p:nvSpPr>
        <p:spPr>
          <a:xfrm>
            <a:off x="3802469" y="4398414"/>
            <a:ext cx="1605216" cy="507831"/>
          </a:xfrm>
          <a:prstGeom prst="rect">
            <a:avLst/>
          </a:prstGeom>
          <a:noFill/>
        </p:spPr>
        <p:txBody>
          <a:bodyPr wrap="square" rtlCol="0">
            <a:spAutoFit/>
          </a:bodyPr>
          <a:lstStyle/>
          <a:p>
            <a:r>
              <a:rPr lang="en-US" sz="1350" dirty="0"/>
              <a:t>GRAPHICAL MODELS</a:t>
            </a:r>
          </a:p>
        </p:txBody>
      </p:sp>
      <p:sp>
        <p:nvSpPr>
          <p:cNvPr id="19" name="TextBox 18"/>
          <p:cNvSpPr txBox="1"/>
          <p:nvPr/>
        </p:nvSpPr>
        <p:spPr>
          <a:xfrm>
            <a:off x="6904364" y="5157079"/>
            <a:ext cx="1760515" cy="507831"/>
          </a:xfrm>
          <a:prstGeom prst="rect">
            <a:avLst/>
          </a:prstGeom>
          <a:noFill/>
        </p:spPr>
        <p:txBody>
          <a:bodyPr wrap="square" rtlCol="0">
            <a:spAutoFit/>
          </a:bodyPr>
          <a:lstStyle/>
          <a:p>
            <a:r>
              <a:rPr lang="en-US" sz="1350"/>
              <a:t>DEDUCTIVE DATABASES </a:t>
            </a:r>
          </a:p>
        </p:txBody>
      </p:sp>
      <p:sp>
        <p:nvSpPr>
          <p:cNvPr id="20" name="Oval 19"/>
          <p:cNvSpPr/>
          <p:nvPr/>
        </p:nvSpPr>
        <p:spPr>
          <a:xfrm>
            <a:off x="9262567" y="2207687"/>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1" name="Oval 20"/>
          <p:cNvSpPr/>
          <p:nvPr/>
        </p:nvSpPr>
        <p:spPr>
          <a:xfrm>
            <a:off x="8126194" y="5036370"/>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2" name="Oval 21"/>
          <p:cNvSpPr/>
          <p:nvPr/>
        </p:nvSpPr>
        <p:spPr>
          <a:xfrm>
            <a:off x="5878935" y="4163328"/>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3" name="TextBox 22"/>
          <p:cNvSpPr txBox="1"/>
          <p:nvPr/>
        </p:nvSpPr>
        <p:spPr>
          <a:xfrm>
            <a:off x="6388592" y="4294934"/>
            <a:ext cx="329018" cy="507831"/>
          </a:xfrm>
          <a:prstGeom prst="rect">
            <a:avLst/>
          </a:prstGeom>
          <a:noFill/>
        </p:spPr>
        <p:txBody>
          <a:bodyPr wrap="square" rtlCol="0">
            <a:spAutoFit/>
          </a:bodyPr>
          <a:lstStyle/>
          <a:p>
            <a:r>
              <a:rPr lang="en-US" sz="1350"/>
              <a:t>RL </a:t>
            </a:r>
          </a:p>
        </p:txBody>
      </p:sp>
      <p:sp>
        <p:nvSpPr>
          <p:cNvPr id="24" name="Oval 23"/>
          <p:cNvSpPr/>
          <p:nvPr/>
        </p:nvSpPr>
        <p:spPr>
          <a:xfrm>
            <a:off x="6032888" y="4813862"/>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5" name="TextBox 24"/>
          <p:cNvSpPr txBox="1"/>
          <p:nvPr/>
        </p:nvSpPr>
        <p:spPr>
          <a:xfrm>
            <a:off x="8067823" y="4714510"/>
            <a:ext cx="1241714" cy="300082"/>
          </a:xfrm>
          <a:prstGeom prst="rect">
            <a:avLst/>
          </a:prstGeom>
          <a:noFill/>
        </p:spPr>
        <p:txBody>
          <a:bodyPr wrap="square" rtlCol="0">
            <a:spAutoFit/>
          </a:bodyPr>
          <a:lstStyle/>
          <a:p>
            <a:r>
              <a:rPr lang="en-US" sz="1350"/>
              <a:t>FOL</a:t>
            </a:r>
            <a:endParaRPr lang="en-US" sz="1350" dirty="0"/>
          </a:p>
        </p:txBody>
      </p:sp>
      <p:sp>
        <p:nvSpPr>
          <p:cNvPr id="26" name="TextBox 25"/>
          <p:cNvSpPr txBox="1"/>
          <p:nvPr/>
        </p:nvSpPr>
        <p:spPr>
          <a:xfrm>
            <a:off x="4560209" y="5028129"/>
            <a:ext cx="1779734" cy="300082"/>
          </a:xfrm>
          <a:prstGeom prst="rect">
            <a:avLst/>
          </a:prstGeom>
          <a:noFill/>
        </p:spPr>
        <p:txBody>
          <a:bodyPr wrap="square" rtlCol="0">
            <a:spAutoFit/>
          </a:bodyPr>
          <a:lstStyle/>
          <a:p>
            <a:r>
              <a:rPr lang="en-US" sz="1350"/>
              <a:t>RELATIONAL MODELS</a:t>
            </a:r>
            <a:endParaRPr lang="en-US" sz="1350" dirty="0"/>
          </a:p>
        </p:txBody>
      </p:sp>
      <p:cxnSp>
        <p:nvCxnSpPr>
          <p:cNvPr id="29" name="Straight Connector 28"/>
          <p:cNvCxnSpPr/>
          <p:nvPr/>
        </p:nvCxnSpPr>
        <p:spPr>
          <a:xfrm>
            <a:off x="4548436" y="2861948"/>
            <a:ext cx="4400864" cy="12701"/>
          </a:xfrm>
          <a:prstGeom prst="line">
            <a:avLst/>
          </a:prstGeom>
          <a:ln w="381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928555" y="2879519"/>
            <a:ext cx="16008" cy="2268100"/>
          </a:xfrm>
          <a:prstGeom prst="line">
            <a:avLst/>
          </a:prstGeom>
          <a:ln w="381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6859329" y="4857762"/>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34" name="Oval 33"/>
          <p:cNvSpPr/>
          <p:nvPr/>
        </p:nvSpPr>
        <p:spPr>
          <a:xfrm>
            <a:off x="7332150" y="4865929"/>
            <a:ext cx="254000" cy="251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35" name="TextBox 34"/>
          <p:cNvSpPr txBox="1"/>
          <p:nvPr/>
        </p:nvSpPr>
        <p:spPr>
          <a:xfrm>
            <a:off x="6826109" y="4481185"/>
            <a:ext cx="1241714" cy="300082"/>
          </a:xfrm>
          <a:prstGeom prst="rect">
            <a:avLst/>
          </a:prstGeom>
          <a:noFill/>
        </p:spPr>
        <p:txBody>
          <a:bodyPr wrap="square" rtlCol="0">
            <a:spAutoFit/>
          </a:bodyPr>
          <a:lstStyle/>
          <a:p>
            <a:r>
              <a:rPr lang="en-US" sz="1350"/>
              <a:t>CYC</a:t>
            </a:r>
            <a:endParaRPr lang="en-US" sz="1350" dirty="0"/>
          </a:p>
        </p:txBody>
      </p:sp>
      <p:sp>
        <p:nvSpPr>
          <p:cNvPr id="3" name="TextBox 2"/>
          <p:cNvSpPr txBox="1"/>
          <p:nvPr/>
        </p:nvSpPr>
        <p:spPr>
          <a:xfrm>
            <a:off x="1636918" y="920856"/>
            <a:ext cx="2793910" cy="2446824"/>
          </a:xfrm>
          <a:prstGeom prst="rect">
            <a:avLst/>
          </a:prstGeom>
          <a:noFill/>
        </p:spPr>
        <p:txBody>
          <a:bodyPr wrap="square" rtlCol="0">
            <a:spAutoFit/>
          </a:bodyPr>
          <a:lstStyle/>
          <a:p>
            <a:r>
              <a:rPr lang="en-US" b="1" dirty="0">
                <a:solidFill>
                  <a:srgbClr val="FF0000"/>
                </a:solidFill>
              </a:rPr>
              <a:t>AI Dimensions</a:t>
            </a:r>
            <a:endParaRPr lang="en-US" sz="1350" dirty="0">
              <a:solidFill>
                <a:srgbClr val="FF0000"/>
              </a:solidFill>
            </a:endParaRPr>
          </a:p>
          <a:p>
            <a:r>
              <a:rPr lang="en-US" sz="1350" dirty="0">
                <a:solidFill>
                  <a:srgbClr val="FF0000"/>
                </a:solidFill>
              </a:rPr>
              <a:t>Learning</a:t>
            </a:r>
          </a:p>
          <a:p>
            <a:r>
              <a:rPr lang="en-US" sz="1350" dirty="0">
                <a:solidFill>
                  <a:srgbClr val="FF0000"/>
                </a:solidFill>
              </a:rPr>
              <a:t>Reasoning/Planning</a:t>
            </a:r>
          </a:p>
          <a:p>
            <a:r>
              <a:rPr lang="en-US" sz="1350" dirty="0">
                <a:solidFill>
                  <a:srgbClr val="FF0000"/>
                </a:solidFill>
              </a:rPr>
              <a:t>Multi-Domain Analogy</a:t>
            </a:r>
          </a:p>
          <a:p>
            <a:r>
              <a:rPr lang="en-US" sz="1350" dirty="0">
                <a:solidFill>
                  <a:srgbClr val="FF0000"/>
                </a:solidFill>
              </a:rPr>
              <a:t>Abstraction</a:t>
            </a:r>
          </a:p>
          <a:p>
            <a:r>
              <a:rPr lang="en-US" sz="1350" dirty="0">
                <a:solidFill>
                  <a:srgbClr val="FF0000"/>
                </a:solidFill>
              </a:rPr>
              <a:t>Explanation</a:t>
            </a:r>
          </a:p>
          <a:p>
            <a:r>
              <a:rPr lang="en-US" sz="1350" dirty="0">
                <a:solidFill>
                  <a:srgbClr val="FF0000"/>
                </a:solidFill>
              </a:rPr>
              <a:t>Self Reflection</a:t>
            </a:r>
          </a:p>
          <a:p>
            <a:r>
              <a:rPr lang="en-US" sz="1350" dirty="0">
                <a:solidFill>
                  <a:srgbClr val="FF0000"/>
                </a:solidFill>
              </a:rPr>
              <a:t>Computational Complexity </a:t>
            </a:r>
          </a:p>
          <a:p>
            <a:r>
              <a:rPr lang="en-US" sz="1350" dirty="0">
                <a:solidFill>
                  <a:srgbClr val="FF0000"/>
                </a:solidFill>
              </a:rPr>
              <a:t>Representational Complexity, e.g., learning to program in Python or synthesize new organisms </a:t>
            </a:r>
          </a:p>
        </p:txBody>
      </p:sp>
      <p:sp>
        <p:nvSpPr>
          <p:cNvPr id="28" name="TextBox 27"/>
          <p:cNvSpPr txBox="1"/>
          <p:nvPr/>
        </p:nvSpPr>
        <p:spPr>
          <a:xfrm>
            <a:off x="9150123" y="1387635"/>
            <a:ext cx="1450161" cy="300082"/>
          </a:xfrm>
          <a:prstGeom prst="rect">
            <a:avLst/>
          </a:prstGeom>
          <a:noFill/>
        </p:spPr>
        <p:txBody>
          <a:bodyPr wrap="square" rtlCol="0">
            <a:spAutoFit/>
          </a:bodyPr>
          <a:lstStyle/>
          <a:p>
            <a:r>
              <a:rPr lang="en-US" sz="1350" dirty="0"/>
              <a:t>General AI</a:t>
            </a:r>
          </a:p>
        </p:txBody>
      </p:sp>
      <p:cxnSp>
        <p:nvCxnSpPr>
          <p:cNvPr id="32" name="Straight Arrow Connector 31"/>
          <p:cNvCxnSpPr/>
          <p:nvPr/>
        </p:nvCxnSpPr>
        <p:spPr>
          <a:xfrm flipH="1">
            <a:off x="9436100" y="1791668"/>
            <a:ext cx="216917" cy="392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883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2886" y="168245"/>
            <a:ext cx="7886700" cy="994172"/>
          </a:xfrm>
        </p:spPr>
        <p:txBody>
          <a:bodyPr/>
          <a:lstStyle/>
          <a:p>
            <a:pPr algn="ctr"/>
            <a:r>
              <a:rPr lang="en-US" b="1" dirty="0" smtClean="0">
                <a:solidFill>
                  <a:srgbClr val="002060"/>
                </a:solidFill>
              </a:rPr>
              <a:t>AI and Biology: Slice of the Past</a:t>
            </a:r>
            <a:endParaRPr lang="en-US" b="1" dirty="0">
              <a:solidFill>
                <a:srgbClr val="002060"/>
              </a:solidFill>
            </a:endParaRPr>
          </a:p>
        </p:txBody>
      </p:sp>
      <p:sp>
        <p:nvSpPr>
          <p:cNvPr id="3" name="Content Placeholder 2"/>
          <p:cNvSpPr>
            <a:spLocks noGrp="1"/>
          </p:cNvSpPr>
          <p:nvPr>
            <p:ph idx="1"/>
          </p:nvPr>
        </p:nvSpPr>
        <p:spPr>
          <a:xfrm>
            <a:off x="1639476" y="1258623"/>
            <a:ext cx="4278395" cy="4595913"/>
          </a:xfrm>
        </p:spPr>
        <p:txBody>
          <a:bodyPr>
            <a:normAutofit fontScale="47500" lnSpcReduction="20000"/>
          </a:bodyPr>
          <a:lstStyle/>
          <a:p>
            <a:pPr marL="514350" indent="-514350">
              <a:buFont typeface="+mj-lt"/>
              <a:buAutoNum type="arabicPeriod"/>
            </a:pPr>
            <a:r>
              <a:rPr lang="en-US" sz="3300" dirty="0"/>
              <a:t>Protein Structure</a:t>
            </a:r>
          </a:p>
          <a:p>
            <a:pPr marL="514350" indent="-514350">
              <a:buFont typeface="+mj-lt"/>
              <a:buAutoNum type="arabicPeriod"/>
            </a:pPr>
            <a:r>
              <a:rPr lang="en-US" sz="3300" dirty="0"/>
              <a:t>Bacterial Gene Identification</a:t>
            </a:r>
          </a:p>
          <a:p>
            <a:pPr marL="514350" indent="-514350">
              <a:buFont typeface="+mj-lt"/>
              <a:buAutoNum type="arabicPeriod"/>
            </a:pPr>
            <a:r>
              <a:rPr lang="en-US" sz="3300" dirty="0"/>
              <a:t>Drosophila Gene Finding </a:t>
            </a:r>
          </a:p>
          <a:p>
            <a:pPr marL="514350" indent="-514350">
              <a:buFont typeface="+mj-lt"/>
              <a:buAutoNum type="arabicPeriod"/>
            </a:pPr>
            <a:r>
              <a:rPr lang="en-US" sz="3300" dirty="0"/>
              <a:t>Human Gene Finding </a:t>
            </a:r>
          </a:p>
          <a:p>
            <a:pPr marL="514350" indent="-514350">
              <a:buFont typeface="+mj-lt"/>
              <a:buAutoNum type="arabicPeriod"/>
            </a:pPr>
            <a:r>
              <a:rPr lang="en-US" sz="3300" dirty="0"/>
              <a:t>Human Genome</a:t>
            </a:r>
          </a:p>
          <a:p>
            <a:pPr marL="514350" indent="-514350">
              <a:buFont typeface="+mj-lt"/>
              <a:buAutoNum type="arabicPeriod"/>
            </a:pPr>
            <a:r>
              <a:rPr lang="en-US" sz="3300" b="1" dirty="0">
                <a:solidFill>
                  <a:srgbClr val="0070C0"/>
                </a:solidFill>
              </a:rPr>
              <a:t>Mouse Genome  **</a:t>
            </a:r>
          </a:p>
          <a:p>
            <a:pPr marL="514350" indent="-514350">
              <a:buFont typeface="+mj-lt"/>
              <a:buAutoNum type="arabicPeriod"/>
            </a:pPr>
            <a:r>
              <a:rPr lang="en-US" sz="3300" dirty="0"/>
              <a:t>Network Based Function Prediction</a:t>
            </a:r>
          </a:p>
          <a:p>
            <a:pPr marL="514350" indent="-514350">
              <a:buFont typeface="+mj-lt"/>
              <a:buAutoNum type="arabicPeriod"/>
            </a:pPr>
            <a:r>
              <a:rPr lang="en-US" sz="3300" dirty="0"/>
              <a:t>Interaction Prediction</a:t>
            </a:r>
          </a:p>
          <a:p>
            <a:pPr marL="514350" indent="-514350">
              <a:buFont typeface="+mj-lt"/>
              <a:buAutoNum type="arabicPeriod"/>
            </a:pPr>
            <a:r>
              <a:rPr lang="en-US" sz="3300" dirty="0"/>
              <a:t>Bacterial Regulatory Prediction </a:t>
            </a:r>
          </a:p>
          <a:p>
            <a:pPr marL="514350" indent="-514350">
              <a:buFont typeface="+mj-lt"/>
              <a:buAutoNum type="arabicPeriod"/>
            </a:pPr>
            <a:r>
              <a:rPr lang="en-US" sz="3300" dirty="0"/>
              <a:t>Human Regulatory Network Prediction</a:t>
            </a:r>
          </a:p>
          <a:p>
            <a:pPr marL="514350" indent="-514350">
              <a:buFont typeface="+mj-lt"/>
              <a:buAutoNum type="arabicPeriod"/>
            </a:pPr>
            <a:r>
              <a:rPr lang="en-US" sz="3300" dirty="0"/>
              <a:t>Cancer Module Prediction</a:t>
            </a:r>
          </a:p>
          <a:p>
            <a:pPr marL="514350" indent="-514350">
              <a:buFont typeface="+mj-lt"/>
              <a:buAutoNum type="arabicPeriod"/>
            </a:pPr>
            <a:r>
              <a:rPr lang="en-US" sz="3300" dirty="0"/>
              <a:t>Gene X Phenotype Prediction</a:t>
            </a:r>
          </a:p>
          <a:p>
            <a:pPr marL="514350" indent="-514350">
              <a:buFont typeface="+mj-lt"/>
              <a:buAutoNum type="arabicPeriod"/>
            </a:pPr>
            <a:r>
              <a:rPr lang="en-US" sz="3300" dirty="0"/>
              <a:t>Bacterial Systems</a:t>
            </a:r>
          </a:p>
          <a:p>
            <a:pPr marL="514350" indent="-514350">
              <a:buFont typeface="+mj-lt"/>
              <a:buAutoNum type="arabicPeriod"/>
            </a:pPr>
            <a:r>
              <a:rPr lang="en-US" sz="3300" dirty="0"/>
              <a:t>Integration</a:t>
            </a:r>
          </a:p>
          <a:p>
            <a:pPr marL="514350" indent="-514350">
              <a:buFont typeface="+mj-lt"/>
              <a:buAutoNum type="arabicPeriod"/>
            </a:pPr>
            <a:r>
              <a:rPr lang="en-US" sz="3300" dirty="0"/>
              <a:t>Drug Discovery </a:t>
            </a:r>
          </a:p>
        </p:txBody>
      </p:sp>
      <p:sp>
        <p:nvSpPr>
          <p:cNvPr id="4" name="Content Placeholder 2"/>
          <p:cNvSpPr txBox="1">
            <a:spLocks/>
          </p:cNvSpPr>
          <p:nvPr/>
        </p:nvSpPr>
        <p:spPr>
          <a:xfrm>
            <a:off x="5917870" y="1252685"/>
            <a:ext cx="4655127" cy="4601851"/>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sz="2100" dirty="0"/>
              <a:t>Neural Nets </a:t>
            </a:r>
            <a:r>
              <a:rPr lang="en-US" sz="2100" dirty="0" err="1"/>
              <a:t>Sejnowsky</a:t>
            </a:r>
            <a:r>
              <a:rPr lang="en-US" sz="2100" dirty="0"/>
              <a:t> et al / </a:t>
            </a:r>
          </a:p>
          <a:p>
            <a:pPr marL="457200" indent="-457200">
              <a:buFont typeface="+mj-lt"/>
              <a:buAutoNum type="arabicPeriod"/>
            </a:pPr>
            <a:r>
              <a:rPr lang="en-US" sz="2100" dirty="0">
                <a:solidFill>
                  <a:srgbClr val="FF0000"/>
                </a:solidFill>
              </a:rPr>
              <a:t>Interpolated Markov Models </a:t>
            </a:r>
            <a:r>
              <a:rPr lang="en-US" sz="2100" dirty="0" err="1">
                <a:solidFill>
                  <a:srgbClr val="FF0000"/>
                </a:solidFill>
              </a:rPr>
              <a:t>Delcher</a:t>
            </a:r>
            <a:r>
              <a:rPr lang="en-US" sz="2100" dirty="0">
                <a:solidFill>
                  <a:srgbClr val="FF0000"/>
                </a:solidFill>
              </a:rPr>
              <a:t> et al </a:t>
            </a:r>
          </a:p>
          <a:p>
            <a:pPr marL="457200" indent="-457200">
              <a:buFont typeface="+mj-lt"/>
              <a:buAutoNum type="arabicPeriod"/>
            </a:pPr>
            <a:r>
              <a:rPr lang="en-US" sz="2100" dirty="0"/>
              <a:t>Neural Nets, Haussler et al </a:t>
            </a:r>
          </a:p>
          <a:p>
            <a:pPr marL="457200" indent="-457200">
              <a:buFont typeface="+mj-lt"/>
              <a:buAutoNum type="arabicPeriod"/>
            </a:pPr>
            <a:r>
              <a:rPr lang="en-US" sz="2100" dirty="0"/>
              <a:t>Generalized HMMs, Burge et al  </a:t>
            </a:r>
          </a:p>
          <a:p>
            <a:pPr marL="457200" indent="-457200">
              <a:buFont typeface="+mj-lt"/>
              <a:buAutoNum type="arabicPeriod"/>
            </a:pPr>
            <a:r>
              <a:rPr lang="en-US" sz="2100" dirty="0">
                <a:solidFill>
                  <a:srgbClr val="FF0000"/>
                </a:solidFill>
              </a:rPr>
              <a:t>Human Genome </a:t>
            </a:r>
          </a:p>
          <a:p>
            <a:pPr marL="457200" indent="-457200">
              <a:buFont typeface="+mj-lt"/>
              <a:buAutoNum type="arabicPeriod"/>
            </a:pPr>
            <a:r>
              <a:rPr lang="en-US" sz="2100" dirty="0"/>
              <a:t>Paired HMMs, Brent et al, Berger/Lander et al </a:t>
            </a:r>
          </a:p>
          <a:p>
            <a:pPr marL="457200" indent="-457200">
              <a:buFont typeface="+mj-lt"/>
              <a:buAutoNum type="arabicPeriod"/>
            </a:pPr>
            <a:r>
              <a:rPr lang="en-US" sz="2100" dirty="0">
                <a:solidFill>
                  <a:srgbClr val="FF0000"/>
                </a:solidFill>
              </a:rPr>
              <a:t>MRFs, Diffusion, </a:t>
            </a:r>
            <a:r>
              <a:rPr lang="en-US" sz="2100" dirty="0"/>
              <a:t>Gene Mania (</a:t>
            </a:r>
            <a:r>
              <a:rPr lang="en-US" sz="2100" dirty="0" err="1"/>
              <a:t>Mostafavi</a:t>
            </a:r>
            <a:r>
              <a:rPr lang="en-US" sz="2100" dirty="0"/>
              <a:t> et al)</a:t>
            </a:r>
          </a:p>
          <a:p>
            <a:pPr marL="457200" indent="-457200">
              <a:buFont typeface="+mj-lt"/>
              <a:buAutoNum type="arabicPeriod"/>
            </a:pPr>
            <a:r>
              <a:rPr lang="en-US" sz="2100" dirty="0"/>
              <a:t>Bayes Nets, </a:t>
            </a:r>
            <a:r>
              <a:rPr lang="en-US" sz="2100" dirty="0" err="1"/>
              <a:t>Troyanskaya</a:t>
            </a:r>
            <a:r>
              <a:rPr lang="en-US" sz="2100" dirty="0"/>
              <a:t> et al, Gerstein et al</a:t>
            </a:r>
          </a:p>
          <a:p>
            <a:pPr marL="457200" indent="-457200">
              <a:buFont typeface="+mj-lt"/>
              <a:buAutoNum type="arabicPeriod"/>
            </a:pPr>
            <a:r>
              <a:rPr lang="en-US" sz="2100" dirty="0">
                <a:solidFill>
                  <a:srgbClr val="FF0000"/>
                </a:solidFill>
              </a:rPr>
              <a:t>Bayes Nets, Many methods, Faith et al</a:t>
            </a:r>
          </a:p>
          <a:p>
            <a:pPr marL="457200" indent="-457200">
              <a:buFont typeface="+mj-lt"/>
              <a:buAutoNum type="arabicPeriod"/>
            </a:pPr>
            <a:r>
              <a:rPr lang="en-US" sz="2100" dirty="0"/>
              <a:t>Causal Inference </a:t>
            </a:r>
            <a:r>
              <a:rPr lang="en-US" sz="2100" dirty="0" err="1"/>
              <a:t>Califano</a:t>
            </a:r>
            <a:r>
              <a:rPr lang="en-US" sz="2100" dirty="0"/>
              <a:t> et al,  BNs - Peer et al </a:t>
            </a:r>
          </a:p>
          <a:p>
            <a:pPr marL="457200" indent="-457200">
              <a:buFont typeface="+mj-lt"/>
              <a:buAutoNum type="arabicPeriod"/>
            </a:pPr>
            <a:r>
              <a:rPr lang="en-US" sz="2100" dirty="0"/>
              <a:t>Segal/</a:t>
            </a:r>
            <a:r>
              <a:rPr lang="en-US" sz="2100" dirty="0" err="1"/>
              <a:t>Koller</a:t>
            </a:r>
            <a:r>
              <a:rPr lang="en-US" sz="2100" dirty="0"/>
              <a:t>/Friedman</a:t>
            </a:r>
          </a:p>
          <a:p>
            <a:pPr marL="457200" indent="-457200">
              <a:buFont typeface="+mj-lt"/>
              <a:buAutoNum type="arabicPeriod"/>
            </a:pPr>
            <a:r>
              <a:rPr lang="en-US" sz="2100" dirty="0">
                <a:solidFill>
                  <a:srgbClr val="FF0000"/>
                </a:solidFill>
              </a:rPr>
              <a:t>Too many to list </a:t>
            </a:r>
            <a:r>
              <a:rPr lang="mr-IN" sz="2100" dirty="0">
                <a:solidFill>
                  <a:srgbClr val="FF0000"/>
                </a:solidFill>
              </a:rPr>
              <a:t>…</a:t>
            </a:r>
            <a:r>
              <a:rPr lang="en-US" sz="2100" dirty="0">
                <a:solidFill>
                  <a:srgbClr val="FF0000"/>
                </a:solidFill>
              </a:rPr>
              <a:t> </a:t>
            </a:r>
          </a:p>
          <a:p>
            <a:pPr marL="457200" indent="-457200">
              <a:buFont typeface="+mj-lt"/>
              <a:buAutoNum type="arabicPeriod"/>
            </a:pPr>
            <a:r>
              <a:rPr lang="en-US" sz="2100" dirty="0">
                <a:solidFill>
                  <a:srgbClr val="FF0000"/>
                </a:solidFill>
              </a:rPr>
              <a:t>Too many to list, </a:t>
            </a:r>
            <a:r>
              <a:rPr lang="en-US" sz="2100" dirty="0" err="1"/>
              <a:t>Overbeek</a:t>
            </a:r>
            <a:r>
              <a:rPr lang="en-US" sz="2100" dirty="0"/>
              <a:t> et al, Peter Karp</a:t>
            </a:r>
          </a:p>
          <a:p>
            <a:pPr marL="457200" indent="-457200">
              <a:buFont typeface="+mj-lt"/>
              <a:buAutoNum type="arabicPeriod"/>
            </a:pPr>
            <a:r>
              <a:rPr lang="en-US" sz="2100" dirty="0">
                <a:solidFill>
                  <a:srgbClr val="FF0000"/>
                </a:solidFill>
              </a:rPr>
              <a:t>Bayes Nets, </a:t>
            </a:r>
            <a:r>
              <a:rPr lang="en-US" sz="2100" dirty="0" err="1">
                <a:solidFill>
                  <a:srgbClr val="FF0000"/>
                </a:solidFill>
              </a:rPr>
              <a:t>Kasif</a:t>
            </a:r>
            <a:r>
              <a:rPr lang="en-US" sz="2100" dirty="0">
                <a:solidFill>
                  <a:srgbClr val="FF0000"/>
                </a:solidFill>
              </a:rPr>
              <a:t> et al, </a:t>
            </a:r>
            <a:r>
              <a:rPr lang="en-US" sz="2100" dirty="0"/>
              <a:t>Gifford/</a:t>
            </a:r>
            <a:r>
              <a:rPr lang="en-US" sz="2100" dirty="0" err="1"/>
              <a:t>Jakkola</a:t>
            </a:r>
            <a:r>
              <a:rPr lang="en-US" sz="2100" dirty="0"/>
              <a:t> et al </a:t>
            </a:r>
          </a:p>
          <a:p>
            <a:pPr marL="457200" indent="-457200">
              <a:buFont typeface="+mj-lt"/>
              <a:buAutoNum type="arabicPeriod"/>
            </a:pPr>
            <a:r>
              <a:rPr lang="en-US" sz="2100" dirty="0">
                <a:solidFill>
                  <a:srgbClr val="FF0000"/>
                </a:solidFill>
              </a:rPr>
              <a:t>Many </a:t>
            </a:r>
            <a:r>
              <a:rPr lang="en-US" sz="2100" dirty="0"/>
              <a:t>and most recently Jim Collins et al MIT</a:t>
            </a:r>
          </a:p>
        </p:txBody>
      </p:sp>
      <p:sp>
        <p:nvSpPr>
          <p:cNvPr id="5" name="TextBox 4"/>
          <p:cNvSpPr txBox="1"/>
          <p:nvPr/>
        </p:nvSpPr>
        <p:spPr>
          <a:xfrm>
            <a:off x="6597395" y="6035070"/>
            <a:ext cx="3674660" cy="523220"/>
          </a:xfrm>
          <a:prstGeom prst="rect">
            <a:avLst/>
          </a:prstGeom>
          <a:noFill/>
        </p:spPr>
        <p:txBody>
          <a:bodyPr wrap="square" rtlCol="0">
            <a:spAutoFit/>
          </a:bodyPr>
          <a:lstStyle/>
          <a:p>
            <a:r>
              <a:rPr lang="mr-IN" sz="2800" b="1" dirty="0">
                <a:solidFill>
                  <a:srgbClr val="002060"/>
                </a:solidFill>
              </a:rPr>
              <a:t>…</a:t>
            </a:r>
            <a:r>
              <a:rPr lang="en-US" sz="2800" b="1" dirty="0">
                <a:solidFill>
                  <a:srgbClr val="002060"/>
                </a:solidFill>
              </a:rPr>
              <a:t>MUCH MORE </a:t>
            </a:r>
            <a:r>
              <a:rPr lang="mr-IN" sz="2800" b="1" dirty="0">
                <a:solidFill>
                  <a:srgbClr val="002060"/>
                </a:solidFill>
              </a:rPr>
              <a:t>……</a:t>
            </a:r>
            <a:r>
              <a:rPr lang="en-US" sz="2800" b="1" dirty="0">
                <a:solidFill>
                  <a:srgbClr val="002060"/>
                </a:solidFill>
              </a:rPr>
              <a:t>. </a:t>
            </a:r>
            <a:r>
              <a:rPr lang="en-US" sz="2800" b="1" dirty="0">
                <a:solidFill>
                  <a:srgbClr val="002060"/>
                </a:solidFill>
                <a:sym typeface="Wingdings"/>
              </a:rPr>
              <a:t></a:t>
            </a:r>
            <a:endParaRPr lang="en-US" sz="2800" b="1" dirty="0">
              <a:solidFill>
                <a:srgbClr val="002060"/>
              </a:solidFill>
            </a:endParaRPr>
          </a:p>
        </p:txBody>
      </p:sp>
      <p:sp>
        <p:nvSpPr>
          <p:cNvPr id="6" name="TextBox 5"/>
          <p:cNvSpPr txBox="1"/>
          <p:nvPr/>
        </p:nvSpPr>
        <p:spPr>
          <a:xfrm>
            <a:off x="1609559" y="5815495"/>
            <a:ext cx="4861639" cy="923330"/>
          </a:xfrm>
          <a:prstGeom prst="rect">
            <a:avLst/>
          </a:prstGeom>
          <a:noFill/>
        </p:spPr>
        <p:txBody>
          <a:bodyPr wrap="square" rtlCol="0">
            <a:spAutoFit/>
          </a:bodyPr>
          <a:lstStyle/>
          <a:p>
            <a:r>
              <a:rPr lang="en-US" b="1" dirty="0">
                <a:solidFill>
                  <a:srgbClr val="0070C0"/>
                </a:solidFill>
              </a:rPr>
              <a:t>** </a:t>
            </a:r>
            <a:r>
              <a:rPr lang="en-US" b="1" dirty="0" err="1">
                <a:solidFill>
                  <a:srgbClr val="0070C0"/>
                </a:solidFill>
              </a:rPr>
              <a:t>Tarjei</a:t>
            </a:r>
            <a:r>
              <a:rPr lang="en-US" b="1" dirty="0">
                <a:solidFill>
                  <a:srgbClr val="0070C0"/>
                </a:solidFill>
              </a:rPr>
              <a:t> </a:t>
            </a:r>
            <a:r>
              <a:rPr lang="en-US" b="1" dirty="0" err="1">
                <a:solidFill>
                  <a:srgbClr val="0070C0"/>
                </a:solidFill>
              </a:rPr>
              <a:t>Mikkelsen</a:t>
            </a:r>
            <a:r>
              <a:rPr lang="en-US" b="1" dirty="0">
                <a:solidFill>
                  <a:srgbClr val="0070C0"/>
                </a:solidFill>
              </a:rPr>
              <a:t> et al </a:t>
            </a:r>
          </a:p>
          <a:p>
            <a:r>
              <a:rPr lang="en-US" b="1" dirty="0" err="1">
                <a:solidFill>
                  <a:srgbClr val="0070C0"/>
                </a:solidFill>
              </a:rPr>
              <a:t>Tarjei</a:t>
            </a:r>
            <a:r>
              <a:rPr lang="en-US" b="1" dirty="0">
                <a:solidFill>
                  <a:srgbClr val="0070C0"/>
                </a:solidFill>
              </a:rPr>
              <a:t> was an undergrad at MIT when he joined my HGP group </a:t>
            </a:r>
            <a:r>
              <a:rPr lang="en-US" b="1" dirty="0">
                <a:solidFill>
                  <a:srgbClr val="0070C0"/>
                </a:solidFill>
                <a:sym typeface="Wingdings"/>
              </a:rPr>
              <a:t> </a:t>
            </a:r>
            <a:r>
              <a:rPr lang="en-US" b="1" dirty="0">
                <a:solidFill>
                  <a:srgbClr val="0070C0"/>
                </a:solidFill>
              </a:rPr>
              <a:t> </a:t>
            </a:r>
          </a:p>
        </p:txBody>
      </p:sp>
    </p:spTree>
    <p:extLst>
      <p:ext uri="{BB962C8B-B14F-4D97-AF65-F5344CB8AC3E}">
        <p14:creationId xmlns:p14="http://schemas.microsoft.com/office/powerpoint/2010/main" val="782808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1408"/>
            <a:ext cx="10515600" cy="1325563"/>
          </a:xfrm>
        </p:spPr>
        <p:txBody>
          <a:bodyPr/>
          <a:lstStyle/>
          <a:p>
            <a:pPr algn="ctr"/>
            <a:r>
              <a:rPr lang="en-US" b="1" dirty="0" smtClean="0">
                <a:solidFill>
                  <a:srgbClr val="FF0000"/>
                </a:solidFill>
              </a:rPr>
              <a:t>Logistics</a:t>
            </a:r>
            <a:endParaRPr lang="en-US" b="1" dirty="0">
              <a:solidFill>
                <a:srgbClr val="FF0000"/>
              </a:solidFill>
            </a:endParaRPr>
          </a:p>
        </p:txBody>
      </p:sp>
      <p:sp>
        <p:nvSpPr>
          <p:cNvPr id="3" name="Content Placeholder 2"/>
          <p:cNvSpPr>
            <a:spLocks noGrp="1"/>
          </p:cNvSpPr>
          <p:nvPr>
            <p:ph idx="1"/>
          </p:nvPr>
        </p:nvSpPr>
        <p:spPr>
          <a:xfrm>
            <a:off x="838200" y="1506971"/>
            <a:ext cx="10515600" cy="4351338"/>
          </a:xfrm>
        </p:spPr>
        <p:txBody>
          <a:bodyPr>
            <a:normAutofit fontScale="85000" lnSpcReduction="20000"/>
          </a:bodyPr>
          <a:lstStyle/>
          <a:p>
            <a:r>
              <a:rPr lang="en-US" dirty="0" smtClean="0"/>
              <a:t>No Exams</a:t>
            </a:r>
          </a:p>
          <a:p>
            <a:r>
              <a:rPr lang="en-US" dirty="0" smtClean="0"/>
              <a:t>Homework</a:t>
            </a:r>
          </a:p>
          <a:p>
            <a:r>
              <a:rPr lang="en-US" dirty="0" smtClean="0"/>
              <a:t>Project in Groups (SUBJECT TO CHANGE)</a:t>
            </a:r>
          </a:p>
          <a:p>
            <a:r>
              <a:rPr lang="en-US" dirty="0" smtClean="0"/>
              <a:t>Reading Assignments</a:t>
            </a:r>
          </a:p>
          <a:p>
            <a:r>
              <a:rPr lang="en-US" dirty="0" smtClean="0"/>
              <a:t>Project Presentations</a:t>
            </a:r>
          </a:p>
          <a:p>
            <a:r>
              <a:rPr lang="en-US" dirty="0" smtClean="0"/>
              <a:t>Grading</a:t>
            </a:r>
          </a:p>
          <a:p>
            <a:pPr lvl="1"/>
            <a:r>
              <a:rPr lang="en-US" dirty="0" smtClean="0"/>
              <a:t>Homework: 75%</a:t>
            </a:r>
          </a:p>
          <a:p>
            <a:pPr lvl="1"/>
            <a:r>
              <a:rPr lang="en-US" dirty="0" smtClean="0"/>
              <a:t>Project 25%</a:t>
            </a:r>
          </a:p>
          <a:p>
            <a:pPr lvl="1"/>
            <a:r>
              <a:rPr lang="en-US" dirty="0" smtClean="0"/>
              <a:t>Class Participation Extra 10%</a:t>
            </a:r>
          </a:p>
          <a:p>
            <a:r>
              <a:rPr lang="en-US" dirty="0" smtClean="0"/>
              <a:t>TA ? </a:t>
            </a:r>
          </a:p>
          <a:p>
            <a:r>
              <a:rPr lang="en-US" dirty="0" smtClean="0"/>
              <a:t>All email with the subject line: BE700 Fall 2020</a:t>
            </a:r>
          </a:p>
          <a:p>
            <a:r>
              <a:rPr lang="en-US" dirty="0" smtClean="0"/>
              <a:t>All class materials will be posted on BB</a:t>
            </a:r>
          </a:p>
          <a:p>
            <a:endParaRPr lang="en-US" dirty="0"/>
          </a:p>
        </p:txBody>
      </p:sp>
    </p:spTree>
    <p:extLst>
      <p:ext uri="{BB962C8B-B14F-4D97-AF65-F5344CB8AC3E}">
        <p14:creationId xmlns:p14="http://schemas.microsoft.com/office/powerpoint/2010/main" val="3305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1447801"/>
            <a:ext cx="7772400" cy="1470025"/>
          </a:xfrm>
        </p:spPr>
        <p:txBody>
          <a:bodyPr/>
          <a:lstStyle/>
          <a:p>
            <a:pPr eaLnBrk="1" hangingPunct="1">
              <a:defRPr/>
            </a:pPr>
            <a:r>
              <a:rPr lang="en-US" altLang="en-US" sz="4000" b="1" dirty="0">
                <a:solidFill>
                  <a:schemeClr val="accent2"/>
                </a:solidFill>
              </a:rPr>
              <a:t>Machine Learning INTRODUCTION</a:t>
            </a:r>
          </a:p>
        </p:txBody>
      </p:sp>
    </p:spTree>
    <p:extLst>
      <p:ext uri="{BB962C8B-B14F-4D97-AF65-F5344CB8AC3E}">
        <p14:creationId xmlns:p14="http://schemas.microsoft.com/office/powerpoint/2010/main" val="1581024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altLang="en-US" b="1" dirty="0" smtClean="0">
                <a:solidFill>
                  <a:schemeClr val="accent2"/>
                </a:solidFill>
              </a:rPr>
              <a:t>BOOKS </a:t>
            </a:r>
            <a:br>
              <a:rPr lang="en-US" altLang="en-US" b="1" dirty="0" smtClean="0">
                <a:solidFill>
                  <a:schemeClr val="accent2"/>
                </a:solidFill>
              </a:rPr>
            </a:br>
            <a:r>
              <a:rPr lang="en-US" altLang="en-US" b="1" dirty="0" smtClean="0">
                <a:solidFill>
                  <a:schemeClr val="accent2"/>
                </a:solidFill>
              </a:rPr>
              <a:t>NOT REQUIRED</a:t>
            </a:r>
            <a:endParaRPr lang="en-US" altLang="en-US" b="1" dirty="0">
              <a:solidFill>
                <a:schemeClr val="accent2"/>
              </a:solidFill>
            </a:endParaRPr>
          </a:p>
        </p:txBody>
      </p:sp>
      <p:sp>
        <p:nvSpPr>
          <p:cNvPr id="5123" name="Rectangle 3"/>
          <p:cNvSpPr>
            <a:spLocks noGrp="1" noChangeArrowheads="1"/>
          </p:cNvSpPr>
          <p:nvPr>
            <p:ph type="body" idx="1"/>
          </p:nvPr>
        </p:nvSpPr>
        <p:spPr>
          <a:xfrm>
            <a:off x="2057400" y="1143000"/>
            <a:ext cx="8153400" cy="3733800"/>
          </a:xfrm>
        </p:spPr>
        <p:txBody>
          <a:bodyPr/>
          <a:lstStyle/>
          <a:p>
            <a:pPr eaLnBrk="1" hangingPunct="1">
              <a:buFontTx/>
              <a:buNone/>
              <a:defRPr/>
            </a:pPr>
            <a:endParaRPr lang="en-US" altLang="en-US" dirty="0"/>
          </a:p>
          <a:p>
            <a:pPr eaLnBrk="1" hangingPunct="1">
              <a:defRPr/>
            </a:pPr>
            <a:r>
              <a:rPr lang="en-US" altLang="en-US" dirty="0"/>
              <a:t>T. Mitchell, </a:t>
            </a:r>
            <a:r>
              <a:rPr lang="en-US" altLang="en-US" b="1" i="1" dirty="0"/>
              <a:t>Machine Learning</a:t>
            </a:r>
            <a:r>
              <a:rPr lang="en-US" altLang="en-US" i="1" dirty="0"/>
              <a:t>,</a:t>
            </a:r>
            <a:r>
              <a:rPr lang="en-US" altLang="en-US" b="1" i="1" dirty="0"/>
              <a:t/>
            </a:r>
            <a:br>
              <a:rPr lang="en-US" altLang="en-US" b="1" i="1" dirty="0"/>
            </a:br>
            <a:r>
              <a:rPr lang="en-US" altLang="en-US" dirty="0"/>
              <a:t>McGraw-Hill  </a:t>
            </a:r>
            <a:endParaRPr lang="en-US" altLang="en-US" dirty="0" smtClean="0"/>
          </a:p>
          <a:p>
            <a:pPr eaLnBrk="1" hangingPunct="1">
              <a:defRPr/>
            </a:pPr>
            <a:r>
              <a:rPr lang="en-US" altLang="en-US" dirty="0" smtClean="0"/>
              <a:t>R</a:t>
            </a:r>
            <a:r>
              <a:rPr lang="en-US" altLang="en-US" dirty="0"/>
              <a:t>. </a:t>
            </a:r>
            <a:r>
              <a:rPr lang="en-US" altLang="en-US" dirty="0" err="1"/>
              <a:t>Duda</a:t>
            </a:r>
            <a:r>
              <a:rPr lang="en-US" altLang="en-US" dirty="0"/>
              <a:t>, P. Hart &amp; D. Stork, </a:t>
            </a:r>
            <a:r>
              <a:rPr lang="en-US" altLang="en-US" b="1" i="1" dirty="0"/>
              <a:t>Pattern Classification</a:t>
            </a:r>
            <a:r>
              <a:rPr lang="en-US" altLang="en-US" dirty="0"/>
              <a:t> (2</a:t>
            </a:r>
            <a:r>
              <a:rPr lang="en-US" altLang="en-US" baseline="30000" dirty="0"/>
              <a:t>nd</a:t>
            </a:r>
            <a:r>
              <a:rPr lang="en-US" altLang="en-US" dirty="0"/>
              <a:t> ed.), Wiley  </a:t>
            </a:r>
            <a:r>
              <a:rPr lang="en-US" altLang="en-US" i="1" dirty="0" smtClean="0"/>
              <a:t>(A CLASSIC BUT MORE TECHNICALLY CHALLENGING)</a:t>
            </a:r>
          </a:p>
          <a:p>
            <a:pPr eaLnBrk="1" hangingPunct="1">
              <a:defRPr/>
            </a:pPr>
            <a:r>
              <a:rPr lang="en-US" altLang="en-US" i="1" dirty="0" smtClean="0"/>
              <a:t>Readings provided on the BB (required)</a:t>
            </a:r>
            <a:endParaRPr lang="en-US" altLang="en-US" i="1" dirty="0"/>
          </a:p>
        </p:txBody>
      </p:sp>
    </p:spTree>
    <p:extLst>
      <p:ext uri="{BB962C8B-B14F-4D97-AF65-F5344CB8AC3E}">
        <p14:creationId xmlns:p14="http://schemas.microsoft.com/office/powerpoint/2010/main" val="1458598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1C5385C-7190-1D4A-8D0F-E2C5033D3D59}" type="slidenum">
              <a:rPr lang="en-US" altLang="en-US" sz="1200">
                <a:solidFill>
                  <a:srgbClr val="898989"/>
                </a:solidFill>
              </a:rPr>
              <a:pPr eaLnBrk="1" hangingPunct="1"/>
              <a:t>2</a:t>
            </a:fld>
            <a:endParaRPr lang="en-US" altLang="en-US" sz="1200">
              <a:solidFill>
                <a:srgbClr val="898989"/>
              </a:solidFill>
            </a:endParaRPr>
          </a:p>
        </p:txBody>
      </p:sp>
      <p:sp>
        <p:nvSpPr>
          <p:cNvPr id="18434" name="Rectangle 1026"/>
          <p:cNvSpPr>
            <a:spLocks noGrp="1" noChangeArrowheads="1"/>
          </p:cNvSpPr>
          <p:nvPr>
            <p:ph type="title"/>
          </p:nvPr>
        </p:nvSpPr>
        <p:spPr>
          <a:xfrm>
            <a:off x="2438400" y="457200"/>
            <a:ext cx="6629400" cy="1371600"/>
          </a:xfrm>
        </p:spPr>
        <p:txBody>
          <a:bodyPr/>
          <a:lstStyle/>
          <a:p>
            <a:pPr eaLnBrk="1" hangingPunct="1"/>
            <a:r>
              <a:rPr lang="en-US" altLang="en-US" sz="3600">
                <a:ea typeface="ＭＳ Ｐゴシック" charset="-128"/>
              </a:rPr>
              <a:t>Nature unveiled….</a:t>
            </a:r>
          </a:p>
        </p:txBody>
      </p:sp>
      <p:grpSp>
        <p:nvGrpSpPr>
          <p:cNvPr id="18435" name="Group 1027"/>
          <p:cNvGrpSpPr>
            <a:grpSpLocks/>
          </p:cNvGrpSpPr>
          <p:nvPr/>
        </p:nvGrpSpPr>
        <p:grpSpPr bwMode="auto">
          <a:xfrm>
            <a:off x="2282826" y="3059114"/>
            <a:ext cx="1298575" cy="2232025"/>
            <a:chOff x="576" y="2617"/>
            <a:chExt cx="818" cy="1406"/>
          </a:xfrm>
        </p:grpSpPr>
        <p:pic>
          <p:nvPicPr>
            <p:cNvPr id="18443" name="Picture 1028" descr="humanGenomeProject - nature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2617"/>
              <a:ext cx="818" cy="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 Box 1029"/>
            <p:cNvSpPr txBox="1">
              <a:spLocks noChangeArrowheads="1"/>
            </p:cNvSpPr>
            <p:nvPr/>
          </p:nvSpPr>
          <p:spPr bwMode="auto">
            <a:xfrm>
              <a:off x="769" y="3792"/>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latin typeface="Times New Roman" charset="0"/>
                </a:rPr>
                <a:t>2001</a:t>
              </a:r>
            </a:p>
          </p:txBody>
        </p:sp>
      </p:grpSp>
      <p:grpSp>
        <p:nvGrpSpPr>
          <p:cNvPr id="18436" name="Group 1030"/>
          <p:cNvGrpSpPr>
            <a:grpSpLocks/>
          </p:cNvGrpSpPr>
          <p:nvPr/>
        </p:nvGrpSpPr>
        <p:grpSpPr bwMode="auto">
          <a:xfrm>
            <a:off x="8458200" y="3124200"/>
            <a:ext cx="1371600" cy="2228850"/>
            <a:chOff x="3052" y="2619"/>
            <a:chExt cx="864" cy="1404"/>
          </a:xfrm>
        </p:grpSpPr>
        <p:pic>
          <p:nvPicPr>
            <p:cNvPr id="18441" name="Picture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 y="2619"/>
              <a:ext cx="86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32"/>
            <p:cNvSpPr txBox="1">
              <a:spLocks noChangeArrowheads="1"/>
            </p:cNvSpPr>
            <p:nvPr/>
          </p:nvSpPr>
          <p:spPr bwMode="auto">
            <a:xfrm>
              <a:off x="3268" y="3792"/>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latin typeface="Times New Roman" charset="0"/>
              </a:endParaRPr>
            </a:p>
          </p:txBody>
        </p:sp>
      </p:grpSp>
      <p:pic>
        <p:nvPicPr>
          <p:cNvPr id="18437" name="Picture 1033" descr="chimp-gen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652" y="2694783"/>
            <a:ext cx="142875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34" descr="dog-gen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4250" y="2847975"/>
            <a:ext cx="136525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1035"/>
          <p:cNvSpPr txBox="1">
            <a:spLocks noChangeArrowheads="1"/>
          </p:cNvSpPr>
          <p:nvPr/>
        </p:nvSpPr>
        <p:spPr bwMode="auto">
          <a:xfrm>
            <a:off x="2057400" y="2133601"/>
            <a:ext cx="838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CC0000"/>
                </a:solidFill>
                <a:latin typeface="Calibri" charset="0"/>
              </a:rPr>
              <a:t>Human genome…… chimp genome ……dog genome ….. human mutations…...</a:t>
            </a:r>
            <a:endParaRPr lang="en-US" altLang="en-US" sz="1800">
              <a:latin typeface="Calibri" charset="0"/>
            </a:endParaRPr>
          </a:p>
        </p:txBody>
      </p:sp>
      <p:sp>
        <p:nvSpPr>
          <p:cNvPr id="18440" name="TextBox 12"/>
          <p:cNvSpPr txBox="1">
            <a:spLocks noChangeArrowheads="1"/>
          </p:cNvSpPr>
          <p:nvPr/>
        </p:nvSpPr>
        <p:spPr bwMode="auto">
          <a:xfrm>
            <a:off x="768626" y="5638801"/>
            <a:ext cx="113041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600" b="1" dirty="0" smtClean="0">
                <a:solidFill>
                  <a:srgbClr val="0070C0"/>
                </a:solidFill>
                <a:latin typeface="Calibri" charset="0"/>
              </a:rPr>
              <a:t>We now know the parts (with important QUALIFICATIONS)</a:t>
            </a:r>
          </a:p>
          <a:p>
            <a:pPr eaLnBrk="1" hangingPunct="1"/>
            <a:r>
              <a:rPr lang="en-US" altLang="en-US" sz="3600" dirty="0" smtClean="0">
                <a:solidFill>
                  <a:srgbClr val="FF0000"/>
                </a:solidFill>
                <a:latin typeface="Calibri" charset="0"/>
              </a:rPr>
              <a:t>What is next</a:t>
            </a:r>
            <a:r>
              <a:rPr lang="en-US" altLang="en-US" sz="3600" dirty="0">
                <a:solidFill>
                  <a:srgbClr val="FF0000"/>
                </a:solidFill>
                <a:latin typeface="Calibri" charset="0"/>
              </a:rPr>
              <a:t>?</a:t>
            </a:r>
          </a:p>
        </p:txBody>
      </p:sp>
      <p:sp>
        <p:nvSpPr>
          <p:cNvPr id="3" name="TextBox 2"/>
          <p:cNvSpPr txBox="1"/>
          <p:nvPr/>
        </p:nvSpPr>
        <p:spPr>
          <a:xfrm>
            <a:off x="142736" y="3321614"/>
            <a:ext cx="2067340" cy="1200329"/>
          </a:xfrm>
          <a:prstGeom prst="rect">
            <a:avLst/>
          </a:prstGeom>
          <a:noFill/>
        </p:spPr>
        <p:txBody>
          <a:bodyPr wrap="square" rtlCol="0">
            <a:spAutoFit/>
          </a:bodyPr>
          <a:lstStyle/>
          <a:p>
            <a:r>
              <a:rPr lang="en-US" smtClean="0"/>
              <a:t>Our group </a:t>
            </a:r>
            <a:r>
              <a:rPr lang="en-US" dirty="0" smtClean="0"/>
              <a:t>was part of the public human genome project</a:t>
            </a:r>
          </a:p>
          <a:p>
            <a:endParaRPr lang="en-US" dirty="0"/>
          </a:p>
        </p:txBody>
      </p:sp>
      <p:sp>
        <p:nvSpPr>
          <p:cNvPr id="4" name="TextBox 3"/>
          <p:cNvSpPr txBox="1"/>
          <p:nvPr/>
        </p:nvSpPr>
        <p:spPr>
          <a:xfrm>
            <a:off x="3894932" y="4708029"/>
            <a:ext cx="1936025" cy="930772"/>
          </a:xfrm>
          <a:prstGeom prst="rect">
            <a:avLst/>
          </a:prstGeom>
          <a:noFill/>
        </p:spPr>
        <p:txBody>
          <a:bodyPr wrap="square" rtlCol="0">
            <a:spAutoFit/>
          </a:bodyPr>
          <a:lstStyle/>
          <a:p>
            <a:r>
              <a:rPr lang="en-US" dirty="0" err="1" smtClean="0"/>
              <a:t>Tarjei</a:t>
            </a:r>
            <a:r>
              <a:rPr lang="en-US" dirty="0" smtClean="0"/>
              <a:t> </a:t>
            </a:r>
            <a:r>
              <a:rPr lang="en-US" dirty="0" err="1" smtClean="0"/>
              <a:t>Mikkelsen</a:t>
            </a:r>
            <a:r>
              <a:rPr lang="en-US" dirty="0"/>
              <a:t> </a:t>
            </a:r>
            <a:r>
              <a:rPr lang="en-US" dirty="0" smtClean="0"/>
              <a:t>(former student is first author) </a:t>
            </a:r>
            <a:endParaRPr lang="en-US" dirty="0"/>
          </a:p>
        </p:txBody>
      </p:sp>
      <p:sp>
        <p:nvSpPr>
          <p:cNvPr id="5" name="TextBox 4"/>
          <p:cNvSpPr txBox="1"/>
          <p:nvPr/>
        </p:nvSpPr>
        <p:spPr>
          <a:xfrm>
            <a:off x="6208644" y="4804868"/>
            <a:ext cx="2060713" cy="923330"/>
          </a:xfrm>
          <a:prstGeom prst="rect">
            <a:avLst/>
          </a:prstGeom>
          <a:noFill/>
        </p:spPr>
        <p:txBody>
          <a:bodyPr wrap="square" rtlCol="0">
            <a:spAutoFit/>
          </a:bodyPr>
          <a:lstStyle/>
          <a:p>
            <a:r>
              <a:rPr lang="en-US" smtClean="0"/>
              <a:t>BU PhD student was a leading author</a:t>
            </a:r>
            <a:endParaRPr lang="en-US"/>
          </a:p>
        </p:txBody>
      </p:sp>
      <p:cxnSp>
        <p:nvCxnSpPr>
          <p:cNvPr id="7" name="Straight Arrow Connector 6"/>
          <p:cNvCxnSpPr/>
          <p:nvPr/>
        </p:nvCxnSpPr>
        <p:spPr>
          <a:xfrm>
            <a:off x="10283687" y="3921778"/>
            <a:ext cx="996812" cy="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524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436563"/>
            <a:ext cx="8229600" cy="1143000"/>
          </a:xfrm>
        </p:spPr>
        <p:txBody>
          <a:bodyPr>
            <a:normAutofit fontScale="90000"/>
          </a:bodyPr>
          <a:lstStyle/>
          <a:p>
            <a:pPr eaLnBrk="1" hangingPunct="1">
              <a:defRPr/>
            </a:pPr>
            <a:r>
              <a:rPr lang="en-US" altLang="en-US" b="1" smtClean="0">
                <a:solidFill>
                  <a:schemeClr val="accent2"/>
                </a:solidFill>
              </a:rPr>
              <a:t>Machine Learning in </a:t>
            </a:r>
            <a:br>
              <a:rPr lang="en-US" altLang="en-US" b="1" smtClean="0">
                <a:solidFill>
                  <a:schemeClr val="accent2"/>
                </a:solidFill>
              </a:rPr>
            </a:br>
            <a:r>
              <a:rPr lang="en-US" altLang="en-US" b="1" smtClean="0">
                <a:solidFill>
                  <a:schemeClr val="accent2"/>
                </a:solidFill>
              </a:rPr>
              <a:t>Popular Press</a:t>
            </a:r>
            <a:br>
              <a:rPr lang="en-US" altLang="en-US" b="1" smtClean="0">
                <a:solidFill>
                  <a:schemeClr val="accent2"/>
                </a:solidFill>
              </a:rPr>
            </a:br>
            <a:endParaRPr lang="en-US" altLang="en-US" b="1" dirty="0">
              <a:solidFill>
                <a:schemeClr val="accent2"/>
              </a:solidFill>
            </a:endParaRPr>
          </a:p>
        </p:txBody>
      </p:sp>
      <p:sp>
        <p:nvSpPr>
          <p:cNvPr id="6147" name="Rectangle 6"/>
          <p:cNvSpPr>
            <a:spLocks noGrp="1" noChangeArrowheads="1"/>
          </p:cNvSpPr>
          <p:nvPr>
            <p:ph type="body" idx="1"/>
          </p:nvPr>
        </p:nvSpPr>
        <p:spPr/>
        <p:txBody>
          <a:bodyPr/>
          <a:lstStyle/>
          <a:p>
            <a:pPr eaLnBrk="1" hangingPunct="1">
              <a:lnSpc>
                <a:spcPct val="80000"/>
              </a:lnSpc>
              <a:defRPr/>
            </a:pPr>
            <a:r>
              <a:rPr lang="en-US" altLang="en-US" dirty="0"/>
              <a:t>“A breakthrough in machine learning would be worth</a:t>
            </a:r>
            <a:br>
              <a:rPr lang="en-US" altLang="en-US" dirty="0"/>
            </a:br>
            <a:r>
              <a:rPr lang="en-US" altLang="en-US" dirty="0"/>
              <a:t>ten </a:t>
            </a:r>
            <a:r>
              <a:rPr lang="en-US" altLang="en-US" dirty="0" err="1"/>
              <a:t>Microsofts</a:t>
            </a:r>
            <a:r>
              <a:rPr lang="en-US" altLang="en-US" dirty="0"/>
              <a:t>” (Bill Gates, Chairman, Microsoft)</a:t>
            </a:r>
          </a:p>
          <a:p>
            <a:pPr eaLnBrk="1" hangingPunct="1">
              <a:lnSpc>
                <a:spcPct val="80000"/>
              </a:lnSpc>
              <a:defRPr/>
            </a:pPr>
            <a:r>
              <a:rPr lang="en-US" altLang="en-US" dirty="0"/>
              <a:t>“Machine learning is the next Internet” </a:t>
            </a:r>
            <a:br>
              <a:rPr lang="en-US" altLang="en-US" dirty="0"/>
            </a:br>
            <a:r>
              <a:rPr lang="en-US" altLang="en-US" dirty="0"/>
              <a:t>(Tony Tether, Director, DARPA)</a:t>
            </a:r>
          </a:p>
          <a:p>
            <a:pPr eaLnBrk="1" hangingPunct="1">
              <a:lnSpc>
                <a:spcPct val="80000"/>
              </a:lnSpc>
              <a:defRPr/>
            </a:pPr>
            <a:r>
              <a:rPr lang="en-US" altLang="en-US" dirty="0"/>
              <a:t>“Web rankings today are mostly a matter of machine learning” (</a:t>
            </a:r>
            <a:r>
              <a:rPr lang="en-US" altLang="en-US" dirty="0" err="1"/>
              <a:t>Prabhakar</a:t>
            </a:r>
            <a:r>
              <a:rPr lang="en-US" altLang="en-US" dirty="0"/>
              <a:t> </a:t>
            </a:r>
            <a:r>
              <a:rPr lang="en-US" altLang="en-US" dirty="0" err="1"/>
              <a:t>Raghavan</a:t>
            </a:r>
            <a:r>
              <a:rPr lang="en-US" altLang="en-US" dirty="0"/>
              <a:t>, Dir. Research, Yahoo)</a:t>
            </a:r>
          </a:p>
          <a:p>
            <a:pPr eaLnBrk="1" hangingPunct="1">
              <a:lnSpc>
                <a:spcPct val="80000"/>
              </a:lnSpc>
              <a:defRPr/>
            </a:pPr>
            <a:r>
              <a:rPr lang="en-US" altLang="en-US" dirty="0"/>
              <a:t>“Machine learning today is one of the hottest aspects of computer science” (Steve Ballmer, CEO, Microsoft)</a:t>
            </a:r>
          </a:p>
          <a:p>
            <a:pPr eaLnBrk="1" hangingPunct="1">
              <a:lnSpc>
                <a:spcPct val="80000"/>
              </a:lnSpc>
              <a:defRPr/>
            </a:pPr>
            <a:endParaRPr lang="en-US" altLang="en-US" dirty="0"/>
          </a:p>
        </p:txBody>
      </p:sp>
    </p:spTree>
    <p:extLst>
      <p:ext uri="{BB962C8B-B14F-4D97-AF65-F5344CB8AC3E}">
        <p14:creationId xmlns:p14="http://schemas.microsoft.com/office/powerpoint/2010/main" val="1142234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1981200" y="609600"/>
            <a:ext cx="8305800" cy="5181600"/>
          </a:xfrm>
        </p:spPr>
        <p:txBody>
          <a:bodyPr/>
          <a:lstStyle/>
          <a:p>
            <a:pPr eaLnBrk="1" hangingPunct="1">
              <a:buFontTx/>
              <a:buNone/>
              <a:defRPr/>
            </a:pPr>
            <a:r>
              <a:rPr lang="en-US" altLang="en-US" b="1" dirty="0">
                <a:solidFill>
                  <a:schemeClr val="accent2"/>
                </a:solidFill>
              </a:rPr>
              <a:t>  </a:t>
            </a:r>
            <a:r>
              <a:rPr lang="en-US" altLang="en-US" b="1" dirty="0" smtClean="0">
                <a:solidFill>
                  <a:schemeClr val="accent2"/>
                </a:solidFill>
              </a:rPr>
              <a:t>Computer Programming</a:t>
            </a:r>
            <a:endParaRPr lang="en-US" altLang="en-US" dirty="0"/>
          </a:p>
          <a:p>
            <a:pPr eaLnBrk="1" hangingPunct="1">
              <a:defRPr/>
            </a:pPr>
            <a:endParaRPr lang="en-US" altLang="en-US" dirty="0"/>
          </a:p>
          <a:p>
            <a:pPr eaLnBrk="1" hangingPunct="1">
              <a:defRPr/>
            </a:pPr>
            <a:endParaRPr lang="en-US" altLang="en-US" dirty="0"/>
          </a:p>
          <a:p>
            <a:pPr eaLnBrk="1" hangingPunct="1">
              <a:defRPr/>
            </a:pPr>
            <a:endParaRPr lang="en-US" altLang="en-US" b="1" dirty="0">
              <a:solidFill>
                <a:schemeClr val="accent2"/>
              </a:solidFill>
            </a:endParaRPr>
          </a:p>
          <a:p>
            <a:pPr eaLnBrk="1" hangingPunct="1">
              <a:buFontTx/>
              <a:buNone/>
              <a:defRPr/>
            </a:pPr>
            <a:r>
              <a:rPr lang="en-US" altLang="en-US" b="1" dirty="0">
                <a:solidFill>
                  <a:schemeClr val="accent2"/>
                </a:solidFill>
              </a:rPr>
              <a:t>  </a:t>
            </a:r>
            <a:endParaRPr lang="en-US" altLang="en-US" b="1" dirty="0" smtClean="0">
              <a:solidFill>
                <a:schemeClr val="accent2"/>
              </a:solidFill>
            </a:endParaRPr>
          </a:p>
          <a:p>
            <a:pPr eaLnBrk="1" hangingPunct="1">
              <a:buFontTx/>
              <a:buNone/>
              <a:defRPr/>
            </a:pPr>
            <a:r>
              <a:rPr lang="en-US" altLang="en-US" b="1" dirty="0" smtClean="0">
                <a:solidFill>
                  <a:schemeClr val="accent2"/>
                </a:solidFill>
              </a:rPr>
              <a:t>Machine Learning in the future</a:t>
            </a:r>
            <a:endParaRPr lang="en-US" altLang="en-US" b="1" dirty="0">
              <a:solidFill>
                <a:schemeClr val="accent2"/>
              </a:solidFill>
            </a:endParaRPr>
          </a:p>
        </p:txBody>
      </p:sp>
      <p:sp>
        <p:nvSpPr>
          <p:cNvPr id="8195" name="Rectangle 4"/>
          <p:cNvSpPr>
            <a:spLocks noChangeArrowheads="1"/>
          </p:cNvSpPr>
          <p:nvPr/>
        </p:nvSpPr>
        <p:spPr bwMode="auto">
          <a:xfrm>
            <a:off x="4876800" y="1600200"/>
            <a:ext cx="2667000" cy="15240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dirty="0"/>
              <a:t>Computer</a:t>
            </a:r>
          </a:p>
        </p:txBody>
      </p:sp>
      <p:sp>
        <p:nvSpPr>
          <p:cNvPr id="8196" name="Line 6"/>
          <p:cNvSpPr>
            <a:spLocks noChangeShapeType="1"/>
          </p:cNvSpPr>
          <p:nvPr/>
        </p:nvSpPr>
        <p:spPr bwMode="auto">
          <a:xfrm>
            <a:off x="3962400" y="2057400"/>
            <a:ext cx="9144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197" name="Line 7"/>
          <p:cNvSpPr>
            <a:spLocks noChangeShapeType="1"/>
          </p:cNvSpPr>
          <p:nvPr/>
        </p:nvSpPr>
        <p:spPr bwMode="auto">
          <a:xfrm>
            <a:off x="3962400" y="2743200"/>
            <a:ext cx="9144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198" name="Line 8"/>
          <p:cNvSpPr>
            <a:spLocks noChangeShapeType="1"/>
          </p:cNvSpPr>
          <p:nvPr/>
        </p:nvSpPr>
        <p:spPr bwMode="auto">
          <a:xfrm>
            <a:off x="7543800" y="2286000"/>
            <a:ext cx="7620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199" name="Text Box 10"/>
          <p:cNvSpPr txBox="1">
            <a:spLocks noChangeArrowheads="1"/>
          </p:cNvSpPr>
          <p:nvPr/>
        </p:nvSpPr>
        <p:spPr bwMode="auto">
          <a:xfrm>
            <a:off x="2879725" y="1692275"/>
            <a:ext cx="104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a:t>Data</a:t>
            </a:r>
          </a:p>
        </p:txBody>
      </p:sp>
      <p:sp>
        <p:nvSpPr>
          <p:cNvPr id="8200" name="Text Box 11"/>
          <p:cNvSpPr txBox="1">
            <a:spLocks noChangeArrowheads="1"/>
          </p:cNvSpPr>
          <p:nvPr/>
        </p:nvSpPr>
        <p:spPr bwMode="auto">
          <a:xfrm>
            <a:off x="2209800" y="2362200"/>
            <a:ext cx="1739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a:t>Program</a:t>
            </a:r>
          </a:p>
        </p:txBody>
      </p:sp>
      <p:sp>
        <p:nvSpPr>
          <p:cNvPr id="8201" name="Text Box 12"/>
          <p:cNvSpPr txBox="1">
            <a:spLocks noChangeArrowheads="1"/>
          </p:cNvSpPr>
          <p:nvPr/>
        </p:nvSpPr>
        <p:spPr bwMode="auto">
          <a:xfrm>
            <a:off x="8305801" y="1981200"/>
            <a:ext cx="1401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a:t>Output</a:t>
            </a:r>
          </a:p>
        </p:txBody>
      </p:sp>
      <p:sp>
        <p:nvSpPr>
          <p:cNvPr id="8202" name="Rectangle 19"/>
          <p:cNvSpPr>
            <a:spLocks noChangeArrowheads="1"/>
          </p:cNvSpPr>
          <p:nvPr/>
        </p:nvSpPr>
        <p:spPr bwMode="auto">
          <a:xfrm>
            <a:off x="4953000" y="4419600"/>
            <a:ext cx="2667000" cy="15240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dirty="0"/>
              <a:t>ML</a:t>
            </a:r>
          </a:p>
        </p:txBody>
      </p:sp>
      <p:sp>
        <p:nvSpPr>
          <p:cNvPr id="8203" name="Line 20"/>
          <p:cNvSpPr>
            <a:spLocks noChangeShapeType="1"/>
          </p:cNvSpPr>
          <p:nvPr/>
        </p:nvSpPr>
        <p:spPr bwMode="auto">
          <a:xfrm>
            <a:off x="4038600" y="4876800"/>
            <a:ext cx="9144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204" name="Line 21"/>
          <p:cNvSpPr>
            <a:spLocks noChangeShapeType="1"/>
          </p:cNvSpPr>
          <p:nvPr/>
        </p:nvSpPr>
        <p:spPr bwMode="auto">
          <a:xfrm>
            <a:off x="4038600" y="5562600"/>
            <a:ext cx="9144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205" name="Line 22"/>
          <p:cNvSpPr>
            <a:spLocks noChangeShapeType="1"/>
          </p:cNvSpPr>
          <p:nvPr/>
        </p:nvSpPr>
        <p:spPr bwMode="auto">
          <a:xfrm>
            <a:off x="7620000" y="5105400"/>
            <a:ext cx="7620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206" name="Text Box 23"/>
          <p:cNvSpPr txBox="1">
            <a:spLocks noChangeArrowheads="1"/>
          </p:cNvSpPr>
          <p:nvPr/>
        </p:nvSpPr>
        <p:spPr bwMode="auto">
          <a:xfrm>
            <a:off x="2955925" y="4511675"/>
            <a:ext cx="104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dirty="0"/>
              <a:t>Data</a:t>
            </a:r>
          </a:p>
        </p:txBody>
      </p:sp>
      <p:sp>
        <p:nvSpPr>
          <p:cNvPr id="8207" name="Text Box 24"/>
          <p:cNvSpPr txBox="1">
            <a:spLocks noChangeArrowheads="1"/>
          </p:cNvSpPr>
          <p:nvPr/>
        </p:nvSpPr>
        <p:spPr bwMode="auto">
          <a:xfrm>
            <a:off x="2590801" y="5257801"/>
            <a:ext cx="148272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dirty="0"/>
              <a:t>Input &amp;</a:t>
            </a:r>
          </a:p>
          <a:p>
            <a:pPr eaLnBrk="1" hangingPunct="1">
              <a:spcBef>
                <a:spcPct val="0"/>
              </a:spcBef>
              <a:buFontTx/>
              <a:buNone/>
              <a:defRPr/>
            </a:pPr>
            <a:r>
              <a:rPr lang="en-US" altLang="en-US" dirty="0"/>
              <a:t>Output</a:t>
            </a:r>
          </a:p>
        </p:txBody>
      </p:sp>
      <p:sp>
        <p:nvSpPr>
          <p:cNvPr id="8208" name="Text Box 25"/>
          <p:cNvSpPr txBox="1">
            <a:spLocks noChangeArrowheads="1"/>
          </p:cNvSpPr>
          <p:nvPr/>
        </p:nvSpPr>
        <p:spPr bwMode="auto">
          <a:xfrm>
            <a:off x="8678863" y="4227514"/>
            <a:ext cx="1960562"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dirty="0"/>
              <a:t>Program </a:t>
            </a:r>
          </a:p>
          <a:p>
            <a:pPr eaLnBrk="1" hangingPunct="1">
              <a:spcBef>
                <a:spcPct val="0"/>
              </a:spcBef>
              <a:buFontTx/>
              <a:buNone/>
              <a:defRPr/>
            </a:pPr>
            <a:r>
              <a:rPr lang="en-US" altLang="en-US" dirty="0"/>
              <a:t>mapping </a:t>
            </a:r>
          </a:p>
          <a:p>
            <a:pPr eaLnBrk="1" hangingPunct="1">
              <a:spcBef>
                <a:spcPct val="0"/>
              </a:spcBef>
              <a:buFontTx/>
              <a:buNone/>
              <a:defRPr/>
            </a:pPr>
            <a:r>
              <a:rPr lang="en-US" altLang="en-US" dirty="0"/>
              <a:t>input into </a:t>
            </a:r>
          </a:p>
          <a:p>
            <a:pPr eaLnBrk="1" hangingPunct="1">
              <a:spcBef>
                <a:spcPct val="0"/>
              </a:spcBef>
              <a:buFontTx/>
              <a:buNone/>
              <a:defRPr/>
            </a:pPr>
            <a:r>
              <a:rPr lang="en-US" altLang="en-US" dirty="0"/>
              <a:t>output</a:t>
            </a:r>
          </a:p>
        </p:txBody>
      </p:sp>
    </p:spTree>
    <p:extLst>
      <p:ext uri="{BB962C8B-B14F-4D97-AF65-F5344CB8AC3E}">
        <p14:creationId xmlns:p14="http://schemas.microsoft.com/office/powerpoint/2010/main" val="1181878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0000"/>
                </a:solidFill>
              </a:rPr>
              <a:t>Examples</a:t>
            </a:r>
            <a:endParaRPr lang="en-US" dirty="0">
              <a:solidFill>
                <a:srgbClr val="FF0000"/>
              </a:solidFill>
            </a:endParaRPr>
          </a:p>
        </p:txBody>
      </p:sp>
      <p:sp>
        <p:nvSpPr>
          <p:cNvPr id="3" name="Content Placeholder 2"/>
          <p:cNvSpPr>
            <a:spLocks noGrp="1"/>
          </p:cNvSpPr>
          <p:nvPr>
            <p:ph idx="1"/>
          </p:nvPr>
        </p:nvSpPr>
        <p:spPr/>
        <p:txBody>
          <a:bodyPr/>
          <a:lstStyle/>
          <a:p>
            <a:pPr>
              <a:defRPr/>
            </a:pPr>
            <a:r>
              <a:rPr lang="en-US" dirty="0" smtClean="0">
                <a:solidFill>
                  <a:srgbClr val="FF3300"/>
                </a:solidFill>
              </a:rPr>
              <a:t>Past Tense Learning</a:t>
            </a:r>
          </a:p>
          <a:p>
            <a:pPr lvl="1">
              <a:defRPr/>
            </a:pPr>
            <a:r>
              <a:rPr lang="en-US" dirty="0" smtClean="0"/>
              <a:t>Input </a:t>
            </a:r>
            <a:r>
              <a:rPr lang="en-US" dirty="0" smtClean="0">
                <a:sym typeface="Wingdings"/>
              </a:rPr>
              <a:t> Output</a:t>
            </a:r>
            <a:endParaRPr lang="en-US" dirty="0" smtClean="0"/>
          </a:p>
          <a:p>
            <a:pPr lvl="1">
              <a:defRPr/>
            </a:pPr>
            <a:r>
              <a:rPr lang="en-US" dirty="0" smtClean="0"/>
              <a:t>Go </a:t>
            </a:r>
            <a:r>
              <a:rPr lang="en-US" dirty="0" smtClean="0">
                <a:sym typeface="Wingdings"/>
              </a:rPr>
              <a:t> Went</a:t>
            </a:r>
          </a:p>
          <a:p>
            <a:pPr lvl="1">
              <a:defRPr/>
            </a:pPr>
            <a:r>
              <a:rPr lang="en-US" dirty="0" smtClean="0">
                <a:sym typeface="Wingdings"/>
              </a:rPr>
              <a:t>Do  Did</a:t>
            </a:r>
          </a:p>
          <a:p>
            <a:pPr lvl="1">
              <a:defRPr/>
            </a:pPr>
            <a:r>
              <a:rPr lang="en-US" dirty="0" smtClean="0">
                <a:sym typeface="Wingdings"/>
              </a:rPr>
              <a:t>Love  Loved</a:t>
            </a:r>
          </a:p>
          <a:p>
            <a:pPr lvl="1">
              <a:defRPr/>
            </a:pPr>
            <a:r>
              <a:rPr lang="en-US" dirty="0" smtClean="0">
                <a:sym typeface="Wingdings"/>
              </a:rPr>
              <a:t>Learn  Learned </a:t>
            </a:r>
          </a:p>
          <a:p>
            <a:pPr lvl="1">
              <a:defRPr/>
            </a:pPr>
            <a:r>
              <a:rPr lang="en-US" dirty="0" smtClean="0">
                <a:sym typeface="Wingdings"/>
              </a:rPr>
              <a:t>Forget  ?? </a:t>
            </a:r>
          </a:p>
          <a:p>
            <a:pPr lvl="1">
              <a:defRPr/>
            </a:pPr>
            <a:r>
              <a:rPr lang="en-US" dirty="0" smtClean="0">
                <a:sym typeface="Wingdings"/>
              </a:rPr>
              <a:t>Memorize  ??</a:t>
            </a:r>
          </a:p>
          <a:p>
            <a:pPr lvl="1">
              <a:defRPr/>
            </a:pPr>
            <a:endParaRPr lang="en-US" dirty="0" smtClean="0">
              <a:sym typeface="Wingdings"/>
            </a:endParaRPr>
          </a:p>
          <a:p>
            <a:pPr>
              <a:defRPr/>
            </a:pPr>
            <a:endParaRPr lang="en-US" dirty="0"/>
          </a:p>
        </p:txBody>
      </p:sp>
    </p:spTree>
    <p:extLst>
      <p:ext uri="{BB962C8B-B14F-4D97-AF65-F5344CB8AC3E}">
        <p14:creationId xmlns:p14="http://schemas.microsoft.com/office/powerpoint/2010/main" val="1764085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0000"/>
                </a:solidFill>
              </a:rPr>
              <a:t>Systems Biology Example </a:t>
            </a:r>
            <a:endParaRPr lang="en-US" dirty="0">
              <a:solidFill>
                <a:srgbClr val="FF0000"/>
              </a:solidFill>
            </a:endParaRPr>
          </a:p>
        </p:txBody>
      </p:sp>
      <p:sp>
        <p:nvSpPr>
          <p:cNvPr id="3" name="Content Placeholder 2"/>
          <p:cNvSpPr>
            <a:spLocks noGrp="1"/>
          </p:cNvSpPr>
          <p:nvPr>
            <p:ph idx="1"/>
          </p:nvPr>
        </p:nvSpPr>
        <p:spPr/>
        <p:txBody>
          <a:bodyPr/>
          <a:lstStyle/>
          <a:p>
            <a:pPr>
              <a:defRPr/>
            </a:pPr>
            <a:r>
              <a:rPr lang="en-US" dirty="0" smtClean="0"/>
              <a:t>Gene 1	Gene 2	Class</a:t>
            </a:r>
          </a:p>
          <a:p>
            <a:pPr>
              <a:defRPr/>
            </a:pPr>
            <a:r>
              <a:rPr lang="en-US" dirty="0" smtClean="0"/>
              <a:t>0.9		0.88		Normal</a:t>
            </a:r>
          </a:p>
          <a:p>
            <a:pPr>
              <a:defRPr/>
            </a:pPr>
            <a:r>
              <a:rPr lang="en-US" dirty="0" smtClean="0"/>
              <a:t>2.3		-1.3		Cancer</a:t>
            </a:r>
          </a:p>
          <a:p>
            <a:pPr>
              <a:defRPr/>
            </a:pPr>
            <a:r>
              <a:rPr lang="en-US" dirty="0" smtClean="0"/>
              <a:t>1.2		1.1		Normal</a:t>
            </a:r>
          </a:p>
          <a:p>
            <a:pPr>
              <a:defRPr/>
            </a:pPr>
            <a:r>
              <a:rPr lang="en-US" dirty="0" smtClean="0"/>
              <a:t>2.8		-1.5		Cancer</a:t>
            </a:r>
          </a:p>
          <a:p>
            <a:pPr>
              <a:defRPr/>
            </a:pPr>
            <a:r>
              <a:rPr lang="en-US" dirty="0" smtClean="0"/>
              <a:t>2.5		-1.2		??</a:t>
            </a:r>
            <a:endParaRPr lang="en-US" dirty="0"/>
          </a:p>
        </p:txBody>
      </p:sp>
    </p:spTree>
    <p:extLst>
      <p:ext uri="{BB962C8B-B14F-4D97-AF65-F5344CB8AC3E}">
        <p14:creationId xmlns:p14="http://schemas.microsoft.com/office/powerpoint/2010/main" val="81887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altLang="en-US" b="1" dirty="0">
                <a:solidFill>
                  <a:srgbClr val="FF0000"/>
                </a:solidFill>
              </a:rPr>
              <a:t>Representation</a:t>
            </a:r>
          </a:p>
        </p:txBody>
      </p:sp>
      <p:sp>
        <p:nvSpPr>
          <p:cNvPr id="12291" name="Rectangle 3"/>
          <p:cNvSpPr>
            <a:spLocks noGrp="1" noChangeArrowheads="1"/>
          </p:cNvSpPr>
          <p:nvPr>
            <p:ph type="body" idx="1"/>
          </p:nvPr>
        </p:nvSpPr>
        <p:spPr>
          <a:xfrm>
            <a:off x="1966913" y="1390651"/>
            <a:ext cx="8229600" cy="4525963"/>
          </a:xfrm>
        </p:spPr>
        <p:txBody>
          <a:bodyPr>
            <a:normAutofit lnSpcReduction="10000"/>
          </a:bodyPr>
          <a:lstStyle/>
          <a:p>
            <a:pPr eaLnBrk="1" hangingPunct="1">
              <a:lnSpc>
                <a:spcPct val="90000"/>
              </a:lnSpc>
              <a:defRPr/>
            </a:pPr>
            <a:r>
              <a:rPr lang="en-US" altLang="en-US" dirty="0" smtClean="0">
                <a:solidFill>
                  <a:srgbClr val="0070C0"/>
                </a:solidFill>
              </a:rPr>
              <a:t>Memories</a:t>
            </a:r>
          </a:p>
          <a:p>
            <a:pPr eaLnBrk="1" hangingPunct="1">
              <a:lnSpc>
                <a:spcPct val="90000"/>
              </a:lnSpc>
              <a:defRPr/>
            </a:pPr>
            <a:r>
              <a:rPr lang="en-US" altLang="en-US" dirty="0" smtClean="0">
                <a:solidFill>
                  <a:srgbClr val="0070C0"/>
                </a:solidFill>
              </a:rPr>
              <a:t>Decision </a:t>
            </a:r>
            <a:r>
              <a:rPr lang="en-US" altLang="en-US" dirty="0">
                <a:solidFill>
                  <a:srgbClr val="0070C0"/>
                </a:solidFill>
              </a:rPr>
              <a:t>trees</a:t>
            </a:r>
          </a:p>
          <a:p>
            <a:pPr eaLnBrk="1" hangingPunct="1">
              <a:lnSpc>
                <a:spcPct val="90000"/>
              </a:lnSpc>
              <a:defRPr/>
            </a:pPr>
            <a:r>
              <a:rPr lang="en-US" altLang="en-US" dirty="0">
                <a:solidFill>
                  <a:srgbClr val="0070C0"/>
                </a:solidFill>
              </a:rPr>
              <a:t>R</a:t>
            </a:r>
            <a:r>
              <a:rPr lang="en-US" altLang="en-US" dirty="0" smtClean="0">
                <a:solidFill>
                  <a:srgbClr val="0070C0"/>
                </a:solidFill>
              </a:rPr>
              <a:t>ules </a:t>
            </a:r>
            <a:r>
              <a:rPr lang="en-US" altLang="en-US" dirty="0">
                <a:solidFill>
                  <a:srgbClr val="0070C0"/>
                </a:solidFill>
              </a:rPr>
              <a:t>/ </a:t>
            </a:r>
            <a:r>
              <a:rPr lang="en-US" altLang="en-US" dirty="0" smtClean="0">
                <a:solidFill>
                  <a:srgbClr val="0070C0"/>
                </a:solidFill>
              </a:rPr>
              <a:t>Logic</a:t>
            </a:r>
          </a:p>
          <a:p>
            <a:pPr eaLnBrk="1" hangingPunct="1">
              <a:lnSpc>
                <a:spcPct val="90000"/>
              </a:lnSpc>
              <a:defRPr/>
            </a:pPr>
            <a:r>
              <a:rPr lang="en-US" altLang="en-US" dirty="0" smtClean="0">
                <a:solidFill>
                  <a:srgbClr val="0070C0"/>
                </a:solidFill>
              </a:rPr>
              <a:t>Classifiers</a:t>
            </a:r>
          </a:p>
          <a:p>
            <a:pPr eaLnBrk="1" hangingPunct="1">
              <a:lnSpc>
                <a:spcPct val="90000"/>
              </a:lnSpc>
              <a:defRPr/>
            </a:pPr>
            <a:r>
              <a:rPr lang="en-US" altLang="en-US" dirty="0" smtClean="0">
                <a:solidFill>
                  <a:srgbClr val="0070C0"/>
                </a:solidFill>
              </a:rPr>
              <a:t>Hierarchies</a:t>
            </a:r>
            <a:endParaRPr lang="en-US" altLang="en-US" dirty="0">
              <a:solidFill>
                <a:srgbClr val="0070C0"/>
              </a:solidFill>
            </a:endParaRPr>
          </a:p>
          <a:p>
            <a:pPr eaLnBrk="1" hangingPunct="1">
              <a:lnSpc>
                <a:spcPct val="90000"/>
              </a:lnSpc>
              <a:defRPr/>
            </a:pPr>
            <a:r>
              <a:rPr lang="en-US" altLang="en-US" dirty="0">
                <a:solidFill>
                  <a:srgbClr val="0070C0"/>
                </a:solidFill>
              </a:rPr>
              <a:t>Graphical models (</a:t>
            </a:r>
            <a:r>
              <a:rPr lang="en-US" altLang="en-US" dirty="0" smtClean="0">
                <a:solidFill>
                  <a:srgbClr val="0070C0"/>
                </a:solidFill>
              </a:rPr>
              <a:t>Bayes Networks)</a:t>
            </a:r>
            <a:endParaRPr lang="en-US" altLang="en-US" dirty="0">
              <a:solidFill>
                <a:srgbClr val="0070C0"/>
              </a:solidFill>
            </a:endParaRPr>
          </a:p>
          <a:p>
            <a:pPr eaLnBrk="1" hangingPunct="1">
              <a:lnSpc>
                <a:spcPct val="90000"/>
              </a:lnSpc>
              <a:defRPr/>
            </a:pPr>
            <a:r>
              <a:rPr lang="en-US" altLang="en-US" dirty="0">
                <a:solidFill>
                  <a:srgbClr val="0070C0"/>
                </a:solidFill>
              </a:rPr>
              <a:t>Neural </a:t>
            </a:r>
            <a:r>
              <a:rPr lang="en-US" altLang="en-US" dirty="0" smtClean="0">
                <a:solidFill>
                  <a:srgbClr val="0070C0"/>
                </a:solidFill>
              </a:rPr>
              <a:t>networks with many layers</a:t>
            </a:r>
            <a:endParaRPr lang="en-US" altLang="en-US" dirty="0">
              <a:solidFill>
                <a:srgbClr val="0070C0"/>
              </a:solidFill>
            </a:endParaRPr>
          </a:p>
          <a:p>
            <a:pPr eaLnBrk="1" hangingPunct="1">
              <a:lnSpc>
                <a:spcPct val="90000"/>
              </a:lnSpc>
              <a:defRPr/>
            </a:pPr>
            <a:r>
              <a:rPr lang="en-US" altLang="en-US" dirty="0" err="1" smtClean="0">
                <a:solidFill>
                  <a:srgbClr val="0070C0"/>
                </a:solidFill>
              </a:rPr>
              <a:t>Perceptrons</a:t>
            </a:r>
            <a:r>
              <a:rPr lang="en-US" altLang="en-US" dirty="0" smtClean="0">
                <a:solidFill>
                  <a:srgbClr val="0070C0"/>
                </a:solidFill>
              </a:rPr>
              <a:t> and Support </a:t>
            </a:r>
            <a:r>
              <a:rPr lang="en-US" altLang="en-US" dirty="0">
                <a:solidFill>
                  <a:srgbClr val="0070C0"/>
                </a:solidFill>
              </a:rPr>
              <a:t>vector </a:t>
            </a:r>
            <a:r>
              <a:rPr lang="en-US" altLang="en-US" dirty="0" smtClean="0">
                <a:solidFill>
                  <a:srgbClr val="0070C0"/>
                </a:solidFill>
              </a:rPr>
              <a:t>machines</a:t>
            </a:r>
          </a:p>
          <a:p>
            <a:pPr eaLnBrk="1" hangingPunct="1">
              <a:lnSpc>
                <a:spcPct val="90000"/>
              </a:lnSpc>
              <a:defRPr/>
            </a:pPr>
            <a:r>
              <a:rPr lang="en-US" altLang="en-US" dirty="0" smtClean="0">
                <a:solidFill>
                  <a:srgbClr val="0070C0"/>
                </a:solidFill>
              </a:rPr>
              <a:t>Programs</a:t>
            </a:r>
            <a:endParaRPr lang="en-US" altLang="en-US" dirty="0">
              <a:solidFill>
                <a:srgbClr val="0070C0"/>
              </a:solidFill>
            </a:endParaRPr>
          </a:p>
          <a:p>
            <a:pPr eaLnBrk="1" hangingPunct="1">
              <a:lnSpc>
                <a:spcPct val="90000"/>
              </a:lnSpc>
              <a:defRPr/>
            </a:pPr>
            <a:endParaRPr lang="en-US" altLang="en-US" dirty="0"/>
          </a:p>
        </p:txBody>
      </p:sp>
    </p:spTree>
    <p:extLst>
      <p:ext uri="{BB962C8B-B14F-4D97-AF65-F5344CB8AC3E}">
        <p14:creationId xmlns:p14="http://schemas.microsoft.com/office/powerpoint/2010/main" val="179301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ltLang="en-US" b="1">
                <a:solidFill>
                  <a:schemeClr val="accent2"/>
                </a:solidFill>
              </a:rPr>
              <a:t>Evaluation</a:t>
            </a:r>
          </a:p>
        </p:txBody>
      </p:sp>
      <p:sp>
        <p:nvSpPr>
          <p:cNvPr id="13315" name="Rectangle 3"/>
          <p:cNvSpPr>
            <a:spLocks noGrp="1" noChangeArrowheads="1"/>
          </p:cNvSpPr>
          <p:nvPr>
            <p:ph type="body" idx="1"/>
          </p:nvPr>
        </p:nvSpPr>
        <p:spPr/>
        <p:txBody>
          <a:bodyPr/>
          <a:lstStyle/>
          <a:p>
            <a:pPr eaLnBrk="1" hangingPunct="1">
              <a:lnSpc>
                <a:spcPct val="80000"/>
              </a:lnSpc>
              <a:defRPr/>
            </a:pPr>
            <a:r>
              <a:rPr lang="en-US" altLang="en-US" dirty="0"/>
              <a:t>Accuracy (true/false positives and negatives)</a:t>
            </a:r>
          </a:p>
          <a:p>
            <a:pPr eaLnBrk="1" hangingPunct="1">
              <a:lnSpc>
                <a:spcPct val="80000"/>
              </a:lnSpc>
              <a:defRPr/>
            </a:pPr>
            <a:r>
              <a:rPr lang="en-US" altLang="en-US" dirty="0"/>
              <a:t>Precision and recall</a:t>
            </a:r>
          </a:p>
          <a:p>
            <a:pPr eaLnBrk="1" hangingPunct="1">
              <a:lnSpc>
                <a:spcPct val="80000"/>
              </a:lnSpc>
              <a:defRPr/>
            </a:pPr>
            <a:r>
              <a:rPr lang="en-US" altLang="en-US" dirty="0"/>
              <a:t>Error</a:t>
            </a:r>
          </a:p>
          <a:p>
            <a:pPr eaLnBrk="1" hangingPunct="1">
              <a:lnSpc>
                <a:spcPct val="80000"/>
              </a:lnSpc>
              <a:defRPr/>
            </a:pPr>
            <a:r>
              <a:rPr lang="en-US" altLang="en-US" dirty="0"/>
              <a:t>Likelihood</a:t>
            </a:r>
          </a:p>
          <a:p>
            <a:pPr eaLnBrk="1" hangingPunct="1">
              <a:lnSpc>
                <a:spcPct val="80000"/>
              </a:lnSpc>
              <a:defRPr/>
            </a:pPr>
            <a:r>
              <a:rPr lang="en-US" altLang="en-US" dirty="0"/>
              <a:t>Posterior probability</a:t>
            </a:r>
          </a:p>
          <a:p>
            <a:pPr eaLnBrk="1" hangingPunct="1">
              <a:lnSpc>
                <a:spcPct val="80000"/>
              </a:lnSpc>
              <a:defRPr/>
            </a:pPr>
            <a:r>
              <a:rPr lang="en-US" altLang="en-US" dirty="0"/>
              <a:t>Entropy</a:t>
            </a:r>
          </a:p>
          <a:p>
            <a:pPr eaLnBrk="1" hangingPunct="1">
              <a:lnSpc>
                <a:spcPct val="80000"/>
              </a:lnSpc>
              <a:defRPr/>
            </a:pPr>
            <a:r>
              <a:rPr lang="en-US" altLang="en-US" dirty="0"/>
              <a:t>K-L divergence</a:t>
            </a:r>
          </a:p>
          <a:p>
            <a:pPr eaLnBrk="1" hangingPunct="1">
              <a:lnSpc>
                <a:spcPct val="80000"/>
              </a:lnSpc>
              <a:defRPr/>
            </a:pPr>
            <a:r>
              <a:rPr lang="en-US" altLang="en-US" dirty="0"/>
              <a:t>AUC</a:t>
            </a:r>
          </a:p>
          <a:p>
            <a:pPr eaLnBrk="1" hangingPunct="1">
              <a:lnSpc>
                <a:spcPct val="80000"/>
              </a:lnSpc>
              <a:defRPr/>
            </a:pPr>
            <a:r>
              <a:rPr lang="en-US" altLang="en-US" dirty="0"/>
              <a:t>More</a:t>
            </a:r>
          </a:p>
        </p:txBody>
      </p:sp>
    </p:spTree>
    <p:extLst>
      <p:ext uri="{BB962C8B-B14F-4D97-AF65-F5344CB8AC3E}">
        <p14:creationId xmlns:p14="http://schemas.microsoft.com/office/powerpoint/2010/main" val="1737108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altLang="en-US" b="1" dirty="0" smtClean="0">
                <a:solidFill>
                  <a:schemeClr val="accent2"/>
                </a:solidFill>
              </a:rPr>
              <a:t>ML Current State</a:t>
            </a:r>
            <a:endParaRPr lang="en-US" altLang="en-US" b="1" dirty="0">
              <a:solidFill>
                <a:schemeClr val="accent2"/>
              </a:solidFill>
            </a:endParaRPr>
          </a:p>
        </p:txBody>
      </p:sp>
      <p:sp>
        <p:nvSpPr>
          <p:cNvPr id="11267" name="Rectangle 3"/>
          <p:cNvSpPr>
            <a:spLocks noGrp="1" noChangeArrowheads="1"/>
          </p:cNvSpPr>
          <p:nvPr>
            <p:ph type="body" idx="1"/>
          </p:nvPr>
        </p:nvSpPr>
        <p:spPr/>
        <p:txBody>
          <a:bodyPr/>
          <a:lstStyle/>
          <a:p>
            <a:pPr eaLnBrk="1" hangingPunct="1">
              <a:defRPr/>
            </a:pPr>
            <a:r>
              <a:rPr lang="en-US" altLang="en-US" dirty="0" smtClean="0"/>
              <a:t>Hundreds of thousands of </a:t>
            </a:r>
            <a:r>
              <a:rPr lang="en-US" altLang="en-US" dirty="0"/>
              <a:t>machine learning </a:t>
            </a:r>
            <a:r>
              <a:rPr lang="en-US" altLang="en-US" dirty="0" smtClean="0"/>
              <a:t>programs</a:t>
            </a:r>
            <a:endParaRPr lang="en-US" altLang="en-US" dirty="0"/>
          </a:p>
          <a:p>
            <a:pPr eaLnBrk="1" hangingPunct="1">
              <a:defRPr/>
            </a:pPr>
            <a:r>
              <a:rPr lang="en-US" altLang="en-US" dirty="0" smtClean="0"/>
              <a:t>Thousand of papers every </a:t>
            </a:r>
            <a:r>
              <a:rPr lang="en-US" altLang="en-US" dirty="0"/>
              <a:t>year</a:t>
            </a:r>
          </a:p>
          <a:p>
            <a:pPr eaLnBrk="1" hangingPunct="1">
              <a:defRPr/>
            </a:pPr>
            <a:r>
              <a:rPr lang="en-US" altLang="en-US" dirty="0" smtClean="0"/>
              <a:t>Most </a:t>
            </a:r>
            <a:r>
              <a:rPr lang="en-US" altLang="en-US" dirty="0"/>
              <a:t>machine learning </a:t>
            </a:r>
            <a:r>
              <a:rPr lang="en-US" altLang="en-US" dirty="0" smtClean="0"/>
              <a:t>algorithms </a:t>
            </a:r>
            <a:endParaRPr lang="en-US" altLang="en-US" dirty="0"/>
          </a:p>
          <a:p>
            <a:pPr lvl="1" eaLnBrk="1" hangingPunct="1">
              <a:defRPr/>
            </a:pPr>
            <a:r>
              <a:rPr lang="en-US" altLang="en-US" b="1" dirty="0" smtClean="0"/>
              <a:t>Choosing knowledge representation</a:t>
            </a:r>
          </a:p>
          <a:p>
            <a:pPr lvl="1" eaLnBrk="1" hangingPunct="1">
              <a:defRPr/>
            </a:pPr>
            <a:r>
              <a:rPr lang="en-US" altLang="en-US" b="1" dirty="0" smtClean="0"/>
              <a:t>Clever Algorithm </a:t>
            </a:r>
            <a:r>
              <a:rPr lang="mr-IN" altLang="en-US" b="1" dirty="0" smtClean="0"/>
              <a:t>–</a:t>
            </a:r>
            <a:r>
              <a:rPr lang="en-US" altLang="en-US" b="1" dirty="0" smtClean="0"/>
              <a:t> mostly standard with tweaks </a:t>
            </a:r>
          </a:p>
          <a:p>
            <a:pPr lvl="1" eaLnBrk="1" hangingPunct="1">
              <a:defRPr/>
            </a:pPr>
            <a:r>
              <a:rPr lang="en-US" altLang="en-US" b="1" dirty="0" smtClean="0"/>
              <a:t>Training / Testing / Evaluation of Accuracy</a:t>
            </a:r>
            <a:endParaRPr lang="en-US" altLang="en-US" b="1" dirty="0"/>
          </a:p>
          <a:p>
            <a:pPr lvl="1" eaLnBrk="1" hangingPunct="1">
              <a:defRPr/>
            </a:pPr>
            <a:r>
              <a:rPr lang="en-US" altLang="en-US" b="1" dirty="0" smtClean="0"/>
              <a:t>Optimization</a:t>
            </a:r>
          </a:p>
          <a:p>
            <a:pPr eaLnBrk="1" hangingPunct="1">
              <a:defRPr/>
            </a:pPr>
            <a:r>
              <a:rPr lang="en-US" altLang="en-US" b="1" smtClean="0"/>
              <a:t>High </a:t>
            </a:r>
            <a:r>
              <a:rPr lang="en-US" altLang="en-US" b="1" dirty="0" smtClean="0"/>
              <a:t>salaries ! </a:t>
            </a:r>
            <a:endParaRPr lang="en-US" altLang="en-US" b="1" dirty="0"/>
          </a:p>
        </p:txBody>
      </p:sp>
    </p:spTree>
    <p:extLst>
      <p:ext uri="{BB962C8B-B14F-4D97-AF65-F5344CB8AC3E}">
        <p14:creationId xmlns:p14="http://schemas.microsoft.com/office/powerpoint/2010/main" val="542647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altLang="en-US" b="1">
                <a:solidFill>
                  <a:schemeClr val="accent2"/>
                </a:solidFill>
              </a:rPr>
              <a:t>Optimization</a:t>
            </a:r>
          </a:p>
        </p:txBody>
      </p:sp>
      <p:sp>
        <p:nvSpPr>
          <p:cNvPr id="14339" name="Rectangle 3"/>
          <p:cNvSpPr>
            <a:spLocks noGrp="1" noChangeArrowheads="1"/>
          </p:cNvSpPr>
          <p:nvPr>
            <p:ph type="body" idx="1"/>
          </p:nvPr>
        </p:nvSpPr>
        <p:spPr/>
        <p:txBody>
          <a:bodyPr/>
          <a:lstStyle/>
          <a:p>
            <a:pPr eaLnBrk="1" hangingPunct="1">
              <a:defRPr/>
            </a:pPr>
            <a:r>
              <a:rPr lang="en-US" altLang="en-US" dirty="0"/>
              <a:t>Combinatorial optimization</a:t>
            </a:r>
          </a:p>
          <a:p>
            <a:pPr lvl="1" eaLnBrk="1" hangingPunct="1">
              <a:defRPr/>
            </a:pPr>
            <a:r>
              <a:rPr lang="en-US" altLang="en-US" dirty="0"/>
              <a:t>E.g.: </a:t>
            </a:r>
            <a:r>
              <a:rPr lang="en-US" altLang="en-US" dirty="0" smtClean="0"/>
              <a:t>Simulated Annealing or </a:t>
            </a:r>
            <a:r>
              <a:rPr lang="en-US" altLang="en-US" dirty="0"/>
              <a:t>search</a:t>
            </a:r>
          </a:p>
          <a:p>
            <a:pPr eaLnBrk="1" hangingPunct="1">
              <a:defRPr/>
            </a:pPr>
            <a:r>
              <a:rPr lang="en-US" altLang="en-US" dirty="0"/>
              <a:t>Convex optimization</a:t>
            </a:r>
          </a:p>
          <a:p>
            <a:pPr lvl="1" eaLnBrk="1" hangingPunct="1">
              <a:defRPr/>
            </a:pPr>
            <a:r>
              <a:rPr lang="en-US" altLang="en-US" dirty="0"/>
              <a:t>E.g.: </a:t>
            </a:r>
            <a:r>
              <a:rPr lang="en-US" altLang="en-US" dirty="0" smtClean="0"/>
              <a:t>Stochastic Gradient </a:t>
            </a:r>
            <a:r>
              <a:rPr lang="en-US" altLang="en-US" dirty="0"/>
              <a:t>descent</a:t>
            </a:r>
          </a:p>
          <a:p>
            <a:pPr eaLnBrk="1" hangingPunct="1">
              <a:defRPr/>
            </a:pPr>
            <a:r>
              <a:rPr lang="en-US" altLang="en-US" dirty="0"/>
              <a:t>Constrained optimization</a:t>
            </a:r>
          </a:p>
          <a:p>
            <a:pPr lvl="1" eaLnBrk="1" hangingPunct="1">
              <a:defRPr/>
            </a:pPr>
            <a:r>
              <a:rPr lang="en-US" altLang="en-US" dirty="0"/>
              <a:t>E.g.: </a:t>
            </a:r>
            <a:r>
              <a:rPr lang="en-US" altLang="en-US" dirty="0" smtClean="0"/>
              <a:t>Quadratic </a:t>
            </a:r>
            <a:r>
              <a:rPr lang="en-US" altLang="en-US" dirty="0"/>
              <a:t>programming</a:t>
            </a:r>
          </a:p>
        </p:txBody>
      </p:sp>
    </p:spTree>
    <p:extLst>
      <p:ext uri="{BB962C8B-B14F-4D97-AF65-F5344CB8AC3E}">
        <p14:creationId xmlns:p14="http://schemas.microsoft.com/office/powerpoint/2010/main" val="2060076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ltLang="en-US" b="1">
                <a:solidFill>
                  <a:schemeClr val="accent2"/>
                </a:solidFill>
              </a:rPr>
              <a:t>Types of Learning</a:t>
            </a:r>
          </a:p>
        </p:txBody>
      </p:sp>
      <p:sp>
        <p:nvSpPr>
          <p:cNvPr id="15363" name="Rectangle 3"/>
          <p:cNvSpPr>
            <a:spLocks noGrp="1" noChangeArrowheads="1"/>
          </p:cNvSpPr>
          <p:nvPr>
            <p:ph type="body" idx="1"/>
          </p:nvPr>
        </p:nvSpPr>
        <p:spPr>
          <a:xfrm>
            <a:off x="1981200" y="1600200"/>
            <a:ext cx="8382000" cy="4572000"/>
          </a:xfrm>
        </p:spPr>
        <p:txBody>
          <a:bodyPr/>
          <a:lstStyle/>
          <a:p>
            <a:pPr eaLnBrk="1" hangingPunct="1">
              <a:defRPr/>
            </a:pPr>
            <a:r>
              <a:rPr lang="en-US" altLang="en-US" b="1" dirty="0"/>
              <a:t>Supervised (inductive) learning</a:t>
            </a:r>
          </a:p>
          <a:p>
            <a:pPr lvl="1" eaLnBrk="1" hangingPunct="1">
              <a:defRPr/>
            </a:pPr>
            <a:r>
              <a:rPr lang="en-US" altLang="en-US" dirty="0"/>
              <a:t>Training data includes </a:t>
            </a:r>
            <a:r>
              <a:rPr lang="en-US" altLang="en-US" dirty="0" smtClean="0"/>
              <a:t>class labels or output for every input</a:t>
            </a:r>
            <a:endParaRPr lang="en-US" altLang="en-US" dirty="0"/>
          </a:p>
          <a:p>
            <a:pPr eaLnBrk="1" hangingPunct="1">
              <a:defRPr/>
            </a:pPr>
            <a:r>
              <a:rPr lang="en-US" altLang="en-US" b="1" dirty="0"/>
              <a:t>Unsupervised learning</a:t>
            </a:r>
          </a:p>
          <a:p>
            <a:pPr lvl="1" eaLnBrk="1" hangingPunct="1">
              <a:defRPr/>
            </a:pPr>
            <a:r>
              <a:rPr lang="en-US" altLang="en-US" dirty="0"/>
              <a:t>Training data does not include </a:t>
            </a:r>
            <a:r>
              <a:rPr lang="en-US" altLang="en-US" dirty="0" smtClean="0"/>
              <a:t>class labels or output for every input </a:t>
            </a:r>
            <a:endParaRPr lang="en-US" altLang="en-US" dirty="0"/>
          </a:p>
          <a:p>
            <a:pPr eaLnBrk="1" hangingPunct="1">
              <a:defRPr/>
            </a:pPr>
            <a:r>
              <a:rPr lang="en-US" altLang="en-US" b="1" dirty="0"/>
              <a:t>Semi-supervised learning</a:t>
            </a:r>
          </a:p>
          <a:p>
            <a:pPr lvl="1" eaLnBrk="1" hangingPunct="1">
              <a:defRPr/>
            </a:pPr>
            <a:r>
              <a:rPr lang="en-US" altLang="en-US" dirty="0"/>
              <a:t>Training data </a:t>
            </a:r>
            <a:r>
              <a:rPr lang="en-US" altLang="en-US" dirty="0" smtClean="0"/>
              <a:t>includes some labelled and </a:t>
            </a:r>
            <a:r>
              <a:rPr lang="en-US" altLang="en-US" smtClean="0"/>
              <a:t>many un-labelled </a:t>
            </a:r>
            <a:r>
              <a:rPr lang="en-US" altLang="en-US" dirty="0" smtClean="0"/>
              <a:t>inputs </a:t>
            </a:r>
            <a:endParaRPr lang="en-US" altLang="en-US" dirty="0"/>
          </a:p>
          <a:p>
            <a:pPr eaLnBrk="1" hangingPunct="1">
              <a:defRPr/>
            </a:pPr>
            <a:r>
              <a:rPr lang="en-US" altLang="en-US" b="1" dirty="0" smtClean="0"/>
              <a:t>Other Learning (not covered in class)</a:t>
            </a:r>
            <a:endParaRPr lang="en-US" altLang="en-US" dirty="0"/>
          </a:p>
        </p:txBody>
      </p:sp>
    </p:spTree>
    <p:extLst>
      <p:ext uri="{BB962C8B-B14F-4D97-AF65-F5344CB8AC3E}">
        <p14:creationId xmlns:p14="http://schemas.microsoft.com/office/powerpoint/2010/main" val="197550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altLang="en-US" b="1">
                <a:solidFill>
                  <a:schemeClr val="accent2"/>
                </a:solidFill>
              </a:rPr>
              <a:t>Inductive Learning</a:t>
            </a:r>
          </a:p>
        </p:txBody>
      </p:sp>
      <p:sp>
        <p:nvSpPr>
          <p:cNvPr id="16387" name="Rectangle 3"/>
          <p:cNvSpPr>
            <a:spLocks noGrp="1" noChangeArrowheads="1"/>
          </p:cNvSpPr>
          <p:nvPr>
            <p:ph type="body" idx="1"/>
          </p:nvPr>
        </p:nvSpPr>
        <p:spPr/>
        <p:txBody>
          <a:bodyPr/>
          <a:lstStyle/>
          <a:p>
            <a:pPr eaLnBrk="1" hangingPunct="1">
              <a:defRPr/>
            </a:pPr>
            <a:r>
              <a:rPr lang="en-US" altLang="en-US" b="1"/>
              <a:t>Given</a:t>
            </a:r>
            <a:r>
              <a:rPr lang="en-US" altLang="en-US"/>
              <a:t> examples of a function </a:t>
            </a:r>
            <a:r>
              <a:rPr lang="en-US" altLang="en-US" i="1"/>
              <a:t>(X, F(X))</a:t>
            </a:r>
          </a:p>
          <a:p>
            <a:pPr eaLnBrk="1" hangingPunct="1">
              <a:defRPr/>
            </a:pPr>
            <a:r>
              <a:rPr lang="en-US" altLang="en-US" b="1"/>
              <a:t>Predict</a:t>
            </a:r>
            <a:r>
              <a:rPr lang="en-US" altLang="en-US"/>
              <a:t> function</a:t>
            </a:r>
            <a:r>
              <a:rPr lang="en-US" altLang="en-US" i="1"/>
              <a:t> F(X) </a:t>
            </a:r>
            <a:r>
              <a:rPr lang="en-US" altLang="en-US"/>
              <a:t>for new examples</a:t>
            </a:r>
            <a:r>
              <a:rPr lang="en-US" altLang="en-US" i="1"/>
              <a:t> X</a:t>
            </a:r>
          </a:p>
          <a:p>
            <a:pPr lvl="1" eaLnBrk="1" hangingPunct="1">
              <a:defRPr/>
            </a:pPr>
            <a:r>
              <a:rPr lang="en-US" altLang="en-US"/>
              <a:t>Discrete </a:t>
            </a:r>
            <a:r>
              <a:rPr lang="en-US" altLang="en-US" i="1"/>
              <a:t>F(X)</a:t>
            </a:r>
            <a:r>
              <a:rPr lang="en-US" altLang="en-US"/>
              <a:t>: Classification</a:t>
            </a:r>
          </a:p>
          <a:p>
            <a:pPr lvl="1" eaLnBrk="1" hangingPunct="1">
              <a:defRPr/>
            </a:pPr>
            <a:r>
              <a:rPr lang="en-US" altLang="en-US"/>
              <a:t>Continuous </a:t>
            </a:r>
            <a:r>
              <a:rPr lang="en-US" altLang="en-US" i="1"/>
              <a:t>F(X)</a:t>
            </a:r>
            <a:r>
              <a:rPr lang="en-US" altLang="en-US"/>
              <a:t>: Regression</a:t>
            </a:r>
          </a:p>
          <a:p>
            <a:pPr lvl="1" eaLnBrk="1" hangingPunct="1">
              <a:defRPr/>
            </a:pPr>
            <a:r>
              <a:rPr lang="en-US" altLang="en-US" i="1"/>
              <a:t>F(X)</a:t>
            </a:r>
            <a:r>
              <a:rPr lang="en-US" altLang="en-US"/>
              <a:t> = Probability(</a:t>
            </a:r>
            <a:r>
              <a:rPr lang="en-US" altLang="en-US" i="1"/>
              <a:t>X</a:t>
            </a:r>
            <a:r>
              <a:rPr lang="en-US" altLang="en-US"/>
              <a:t>): Probability estimation</a:t>
            </a:r>
          </a:p>
          <a:p>
            <a:pPr eaLnBrk="1" hangingPunct="1">
              <a:defRPr/>
            </a:pPr>
            <a:endParaRPr lang="en-US" altLang="en-US"/>
          </a:p>
        </p:txBody>
      </p:sp>
    </p:spTree>
    <p:extLst>
      <p:ext uri="{BB962C8B-B14F-4D97-AF65-F5344CB8AC3E}">
        <p14:creationId xmlns:p14="http://schemas.microsoft.com/office/powerpoint/2010/main" val="6173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9539CFE-C2A7-B24C-AFA9-3BE10ACA25B1}" type="slidenum">
              <a:rPr lang="en-US" altLang="en-US" sz="1200">
                <a:solidFill>
                  <a:srgbClr val="898989"/>
                </a:solidFill>
              </a:rPr>
              <a:pPr eaLnBrk="1" hangingPunct="1"/>
              <a:t>3</a:t>
            </a:fld>
            <a:endParaRPr lang="en-US" altLang="en-US" sz="1200">
              <a:solidFill>
                <a:srgbClr val="898989"/>
              </a:solidFill>
            </a:endParaRPr>
          </a:p>
        </p:txBody>
      </p:sp>
      <p:sp>
        <p:nvSpPr>
          <p:cNvPr id="40962" name="Rectangle 1026"/>
          <p:cNvSpPr>
            <a:spLocks noGrp="1" noChangeArrowheads="1"/>
          </p:cNvSpPr>
          <p:nvPr>
            <p:ph type="title"/>
          </p:nvPr>
        </p:nvSpPr>
        <p:spPr/>
        <p:txBody>
          <a:bodyPr/>
          <a:lstStyle/>
          <a:p>
            <a:pPr eaLnBrk="1" hangingPunct="1"/>
            <a:r>
              <a:rPr lang="en-US" altLang="en-US" sz="4000">
                <a:ea typeface="ＭＳ Ｐゴシック" charset="-128"/>
              </a:rPr>
              <a:t>Deciphering Nature</a:t>
            </a:r>
            <a:endParaRPr lang="en-US" altLang="en-US" sz="2800" b="1">
              <a:ea typeface="ＭＳ Ｐゴシック" charset="-128"/>
            </a:endParaRPr>
          </a:p>
        </p:txBody>
      </p:sp>
      <p:sp>
        <p:nvSpPr>
          <p:cNvPr id="40963" name="Rectangle 1027"/>
          <p:cNvSpPr>
            <a:spLocks noChangeArrowheads="1"/>
          </p:cNvSpPr>
          <p:nvPr/>
        </p:nvSpPr>
        <p:spPr bwMode="auto">
          <a:xfrm>
            <a:off x="1524000" y="931864"/>
            <a:ext cx="914400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Calibri" charset="0"/>
            </a:endParaRPr>
          </a:p>
        </p:txBody>
      </p:sp>
      <p:pic>
        <p:nvPicPr>
          <p:cNvPr id="40964" name="Picture 1030" descr="CELL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2667000"/>
            <a:ext cx="914400" cy="91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1031" descr="protein"/>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667000"/>
            <a:ext cx="914400" cy="91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1032" descr="dna"/>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667000"/>
            <a:ext cx="914400" cy="91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7" name="Picture 1034" descr="organs"/>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2667000"/>
            <a:ext cx="914400" cy="91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40968" name="AutoShape 1035"/>
          <p:cNvCxnSpPr>
            <a:cxnSpLocks noChangeShapeType="1"/>
          </p:cNvCxnSpPr>
          <p:nvPr/>
        </p:nvCxnSpPr>
        <p:spPr bwMode="auto">
          <a:xfrm>
            <a:off x="3517900" y="3124200"/>
            <a:ext cx="279400" cy="0"/>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0969" name="AutoShape 1036"/>
          <p:cNvCxnSpPr>
            <a:cxnSpLocks noChangeShapeType="1"/>
          </p:cNvCxnSpPr>
          <p:nvPr/>
        </p:nvCxnSpPr>
        <p:spPr bwMode="auto">
          <a:xfrm>
            <a:off x="4737100" y="3124200"/>
            <a:ext cx="279400" cy="0"/>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0970" name="AutoShape 1038"/>
          <p:cNvCxnSpPr>
            <a:cxnSpLocks noChangeShapeType="1"/>
          </p:cNvCxnSpPr>
          <p:nvPr/>
        </p:nvCxnSpPr>
        <p:spPr bwMode="auto">
          <a:xfrm>
            <a:off x="7848600" y="3124200"/>
            <a:ext cx="279400" cy="0"/>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0971" name="AutoShape 1039"/>
          <p:cNvCxnSpPr>
            <a:cxnSpLocks noChangeShapeType="1"/>
          </p:cNvCxnSpPr>
          <p:nvPr/>
        </p:nvCxnSpPr>
        <p:spPr bwMode="auto">
          <a:xfrm>
            <a:off x="9067800" y="3124200"/>
            <a:ext cx="279400" cy="0"/>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40972" name="Group 1040"/>
          <p:cNvGrpSpPr>
            <a:grpSpLocks/>
          </p:cNvGrpSpPr>
          <p:nvPr/>
        </p:nvGrpSpPr>
        <p:grpSpPr bwMode="auto">
          <a:xfrm>
            <a:off x="2286001" y="1523999"/>
            <a:ext cx="7817525" cy="697682"/>
            <a:chOff x="542" y="1104"/>
            <a:chExt cx="4792" cy="290"/>
          </a:xfrm>
        </p:grpSpPr>
        <p:sp>
          <p:nvSpPr>
            <p:cNvPr id="40978" name="Text Box 1041"/>
            <p:cNvSpPr txBox="1">
              <a:spLocks noChangeArrowheads="1"/>
            </p:cNvSpPr>
            <p:nvPr/>
          </p:nvSpPr>
          <p:spPr bwMode="auto">
            <a:xfrm>
              <a:off x="542" y="1219"/>
              <a:ext cx="779"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2500"/>
                </a:lnSpc>
              </a:pPr>
              <a:r>
                <a:rPr lang="en-US" altLang="en-US" b="1">
                  <a:latin typeface="Calibri" charset="0"/>
                </a:rPr>
                <a:t>Genome</a:t>
              </a:r>
            </a:p>
          </p:txBody>
        </p:sp>
        <p:sp>
          <p:nvSpPr>
            <p:cNvPr id="40979" name="Text Box 1042"/>
            <p:cNvSpPr txBox="1">
              <a:spLocks noChangeArrowheads="1"/>
            </p:cNvSpPr>
            <p:nvPr/>
          </p:nvSpPr>
          <p:spPr bwMode="auto">
            <a:xfrm>
              <a:off x="4370" y="1218"/>
              <a:ext cx="96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2500"/>
                </a:lnSpc>
              </a:pPr>
              <a:r>
                <a:rPr lang="en-US" altLang="en-US" b="1">
                  <a:latin typeface="Calibri" charset="0"/>
                </a:rPr>
                <a:t>Phenotype</a:t>
              </a:r>
            </a:p>
          </p:txBody>
        </p:sp>
        <p:sp>
          <p:nvSpPr>
            <p:cNvPr id="40980" name="Line 1043"/>
            <p:cNvSpPr>
              <a:spLocks noChangeShapeType="1"/>
            </p:cNvSpPr>
            <p:nvPr/>
          </p:nvSpPr>
          <p:spPr bwMode="auto">
            <a:xfrm>
              <a:off x="1632" y="1344"/>
              <a:ext cx="2544"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40981" name="Text Box 1044"/>
            <p:cNvSpPr txBox="1">
              <a:spLocks noChangeArrowheads="1"/>
            </p:cNvSpPr>
            <p:nvPr/>
          </p:nvSpPr>
          <p:spPr bwMode="auto">
            <a:xfrm>
              <a:off x="2838" y="1104"/>
              <a:ext cx="403"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2500"/>
                </a:lnSpc>
              </a:pPr>
              <a:r>
                <a:rPr lang="en-US" altLang="en-US" sz="4000" b="1">
                  <a:latin typeface="Calibri" charset="0"/>
                </a:rPr>
                <a:t>F?</a:t>
              </a:r>
            </a:p>
          </p:txBody>
        </p:sp>
      </p:grpSp>
      <p:sp>
        <p:nvSpPr>
          <p:cNvPr id="742421" name="Rectangle 1045"/>
          <p:cNvSpPr>
            <a:spLocks noChangeArrowheads="1"/>
          </p:cNvSpPr>
          <p:nvPr/>
        </p:nvSpPr>
        <p:spPr bwMode="auto">
          <a:xfrm>
            <a:off x="2133600" y="4648201"/>
            <a:ext cx="800100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nSpc>
                <a:spcPts val="2500"/>
              </a:lnSpc>
            </a:pPr>
            <a:endParaRPr lang="en-US" altLang="en-US" sz="2000" b="1">
              <a:latin typeface="Calibri" charset="0"/>
            </a:endParaRPr>
          </a:p>
        </p:txBody>
      </p:sp>
      <p:sp>
        <p:nvSpPr>
          <p:cNvPr id="742422" name="Rectangle 1046"/>
          <p:cNvSpPr>
            <a:spLocks noChangeArrowheads="1"/>
          </p:cNvSpPr>
          <p:nvPr/>
        </p:nvSpPr>
        <p:spPr bwMode="auto">
          <a:xfrm>
            <a:off x="1943100" y="3660776"/>
            <a:ext cx="80010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457200" indent="-457200" eaLnBrk="0" hangingPunct="0">
              <a:defRPr sz="2400">
                <a:solidFill>
                  <a:schemeClr val="tx1"/>
                </a:solidFill>
                <a:latin typeface="Arial" charset="0"/>
                <a:ea typeface="ＭＳ Ｐゴシック" charset="-128"/>
              </a:defRPr>
            </a:lvl1pPr>
            <a:lvl2pPr marL="914400" indent="-45720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nSpc>
                <a:spcPts val="2500"/>
              </a:lnSpc>
              <a:buFontTx/>
              <a:buAutoNum type="arabicPeriod"/>
            </a:pPr>
            <a:r>
              <a:rPr lang="en-US" altLang="en-US" sz="1800" dirty="0">
                <a:latin typeface="Calibri" charset="0"/>
              </a:rPr>
              <a:t>Parts</a:t>
            </a:r>
          </a:p>
          <a:p>
            <a:pPr lvl="1">
              <a:lnSpc>
                <a:spcPts val="2500"/>
              </a:lnSpc>
              <a:buFont typeface="Arial" charset="0"/>
              <a:buChar char="•"/>
            </a:pPr>
            <a:r>
              <a:rPr lang="en-US" altLang="en-US" sz="1800" dirty="0">
                <a:latin typeface="Calibri" charset="0"/>
              </a:rPr>
              <a:t>Gene Finding</a:t>
            </a:r>
          </a:p>
          <a:p>
            <a:pPr lvl="1">
              <a:lnSpc>
                <a:spcPts val="2500"/>
              </a:lnSpc>
              <a:buFont typeface="Arial" charset="0"/>
              <a:buChar char="•"/>
            </a:pPr>
            <a:r>
              <a:rPr lang="en-US" altLang="en-US" sz="1800" b="1" dirty="0">
                <a:latin typeface="Calibri" charset="0"/>
              </a:rPr>
              <a:t>Gene Annotation</a:t>
            </a:r>
          </a:p>
          <a:p>
            <a:pPr>
              <a:lnSpc>
                <a:spcPts val="2500"/>
              </a:lnSpc>
              <a:buFontTx/>
              <a:buAutoNum type="arabicPeriod"/>
            </a:pPr>
            <a:r>
              <a:rPr lang="en-US" altLang="en-US" sz="1800" dirty="0">
                <a:latin typeface="Calibri" charset="0"/>
              </a:rPr>
              <a:t>Modules</a:t>
            </a:r>
          </a:p>
          <a:p>
            <a:pPr lvl="1">
              <a:lnSpc>
                <a:spcPts val="2500"/>
              </a:lnSpc>
              <a:buFont typeface="Arial" charset="0"/>
              <a:buChar char="•"/>
            </a:pPr>
            <a:r>
              <a:rPr lang="en-US" altLang="en-US" sz="1800" dirty="0">
                <a:latin typeface="Calibri" charset="0"/>
              </a:rPr>
              <a:t>Gene Regulation</a:t>
            </a:r>
          </a:p>
          <a:p>
            <a:pPr lvl="1">
              <a:lnSpc>
                <a:spcPts val="2500"/>
              </a:lnSpc>
              <a:buFont typeface="Arial" charset="0"/>
              <a:buChar char="•"/>
            </a:pPr>
            <a:r>
              <a:rPr lang="en-US" altLang="en-US" sz="1800" dirty="0">
                <a:latin typeface="Calibri" charset="0"/>
              </a:rPr>
              <a:t>Protein-Protein Interaction Networks</a:t>
            </a:r>
          </a:p>
          <a:p>
            <a:pPr>
              <a:lnSpc>
                <a:spcPts val="2500"/>
              </a:lnSpc>
              <a:buFontTx/>
              <a:buAutoNum type="arabicPeriod"/>
            </a:pPr>
            <a:r>
              <a:rPr lang="en-US" altLang="en-US" sz="1800" dirty="0">
                <a:latin typeface="Calibri" charset="0"/>
              </a:rPr>
              <a:t>Pathways: </a:t>
            </a:r>
            <a:r>
              <a:rPr lang="en-US" altLang="en-US" sz="1800" dirty="0" smtClean="0">
                <a:latin typeface="Calibri" charset="0"/>
              </a:rPr>
              <a:t>Learning and Discovering </a:t>
            </a:r>
            <a:r>
              <a:rPr lang="en-US" altLang="en-US" sz="1800" dirty="0">
                <a:latin typeface="Calibri" charset="0"/>
              </a:rPr>
              <a:t>and Modeling Gene Modules</a:t>
            </a:r>
          </a:p>
          <a:p>
            <a:pPr>
              <a:lnSpc>
                <a:spcPts val="2500"/>
              </a:lnSpc>
              <a:buFontTx/>
              <a:buAutoNum type="arabicPeriod"/>
            </a:pPr>
            <a:r>
              <a:rPr lang="en-US" altLang="en-US" sz="1800" b="1" dirty="0" smtClean="0">
                <a:latin typeface="Calibri" charset="0"/>
              </a:rPr>
              <a:t>Learning Pathways/Modules associations with Biomedical </a:t>
            </a:r>
            <a:r>
              <a:rPr lang="en-US" altLang="en-US" sz="1800" b="1" dirty="0">
                <a:latin typeface="Calibri" charset="0"/>
              </a:rPr>
              <a:t>Phenotypes</a:t>
            </a:r>
          </a:p>
          <a:p>
            <a:pPr>
              <a:lnSpc>
                <a:spcPts val="2500"/>
              </a:lnSpc>
              <a:buFontTx/>
              <a:buAutoNum type="arabicPeriod"/>
            </a:pPr>
            <a:r>
              <a:rPr lang="en-US" altLang="en-US" sz="2000" b="1" dirty="0">
                <a:solidFill>
                  <a:srgbClr val="0070C0"/>
                </a:solidFill>
                <a:latin typeface="Calibri" charset="0"/>
              </a:rPr>
              <a:t>Causal Network Models of </a:t>
            </a:r>
            <a:r>
              <a:rPr lang="en-US" altLang="en-US" sz="2000" b="1" dirty="0" smtClean="0">
                <a:solidFill>
                  <a:srgbClr val="0070C0"/>
                </a:solidFill>
                <a:latin typeface="Calibri" charset="0"/>
              </a:rPr>
              <a:t>Disease and Biology</a:t>
            </a:r>
            <a:endParaRPr lang="en-US" altLang="en-US" sz="2000" b="1" dirty="0">
              <a:solidFill>
                <a:srgbClr val="0070C0"/>
              </a:solidFill>
              <a:latin typeface="Calibri" charset="0"/>
            </a:endParaRPr>
          </a:p>
        </p:txBody>
      </p:sp>
      <p:pic>
        <p:nvPicPr>
          <p:cNvPr id="40975" name="Picture 17" descr="graph"/>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9032491" y="4737366"/>
            <a:ext cx="2305050" cy="1822450"/>
          </a:xfrm>
        </p:spPr>
      </p:pic>
      <p:pic>
        <p:nvPicPr>
          <p:cNvPr id="40976" name="Picture 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16500" y="2527301"/>
            <a:ext cx="29718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a:cxnSpLocks noChangeShapeType="1"/>
          </p:cNvCxnSpPr>
          <p:nvPr/>
        </p:nvCxnSpPr>
        <p:spPr bwMode="auto">
          <a:xfrm flipH="1" flipV="1">
            <a:off x="8688389" y="3662365"/>
            <a:ext cx="811211" cy="90646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TextBox 2"/>
          <p:cNvSpPr txBox="1"/>
          <p:nvPr/>
        </p:nvSpPr>
        <p:spPr>
          <a:xfrm>
            <a:off x="10715356" y="2084270"/>
            <a:ext cx="1331921" cy="2031325"/>
          </a:xfrm>
          <a:prstGeom prst="rect">
            <a:avLst/>
          </a:prstGeom>
          <a:noFill/>
        </p:spPr>
        <p:txBody>
          <a:bodyPr wrap="square" rtlCol="0">
            <a:spAutoFit/>
          </a:bodyPr>
          <a:lstStyle/>
          <a:p>
            <a:r>
              <a:rPr lang="en-US" dirty="0" smtClean="0">
                <a:solidFill>
                  <a:srgbClr val="FF0000"/>
                </a:solidFill>
              </a:rPr>
              <a:t>Cells</a:t>
            </a:r>
          </a:p>
          <a:p>
            <a:r>
              <a:rPr lang="en-US" dirty="0" smtClean="0">
                <a:solidFill>
                  <a:srgbClr val="FF0000"/>
                </a:solidFill>
              </a:rPr>
              <a:t>Organs</a:t>
            </a:r>
          </a:p>
          <a:p>
            <a:r>
              <a:rPr lang="en-US" dirty="0" smtClean="0">
                <a:solidFill>
                  <a:srgbClr val="FF0000"/>
                </a:solidFill>
              </a:rPr>
              <a:t>Tissues</a:t>
            </a:r>
          </a:p>
          <a:p>
            <a:r>
              <a:rPr lang="en-US" dirty="0" smtClean="0">
                <a:solidFill>
                  <a:srgbClr val="FF0000"/>
                </a:solidFill>
              </a:rPr>
              <a:t>Species</a:t>
            </a:r>
          </a:p>
          <a:p>
            <a:r>
              <a:rPr lang="en-US" dirty="0" err="1" smtClean="0">
                <a:solidFill>
                  <a:srgbClr val="FF0000"/>
                </a:solidFill>
              </a:rPr>
              <a:t>Biomedcical</a:t>
            </a:r>
            <a:r>
              <a:rPr lang="en-US" dirty="0" smtClean="0">
                <a:solidFill>
                  <a:srgbClr val="FF0000"/>
                </a:solidFill>
              </a:rPr>
              <a:t>/Biophysical phenotypes</a:t>
            </a:r>
            <a:endParaRPr lang="en-US" dirty="0">
              <a:solidFill>
                <a:srgbClr val="FF0000"/>
              </a:solidFill>
            </a:endParaRPr>
          </a:p>
        </p:txBody>
      </p:sp>
    </p:spTree>
    <p:extLst>
      <p:ext uri="{BB962C8B-B14F-4D97-AF65-F5344CB8AC3E}">
        <p14:creationId xmlns:p14="http://schemas.microsoft.com/office/powerpoint/2010/main" val="34426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7424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2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21" grpId="0" autoUpdateAnimBg="0"/>
      <p:bldP spid="742422"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altLang="en-US" b="1">
                <a:solidFill>
                  <a:schemeClr val="accent2"/>
                </a:solidFill>
              </a:rPr>
              <a:t>What We’ll Cover</a:t>
            </a:r>
          </a:p>
        </p:txBody>
      </p:sp>
      <p:sp>
        <p:nvSpPr>
          <p:cNvPr id="17411" name="Rectangle 3"/>
          <p:cNvSpPr>
            <a:spLocks noGrp="1" noChangeArrowheads="1"/>
          </p:cNvSpPr>
          <p:nvPr>
            <p:ph type="body" idx="1"/>
          </p:nvPr>
        </p:nvSpPr>
        <p:spPr>
          <a:xfrm>
            <a:off x="1981200" y="1600200"/>
            <a:ext cx="8229600" cy="4800600"/>
          </a:xfrm>
        </p:spPr>
        <p:txBody>
          <a:bodyPr/>
          <a:lstStyle/>
          <a:p>
            <a:pPr eaLnBrk="1" hangingPunct="1">
              <a:lnSpc>
                <a:spcPct val="80000"/>
              </a:lnSpc>
              <a:defRPr/>
            </a:pPr>
            <a:r>
              <a:rPr lang="en-US" altLang="en-US" b="1"/>
              <a:t>Supervised learning</a:t>
            </a:r>
          </a:p>
          <a:p>
            <a:pPr lvl="1" eaLnBrk="1" hangingPunct="1">
              <a:lnSpc>
                <a:spcPct val="80000"/>
              </a:lnSpc>
              <a:defRPr/>
            </a:pPr>
            <a:r>
              <a:rPr lang="en-US" altLang="en-US"/>
              <a:t>Decision tree induction</a:t>
            </a:r>
          </a:p>
          <a:p>
            <a:pPr lvl="1" eaLnBrk="1" hangingPunct="1">
              <a:lnSpc>
                <a:spcPct val="80000"/>
              </a:lnSpc>
              <a:defRPr/>
            </a:pPr>
            <a:r>
              <a:rPr lang="en-US" altLang="en-US"/>
              <a:t>Rule induction</a:t>
            </a:r>
          </a:p>
          <a:p>
            <a:pPr lvl="1" eaLnBrk="1" hangingPunct="1">
              <a:lnSpc>
                <a:spcPct val="80000"/>
              </a:lnSpc>
              <a:defRPr/>
            </a:pPr>
            <a:r>
              <a:rPr lang="en-US" altLang="en-US"/>
              <a:t>Instance-based learning</a:t>
            </a:r>
          </a:p>
          <a:p>
            <a:pPr lvl="1" eaLnBrk="1" hangingPunct="1">
              <a:lnSpc>
                <a:spcPct val="80000"/>
              </a:lnSpc>
              <a:defRPr/>
            </a:pPr>
            <a:r>
              <a:rPr lang="en-US" altLang="en-US"/>
              <a:t>Bayesian learning</a:t>
            </a:r>
          </a:p>
          <a:p>
            <a:pPr lvl="1" eaLnBrk="1" hangingPunct="1">
              <a:lnSpc>
                <a:spcPct val="80000"/>
              </a:lnSpc>
              <a:defRPr/>
            </a:pPr>
            <a:r>
              <a:rPr lang="en-US" altLang="en-US"/>
              <a:t>Neural networks</a:t>
            </a:r>
          </a:p>
          <a:p>
            <a:pPr lvl="1" eaLnBrk="1" hangingPunct="1">
              <a:lnSpc>
                <a:spcPct val="80000"/>
              </a:lnSpc>
              <a:defRPr/>
            </a:pPr>
            <a:r>
              <a:rPr lang="en-US" altLang="en-US"/>
              <a:t>Support vector machines</a:t>
            </a:r>
          </a:p>
          <a:p>
            <a:pPr lvl="1" eaLnBrk="1" hangingPunct="1">
              <a:lnSpc>
                <a:spcPct val="80000"/>
              </a:lnSpc>
              <a:defRPr/>
            </a:pPr>
            <a:r>
              <a:rPr lang="en-US" altLang="en-US"/>
              <a:t>Model ensembles</a:t>
            </a:r>
          </a:p>
          <a:p>
            <a:pPr lvl="1" eaLnBrk="1" hangingPunct="1">
              <a:lnSpc>
                <a:spcPct val="80000"/>
              </a:lnSpc>
              <a:defRPr/>
            </a:pPr>
            <a:r>
              <a:rPr lang="en-US" altLang="en-US"/>
              <a:t>Learning theory</a:t>
            </a:r>
          </a:p>
          <a:p>
            <a:pPr eaLnBrk="1" hangingPunct="1">
              <a:lnSpc>
                <a:spcPct val="80000"/>
              </a:lnSpc>
              <a:defRPr/>
            </a:pPr>
            <a:r>
              <a:rPr lang="en-US" altLang="en-US" b="1"/>
              <a:t>Unsupervised learning</a:t>
            </a:r>
          </a:p>
          <a:p>
            <a:pPr lvl="1" eaLnBrk="1" hangingPunct="1">
              <a:lnSpc>
                <a:spcPct val="80000"/>
              </a:lnSpc>
              <a:defRPr/>
            </a:pPr>
            <a:r>
              <a:rPr lang="en-US" altLang="en-US"/>
              <a:t>Clustering</a:t>
            </a:r>
          </a:p>
          <a:p>
            <a:pPr lvl="1" eaLnBrk="1" hangingPunct="1">
              <a:lnSpc>
                <a:spcPct val="80000"/>
              </a:lnSpc>
              <a:defRPr/>
            </a:pPr>
            <a:r>
              <a:rPr lang="en-US" altLang="en-US"/>
              <a:t>Dimensionality reduction</a:t>
            </a:r>
          </a:p>
        </p:txBody>
      </p:sp>
    </p:spTree>
    <p:extLst>
      <p:ext uri="{BB962C8B-B14F-4D97-AF65-F5344CB8AC3E}">
        <p14:creationId xmlns:p14="http://schemas.microsoft.com/office/powerpoint/2010/main" val="331728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altLang="en-US" b="1" dirty="0">
                <a:solidFill>
                  <a:srgbClr val="FF0000"/>
                </a:solidFill>
              </a:rPr>
              <a:t>ML in Practice</a:t>
            </a:r>
          </a:p>
        </p:txBody>
      </p:sp>
      <p:sp>
        <p:nvSpPr>
          <p:cNvPr id="18435" name="Rectangle 3"/>
          <p:cNvSpPr>
            <a:spLocks noGrp="1" noChangeArrowheads="1"/>
          </p:cNvSpPr>
          <p:nvPr>
            <p:ph type="body" idx="1"/>
          </p:nvPr>
        </p:nvSpPr>
        <p:spPr>
          <a:xfrm>
            <a:off x="1981200" y="1447801"/>
            <a:ext cx="8229600" cy="4525963"/>
          </a:xfrm>
        </p:spPr>
        <p:txBody>
          <a:bodyPr/>
          <a:lstStyle/>
          <a:p>
            <a:pPr eaLnBrk="1" hangingPunct="1">
              <a:defRPr/>
            </a:pPr>
            <a:r>
              <a:rPr lang="en-US" altLang="en-US" dirty="0" smtClean="0"/>
              <a:t>Choosing Representations (or Models)  the ML program will learn</a:t>
            </a:r>
          </a:p>
          <a:p>
            <a:pPr eaLnBrk="1" hangingPunct="1">
              <a:defRPr/>
            </a:pPr>
            <a:r>
              <a:rPr lang="en-US" altLang="en-US" dirty="0" smtClean="0"/>
              <a:t>Data </a:t>
            </a:r>
            <a:r>
              <a:rPr lang="en-US" altLang="en-US" dirty="0"/>
              <a:t>integration, </a:t>
            </a:r>
            <a:r>
              <a:rPr lang="en-US" altLang="en-US" dirty="0" smtClean="0"/>
              <a:t>feature selection, pre-processing</a:t>
            </a:r>
            <a:r>
              <a:rPr lang="en-US" altLang="en-US" dirty="0"/>
              <a:t>, </a:t>
            </a:r>
            <a:r>
              <a:rPr lang="en-US" altLang="en-US" dirty="0" smtClean="0"/>
              <a:t>normalization, identifying outliers, and more .</a:t>
            </a:r>
            <a:endParaRPr lang="en-US" altLang="en-US" dirty="0"/>
          </a:p>
          <a:p>
            <a:pPr eaLnBrk="1" hangingPunct="1">
              <a:defRPr/>
            </a:pPr>
            <a:r>
              <a:rPr lang="en-US" altLang="en-US" dirty="0" smtClean="0"/>
              <a:t>Learning</a:t>
            </a:r>
            <a:endParaRPr lang="en-US" altLang="en-US" dirty="0"/>
          </a:p>
          <a:p>
            <a:pPr eaLnBrk="1" hangingPunct="1">
              <a:defRPr/>
            </a:pPr>
            <a:r>
              <a:rPr lang="en-US" altLang="en-US" dirty="0"/>
              <a:t>Interpreting </a:t>
            </a:r>
            <a:r>
              <a:rPr lang="en-US" altLang="en-US" dirty="0" smtClean="0"/>
              <a:t>results (key emphasis in the class) </a:t>
            </a:r>
            <a:endParaRPr lang="en-US" altLang="en-US" dirty="0"/>
          </a:p>
          <a:p>
            <a:pPr eaLnBrk="1" hangingPunct="1">
              <a:defRPr/>
            </a:pPr>
            <a:r>
              <a:rPr lang="en-US" altLang="en-US" dirty="0" smtClean="0"/>
              <a:t>Deployment and Improvement </a:t>
            </a:r>
          </a:p>
        </p:txBody>
      </p:sp>
    </p:spTree>
    <p:extLst>
      <p:ext uri="{BB962C8B-B14F-4D97-AF65-F5344CB8AC3E}">
        <p14:creationId xmlns:p14="http://schemas.microsoft.com/office/powerpoint/2010/main" val="48738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0000"/>
                </a:solidFill>
              </a:rPr>
              <a:t>Supervised Learning From Measurements</a:t>
            </a:r>
            <a:endParaRPr lang="en-US" dirty="0">
              <a:solidFill>
                <a:srgbClr val="FF0000"/>
              </a:solidFill>
            </a:endParaRPr>
          </a:p>
        </p:txBody>
      </p:sp>
      <p:sp>
        <p:nvSpPr>
          <p:cNvPr id="3" name="Content Placeholder 2"/>
          <p:cNvSpPr>
            <a:spLocks noGrp="1"/>
          </p:cNvSpPr>
          <p:nvPr>
            <p:ph idx="1"/>
          </p:nvPr>
        </p:nvSpPr>
        <p:spPr/>
        <p:txBody>
          <a:bodyPr/>
          <a:lstStyle/>
          <a:p>
            <a:pPr marL="0" indent="0">
              <a:spcBef>
                <a:spcPts val="0"/>
              </a:spcBef>
              <a:buNone/>
              <a:defRPr/>
            </a:pPr>
            <a:r>
              <a:rPr lang="en-US" dirty="0" smtClean="0"/>
              <a:t>		</a:t>
            </a:r>
            <a:r>
              <a:rPr lang="en-US" sz="2000" dirty="0"/>
              <a:t>Gene1 Gene2 Gene3.... Class Label</a:t>
            </a:r>
          </a:p>
          <a:p>
            <a:pPr marL="0" indent="0">
              <a:spcBef>
                <a:spcPts val="0"/>
              </a:spcBef>
              <a:buNone/>
              <a:defRPr/>
            </a:pPr>
            <a:r>
              <a:rPr lang="en-US" sz="2400" dirty="0"/>
              <a:t>Patient 1	2.1	1.1	1.3	normal</a:t>
            </a:r>
          </a:p>
          <a:p>
            <a:pPr marL="0" indent="0">
              <a:spcBef>
                <a:spcPts val="0"/>
              </a:spcBef>
              <a:buNone/>
              <a:defRPr/>
            </a:pPr>
            <a:r>
              <a:rPr lang="en-US" sz="2400" dirty="0"/>
              <a:t>Patient 2	10.2	0.51	3.2	cancer		</a:t>
            </a:r>
          </a:p>
          <a:p>
            <a:pPr marL="0" indent="0">
              <a:spcBef>
                <a:spcPts val="0"/>
              </a:spcBef>
              <a:buNone/>
              <a:defRPr/>
            </a:pPr>
            <a:r>
              <a:rPr lang="en-US" sz="2400" dirty="0"/>
              <a:t>Patient 3</a:t>
            </a:r>
          </a:p>
          <a:p>
            <a:pPr marL="0" indent="0">
              <a:spcBef>
                <a:spcPts val="0"/>
              </a:spcBef>
              <a:buNone/>
              <a:defRPr/>
            </a:pPr>
            <a:r>
              <a:rPr lang="mr-IN" sz="2400" dirty="0"/>
              <a:t>…</a:t>
            </a:r>
            <a:endParaRPr lang="en-US" sz="2400" dirty="0"/>
          </a:p>
          <a:p>
            <a:pPr marL="0" indent="0">
              <a:spcBef>
                <a:spcPts val="0"/>
              </a:spcBef>
              <a:buNone/>
              <a:defRPr/>
            </a:pPr>
            <a:r>
              <a:rPr lang="mr-IN" sz="2400" dirty="0"/>
              <a:t>…</a:t>
            </a:r>
            <a:endParaRPr lang="en-US" sz="2400" dirty="0"/>
          </a:p>
          <a:p>
            <a:pPr marL="0" indent="0">
              <a:spcBef>
                <a:spcPts val="0"/>
              </a:spcBef>
              <a:buNone/>
              <a:defRPr/>
            </a:pPr>
            <a:r>
              <a:rPr lang="en-US" sz="2400" dirty="0"/>
              <a:t>Patient N</a:t>
            </a:r>
            <a:r>
              <a:rPr lang="mr-IN" sz="2400" dirty="0"/>
              <a:t>…</a:t>
            </a:r>
            <a:r>
              <a:rPr lang="en-US" sz="2400" dirty="0"/>
              <a:t>.</a:t>
            </a:r>
          </a:p>
          <a:p>
            <a:pPr marL="0" indent="0">
              <a:spcBef>
                <a:spcPts val="0"/>
              </a:spcBef>
              <a:buNone/>
              <a:defRPr/>
            </a:pPr>
            <a:endParaRPr lang="en-US" sz="2400" dirty="0"/>
          </a:p>
          <a:p>
            <a:pPr marL="0" indent="0">
              <a:spcBef>
                <a:spcPts val="0"/>
              </a:spcBef>
              <a:buNone/>
              <a:defRPr/>
            </a:pPr>
            <a:r>
              <a:rPr lang="en-US" sz="2400" dirty="0">
                <a:solidFill>
                  <a:srgbClr val="FF0000"/>
                </a:solidFill>
              </a:rPr>
              <a:t>Aim: </a:t>
            </a:r>
            <a:r>
              <a:rPr lang="en-US" sz="2400" dirty="0"/>
              <a:t>Automatically Produce a classifier that predicts class label given the input gene expression profile of a biopsy</a:t>
            </a:r>
          </a:p>
        </p:txBody>
      </p:sp>
    </p:spTree>
    <p:extLst>
      <p:ext uri="{BB962C8B-B14F-4D97-AF65-F5344CB8AC3E}">
        <p14:creationId xmlns:p14="http://schemas.microsoft.com/office/powerpoint/2010/main" val="983838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rgbClr val="FF0000"/>
                </a:solidFill>
              </a:rPr>
              <a:t>Simple Learning Method of Gene/Protein Function</a:t>
            </a:r>
            <a:br>
              <a:rPr lang="en-US" dirty="0" smtClean="0">
                <a:solidFill>
                  <a:srgbClr val="FF0000"/>
                </a:solidFill>
              </a:rPr>
            </a:br>
            <a:r>
              <a:rPr lang="en-US" dirty="0" smtClean="0">
                <a:solidFill>
                  <a:srgbClr val="FF0000"/>
                </a:solidFill>
              </a:rPr>
              <a:t>using 1-NN</a:t>
            </a:r>
            <a:endParaRPr lang="en-US" dirty="0">
              <a:solidFill>
                <a:srgbClr val="FF0000"/>
              </a:solidFill>
            </a:endParaRPr>
          </a:p>
        </p:txBody>
      </p:sp>
      <p:sp>
        <p:nvSpPr>
          <p:cNvPr id="3" name="Content Placeholder 2"/>
          <p:cNvSpPr>
            <a:spLocks noGrp="1"/>
          </p:cNvSpPr>
          <p:nvPr>
            <p:ph idx="1"/>
          </p:nvPr>
        </p:nvSpPr>
        <p:spPr/>
        <p:txBody>
          <a:bodyPr/>
          <a:lstStyle/>
          <a:p>
            <a:pPr>
              <a:defRPr/>
            </a:pPr>
            <a:r>
              <a:rPr lang="en-US" dirty="0" smtClean="0"/>
              <a:t>Given a new gene expression profile X produce the class label of X, f(X) as follows:</a:t>
            </a:r>
          </a:p>
          <a:p>
            <a:pPr>
              <a:defRPr/>
            </a:pPr>
            <a:r>
              <a:rPr lang="en-US" dirty="0" smtClean="0"/>
              <a:t>Identify the most similar profile X’ in the training set D </a:t>
            </a:r>
          </a:p>
          <a:p>
            <a:pPr>
              <a:defRPr/>
            </a:pPr>
            <a:r>
              <a:rPr lang="en-US" dirty="0"/>
              <a:t>M</a:t>
            </a:r>
            <a:r>
              <a:rPr lang="en-US" dirty="0" smtClean="0"/>
              <a:t>ost similar = smallest Euclidean distance i.e., X’ = min |X-X’| of all X’ in D. </a:t>
            </a:r>
          </a:p>
          <a:p>
            <a:pPr>
              <a:defRPr/>
            </a:pPr>
            <a:r>
              <a:rPr lang="en-US" dirty="0" smtClean="0"/>
              <a:t>Let f(X’) </a:t>
            </a:r>
            <a:r>
              <a:rPr lang="en-US" dirty="0" smtClean="0">
                <a:sym typeface="Wingdings"/>
              </a:rPr>
              <a:t> </a:t>
            </a:r>
            <a:r>
              <a:rPr lang="en-US" dirty="0" smtClean="0"/>
              <a:t>f(X)  Done !!  </a:t>
            </a:r>
          </a:p>
        </p:txBody>
      </p:sp>
    </p:spTree>
    <p:extLst>
      <p:ext uri="{BB962C8B-B14F-4D97-AF65-F5344CB8AC3E}">
        <p14:creationId xmlns:p14="http://schemas.microsoft.com/office/powerpoint/2010/main" val="1898130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p:cNvSpPr>
            <a:spLocks noGrp="1" noChangeArrowheads="1"/>
          </p:cNvSpPr>
          <p:nvPr>
            <p:ph type="sldNum" sz="quarter" idx="11"/>
          </p:nvPr>
        </p:nvSpPr>
        <p:spPr>
          <a:ln/>
        </p:spPr>
        <p:txBody>
          <a:bodyPr/>
          <a:lstStyle/>
          <a:p>
            <a:fld id="{1C71244A-8814-8F41-8EC9-4D09C3CEC1E8}" type="slidenum">
              <a:rPr lang="en-US" altLang="en-US"/>
              <a:pPr/>
              <a:t>34</a:t>
            </a:fld>
            <a:endParaRPr lang="en-US" altLang="en-US"/>
          </a:p>
        </p:txBody>
      </p:sp>
      <p:sp>
        <p:nvSpPr>
          <p:cNvPr id="174082" name="Rectangle 2"/>
          <p:cNvSpPr>
            <a:spLocks noGrp="1" noChangeArrowheads="1"/>
          </p:cNvSpPr>
          <p:nvPr>
            <p:ph type="title"/>
          </p:nvPr>
        </p:nvSpPr>
        <p:spPr>
          <a:xfrm>
            <a:off x="550091" y="87550"/>
            <a:ext cx="10515600" cy="1325563"/>
          </a:xfrm>
        </p:spPr>
        <p:txBody>
          <a:bodyPr/>
          <a:lstStyle/>
          <a:p>
            <a:r>
              <a:rPr lang="en-US" altLang="en-US" b="1" dirty="0" smtClean="0">
                <a:solidFill>
                  <a:srgbClr val="FF0000"/>
                </a:solidFill>
              </a:rPr>
              <a:t>K-NN </a:t>
            </a:r>
            <a:endParaRPr lang="en-US" altLang="en-US" b="1" dirty="0">
              <a:solidFill>
                <a:srgbClr val="FF0000"/>
              </a:solidFill>
            </a:endParaRPr>
          </a:p>
        </p:txBody>
      </p:sp>
      <p:sp>
        <p:nvSpPr>
          <p:cNvPr id="174083" name="Line 3"/>
          <p:cNvSpPr>
            <a:spLocks noChangeShapeType="1"/>
          </p:cNvSpPr>
          <p:nvPr/>
        </p:nvSpPr>
        <p:spPr bwMode="auto">
          <a:xfrm>
            <a:off x="2438400" y="5486400"/>
            <a:ext cx="57150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084" name="Text Box 4"/>
          <p:cNvSpPr txBox="1">
            <a:spLocks noChangeArrowheads="1"/>
          </p:cNvSpPr>
          <p:nvPr/>
        </p:nvSpPr>
        <p:spPr bwMode="auto">
          <a:xfrm>
            <a:off x="3124200" y="29718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5" name="Text Box 5"/>
          <p:cNvSpPr txBox="1">
            <a:spLocks noChangeArrowheads="1"/>
          </p:cNvSpPr>
          <p:nvPr/>
        </p:nvSpPr>
        <p:spPr bwMode="auto">
          <a:xfrm>
            <a:off x="3371850" y="17526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6" name="Text Box 6"/>
          <p:cNvSpPr txBox="1">
            <a:spLocks noChangeArrowheads="1"/>
          </p:cNvSpPr>
          <p:nvPr/>
        </p:nvSpPr>
        <p:spPr bwMode="auto">
          <a:xfrm>
            <a:off x="3581400" y="34290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7" name="Text Box 7"/>
          <p:cNvSpPr txBox="1">
            <a:spLocks noChangeArrowheads="1"/>
          </p:cNvSpPr>
          <p:nvPr/>
        </p:nvSpPr>
        <p:spPr bwMode="auto">
          <a:xfrm>
            <a:off x="5200650" y="21336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8" name="Text Box 8"/>
          <p:cNvSpPr txBox="1">
            <a:spLocks noChangeArrowheads="1"/>
          </p:cNvSpPr>
          <p:nvPr/>
        </p:nvSpPr>
        <p:spPr bwMode="auto">
          <a:xfrm>
            <a:off x="5353050" y="12192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9" name="Text Box 9"/>
          <p:cNvSpPr txBox="1">
            <a:spLocks noChangeArrowheads="1"/>
          </p:cNvSpPr>
          <p:nvPr/>
        </p:nvSpPr>
        <p:spPr bwMode="auto">
          <a:xfrm>
            <a:off x="5657850" y="35052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90" name="Text Box 10"/>
          <p:cNvSpPr txBox="1">
            <a:spLocks noChangeArrowheads="1"/>
          </p:cNvSpPr>
          <p:nvPr/>
        </p:nvSpPr>
        <p:spPr bwMode="auto">
          <a:xfrm>
            <a:off x="6496050" y="32004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91" name="Text Box 11"/>
          <p:cNvSpPr txBox="1">
            <a:spLocks noChangeArrowheads="1"/>
          </p:cNvSpPr>
          <p:nvPr/>
        </p:nvSpPr>
        <p:spPr bwMode="auto">
          <a:xfrm>
            <a:off x="7562850" y="32766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92" name="Text Box 12"/>
          <p:cNvSpPr txBox="1">
            <a:spLocks noChangeArrowheads="1"/>
          </p:cNvSpPr>
          <p:nvPr/>
        </p:nvSpPr>
        <p:spPr bwMode="auto">
          <a:xfrm>
            <a:off x="3810000" y="40386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3" name="Text Box 13"/>
          <p:cNvSpPr txBox="1">
            <a:spLocks noChangeArrowheads="1"/>
          </p:cNvSpPr>
          <p:nvPr/>
        </p:nvSpPr>
        <p:spPr bwMode="auto">
          <a:xfrm>
            <a:off x="3962400" y="30480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4" name="Text Box 14"/>
          <p:cNvSpPr txBox="1">
            <a:spLocks noChangeArrowheads="1"/>
          </p:cNvSpPr>
          <p:nvPr/>
        </p:nvSpPr>
        <p:spPr bwMode="auto">
          <a:xfrm>
            <a:off x="4446588" y="25146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5" name="Text Box 15"/>
          <p:cNvSpPr txBox="1">
            <a:spLocks noChangeArrowheads="1"/>
          </p:cNvSpPr>
          <p:nvPr/>
        </p:nvSpPr>
        <p:spPr bwMode="auto">
          <a:xfrm>
            <a:off x="5970588" y="25146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6" name="Text Box 16"/>
          <p:cNvSpPr txBox="1">
            <a:spLocks noChangeArrowheads="1"/>
          </p:cNvSpPr>
          <p:nvPr/>
        </p:nvSpPr>
        <p:spPr bwMode="auto">
          <a:xfrm>
            <a:off x="6172200" y="35052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7" name="Text Box 17"/>
          <p:cNvSpPr txBox="1">
            <a:spLocks noChangeArrowheads="1"/>
          </p:cNvSpPr>
          <p:nvPr/>
        </p:nvSpPr>
        <p:spPr bwMode="auto">
          <a:xfrm>
            <a:off x="6248400" y="16764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8" name="Text Box 18"/>
          <p:cNvSpPr txBox="1">
            <a:spLocks noChangeArrowheads="1"/>
          </p:cNvSpPr>
          <p:nvPr/>
        </p:nvSpPr>
        <p:spPr bwMode="auto">
          <a:xfrm>
            <a:off x="7113588" y="35052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9" name="Text Box 19"/>
          <p:cNvSpPr txBox="1">
            <a:spLocks noChangeArrowheads="1"/>
          </p:cNvSpPr>
          <p:nvPr/>
        </p:nvSpPr>
        <p:spPr bwMode="auto">
          <a:xfrm>
            <a:off x="7037388" y="38100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0" name="Text Box 20"/>
          <p:cNvSpPr txBox="1">
            <a:spLocks noChangeArrowheads="1"/>
          </p:cNvSpPr>
          <p:nvPr/>
        </p:nvSpPr>
        <p:spPr bwMode="auto">
          <a:xfrm>
            <a:off x="6934200" y="26670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1" name="Text Box 21"/>
          <p:cNvSpPr txBox="1">
            <a:spLocks noChangeArrowheads="1"/>
          </p:cNvSpPr>
          <p:nvPr/>
        </p:nvSpPr>
        <p:spPr bwMode="auto">
          <a:xfrm>
            <a:off x="6656388" y="18288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2" name="Text Box 22"/>
          <p:cNvSpPr txBox="1">
            <a:spLocks noChangeArrowheads="1"/>
          </p:cNvSpPr>
          <p:nvPr/>
        </p:nvSpPr>
        <p:spPr bwMode="auto">
          <a:xfrm>
            <a:off x="4648200" y="33528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3" name="Text Box 23"/>
          <p:cNvSpPr txBox="1">
            <a:spLocks noChangeArrowheads="1"/>
          </p:cNvSpPr>
          <p:nvPr/>
        </p:nvSpPr>
        <p:spPr bwMode="auto">
          <a:xfrm>
            <a:off x="5486400" y="27432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4" name="Text Box 24"/>
          <p:cNvSpPr txBox="1">
            <a:spLocks noChangeArrowheads="1"/>
          </p:cNvSpPr>
          <p:nvPr/>
        </p:nvSpPr>
        <p:spPr bwMode="auto">
          <a:xfrm>
            <a:off x="4724400" y="28956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5" name="Text Box 25"/>
          <p:cNvSpPr txBox="1">
            <a:spLocks noChangeArrowheads="1"/>
          </p:cNvSpPr>
          <p:nvPr/>
        </p:nvSpPr>
        <p:spPr bwMode="auto">
          <a:xfrm>
            <a:off x="4926013" y="35814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6" name="Text Box 26"/>
          <p:cNvSpPr txBox="1">
            <a:spLocks noChangeArrowheads="1"/>
          </p:cNvSpPr>
          <p:nvPr/>
        </p:nvSpPr>
        <p:spPr bwMode="auto">
          <a:xfrm>
            <a:off x="6324600" y="43434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7" name="Text Box 27"/>
          <p:cNvSpPr txBox="1">
            <a:spLocks noChangeArrowheads="1"/>
          </p:cNvSpPr>
          <p:nvPr/>
        </p:nvSpPr>
        <p:spPr bwMode="auto">
          <a:xfrm>
            <a:off x="6400800" y="14478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8" name="Text Box 28"/>
          <p:cNvSpPr txBox="1">
            <a:spLocks noChangeArrowheads="1"/>
          </p:cNvSpPr>
          <p:nvPr/>
        </p:nvSpPr>
        <p:spPr bwMode="auto">
          <a:xfrm>
            <a:off x="6808788" y="28194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9" name="Text Box 29"/>
          <p:cNvSpPr txBox="1">
            <a:spLocks noChangeArrowheads="1"/>
          </p:cNvSpPr>
          <p:nvPr/>
        </p:nvSpPr>
        <p:spPr bwMode="auto">
          <a:xfrm>
            <a:off x="6884988" y="18288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10" name="Line 30"/>
          <p:cNvSpPr>
            <a:spLocks noChangeShapeType="1"/>
          </p:cNvSpPr>
          <p:nvPr/>
        </p:nvSpPr>
        <p:spPr bwMode="auto">
          <a:xfrm flipH="1" flipV="1">
            <a:off x="2514600" y="1143000"/>
            <a:ext cx="0" cy="43434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111" name="Oval 31"/>
          <p:cNvSpPr>
            <a:spLocks noChangeArrowheads="1"/>
          </p:cNvSpPr>
          <p:nvPr/>
        </p:nvSpPr>
        <p:spPr bwMode="auto">
          <a:xfrm>
            <a:off x="4648200" y="175260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a:t>
            </a:r>
          </a:p>
        </p:txBody>
      </p:sp>
      <p:sp>
        <p:nvSpPr>
          <p:cNvPr id="174113" name="Oval 33"/>
          <p:cNvSpPr>
            <a:spLocks noChangeArrowheads="1"/>
          </p:cNvSpPr>
          <p:nvPr/>
        </p:nvSpPr>
        <p:spPr bwMode="auto">
          <a:xfrm>
            <a:off x="4038600" y="1066800"/>
            <a:ext cx="1752600" cy="1981200"/>
          </a:xfrm>
          <a:prstGeom prst="ellipse">
            <a:avLst/>
          </a:prstGeom>
          <a:noFill/>
          <a:ln w="952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19355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p:cNvSpPr>
            <a:spLocks noGrp="1" noChangeArrowheads="1"/>
          </p:cNvSpPr>
          <p:nvPr>
            <p:ph type="sldNum" sz="quarter" idx="11"/>
          </p:nvPr>
        </p:nvSpPr>
        <p:spPr>
          <a:ln/>
        </p:spPr>
        <p:txBody>
          <a:bodyPr/>
          <a:lstStyle/>
          <a:p>
            <a:fld id="{1C71244A-8814-8F41-8EC9-4D09C3CEC1E8}" type="slidenum">
              <a:rPr lang="en-US" altLang="en-US"/>
              <a:pPr/>
              <a:t>35</a:t>
            </a:fld>
            <a:endParaRPr lang="en-US" altLang="en-US"/>
          </a:p>
        </p:txBody>
      </p:sp>
      <p:sp>
        <p:nvSpPr>
          <p:cNvPr id="174082" name="Rectangle 2"/>
          <p:cNvSpPr>
            <a:spLocks noGrp="1" noChangeArrowheads="1"/>
          </p:cNvSpPr>
          <p:nvPr>
            <p:ph type="title"/>
          </p:nvPr>
        </p:nvSpPr>
        <p:spPr>
          <a:xfrm>
            <a:off x="550091" y="87550"/>
            <a:ext cx="10515600" cy="1325563"/>
          </a:xfrm>
        </p:spPr>
        <p:txBody>
          <a:bodyPr/>
          <a:lstStyle/>
          <a:p>
            <a:r>
              <a:rPr lang="en-US" altLang="en-US" b="1" dirty="0" smtClean="0">
                <a:solidFill>
                  <a:srgbClr val="FF0000"/>
                </a:solidFill>
              </a:rPr>
              <a:t>K-NN </a:t>
            </a:r>
            <a:endParaRPr lang="en-US" altLang="en-US" b="1" dirty="0">
              <a:solidFill>
                <a:srgbClr val="FF0000"/>
              </a:solidFill>
            </a:endParaRPr>
          </a:p>
        </p:txBody>
      </p:sp>
      <p:sp>
        <p:nvSpPr>
          <p:cNvPr id="174083" name="Line 3"/>
          <p:cNvSpPr>
            <a:spLocks noChangeShapeType="1"/>
          </p:cNvSpPr>
          <p:nvPr/>
        </p:nvSpPr>
        <p:spPr bwMode="auto">
          <a:xfrm>
            <a:off x="2438400" y="5486400"/>
            <a:ext cx="57150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084" name="Text Box 4"/>
          <p:cNvSpPr txBox="1">
            <a:spLocks noChangeArrowheads="1"/>
          </p:cNvSpPr>
          <p:nvPr/>
        </p:nvSpPr>
        <p:spPr bwMode="auto">
          <a:xfrm>
            <a:off x="3124200" y="29718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5" name="Text Box 5"/>
          <p:cNvSpPr txBox="1">
            <a:spLocks noChangeArrowheads="1"/>
          </p:cNvSpPr>
          <p:nvPr/>
        </p:nvSpPr>
        <p:spPr bwMode="auto">
          <a:xfrm>
            <a:off x="3371850" y="17526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6" name="Text Box 6"/>
          <p:cNvSpPr txBox="1">
            <a:spLocks noChangeArrowheads="1"/>
          </p:cNvSpPr>
          <p:nvPr/>
        </p:nvSpPr>
        <p:spPr bwMode="auto">
          <a:xfrm>
            <a:off x="3581400" y="34290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7" name="Text Box 7"/>
          <p:cNvSpPr txBox="1">
            <a:spLocks noChangeArrowheads="1"/>
          </p:cNvSpPr>
          <p:nvPr/>
        </p:nvSpPr>
        <p:spPr bwMode="auto">
          <a:xfrm>
            <a:off x="5200650" y="21336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8" name="Text Box 8"/>
          <p:cNvSpPr txBox="1">
            <a:spLocks noChangeArrowheads="1"/>
          </p:cNvSpPr>
          <p:nvPr/>
        </p:nvSpPr>
        <p:spPr bwMode="auto">
          <a:xfrm>
            <a:off x="5353050" y="12192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89" name="Text Box 9"/>
          <p:cNvSpPr txBox="1">
            <a:spLocks noChangeArrowheads="1"/>
          </p:cNvSpPr>
          <p:nvPr/>
        </p:nvSpPr>
        <p:spPr bwMode="auto">
          <a:xfrm>
            <a:off x="5657850" y="35052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90" name="Text Box 10"/>
          <p:cNvSpPr txBox="1">
            <a:spLocks noChangeArrowheads="1"/>
          </p:cNvSpPr>
          <p:nvPr/>
        </p:nvSpPr>
        <p:spPr bwMode="auto">
          <a:xfrm>
            <a:off x="6496050" y="32004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91" name="Text Box 11"/>
          <p:cNvSpPr txBox="1">
            <a:spLocks noChangeArrowheads="1"/>
          </p:cNvSpPr>
          <p:nvPr/>
        </p:nvSpPr>
        <p:spPr bwMode="auto">
          <a:xfrm>
            <a:off x="7562850" y="3276600"/>
            <a:ext cx="3000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9900"/>
                </a:solidFill>
              </a:rPr>
              <a:t>+</a:t>
            </a:r>
          </a:p>
        </p:txBody>
      </p:sp>
      <p:sp>
        <p:nvSpPr>
          <p:cNvPr id="174092" name="Text Box 12"/>
          <p:cNvSpPr txBox="1">
            <a:spLocks noChangeArrowheads="1"/>
          </p:cNvSpPr>
          <p:nvPr/>
        </p:nvSpPr>
        <p:spPr bwMode="auto">
          <a:xfrm>
            <a:off x="3810000" y="40386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3" name="Text Box 13"/>
          <p:cNvSpPr txBox="1">
            <a:spLocks noChangeArrowheads="1"/>
          </p:cNvSpPr>
          <p:nvPr/>
        </p:nvSpPr>
        <p:spPr bwMode="auto">
          <a:xfrm>
            <a:off x="3962400" y="30480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4" name="Text Box 14"/>
          <p:cNvSpPr txBox="1">
            <a:spLocks noChangeArrowheads="1"/>
          </p:cNvSpPr>
          <p:nvPr/>
        </p:nvSpPr>
        <p:spPr bwMode="auto">
          <a:xfrm>
            <a:off x="4446588" y="25146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5" name="Text Box 15"/>
          <p:cNvSpPr txBox="1">
            <a:spLocks noChangeArrowheads="1"/>
          </p:cNvSpPr>
          <p:nvPr/>
        </p:nvSpPr>
        <p:spPr bwMode="auto">
          <a:xfrm>
            <a:off x="5970588" y="25146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6" name="Text Box 16"/>
          <p:cNvSpPr txBox="1">
            <a:spLocks noChangeArrowheads="1"/>
          </p:cNvSpPr>
          <p:nvPr/>
        </p:nvSpPr>
        <p:spPr bwMode="auto">
          <a:xfrm>
            <a:off x="6172200" y="35052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7" name="Text Box 17"/>
          <p:cNvSpPr txBox="1">
            <a:spLocks noChangeArrowheads="1"/>
          </p:cNvSpPr>
          <p:nvPr/>
        </p:nvSpPr>
        <p:spPr bwMode="auto">
          <a:xfrm>
            <a:off x="6248400" y="16764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8" name="Text Box 18"/>
          <p:cNvSpPr txBox="1">
            <a:spLocks noChangeArrowheads="1"/>
          </p:cNvSpPr>
          <p:nvPr/>
        </p:nvSpPr>
        <p:spPr bwMode="auto">
          <a:xfrm>
            <a:off x="7113588" y="35052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099" name="Text Box 19"/>
          <p:cNvSpPr txBox="1">
            <a:spLocks noChangeArrowheads="1"/>
          </p:cNvSpPr>
          <p:nvPr/>
        </p:nvSpPr>
        <p:spPr bwMode="auto">
          <a:xfrm>
            <a:off x="7037388" y="38100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0" name="Text Box 20"/>
          <p:cNvSpPr txBox="1">
            <a:spLocks noChangeArrowheads="1"/>
          </p:cNvSpPr>
          <p:nvPr/>
        </p:nvSpPr>
        <p:spPr bwMode="auto">
          <a:xfrm>
            <a:off x="6934200" y="26670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1" name="Text Box 21"/>
          <p:cNvSpPr txBox="1">
            <a:spLocks noChangeArrowheads="1"/>
          </p:cNvSpPr>
          <p:nvPr/>
        </p:nvSpPr>
        <p:spPr bwMode="auto">
          <a:xfrm>
            <a:off x="6656388" y="18288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2" name="Text Box 22"/>
          <p:cNvSpPr txBox="1">
            <a:spLocks noChangeArrowheads="1"/>
          </p:cNvSpPr>
          <p:nvPr/>
        </p:nvSpPr>
        <p:spPr bwMode="auto">
          <a:xfrm>
            <a:off x="4648200" y="33528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3" name="Text Box 23"/>
          <p:cNvSpPr txBox="1">
            <a:spLocks noChangeArrowheads="1"/>
          </p:cNvSpPr>
          <p:nvPr/>
        </p:nvSpPr>
        <p:spPr bwMode="auto">
          <a:xfrm>
            <a:off x="5486400" y="27432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4" name="Text Box 24"/>
          <p:cNvSpPr txBox="1">
            <a:spLocks noChangeArrowheads="1"/>
          </p:cNvSpPr>
          <p:nvPr/>
        </p:nvSpPr>
        <p:spPr bwMode="auto">
          <a:xfrm>
            <a:off x="4724400" y="28956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5" name="Text Box 25"/>
          <p:cNvSpPr txBox="1">
            <a:spLocks noChangeArrowheads="1"/>
          </p:cNvSpPr>
          <p:nvPr/>
        </p:nvSpPr>
        <p:spPr bwMode="auto">
          <a:xfrm>
            <a:off x="4926013" y="35814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6" name="Text Box 26"/>
          <p:cNvSpPr txBox="1">
            <a:spLocks noChangeArrowheads="1"/>
          </p:cNvSpPr>
          <p:nvPr/>
        </p:nvSpPr>
        <p:spPr bwMode="auto">
          <a:xfrm>
            <a:off x="6324600" y="43434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7" name="Text Box 27"/>
          <p:cNvSpPr txBox="1">
            <a:spLocks noChangeArrowheads="1"/>
          </p:cNvSpPr>
          <p:nvPr/>
        </p:nvSpPr>
        <p:spPr bwMode="auto">
          <a:xfrm>
            <a:off x="6400800" y="14478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8" name="Text Box 28"/>
          <p:cNvSpPr txBox="1">
            <a:spLocks noChangeArrowheads="1"/>
          </p:cNvSpPr>
          <p:nvPr/>
        </p:nvSpPr>
        <p:spPr bwMode="auto">
          <a:xfrm>
            <a:off x="6808788" y="28194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09" name="Text Box 29"/>
          <p:cNvSpPr txBox="1">
            <a:spLocks noChangeArrowheads="1"/>
          </p:cNvSpPr>
          <p:nvPr/>
        </p:nvSpPr>
        <p:spPr bwMode="auto">
          <a:xfrm>
            <a:off x="6884988" y="1828800"/>
            <a:ext cx="306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3300"/>
                </a:solidFill>
              </a:rPr>
              <a:t>o</a:t>
            </a:r>
          </a:p>
        </p:txBody>
      </p:sp>
      <p:sp>
        <p:nvSpPr>
          <p:cNvPr id="174110" name="Line 30"/>
          <p:cNvSpPr>
            <a:spLocks noChangeShapeType="1"/>
          </p:cNvSpPr>
          <p:nvPr/>
        </p:nvSpPr>
        <p:spPr bwMode="auto">
          <a:xfrm flipH="1" flipV="1">
            <a:off x="2514600" y="1143000"/>
            <a:ext cx="0" cy="43434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111" name="Oval 31"/>
          <p:cNvSpPr>
            <a:spLocks noChangeArrowheads="1"/>
          </p:cNvSpPr>
          <p:nvPr/>
        </p:nvSpPr>
        <p:spPr bwMode="auto">
          <a:xfrm>
            <a:off x="4648200" y="175260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en-US"/>
              <a:t>?</a:t>
            </a:r>
          </a:p>
        </p:txBody>
      </p:sp>
      <p:sp>
        <p:nvSpPr>
          <p:cNvPr id="174113" name="Oval 33"/>
          <p:cNvSpPr>
            <a:spLocks noChangeArrowheads="1"/>
          </p:cNvSpPr>
          <p:nvPr/>
        </p:nvSpPr>
        <p:spPr bwMode="auto">
          <a:xfrm>
            <a:off x="4038600" y="1066800"/>
            <a:ext cx="1752600" cy="1981200"/>
          </a:xfrm>
          <a:prstGeom prst="ellipse">
            <a:avLst/>
          </a:prstGeom>
          <a:noFill/>
          <a:ln w="9525">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2509668" y="5616158"/>
            <a:ext cx="6457122" cy="1477328"/>
          </a:xfrm>
          <a:prstGeom prst="rect">
            <a:avLst/>
          </a:prstGeom>
          <a:noFill/>
        </p:spPr>
        <p:txBody>
          <a:bodyPr wrap="square" rtlCol="0">
            <a:spAutoFit/>
          </a:bodyPr>
          <a:lstStyle/>
          <a:p>
            <a:pPr marL="285750" indent="-285750">
              <a:buFont typeface="Arial" charset="0"/>
              <a:buChar char="•"/>
            </a:pPr>
            <a:r>
              <a:rPr lang="en-US" dirty="0" smtClean="0"/>
              <a:t>Data points are labelled + and 0 </a:t>
            </a:r>
          </a:p>
          <a:p>
            <a:pPr marL="285750" indent="-285750">
              <a:buFont typeface="Arial" charset="0"/>
              <a:buChar char="•"/>
            </a:pPr>
            <a:r>
              <a:rPr lang="en-US" dirty="0" smtClean="0"/>
              <a:t>Compute the distance of the query data point to each point in the training set </a:t>
            </a:r>
          </a:p>
          <a:p>
            <a:pPr marL="285750" indent="-285750">
              <a:buFont typeface="Arial" charset="0"/>
              <a:buChar char="•"/>
            </a:pPr>
            <a:r>
              <a:rPr lang="en-US" dirty="0" smtClean="0"/>
              <a:t>Make a class prediction based on the nearest K points</a:t>
            </a:r>
          </a:p>
          <a:p>
            <a:endParaRPr lang="en-US" dirty="0"/>
          </a:p>
        </p:txBody>
      </p:sp>
      <p:cxnSp>
        <p:nvCxnSpPr>
          <p:cNvPr id="4" name="Straight Connector 3"/>
          <p:cNvCxnSpPr>
            <a:endCxn id="174097" idx="1"/>
          </p:cNvCxnSpPr>
          <p:nvPr/>
        </p:nvCxnSpPr>
        <p:spPr>
          <a:xfrm flipV="1">
            <a:off x="5030894" y="1861066"/>
            <a:ext cx="1217506" cy="149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174107" idx="1"/>
          </p:cNvCxnSpPr>
          <p:nvPr/>
        </p:nvCxnSpPr>
        <p:spPr>
          <a:xfrm flipV="1">
            <a:off x="5030894" y="1632466"/>
            <a:ext cx="1369906" cy="332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592065" y="1952347"/>
            <a:ext cx="1284735" cy="89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74088" idx="2"/>
          </p:cNvCxnSpPr>
          <p:nvPr/>
        </p:nvCxnSpPr>
        <p:spPr>
          <a:xfrm flipV="1">
            <a:off x="4984449" y="1588532"/>
            <a:ext cx="518642" cy="3952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006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sz="4000" dirty="0" smtClean="0"/>
              <a:t/>
            </a:r>
            <a:br>
              <a:rPr lang="en-US" sz="4000" dirty="0" smtClean="0"/>
            </a:br>
            <a:r>
              <a:rPr lang="en-US" dirty="0" smtClean="0"/>
              <a:t/>
            </a:r>
            <a:br>
              <a:rPr lang="en-US" dirty="0" smtClean="0"/>
            </a:br>
            <a:r>
              <a:rPr lang="en-US" dirty="0"/>
              <a:t/>
            </a:r>
            <a:br>
              <a:rPr lang="en-US" dirty="0"/>
            </a:br>
            <a:endParaRPr lang="en-US" dirty="0"/>
          </a:p>
        </p:txBody>
      </p:sp>
      <p:sp>
        <p:nvSpPr>
          <p:cNvPr id="3" name="Subtitle 2"/>
          <p:cNvSpPr>
            <a:spLocks noGrp="1"/>
          </p:cNvSpPr>
          <p:nvPr>
            <p:ph type="subTitle" idx="1"/>
          </p:nvPr>
        </p:nvSpPr>
        <p:spPr>
          <a:xfrm>
            <a:off x="1524000" y="858838"/>
            <a:ext cx="9144000" cy="1655762"/>
          </a:xfrm>
        </p:spPr>
        <p:txBody>
          <a:bodyPr>
            <a:noAutofit/>
          </a:bodyPr>
          <a:lstStyle/>
          <a:p>
            <a:pPr algn="l"/>
            <a:r>
              <a:rPr lang="en-US" sz="4400" dirty="0" smtClean="0">
                <a:solidFill>
                  <a:srgbClr val="FF0000"/>
                </a:solidFill>
              </a:rPr>
              <a:t>Big Question</a:t>
            </a:r>
          </a:p>
          <a:p>
            <a:pPr marL="342900" indent="-342900" algn="l">
              <a:buFont typeface="Arial" charset="0"/>
              <a:buChar char="•"/>
            </a:pPr>
            <a:r>
              <a:rPr lang="en-US" sz="4400" dirty="0" smtClean="0">
                <a:solidFill>
                  <a:srgbClr val="0070C0"/>
                </a:solidFill>
              </a:rPr>
              <a:t>If we assume that the relationship between genotype and phenotype is a Function F</a:t>
            </a:r>
          </a:p>
          <a:p>
            <a:pPr marL="342900" indent="-342900" algn="l">
              <a:buFont typeface="Arial" charset="0"/>
              <a:buChar char="•"/>
            </a:pPr>
            <a:r>
              <a:rPr lang="en-US" sz="4400" dirty="0" smtClean="0">
                <a:solidFill>
                  <a:srgbClr val="0070C0"/>
                </a:solidFill>
              </a:rPr>
              <a:t>Can an ML algorithm learn it from data and prior knowledge compiled into </a:t>
            </a:r>
            <a:r>
              <a:rPr lang="en-US" sz="4400" smtClean="0">
                <a:solidFill>
                  <a:srgbClr val="0070C0"/>
                </a:solidFill>
              </a:rPr>
              <a:t>a computable representation</a:t>
            </a:r>
            <a:endParaRPr lang="en-US" sz="4400" dirty="0">
              <a:solidFill>
                <a:srgbClr val="0070C0"/>
              </a:solidFill>
            </a:endParaRPr>
          </a:p>
        </p:txBody>
      </p:sp>
    </p:spTree>
    <p:extLst>
      <p:ext uri="{BB962C8B-B14F-4D97-AF65-F5344CB8AC3E}">
        <p14:creationId xmlns:p14="http://schemas.microsoft.com/office/powerpoint/2010/main" val="165716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0"/>
            <a:ext cx="8875059" cy="6858000"/>
          </a:xfrm>
          <a:prstGeom prst="rect">
            <a:avLst/>
          </a:prstGeom>
        </p:spPr>
      </p:pic>
    </p:spTree>
    <p:extLst>
      <p:ext uri="{BB962C8B-B14F-4D97-AF65-F5344CB8AC3E}">
        <p14:creationId xmlns:p14="http://schemas.microsoft.com/office/powerpoint/2010/main" val="894399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719" y="1850932"/>
            <a:ext cx="2234046" cy="39277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766" y="1819758"/>
            <a:ext cx="2116281" cy="41809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047" y="1778195"/>
            <a:ext cx="2507673" cy="40108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564" y="1819758"/>
            <a:ext cx="2244437" cy="3990110"/>
          </a:xfrm>
          <a:prstGeom prst="rect">
            <a:avLst/>
          </a:prstGeom>
        </p:spPr>
      </p:pic>
      <p:sp>
        <p:nvSpPr>
          <p:cNvPr id="9" name="Rectangle 8"/>
          <p:cNvSpPr/>
          <p:nvPr/>
        </p:nvSpPr>
        <p:spPr>
          <a:xfrm>
            <a:off x="1524000" y="857250"/>
            <a:ext cx="9144000" cy="1180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TextBox 9"/>
          <p:cNvSpPr txBox="1"/>
          <p:nvPr/>
        </p:nvSpPr>
        <p:spPr>
          <a:xfrm>
            <a:off x="2971800" y="1162052"/>
            <a:ext cx="6248400" cy="507831"/>
          </a:xfrm>
          <a:prstGeom prst="rect">
            <a:avLst/>
          </a:prstGeom>
          <a:noFill/>
        </p:spPr>
        <p:txBody>
          <a:bodyPr wrap="square" rtlCol="0">
            <a:spAutoFit/>
          </a:bodyPr>
          <a:lstStyle/>
          <a:p>
            <a:pPr algn="ctr"/>
            <a:r>
              <a:rPr lang="en-US" sz="2700" b="1">
                <a:solidFill>
                  <a:srgbClr val="FFFF00"/>
                </a:solidFill>
              </a:rPr>
              <a:t>AI </a:t>
            </a:r>
            <a:r>
              <a:rPr lang="en-US" sz="2700" b="1" dirty="0">
                <a:solidFill>
                  <a:srgbClr val="FFFF00"/>
                </a:solidFill>
              </a:rPr>
              <a:t>and Medicine </a:t>
            </a:r>
          </a:p>
        </p:txBody>
      </p:sp>
    </p:spTree>
    <p:extLst>
      <p:ext uri="{BB962C8B-B14F-4D97-AF65-F5344CB8AC3E}">
        <p14:creationId xmlns:p14="http://schemas.microsoft.com/office/powerpoint/2010/main" val="1933376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Computational/Evolutional Thinking about Biology and Disease</a:t>
            </a:r>
            <a:endParaRPr lang="en-US" dirty="0">
              <a:solidFill>
                <a:srgbClr val="FF0000"/>
              </a:solidFill>
            </a:endParaRPr>
          </a:p>
        </p:txBody>
      </p:sp>
      <p:sp>
        <p:nvSpPr>
          <p:cNvPr id="3" name="Content Placeholder 2"/>
          <p:cNvSpPr>
            <a:spLocks noGrp="1"/>
          </p:cNvSpPr>
          <p:nvPr>
            <p:ph idx="1"/>
          </p:nvPr>
        </p:nvSpPr>
        <p:spPr>
          <a:xfrm>
            <a:off x="1981200" y="2171701"/>
            <a:ext cx="8229600" cy="4525963"/>
          </a:xfrm>
        </p:spPr>
        <p:txBody>
          <a:bodyPr/>
          <a:lstStyle/>
          <a:p>
            <a:r>
              <a:rPr lang="en-US" i="1" dirty="0"/>
              <a:t>“Biology is a software process. Our bodies are made up of trillions of cells, each governed by this process. You and I are walking around with outdated software running in our bodies, which evolved in a very different era”.</a:t>
            </a:r>
            <a:endParaRPr lang="en-US" dirty="0"/>
          </a:p>
          <a:p>
            <a:r>
              <a:rPr lang="en-US" i="1" dirty="0"/>
              <a:t>Ray </a:t>
            </a:r>
            <a:r>
              <a:rPr lang="en-US" i="1" dirty="0" err="1"/>
              <a:t>Kurzweil</a:t>
            </a:r>
            <a:endParaRPr lang="en-US" dirty="0"/>
          </a:p>
          <a:p>
            <a:pPr marL="0" indent="0">
              <a:buNone/>
            </a:pPr>
            <a:endParaRPr lang="en-US" dirty="0"/>
          </a:p>
        </p:txBody>
      </p:sp>
    </p:spTree>
    <p:extLst>
      <p:ext uri="{BB962C8B-B14F-4D97-AF65-F5344CB8AC3E}">
        <p14:creationId xmlns:p14="http://schemas.microsoft.com/office/powerpoint/2010/main" val="68110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is AI ? </a:t>
            </a:r>
            <a:endParaRPr lang="en-US" dirty="0">
              <a:solidFill>
                <a:srgbClr val="FF0000"/>
              </a:solidFill>
            </a:endParaRPr>
          </a:p>
        </p:txBody>
      </p:sp>
      <p:sp>
        <p:nvSpPr>
          <p:cNvPr id="3" name="Content Placeholder 2"/>
          <p:cNvSpPr>
            <a:spLocks noGrp="1"/>
          </p:cNvSpPr>
          <p:nvPr>
            <p:ph idx="1"/>
          </p:nvPr>
        </p:nvSpPr>
        <p:spPr/>
        <p:txBody>
          <a:bodyPr>
            <a:normAutofit fontScale="70000" lnSpcReduction="20000"/>
          </a:bodyPr>
          <a:lstStyle/>
          <a:p>
            <a:r>
              <a:rPr lang="en-US" dirty="0" smtClean="0"/>
              <a:t>AI has many subfields </a:t>
            </a:r>
            <a:r>
              <a:rPr lang="en-US" dirty="0" smtClean="0">
                <a:sym typeface="Wingdings"/>
              </a:rPr>
              <a:t></a:t>
            </a:r>
            <a:endParaRPr lang="en-US" dirty="0" smtClean="0"/>
          </a:p>
          <a:p>
            <a:r>
              <a:rPr lang="en-US" dirty="0" smtClean="0">
                <a:solidFill>
                  <a:srgbClr val="0070C0"/>
                </a:solidFill>
              </a:rPr>
              <a:t>Core applications: speech, language, vision, robotics</a:t>
            </a:r>
          </a:p>
          <a:p>
            <a:r>
              <a:rPr lang="en-US" dirty="0" smtClean="0">
                <a:solidFill>
                  <a:srgbClr val="FF0000"/>
                </a:solidFill>
              </a:rPr>
              <a:t>Core AI </a:t>
            </a:r>
          </a:p>
          <a:p>
            <a:pPr lvl="1"/>
            <a:r>
              <a:rPr lang="en-US" dirty="0" smtClean="0">
                <a:solidFill>
                  <a:srgbClr val="00B050"/>
                </a:solidFill>
              </a:rPr>
              <a:t>Machine Learning (ML) : Inductive Inference, Classification</a:t>
            </a:r>
          </a:p>
          <a:p>
            <a:pPr lvl="1"/>
            <a:r>
              <a:rPr lang="en-US" dirty="0" smtClean="0">
                <a:solidFill>
                  <a:srgbClr val="FF0000"/>
                </a:solidFill>
              </a:rPr>
              <a:t>Knowledge Representation and Acquisition</a:t>
            </a:r>
          </a:p>
          <a:p>
            <a:pPr lvl="1"/>
            <a:r>
              <a:rPr lang="en-US" dirty="0" smtClean="0">
                <a:solidFill>
                  <a:srgbClr val="FF0000"/>
                </a:solidFill>
              </a:rPr>
              <a:t>Automated Reasoning (AR): Deductive Inference </a:t>
            </a:r>
          </a:p>
          <a:p>
            <a:pPr lvl="1"/>
            <a:r>
              <a:rPr lang="en-US" dirty="0" smtClean="0">
                <a:solidFill>
                  <a:srgbClr val="FF0000"/>
                </a:solidFill>
              </a:rPr>
              <a:t>Planning, Decision Making</a:t>
            </a:r>
          </a:p>
          <a:p>
            <a:r>
              <a:rPr lang="en-US" dirty="0" smtClean="0">
                <a:solidFill>
                  <a:srgbClr val="00B050"/>
                </a:solidFill>
              </a:rPr>
              <a:t>Machine learning is very trendy</a:t>
            </a:r>
          </a:p>
          <a:p>
            <a:r>
              <a:rPr lang="en-US" dirty="0" smtClean="0">
                <a:solidFill>
                  <a:srgbClr val="FF0000"/>
                </a:solidFill>
              </a:rPr>
              <a:t>Reasoning and Planning are equally IF NOT MORE challenging</a:t>
            </a:r>
          </a:p>
          <a:p>
            <a:r>
              <a:rPr lang="en-US" dirty="0" smtClean="0">
                <a:solidFill>
                  <a:srgbClr val="0070C0"/>
                </a:solidFill>
              </a:rPr>
              <a:t>Many types of Reasoning</a:t>
            </a:r>
          </a:p>
          <a:p>
            <a:pPr lvl="1"/>
            <a:r>
              <a:rPr lang="en-US" dirty="0" smtClean="0">
                <a:solidFill>
                  <a:srgbClr val="0070C0"/>
                </a:solidFill>
              </a:rPr>
              <a:t>Probabilistic (e.g. graphical models, Bayes)</a:t>
            </a:r>
          </a:p>
          <a:p>
            <a:pPr lvl="1"/>
            <a:r>
              <a:rPr lang="en-US" dirty="0" smtClean="0">
                <a:solidFill>
                  <a:srgbClr val="0070C0"/>
                </a:solidFill>
              </a:rPr>
              <a:t>Logic</a:t>
            </a:r>
          </a:p>
          <a:p>
            <a:r>
              <a:rPr lang="en-US" dirty="0" smtClean="0">
                <a:solidFill>
                  <a:srgbClr val="FF0000"/>
                </a:solidFill>
              </a:rPr>
              <a:t>Our focus: </a:t>
            </a:r>
          </a:p>
          <a:p>
            <a:pPr lvl="1"/>
            <a:r>
              <a:rPr lang="en-US" dirty="0" smtClean="0">
                <a:solidFill>
                  <a:srgbClr val="FF0000"/>
                </a:solidFill>
              </a:rPr>
              <a:t>INTEGRATION OF ML + AR + BIOLOGY</a:t>
            </a:r>
          </a:p>
        </p:txBody>
      </p:sp>
    </p:spTree>
    <p:extLst>
      <p:ext uri="{BB962C8B-B14F-4D97-AF65-F5344CB8AC3E}">
        <p14:creationId xmlns:p14="http://schemas.microsoft.com/office/powerpoint/2010/main" val="11670885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621" y="927999"/>
            <a:ext cx="8229600" cy="2066992"/>
          </a:xfrm>
        </p:spPr>
        <p:txBody>
          <a:bodyPr>
            <a:noAutofit/>
          </a:bodyPr>
          <a:lstStyle/>
          <a:p>
            <a:pPr algn="l"/>
            <a:r>
              <a:rPr lang="en-US" sz="2400" dirty="0"/>
              <a:t/>
            </a:r>
            <a:br>
              <a:rPr lang="en-US" sz="2400" dirty="0"/>
            </a:br>
            <a:r>
              <a:rPr lang="en-US" sz="2000" dirty="0"/>
              <a:t>GLIMMER is a </a:t>
            </a:r>
            <a:r>
              <a:rPr lang="en-US" sz="2000" b="1" dirty="0"/>
              <a:t>Microbial </a:t>
            </a:r>
            <a:r>
              <a:rPr lang="en-US" sz="2000" dirty="0"/>
              <a:t>Gene Finder</a:t>
            </a:r>
            <a:br>
              <a:rPr lang="en-US" sz="2000" dirty="0"/>
            </a:br>
            <a:r>
              <a:rPr lang="en-US" sz="2000" dirty="0"/>
              <a:t>GLIMMER LEARNS FROM DATA in a Semi-Supervised Fashion Using a Speech Understanding Technique (Interpolated Markov Models </a:t>
            </a:r>
            <a:r>
              <a:rPr lang="mr-IN" sz="2000" dirty="0"/>
              <a:t>–</a:t>
            </a:r>
            <a:r>
              <a:rPr lang="en-US" sz="2000" dirty="0"/>
              <a:t> from Speech)</a:t>
            </a:r>
            <a:br>
              <a:rPr lang="en-US" sz="2000" dirty="0"/>
            </a:br>
            <a:r>
              <a:rPr lang="en-US" sz="2000" dirty="0"/>
              <a:t>PREDICTS  regions of the genome that code for proteins (e.g. ENZYMES).</a:t>
            </a:r>
            <a:br>
              <a:rPr lang="en-US" sz="2000" dirty="0"/>
            </a:br>
            <a:r>
              <a:rPr lang="en-US" sz="2000" dirty="0"/>
              <a:t>GLIMMER contributed the majority of the microbial genes we know today (millions of enzymes in thousands of organisms)</a:t>
            </a:r>
            <a:br>
              <a:rPr lang="en-US" sz="2000" dirty="0"/>
            </a:br>
            <a:r>
              <a:rPr lang="en-US" sz="2000" dirty="0"/>
              <a:t>Microbial Enzymes are very important for medicine: CRISPR, OPTOGENETICS..</a:t>
            </a:r>
          </a:p>
        </p:txBody>
      </p:sp>
      <p:pic>
        <p:nvPicPr>
          <p:cNvPr id="4" name="Picture 3"/>
          <p:cNvPicPr>
            <a:picLocks noChangeAspect="1"/>
          </p:cNvPicPr>
          <p:nvPr/>
        </p:nvPicPr>
        <p:blipFill>
          <a:blip r:embed="rId2"/>
          <a:stretch>
            <a:fillRect/>
          </a:stretch>
        </p:blipFill>
        <p:spPr>
          <a:xfrm>
            <a:off x="6405221" y="3441179"/>
            <a:ext cx="3810000" cy="2133600"/>
          </a:xfrm>
          <a:prstGeom prst="rect">
            <a:avLst/>
          </a:prstGeom>
        </p:spPr>
      </p:pic>
      <p:pic>
        <p:nvPicPr>
          <p:cNvPr id="6" name="Picture 5"/>
          <p:cNvPicPr>
            <a:picLocks noChangeAspect="1"/>
          </p:cNvPicPr>
          <p:nvPr/>
        </p:nvPicPr>
        <p:blipFill>
          <a:blip r:embed="rId3"/>
          <a:stretch>
            <a:fillRect/>
          </a:stretch>
        </p:blipFill>
        <p:spPr>
          <a:xfrm>
            <a:off x="2456627" y="3441180"/>
            <a:ext cx="2261146" cy="1693677"/>
          </a:xfrm>
          <a:prstGeom prst="rect">
            <a:avLst/>
          </a:prstGeom>
        </p:spPr>
      </p:pic>
      <p:sp>
        <p:nvSpPr>
          <p:cNvPr id="5" name="TextBox 4"/>
          <p:cNvSpPr txBox="1"/>
          <p:nvPr/>
        </p:nvSpPr>
        <p:spPr>
          <a:xfrm>
            <a:off x="1842052" y="47913"/>
            <a:ext cx="8825948" cy="1077218"/>
          </a:xfrm>
          <a:prstGeom prst="rect">
            <a:avLst/>
          </a:prstGeom>
          <a:noFill/>
        </p:spPr>
        <p:txBody>
          <a:bodyPr wrap="square" rtlCol="0">
            <a:spAutoFit/>
          </a:bodyPr>
          <a:lstStyle/>
          <a:p>
            <a:pPr algn="ctr"/>
            <a:r>
              <a:rPr lang="en-US" sz="2400" b="1" dirty="0">
                <a:solidFill>
                  <a:srgbClr val="FF0000"/>
                </a:solidFill>
              </a:rPr>
              <a:t>AI IN ACTION:</a:t>
            </a:r>
          </a:p>
          <a:p>
            <a:pPr algn="ctr"/>
            <a:r>
              <a:rPr lang="en-US" sz="2000" b="1" dirty="0">
                <a:solidFill>
                  <a:srgbClr val="FF0000"/>
                </a:solidFill>
              </a:rPr>
              <a:t>GLIMMER: A MACHINE LEARNING SYSTEM THAT IDENTIFIES GENES IN NEW GENOMES</a:t>
            </a:r>
          </a:p>
        </p:txBody>
      </p:sp>
      <p:sp>
        <p:nvSpPr>
          <p:cNvPr id="7" name="TextBox 6"/>
          <p:cNvSpPr txBox="1"/>
          <p:nvPr/>
        </p:nvSpPr>
        <p:spPr>
          <a:xfrm>
            <a:off x="1676400" y="5292588"/>
            <a:ext cx="4728821" cy="1200329"/>
          </a:xfrm>
          <a:prstGeom prst="rect">
            <a:avLst/>
          </a:prstGeom>
          <a:noFill/>
        </p:spPr>
        <p:txBody>
          <a:bodyPr wrap="square" rtlCol="0">
            <a:spAutoFit/>
          </a:bodyPr>
          <a:lstStyle/>
          <a:p>
            <a:r>
              <a:rPr lang="en-US" dirty="0"/>
              <a:t>Implemented by Arthur </a:t>
            </a:r>
            <a:r>
              <a:rPr lang="en-US" dirty="0" err="1"/>
              <a:t>Delcher</a:t>
            </a:r>
            <a:r>
              <a:rPr lang="en-US" dirty="0"/>
              <a:t> </a:t>
            </a:r>
          </a:p>
          <a:p>
            <a:r>
              <a:rPr lang="en-US" dirty="0"/>
              <a:t>(Art was my 1</a:t>
            </a:r>
            <a:r>
              <a:rPr lang="en-US" baseline="30000" dirty="0"/>
              <a:t>st</a:t>
            </a:r>
            <a:r>
              <a:rPr lang="en-US" dirty="0"/>
              <a:t> PHD Student at Johns Hopkins)</a:t>
            </a:r>
          </a:p>
          <a:p>
            <a:r>
              <a:rPr lang="en-US" dirty="0"/>
              <a:t>In collaboration with Steven </a:t>
            </a:r>
            <a:r>
              <a:rPr lang="en-US" dirty="0" err="1"/>
              <a:t>Salzberg</a:t>
            </a:r>
            <a:r>
              <a:rPr lang="en-US" dirty="0"/>
              <a:t> and Owen White at TIGR</a:t>
            </a:r>
          </a:p>
        </p:txBody>
      </p:sp>
      <p:sp>
        <p:nvSpPr>
          <p:cNvPr id="3" name="TextBox 2"/>
          <p:cNvSpPr txBox="1"/>
          <p:nvPr/>
        </p:nvSpPr>
        <p:spPr>
          <a:xfrm>
            <a:off x="6405221" y="5843347"/>
            <a:ext cx="3810000" cy="381000"/>
          </a:xfrm>
          <a:prstGeom prst="rect">
            <a:avLst/>
          </a:prstGeom>
          <a:noFill/>
        </p:spPr>
        <p:txBody>
          <a:bodyPr wrap="square" rtlCol="0">
            <a:spAutoFit/>
          </a:bodyPr>
          <a:lstStyle/>
          <a:p>
            <a:r>
              <a:rPr lang="en-US" b="1" dirty="0">
                <a:solidFill>
                  <a:srgbClr val="FF0000"/>
                </a:solidFill>
              </a:rPr>
              <a:t>98% accuracy on gene identification</a:t>
            </a:r>
          </a:p>
        </p:txBody>
      </p:sp>
    </p:spTree>
    <p:extLst>
      <p:ext uri="{BB962C8B-B14F-4D97-AF65-F5344CB8AC3E}">
        <p14:creationId xmlns:p14="http://schemas.microsoft.com/office/powerpoint/2010/main" val="140787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1150</TotalTime>
  <Words>2011</Words>
  <Application>Microsoft Macintosh PowerPoint</Application>
  <PresentationFormat>Widescreen</PresentationFormat>
  <Paragraphs>405</Paragraphs>
  <Slides>35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Calibri</vt:lpstr>
      <vt:lpstr>Calibri Light</vt:lpstr>
      <vt:lpstr>Mangal</vt:lpstr>
      <vt:lpstr>ＭＳ Ｐゴシック</vt:lpstr>
      <vt:lpstr>Times New Roman</vt:lpstr>
      <vt:lpstr>Wingdings</vt:lpstr>
      <vt:lpstr>Arial</vt:lpstr>
      <vt:lpstr>Office Theme</vt:lpstr>
      <vt:lpstr>BE700 Spring  2022</vt:lpstr>
      <vt:lpstr>Nature unveiled….</vt:lpstr>
      <vt:lpstr>Deciphering Nature</vt:lpstr>
      <vt:lpstr>   </vt:lpstr>
      <vt:lpstr>PowerPoint Presentation</vt:lpstr>
      <vt:lpstr>PowerPoint Presentation</vt:lpstr>
      <vt:lpstr>Computational/Evolutional Thinking about Biology and Disease</vt:lpstr>
      <vt:lpstr>What is AI ? </vt:lpstr>
      <vt:lpstr> GLIMMER is a Microbial Gene Finder GLIMMER LEARNS FROM DATA in a Semi-Supervised Fashion Using a Speech Understanding Technique (Interpolated Markov Models – from Speech) PREDICTS  regions of the genome that code for proteins (e.g. ENZYMES). GLIMMER contributed the majority of the microbial genes we know today (millions of enzymes in thousands of organisms) Microbial Enzymes are very important for medicine: CRISPR, OPTOGENETICS..</vt:lpstr>
      <vt:lpstr> Planning Beyond Human Reach </vt:lpstr>
      <vt:lpstr>MedWatcher: A Machine Learning System that Mines Social Networks for Adverse Drug Events</vt:lpstr>
      <vt:lpstr>Curation Tool</vt:lpstr>
      <vt:lpstr> Discovery of a Wellness Network ? Manway Liu (double major MIT) co-mentored by Zak Kohane (HMS) and Simon Kasif  </vt:lpstr>
      <vt:lpstr>Discovery of a Network that Inhibits Differentiation? </vt:lpstr>
      <vt:lpstr>            The AI Space </vt:lpstr>
      <vt:lpstr>AI and Biology: Slice of the Past</vt:lpstr>
      <vt:lpstr>Logistics</vt:lpstr>
      <vt:lpstr>Machine Learning INTRODUCTION</vt:lpstr>
      <vt:lpstr>BOOKS  NOT REQUIRED</vt:lpstr>
      <vt:lpstr>Machine Learning in  Popular Press </vt:lpstr>
      <vt:lpstr>PowerPoint Presentation</vt:lpstr>
      <vt:lpstr>Examples</vt:lpstr>
      <vt:lpstr>Systems Biology Example </vt:lpstr>
      <vt:lpstr>Representation</vt:lpstr>
      <vt:lpstr>Evaluation</vt:lpstr>
      <vt:lpstr>ML Current State</vt:lpstr>
      <vt:lpstr>Optimization</vt:lpstr>
      <vt:lpstr>Types of Learning</vt:lpstr>
      <vt:lpstr>Inductive Learning</vt:lpstr>
      <vt:lpstr>What We’ll Cover</vt:lpstr>
      <vt:lpstr>ML in Practice</vt:lpstr>
      <vt:lpstr>Supervised Learning From Measurements</vt:lpstr>
      <vt:lpstr>Simple Learning Method of Gene/Protein Function using 1-NN</vt:lpstr>
      <vt:lpstr>K-NN </vt:lpstr>
      <vt:lpstr>K-NN </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27</cp:revision>
  <cp:lastPrinted>2021-09-03T12:33:27Z</cp:lastPrinted>
  <dcterms:created xsi:type="dcterms:W3CDTF">2019-01-22T12:15:59Z</dcterms:created>
  <dcterms:modified xsi:type="dcterms:W3CDTF">2022-01-25T17:53:30Z</dcterms:modified>
</cp:coreProperties>
</file>