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9" r:id="rId2"/>
    <p:sldId id="370" r:id="rId3"/>
    <p:sldId id="372" r:id="rId4"/>
    <p:sldId id="373" r:id="rId5"/>
    <p:sldId id="3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02"/>
    <p:restoredTop sz="94698"/>
  </p:normalViewPr>
  <p:slideViewPr>
    <p:cSldViewPr snapToGrid="0" snapToObjects="1">
      <p:cViewPr varScale="1">
        <p:scale>
          <a:sx n="141" d="100"/>
          <a:sy n="141" d="100"/>
        </p:scale>
        <p:origin x="1024" y="192"/>
      </p:cViewPr>
      <p:guideLst>
        <p:guide orient="horz" pos="290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4BD67-BAD9-8E4F-B72A-872D331617E1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A01BD-D029-C74A-BAD1-8EE328474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E1B6-D3EB-FE4A-B3C1-65AF84ABF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D1C1F-C531-994E-A0DE-660355B98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E56EB-13D7-8B45-B09B-1E30F94E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0317-3EDF-414B-B85F-F5422B6AB7DF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0FAB0-29F2-014E-9AE9-B2DE356F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ECD1F-ED40-E443-895C-DD3FDAEA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8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2C8D-18B5-B548-A603-B41C93E1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55706-89A8-DE4E-B7C9-A89487DAF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DD61-523F-9C4D-AB9F-DA77D280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B651-4698-FA41-97B2-C8F689B6358B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64342-77F1-EC4C-9EA9-73FF13DD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F2200-CA66-644E-8DEA-FBF0D00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9BE57-5E72-7549-837A-69429981D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71ED-75D2-B648-A531-9CE822559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97745-22D4-6A44-9664-4699D259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5E3C-0353-7948-8421-175A51EAD605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5E75F-9B9D-8A4B-8B58-AE2A3130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FE408-7794-5741-A9FA-83C90617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98" y="0"/>
            <a:ext cx="12193593" cy="6860612"/>
          </a:xfrm>
          <a:prstGeom prst="rect">
            <a:avLst/>
          </a:prstGeom>
          <a:blipFill dpi="0" rotWithShape="1">
            <a:blip r:embed="rId3">
              <a:alphaModFix amt="1000"/>
            </a:blip>
            <a:srcRect/>
            <a:tile tx="0" ty="0" sx="100000" sy="100000" flip="none" algn="tl"/>
          </a:blipFill>
          <a:effectLst>
            <a:softEdge rad="0"/>
          </a:effectLst>
        </p:spPr>
      </p:pic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641" y="-21403"/>
            <a:ext cx="12212641" cy="6858000"/>
          </a:xfrm>
          <a:prstGeom prst="rect">
            <a:avLst/>
          </a:prstGeom>
          <a:gradFill>
            <a:gsLst>
              <a:gs pos="100000">
                <a:srgbClr val="451D5C">
                  <a:alpha val="3000"/>
                </a:srgbClr>
              </a:gs>
              <a:gs pos="3896">
                <a:schemeClr val="tx1">
                  <a:lumMod val="95000"/>
                  <a:lumOff val="5000"/>
                  <a:alpha val="14000"/>
                </a:schemeClr>
              </a:gs>
              <a:gs pos="27000">
                <a:srgbClr val="01082D">
                  <a:alpha val="45000"/>
                </a:srgbClr>
              </a:gs>
              <a:gs pos="61000">
                <a:srgbClr val="01082E">
                  <a:alpha val="29000"/>
                </a:srgbClr>
              </a:gs>
            </a:gsLst>
            <a:lin ang="5400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STScI logo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H="1" flipV="1">
            <a:off x="4766181" y="567034"/>
            <a:ext cx="2655036" cy="168004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88576" y="1704917"/>
            <a:ext cx="11218336" cy="2656114"/>
          </a:xfrm>
          <a:prstGeom prst="rect">
            <a:avLst/>
          </a:prstGeom>
          <a:noFill/>
          <a:ln w="127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33401" y="4965192"/>
            <a:ext cx="11124435" cy="6746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3242730" y="2350177"/>
            <a:ext cx="5723467" cy="877163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  <a:outerShdw blurRad="12700" dist="12700" dir="2400000" algn="tl" rotWithShape="0">
              <a:prstClr val="black">
                <a:alpha val="0"/>
              </a:prstClr>
            </a:outerShdw>
          </a:effectLst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1700" spc="150" baseline="0" dirty="0">
                <a:solidFill>
                  <a:srgbClr val="00B0F0"/>
                </a:solidFill>
                <a:latin typeface="Franklin Gothic Medium Cond" charset="0"/>
                <a:ea typeface="Franklin Gothic Medium Cond" charset="0"/>
                <a:cs typeface="Franklin Gothic Medium Cond" charset="0"/>
              </a:rPr>
              <a:t>EXPANDING THE FRONTIERS OF SPACE ASTRONOMY</a:t>
            </a:r>
          </a:p>
          <a:p>
            <a:pPr algn="ctr"/>
            <a:endParaRPr lang="en-US" sz="1700" spc="150" baseline="0" dirty="0">
              <a:solidFill>
                <a:schemeClr val="bg1"/>
              </a:solidFill>
              <a:latin typeface="Franklin Gothic Medium Cond" charset="0"/>
              <a:ea typeface="Franklin Gothic Medium Cond" charset="0"/>
              <a:cs typeface="Franklin Gothic Medium Cond" charset="0"/>
            </a:endParaRPr>
          </a:p>
          <a:p>
            <a:endParaRPr lang="en-US" sz="1700" spc="150" baseline="0" dirty="0">
              <a:solidFill>
                <a:schemeClr val="bg1"/>
              </a:solidFill>
              <a:latin typeface="Franklin Gothic Medium Cond" charset="0"/>
              <a:ea typeface="Franklin Gothic Medium Cond" charset="0"/>
              <a:cs typeface="Franklin Gothic Medium Cond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3401" y="4361031"/>
            <a:ext cx="11124435" cy="558441"/>
          </a:xfrm>
          <a:prstGeom prst="rect">
            <a:avLst/>
          </a:prstGeom>
        </p:spPr>
        <p:txBody>
          <a:bodyPr/>
          <a:lstStyle>
            <a:lvl1pPr algn="ctr">
              <a:defRPr sz="3200" spc="15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057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repeatCount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bldLvl="4"/>
    </p:bldLst>
  </p:timing>
  <p:extLst>
    <p:ext uri="{DCECCB84-F9BA-43D5-87BE-67443E8EF086}">
      <p15:sldGuideLst xmlns:p15="http://schemas.microsoft.com/office/powerpoint/2012/main">
        <p15:guide id="1" orient="horz" pos="256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0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UBB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1746" y="997580"/>
            <a:ext cx="10508942" cy="0"/>
          </a:xfrm>
          <a:prstGeom prst="line">
            <a:avLst/>
          </a:prstGeom>
          <a:ln w="63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Content Placeholder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993" y="272041"/>
            <a:ext cx="1218024" cy="1069848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152144" y="585216"/>
            <a:ext cx="10448544" cy="625473"/>
          </a:xfrm>
          <a:prstGeom prst="rect">
            <a:avLst/>
          </a:prstGeo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kern="1200" spc="150" dirty="0">
                <a:solidFill>
                  <a:srgbClr val="002060"/>
                </a:solidFill>
                <a:latin typeface="Franklin Gothic Medium" panose="020B06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1005839" y="1404637"/>
            <a:ext cx="10595611" cy="49691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tabLst>
                <a:tab pos="225425" algn="l"/>
              </a:tabLst>
              <a:defRPr sz="2400">
                <a:solidFill>
                  <a:srgbClr val="002061"/>
                </a:solidFill>
                <a:latin typeface="+mj-lt"/>
              </a:defRPr>
            </a:lvl1pPr>
            <a:lvl2pPr marL="685800" indent="-228600">
              <a:buFont typeface="Arial" charset="0"/>
              <a:buChar char="•"/>
              <a:defRPr sz="2000">
                <a:solidFill>
                  <a:srgbClr val="002061"/>
                </a:solidFill>
                <a:latin typeface="+mj-lt"/>
              </a:defRPr>
            </a:lvl2pPr>
            <a:lvl3pPr marL="1143000" indent="-228600">
              <a:buFont typeface="LucidaGrande" charset="0"/>
              <a:buChar char="-"/>
              <a:defRPr sz="1800">
                <a:solidFill>
                  <a:srgbClr val="002061"/>
                </a:solidFill>
                <a:latin typeface="+mj-lt"/>
              </a:defRPr>
            </a:lvl3pPr>
            <a:lvl4pPr marL="1600200" indent="-228600">
              <a:buSzPct val="90000"/>
              <a:buFont typeface="LucidaGrande" charset="0"/>
              <a:buChar char="▸"/>
              <a:defRPr sz="1600">
                <a:solidFill>
                  <a:srgbClr val="002061"/>
                </a:solidFill>
                <a:latin typeface="+mj-lt"/>
              </a:defRPr>
            </a:lvl4pPr>
            <a:lvl5pPr marL="2057400" indent="-228600">
              <a:buSzPct val="80000"/>
              <a:buFont typeface="LucidaGrande" charset="0"/>
              <a:buChar char="◆"/>
              <a:defRPr sz="1600">
                <a:solidFill>
                  <a:srgbClr val="00206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STScI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3384" y="6620945"/>
            <a:ext cx="982980" cy="13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4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52">
          <p15:clr>
            <a:srgbClr val="FBAE40"/>
          </p15:clr>
        </p15:guide>
        <p15:guide id="2" pos="6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B4E7-527B-974F-8541-84D46A12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423EE-3EB2-114C-A670-CC36AE4B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3EE32-5857-404A-987F-11895E40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DC7C-81E1-8B4A-9A2C-AFBE51E8E74D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7F17C-4378-C642-A8C8-307BB23D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085F1-BD30-1644-B382-19FBAB19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18343-A940-874F-B70F-ABCD3D402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0BF00-4D32-3D40-BE1F-B0FBA76F3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345F5-633C-B647-A9A9-65274B5C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7A0D-6364-FF4A-BA81-7A5845D57DCA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4A415-D939-DB4C-9DE2-3BAC478F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3AD65-B192-0B4C-BF43-15E9C114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1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E52E4-5402-D642-98BB-2E1E3A49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8B334-E37F-7F4E-A28F-AE8F2EB60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5ABC9-4084-B84E-9107-71BB9A7EA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C8288-02DB-5E43-BFD5-995DA293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B24F-C64F-1C42-BA1D-BF1E60416B33}" type="datetime1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CA070-D859-5844-A9D4-6D96F649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B2A0C-B576-F845-AA0D-DA478208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EFAD-8D63-F74B-ADD1-D304E20DD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8738B-BA2F-614F-82BC-5816A7FB2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88C47-5DD1-4B4F-92C9-213BCE34F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3BA1E-FF69-7B4D-B3CD-5A3A7DCA9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A9ACC-A686-594B-BD8E-5A09F1DA9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759E8F-3A42-7F49-A573-6493BE34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AB06-54E7-834E-9E95-E9F9973E08DF}" type="datetime1">
              <a:rPr lang="en-US" smtClean="0"/>
              <a:t>11/11/21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BB777-CB21-C045-8093-80FED3EA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72CC9-3EE1-BE43-809A-B3A8D01D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8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8F22-64F4-7D47-8392-B9689C8C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64E9-C722-2F45-8049-CDA406DB4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395E-508C-DF4C-8D8B-0C641AC7CE11}" type="datetime1">
              <a:rPr lang="en-US" smtClean="0"/>
              <a:t>11/11/21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8BF41-F4C5-FC49-A4CB-866A367C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240C4-6A5A-1F44-832D-8955D11A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8AE1A-BC54-4948-8421-2127824C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090A-494A-C44A-B165-89E5687DB613}" type="datetime1">
              <a:rPr lang="en-US" smtClean="0"/>
              <a:t>11/11/21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01164-D9D2-CB47-B28E-182ED065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BC343-72B1-CD4F-A8C8-FE127CF6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AA90-45EB-4948-80FB-EA738609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BA03-3EED-804C-85EF-011FF481A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90FBE-1652-8C4B-8D9F-7B4EC29BF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E8306-570A-7644-B5E0-34889874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4293-9BC6-954E-9014-AA5CEBADB673}" type="datetime1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16930-4401-C442-924D-53754153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42B13-B94F-F646-8CB2-7FDABD5F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4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4CA9-129C-B244-9206-217ABE89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F54888-00DF-A441-B487-91F1C5880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97C24-F330-DD46-A37A-DE74CE722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CE0B6-EFAE-7E4C-A130-63FE8306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D18-5E8E-9541-9BB2-E5814AAA0C89}" type="datetime1">
              <a:rPr lang="en-US" smtClean="0"/>
              <a:t>11/11/21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6DA4E-3D9B-F948-AEF0-63E47B25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 May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B17F8-8DE2-2747-BCB1-201D5303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8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60FC2-03A4-D648-B47B-3728E6803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D2045-98BB-0A44-AD2F-E95A67FA6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991D0-D30E-4042-BD54-275EDCD17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7FDA-B1D3-5F4E-B1C4-7A33E0D9ABC4}" type="datetime1">
              <a:rPr lang="en-US" smtClean="0"/>
              <a:t>11/11/21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CA0A-F2CB-8842-9298-21CA40777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 May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BCCE1-41C5-6342-B3F1-8839C5828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4ECA-E57A-6449-905F-EB3A37020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Title"/>
          <p:cNvSpPr>
            <a:spLocks noGrp="1"/>
          </p:cNvSpPr>
          <p:nvPr>
            <p:ph type="title"/>
          </p:nvPr>
        </p:nvSpPr>
        <p:spPr>
          <a:xfrm>
            <a:off x="542925" y="3834995"/>
            <a:ext cx="11124435" cy="558441"/>
          </a:xfrm>
        </p:spPr>
        <p:txBody>
          <a:bodyPr/>
          <a:lstStyle/>
          <a:p>
            <a:r>
              <a:rPr lang="en-US" dirty="0"/>
              <a:t>ULLYSES Program Update</a:t>
            </a:r>
          </a:p>
        </p:txBody>
      </p:sp>
      <p:sp>
        <p:nvSpPr>
          <p:cNvPr id="4" name="Subtitle and/or date "/>
          <p:cNvSpPr txBox="1"/>
          <p:nvPr/>
        </p:nvSpPr>
        <p:spPr>
          <a:xfrm>
            <a:off x="1649515" y="4393436"/>
            <a:ext cx="89112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Charting Young Stars’ Ultraviolet Light with Hubble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2"/>
                </a:solidFill>
              </a:rPr>
              <a:t>Will Fischer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2"/>
                </a:solidFill>
              </a:rPr>
              <a:t>ODYSSEUS Meeting– Nov 11 2021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71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344D-9D2A-EB4A-BEA0-94050A88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926" y="518714"/>
            <a:ext cx="10448544" cy="625473"/>
          </a:xfrm>
        </p:spPr>
        <p:txBody>
          <a:bodyPr>
            <a:normAutofit/>
          </a:bodyPr>
          <a:lstStyle/>
          <a:p>
            <a:r>
              <a:rPr lang="en-US" sz="2800" dirty="0"/>
              <a:t>Survey Stars Observed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99BE-F7D9-B248-8E23-79DB3AEC2A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4409" y="1536127"/>
            <a:ext cx="11268941" cy="49691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Fall 2020: 13 stars observed in Orion OB1 and </a:t>
            </a:r>
            <a:r>
              <a:rPr lang="en-US" sz="2600" dirty="0" err="1"/>
              <a:t>σ</a:t>
            </a:r>
            <a:r>
              <a:rPr lang="en-US" sz="2600" dirty="0"/>
              <a:t> Ori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Spring/Summer 2021: 18 stars observed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80605940-D3C1-DD4A-BC21-16BCF8C06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39929"/>
              </p:ext>
            </p:extLst>
          </p:nvPr>
        </p:nvGraphicFramePr>
        <p:xfrm>
          <a:off x="4532745" y="2584625"/>
          <a:ext cx="338328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101952762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40806842"/>
                    </a:ext>
                  </a:extLst>
                </a:gridCol>
              </a:tblGrid>
              <a:tr h="231156">
                <a:tc>
                  <a:txBody>
                    <a:bodyPr/>
                    <a:lstStyle/>
                    <a:p>
                      <a:r>
                        <a:rPr lang="en-US" sz="1600" dirty="0"/>
                        <a:t>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407593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ECha</a:t>
                      </a:r>
                      <a:r>
                        <a:rPr lang="en-US" sz="1600" dirty="0"/>
                        <a:t> J0844.2-7833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η</a:t>
                      </a:r>
                      <a:r>
                        <a:rPr lang="en-US" sz="1600" dirty="0"/>
                        <a:t> Cha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53219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2MASS J11432669-7804454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633065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CHX 18N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101956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318121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 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80074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077527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Sz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397982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XX 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Cha 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462231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792B8AA-4CDF-7F4E-A5B3-4D0F9DE8A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58770"/>
              </p:ext>
            </p:extLst>
          </p:nvPr>
        </p:nvGraphicFramePr>
        <p:xfrm>
          <a:off x="1011156" y="2584625"/>
          <a:ext cx="3384186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1019527621"/>
                    </a:ext>
                  </a:extLst>
                </a:gridCol>
                <a:gridCol w="823866">
                  <a:extLst>
                    <a:ext uri="{9D8B030D-6E8A-4147-A177-3AD203B41FA5}">
                      <a16:colId xmlns:a16="http://schemas.microsoft.com/office/drawing/2014/main" val="340806842"/>
                    </a:ext>
                  </a:extLst>
                </a:gridCol>
              </a:tblGrid>
              <a:tr h="231156">
                <a:tc>
                  <a:txBody>
                    <a:bodyPr/>
                    <a:lstStyle/>
                    <a:p>
                      <a:r>
                        <a:rPr lang="en-US" sz="1600" dirty="0"/>
                        <a:t>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407593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SSTc2d J160000.6-422158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53219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Sz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462231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0845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916273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101963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988904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548996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Sz</a:t>
                      </a:r>
                      <a:r>
                        <a:rPr lang="en-US" sz="1600" dirty="0"/>
                        <a:t> 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70979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Sz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42573"/>
                  </a:ext>
                </a:extLst>
              </a:tr>
              <a:tr h="231156"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Sz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Lupus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9880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58D09B-4305-D943-94F5-83F9CCC46363}"/>
              </a:ext>
            </a:extLst>
          </p:cNvPr>
          <p:cNvSpPr txBox="1"/>
          <p:nvPr/>
        </p:nvSpPr>
        <p:spPr>
          <a:xfrm>
            <a:off x="8267437" y="1694140"/>
            <a:ext cx="3383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Observations were coordinated with TESS when possible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HST had high failure rates during much of the spring and summer, so several stars were repeated. The entire COS+STIS sequence was repeated if any individual visit failed, so there’s unexpected time coverage in some cases.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SSTc2d J161344.1-373646 was planned during the June-July HST downtime and never rescheduled; may be attempted in 2022</a:t>
            </a:r>
          </a:p>
        </p:txBody>
      </p:sp>
    </p:spTree>
    <p:extLst>
      <p:ext uri="{BB962C8B-B14F-4D97-AF65-F5344CB8AC3E}">
        <p14:creationId xmlns:p14="http://schemas.microsoft.com/office/powerpoint/2010/main" val="94928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344D-9D2A-EB4A-BEA0-94050A88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926" y="518714"/>
            <a:ext cx="10448544" cy="625473"/>
          </a:xfrm>
        </p:spPr>
        <p:txBody>
          <a:bodyPr>
            <a:normAutofit/>
          </a:bodyPr>
          <a:lstStyle/>
          <a:p>
            <a:r>
              <a:rPr lang="en-US" sz="2800" dirty="0"/>
              <a:t>Winter 2021-22 Survey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99BE-F7D9-B248-8E23-79DB3AEC2A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4409" y="1391274"/>
            <a:ext cx="11268941" cy="49691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Phase IIs have been implemented and observations are being scheduled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Windows reflect ground-based availability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B6A6312E-CE3C-6242-A5B4-BE55EDFB4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77191"/>
              </p:ext>
            </p:extLst>
          </p:nvPr>
        </p:nvGraphicFramePr>
        <p:xfrm>
          <a:off x="2648239" y="2466381"/>
          <a:ext cx="78638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2530693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914197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487151575"/>
                    </a:ext>
                  </a:extLst>
                </a:gridCol>
                <a:gridCol w="3383280">
                  <a:extLst>
                    <a:ext uri="{9D8B030D-6E8A-4147-A177-3AD203B41FA5}">
                      <a16:colId xmlns:a16="http://schemas.microsoft.com/office/drawing/2014/main" val="3429528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42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RX J0438.6+1546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Taurus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10 Nov – 21 Dec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WTTS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21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V505 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σ</a:t>
                      </a:r>
                      <a:r>
                        <a:rPr lang="en-US" sz="1800" dirty="0"/>
                        <a:t> Ori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13 Nov – 16 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Repeat of low S/N Fall 2020 target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8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RECX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η</a:t>
                      </a:r>
                      <a:r>
                        <a:rPr lang="en-US" sz="1800" dirty="0"/>
                        <a:t>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28 Dec – 20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RECX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η</a:t>
                      </a:r>
                      <a:r>
                        <a:rPr lang="en-US" sz="1800" dirty="0"/>
                        <a:t>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28 Dec – 20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WTTS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RECX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η</a:t>
                      </a:r>
                      <a:r>
                        <a:rPr lang="en-US" sz="1800" dirty="0"/>
                        <a:t>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29 Dec – 20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721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Cha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23 Jan – 6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43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Cha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24 Jan – 11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933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VZ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Cha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24 Jan – 14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6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WZ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Cha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24 Jan – 14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40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HD 104237E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+mn-lt"/>
                        </a:rPr>
                        <a:t>ε</a:t>
                      </a:r>
                      <a:r>
                        <a:rPr lang="en-US" sz="1800" dirty="0">
                          <a:latin typeface="+mn-lt"/>
                        </a:rPr>
                        <a:t> Cha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5 Feb – 23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016502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C239982-CA1B-9E42-B359-1FA55382FEB1}"/>
              </a:ext>
            </a:extLst>
          </p:cNvPr>
          <p:cNvSpPr txBox="1"/>
          <p:nvPr/>
        </p:nvSpPr>
        <p:spPr>
          <a:xfrm>
            <a:off x="226340" y="2752258"/>
            <a:ext cx="2109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Windows really open once COS and STIS are back up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2AB05445-9EA4-5246-B387-8005066B23C3}"/>
              </a:ext>
            </a:extLst>
          </p:cNvPr>
          <p:cNvSpPr/>
          <p:nvPr/>
        </p:nvSpPr>
        <p:spPr>
          <a:xfrm>
            <a:off x="2209244" y="2856311"/>
            <a:ext cx="365760" cy="733331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344D-9D2A-EB4A-BEA0-94050A88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926" y="518714"/>
            <a:ext cx="10448544" cy="625473"/>
          </a:xfrm>
        </p:spPr>
        <p:txBody>
          <a:bodyPr>
            <a:normAutofit/>
          </a:bodyPr>
          <a:lstStyle/>
          <a:p>
            <a:r>
              <a:rPr lang="en-US" sz="2800" dirty="0"/>
              <a:t>Spring/Summer 2022 Survey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99BE-F7D9-B248-8E23-79DB3AEC2A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4409" y="1391274"/>
            <a:ext cx="11268941" cy="49691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Phase IIs are being implemented; consider these more tentative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These are expected to be the last survey stars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B6A6312E-CE3C-6242-A5B4-BE55EDFB4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46447"/>
              </p:ext>
            </p:extLst>
          </p:nvPr>
        </p:nvGraphicFramePr>
        <p:xfrm>
          <a:off x="805758" y="2466381"/>
          <a:ext cx="43891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125306934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69141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42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 J1556.1-3655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21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SSTc2d J161243.8-381503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8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721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43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933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6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409540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9A61F64B-F5D7-D549-A8A9-13F7D4384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239824"/>
              </p:ext>
            </p:extLst>
          </p:nvPr>
        </p:nvGraphicFramePr>
        <p:xfrm>
          <a:off x="5448677" y="2466381"/>
          <a:ext cx="438912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1253069348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69141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429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21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87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8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07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Lupus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721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Lupus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43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 J1842.9-3532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Corona Australis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9333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 J1852.3-3700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Corona Australis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694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AE28D48-A51A-CA44-B22D-8F5FF92EE9CA}"/>
              </a:ext>
            </a:extLst>
          </p:cNvPr>
          <p:cNvSpPr txBox="1"/>
          <p:nvPr/>
        </p:nvSpPr>
        <p:spPr>
          <a:xfrm>
            <a:off x="5939073" y="5877621"/>
            <a:ext cx="3589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j-lt"/>
              </a:rPr>
              <a:t>Observing Windows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Lupus: 26 Mar – 29 Jul</a:t>
            </a: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Corona Australis: 1 May – 4 Sep</a:t>
            </a:r>
          </a:p>
        </p:txBody>
      </p:sp>
    </p:spTree>
    <p:extLst>
      <p:ext uri="{BB962C8B-B14F-4D97-AF65-F5344CB8AC3E}">
        <p14:creationId xmlns:p14="http://schemas.microsoft.com/office/powerpoint/2010/main" val="401315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344D-9D2A-EB4A-BEA0-94050A88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926" y="518714"/>
            <a:ext cx="10448544" cy="625473"/>
          </a:xfrm>
        </p:spPr>
        <p:txBody>
          <a:bodyPr>
            <a:normAutofit/>
          </a:bodyPr>
          <a:lstStyle/>
          <a:p>
            <a:r>
              <a:rPr lang="en-US" sz="2800" dirty="0"/>
              <a:t>Monitoring stars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799BE-F7D9-B248-8E23-79DB3AEC2A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4409" y="1536127"/>
            <a:ext cx="11268941" cy="49691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Goal: 12 visits over 3 consecutive rotations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8D09B-4305-D943-94F5-83F9CCC46363}"/>
              </a:ext>
            </a:extLst>
          </p:cNvPr>
          <p:cNvSpPr txBox="1"/>
          <p:nvPr/>
        </p:nvSpPr>
        <p:spPr>
          <a:xfrm>
            <a:off x="8108633" y="2230378"/>
            <a:ext cx="33832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Last 5 GM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Aur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visits were lost due to ongoing HST downtime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Instruments are being brought back up one by one; ACS is already operational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j-lt"/>
              </a:rPr>
              <a:t>5 new GM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Aur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visits will run once COS is back up; tentatively planned to start between Dec 4 and Dec 10 and occur about once per day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DC098BE8-5D56-C547-B765-60A068FB9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79730"/>
              </p:ext>
            </p:extLst>
          </p:nvPr>
        </p:nvGraphicFramePr>
        <p:xfrm>
          <a:off x="945584" y="2294977"/>
          <a:ext cx="674392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9180216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9960902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39590778"/>
                    </a:ext>
                  </a:extLst>
                </a:gridCol>
                <a:gridCol w="1755366">
                  <a:extLst>
                    <a:ext uri="{9D8B030D-6E8A-4147-A177-3AD203B41FA5}">
                      <a16:colId xmlns:a16="http://schemas.microsoft.com/office/drawing/2014/main" val="2271456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Epoch 1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 Visits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45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 </a:t>
                      </a:r>
                      <a:r>
                        <a:rPr lang="en-US" dirty="0" err="1"/>
                        <a:t>Hya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Mar – 8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TESS, Chandra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of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46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 </a:t>
                      </a:r>
                      <a:r>
                        <a:rPr lang="en-US" dirty="0" err="1"/>
                        <a:t>Lup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Aug – 21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of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 Tau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Aug – 12 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of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6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GM </a:t>
                      </a:r>
                      <a:r>
                        <a:rPr lang="en-US" dirty="0" err="1"/>
                        <a:t>Aur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 Oct – 30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of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5359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21CE867-F529-AA45-855D-679FB2BC1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79366"/>
              </p:ext>
            </p:extLst>
          </p:nvPr>
        </p:nvGraphicFramePr>
        <p:xfrm>
          <a:off x="945584" y="4319488"/>
          <a:ext cx="33629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9180216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996090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Epoch 2 (2022)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Approx. 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45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 </a:t>
                      </a:r>
                      <a:r>
                        <a:rPr lang="en-US" dirty="0" err="1"/>
                        <a:t>Hya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Mar – 16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46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 </a:t>
                      </a:r>
                      <a:r>
                        <a:rPr lang="en-US" dirty="0" err="1"/>
                        <a:t>Lup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Aug – 28 Sep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BP Tau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Aug – 18 Sep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6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GM </a:t>
                      </a:r>
                      <a:r>
                        <a:rPr lang="en-US" dirty="0" err="1"/>
                        <a:t>Aur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Sep – 5 Nov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5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564</Words>
  <Application>Microsoft Macintosh PowerPoint</Application>
  <PresentationFormat>Widescreen</PresentationFormat>
  <Paragraphs>171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Medium</vt:lpstr>
      <vt:lpstr>Franklin Gothic Medium Cond</vt:lpstr>
      <vt:lpstr>LucidaGrande</vt:lpstr>
      <vt:lpstr>Office Theme</vt:lpstr>
      <vt:lpstr>ULLYSES Program Update</vt:lpstr>
      <vt:lpstr>Survey Stars Observed to Date</vt:lpstr>
      <vt:lpstr>Winter 2021-22 Survey Stars</vt:lpstr>
      <vt:lpstr>Spring/Summer 2022 Survey Stars</vt:lpstr>
      <vt:lpstr>Monitoring stars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 Fischer</cp:lastModifiedBy>
  <cp:revision>90</cp:revision>
  <cp:lastPrinted>2021-05-27T17:03:03Z</cp:lastPrinted>
  <dcterms:created xsi:type="dcterms:W3CDTF">2020-11-13T14:17:36Z</dcterms:created>
  <dcterms:modified xsi:type="dcterms:W3CDTF">2021-11-11T14:55:54Z</dcterms:modified>
</cp:coreProperties>
</file>