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4"/>
  </p:notesMasterIdLst>
  <p:handoutMasterIdLst>
    <p:handoutMasterId r:id="rId25"/>
  </p:handoutMasterIdLst>
  <p:sldIdLst>
    <p:sldId id="299" r:id="rId2"/>
    <p:sldId id="370" r:id="rId3"/>
    <p:sldId id="464" r:id="rId4"/>
    <p:sldId id="443" r:id="rId5"/>
    <p:sldId id="449" r:id="rId6"/>
    <p:sldId id="466" r:id="rId7"/>
    <p:sldId id="467" r:id="rId8"/>
    <p:sldId id="469" r:id="rId9"/>
    <p:sldId id="476" r:id="rId10"/>
    <p:sldId id="477" r:id="rId11"/>
    <p:sldId id="470" r:id="rId12"/>
    <p:sldId id="471" r:id="rId13"/>
    <p:sldId id="472" r:id="rId14"/>
    <p:sldId id="468" r:id="rId15"/>
    <p:sldId id="474" r:id="rId16"/>
    <p:sldId id="478" r:id="rId17"/>
    <p:sldId id="465" r:id="rId18"/>
    <p:sldId id="479" r:id="rId19"/>
    <p:sldId id="475" r:id="rId20"/>
    <p:sldId id="481" r:id="rId21"/>
    <p:sldId id="480" r:id="rId22"/>
    <p:sldId id="312" r:id="rId23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>
            <p14:sldId id="299"/>
          </p14:sldIdLst>
        </p14:section>
        <p14:section name="Main Content" id="{AB216EAE-0C65-0E49-88BE-B0C4C0CBDF64}">
          <p14:sldIdLst>
            <p14:sldId id="370"/>
            <p14:sldId id="464"/>
            <p14:sldId id="443"/>
            <p14:sldId id="449"/>
            <p14:sldId id="466"/>
            <p14:sldId id="467"/>
            <p14:sldId id="469"/>
            <p14:sldId id="476"/>
            <p14:sldId id="477"/>
            <p14:sldId id="470"/>
            <p14:sldId id="471"/>
            <p14:sldId id="472"/>
            <p14:sldId id="468"/>
            <p14:sldId id="474"/>
            <p14:sldId id="478"/>
            <p14:sldId id="465"/>
            <p14:sldId id="479"/>
            <p14:sldId id="475"/>
            <p14:sldId id="481"/>
            <p14:sldId id="480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1B0"/>
    <a:srgbClr val="FF9925"/>
    <a:srgbClr val="F7F7FD"/>
    <a:srgbClr val="F4F5F8"/>
    <a:srgbClr val="ECEBED"/>
    <a:srgbClr val="F6F4F7"/>
    <a:srgbClr val="EBEDF6"/>
    <a:srgbClr val="DDDEEB"/>
    <a:srgbClr val="CE9913"/>
    <a:srgbClr val="E5A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/>
    <p:restoredTop sz="89481"/>
  </p:normalViewPr>
  <p:slideViewPr>
    <p:cSldViewPr snapToGrid="0" snapToObjects="1">
      <p:cViewPr varScale="1">
        <p:scale>
          <a:sx n="117" d="100"/>
          <a:sy n="117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0" d="100"/>
          <a:sy n="140" d="100"/>
        </p:scale>
        <p:origin x="35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36C09-6DA0-F240-96F8-43202E02667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757DE-A587-3C49-85AA-DE94176149D3}" type="datetimeFigureOut">
              <a:rPr lang="en-US" smtClean="0"/>
              <a:t>11/10/21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29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1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2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5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10" name="logo" descr="STScI logom- mark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568" y="-3048734"/>
            <a:ext cx="2365604" cy="2355498"/>
          </a:xfrm>
          <a:prstGeom prst="rect">
            <a:avLst/>
          </a:prstGeom>
        </p:spPr>
      </p:pic>
      <p:sp>
        <p:nvSpPr>
          <p:cNvPr id="9" name="gradi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26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radien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0630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"/>
          <p:cNvSpPr txBox="1"/>
          <p:nvPr userDrawn="1"/>
        </p:nvSpPr>
        <p:spPr>
          <a:xfrm>
            <a:off x="-10630" y="5031378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1" name="logo text" descr="STScI Logo - Name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232065"/>
            <a:ext cx="5399020" cy="750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4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1.45833E-6 0.6395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9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00247 -0.4740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build="allAtOnce" bldLvl="4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454" y="0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DA507-4C76-5A47-B2E7-182349C7D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636" y="320302"/>
            <a:ext cx="2828364" cy="5313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lang="en-US" sz="2400" spc="150" dirty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8" y="0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641" y="-21403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TScI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8576" y="1704917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7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Gener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TScI logo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STScI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STScI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TScI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Content Placeholde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STScI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0B7F6-73BB-AD44-9A45-B1CF8CBF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6513"/>
            <a:ext cx="10515600" cy="38791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0"/>
            <a:ext cx="12240768" cy="6885432"/>
          </a:xfrm>
          <a:prstGeom prst="rect">
            <a:avLst/>
          </a:prstGeom>
        </p:spPr>
      </p:pic>
      <p:sp>
        <p:nvSpPr>
          <p:cNvPr id="9" name="gradi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2541" y="9681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"/>
          <p:cNvSpPr>
            <a:spLocks noGrp="1"/>
          </p:cNvSpPr>
          <p:nvPr>
            <p:ph type="title" hasCustomPrompt="1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5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5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8" r:id="rId8"/>
    <p:sldLayoutId id="2147483697" r:id="rId9"/>
    <p:sldLayoutId id="214748368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26" Type="http://schemas.openxmlformats.org/officeDocument/2006/relationships/image" Target="../media/image41.jpg"/><Relationship Id="rId3" Type="http://schemas.openxmlformats.org/officeDocument/2006/relationships/image" Target="../media/image18.png"/><Relationship Id="rId21" Type="http://schemas.openxmlformats.org/officeDocument/2006/relationships/image" Target="../media/image36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eg"/><Relationship Id="rId25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jp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24" Type="http://schemas.openxmlformats.org/officeDocument/2006/relationships/image" Target="../media/image39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23" Type="http://schemas.openxmlformats.org/officeDocument/2006/relationships/image" Target="../media/image38.jpg"/><Relationship Id="rId28" Type="http://schemas.openxmlformats.org/officeDocument/2006/relationships/image" Target="../media/image43.gif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jpg"/><Relationship Id="rId22" Type="http://schemas.openxmlformats.org/officeDocument/2006/relationships/image" Target="../media/image37.jpg"/><Relationship Id="rId27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llyses.stsci.edu/index.html#lowmass" TargetMode="External"/><Relationship Id="rId7" Type="http://schemas.openxmlformats.org/officeDocument/2006/relationships/hyperlink" Target="https://ullyses.stsci.edu/ullyses-cite.html" TargetMode="External"/><Relationship Id="rId2" Type="http://schemas.openxmlformats.org/officeDocument/2006/relationships/hyperlink" Target="https://ullyses.stsci.ed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llyses.stsci.edu/ullyses-download.html" TargetMode="External"/><Relationship Id="rId5" Type="http://schemas.openxmlformats.org/officeDocument/2006/relationships/hyperlink" Target="https://ullyses.stsci.edu/ullyses-data-description.html" TargetMode="External"/><Relationship Id="rId4" Type="http://schemas.openxmlformats.org/officeDocument/2006/relationships/hyperlink" Target="https://ullyses.stsci.edu/ullyses-targets-ttauri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llyses.stsci.edu/ullyses-download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st.stsci.edu/portal/Mashup/Clients/Mast/Portal.html" TargetMode="External"/><Relationship Id="rId4" Type="http://schemas.openxmlformats.org/officeDocument/2006/relationships/hyperlink" Target="https://ullyses.stsci.edu/search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 Title"/>
          <p:cNvSpPr>
            <a:spLocks noGrp="1"/>
          </p:cNvSpPr>
          <p:nvPr>
            <p:ph type="title"/>
          </p:nvPr>
        </p:nvSpPr>
        <p:spPr>
          <a:xfrm>
            <a:off x="542925" y="3834995"/>
            <a:ext cx="11124435" cy="558441"/>
          </a:xfrm>
        </p:spPr>
        <p:txBody>
          <a:bodyPr/>
          <a:lstStyle/>
          <a:p>
            <a:r>
              <a:rPr lang="en-US" dirty="0"/>
              <a:t>ULLYSES Data Products for T Tauri Stars</a:t>
            </a:r>
          </a:p>
        </p:txBody>
      </p:sp>
      <p:sp>
        <p:nvSpPr>
          <p:cNvPr id="4" name="Subtitle and/or date "/>
          <p:cNvSpPr txBox="1"/>
          <p:nvPr/>
        </p:nvSpPr>
        <p:spPr>
          <a:xfrm>
            <a:off x="1649515" y="4393436"/>
            <a:ext cx="89112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Charting Young Stars’ Ultraviolet Light with Hubble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2"/>
                </a:solidFill>
              </a:rPr>
              <a:t>Jo Taylor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2"/>
                </a:solidFill>
              </a:rPr>
              <a:t>ODYSSEUS Meeting– Nov 11 2021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7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9B17-18B2-1843-8415-D06A0B4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STIS calibration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356A4-9771-E34A-B137-D7CD523D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1668598"/>
            <a:ext cx="11974286" cy="46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2767-CC1B-CA42-A26B-30A1B878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Time-series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46AE9-4649-924B-BEB0-45DE8072CA1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Both HST and LCOGT data are used to created time-series spectra (TSS), level 5 products (</a:t>
            </a:r>
            <a:r>
              <a:rPr lang="en-US" i="1" dirty="0"/>
              <a:t>_</a:t>
            </a:r>
            <a:r>
              <a:rPr lang="en-US" i="1" dirty="0" err="1"/>
              <a:t>tss.fits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/>
              <a:t>_split-</a:t>
            </a:r>
            <a:r>
              <a:rPr lang="en-US" i="1" dirty="0" err="1"/>
              <a:t>tss.fits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Products are essentially stacked 1-D spectra, designed for easy </a:t>
            </a:r>
            <a:r>
              <a:rPr lang="en-US" b="1" dirty="0"/>
              <a:t>out of the box </a:t>
            </a:r>
            <a:r>
              <a:rPr lang="en-US" dirty="0"/>
              <a:t>analysis of features over time</a:t>
            </a:r>
          </a:p>
          <a:p>
            <a:endParaRPr lang="en-US" dirty="0"/>
          </a:p>
          <a:p>
            <a:r>
              <a:rPr lang="en-US" dirty="0"/>
              <a:t>Two flavors of TSS: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Exposure-level, each spectrum’s exposure time is the commanded time (HST and LCOGT, monitoring and survey stars)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Subexposure</a:t>
            </a:r>
            <a:r>
              <a:rPr lang="en-US" dirty="0"/>
              <a:t>-level, each spectrum’s exposure is less than commanded time (</a:t>
            </a:r>
            <a:r>
              <a:rPr lang="en-US" b="1" dirty="0"/>
              <a:t>HST only, monitoring stars only)</a:t>
            </a:r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04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B325-4A8A-DF47-B080-DCCDE3DA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Time-series Spectra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69097-843B-6641-A6EA-200E195098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HST observations used to create TSS: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Monitoring stars only </a:t>
            </a:r>
            <a:r>
              <a:rPr lang="en-US" dirty="0"/>
              <a:t>(TW </a:t>
            </a:r>
            <a:r>
              <a:rPr lang="en-US" dirty="0" err="1"/>
              <a:t>Hya</a:t>
            </a:r>
            <a:r>
              <a:rPr lang="en-US" dirty="0"/>
              <a:t>, BP Tau, RU </a:t>
            </a:r>
            <a:r>
              <a:rPr lang="en-US" dirty="0" err="1"/>
              <a:t>Lup</a:t>
            </a:r>
            <a:r>
              <a:rPr lang="en-US" dirty="0"/>
              <a:t>, GM </a:t>
            </a:r>
            <a:r>
              <a:rPr lang="en-US" dirty="0" err="1"/>
              <a:t>Aur</a:t>
            </a:r>
            <a:r>
              <a:rPr lang="en-US"/>
              <a:t>)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COS/G160M/(1589,1623) and COS/G230L/(2635,2950) spectra. Targets are observed with each setting 24 times, taken in two epochs separated by ~1 year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LCOGT observations used to create TSS: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Images taken 90 and 10 days before, during, and 10 and 90 days after HST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Monitoring stars get u’, V, and </a:t>
            </a:r>
            <a:r>
              <a:rPr lang="en-US" dirty="0" err="1"/>
              <a:t>i</a:t>
            </a:r>
            <a:r>
              <a:rPr lang="en-US" dirty="0"/>
              <a:t>’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Survey stars get V and </a:t>
            </a:r>
            <a:r>
              <a:rPr lang="en-US" dirty="0" err="1"/>
              <a:t>i</a:t>
            </a:r>
            <a:r>
              <a:rPr lang="en-US" dirty="0"/>
              <a:t>’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Aperture photometry and flux calibration performed on images</a:t>
            </a:r>
          </a:p>
        </p:txBody>
      </p:sp>
    </p:spTree>
    <p:extLst>
      <p:ext uri="{BB962C8B-B14F-4D97-AF65-F5344CB8AC3E}">
        <p14:creationId xmlns:p14="http://schemas.microsoft.com/office/powerpoint/2010/main" val="32935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7728-0C73-5842-895C-E8618A34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Time-series Spectra Wavelength and Time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AF836-D81D-5243-A6D2-C192D54B67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077" y="1210689"/>
            <a:ext cx="10595611" cy="4969176"/>
          </a:xfrm>
        </p:spPr>
        <p:txBody>
          <a:bodyPr/>
          <a:lstStyle/>
          <a:p>
            <a:r>
              <a:rPr lang="en-US" b="1" dirty="0"/>
              <a:t>LCOGT (exposure-level 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“wavelength” arrays are central wavelengths of each filter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exposure time of each “spectrum” is commanded exposure time</a:t>
            </a:r>
          </a:p>
          <a:p>
            <a:endParaRPr lang="en-US" dirty="0"/>
          </a:p>
          <a:p>
            <a:r>
              <a:rPr lang="en-US" b="1" dirty="0"/>
              <a:t>HST, exposure-level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native wavelength sampling used (i.e. no binning)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exposure time of each spectrum is commanded exposure time</a:t>
            </a:r>
          </a:p>
          <a:p>
            <a:endParaRPr lang="en-US" dirty="0"/>
          </a:p>
          <a:p>
            <a:r>
              <a:rPr lang="en-US" b="1" dirty="0"/>
              <a:t>HST, </a:t>
            </a:r>
            <a:r>
              <a:rPr lang="en-US" b="1" dirty="0" err="1"/>
              <a:t>subexposure</a:t>
            </a:r>
            <a:r>
              <a:rPr lang="en-US" b="1" dirty="0"/>
              <a:t>-level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and wavelength bins are optimized to probe smallest time interval while maintaining S/N &gt;= 5 per resolution element at the peak of most important lines- C IV (1548 </a:t>
            </a:r>
            <a:r>
              <a:rPr lang="en-US" dirty="0" err="1"/>
              <a:t>Å</a:t>
            </a:r>
            <a:r>
              <a:rPr lang="en-US" dirty="0"/>
              <a:t>) and Mg II (2800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Exact time and wavelength values will depend on S/N of each monitoring star</a:t>
            </a:r>
          </a:p>
        </p:txBody>
      </p:sp>
    </p:spTree>
    <p:extLst>
      <p:ext uri="{BB962C8B-B14F-4D97-AF65-F5344CB8AC3E}">
        <p14:creationId xmlns:p14="http://schemas.microsoft.com/office/powerpoint/2010/main" val="35032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62038-50C9-2A49-B41B-96013670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 Hydra Time Series Spectra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7D6D7-B16E-5D4E-B0CD-7EAF28B5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1314832"/>
            <a:ext cx="7696200" cy="4957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B9B64-B9AA-D64B-9A95-9DDFC830C9A1}"/>
              </a:ext>
            </a:extLst>
          </p:cNvPr>
          <p:cNvSpPr txBox="1"/>
          <p:nvPr/>
        </p:nvSpPr>
        <p:spPr>
          <a:xfrm>
            <a:off x="8088086" y="2085648"/>
            <a:ext cx="39188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HST/COS/G160M </a:t>
            </a:r>
          </a:p>
          <a:p>
            <a:r>
              <a:rPr lang="en-US" b="1" dirty="0" err="1">
                <a:latin typeface="Avenir Next" panose="020B0503020202020204" pitchFamily="34" charset="0"/>
              </a:rPr>
              <a:t>subexposure</a:t>
            </a:r>
            <a:r>
              <a:rPr lang="en-US" b="1" dirty="0">
                <a:latin typeface="Avenir Next" panose="020B0503020202020204" pitchFamily="34" charset="0"/>
              </a:rPr>
              <a:t>-level TSS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Centered on C IV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11 visits</a:t>
            </a:r>
          </a:p>
          <a:p>
            <a:r>
              <a:rPr lang="en-US" dirty="0">
                <a:latin typeface="Avenir Next" panose="020B0503020202020204" pitchFamily="34" charset="0"/>
              </a:rPr>
              <a:t>44 individual </a:t>
            </a:r>
            <a:r>
              <a:rPr lang="en-US" i="1" dirty="0">
                <a:latin typeface="Avenir Next" panose="020B0503020202020204" pitchFamily="34" charset="0"/>
              </a:rPr>
              <a:t>_x1d </a:t>
            </a:r>
            <a:r>
              <a:rPr lang="en-US" dirty="0">
                <a:latin typeface="Avenir Next" panose="020B0503020202020204" pitchFamily="34" charset="0"/>
              </a:rPr>
              <a:t>files, each 300s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Time binning = 30s</a:t>
            </a:r>
          </a:p>
          <a:p>
            <a:r>
              <a:rPr lang="en-US" dirty="0">
                <a:latin typeface="Avenir Next" panose="020B0503020202020204" pitchFamily="34" charset="0"/>
              </a:rPr>
              <a:t>Wavelength binning = 7km/s (3pix)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440 total sub-exposure spectra </a:t>
            </a:r>
          </a:p>
          <a:p>
            <a:endParaRPr lang="en-US" dirty="0"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5B046-B0DC-F548-BA67-3A6484B92C75}"/>
              </a:ext>
            </a:extLst>
          </p:cNvPr>
          <p:cNvSpPr txBox="1"/>
          <p:nvPr/>
        </p:nvSpPr>
        <p:spPr>
          <a:xfrm>
            <a:off x="424542" y="6073691"/>
            <a:ext cx="7554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Filename = hlsp_ullyses_hst_cos_v-tw-hya_g160m_dr3_split-tss.fits</a:t>
            </a:r>
          </a:p>
          <a:p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9B4E-033F-3946-9F03-80F3757E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CVSO-107 Time Series Spectra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32913-980B-B646-A63E-A1831114F16C}"/>
              </a:ext>
            </a:extLst>
          </p:cNvPr>
          <p:cNvSpPr txBox="1"/>
          <p:nvPr/>
        </p:nvSpPr>
        <p:spPr>
          <a:xfrm>
            <a:off x="8643259" y="2219154"/>
            <a:ext cx="35487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LCOGT exposure-level TSS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72 v images</a:t>
            </a:r>
          </a:p>
          <a:p>
            <a:r>
              <a:rPr lang="en-US" dirty="0">
                <a:latin typeface="Avenir Next" panose="020B0503020202020204" pitchFamily="34" charset="0"/>
              </a:rPr>
              <a:t>70 </a:t>
            </a:r>
            <a:r>
              <a:rPr lang="en-US" dirty="0" err="1">
                <a:latin typeface="Avenir Next" panose="020B0503020202020204" pitchFamily="34" charset="0"/>
              </a:rPr>
              <a:t>i</a:t>
            </a:r>
            <a:r>
              <a:rPr lang="en-US" dirty="0">
                <a:latin typeface="Avenir Next" panose="020B0503020202020204" pitchFamily="34" charset="0"/>
              </a:rPr>
              <a:t>’ images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Each v image is 30s long</a:t>
            </a:r>
          </a:p>
          <a:p>
            <a:r>
              <a:rPr lang="en-US" dirty="0">
                <a:latin typeface="Avenir Next" panose="020B0503020202020204" pitchFamily="34" charset="0"/>
              </a:rPr>
              <a:t>Each </a:t>
            </a:r>
            <a:r>
              <a:rPr lang="en-US" dirty="0" err="1">
                <a:latin typeface="Avenir Next" panose="020B0503020202020204" pitchFamily="34" charset="0"/>
              </a:rPr>
              <a:t>i</a:t>
            </a:r>
            <a:r>
              <a:rPr lang="en-US" dirty="0">
                <a:latin typeface="Avenir Next" panose="020B0503020202020204" pitchFamily="34" charset="0"/>
              </a:rPr>
              <a:t>’ image is 15s long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Each plotted point is photometric measurement of CVSO-107 from a single image</a:t>
            </a:r>
          </a:p>
          <a:p>
            <a:endParaRPr lang="en-US" dirty="0">
              <a:latin typeface="Avenir Next" panose="020B0503020202020204" pitchFamily="34" charset="0"/>
            </a:endParaRPr>
          </a:p>
          <a:p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F7B49-CC33-784D-B76E-8F003CE49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8" t="6402" r="8611" b="2381"/>
          <a:stretch/>
        </p:blipFill>
        <p:spPr>
          <a:xfrm>
            <a:off x="435428" y="1352250"/>
            <a:ext cx="8033657" cy="54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EF437-7EE4-0A40-BD29-65898412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Release 3</a:t>
            </a:r>
          </a:p>
        </p:txBody>
      </p:sp>
    </p:spTree>
    <p:extLst>
      <p:ext uri="{BB962C8B-B14F-4D97-AF65-F5344CB8AC3E}">
        <p14:creationId xmlns:p14="http://schemas.microsoft.com/office/powerpoint/2010/main" val="238410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C261-42C8-BF4D-B6A4-187BFBDC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Release 3 (DR3)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26C83-6BBA-FB4B-B151-50B901A781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Data Release 3 published August 31 2021</a:t>
            </a:r>
          </a:p>
          <a:p>
            <a:endParaRPr lang="en-US" dirty="0"/>
          </a:p>
          <a:p>
            <a:r>
              <a:rPr lang="en-US" dirty="0"/>
              <a:t>T Tauris by numbers in DR3: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47 survey stars- 34 new to DR3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20 of 47 are purely archival and </a:t>
            </a:r>
            <a:r>
              <a:rPr lang="en-US" b="1" dirty="0"/>
              <a:t>do not include STIS NUV or optical data yet</a:t>
            </a:r>
            <a:r>
              <a:rPr lang="en-US" dirty="0"/>
              <a:t>*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27 of 47 do have STIS NUV and optical spectra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13 have LCOGT data (-&gt; time-series spectra)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epoch of 1 monitoring star (TW Hydra -&gt; time-series spectra)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 non-ULLYSES slit companions- 1 new to DR3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Products delivered to aid in any de-contamination efforts</a:t>
            </a:r>
          </a:p>
          <a:p>
            <a:endParaRPr lang="en-US" dirty="0"/>
          </a:p>
          <a:p>
            <a:r>
              <a:rPr lang="en-US" sz="2000" dirty="0"/>
              <a:t>* Custom calibration is very time-intensive for ULLYSES team, archival data takes extra time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9FCC8-E906-0740-9B02-90E7BAFE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Data Releases</a:t>
            </a:r>
          </a:p>
        </p:txBody>
      </p:sp>
    </p:spTree>
    <p:extLst>
      <p:ext uri="{BB962C8B-B14F-4D97-AF65-F5344CB8AC3E}">
        <p14:creationId xmlns:p14="http://schemas.microsoft.com/office/powerpoint/2010/main" val="353377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4E78-9793-4947-B65D-7CB10A05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Release 4 (DR4)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BA7FA-A17A-1441-AA20-76C3C84FE0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DR4 will be published Dec. 14 2021</a:t>
            </a:r>
          </a:p>
          <a:p>
            <a:endParaRPr lang="en-US" dirty="0"/>
          </a:p>
          <a:p>
            <a:r>
              <a:rPr lang="en-US" dirty="0"/>
              <a:t>Anticipated T Tauri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more custom-calibrated survey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epoch of 3 remaining monitoring stars (-&gt; time-series spectra)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GM </a:t>
            </a:r>
            <a:r>
              <a:rPr lang="en-US" dirty="0" err="1"/>
              <a:t>Aur</a:t>
            </a:r>
            <a:r>
              <a:rPr lang="en-US" dirty="0"/>
              <a:t> only has 7/12 visits due to </a:t>
            </a:r>
            <a:r>
              <a:rPr lang="en-US" dirty="0" err="1"/>
              <a:t>safing</a:t>
            </a:r>
            <a:r>
              <a:rPr lang="en-US" dirty="0"/>
              <a:t>, remaining 5 to be rescheduled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 and </a:t>
            </a:r>
            <a:r>
              <a:rPr lang="en-US" dirty="0" err="1"/>
              <a:t>i</a:t>
            </a:r>
            <a:r>
              <a:rPr lang="en-US" dirty="0"/>
              <a:t>’ LCOGT time-series spectra for TW Hydra’s 1</a:t>
            </a:r>
            <a:r>
              <a:rPr lang="en-US" baseline="30000" dirty="0"/>
              <a:t>st</a:t>
            </a:r>
            <a:r>
              <a:rPr lang="en-US" dirty="0"/>
              <a:t> epoch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u’ calibration is more time-intensive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LCOGT data for the 13 new survey stars from DR3 (-&gt; time-series spectra)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344D-9D2A-EB4A-BEA0-94050A88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926" y="518714"/>
            <a:ext cx="10448544" cy="625473"/>
          </a:xfrm>
        </p:spPr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799BE-F7D9-B248-8E23-79DB3AEC2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4409" y="1536127"/>
            <a:ext cx="11268941" cy="4969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Explanation of ULLYSES data product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Data Release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Future data releases</a:t>
            </a:r>
          </a:p>
        </p:txBody>
      </p:sp>
    </p:spTree>
    <p:extLst>
      <p:ext uri="{BB962C8B-B14F-4D97-AF65-F5344CB8AC3E}">
        <p14:creationId xmlns:p14="http://schemas.microsoft.com/office/powerpoint/2010/main" val="9492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4E78-9793-4947-B65D-7CB10A05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Release 4 (DR4)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BA7FA-A17A-1441-AA20-76C3C84FE0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077" y="1145373"/>
            <a:ext cx="10595611" cy="4969176"/>
          </a:xfrm>
        </p:spPr>
        <p:txBody>
          <a:bodyPr/>
          <a:lstStyle/>
          <a:p>
            <a:r>
              <a:rPr lang="en-US" dirty="0"/>
              <a:t>The S/N of FUV time-series spectra for new monitoring stars (RU </a:t>
            </a:r>
            <a:r>
              <a:rPr lang="en-US" dirty="0" err="1"/>
              <a:t>Lup</a:t>
            </a:r>
            <a:r>
              <a:rPr lang="en-US" dirty="0"/>
              <a:t>, BP Tau, GM </a:t>
            </a:r>
            <a:r>
              <a:rPr lang="en-US" dirty="0" err="1"/>
              <a:t>Aur</a:t>
            </a:r>
            <a:r>
              <a:rPr lang="en-US" dirty="0"/>
              <a:t>) does not meet requirements when using the TW </a:t>
            </a:r>
            <a:r>
              <a:rPr lang="en-US" dirty="0" err="1"/>
              <a:t>Hya</a:t>
            </a:r>
            <a:r>
              <a:rPr lang="en-US" dirty="0"/>
              <a:t> wavelength and time samples. NUV S/N is fine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 </a:t>
            </a:r>
            <a:r>
              <a:rPr lang="en-US" dirty="0" err="1"/>
              <a:t>Hya</a:t>
            </a:r>
            <a:r>
              <a:rPr lang="en-US" dirty="0"/>
              <a:t> FUV bins: time=30s, wavelength=7km/s (3pix)</a:t>
            </a:r>
          </a:p>
          <a:p>
            <a:endParaRPr lang="en-US" dirty="0"/>
          </a:p>
          <a:p>
            <a:r>
              <a:rPr lang="en-US" dirty="0"/>
              <a:t>Question for the ODYSSEUS group:</a:t>
            </a:r>
          </a:p>
          <a:p>
            <a:r>
              <a:rPr lang="en-US" dirty="0"/>
              <a:t>To meet the S/N requirements, we will need to increase either the time or wavelength bin for new DR4 monitoring target</a:t>
            </a:r>
          </a:p>
          <a:p>
            <a:endParaRPr lang="en-US" dirty="0"/>
          </a:p>
          <a:p>
            <a:r>
              <a:rPr lang="en-US" dirty="0"/>
              <a:t>Which solution is preferred?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More time samples, but increase wavelength binning</a:t>
            </a:r>
          </a:p>
          <a:p>
            <a:pPr marL="1143000" lvl="1" indent="-457200"/>
            <a:r>
              <a:rPr lang="en-US" dirty="0"/>
              <a:t>E.g. t=30s, </a:t>
            </a:r>
            <a:r>
              <a:rPr lang="en-US" dirty="0" err="1"/>
              <a:t>wl</a:t>
            </a:r>
            <a:r>
              <a:rPr lang="en-US" dirty="0"/>
              <a:t>=14 km/s (6pix)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Fewer time samples, but wavelength bins remain the same</a:t>
            </a:r>
          </a:p>
          <a:p>
            <a:pPr marL="1143000" lvl="1" indent="-457200"/>
            <a:r>
              <a:rPr lang="en-US" dirty="0"/>
              <a:t>E.g. t=50/60s, </a:t>
            </a:r>
            <a:r>
              <a:rPr lang="en-US" dirty="0" err="1"/>
              <a:t>wl</a:t>
            </a:r>
            <a:r>
              <a:rPr lang="en-US" dirty="0"/>
              <a:t>=7 km/s (3pix)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5D22-8347-2841-9137-02451C6B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 Tauri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1893-FDC1-E548-9C28-A159D51FFA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epoch of TW Hydra in Apr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u’ data for all monitoring stars (-&gt; time-series spectra)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 and </a:t>
            </a:r>
            <a:r>
              <a:rPr lang="en-US" dirty="0" err="1"/>
              <a:t>i</a:t>
            </a:r>
            <a:r>
              <a:rPr lang="en-US" dirty="0"/>
              <a:t>’ data for BP Tau, RU </a:t>
            </a:r>
            <a:r>
              <a:rPr lang="en-US" dirty="0" err="1"/>
              <a:t>Lup</a:t>
            </a:r>
            <a:r>
              <a:rPr lang="en-US" dirty="0"/>
              <a:t>, and GM </a:t>
            </a:r>
            <a:r>
              <a:rPr lang="en-US" dirty="0" err="1"/>
              <a:t>Aur</a:t>
            </a:r>
            <a:r>
              <a:rPr lang="en-US" dirty="0"/>
              <a:t> (-&gt; time-series spectra)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Opportunistic time-series spectra for repeated observations of survey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STIS/NUV and Optical data for archival survey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ULLYSES search and download web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DR5 date is unknown, but will likely be late spring/early summer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ULLYSES Core Implementation Team (CIT)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A023773-8662-BD46-BE60-18A6F9D04FD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18327"/>
          <a:stretch/>
        </p:blipFill>
        <p:spPr>
          <a:xfrm>
            <a:off x="354926" y="3091989"/>
            <a:ext cx="1253325" cy="1489306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759126-59CA-F245-A512-241048CD5691}"/>
              </a:ext>
            </a:extLst>
          </p:cNvPr>
          <p:cNvGrpSpPr/>
          <p:nvPr/>
        </p:nvGrpSpPr>
        <p:grpSpPr>
          <a:xfrm>
            <a:off x="330691" y="1141784"/>
            <a:ext cx="1451354" cy="1937935"/>
            <a:chOff x="0" y="1130632"/>
            <a:chExt cx="1451354" cy="19379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06E845-759A-164B-9744-BDCC87DAC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14" r="11744"/>
            <a:stretch/>
          </p:blipFill>
          <p:spPr>
            <a:xfrm>
              <a:off x="76494" y="1130632"/>
              <a:ext cx="1293930" cy="150876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D35CC5C-3AE0-E547-8F27-6349B0E901CB}"/>
                </a:ext>
              </a:extLst>
            </p:cNvPr>
            <p:cNvSpPr txBox="1"/>
            <p:nvPr/>
          </p:nvSpPr>
          <p:spPr>
            <a:xfrm>
              <a:off x="0" y="2606902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Julia Roman-Duval (CIT Lead)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06D421-D0B3-C14C-9404-B01A7512063A}"/>
              </a:ext>
            </a:extLst>
          </p:cNvPr>
          <p:cNvGrpSpPr/>
          <p:nvPr/>
        </p:nvGrpSpPr>
        <p:grpSpPr>
          <a:xfrm>
            <a:off x="5889537" y="1150214"/>
            <a:ext cx="1535682" cy="1931765"/>
            <a:chOff x="2477937" y="1137613"/>
            <a:chExt cx="1535682" cy="19317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B4A907-CBBB-9A4F-BA45-A3B096565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65" r="7974"/>
            <a:stretch/>
          </p:blipFill>
          <p:spPr>
            <a:xfrm>
              <a:off x="2628518" y="1137613"/>
              <a:ext cx="1293930" cy="150876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350FF-58D6-A248-BCE1-261EA99F4D76}"/>
                </a:ext>
              </a:extLst>
            </p:cNvPr>
            <p:cNvSpPr txBox="1"/>
            <p:nvPr/>
          </p:nvSpPr>
          <p:spPr>
            <a:xfrm>
              <a:off x="2477937" y="2607713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Charles Proffitt</a:t>
              </a:r>
            </a:p>
            <a:p>
              <a:pPr algn="ctr"/>
              <a:r>
                <a:rPr lang="en-US" sz="1200" b="1" dirty="0"/>
                <a:t>(Observing)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397C46-B3F7-6147-ACBA-170DCBD00B2E}"/>
              </a:ext>
            </a:extLst>
          </p:cNvPr>
          <p:cNvGrpSpPr/>
          <p:nvPr/>
        </p:nvGrpSpPr>
        <p:grpSpPr>
          <a:xfrm>
            <a:off x="4211307" y="1150214"/>
            <a:ext cx="1863423" cy="1922029"/>
            <a:chOff x="3780562" y="1127904"/>
            <a:chExt cx="1863423" cy="19220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ED294F-4450-ED46-8944-790867A70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7902" y="1127904"/>
              <a:ext cx="1512954" cy="151295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9903CE-17DE-8640-B56E-B24BBC947C3E}"/>
                </a:ext>
              </a:extLst>
            </p:cNvPr>
            <p:cNvSpPr txBox="1"/>
            <p:nvPr/>
          </p:nvSpPr>
          <p:spPr>
            <a:xfrm>
              <a:off x="3780562" y="2588268"/>
              <a:ext cx="1863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/>
                <a:t>TalaWanda</a:t>
              </a:r>
              <a:r>
                <a:rPr lang="en-US" sz="1200" b="1" dirty="0"/>
                <a:t> Monroe</a:t>
              </a:r>
            </a:p>
            <a:p>
              <a:pPr algn="ctr"/>
              <a:r>
                <a:rPr lang="en-US" sz="1200" b="1" dirty="0"/>
                <a:t>(Observing Lead)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01A043-E24E-0641-BADF-65D42AB86F76}"/>
              </a:ext>
            </a:extLst>
          </p:cNvPr>
          <p:cNvGrpSpPr/>
          <p:nvPr/>
        </p:nvGrpSpPr>
        <p:grpSpPr>
          <a:xfrm>
            <a:off x="10518741" y="1153610"/>
            <a:ext cx="1565236" cy="1911569"/>
            <a:chOff x="5525983" y="1144990"/>
            <a:chExt cx="1565236" cy="19115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58188C-5BAE-144B-BCDA-2CB68074D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906" b="24153"/>
            <a:stretch/>
          </p:blipFill>
          <p:spPr>
            <a:xfrm>
              <a:off x="5525983" y="1144990"/>
              <a:ext cx="1417863" cy="150876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E292745-72AF-3842-B135-87D5F281E1DE}"/>
                </a:ext>
              </a:extLst>
            </p:cNvPr>
            <p:cNvSpPr txBox="1"/>
            <p:nvPr/>
          </p:nvSpPr>
          <p:spPr>
            <a:xfrm>
              <a:off x="5555537" y="2594894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Alessandra </a:t>
              </a:r>
              <a:r>
                <a:rPr lang="en-US" sz="1200" b="1" dirty="0" err="1"/>
                <a:t>Aloisi</a:t>
              </a:r>
              <a:endParaRPr lang="en-US" sz="1200" b="1" dirty="0"/>
            </a:p>
            <a:p>
              <a:pPr algn="ctr"/>
              <a:r>
                <a:rPr lang="en-US" sz="1200" b="1" dirty="0"/>
                <a:t>(Pre-imaging)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5D8867F-6446-E143-B0EC-8F90E31EC368}"/>
              </a:ext>
            </a:extLst>
          </p:cNvPr>
          <p:cNvSpPr txBox="1"/>
          <p:nvPr/>
        </p:nvSpPr>
        <p:spPr>
          <a:xfrm>
            <a:off x="164213" y="4543286"/>
            <a:ext cx="153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Chris Britt</a:t>
            </a:r>
          </a:p>
          <a:p>
            <a:pPr algn="ctr"/>
            <a:r>
              <a:rPr lang="en-US" sz="1200" b="1" dirty="0"/>
              <a:t>(Public Outreach)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ABA4BE-EDD2-7646-85F9-3E9DB4A656F6}"/>
              </a:ext>
            </a:extLst>
          </p:cNvPr>
          <p:cNvGrpSpPr/>
          <p:nvPr/>
        </p:nvGrpSpPr>
        <p:grpSpPr>
          <a:xfrm>
            <a:off x="1640416" y="3109922"/>
            <a:ext cx="1535682" cy="1890731"/>
            <a:chOff x="8052567" y="1124920"/>
            <a:chExt cx="1535682" cy="18907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92916B-AAF3-AB49-8089-E88F51D3E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006"/>
            <a:stretch/>
          </p:blipFill>
          <p:spPr>
            <a:xfrm>
              <a:off x="8204378" y="1124920"/>
              <a:ext cx="1293930" cy="146927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07808C-CAFF-1D4C-9C1E-C39206503D7D}"/>
                </a:ext>
              </a:extLst>
            </p:cNvPr>
            <p:cNvSpPr txBox="1"/>
            <p:nvPr/>
          </p:nvSpPr>
          <p:spPr>
            <a:xfrm>
              <a:off x="8052567" y="2553986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Ivo </a:t>
              </a:r>
              <a:r>
                <a:rPr lang="en-US" sz="1200" b="1" dirty="0" err="1"/>
                <a:t>Busko</a:t>
              </a:r>
              <a:endParaRPr lang="en-US" sz="1200" b="1" dirty="0"/>
            </a:p>
            <a:p>
              <a:pPr algn="ctr"/>
              <a:r>
                <a:rPr lang="en-US" sz="1200" b="1" dirty="0"/>
                <a:t>(DP/software)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8C4995-00D9-E74E-85C6-97D72E71E449}"/>
              </a:ext>
            </a:extLst>
          </p:cNvPr>
          <p:cNvGrpSpPr/>
          <p:nvPr/>
        </p:nvGrpSpPr>
        <p:grpSpPr>
          <a:xfrm>
            <a:off x="7339777" y="1147608"/>
            <a:ext cx="1836057" cy="1904357"/>
            <a:chOff x="10522714" y="1133855"/>
            <a:chExt cx="1836057" cy="19043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CFC1263-9A76-C74D-A6B1-CAEA79A86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9749"/>
            <a:stretch/>
          </p:blipFill>
          <p:spPr>
            <a:xfrm>
              <a:off x="10720985" y="1133855"/>
              <a:ext cx="1361661" cy="15087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631204-BC57-9748-B939-813C0703318D}"/>
                </a:ext>
              </a:extLst>
            </p:cNvPr>
            <p:cNvSpPr txBox="1"/>
            <p:nvPr/>
          </p:nvSpPr>
          <p:spPr>
            <a:xfrm>
              <a:off x="10522714" y="2576547"/>
              <a:ext cx="183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Will Fischer</a:t>
              </a:r>
            </a:p>
            <a:p>
              <a:pPr algn="ctr"/>
              <a:r>
                <a:rPr lang="en-US" sz="1200" b="1" dirty="0"/>
                <a:t>(T </a:t>
              </a:r>
              <a:r>
                <a:rPr lang="en-US" sz="1200" b="1" dirty="0" err="1"/>
                <a:t>Tauri</a:t>
              </a:r>
              <a:r>
                <a:rPr lang="en-US" sz="1200" b="1" dirty="0"/>
                <a:t> star Lead Expert)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97A547-AE02-4247-9565-1C02BF468605}"/>
              </a:ext>
            </a:extLst>
          </p:cNvPr>
          <p:cNvGrpSpPr/>
          <p:nvPr/>
        </p:nvGrpSpPr>
        <p:grpSpPr>
          <a:xfrm>
            <a:off x="8985246" y="1155105"/>
            <a:ext cx="1863422" cy="1896112"/>
            <a:chOff x="1945671" y="3051504"/>
            <a:chExt cx="1863422" cy="189611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B7C2D85-99ED-2846-89CD-387BB12AA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309" b="19599"/>
            <a:stretch/>
          </p:blipFill>
          <p:spPr>
            <a:xfrm>
              <a:off x="2031917" y="3051504"/>
              <a:ext cx="1343180" cy="1512954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C6C892-C399-284A-B5D4-806C11E0778A}"/>
                </a:ext>
              </a:extLst>
            </p:cNvPr>
            <p:cNvSpPr txBox="1"/>
            <p:nvPr/>
          </p:nvSpPr>
          <p:spPr>
            <a:xfrm>
              <a:off x="1945671" y="4485951"/>
              <a:ext cx="1863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Alex Fullerton</a:t>
              </a:r>
            </a:p>
            <a:p>
              <a:pPr algn="ctr"/>
              <a:r>
                <a:rPr lang="en-US" sz="1200" b="1" dirty="0"/>
                <a:t>(Massive Star Lead Expert)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1C042E-166F-6544-A37A-A21E13F5AADC}"/>
              </a:ext>
            </a:extLst>
          </p:cNvPr>
          <p:cNvGrpSpPr/>
          <p:nvPr/>
        </p:nvGrpSpPr>
        <p:grpSpPr>
          <a:xfrm>
            <a:off x="9156172" y="3085552"/>
            <a:ext cx="1535682" cy="1941568"/>
            <a:chOff x="7464092" y="3066672"/>
            <a:chExt cx="1535682" cy="194156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9BFA954-2F9E-1E4A-A65A-36940380A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9478" t="16666" r="11379" b="25650"/>
            <a:stretch/>
          </p:blipFill>
          <p:spPr>
            <a:xfrm>
              <a:off x="7547913" y="3066672"/>
              <a:ext cx="1285340" cy="150876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066A730-BF5D-324A-B546-12CEB56023EA}"/>
                </a:ext>
              </a:extLst>
            </p:cNvPr>
            <p:cNvSpPr txBox="1"/>
            <p:nvPr/>
          </p:nvSpPr>
          <p:spPr>
            <a:xfrm>
              <a:off x="7464092" y="4546575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Elaine Frazer</a:t>
              </a:r>
            </a:p>
            <a:p>
              <a:pPr algn="ctr"/>
              <a:r>
                <a:rPr lang="en-US" sz="1200" b="1" dirty="0"/>
                <a:t>(DP)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BC94DE9-6306-2142-99BF-F8913CAF0220}"/>
              </a:ext>
            </a:extLst>
          </p:cNvPr>
          <p:cNvGrpSpPr/>
          <p:nvPr/>
        </p:nvGrpSpPr>
        <p:grpSpPr>
          <a:xfrm>
            <a:off x="7526216" y="3076496"/>
            <a:ext cx="1613478" cy="1924157"/>
            <a:chOff x="5934942" y="3076681"/>
            <a:chExt cx="1613478" cy="192415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47DCA42-C1C0-4A4D-A57A-629275772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753" t="9620"/>
            <a:stretch/>
          </p:blipFill>
          <p:spPr>
            <a:xfrm>
              <a:off x="5934942" y="3076681"/>
              <a:ext cx="1606696" cy="150876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C998F2-EF71-AF4D-A193-01C701071CA7}"/>
                </a:ext>
              </a:extLst>
            </p:cNvPr>
            <p:cNvSpPr txBox="1"/>
            <p:nvPr/>
          </p:nvSpPr>
          <p:spPr>
            <a:xfrm>
              <a:off x="6012738" y="4539173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Sean Lockwood</a:t>
              </a:r>
            </a:p>
            <a:p>
              <a:pPr algn="ctr"/>
              <a:r>
                <a:rPr lang="en-US" sz="1200" b="1" dirty="0"/>
                <a:t>(ETC, </a:t>
              </a:r>
              <a:r>
                <a:rPr lang="en-US" sz="1200" b="1" dirty="0" err="1"/>
                <a:t>Obs</a:t>
              </a:r>
              <a:r>
                <a:rPr lang="en-US" sz="1200" b="1" dirty="0"/>
                <a:t>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BE0E87-D25F-9D4B-9EF4-BE4AA54B88D5}"/>
              </a:ext>
            </a:extLst>
          </p:cNvPr>
          <p:cNvGrpSpPr/>
          <p:nvPr/>
        </p:nvGrpSpPr>
        <p:grpSpPr>
          <a:xfrm>
            <a:off x="10468531" y="3067679"/>
            <a:ext cx="1535682" cy="1940901"/>
            <a:chOff x="10061276" y="3086250"/>
            <a:chExt cx="1535682" cy="194090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21CAEB5-B807-D147-B461-D780A1EC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24737" y="3086250"/>
              <a:ext cx="1183975" cy="150534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A9523A7-76F1-F24B-A952-6CAC515FE863}"/>
                </a:ext>
              </a:extLst>
            </p:cNvPr>
            <p:cNvSpPr txBox="1"/>
            <p:nvPr/>
          </p:nvSpPr>
          <p:spPr>
            <a:xfrm>
              <a:off x="10061276" y="4565486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Rachel </a:t>
              </a:r>
              <a:r>
                <a:rPr lang="en-US" sz="1200" b="1" dirty="0" err="1"/>
                <a:t>Plesha</a:t>
              </a:r>
              <a:endParaRPr lang="en-US" sz="1200" b="1" dirty="0"/>
            </a:p>
            <a:p>
              <a:pPr algn="ctr"/>
              <a:r>
                <a:rPr lang="en-US" sz="1200" b="1" dirty="0"/>
                <a:t>(Targets, </a:t>
              </a:r>
              <a:r>
                <a:rPr lang="en-US" sz="1200" b="1" dirty="0" err="1"/>
                <a:t>Obs</a:t>
              </a:r>
              <a:r>
                <a:rPr lang="en-US" sz="1200" b="1" dirty="0"/>
                <a:t>, DP)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6455D2-4842-3440-B28B-54152F6641BC}"/>
              </a:ext>
            </a:extLst>
          </p:cNvPr>
          <p:cNvGrpSpPr/>
          <p:nvPr/>
        </p:nvGrpSpPr>
        <p:grpSpPr>
          <a:xfrm>
            <a:off x="2410052" y="5020172"/>
            <a:ext cx="1451354" cy="1917725"/>
            <a:chOff x="4355106" y="5001721"/>
            <a:chExt cx="1451354" cy="191772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DBB81AC-3E4B-BE43-8FFA-8E9EC4D16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5611" b="4896"/>
            <a:stretch/>
          </p:blipFill>
          <p:spPr>
            <a:xfrm>
              <a:off x="4474213" y="5001721"/>
              <a:ext cx="1180145" cy="150876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8554D57-E86D-FC4F-A61C-FDFF53911A44}"/>
                </a:ext>
              </a:extLst>
            </p:cNvPr>
            <p:cNvSpPr txBox="1"/>
            <p:nvPr/>
          </p:nvSpPr>
          <p:spPr>
            <a:xfrm>
              <a:off x="4355106" y="6457781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Richard Shaw</a:t>
              </a:r>
            </a:p>
            <a:p>
              <a:pPr algn="ctr"/>
              <a:r>
                <a:rPr lang="en-US" sz="1200" b="1" dirty="0"/>
                <a:t>(DP)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B44916-6EF7-3747-8E6B-3A5B06DEE9B8}"/>
              </a:ext>
            </a:extLst>
          </p:cNvPr>
          <p:cNvGrpSpPr/>
          <p:nvPr/>
        </p:nvGrpSpPr>
        <p:grpSpPr>
          <a:xfrm>
            <a:off x="4928360" y="4993029"/>
            <a:ext cx="1451354" cy="1927316"/>
            <a:chOff x="5524282" y="4990830"/>
            <a:chExt cx="1451354" cy="192731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E09E0BD-9705-BC4D-9702-1A5D5CCDB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16492"/>
            <a:stretch/>
          </p:blipFill>
          <p:spPr>
            <a:xfrm>
              <a:off x="5683279" y="4990830"/>
              <a:ext cx="1204488" cy="150876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BF27D5A-3C50-A743-B419-B4509F08861D}"/>
                </a:ext>
              </a:extLst>
            </p:cNvPr>
            <p:cNvSpPr txBox="1"/>
            <p:nvPr/>
          </p:nvSpPr>
          <p:spPr>
            <a:xfrm>
              <a:off x="5524282" y="6456481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Linda Smith</a:t>
              </a:r>
            </a:p>
            <a:p>
              <a:pPr algn="ctr"/>
              <a:r>
                <a:rPr lang="en-US" sz="1200" b="1" dirty="0"/>
                <a:t>(Targets)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6A7363-59EA-064D-872C-79CD8163969D}"/>
              </a:ext>
            </a:extLst>
          </p:cNvPr>
          <p:cNvGrpSpPr/>
          <p:nvPr/>
        </p:nvGrpSpPr>
        <p:grpSpPr>
          <a:xfrm>
            <a:off x="7532360" y="4543881"/>
            <a:ext cx="1451354" cy="2357663"/>
            <a:chOff x="9199386" y="4564343"/>
            <a:chExt cx="1451354" cy="235766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18340DA-11B4-2C43-827D-4D12A2CB5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2932" t="-15337" r="8310" b="43185"/>
            <a:stretch/>
          </p:blipFill>
          <p:spPr>
            <a:xfrm>
              <a:off x="9443526" y="4564343"/>
              <a:ext cx="1183877" cy="193514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CAC84DA-9DD5-4441-A2B5-E022A7651E6A}"/>
                </a:ext>
              </a:extLst>
            </p:cNvPr>
            <p:cNvSpPr txBox="1"/>
            <p:nvPr/>
          </p:nvSpPr>
          <p:spPr>
            <a:xfrm>
              <a:off x="9199386" y="6460341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Leonardo </a:t>
              </a:r>
              <a:r>
                <a:rPr lang="en-US" sz="1200" b="1" dirty="0" err="1"/>
                <a:t>Ubeda</a:t>
              </a:r>
              <a:endParaRPr lang="en-US" sz="1200" b="1" dirty="0"/>
            </a:p>
            <a:p>
              <a:pPr algn="ctr"/>
              <a:r>
                <a:rPr lang="en-US" sz="1200" b="1" dirty="0"/>
                <a:t>(Website)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9888FE-D070-CC44-B56B-B70BD8B3FDAC}"/>
              </a:ext>
            </a:extLst>
          </p:cNvPr>
          <p:cNvGrpSpPr/>
          <p:nvPr/>
        </p:nvGrpSpPr>
        <p:grpSpPr>
          <a:xfrm>
            <a:off x="9042020" y="4982681"/>
            <a:ext cx="1532419" cy="1918863"/>
            <a:chOff x="10551802" y="4974499"/>
            <a:chExt cx="1532419" cy="191886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E4C42AA-D5A6-CD4B-A168-64E346A6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7781"/>
            <a:stretch/>
          </p:blipFill>
          <p:spPr>
            <a:xfrm>
              <a:off x="10551802" y="4974499"/>
              <a:ext cx="1391360" cy="150876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7AE728F-B9BA-B14E-88CA-B0B17D106D7A}"/>
                </a:ext>
              </a:extLst>
            </p:cNvPr>
            <p:cNvSpPr txBox="1"/>
            <p:nvPr/>
          </p:nvSpPr>
          <p:spPr>
            <a:xfrm>
              <a:off x="10632867" y="6431697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Dan Welty</a:t>
              </a:r>
            </a:p>
            <a:p>
              <a:pPr algn="ctr"/>
              <a:r>
                <a:rPr lang="en-US" sz="1200" b="1" dirty="0"/>
                <a:t>(Targets, </a:t>
              </a:r>
              <a:r>
                <a:rPr lang="en-US" sz="1200" b="1" dirty="0" err="1"/>
                <a:t>Obs</a:t>
              </a:r>
              <a:r>
                <a:rPr lang="en-US" sz="1200" b="1" dirty="0"/>
                <a:t>, DP)</a:t>
              </a: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265AD964-1CFE-084C-ABAF-6F6E01E5BC4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2470" r="19619"/>
          <a:stretch/>
        </p:blipFill>
        <p:spPr>
          <a:xfrm>
            <a:off x="11130717" y="78420"/>
            <a:ext cx="939941" cy="81153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5D4E2CF-79B8-DD4B-A520-67F8CDD5C8C3}"/>
              </a:ext>
            </a:extLst>
          </p:cNvPr>
          <p:cNvGrpSpPr/>
          <p:nvPr/>
        </p:nvGrpSpPr>
        <p:grpSpPr>
          <a:xfrm>
            <a:off x="1661669" y="1138853"/>
            <a:ext cx="1451354" cy="1957111"/>
            <a:chOff x="8046954" y="4986971"/>
            <a:chExt cx="1451354" cy="195711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5A6C38-FFC2-4149-9B9D-0E310ED11DD4}"/>
                </a:ext>
              </a:extLst>
            </p:cNvPr>
            <p:cNvSpPr txBox="1"/>
            <p:nvPr/>
          </p:nvSpPr>
          <p:spPr>
            <a:xfrm>
              <a:off x="8046954" y="6482417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Jo Taylor</a:t>
              </a:r>
            </a:p>
            <a:p>
              <a:pPr algn="ctr"/>
              <a:r>
                <a:rPr lang="en-US" sz="1200" b="1" dirty="0"/>
                <a:t>(DP Lead)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6F75C1A-6AFA-0344-8C0B-FDCF1F402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14798" b="17284"/>
            <a:stretch/>
          </p:blipFill>
          <p:spPr>
            <a:xfrm>
              <a:off x="8186040" y="4986971"/>
              <a:ext cx="1103146" cy="150876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A46EEF8-D5DD-BC43-97B7-96788E39857C}"/>
              </a:ext>
            </a:extLst>
          </p:cNvPr>
          <p:cNvGrpSpPr/>
          <p:nvPr/>
        </p:nvGrpSpPr>
        <p:grpSpPr>
          <a:xfrm>
            <a:off x="5946650" y="3100122"/>
            <a:ext cx="1535682" cy="1908457"/>
            <a:chOff x="4520736" y="3105865"/>
            <a:chExt cx="1535682" cy="190845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5F7BB7B-9FFA-2C45-B1DB-AED3CBE0BD75}"/>
                </a:ext>
              </a:extLst>
            </p:cNvPr>
            <p:cNvSpPr txBox="1"/>
            <p:nvPr/>
          </p:nvSpPr>
          <p:spPr>
            <a:xfrm>
              <a:off x="4520736" y="4552657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Robert </a:t>
              </a:r>
              <a:r>
                <a:rPr lang="en-US" sz="1200" b="1" dirty="0" err="1"/>
                <a:t>Jedrzejewski</a:t>
              </a:r>
              <a:endParaRPr lang="en-US" sz="1200" b="1" dirty="0"/>
            </a:p>
            <a:p>
              <a:pPr algn="ctr"/>
              <a:r>
                <a:rPr lang="en-US" sz="1200" b="1" dirty="0"/>
                <a:t>(DP, software)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B0A55DA-77C5-F140-9985-D8D38875E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9592" t="18351" r="9746" b="12795"/>
            <a:stretch/>
          </p:blipFill>
          <p:spPr>
            <a:xfrm>
              <a:off x="4705400" y="3105865"/>
              <a:ext cx="1161272" cy="150876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C15140-37CE-4E49-B524-FC1946262449}"/>
              </a:ext>
            </a:extLst>
          </p:cNvPr>
          <p:cNvGrpSpPr/>
          <p:nvPr/>
        </p:nvGrpSpPr>
        <p:grpSpPr>
          <a:xfrm>
            <a:off x="-58413" y="4999962"/>
            <a:ext cx="1451354" cy="1912695"/>
            <a:chOff x="76088" y="4961425"/>
            <a:chExt cx="1451354" cy="191269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331BAB7-E1FD-D14F-B67C-C0594C8D5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5439" t="11240" r="24442" b="9307"/>
            <a:stretch/>
          </p:blipFill>
          <p:spPr>
            <a:xfrm>
              <a:off x="197041" y="4961425"/>
              <a:ext cx="1135023" cy="150002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F665C86-2BF4-7B40-BDB1-45FBB494CB09}"/>
                </a:ext>
              </a:extLst>
            </p:cNvPr>
            <p:cNvSpPr txBox="1"/>
            <p:nvPr/>
          </p:nvSpPr>
          <p:spPr>
            <a:xfrm>
              <a:off x="76088" y="6412455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/>
                <a:t>Adric</a:t>
              </a:r>
              <a:r>
                <a:rPr lang="en-US" sz="1200" b="1" dirty="0"/>
                <a:t> Riedel</a:t>
              </a:r>
            </a:p>
            <a:p>
              <a:pPr algn="ctr"/>
              <a:r>
                <a:rPr lang="en-US" sz="1200" b="1" dirty="0"/>
                <a:t>(Targets, DP)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9B4B2C-C3FE-7948-A200-D8C010899067}"/>
              </a:ext>
            </a:extLst>
          </p:cNvPr>
          <p:cNvGrpSpPr/>
          <p:nvPr/>
        </p:nvGrpSpPr>
        <p:grpSpPr>
          <a:xfrm>
            <a:off x="1085778" y="4989502"/>
            <a:ext cx="1451354" cy="1923174"/>
            <a:chOff x="2899654" y="5008239"/>
            <a:chExt cx="1451354" cy="19231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7EC13-FC46-2E44-ABDE-41BA9AFC2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1525" r="8764"/>
            <a:stretch/>
          </p:blipFill>
          <p:spPr>
            <a:xfrm>
              <a:off x="3071199" y="5008239"/>
              <a:ext cx="1214796" cy="152400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BEC893-F2F2-5840-A58D-62DE201B7315}"/>
                </a:ext>
              </a:extLst>
            </p:cNvPr>
            <p:cNvSpPr txBox="1"/>
            <p:nvPr/>
          </p:nvSpPr>
          <p:spPr>
            <a:xfrm>
              <a:off x="2899654" y="6469748"/>
              <a:ext cx="1451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David </a:t>
              </a:r>
              <a:r>
                <a:rPr lang="en-US" sz="1200" b="1" dirty="0" err="1"/>
                <a:t>Sahnow</a:t>
              </a:r>
              <a:endParaRPr lang="en-US" sz="1200" b="1" dirty="0"/>
            </a:p>
            <a:p>
              <a:pPr algn="ctr"/>
              <a:r>
                <a:rPr lang="en-US" sz="1200" b="1" dirty="0"/>
                <a:t>(Observing)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DF68F2-D35F-7540-8FD5-8C43772365DB}"/>
              </a:ext>
            </a:extLst>
          </p:cNvPr>
          <p:cNvGrpSpPr/>
          <p:nvPr/>
        </p:nvGrpSpPr>
        <p:grpSpPr>
          <a:xfrm>
            <a:off x="3565692" y="4997992"/>
            <a:ext cx="1535682" cy="1924530"/>
            <a:chOff x="427303" y="3086250"/>
            <a:chExt cx="1535682" cy="19245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D69C6C-FAD3-C048-B06F-9F4C8515D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r="18217"/>
            <a:stretch/>
          </p:blipFill>
          <p:spPr>
            <a:xfrm>
              <a:off x="626067" y="3086250"/>
              <a:ext cx="1237340" cy="1512954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14A0EFA-C885-3346-8204-5FDBCB227620}"/>
                </a:ext>
              </a:extLst>
            </p:cNvPr>
            <p:cNvSpPr txBox="1"/>
            <p:nvPr/>
          </p:nvSpPr>
          <p:spPr>
            <a:xfrm>
              <a:off x="427303" y="4549115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Ravi </a:t>
              </a:r>
              <a:r>
                <a:rPr lang="en-US" sz="1200" b="1" dirty="0" err="1"/>
                <a:t>Sankrit</a:t>
              </a:r>
              <a:endParaRPr lang="en-US" sz="1200" b="1" dirty="0"/>
            </a:p>
            <a:p>
              <a:pPr algn="ctr"/>
              <a:r>
                <a:rPr lang="en-US" sz="1200" b="1" dirty="0"/>
                <a:t>(Observing)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96F23F-3243-9A4F-B6B7-C30547C8E1E8}"/>
              </a:ext>
            </a:extLst>
          </p:cNvPr>
          <p:cNvGrpSpPr/>
          <p:nvPr/>
        </p:nvGrpSpPr>
        <p:grpSpPr>
          <a:xfrm>
            <a:off x="2767801" y="1140167"/>
            <a:ext cx="1723620" cy="1940059"/>
            <a:chOff x="3021107" y="3068520"/>
            <a:chExt cx="1723620" cy="19400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EED84F-2884-ED45-9CA9-BE0BF00FA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41" t="19858" r="13477"/>
            <a:stretch/>
          </p:blipFill>
          <p:spPr>
            <a:xfrm>
              <a:off x="3301769" y="3068520"/>
              <a:ext cx="1242117" cy="153472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7FC436D-62EE-654B-B2E7-5549B19CCAC6}"/>
                </a:ext>
              </a:extLst>
            </p:cNvPr>
            <p:cNvSpPr txBox="1"/>
            <p:nvPr/>
          </p:nvSpPr>
          <p:spPr>
            <a:xfrm>
              <a:off x="3021107" y="4546914"/>
              <a:ext cx="1723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Travis Fischer</a:t>
              </a:r>
            </a:p>
            <a:p>
              <a:pPr algn="ctr"/>
              <a:r>
                <a:rPr lang="en-US" sz="1200" b="1" dirty="0"/>
                <a:t>(DP Deputy Lead)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8768A8-6491-F54C-BF95-09315E80B17D}"/>
              </a:ext>
            </a:extLst>
          </p:cNvPr>
          <p:cNvGrpSpPr/>
          <p:nvPr/>
        </p:nvGrpSpPr>
        <p:grpSpPr>
          <a:xfrm>
            <a:off x="3050334" y="3085552"/>
            <a:ext cx="1535682" cy="1923027"/>
            <a:chOff x="3161846" y="3085552"/>
            <a:chExt cx="1535682" cy="19230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ECD30A-834E-DE47-81C4-17A49D2E8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t="6158" b="15117"/>
            <a:stretch/>
          </p:blipFill>
          <p:spPr>
            <a:xfrm>
              <a:off x="3346696" y="3085552"/>
              <a:ext cx="1184230" cy="1535106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8F24C9D-174D-6345-B0DB-F7EEA171A0D9}"/>
                </a:ext>
              </a:extLst>
            </p:cNvPr>
            <p:cNvSpPr txBox="1"/>
            <p:nvPr/>
          </p:nvSpPr>
          <p:spPr>
            <a:xfrm>
              <a:off x="3161846" y="4546914"/>
              <a:ext cx="1535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/>
                <a:t>Svea</a:t>
              </a:r>
              <a:r>
                <a:rPr lang="en-US" sz="1200" b="1" dirty="0"/>
                <a:t> Hernandez</a:t>
              </a:r>
            </a:p>
            <a:p>
              <a:pPr algn="ctr"/>
              <a:r>
                <a:rPr lang="en-US" sz="1200" b="1" dirty="0"/>
                <a:t>(DP)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436FDD4-3207-1643-8B2F-16ED1A7A6D3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52511" t="52918" r="10949" b="2902"/>
          <a:stretch/>
        </p:blipFill>
        <p:spPr>
          <a:xfrm>
            <a:off x="6359249" y="4983848"/>
            <a:ext cx="1302001" cy="157421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A9B9F11-92E1-8D4B-B689-51F277178FBD}"/>
              </a:ext>
            </a:extLst>
          </p:cNvPr>
          <p:cNvSpPr txBox="1"/>
          <p:nvPr/>
        </p:nvSpPr>
        <p:spPr>
          <a:xfrm>
            <a:off x="6252000" y="6479752"/>
            <a:ext cx="145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Debopam</a:t>
            </a:r>
            <a:r>
              <a:rPr lang="en-US" sz="1200" b="1" dirty="0"/>
              <a:t> </a:t>
            </a:r>
            <a:r>
              <a:rPr lang="en-US" sz="1200" b="1" dirty="0" err="1"/>
              <a:t>Som</a:t>
            </a:r>
            <a:endParaRPr lang="en-US" sz="1200" b="1" dirty="0"/>
          </a:p>
          <a:p>
            <a:pPr algn="ctr"/>
            <a:r>
              <a:rPr lang="en-US" sz="1200" b="1" dirty="0"/>
              <a:t>(Observing)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3897F3-4561-BE44-A88D-8D4A0CBB2696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576" r="7961"/>
          <a:stretch/>
        </p:blipFill>
        <p:spPr>
          <a:xfrm>
            <a:off x="4573068" y="3066493"/>
            <a:ext cx="1362572" cy="15759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76D4A68-E2A4-644B-A3DB-6570A2ACEC0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561747" y="5004951"/>
            <a:ext cx="1466040" cy="146604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A56AA83-C78C-EB4C-AB88-AC48F8341722}"/>
              </a:ext>
            </a:extLst>
          </p:cNvPr>
          <p:cNvSpPr txBox="1"/>
          <p:nvPr/>
        </p:nvSpPr>
        <p:spPr>
          <a:xfrm>
            <a:off x="10619304" y="6454723"/>
            <a:ext cx="14513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Brian York</a:t>
            </a:r>
          </a:p>
          <a:p>
            <a:pPr algn="ctr"/>
            <a:r>
              <a:rPr lang="en-US" sz="1200" b="1" dirty="0"/>
              <a:t>(DP)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0011213-F955-644E-AFA3-E740FD2172CE}"/>
              </a:ext>
            </a:extLst>
          </p:cNvPr>
          <p:cNvSpPr txBox="1"/>
          <p:nvPr/>
        </p:nvSpPr>
        <p:spPr>
          <a:xfrm>
            <a:off x="4395384" y="4574801"/>
            <a:ext cx="153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Alec </a:t>
            </a:r>
            <a:r>
              <a:rPr lang="en-US" sz="1200" b="1" dirty="0" err="1"/>
              <a:t>Hirschauer</a:t>
            </a:r>
            <a:endParaRPr lang="en-US" sz="1200" b="1" dirty="0"/>
          </a:p>
          <a:p>
            <a:pPr algn="ctr"/>
            <a:r>
              <a:rPr lang="en-US" sz="1200" b="1" dirty="0"/>
              <a:t>(</a:t>
            </a:r>
            <a:r>
              <a:rPr lang="en-US" sz="1200" b="1" dirty="0" err="1"/>
              <a:t>Oberving</a:t>
            </a:r>
            <a:r>
              <a:rPr lang="en-US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08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6E80-6CD6-0B41-A87D-C8D76203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ULLYSES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A3CB-9C6D-BB4D-B5E4-DB99C72400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All official documentation on ULLYSES website: </a:t>
            </a:r>
            <a:r>
              <a:rPr lang="en-US" dirty="0">
                <a:hlinkClick r:id="rId2"/>
              </a:rPr>
              <a:t>https://ullyses.stsci.edu/</a:t>
            </a:r>
            <a:endParaRPr lang="en-US" dirty="0"/>
          </a:p>
          <a:p>
            <a:endParaRPr lang="en-US" dirty="0"/>
          </a:p>
          <a:p>
            <a:r>
              <a:rPr lang="en-US" dirty="0"/>
              <a:t>Low-mass star specific pages: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https://ullyses.stsci.edu/index.html#lowmass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https://ullyses.stsci.edu/ullyses-targets-ttauri.html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Description of data products: </a:t>
            </a:r>
            <a:r>
              <a:rPr lang="en-US" dirty="0">
                <a:hlinkClick r:id="rId5"/>
              </a:rPr>
              <a:t>https://ullyses.stsci.edu/ullyses-data-description.html</a:t>
            </a:r>
            <a:endParaRPr lang="en-US" dirty="0"/>
          </a:p>
          <a:p>
            <a:r>
              <a:rPr lang="en-US" dirty="0"/>
              <a:t>Download data: </a:t>
            </a:r>
            <a:r>
              <a:rPr lang="en-US" dirty="0">
                <a:hlinkClick r:id="rId6"/>
              </a:rPr>
              <a:t>https://ullyses.stsci.edu/ullyses-download.html</a:t>
            </a:r>
            <a:endParaRPr lang="en-US" dirty="0"/>
          </a:p>
          <a:p>
            <a:r>
              <a:rPr lang="en-US" dirty="0"/>
              <a:t>Citations: </a:t>
            </a:r>
            <a:r>
              <a:rPr lang="en-US" dirty="0">
                <a:hlinkClick r:id="rId7"/>
              </a:rPr>
              <a:t>https://ullyses.stsci.edu/ullyses-cite.html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14B9-2BE6-0146-A9EF-0B6705B91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ULLYSES Data Accessibility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A382B-8498-3548-B7CA-AD2928557A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97397" y="1540262"/>
            <a:ext cx="9234389" cy="49691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2060"/>
                </a:solidFill>
              </a:rPr>
              <a:t>Data can be downloaded from: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ULLYSES website: </a:t>
            </a:r>
            <a:r>
              <a:rPr lang="en-US" sz="2200" dirty="0">
                <a:solidFill>
                  <a:srgbClr val="002060"/>
                </a:solidFill>
                <a:hlinkClick r:id="rId3"/>
              </a:rPr>
              <a:t>https://ullyses.stsci.edu/ullyses-download.html</a:t>
            </a: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ULLYSES search &amp; download web application: </a:t>
            </a:r>
            <a:r>
              <a:rPr lang="en-US" sz="2200" dirty="0">
                <a:solidFill>
                  <a:srgbClr val="002060"/>
                </a:solidFill>
                <a:hlinkClick r:id="rId4"/>
              </a:rPr>
              <a:t>https://ullyses.stsci.edu/search/</a:t>
            </a: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MAST Portal: </a:t>
            </a:r>
            <a:r>
              <a:rPr lang="en-US" sz="2200" dirty="0">
                <a:solidFill>
                  <a:srgbClr val="002060"/>
                </a:solidFill>
                <a:hlinkClick r:id="rId5"/>
              </a:rPr>
              <a:t>https://mast.stsci.edu/portal/Mashup/Clients/Mast/Portal.html</a:t>
            </a: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</a:rPr>
              <a:t>Astroquery</a:t>
            </a: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2060"/>
                </a:solidFill>
              </a:rPr>
              <a:t>Coming soon: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ULLYSES search and download form using new Missions-MAST application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/>
          <p:cNvSpPr>
            <a:spLocks noGrp="1"/>
          </p:cNvSpPr>
          <p:nvPr>
            <p:ph type="title"/>
          </p:nvPr>
        </p:nvSpPr>
        <p:spPr>
          <a:xfrm>
            <a:off x="2551376" y="2622948"/>
            <a:ext cx="7089247" cy="27470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ULLYSES Data Products</a:t>
            </a:r>
          </a:p>
        </p:txBody>
      </p:sp>
    </p:spTree>
    <p:extLst>
      <p:ext uri="{BB962C8B-B14F-4D97-AF65-F5344CB8AC3E}">
        <p14:creationId xmlns:p14="http://schemas.microsoft.com/office/powerpoint/2010/main" val="28748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901D7-DCB1-CA47-92F2-8ABCAA67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ULLYSES Data Product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014E-DBA7-BA4D-B901-3A7B9FD5303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Data product naming convention:</a:t>
            </a:r>
          </a:p>
          <a:p>
            <a:r>
              <a:rPr lang="en-US" b="1" dirty="0"/>
              <a:t>	</a:t>
            </a:r>
            <a:r>
              <a:rPr lang="en-US" sz="2000" b="1" dirty="0" err="1"/>
              <a:t>hlsp_ullyses</a:t>
            </a:r>
            <a:r>
              <a:rPr lang="en-US" sz="2000" b="1" dirty="0"/>
              <a:t>_&lt;</a:t>
            </a:r>
            <a:r>
              <a:rPr lang="en-US" sz="2000" b="1" i="1" dirty="0"/>
              <a:t>telescope</a:t>
            </a:r>
            <a:r>
              <a:rPr lang="en-US" sz="2000" b="1" dirty="0"/>
              <a:t>&gt;_&lt;</a:t>
            </a:r>
            <a:r>
              <a:rPr lang="en-US" sz="2000" b="1" i="1" dirty="0"/>
              <a:t>instrument</a:t>
            </a:r>
            <a:r>
              <a:rPr lang="en-US" sz="2000" b="1" dirty="0"/>
              <a:t>&gt;_&lt;</a:t>
            </a:r>
            <a:r>
              <a:rPr lang="en-US" sz="2000" b="1" i="1" dirty="0"/>
              <a:t>target</a:t>
            </a:r>
            <a:r>
              <a:rPr lang="en-US" sz="2000" b="1" dirty="0"/>
              <a:t>&gt;_&lt;</a:t>
            </a:r>
            <a:r>
              <a:rPr lang="en-US" sz="2000" b="1" i="1" dirty="0" err="1"/>
              <a:t>opt_elem</a:t>
            </a:r>
            <a:r>
              <a:rPr lang="en-US" sz="2000" b="1" dirty="0"/>
              <a:t>&gt;_&lt;</a:t>
            </a:r>
            <a:r>
              <a:rPr lang="en-US" sz="2000" b="1" i="1" dirty="0"/>
              <a:t>version</a:t>
            </a:r>
            <a:r>
              <a:rPr lang="en-US" sz="2000" b="1" dirty="0"/>
              <a:t>&gt;_&lt;</a:t>
            </a:r>
            <a:r>
              <a:rPr lang="en-US" sz="2000" b="1" i="1" dirty="0"/>
              <a:t>product-type</a:t>
            </a:r>
            <a:r>
              <a:rPr lang="en-US" sz="2000" b="1" dirty="0"/>
              <a:t>&gt;</a:t>
            </a:r>
          </a:p>
          <a:p>
            <a:endParaRPr lang="en-US" dirty="0"/>
          </a:p>
          <a:p>
            <a:r>
              <a:rPr lang="en-US" b="1" dirty="0"/>
              <a:t>Level 0 products: </a:t>
            </a:r>
            <a:r>
              <a:rPr lang="en-US" dirty="0"/>
              <a:t>custom calibrated STIS spectra (</a:t>
            </a:r>
            <a:r>
              <a:rPr lang="en-US" i="1" dirty="0"/>
              <a:t>_</a:t>
            </a:r>
            <a:r>
              <a:rPr lang="en-US" i="1" dirty="0" err="1"/>
              <a:t>spec.fits</a:t>
            </a:r>
            <a:r>
              <a:rPr lang="en-US" dirty="0"/>
              <a:t>) and parameter files (</a:t>
            </a:r>
            <a:r>
              <a:rPr lang="en-US" i="1" dirty="0"/>
              <a:t>_</a:t>
            </a:r>
            <a:r>
              <a:rPr lang="en-US" i="1" dirty="0" err="1"/>
              <a:t>spec.yaml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hlsp_ullyses_hst_stis_cvso-107_g750l_dr3_spec.fits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hlsp_ullyses_hst_stis_cvso-107_g750l_dr3_spec.yaml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Level 2 products: </a:t>
            </a:r>
            <a:r>
              <a:rPr lang="en-US" dirty="0"/>
              <a:t>coadded spectra of common instrument and grating ( </a:t>
            </a:r>
            <a:r>
              <a:rPr lang="en-US" i="1" dirty="0"/>
              <a:t>_</a:t>
            </a:r>
            <a:r>
              <a:rPr lang="en-US" i="1" dirty="0" err="1"/>
              <a:t>cspec.fits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hlsp_ullyses_hst_stis_cvso-107_g750l_dr3_cspec.fits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89C7-D5C1-354C-BF28-C4333252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ULLYSES Data Product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2F79B-B4D8-E544-97E3-A55109F065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077" y="1303608"/>
            <a:ext cx="10595611" cy="4969176"/>
          </a:xfrm>
        </p:spPr>
        <p:txBody>
          <a:bodyPr/>
          <a:lstStyle/>
          <a:p>
            <a:r>
              <a:rPr lang="en-US" b="1" dirty="0"/>
              <a:t>Level 3 products: </a:t>
            </a:r>
            <a:r>
              <a:rPr lang="en-US" dirty="0"/>
              <a:t>coadded spectra of common instrument, different gratings grouped by resolution ( </a:t>
            </a:r>
            <a:r>
              <a:rPr lang="en-US" i="1" dirty="0"/>
              <a:t>_</a:t>
            </a:r>
            <a:r>
              <a:rPr lang="en-US" i="1" dirty="0" err="1"/>
              <a:t>cspec.fits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hlsp_ullyses_hst_stis_cvso-107_g230l-g430l-g750l_dr3_cspec.fits </a:t>
            </a:r>
          </a:p>
          <a:p>
            <a:endParaRPr lang="en-US" dirty="0"/>
          </a:p>
          <a:p>
            <a:r>
              <a:rPr lang="en-US" b="1" dirty="0"/>
              <a:t>Level 4 products: </a:t>
            </a:r>
            <a:r>
              <a:rPr lang="en-US" dirty="0"/>
              <a:t>abutted spectra of all instruments and settings ( </a:t>
            </a:r>
            <a:r>
              <a:rPr lang="en-US" i="1" dirty="0"/>
              <a:t>_</a:t>
            </a:r>
            <a:r>
              <a:rPr lang="en-US" i="1" dirty="0" err="1"/>
              <a:t>sed.fits</a:t>
            </a:r>
            <a:r>
              <a:rPr lang="en-US" dirty="0"/>
              <a:t>)*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hlsp_ullyses_hst_cos-stis_cvso-107_uv-opt_dr3_sed.fits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Level 5 products: </a:t>
            </a:r>
            <a:r>
              <a:rPr lang="en-US" dirty="0"/>
              <a:t>time-series spectra, exposure-level ( </a:t>
            </a:r>
            <a:r>
              <a:rPr lang="en-US" i="1" dirty="0"/>
              <a:t>_</a:t>
            </a:r>
            <a:r>
              <a:rPr lang="en-US" i="1" dirty="0" err="1"/>
              <a:t>tss.fits</a:t>
            </a:r>
            <a:r>
              <a:rPr lang="en-US" dirty="0"/>
              <a:t>) and </a:t>
            </a:r>
            <a:r>
              <a:rPr lang="en-US" dirty="0" err="1"/>
              <a:t>subexposure</a:t>
            </a:r>
            <a:r>
              <a:rPr lang="en-US" dirty="0"/>
              <a:t>-level ( </a:t>
            </a:r>
            <a:r>
              <a:rPr lang="en-US" i="1" dirty="0"/>
              <a:t>_split-</a:t>
            </a:r>
            <a:r>
              <a:rPr lang="en-US" i="1" dirty="0" err="1"/>
              <a:t>tss.fits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hlsp_ullyses_lcogt_04m_cvso-107_v-iprime_dr3_tss.fits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hlsp_ullyses_hst_cos_v-tw-hya_g230l_dr3_split-tss.fits</a:t>
            </a:r>
          </a:p>
          <a:p>
            <a:endParaRPr lang="en-US" dirty="0"/>
          </a:p>
          <a:p>
            <a:r>
              <a:rPr lang="en-US" sz="2000" dirty="0"/>
              <a:t>* Will be renamed to emphasize intended visual usage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9D7AD-FEC6-EF48-8E93-A7E8D3F5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Coaddition and Abutment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458C0-D900-5E4B-809E-7FCCC6814C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077" y="1417518"/>
            <a:ext cx="10595611" cy="4969176"/>
          </a:xfrm>
        </p:spPr>
        <p:txBody>
          <a:bodyPr/>
          <a:lstStyle/>
          <a:p>
            <a:r>
              <a:rPr lang="en-US" dirty="0"/>
              <a:t>Combining spectra/orders of a common grating (level 2 &amp; 3 products, </a:t>
            </a:r>
            <a:r>
              <a:rPr lang="en-US" i="1" dirty="0"/>
              <a:t>_</a:t>
            </a:r>
            <a:r>
              <a:rPr lang="en-US" i="1" dirty="0" err="1"/>
              <a:t>cspec.fits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Output flux is a weighted average of all flux measurements within a wavelength bin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Weighting factor is throughput (net count rate divided flux) times exposure duration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Only measurements with Data Quality (DQ) flags that are not serious contribute to output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Error is square root of total counts that contribute to an output wavelength bin, converted to flux by multiplying by flux/net counts, interpolating if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SNR is simply flux/error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Abutting spectra of different gratings or instruments (level 4 products, </a:t>
            </a:r>
            <a:r>
              <a:rPr lang="en-US" i="1" dirty="0"/>
              <a:t>_</a:t>
            </a:r>
            <a:r>
              <a:rPr lang="en-US" i="1" dirty="0" err="1"/>
              <a:t>sed.fits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spectra overlap, they are truncated and abutted at transition wavelength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no overlap, spectra are abutted as is (discontinuous wavelength)</a:t>
            </a:r>
          </a:p>
        </p:txBody>
      </p:sp>
    </p:spTree>
    <p:extLst>
      <p:ext uri="{BB962C8B-B14F-4D97-AF65-F5344CB8AC3E}">
        <p14:creationId xmlns:p14="http://schemas.microsoft.com/office/powerpoint/2010/main" val="23758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5682-7A86-3A49-AD9B-AE55C0CC6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STIS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7F54-9D6A-B148-A6C7-6E5EF556D5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5077" y="1303608"/>
            <a:ext cx="10595611" cy="4969176"/>
          </a:xfrm>
        </p:spPr>
        <p:txBody>
          <a:bodyPr/>
          <a:lstStyle/>
          <a:p>
            <a:r>
              <a:rPr lang="en-US" dirty="0"/>
              <a:t>All STIS NUV and optical data are manually calibrated for T Tauri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 hot pixel identification and flagging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Defringing</a:t>
            </a:r>
            <a:r>
              <a:rPr lang="en-US" dirty="0"/>
              <a:t> for G750L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 spectral extraction when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If companion(s) in slit, additional calibration may be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Deblending companion and intended target spectra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</a:t>
            </a:r>
            <a:r>
              <a:rPr lang="en-US" dirty="0" err="1"/>
              <a:t>defringing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 spectral extraction </a:t>
            </a:r>
            <a:r>
              <a:rPr lang="en-US" b="1" dirty="0"/>
              <a:t>always</a:t>
            </a:r>
            <a:r>
              <a:rPr lang="en-US" dirty="0"/>
              <a:t> necessary</a:t>
            </a:r>
          </a:p>
          <a:p>
            <a:endParaRPr lang="en-US" dirty="0"/>
          </a:p>
          <a:p>
            <a:r>
              <a:rPr lang="en-US" dirty="0"/>
              <a:t>All custom calibration parameters recorded in level 0 parameter files (</a:t>
            </a:r>
            <a:r>
              <a:rPr lang="en-US" i="1" dirty="0"/>
              <a:t>_</a:t>
            </a:r>
            <a:r>
              <a:rPr lang="en-US" i="1" dirty="0" err="1"/>
              <a:t>spec.yaml</a:t>
            </a:r>
            <a:r>
              <a:rPr lang="en-US" dirty="0"/>
              <a:t>)</a:t>
            </a:r>
          </a:p>
          <a:p>
            <a:r>
              <a:rPr lang="en-US" dirty="0"/>
              <a:t>Custom calibrated 1D spectra in level 0 FITS files (</a:t>
            </a:r>
            <a:r>
              <a:rPr lang="en-US" i="1" dirty="0"/>
              <a:t>_</a:t>
            </a:r>
            <a:r>
              <a:rPr lang="en-US" i="1" dirty="0" err="1"/>
              <a:t>spec.fits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62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55104</TotalTime>
  <Words>1707</Words>
  <Application>Microsoft Macintosh PowerPoint</Application>
  <PresentationFormat>Widescreen</PresentationFormat>
  <Paragraphs>240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Avenir Next</vt:lpstr>
      <vt:lpstr>Calibri</vt:lpstr>
      <vt:lpstr>Calibri Light</vt:lpstr>
      <vt:lpstr>Franklin Gothic Medium</vt:lpstr>
      <vt:lpstr>Franklin Gothic Medium Cond</vt:lpstr>
      <vt:lpstr>LucidaGrande</vt:lpstr>
      <vt:lpstr>1_Office Theme</vt:lpstr>
      <vt:lpstr>ULLYSES Data Products for T Tauri Stars</vt:lpstr>
      <vt:lpstr>Outline</vt:lpstr>
      <vt:lpstr>ULLYSES Resources</vt:lpstr>
      <vt:lpstr>ULLYSES Data Accessibility </vt:lpstr>
      <vt:lpstr>ULLYSES Data Products</vt:lpstr>
      <vt:lpstr>ULLYSES Data Product Types</vt:lpstr>
      <vt:lpstr>ULLYSES Data Product Types</vt:lpstr>
      <vt:lpstr>Coaddition and Abutment Methodology</vt:lpstr>
      <vt:lpstr>Custom STIS calibration</vt:lpstr>
      <vt:lpstr>Custom STIS calibration example</vt:lpstr>
      <vt:lpstr>Time-series Spectra</vt:lpstr>
      <vt:lpstr>Time-series Spectra Data</vt:lpstr>
      <vt:lpstr>Time-series Spectra Wavelength and Time Sampling</vt:lpstr>
      <vt:lpstr>TW Hydra Time Series Spectra</vt:lpstr>
      <vt:lpstr>CVSO-107 Time Series Spectra</vt:lpstr>
      <vt:lpstr>Data Release 3</vt:lpstr>
      <vt:lpstr>Data Release 3 (DR3)</vt:lpstr>
      <vt:lpstr>Future Data Releases</vt:lpstr>
      <vt:lpstr>Data Release 4 (DR4)</vt:lpstr>
      <vt:lpstr>Data Release 4 (DR4)</vt:lpstr>
      <vt:lpstr>Future T Tauri Products</vt:lpstr>
      <vt:lpstr>ULLYSES Core Implementation Team (CIT)</vt:lpstr>
      <vt:lpstr>Custom Show 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1490</cp:revision>
  <cp:lastPrinted>2018-02-02T21:45:07Z</cp:lastPrinted>
  <dcterms:created xsi:type="dcterms:W3CDTF">2017-03-08T15:51:23Z</dcterms:created>
  <dcterms:modified xsi:type="dcterms:W3CDTF">2021-11-10T23:35:56Z</dcterms:modified>
  <cp:category/>
</cp:coreProperties>
</file>