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85" r:id="rId2"/>
    <p:sldId id="532" r:id="rId3"/>
    <p:sldId id="528" r:id="rId4"/>
    <p:sldId id="737" r:id="rId5"/>
    <p:sldId id="529" r:id="rId6"/>
    <p:sldId id="724" r:id="rId7"/>
    <p:sldId id="853" r:id="rId8"/>
    <p:sldId id="915" r:id="rId9"/>
    <p:sldId id="848" r:id="rId10"/>
    <p:sldId id="849" r:id="rId11"/>
    <p:sldId id="916" r:id="rId12"/>
    <p:sldId id="917" r:id="rId13"/>
    <p:sldId id="918" r:id="rId14"/>
    <p:sldId id="896" r:id="rId15"/>
    <p:sldId id="897" r:id="rId16"/>
    <p:sldId id="919" r:id="rId17"/>
    <p:sldId id="920" r:id="rId18"/>
    <p:sldId id="859" r:id="rId19"/>
    <p:sldId id="921" r:id="rId20"/>
    <p:sldId id="922" r:id="rId21"/>
    <p:sldId id="923" r:id="rId22"/>
    <p:sldId id="882" r:id="rId23"/>
    <p:sldId id="862" r:id="rId24"/>
    <p:sldId id="880" r:id="rId25"/>
    <p:sldId id="900" r:id="rId26"/>
    <p:sldId id="901" r:id="rId27"/>
    <p:sldId id="924" r:id="rId28"/>
    <p:sldId id="925" r:id="rId29"/>
    <p:sldId id="902" r:id="rId30"/>
    <p:sldId id="927" r:id="rId31"/>
    <p:sldId id="892" r:id="rId32"/>
    <p:sldId id="893" r:id="rId33"/>
    <p:sldId id="926" r:id="rId34"/>
    <p:sldId id="930" r:id="rId35"/>
    <p:sldId id="907" r:id="rId36"/>
    <p:sldId id="757" r:id="rId37"/>
    <p:sldId id="426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mbisetty, Madhav (NIH/NIA/IRP) [E]" initials="TM([" lastIdx="1" clrIdx="0">
    <p:extLst>
      <p:ext uri="{19B8F6BF-5375-455C-9EA6-DF929625EA0E}">
        <p15:presenceInfo xmlns:p15="http://schemas.microsoft.com/office/powerpoint/2012/main" userId="S::thambisettym@nih.gov::9dbcc297-cf4d-40dc-bd9a-ad701e53b7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5C9"/>
    <a:srgbClr val="FF91DE"/>
    <a:srgbClr val="AFFF6C"/>
    <a:srgbClr val="B2CAFF"/>
    <a:srgbClr val="FFB797"/>
    <a:srgbClr val="FF9D4A"/>
    <a:srgbClr val="F7F3D6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552" autoAdjust="0"/>
  </p:normalViewPr>
  <p:slideViewPr>
    <p:cSldViewPr>
      <p:cViewPr varScale="1">
        <p:scale>
          <a:sx n="92" d="100"/>
          <a:sy n="92" d="100"/>
        </p:scale>
        <p:origin x="53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6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6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BF5B6-12D3-4708-A6B5-35AA645ED998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709-73B8-4F3F-8BEC-6DC7611693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6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FC9EC-9ACE-4D27-9434-8426ACD9FEF0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26F6B-A5D8-4322-9BAF-999C48CF6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68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26F6B-A5D8-4322-9BAF-999C48CF69E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73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26F6B-A5D8-4322-9BAF-999C48CF69E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65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26F6B-A5D8-4322-9BAF-999C48CF69E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56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26F6B-A5D8-4322-9BAF-999C48CF69E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0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A. Scheme representing  hippocampal slice</a:t>
            </a:r>
            <a:r>
              <a:rPr lang="en-US" baseline="0" dirty="0"/>
              <a:t> with </a:t>
            </a:r>
            <a:r>
              <a:rPr lang="en-US" dirty="0"/>
              <a:t> the location of two independent stimulating electrode and  one</a:t>
            </a:r>
            <a:r>
              <a:rPr lang="en-US" baseline="0" dirty="0"/>
              <a:t> recording electrode to stimulate and  record late-LTP  from  CA1 pyramidal neurons. B. </a:t>
            </a:r>
            <a:r>
              <a:rPr lang="en-SG" baseline="0" dirty="0"/>
              <a:t>Typical  late-LTP from APP/PS1 mice </a:t>
            </a:r>
            <a:r>
              <a:rPr lang="en-US" baseline="0" dirty="0"/>
              <a:t>( taken from Li et </a:t>
            </a:r>
            <a:r>
              <a:rPr lang="en-US" baseline="0" dirty="0" err="1"/>
              <a:t>a.l</a:t>
            </a:r>
            <a:r>
              <a:rPr lang="en-US" baseline="0" dirty="0"/>
              <a:t>, 2017, PMID: 28484012 ). C. Rescue of  late-LTP by RAX (50 </a:t>
            </a:r>
            <a:r>
              <a:rPr lang="en-US" dirty="0">
                <a:effectLst/>
              </a:rPr>
              <a:t>µ</a:t>
            </a:r>
            <a:r>
              <a:rPr lang="en-US" baseline="0" dirty="0"/>
              <a:t>M), applied 30 min before and 30 min</a:t>
            </a:r>
            <a:r>
              <a:rPr lang="en-US" dirty="0"/>
              <a:t> </a:t>
            </a:r>
            <a:r>
              <a:rPr lang="en-US" baseline="0" dirty="0"/>
              <a:t>after the  induction of LTP by strong </a:t>
            </a:r>
            <a:r>
              <a:rPr lang="en-US" baseline="0" dirty="0" err="1"/>
              <a:t>tetanization</a:t>
            </a:r>
            <a:r>
              <a:rPr lang="en-US" baseline="0" dirty="0"/>
              <a:t>  protocol   (STET: 100 Hz, 100 pulses , 0.2 </a:t>
            </a:r>
            <a:r>
              <a:rPr lang="en-US" baseline="0" dirty="0" err="1"/>
              <a:t>ms</a:t>
            </a:r>
            <a:r>
              <a:rPr lang="en-US" baseline="0" dirty="0"/>
              <a:t> at 0’, 10’ and 20’ min) in synaptic input S1. S2 served as a control.</a:t>
            </a:r>
            <a:r>
              <a:rPr lang="en-US" dirty="0"/>
              <a:t> </a:t>
            </a:r>
            <a:r>
              <a:rPr lang="en-US" baseline="0" dirty="0"/>
              <a:t>X axis represents percentage of  field excitatory post synaptic potentials (fEPSP) recorded from hippocampal CA1 pyramidal neurons from 4-5 months old male APP/PS1 mice.  Y axis represents time in minutes.  D.  Late-LTP + 25 µM RAX.  E.  Typical late-LTP from Wild type (WT)mice  F.  Effects of RAX (50 µM) on late-LTP from  WT mice.  G. Effects of </a:t>
            </a:r>
            <a:r>
              <a:rPr lang="en-US" baseline="0" dirty="0" err="1"/>
              <a:t>Mtx</a:t>
            </a:r>
            <a:r>
              <a:rPr lang="en-US" baseline="0" dirty="0"/>
              <a:t>  on late- LTP from  APP/PS1 mice.  ‘n’ represents number of slices.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C47D5-C636-42B0-BB08-5C87B58F7E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6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7F3D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Freeform 2"/>
          <p:cNvSpPr>
            <a:spLocks/>
          </p:cNvSpPr>
          <p:nvPr userDrawn="1"/>
        </p:nvSpPr>
        <p:spPr bwMode="auto">
          <a:xfrm>
            <a:off x="-1586" y="6326466"/>
            <a:ext cx="9145588" cy="369332"/>
          </a:xfrm>
          <a:custGeom>
            <a:avLst/>
            <a:gdLst/>
            <a:ahLst/>
            <a:cxnLst>
              <a:cxn ang="0">
                <a:pos x="5760" y="0"/>
              </a:cxn>
              <a:cxn ang="0">
                <a:pos x="5761" y="894"/>
              </a:cxn>
              <a:cxn ang="0">
                <a:pos x="0" y="894"/>
              </a:cxn>
              <a:cxn ang="0">
                <a:pos x="0" y="0"/>
              </a:cxn>
              <a:cxn ang="0">
                <a:pos x="1138" y="257"/>
              </a:cxn>
              <a:cxn ang="0">
                <a:pos x="2888" y="364"/>
              </a:cxn>
              <a:cxn ang="0">
                <a:pos x="4412" y="273"/>
              </a:cxn>
              <a:cxn ang="0">
                <a:pos x="5760" y="0"/>
              </a:cxn>
            </a:cxnLst>
            <a:rect l="0" t="0" r="r" b="b"/>
            <a:pathLst>
              <a:path w="5761" h="894">
                <a:moveTo>
                  <a:pt x="5760" y="0"/>
                </a:moveTo>
                <a:lnTo>
                  <a:pt x="5761" y="894"/>
                </a:lnTo>
                <a:lnTo>
                  <a:pt x="0" y="894"/>
                </a:lnTo>
                <a:cubicBezTo>
                  <a:pt x="0" y="894"/>
                  <a:pt x="0" y="447"/>
                  <a:pt x="0" y="0"/>
                </a:cubicBezTo>
                <a:cubicBezTo>
                  <a:pt x="387" y="106"/>
                  <a:pt x="657" y="196"/>
                  <a:pt x="1138" y="257"/>
                </a:cubicBezTo>
                <a:cubicBezTo>
                  <a:pt x="1619" y="318"/>
                  <a:pt x="2342" y="361"/>
                  <a:pt x="2888" y="364"/>
                </a:cubicBezTo>
                <a:cubicBezTo>
                  <a:pt x="3434" y="367"/>
                  <a:pt x="3933" y="334"/>
                  <a:pt x="4412" y="273"/>
                </a:cubicBezTo>
                <a:cubicBezTo>
                  <a:pt x="4891" y="212"/>
                  <a:pt x="5479" y="57"/>
                  <a:pt x="5760" y="0"/>
                </a:cubicBezTo>
                <a:close/>
              </a:path>
            </a:pathLst>
          </a:custGeom>
          <a:gradFill rotWithShape="1">
            <a:gsLst>
              <a:gs pos="0">
                <a:srgbClr val="E2F9A1"/>
              </a:gs>
              <a:gs pos="100000">
                <a:srgbClr val="9ACC0D"/>
              </a:gs>
            </a:gsLst>
            <a:lin ang="5400000" scaled="1"/>
          </a:gradFill>
          <a:ln w="57150" cap="flat" cmpd="sng">
            <a:noFill/>
            <a:prstDash val="solid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359525"/>
            <a:ext cx="2133600" cy="476250"/>
          </a:xfrm>
        </p:spPr>
        <p:txBody>
          <a:bodyPr/>
          <a:lstStyle>
            <a:lvl1pPr>
              <a:defRPr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59525"/>
            <a:ext cx="2895600" cy="476250"/>
          </a:xfrm>
        </p:spPr>
        <p:txBody>
          <a:bodyPr/>
          <a:lstStyle>
            <a:lvl1pPr>
              <a:defRPr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59525"/>
            <a:ext cx="2133600" cy="476250"/>
          </a:xfrm>
        </p:spPr>
        <p:txBody>
          <a:bodyPr/>
          <a:lstStyle>
            <a:lvl1pPr>
              <a:defRPr>
                <a:latin typeface="+mn-lt"/>
                <a:cs typeface="+mn-cs"/>
              </a:defRPr>
            </a:lvl1pPr>
          </a:lstStyle>
          <a:p>
            <a:fld id="{B28D1CCE-2852-47E7-B693-E24A820709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56CD9-A7DB-4FC0-89FD-AEABBEB4A2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D3238-9D30-4F65-A352-75156B703E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4FBE2-0608-4555-B9A2-8548965FD9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2483F-356A-47EC-A725-568E153C30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08AEB-2C8B-40B3-9150-AD15D90F25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55623-169E-41D0-BFD2-1B0CAA9F41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695A9-66D6-44FD-8F55-DE5394686E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72D2B-85BA-4D06-9140-1722FB306F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0FF31-ACFD-4555-8C73-98011388DC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B13F8-FB36-478F-8820-39A50A74BE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7F3D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Freeform 9"/>
          <p:cNvSpPr>
            <a:spLocks/>
          </p:cNvSpPr>
          <p:nvPr userDrawn="1"/>
        </p:nvSpPr>
        <p:spPr bwMode="auto">
          <a:xfrm>
            <a:off x="-1586" y="6326466"/>
            <a:ext cx="9145588" cy="369332"/>
          </a:xfrm>
          <a:custGeom>
            <a:avLst/>
            <a:gdLst/>
            <a:ahLst/>
            <a:cxnLst>
              <a:cxn ang="0">
                <a:pos x="5760" y="0"/>
              </a:cxn>
              <a:cxn ang="0">
                <a:pos x="5761" y="894"/>
              </a:cxn>
              <a:cxn ang="0">
                <a:pos x="0" y="894"/>
              </a:cxn>
              <a:cxn ang="0">
                <a:pos x="0" y="0"/>
              </a:cxn>
              <a:cxn ang="0">
                <a:pos x="1138" y="257"/>
              </a:cxn>
              <a:cxn ang="0">
                <a:pos x="2888" y="364"/>
              </a:cxn>
              <a:cxn ang="0">
                <a:pos x="4412" y="273"/>
              </a:cxn>
              <a:cxn ang="0">
                <a:pos x="5760" y="0"/>
              </a:cxn>
            </a:cxnLst>
            <a:rect l="0" t="0" r="r" b="b"/>
            <a:pathLst>
              <a:path w="5761" h="894">
                <a:moveTo>
                  <a:pt x="5760" y="0"/>
                </a:moveTo>
                <a:lnTo>
                  <a:pt x="5761" y="894"/>
                </a:lnTo>
                <a:lnTo>
                  <a:pt x="0" y="894"/>
                </a:lnTo>
                <a:cubicBezTo>
                  <a:pt x="0" y="894"/>
                  <a:pt x="0" y="447"/>
                  <a:pt x="0" y="0"/>
                </a:cubicBezTo>
                <a:cubicBezTo>
                  <a:pt x="387" y="106"/>
                  <a:pt x="657" y="196"/>
                  <a:pt x="1138" y="257"/>
                </a:cubicBezTo>
                <a:cubicBezTo>
                  <a:pt x="1619" y="318"/>
                  <a:pt x="2342" y="361"/>
                  <a:pt x="2888" y="364"/>
                </a:cubicBezTo>
                <a:cubicBezTo>
                  <a:pt x="3434" y="367"/>
                  <a:pt x="3933" y="334"/>
                  <a:pt x="4412" y="273"/>
                </a:cubicBezTo>
                <a:cubicBezTo>
                  <a:pt x="4891" y="212"/>
                  <a:pt x="5479" y="57"/>
                  <a:pt x="5760" y="0"/>
                </a:cubicBezTo>
                <a:close/>
              </a:path>
            </a:pathLst>
          </a:custGeom>
          <a:gradFill rotWithShape="1">
            <a:gsLst>
              <a:gs pos="0">
                <a:srgbClr val="E2F9A1"/>
              </a:gs>
              <a:gs pos="100000">
                <a:srgbClr val="9ACC0D"/>
              </a:gs>
            </a:gsLst>
            <a:lin ang="5400000" scaled="1"/>
          </a:gradFill>
          <a:ln w="57150" cap="flat" cmpd="sng">
            <a:noFill/>
            <a:prstDash val="solid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468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468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468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AC34E2F-04F0-439B-A55F-AF8DCEBB918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4D4D4D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4D4D4D"/>
          </a:solidFill>
          <a:latin typeface="Tahoma" pitchFamily="34" charset="0"/>
          <a:cs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4D4D4D"/>
          </a:solidFill>
          <a:latin typeface="Tahoma" pitchFamily="34" charset="0"/>
          <a:cs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4D4D4D"/>
          </a:solidFill>
          <a:latin typeface="Tahoma" pitchFamily="34" charset="0"/>
          <a:cs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4D4D4D"/>
          </a:solidFill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4D4D4D"/>
          </a:solidFill>
          <a:latin typeface="Tahoma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4D4D4D"/>
          </a:solidFill>
          <a:latin typeface="Tahoma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4D4D4D"/>
          </a:solidFill>
          <a:latin typeface="Tahoma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4D4D4D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4D4D4D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4D4D4D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4D4D4D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D4D4D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D4D4D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D4D4D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D4D4D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D4D4D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57201"/>
            <a:ext cx="9144000" cy="146208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From Mechanisms to Medicines: realizing the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DREAM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 of an Alzheimer’s cure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cs typeface="Cambria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154126" y="2098479"/>
            <a:ext cx="4835747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err="1">
                <a:latin typeface="Cambria"/>
                <a:cs typeface="Cambria"/>
              </a:rPr>
              <a:t>Madhav</a:t>
            </a:r>
            <a:r>
              <a:rPr lang="en-US" sz="2200" b="1" dirty="0">
                <a:latin typeface="Cambria"/>
                <a:cs typeface="Cambria"/>
              </a:rPr>
              <a:t> </a:t>
            </a:r>
            <a:r>
              <a:rPr lang="en-US" sz="2200" b="1" dirty="0" err="1">
                <a:latin typeface="Cambria"/>
                <a:cs typeface="Cambria"/>
              </a:rPr>
              <a:t>Thambisetty</a:t>
            </a:r>
            <a:r>
              <a:rPr lang="en-US" sz="2200" b="1" dirty="0">
                <a:latin typeface="Cambria"/>
                <a:cs typeface="Cambria"/>
              </a:rPr>
              <a:t>, MD, PhD</a:t>
            </a:r>
          </a:p>
          <a:p>
            <a:endParaRPr lang="en-US" sz="2200" dirty="0">
              <a:latin typeface="Cambria"/>
              <a:cs typeface="Cambria"/>
            </a:endParaRPr>
          </a:p>
          <a:p>
            <a:r>
              <a:rPr lang="en-US" dirty="0">
                <a:solidFill>
                  <a:srgbClr val="FF0000"/>
                </a:solidFill>
                <a:latin typeface="Cambria"/>
                <a:cs typeface="Cambria"/>
              </a:rPr>
              <a:t>Clinical and Translational Neuroscience Section</a:t>
            </a:r>
          </a:p>
          <a:p>
            <a:endParaRPr lang="en-US" dirty="0">
              <a:solidFill>
                <a:srgbClr val="FF0000"/>
              </a:solidFill>
              <a:latin typeface="Cambria"/>
              <a:cs typeface="Cambria"/>
            </a:endParaRPr>
          </a:p>
          <a:p>
            <a:r>
              <a:rPr lang="en-US" dirty="0">
                <a:solidFill>
                  <a:srgbClr val="FF0000"/>
                </a:solidFill>
                <a:latin typeface="Cambria"/>
                <a:cs typeface="Cambria"/>
              </a:rPr>
              <a:t>Laboratory of Behavioral Neuroscience</a:t>
            </a:r>
          </a:p>
          <a:p>
            <a:r>
              <a:rPr lang="en-US" dirty="0">
                <a:solidFill>
                  <a:srgbClr val="FF0000"/>
                </a:solidFill>
                <a:latin typeface="Cambria"/>
                <a:cs typeface="Cambria"/>
              </a:rPr>
              <a:t>National Institute on Aging (NIA)</a:t>
            </a:r>
          </a:p>
          <a:p>
            <a:r>
              <a:rPr lang="en-US" dirty="0">
                <a:solidFill>
                  <a:srgbClr val="FF0000"/>
                </a:solidFill>
                <a:latin typeface="Cambria"/>
                <a:cs typeface="Cambria"/>
              </a:rPr>
              <a:t>National Institutes of Health (NIH)</a:t>
            </a:r>
          </a:p>
          <a:p>
            <a:endParaRPr lang="en-US" dirty="0">
              <a:solidFill>
                <a:srgbClr val="FF0000"/>
              </a:solidFill>
              <a:latin typeface="Cambria"/>
              <a:cs typeface="Cambria"/>
            </a:endParaRPr>
          </a:p>
          <a:p>
            <a:r>
              <a:rPr lang="en-US" u="sng" dirty="0">
                <a:solidFill>
                  <a:schemeClr val="tx2"/>
                </a:solidFill>
                <a:latin typeface="Cambria"/>
                <a:cs typeface="Cambria"/>
              </a:rPr>
              <a:t>thambisettym@mail.nih.gov</a:t>
            </a:r>
          </a:p>
          <a:p>
            <a:endParaRPr lang="en-US" sz="2000" dirty="0">
              <a:latin typeface="Cambria"/>
              <a:cs typeface="Cambria"/>
            </a:endParaRPr>
          </a:p>
          <a:p>
            <a:endParaRPr lang="en-US" sz="2000" dirty="0">
              <a:latin typeface="Cambria"/>
              <a:cs typeface="Cambria"/>
            </a:endParaRPr>
          </a:p>
          <a:p>
            <a:endParaRPr lang="en-US" sz="2000" dirty="0">
              <a:latin typeface="Cambria"/>
              <a:cs typeface="Cambria"/>
            </a:endParaRPr>
          </a:p>
          <a:p>
            <a:endParaRPr lang="en-US" sz="2000" dirty="0">
              <a:latin typeface="Cambria"/>
              <a:cs typeface="Cambri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181602"/>
            <a:ext cx="2514600" cy="73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1" y="494824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66275B-D559-41EC-BE1A-A14009CF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03" y="-76200"/>
            <a:ext cx="8229600" cy="1143000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D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rug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R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epurposing for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E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ffective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lzheimer’s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edicines (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DREAM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01A4596-F14B-42C4-B6A8-BA17B0FA2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84" t="37708" r="15233" b="28980"/>
          <a:stretch/>
        </p:blipFill>
        <p:spPr>
          <a:xfrm>
            <a:off x="265817" y="3092991"/>
            <a:ext cx="8418286" cy="25146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EEF73C-9EC3-444D-985C-36185BE48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16" t="7037" r="18021" b="66296"/>
          <a:stretch/>
        </p:blipFill>
        <p:spPr>
          <a:xfrm>
            <a:off x="882159" y="1416591"/>
            <a:ext cx="7248989" cy="167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D975DA-E039-498E-AB17-677AE4AA3A3F}"/>
              </a:ext>
            </a:extLst>
          </p:cNvPr>
          <p:cNvSpPr txBox="1"/>
          <p:nvPr/>
        </p:nvSpPr>
        <p:spPr>
          <a:xfrm>
            <a:off x="2209800" y="936706"/>
            <a:ext cx="4947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Testing JAK/STAT signaling modulation in 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77634-E44A-4E67-AFED-00FEE81B645E}"/>
              </a:ext>
            </a:extLst>
          </p:cNvPr>
          <p:cNvSpPr txBox="1"/>
          <p:nvPr/>
        </p:nvSpPr>
        <p:spPr>
          <a:xfrm>
            <a:off x="76200" y="5607591"/>
            <a:ext cx="13005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R.Desai</a:t>
            </a:r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Targeting Abnormal Metabolism in Alzheimer’s Disease: the Drug Repurposing for </a:t>
            </a:r>
          </a:p>
          <a:p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 Alzheimer’s Medicines (DREAM) study. Alzheimer's &amp; Dementia: Translational Research</a:t>
            </a:r>
          </a:p>
          <a:p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Clinical Interventions, 2020 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1950127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6E0DB-9B28-4FB0-990F-E9823B3E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CB30F5-6F75-4B4C-BF52-2FE8D348E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165" t="20204" r="14959" b="5717"/>
          <a:stretch/>
        </p:blipFill>
        <p:spPr>
          <a:xfrm>
            <a:off x="1219200" y="381000"/>
            <a:ext cx="6555542" cy="48888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88EAD8-1B5A-4DCD-9EF2-7A1B57AD0A60}"/>
              </a:ext>
            </a:extLst>
          </p:cNvPr>
          <p:cNvSpPr txBox="1"/>
          <p:nvPr/>
        </p:nvSpPr>
        <p:spPr>
          <a:xfrm>
            <a:off x="304800" y="5410200"/>
            <a:ext cx="12548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R.Desai</a:t>
            </a:r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Targeting Abnormal Metabolism in Alzheimer’s Disease: the Drug Repurposing for </a:t>
            </a:r>
          </a:p>
          <a:p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 Alzheimer’s Medicines (DREAM) study. Alzheimer's &amp; Dementia: Translational Research</a:t>
            </a:r>
          </a:p>
          <a:p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Clinical Interventions, 2020 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1088214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DBFCB-B3E6-4933-B9EA-0B5BB717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93869"/>
            <a:ext cx="8229600" cy="1143000"/>
          </a:xfrm>
        </p:spPr>
        <p:txBody>
          <a:bodyPr/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Overcoming “uncertainties” in Pharmacoepidemiologic analyses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84422F-CE2C-4013-BE70-85BD5FF77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112" t="25255" r="15906" b="20869"/>
          <a:stretch/>
        </p:blipFill>
        <p:spPr>
          <a:xfrm>
            <a:off x="466724" y="977372"/>
            <a:ext cx="8143876" cy="4572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3C85B-A41B-44CB-B755-F2F3840DC029}"/>
              </a:ext>
            </a:extLst>
          </p:cNvPr>
          <p:cNvSpPr txBox="1"/>
          <p:nvPr/>
        </p:nvSpPr>
        <p:spPr>
          <a:xfrm>
            <a:off x="76200" y="5549372"/>
            <a:ext cx="12701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R.Desai</a:t>
            </a:r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Targeting Abnormal Metabolism in Alzheimer’s Disease: the Drug Repurposing for </a:t>
            </a:r>
          </a:p>
          <a:p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 Alzheimer’s Medicines (DREAM) study. Alzheimer's &amp; Dementia: Translational Research</a:t>
            </a:r>
          </a:p>
          <a:p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Clinical Interventions, 2020 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4167630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66DC80-3E97-4E29-AD9D-D764918B01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7" t="26296" r="15833" b="12963"/>
          <a:stretch/>
        </p:blipFill>
        <p:spPr>
          <a:xfrm>
            <a:off x="449445" y="533400"/>
            <a:ext cx="87815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13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79CD0B-7053-48D0-A242-48F9B7391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8383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Specific Aim-1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A36AAFC9-2CB2-4CF2-B323-1062BE9728D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74" y="2247360"/>
            <a:ext cx="5416950" cy="3609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AE236C-DC02-EE43-829A-D1260FA3A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24814" r="55833" b="45556"/>
          <a:stretch/>
        </p:blipFill>
        <p:spPr>
          <a:xfrm>
            <a:off x="0" y="4001236"/>
            <a:ext cx="3612874" cy="2491638"/>
          </a:xfrm>
          <a:prstGeom prst="rect">
            <a:avLst/>
          </a:prstGeom>
        </p:spPr>
      </p:pic>
      <p:pic>
        <p:nvPicPr>
          <p:cNvPr id="9" name="Picture 2" descr="Abstract Image">
            <a:extLst>
              <a:ext uri="{FF2B5EF4-FFF2-40B4-BE49-F238E27FC236}">
                <a16:creationId xmlns:a16="http://schemas.microsoft.com/office/drawing/2014/main" id="{21143739-7BC5-804F-959C-1A84C37D7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6" y="1694083"/>
            <a:ext cx="3048000" cy="216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E5D679C-6C86-864C-B619-7265B5D5D67C}"/>
              </a:ext>
            </a:extLst>
          </p:cNvPr>
          <p:cNvSpPr/>
          <p:nvPr/>
        </p:nvSpPr>
        <p:spPr>
          <a:xfrm>
            <a:off x="3250226" y="1453958"/>
            <a:ext cx="2895600" cy="59275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721" tIns="27861" rIns="55721" bIns="27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Phenotypic drug screening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F7B217-054C-4DC5-A38D-0CF702EE23D3}"/>
              </a:ext>
            </a:extLst>
          </p:cNvPr>
          <p:cNvSpPr txBox="1"/>
          <p:nvPr/>
        </p:nvSpPr>
        <p:spPr>
          <a:xfrm>
            <a:off x="281207" y="261172"/>
            <a:ext cx="8891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Pre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clinical </a:t>
            </a:r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V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alidation of </a:t>
            </a:r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merging </a:t>
            </a:r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ovel </a:t>
            </a:r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reatments for </a:t>
            </a:r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lzheimer’s 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isease </a:t>
            </a:r>
            <a:b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(PREVENT-AD)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42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E03DF-E384-4C06-9F9A-5FFA6EF83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3915"/>
            <a:ext cx="7886700" cy="1325563"/>
          </a:xfrm>
        </p:spPr>
        <p:txBody>
          <a:bodyPr>
            <a:normAutofit/>
          </a:bodyPr>
          <a:lstStyle/>
          <a:p>
            <a:pPr algn="ctr"/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Specific Aim-2</a:t>
            </a:r>
            <a:endParaRPr lang="en-US" sz="18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FCE6491-B48E-EE44-A6F4-7FC5E3032143}"/>
              </a:ext>
            </a:extLst>
          </p:cNvPr>
          <p:cNvSpPr/>
          <p:nvPr/>
        </p:nvSpPr>
        <p:spPr>
          <a:xfrm>
            <a:off x="3124200" y="1241045"/>
            <a:ext cx="2895600" cy="592751"/>
          </a:xfrm>
          <a:prstGeom prst="roundRect">
            <a:avLst/>
          </a:prstGeom>
          <a:solidFill>
            <a:srgbClr val="FF9D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721" tIns="27861" rIns="55721" bIns="27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Drug efficacy in transgenic mouse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B4404F-1AB9-EE46-92E4-946136EB8FAD}"/>
              </a:ext>
            </a:extLst>
          </p:cNvPr>
          <p:cNvSpPr txBox="1"/>
          <p:nvPr/>
        </p:nvSpPr>
        <p:spPr>
          <a:xfrm>
            <a:off x="2743200" y="1951971"/>
            <a:ext cx="42125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48 mice (5xFAD: n=32; WT: n=16)</a:t>
            </a:r>
          </a:p>
          <a:p>
            <a:pPr marL="214313" indent="-214313">
              <a:buFontTx/>
              <a:buChar char="-"/>
            </a:pP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27-week duration</a:t>
            </a:r>
          </a:p>
          <a:p>
            <a:pPr marL="214313" indent="-214313">
              <a:buFontTx/>
              <a:buChar char="-"/>
            </a:pP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Tx: intraperitoneal application 1/week</a:t>
            </a:r>
          </a:p>
          <a:p>
            <a:pPr marL="214313" indent="-214313">
              <a:buFontTx/>
              <a:buChar char="-"/>
            </a:pP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In-vivo blood sampling</a:t>
            </a:r>
          </a:p>
          <a:p>
            <a:pPr marL="214313" indent="-214313">
              <a:buFontTx/>
              <a:buChar char="-"/>
            </a:pP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Histologic processing</a:t>
            </a:r>
          </a:p>
        </p:txBody>
      </p:sp>
      <p:pic>
        <p:nvPicPr>
          <p:cNvPr id="7" name="Picture 4" descr="Scheme of the Morris water maze. | Download Scientific Diagram">
            <a:extLst>
              <a:ext uri="{FF2B5EF4-FFF2-40B4-BE49-F238E27FC236}">
                <a16:creationId xmlns:a16="http://schemas.microsoft.com/office/drawing/2014/main" id="{E576974E-8ACD-F04A-8100-8559A0F24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0" t="33025" b="3179"/>
          <a:stretch/>
        </p:blipFill>
        <p:spPr bwMode="auto">
          <a:xfrm>
            <a:off x="276525" y="3640496"/>
            <a:ext cx="1353061" cy="12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achine learning method enables quick analysis of amyloid plaques |  National Institute on Aging">
            <a:extLst>
              <a:ext uri="{FF2B5EF4-FFF2-40B4-BE49-F238E27FC236}">
                <a16:creationId xmlns:a16="http://schemas.microsoft.com/office/drawing/2014/main" id="{D1F24A02-EBD8-F347-AB4C-F731EB0A6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36" y="3690596"/>
            <a:ext cx="1178813" cy="117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au, tangles, and Alzheimer's disease - ScienceDirect">
            <a:extLst>
              <a:ext uri="{FF2B5EF4-FFF2-40B4-BE49-F238E27FC236}">
                <a16:creationId xmlns:a16="http://schemas.microsoft.com/office/drawing/2014/main" id="{36C93787-9857-4541-98A9-9D7543509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594" y="3657849"/>
            <a:ext cx="1178813" cy="117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Neurofilaments as biomarkers in neurological disorders | Nature Reviews  Neurology">
            <a:extLst>
              <a:ext uri="{FF2B5EF4-FFF2-40B4-BE49-F238E27FC236}">
                <a16:creationId xmlns:a16="http://schemas.microsoft.com/office/drawing/2014/main" id="{8C4F452A-4965-0045-A9AD-A22F89F60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r="61436"/>
          <a:stretch/>
        </p:blipFill>
        <p:spPr bwMode="auto">
          <a:xfrm>
            <a:off x="8028568" y="3511099"/>
            <a:ext cx="46935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89C8E9A-7E5E-8E4D-B353-433CE753A314}"/>
              </a:ext>
            </a:extLst>
          </p:cNvPr>
          <p:cNvSpPr/>
          <p:nvPr/>
        </p:nvSpPr>
        <p:spPr>
          <a:xfrm>
            <a:off x="357763" y="5279777"/>
            <a:ext cx="1224661" cy="4318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721" tIns="27861" rIns="55721" bIns="27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Cognitive performance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69AE802-86CB-2841-9B5F-E9C1D901A955}"/>
              </a:ext>
            </a:extLst>
          </p:cNvPr>
          <p:cNvSpPr/>
          <p:nvPr/>
        </p:nvSpPr>
        <p:spPr>
          <a:xfrm>
            <a:off x="2181051" y="5279776"/>
            <a:ext cx="1224661" cy="4318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721" tIns="27861" rIns="55721" bIns="27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Amyloid plaques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260C51A-3D8A-1B45-80F8-4A681855B9D2}"/>
              </a:ext>
            </a:extLst>
          </p:cNvPr>
          <p:cNvSpPr/>
          <p:nvPr/>
        </p:nvSpPr>
        <p:spPr>
          <a:xfrm>
            <a:off x="4004339" y="5251212"/>
            <a:ext cx="1224661" cy="4318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721" tIns="27861" rIns="55721" bIns="27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Tau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tangles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A611878-32E6-C048-A964-35E8C3462964}"/>
              </a:ext>
            </a:extLst>
          </p:cNvPr>
          <p:cNvSpPr/>
          <p:nvPr/>
        </p:nvSpPr>
        <p:spPr>
          <a:xfrm>
            <a:off x="5827627" y="5247254"/>
            <a:ext cx="1224661" cy="4318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721" tIns="27861" rIns="55721" bIns="27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Neuro-inflammation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B980029-2F3A-7D4F-8475-E4E3DF0A08CB}"/>
              </a:ext>
            </a:extLst>
          </p:cNvPr>
          <p:cNvSpPr/>
          <p:nvPr/>
        </p:nvSpPr>
        <p:spPr>
          <a:xfrm>
            <a:off x="7650915" y="5247253"/>
            <a:ext cx="1224661" cy="4318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721" tIns="27861" rIns="55721" bIns="27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Axonal damage</a:t>
            </a:r>
          </a:p>
        </p:txBody>
      </p:sp>
      <p:pic>
        <p:nvPicPr>
          <p:cNvPr id="22" name="Picture 2" descr="Lab Mouse Free Vector Art - (33 Free Downloads)">
            <a:extLst>
              <a:ext uri="{FF2B5EF4-FFF2-40B4-BE49-F238E27FC236}">
                <a16:creationId xmlns:a16="http://schemas.microsoft.com/office/drawing/2014/main" id="{154B2EB5-E008-E84D-9995-270ACEA1D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3333" r="5733"/>
          <a:stretch/>
        </p:blipFill>
        <p:spPr bwMode="auto">
          <a:xfrm>
            <a:off x="1143000" y="1715088"/>
            <a:ext cx="1356828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nflammation &amp; Autoimmune Response | Functional Proteomics | IsoPlexis">
            <a:extLst>
              <a:ext uri="{FF2B5EF4-FFF2-40B4-BE49-F238E27FC236}">
                <a16:creationId xmlns:a16="http://schemas.microsoft.com/office/drawing/2014/main" id="{729D381D-44D3-0C41-A44A-815AAC01F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039" y="3588797"/>
            <a:ext cx="1325155" cy="12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C191D2-EF03-46ED-9196-339CEE4632AE}"/>
              </a:ext>
            </a:extLst>
          </p:cNvPr>
          <p:cNvSpPr txBox="1"/>
          <p:nvPr/>
        </p:nvSpPr>
        <p:spPr>
          <a:xfrm>
            <a:off x="1771" y="191274"/>
            <a:ext cx="8873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Pre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clinical </a:t>
            </a:r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V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alidation of </a:t>
            </a:r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merging </a:t>
            </a:r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ovel </a:t>
            </a:r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reatments for </a:t>
            </a:r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lzheimer’s 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isease </a:t>
            </a:r>
            <a:b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(PREVENT-AD)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143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C9F6-1479-4D3F-B694-ACA244F30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228600"/>
            <a:ext cx="8458200" cy="1143000"/>
          </a:xfrm>
        </p:spPr>
        <p:txBody>
          <a:bodyPr/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A flexible and scalable pipeline for drug discovery in ADRD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Content Placeholder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88F3E0A-EA43-4234-A122-3D4A8A99501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63"/>
          <a:stretch/>
        </p:blipFill>
        <p:spPr>
          <a:xfrm>
            <a:off x="179173" y="851071"/>
            <a:ext cx="2895600" cy="1524000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673B1CE-35EE-45D4-BD8A-E71214140CA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2" b="68815"/>
          <a:stretch/>
        </p:blipFill>
        <p:spPr>
          <a:xfrm>
            <a:off x="3370399" y="940788"/>
            <a:ext cx="2819400" cy="1299519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AA8CA1D-CAC7-497F-8116-C1DD41CDAB1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0" b="46472"/>
          <a:stretch/>
        </p:blipFill>
        <p:spPr>
          <a:xfrm>
            <a:off x="6570378" y="820459"/>
            <a:ext cx="2335848" cy="1676400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9F7BBF3-237C-4C52-9B06-9757DA926A0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28" b="24130"/>
          <a:stretch/>
        </p:blipFill>
        <p:spPr>
          <a:xfrm>
            <a:off x="1140564" y="2867840"/>
            <a:ext cx="3035831" cy="1856559"/>
          </a:xfrm>
          <a:prstGeom prst="rect">
            <a:avLst/>
          </a:prstGeom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261185D-3A49-426F-A5A6-A1DA4FEEC5A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94" b="9742"/>
          <a:stretch/>
        </p:blipFill>
        <p:spPr>
          <a:xfrm>
            <a:off x="5612215" y="2867840"/>
            <a:ext cx="2819400" cy="1571926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0427AEA-27BB-4077-8BDD-E02DE3449F5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80"/>
          <a:stretch/>
        </p:blipFill>
        <p:spPr>
          <a:xfrm>
            <a:off x="3429000" y="5011782"/>
            <a:ext cx="3035831" cy="137095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F468E6-125A-41C0-8271-22025C3068C4}"/>
              </a:ext>
            </a:extLst>
          </p:cNvPr>
          <p:cNvCxnSpPr/>
          <p:nvPr/>
        </p:nvCxnSpPr>
        <p:spPr>
          <a:xfrm>
            <a:off x="3118939" y="1590547"/>
            <a:ext cx="50292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1C38F79-F737-4770-AF02-B7C117DD8B66}"/>
              </a:ext>
            </a:extLst>
          </p:cNvPr>
          <p:cNvCxnSpPr>
            <a:cxnSpLocks/>
          </p:cNvCxnSpPr>
          <p:nvPr/>
        </p:nvCxnSpPr>
        <p:spPr>
          <a:xfrm>
            <a:off x="5993008" y="1590547"/>
            <a:ext cx="864992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B672890-B6CB-4B76-A2B3-C3C5A77E71DB}"/>
              </a:ext>
            </a:extLst>
          </p:cNvPr>
          <p:cNvCxnSpPr>
            <a:cxnSpLocks/>
          </p:cNvCxnSpPr>
          <p:nvPr/>
        </p:nvCxnSpPr>
        <p:spPr>
          <a:xfrm>
            <a:off x="533400" y="3352800"/>
            <a:ext cx="858624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4B9634-F69C-487D-ABD8-D1A711D7F340}"/>
              </a:ext>
            </a:extLst>
          </p:cNvPr>
          <p:cNvCxnSpPr>
            <a:cxnSpLocks/>
          </p:cNvCxnSpPr>
          <p:nvPr/>
        </p:nvCxnSpPr>
        <p:spPr>
          <a:xfrm>
            <a:off x="4443995" y="3341088"/>
            <a:ext cx="1042405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0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EC5F9-3826-2948-887F-FC7484AE7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24914"/>
            <a:ext cx="8134350" cy="3505200"/>
          </a:xfrm>
        </p:spPr>
        <p:txBody>
          <a:bodyPr>
            <a:normAutofit fontScale="62500" lnSpcReduction="20000"/>
          </a:bodyPr>
          <a:lstStyle/>
          <a:p>
            <a:pPr marL="428625" indent="-428625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The </a:t>
            </a:r>
            <a:r>
              <a:rPr lang="el-GR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ε4 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allele of the apolipoprotein E gene (APOE) is the most robust risk factor for sporadic AD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428625" indent="-428625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APOE </a:t>
            </a:r>
            <a:r>
              <a:rPr lang="el-GR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ε4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carriers have a dose-dependent increase in risk for AD and a lower age of onset (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Genin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2011 &amp; Sando 2008)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428625" indent="-428625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APOE </a:t>
            </a:r>
            <a:r>
              <a:rPr lang="el-GR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ε4 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likely confers risk prior to middle age and decades before age of AD onset: However, the mechanisms by which APOE </a:t>
            </a:r>
            <a:r>
              <a:rPr lang="el-GR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ε4 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confers risk decades prior to AD onset remains unknown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428625" indent="-428625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The promise of APOE-directed AD therapies remains unrealized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517AE3-61C3-413A-BC89-590E42533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14124"/>
            <a:ext cx="8686137" cy="1143000"/>
          </a:xfrm>
        </p:spPr>
        <p:txBody>
          <a:bodyPr>
            <a:normAutofit fontScale="90000"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mbria" pitchFamily="18" charset="0"/>
              </a:rPr>
              <a:t>A Brain proteomic signature of incipient AD implicates </a:t>
            </a:r>
            <a:br>
              <a:rPr lang="en-US" sz="2000" b="1" dirty="0">
                <a:solidFill>
                  <a:schemeClr val="tx1"/>
                </a:solidFill>
                <a:latin typeface="Cambria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Cambria" pitchFamily="18" charset="0"/>
              </a:rPr>
              <a:t>STAT3 as a drug target</a:t>
            </a:r>
            <a:br>
              <a:rPr lang="en-US" sz="3300" b="1" dirty="0">
                <a:solidFill>
                  <a:srgbClr val="FF0000"/>
                </a:solidFill>
                <a:latin typeface="Cambria" pitchFamily="18" charset="0"/>
              </a:rPr>
            </a:b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9F51C1F-5986-43DB-A9DE-21BE33044433}"/>
              </a:ext>
            </a:extLst>
          </p:cNvPr>
          <p:cNvGrpSpPr/>
          <p:nvPr/>
        </p:nvGrpSpPr>
        <p:grpSpPr>
          <a:xfrm>
            <a:off x="152400" y="5465695"/>
            <a:ext cx="9092119" cy="923330"/>
            <a:chOff x="152400" y="5465695"/>
            <a:chExt cx="9092119" cy="9233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5EA672-ED48-4934-92CB-3AACE1B7EC41}"/>
                </a:ext>
              </a:extLst>
            </p:cNvPr>
            <p:cNvSpPr txBox="1"/>
            <p:nvPr/>
          </p:nvSpPr>
          <p:spPr>
            <a:xfrm>
              <a:off x="1066800" y="5465695"/>
              <a:ext cx="817771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Jackson Roberts </a:t>
              </a:r>
              <a:r>
                <a:rPr lang="en-US" b="1" i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et al</a:t>
              </a:r>
              <a:r>
                <a:rPr lang="en-US" i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. 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A Brain Proteomic Signature of Incipient Alzheimer’s Disease in Young APOE </a:t>
              </a:r>
              <a:r>
                <a:rPr lang="el-GR" dirty="0">
                  <a:latin typeface="Cambria" panose="02040503050406030204" pitchFamily="18" charset="0"/>
                  <a:ea typeface="Times New Roman" panose="02020603050405020304" pitchFamily="18" charset="0"/>
                </a:rPr>
                <a:t>ε4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 Carriers identifies novel drug targets 2021 </a:t>
              </a:r>
              <a:r>
                <a:rPr lang="en-US" b="1" i="1" u="sng" dirty="0">
                  <a:latin typeface="Cambria" panose="02040503050406030204" pitchFamily="18" charset="0"/>
                  <a:ea typeface="Times New Roman" panose="02020603050405020304" pitchFamily="18" charset="0"/>
                </a:rPr>
                <a:t>SCIENCE Advances</a:t>
              </a:r>
              <a:endParaRPr lang="en-US" i="1" dirty="0"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9" name="Picture 2" descr="Science Advances - Home | Facebook">
              <a:extLst>
                <a:ext uri="{FF2B5EF4-FFF2-40B4-BE49-F238E27FC236}">
                  <a16:creationId xmlns:a16="http://schemas.microsoft.com/office/drawing/2014/main" id="{33D7AD79-9C0D-4621-BDB3-1D3959579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465695"/>
              <a:ext cx="838200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Jackson Roberts - Columbia University Vagelos College of Physicians and  Surgeons - New York, New York, United States | LinkedIn">
            <a:extLst>
              <a:ext uri="{FF2B5EF4-FFF2-40B4-BE49-F238E27FC236}">
                <a16:creationId xmlns:a16="http://schemas.microsoft.com/office/drawing/2014/main" id="{85A8EF91-5A43-4ED6-B066-E025ABF6C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76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1A394A-58AF-485C-A39C-2DC995B397F8}"/>
              </a:ext>
            </a:extLst>
          </p:cNvPr>
          <p:cNvSpPr txBox="1"/>
          <p:nvPr/>
        </p:nvSpPr>
        <p:spPr>
          <a:xfrm>
            <a:off x="-32654" y="1070917"/>
            <a:ext cx="1515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  <a:ea typeface="Times New Roman" panose="02020603050405020304" pitchFamily="18" charset="0"/>
              </a:rPr>
              <a:t>Jackson Roberts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91786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9E530-4533-7C42-8A63-644C09BE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200"/>
            <a:ext cx="7886700" cy="994172"/>
          </a:xfrm>
        </p:spPr>
        <p:txBody>
          <a:bodyPr>
            <a:normAutofit/>
          </a:bodyPr>
          <a:lstStyle/>
          <a:p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Understanding APOE 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3020402040406030203" pitchFamily="66" charset="-78"/>
              </a:rPr>
              <a:t>ε4-associated AD risk to </a:t>
            </a:r>
            <a:b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3020402040406030203" pitchFamily="66" charset="-78"/>
              </a:rPr>
            </a:b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3020402040406030203" pitchFamily="66" charset="-78"/>
              </a:rPr>
              <a:t>identify plausible drug targets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C1F3F-6A7C-F647-BE51-B1296BE6A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70372"/>
            <a:ext cx="8229600" cy="4525963"/>
          </a:xfrm>
        </p:spPr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Establish a proteomic signature of APOE ε4 carrier status in a young non-demented cohort (YAPS).</a:t>
            </a:r>
          </a:p>
          <a:p>
            <a:pPr marL="385763" indent="-385763">
              <a:buFont typeface="+mj-lt"/>
              <a:buAutoNum type="arabicPeriod"/>
            </a:pPr>
            <a:endPara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Determine which of these protein alterations are shared in AD in two older cohorts (ROS &amp; BLSA) with neuropathologically confirmed cases of AD.</a:t>
            </a:r>
          </a:p>
          <a:p>
            <a:pPr marL="385763" indent="-385763">
              <a:buFont typeface="+mj-lt"/>
              <a:buAutoNum type="arabicPeriod"/>
            </a:pPr>
            <a:endPara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Explore this proteomic signature in association with ante-mortem cognitive trajectories, AD pathology, and biological functional categorization.</a:t>
            </a:r>
          </a:p>
          <a:p>
            <a:pPr marL="385763" indent="-385763">
              <a:buFont typeface="+mj-lt"/>
              <a:buAutoNum type="arabicPeriod"/>
            </a:pPr>
            <a:endPara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Test whether FDA-approved and experimental drugs that target abnormal signaling pathway(s) implicated in the APOE4-AD signature are AD treatments.</a:t>
            </a:r>
          </a:p>
        </p:txBody>
      </p:sp>
    </p:spTree>
    <p:extLst>
      <p:ext uri="{BB962C8B-B14F-4D97-AF65-F5344CB8AC3E}">
        <p14:creationId xmlns:p14="http://schemas.microsoft.com/office/powerpoint/2010/main" val="4161035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E9FC0C-C11B-8A45-AF5D-60822C9C075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" t="-59700" r="50231" b="61093"/>
          <a:stretch/>
        </p:blipFill>
        <p:spPr>
          <a:xfrm>
            <a:off x="152400" y="-1286964"/>
            <a:ext cx="3657600" cy="4792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0A2F84-9B34-6945-B9DD-23CD9E7E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25" y="269002"/>
            <a:ext cx="8229600" cy="462290"/>
          </a:xfrm>
        </p:spPr>
        <p:txBody>
          <a:bodyPr>
            <a:normAutofit fontScale="90000"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STAT3 is an AD drug target: establishing a brain proteomic </a:t>
            </a:r>
            <a:b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signature of incipient AD </a:t>
            </a:r>
          </a:p>
        </p:txBody>
      </p:sp>
      <p:pic>
        <p:nvPicPr>
          <p:cNvPr id="1026" name="Picture 2" descr="Jackson Roberts - Columbia University Vagelos College of Physicians and  Surgeons - New York, New York, United States | LinkedIn">
            <a:extLst>
              <a:ext uri="{FF2B5EF4-FFF2-40B4-BE49-F238E27FC236}">
                <a16:creationId xmlns:a16="http://schemas.microsoft.com/office/drawing/2014/main" id="{4E762325-DCA4-436A-8813-C69142487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82688E2-E7D4-4CD9-AC6D-AA936CC425D1}"/>
              </a:ext>
            </a:extLst>
          </p:cNvPr>
          <p:cNvGrpSpPr/>
          <p:nvPr/>
        </p:nvGrpSpPr>
        <p:grpSpPr>
          <a:xfrm>
            <a:off x="152400" y="5465695"/>
            <a:ext cx="9092119" cy="923330"/>
            <a:chOff x="152400" y="5465695"/>
            <a:chExt cx="9092119" cy="9233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B23960-CF1C-C44D-A4A2-A3506115EFE6}"/>
                </a:ext>
              </a:extLst>
            </p:cNvPr>
            <p:cNvSpPr txBox="1"/>
            <p:nvPr/>
          </p:nvSpPr>
          <p:spPr>
            <a:xfrm>
              <a:off x="1066800" y="5465695"/>
              <a:ext cx="817771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Jackson Roberts </a:t>
              </a:r>
              <a:r>
                <a:rPr lang="en-US" b="1" i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et al</a:t>
              </a:r>
              <a:r>
                <a:rPr lang="en-US" i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. 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A Brain Proteomic Signature of Incipient Alzheimer’s Disease in Young APOE </a:t>
              </a:r>
              <a:r>
                <a:rPr lang="el-GR" dirty="0">
                  <a:latin typeface="Cambria" panose="02040503050406030204" pitchFamily="18" charset="0"/>
                  <a:ea typeface="Times New Roman" panose="02020603050405020304" pitchFamily="18" charset="0"/>
                </a:rPr>
                <a:t>ε4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 Carriers identifies novel drug targets 2021 </a:t>
              </a:r>
              <a:r>
                <a:rPr lang="en-US" b="1" i="1" u="sng" dirty="0">
                  <a:latin typeface="Cambria" panose="02040503050406030204" pitchFamily="18" charset="0"/>
                  <a:ea typeface="Times New Roman" panose="02020603050405020304" pitchFamily="18" charset="0"/>
                </a:rPr>
                <a:t>SCIENCE Advances</a:t>
              </a:r>
              <a:endParaRPr lang="en-US" i="1" dirty="0"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050" name="Picture 2" descr="Science Advances - Home | Facebook">
              <a:extLst>
                <a:ext uri="{FF2B5EF4-FFF2-40B4-BE49-F238E27FC236}">
                  <a16:creationId xmlns:a16="http://schemas.microsoft.com/office/drawing/2014/main" id="{CAB34BAB-9533-410B-B3D3-F437BF34B8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465695"/>
              <a:ext cx="838200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EFB42F8-9EC8-4172-8F2B-B56AAAFBF76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7" t="61267" b="3199"/>
          <a:stretch/>
        </p:blipFill>
        <p:spPr>
          <a:xfrm>
            <a:off x="3886200" y="1104999"/>
            <a:ext cx="4419592" cy="2539634"/>
          </a:xfrm>
          <a:prstGeom prst="rect">
            <a:avLst/>
          </a:prstGeom>
          <a:solidFill>
            <a:schemeClr val="bg1">
              <a:alpha val="42000"/>
            </a:schemeClr>
          </a:solidFill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281A05-3EF8-428F-8525-3BFA1C3E345C}"/>
              </a:ext>
            </a:extLst>
          </p:cNvPr>
          <p:cNvCxnSpPr>
            <a:cxnSpLocks/>
          </p:cNvCxnSpPr>
          <p:nvPr/>
        </p:nvCxnSpPr>
        <p:spPr>
          <a:xfrm flipV="1">
            <a:off x="7239000" y="3429000"/>
            <a:ext cx="1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53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  <a:latin typeface="Cambria" pitchFamily="18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  <a:latin typeface="Cambria" pitchFamily="18" charset="0"/>
            </a:endParaRP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  <a:latin typeface="Cambria" pitchFamily="18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Cambria" pitchFamily="18" charset="0"/>
              </a:rPr>
              <a:t>1. Why have we failed to find cures for Alzheimer’s disease (AD)?</a:t>
            </a: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  <a:latin typeface="Cambria" pitchFamily="18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Cambria" pitchFamily="18" charset="0"/>
              </a:rPr>
              <a:t>2. Establishing a pipeline for identifying drug targets in AD through systems biology</a:t>
            </a: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  <a:latin typeface="Cambria" pitchFamily="18" charset="0"/>
            </a:endParaRPr>
          </a:p>
          <a:p>
            <a:r>
              <a:rPr lang="en-US" sz="2000" b="1" i="1" u="sng" dirty="0">
                <a:solidFill>
                  <a:schemeClr val="tx1"/>
                </a:solidFill>
                <a:latin typeface="Cambria" pitchFamily="18" charset="0"/>
              </a:rPr>
              <a:t>Unbiased proteomics identifies </a:t>
            </a:r>
            <a:r>
              <a:rPr lang="en-US" sz="2000" b="1" i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APOE</a:t>
            </a:r>
            <a:r>
              <a:rPr lang="en-US" sz="2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u="sng" dirty="0">
                <a:latin typeface="Cambria" panose="02040503050406030204" pitchFamily="18" charset="0"/>
                <a:ea typeface="Cambria" panose="02040503050406030204" pitchFamily="18" charset="0"/>
              </a:rPr>
              <a:t>ε</a:t>
            </a:r>
            <a:r>
              <a:rPr lang="en-US" sz="2000" b="1" u="sng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associated </a:t>
            </a:r>
            <a:r>
              <a:rPr lang="en-US" sz="2000" b="1" i="1" u="sng" dirty="0">
                <a:solidFill>
                  <a:schemeClr val="tx1"/>
                </a:solidFill>
                <a:latin typeface="Cambria" pitchFamily="18" charset="0"/>
              </a:rPr>
              <a:t>signature of incipient AD and implicates cytokine signaling as a drug target</a:t>
            </a: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  <a:latin typeface="Cambria" pitchFamily="18" charset="0"/>
            </a:endParaRPr>
          </a:p>
          <a:p>
            <a:r>
              <a:rPr lang="en-US" sz="2000" b="1" i="1" u="sng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Phenotypic screening and efficacy studies of candidate AD drugs: PREVENT-AD study</a:t>
            </a:r>
            <a:endParaRPr lang="en-US" sz="2000" b="1" i="1" u="sng" dirty="0">
              <a:solidFill>
                <a:schemeClr val="tx2"/>
              </a:solidFill>
              <a:latin typeface="Cambria" pitchFamily="18" charset="0"/>
            </a:endParaRPr>
          </a:p>
          <a:p>
            <a:endParaRPr lang="en-US" sz="2000" b="1" i="1" u="sng" dirty="0">
              <a:solidFill>
                <a:schemeClr val="tx1"/>
              </a:solidFill>
              <a:latin typeface="Cambria" pitchFamily="18" charset="0"/>
            </a:endParaRPr>
          </a:p>
          <a:p>
            <a:r>
              <a:rPr lang="en-US" sz="2000" b="1" i="1" u="sng" dirty="0">
                <a:solidFill>
                  <a:schemeClr val="tx1"/>
                </a:solidFill>
                <a:latin typeface="Cambria" pitchFamily="18" charset="0"/>
              </a:rPr>
              <a:t>Translating disease mechanisms to medicines: the DREAM study</a:t>
            </a:r>
          </a:p>
          <a:p>
            <a:endParaRPr lang="en-US" sz="2000" b="1" i="1" u="sng" dirty="0">
              <a:solidFill>
                <a:schemeClr val="tx1"/>
              </a:solidFill>
              <a:latin typeface="Cambria" pitchFamily="18" charset="0"/>
            </a:endParaRPr>
          </a:p>
          <a:p>
            <a:endParaRPr lang="en-US" sz="2000" b="1" i="1" u="sng" dirty="0">
              <a:solidFill>
                <a:schemeClr val="tx1"/>
              </a:solidFill>
              <a:latin typeface="Cambria" pitchFamily="18" charset="0"/>
            </a:endParaRP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  <a:latin typeface="Cambria" pitchFamily="18" charset="0"/>
            </a:endParaRPr>
          </a:p>
          <a:p>
            <a:pPr marL="0" indent="0">
              <a:buNone/>
            </a:pPr>
            <a:endParaRPr lang="en-US" sz="2000" b="1" i="1" u="sng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281C99-D68C-420E-8F9B-8C5E8CC77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72" y="2266870"/>
            <a:ext cx="5158638" cy="2533730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074DC5E-9808-4325-8E2F-5343EB948C81}"/>
              </a:ext>
            </a:extLst>
          </p:cNvPr>
          <p:cNvGrpSpPr/>
          <p:nvPr/>
        </p:nvGrpSpPr>
        <p:grpSpPr>
          <a:xfrm>
            <a:off x="5257801" y="117740"/>
            <a:ext cx="3749510" cy="2396860"/>
            <a:chOff x="5330855" y="463481"/>
            <a:chExt cx="3798568" cy="19230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737A1D-C0D2-46C7-A350-C1E022F53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166" t="14445" r="30000" b="66296"/>
            <a:stretch/>
          </p:blipFill>
          <p:spPr>
            <a:xfrm>
              <a:off x="5330855" y="463481"/>
              <a:ext cx="3733800" cy="990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A26EE4-DE1B-4568-B420-F2B341999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166" t="45489" r="30000" b="36666"/>
            <a:stretch/>
          </p:blipFill>
          <p:spPr>
            <a:xfrm>
              <a:off x="5330855" y="1452755"/>
              <a:ext cx="3798568" cy="93374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FDCBD55-DD2F-45A9-9AB7-71083588285C}"/>
              </a:ext>
            </a:extLst>
          </p:cNvPr>
          <p:cNvSpPr txBox="1"/>
          <p:nvPr/>
        </p:nvSpPr>
        <p:spPr>
          <a:xfrm>
            <a:off x="5638800" y="2624039"/>
            <a:ext cx="27190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arding"/>
              </a:rPr>
              <a:t>Dr. </a:t>
            </a:r>
            <a:r>
              <a:rPr lang="en-US" sz="1050" b="1" dirty="0" err="1">
                <a:latin typeface="Harding"/>
              </a:rPr>
              <a:t>Junmin</a:t>
            </a:r>
            <a:r>
              <a:rPr lang="en-US" sz="1050" b="1" dirty="0">
                <a:latin typeface="Harding"/>
              </a:rPr>
              <a:t> Peng, </a:t>
            </a:r>
            <a:r>
              <a:rPr lang="en-US" sz="1050" b="1" dirty="0">
                <a:solidFill>
                  <a:srgbClr val="222222"/>
                </a:solidFill>
                <a:latin typeface="Harding"/>
              </a:rPr>
              <a:t>St. Jude Children’s Research</a:t>
            </a:r>
          </a:p>
          <a:p>
            <a:r>
              <a:rPr lang="en-US" sz="1050" b="1" dirty="0">
                <a:solidFill>
                  <a:srgbClr val="222222"/>
                </a:solidFill>
                <a:latin typeface="Harding"/>
              </a:rPr>
              <a:t> Hospital, Memphis</a:t>
            </a:r>
            <a:endParaRPr lang="en-US" sz="1050" b="1" dirty="0">
              <a:latin typeface="Harding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C1EAE7-2905-4CCC-A1EA-92F71B0B2FDD}"/>
              </a:ext>
            </a:extLst>
          </p:cNvPr>
          <p:cNvSpPr txBox="1"/>
          <p:nvPr/>
        </p:nvSpPr>
        <p:spPr>
          <a:xfrm>
            <a:off x="5885969" y="5495958"/>
            <a:ext cx="17700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arding"/>
              </a:rPr>
              <a:t>Dr. Li-Huei Tsai, MIT, Boston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7E6631-EEEB-43D8-AAC6-A21C4F294958}"/>
              </a:ext>
            </a:extLst>
          </p:cNvPr>
          <p:cNvGrpSpPr/>
          <p:nvPr/>
        </p:nvGrpSpPr>
        <p:grpSpPr>
          <a:xfrm>
            <a:off x="5486400" y="3275861"/>
            <a:ext cx="3352800" cy="2126495"/>
            <a:chOff x="5638800" y="3210075"/>
            <a:chExt cx="2813111" cy="21739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01868C-A281-433B-BF1F-7ED099F5B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833" t="11481" r="16666" b="57974"/>
            <a:stretch/>
          </p:blipFill>
          <p:spPr>
            <a:xfrm>
              <a:off x="5638800" y="3210075"/>
              <a:ext cx="2813111" cy="74969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8BD947-8547-4637-99A5-397EDA9E3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8333" t="70741" r="48333" b="11482"/>
            <a:stretch/>
          </p:blipFill>
          <p:spPr>
            <a:xfrm>
              <a:off x="5791200" y="3958088"/>
              <a:ext cx="1815853" cy="1425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5779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F872-DD1F-4E23-AE32-2056BD957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57" y="0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Cytokine signaling through STAT3 is a druggable target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830A15-3BC9-402D-8388-8D989F6B5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376" t="31988" r="50001" b="28128"/>
          <a:stretch/>
        </p:blipFill>
        <p:spPr>
          <a:xfrm>
            <a:off x="76200" y="1295400"/>
            <a:ext cx="3620530" cy="3581400"/>
          </a:xfr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1C67241-F930-4346-8312-1A4D4DC4E454}"/>
              </a:ext>
            </a:extLst>
          </p:cNvPr>
          <p:cNvGraphicFramePr>
            <a:graphicFrameLocks noGrp="1"/>
          </p:cNvGraphicFramePr>
          <p:nvPr/>
        </p:nvGraphicFramePr>
        <p:xfrm>
          <a:off x="3962400" y="1676400"/>
          <a:ext cx="4889157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719">
                  <a:extLst>
                    <a:ext uri="{9D8B030D-6E8A-4147-A177-3AD203B41FA5}">
                      <a16:colId xmlns:a16="http://schemas.microsoft.com/office/drawing/2014/main" val="2364564319"/>
                    </a:ext>
                  </a:extLst>
                </a:gridCol>
                <a:gridCol w="1629719">
                  <a:extLst>
                    <a:ext uri="{9D8B030D-6E8A-4147-A177-3AD203B41FA5}">
                      <a16:colId xmlns:a16="http://schemas.microsoft.com/office/drawing/2014/main" val="2114503632"/>
                    </a:ext>
                  </a:extLst>
                </a:gridCol>
                <a:gridCol w="1629719">
                  <a:extLst>
                    <a:ext uri="{9D8B030D-6E8A-4147-A177-3AD203B41FA5}">
                      <a16:colId xmlns:a16="http://schemas.microsoft.com/office/drawing/2014/main" val="2438910311"/>
                    </a:ext>
                  </a:extLst>
                </a:gridCol>
              </a:tblGrid>
              <a:tr h="2184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Indication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985871"/>
                  </a:ext>
                </a:extLst>
              </a:tr>
              <a:tr h="218440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Crizotinib</a:t>
                      </a:r>
                      <a:endParaRPr lang="en-US" sz="1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Lung cancer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FDA-approved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417280"/>
                  </a:ext>
                </a:extLst>
              </a:tr>
              <a:tr h="218440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Napabucasin</a:t>
                      </a:r>
                      <a:endParaRPr lang="en-US" sz="1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Colorectal cancer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FDA-orphan 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637420"/>
                  </a:ext>
                </a:extLst>
              </a:tr>
              <a:tr h="21844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TTI-101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Hepatocellular cancer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In ongoing phase-1 trials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33828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21623D73-7824-4BE8-AA9F-E7290E41ACF3}"/>
              </a:ext>
            </a:extLst>
          </p:cNvPr>
          <p:cNvGrpSpPr/>
          <p:nvPr/>
        </p:nvGrpSpPr>
        <p:grpSpPr>
          <a:xfrm>
            <a:off x="115807" y="5638800"/>
            <a:ext cx="8784700" cy="621127"/>
            <a:chOff x="152400" y="5465695"/>
            <a:chExt cx="9092119" cy="8382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AFEBA1-8276-4983-B956-2E7F59CE572C}"/>
                </a:ext>
              </a:extLst>
            </p:cNvPr>
            <p:cNvSpPr txBox="1"/>
            <p:nvPr/>
          </p:nvSpPr>
          <p:spPr>
            <a:xfrm>
              <a:off x="1066800" y="5465695"/>
              <a:ext cx="8177719" cy="789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Jackson Roberts </a:t>
              </a:r>
              <a:r>
                <a:rPr lang="en-US" sz="1600" b="1" i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et al</a:t>
              </a:r>
              <a:r>
                <a:rPr lang="en-US" sz="1600" i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16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A Brain Proteomic Signature of Incipient Alzheimer’s Disease in Young APOE </a:t>
              </a:r>
              <a:r>
                <a:rPr lang="el-GR" sz="16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ε4</a:t>
              </a:r>
              <a:r>
                <a:rPr lang="en-US" sz="16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Carriers identifies novel drug targets 2021 </a:t>
              </a:r>
              <a:r>
                <a:rPr lang="en-US" sz="1600" b="1" i="1" u="sng" dirty="0">
                  <a:latin typeface="Cambria" panose="02040503050406030204" pitchFamily="18" charset="0"/>
                  <a:ea typeface="Times New Roman" panose="02020603050405020304" pitchFamily="18" charset="0"/>
                </a:rPr>
                <a:t>SCIENCE Advances</a:t>
              </a:r>
              <a:r>
                <a:rPr lang="en-US" sz="1600" i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9" name="Picture 2" descr="Science Advances - Home | Facebook">
              <a:extLst>
                <a:ext uri="{FF2B5EF4-FFF2-40B4-BE49-F238E27FC236}">
                  <a16:creationId xmlns:a16="http://schemas.microsoft.com/office/drawing/2014/main" id="{891823F4-43B3-4D9E-A8A8-63B8D7AC51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465695"/>
              <a:ext cx="838200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4564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8792BC-1AD4-234A-899E-B9970986F669}"/>
              </a:ext>
            </a:extLst>
          </p:cNvPr>
          <p:cNvSpPr/>
          <p:nvPr/>
        </p:nvSpPr>
        <p:spPr>
          <a:xfrm>
            <a:off x="1057275" y="609600"/>
            <a:ext cx="6572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Does TTI-101 alter molecular outcomes relevant to AD?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B5468-FD9C-B647-8764-D3D4C8CC0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4814" r="55833" b="45556"/>
          <a:stretch/>
        </p:blipFill>
        <p:spPr>
          <a:xfrm>
            <a:off x="304800" y="1524000"/>
            <a:ext cx="4038600" cy="2785242"/>
          </a:xfrm>
          <a:prstGeom prst="rect">
            <a:avLst/>
          </a:prstGeom>
        </p:spPr>
      </p:pic>
      <p:pic>
        <p:nvPicPr>
          <p:cNvPr id="8" name="Picture 2" descr="Abstract Image">
            <a:extLst>
              <a:ext uri="{FF2B5EF4-FFF2-40B4-BE49-F238E27FC236}">
                <a16:creationId xmlns:a16="http://schemas.microsoft.com/office/drawing/2014/main" id="{C075B8DD-70F1-1648-BEDA-AFB0DC3F7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62" y="1659321"/>
            <a:ext cx="354169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EF3EF9-11CB-469C-B9AF-D0582065B49F}"/>
              </a:ext>
            </a:extLst>
          </p:cNvPr>
          <p:cNvGrpSpPr/>
          <p:nvPr/>
        </p:nvGrpSpPr>
        <p:grpSpPr>
          <a:xfrm>
            <a:off x="76200" y="5654046"/>
            <a:ext cx="8784700" cy="621127"/>
            <a:chOff x="152400" y="5465695"/>
            <a:chExt cx="9092119" cy="8382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141A85-783E-43D1-A24B-E593DF4F5154}"/>
                </a:ext>
              </a:extLst>
            </p:cNvPr>
            <p:cNvSpPr txBox="1"/>
            <p:nvPr/>
          </p:nvSpPr>
          <p:spPr>
            <a:xfrm>
              <a:off x="1066800" y="5465695"/>
              <a:ext cx="8177719" cy="789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Jackson Roberts </a:t>
              </a:r>
              <a:r>
                <a:rPr lang="en-US" sz="1600" b="1" i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et al</a:t>
              </a:r>
              <a:r>
                <a:rPr lang="en-US" sz="1600" i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16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A Brain Proteomic Signature of Incipient Alzheimer’s Disease in Young APOE </a:t>
              </a:r>
              <a:r>
                <a:rPr lang="el-GR" sz="16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ε4</a:t>
              </a:r>
              <a:r>
                <a:rPr lang="en-US" sz="16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Carriers identifies novel drug targets 2021 </a:t>
              </a:r>
              <a:r>
                <a:rPr lang="en-US" sz="1600" b="1" i="1" u="sng" dirty="0">
                  <a:latin typeface="Cambria" panose="02040503050406030204" pitchFamily="18" charset="0"/>
                  <a:ea typeface="Times New Roman" panose="02020603050405020304" pitchFamily="18" charset="0"/>
                </a:rPr>
                <a:t>SCIENCE Advances</a:t>
              </a:r>
              <a:r>
                <a:rPr lang="en-US" sz="1600" i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0" name="Picture 2" descr="Science Advances - Home | Facebook">
              <a:extLst>
                <a:ext uri="{FF2B5EF4-FFF2-40B4-BE49-F238E27FC236}">
                  <a16:creationId xmlns:a16="http://schemas.microsoft.com/office/drawing/2014/main" id="{C20C927E-70A6-4FE8-97FA-2FAA34ECA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465695"/>
              <a:ext cx="838200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5733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ure 1 | A Close Look at BACE1 Inhibitors for Alzheimer&amp;#39;s Disease  Treatment | SpringerLink">
            <a:extLst>
              <a:ext uri="{FF2B5EF4-FFF2-40B4-BE49-F238E27FC236}">
                <a16:creationId xmlns:a16="http://schemas.microsoft.com/office/drawing/2014/main" id="{7C668D7D-EF1F-4353-AC3C-D562249A4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881" y="727850"/>
            <a:ext cx="3158462" cy="1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cheme depicting the mechanism of neuro-inflammation in autoimmune conditions. In this depiction lipopolysaccharide (LPS) is the inflammatory agent which causes activation of monocytes in the systemic circulation via Toll-Like Receptor 4 (TLR4). LPS/TLR4 activation results in the production of pro-inflammatory cytokines (including Tumor Necrosis Factor alpha (TNFα) and Interferon Stimulating Genes (ISGs) which activate microglial cells within the brain. Activated monocytes are then recruited across the BBB and as a result of all of the above there may be consequential neuronal apoptosis and necrosis. In a model of collagen-induced arthritis, S100 was shown to increase BBB permeability to inflammatory cells.">
            <a:extLst>
              <a:ext uri="{FF2B5EF4-FFF2-40B4-BE49-F238E27FC236}">
                <a16:creationId xmlns:a16="http://schemas.microsoft.com/office/drawing/2014/main" id="{7DC82152-4CFB-495F-8803-9FEEE0DBD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32334"/>
            <a:ext cx="2362200" cy="180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gure1">
            <a:extLst>
              <a:ext uri="{FF2B5EF4-FFF2-40B4-BE49-F238E27FC236}">
                <a16:creationId xmlns:a16="http://schemas.microsoft.com/office/drawing/2014/main" id="{6F7DF92F-22D5-4433-A65D-00165B7E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27" y="2906719"/>
            <a:ext cx="238534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B0BB09-D620-4B8F-8094-7763B35E19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30" t="44444" r="80270" b="42223"/>
          <a:stretch/>
        </p:blipFill>
        <p:spPr>
          <a:xfrm>
            <a:off x="3535405" y="854897"/>
            <a:ext cx="1036595" cy="1554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9BAFBD-6594-448B-9371-EE3B871BB329}"/>
              </a:ext>
            </a:extLst>
          </p:cNvPr>
          <p:cNvSpPr txBox="1"/>
          <p:nvPr/>
        </p:nvSpPr>
        <p:spPr>
          <a:xfrm>
            <a:off x="2216804" y="183464"/>
            <a:ext cx="4510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TTI-101 rescues multiple AD phenotypes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F05438-B593-4CF6-963D-5E15497F64E5}"/>
              </a:ext>
            </a:extLst>
          </p:cNvPr>
          <p:cNvSpPr txBox="1"/>
          <p:nvPr/>
        </p:nvSpPr>
        <p:spPr>
          <a:xfrm>
            <a:off x="119449" y="2592390"/>
            <a:ext cx="2907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Lowers IL-6, IL-1</a:t>
            </a:r>
            <a:r>
              <a:rPr lang="el-GR" b="1" dirty="0">
                <a:latin typeface="Cambria" panose="02040503050406030204" pitchFamily="18" charset="0"/>
                <a:ea typeface="Cambria" panose="02040503050406030204" pitchFamily="18" charset="0"/>
              </a:rPr>
              <a:t>β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release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in BV-2 microglia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DC70B8-8D4B-4E75-B0F4-CA1A25A3CC77}"/>
              </a:ext>
            </a:extLst>
          </p:cNvPr>
          <p:cNvSpPr txBox="1"/>
          <p:nvPr/>
        </p:nvSpPr>
        <p:spPr>
          <a:xfrm>
            <a:off x="5710881" y="2592390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Lowers A</a:t>
            </a:r>
            <a:r>
              <a:rPr lang="el-GR" b="1" dirty="0">
                <a:latin typeface="Cambria" panose="02040503050406030204" pitchFamily="18" charset="0"/>
                <a:ea typeface="Cambria" panose="02040503050406030204" pitchFamily="18" charset="0"/>
              </a:rPr>
              <a:t>β</a:t>
            </a:r>
            <a:r>
              <a:rPr lang="en-US" b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secretion in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hAPP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over-expressing H4 cells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2A31DF-ED47-482A-B9B0-D12B33491728}"/>
              </a:ext>
            </a:extLst>
          </p:cNvPr>
          <p:cNvSpPr txBox="1"/>
          <p:nvPr/>
        </p:nvSpPr>
        <p:spPr>
          <a:xfrm>
            <a:off x="5596991" y="4202119"/>
            <a:ext cx="3608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Lowers p-Tau levels in hTau441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over-expressing Neuroblastoma 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cells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374BAF-75E0-4039-A549-DCE16B1B3EB1}"/>
              </a:ext>
            </a:extLst>
          </p:cNvPr>
          <p:cNvGrpSpPr/>
          <p:nvPr/>
        </p:nvGrpSpPr>
        <p:grpSpPr>
          <a:xfrm>
            <a:off x="130700" y="5867403"/>
            <a:ext cx="8784700" cy="621127"/>
            <a:chOff x="152400" y="5465695"/>
            <a:chExt cx="9092119" cy="8382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EE9EA7-E82C-40C4-B8AE-97C18DBFFFE1}"/>
                </a:ext>
              </a:extLst>
            </p:cNvPr>
            <p:cNvSpPr txBox="1"/>
            <p:nvPr/>
          </p:nvSpPr>
          <p:spPr>
            <a:xfrm>
              <a:off x="1066800" y="5465695"/>
              <a:ext cx="8177719" cy="789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Jackson Roberts </a:t>
              </a:r>
              <a:r>
                <a:rPr lang="en-US" sz="1600" b="1" i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et al</a:t>
              </a:r>
              <a:r>
                <a:rPr lang="en-US" sz="1600" i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16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A Brain Proteomic Signature of Incipient Alzheimer’s Disease in Young APOE </a:t>
              </a:r>
              <a:r>
                <a:rPr lang="el-GR" sz="16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ε4</a:t>
              </a:r>
              <a:r>
                <a:rPr lang="en-US" sz="16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Carriers identifies novel drug targets 2021 </a:t>
              </a:r>
              <a:r>
                <a:rPr lang="en-US" sz="1600" b="1" i="1" u="sng" dirty="0">
                  <a:latin typeface="Cambria" panose="02040503050406030204" pitchFamily="18" charset="0"/>
                  <a:ea typeface="Times New Roman" panose="02020603050405020304" pitchFamily="18" charset="0"/>
                </a:rPr>
                <a:t>SCIENCE Advances</a:t>
              </a:r>
              <a:r>
                <a:rPr lang="en-US" sz="1600" i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7" name="Picture 2" descr="Science Advances - Home | Facebook">
              <a:extLst>
                <a:ext uri="{FF2B5EF4-FFF2-40B4-BE49-F238E27FC236}">
                  <a16:creationId xmlns:a16="http://schemas.microsoft.com/office/drawing/2014/main" id="{2EF8EF44-9D9F-47AC-B57F-67D15E5BD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465695"/>
              <a:ext cx="838200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F8F5051-EAAE-4904-8646-305BD19DEB18}"/>
              </a:ext>
            </a:extLst>
          </p:cNvPr>
          <p:cNvCxnSpPr/>
          <p:nvPr/>
        </p:nvCxnSpPr>
        <p:spPr>
          <a:xfrm flipH="1">
            <a:off x="2667000" y="1676400"/>
            <a:ext cx="68580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D5331E9-636D-45E8-A09B-342B9D32A4B1}"/>
              </a:ext>
            </a:extLst>
          </p:cNvPr>
          <p:cNvCxnSpPr>
            <a:cxnSpLocks/>
          </p:cNvCxnSpPr>
          <p:nvPr/>
        </p:nvCxnSpPr>
        <p:spPr>
          <a:xfrm>
            <a:off x="4724400" y="1676400"/>
            <a:ext cx="796391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8F6FE66-6BBE-40AE-88B4-46CC23E4B064}"/>
              </a:ext>
            </a:extLst>
          </p:cNvPr>
          <p:cNvCxnSpPr>
            <a:cxnSpLocks/>
          </p:cNvCxnSpPr>
          <p:nvPr/>
        </p:nvCxnSpPr>
        <p:spPr>
          <a:xfrm>
            <a:off x="4114800" y="2336599"/>
            <a:ext cx="0" cy="53587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74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aptura de pantalla 2021-03-04 a las 13.47.03.png" descr="Captura de pantalla 2021-03-04 a las 13.47.03.png"/>
          <p:cNvPicPr>
            <a:picLocks noChangeAspect="1"/>
          </p:cNvPicPr>
          <p:nvPr/>
        </p:nvPicPr>
        <p:blipFill>
          <a:blip r:embed="rId2"/>
          <a:srcRect l="23137" t="37108" r="7157" b="54290"/>
          <a:stretch>
            <a:fillRect/>
          </a:stretch>
        </p:blipFill>
        <p:spPr>
          <a:xfrm>
            <a:off x="1938662" y="2083675"/>
            <a:ext cx="1249642" cy="24790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52" name="Captura de pantalla 2021-03-04 a las 13.47.32.png" descr="Captura de pantalla 2021-03-04 a las 13.47.32.png"/>
          <p:cNvPicPr>
            <a:picLocks noChangeAspect="1"/>
          </p:cNvPicPr>
          <p:nvPr/>
        </p:nvPicPr>
        <p:blipFill>
          <a:blip r:embed="rId3"/>
          <a:srcRect l="8336" t="40791" r="5560" b="50000"/>
          <a:stretch>
            <a:fillRect/>
          </a:stretch>
        </p:blipFill>
        <p:spPr>
          <a:xfrm>
            <a:off x="3481555" y="2076865"/>
            <a:ext cx="1249607" cy="26235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53" name="Captura de pantalla 2021-03-04 a las 13.48.05.png" descr="Captura de pantalla 2021-03-04 a las 13.48.05.png"/>
          <p:cNvPicPr>
            <a:picLocks noChangeAspect="1"/>
          </p:cNvPicPr>
          <p:nvPr/>
        </p:nvPicPr>
        <p:blipFill>
          <a:blip r:embed="rId4"/>
          <a:srcRect l="7051" t="32573" r="15923" b="57058"/>
          <a:stretch>
            <a:fillRect/>
          </a:stretch>
        </p:blipFill>
        <p:spPr>
          <a:xfrm>
            <a:off x="4976475" y="2075742"/>
            <a:ext cx="1249429" cy="26509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54" name="-"/>
          <p:cNvSpPr txBox="1"/>
          <p:nvPr/>
        </p:nvSpPr>
        <p:spPr>
          <a:xfrm>
            <a:off x="2046782" y="1921303"/>
            <a:ext cx="168842" cy="15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633">
                <a:latin typeface="Calibri" panose="020F0502020204030204"/>
              </a:rPr>
              <a:t>-</a:t>
            </a:r>
          </a:p>
        </p:txBody>
      </p:sp>
      <p:sp>
        <p:nvSpPr>
          <p:cNvPr id="155" name="+"/>
          <p:cNvSpPr txBox="1"/>
          <p:nvPr/>
        </p:nvSpPr>
        <p:spPr>
          <a:xfrm>
            <a:off x="2344636" y="1921303"/>
            <a:ext cx="168841" cy="15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633">
                <a:latin typeface="Calibri" panose="020F0502020204030204"/>
              </a:rPr>
              <a:t>+</a:t>
            </a:r>
          </a:p>
        </p:txBody>
      </p:sp>
      <p:sp>
        <p:nvSpPr>
          <p:cNvPr id="156" name="-"/>
          <p:cNvSpPr txBox="1"/>
          <p:nvPr/>
        </p:nvSpPr>
        <p:spPr>
          <a:xfrm>
            <a:off x="2619391" y="1921303"/>
            <a:ext cx="168842" cy="15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633">
                <a:latin typeface="Calibri" panose="020F0502020204030204"/>
              </a:rPr>
              <a:t>-</a:t>
            </a:r>
          </a:p>
        </p:txBody>
      </p:sp>
      <p:sp>
        <p:nvSpPr>
          <p:cNvPr id="157" name="+"/>
          <p:cNvSpPr txBox="1"/>
          <p:nvPr/>
        </p:nvSpPr>
        <p:spPr>
          <a:xfrm>
            <a:off x="2900843" y="1921303"/>
            <a:ext cx="168842" cy="15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633">
                <a:latin typeface="Calibri" panose="020F0502020204030204"/>
              </a:rPr>
              <a:t>+</a:t>
            </a:r>
          </a:p>
        </p:txBody>
      </p:sp>
      <p:sp>
        <p:nvSpPr>
          <p:cNvPr id="158" name="HCQ 50 µM"/>
          <p:cNvSpPr txBox="1"/>
          <p:nvPr/>
        </p:nvSpPr>
        <p:spPr>
          <a:xfrm>
            <a:off x="2046782" y="1754247"/>
            <a:ext cx="466695" cy="143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80" dirty="0">
                <a:latin typeface="Calibri" panose="020F0502020204030204"/>
              </a:rPr>
              <a:t>RAX</a:t>
            </a:r>
            <a:r>
              <a:rPr sz="580" dirty="0">
                <a:latin typeface="Calibri" panose="020F0502020204030204"/>
              </a:rPr>
              <a:t> 50 µM</a:t>
            </a:r>
          </a:p>
        </p:txBody>
      </p:sp>
      <p:sp>
        <p:nvSpPr>
          <p:cNvPr id="159" name="MTX 50 nM"/>
          <p:cNvSpPr txBox="1"/>
          <p:nvPr/>
        </p:nvSpPr>
        <p:spPr>
          <a:xfrm>
            <a:off x="2619391" y="1754247"/>
            <a:ext cx="466695" cy="143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580">
                <a:latin typeface="Calibri" panose="020F0502020204030204"/>
              </a:rPr>
              <a:t>MTX 50 nM</a:t>
            </a:r>
          </a:p>
        </p:txBody>
      </p:sp>
      <p:sp>
        <p:nvSpPr>
          <p:cNvPr id="160" name="Línea"/>
          <p:cNvSpPr/>
          <p:nvPr/>
        </p:nvSpPr>
        <p:spPr>
          <a:xfrm>
            <a:off x="2030911" y="1908140"/>
            <a:ext cx="498439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94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1" name="Línea"/>
          <p:cNvSpPr/>
          <p:nvPr/>
        </p:nvSpPr>
        <p:spPr>
          <a:xfrm>
            <a:off x="2603520" y="1904791"/>
            <a:ext cx="498439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94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2" name="-"/>
          <p:cNvSpPr txBox="1"/>
          <p:nvPr/>
        </p:nvSpPr>
        <p:spPr>
          <a:xfrm>
            <a:off x="3589555" y="1907533"/>
            <a:ext cx="168842" cy="15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633">
                <a:latin typeface="Calibri" panose="020F0502020204030204"/>
              </a:rPr>
              <a:t>-</a:t>
            </a:r>
          </a:p>
        </p:txBody>
      </p:sp>
      <p:sp>
        <p:nvSpPr>
          <p:cNvPr id="163" name="+"/>
          <p:cNvSpPr txBox="1"/>
          <p:nvPr/>
        </p:nvSpPr>
        <p:spPr>
          <a:xfrm>
            <a:off x="3887409" y="1907533"/>
            <a:ext cx="168842" cy="15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633">
                <a:latin typeface="Calibri" panose="020F0502020204030204"/>
              </a:rPr>
              <a:t>+</a:t>
            </a:r>
          </a:p>
        </p:txBody>
      </p:sp>
      <p:sp>
        <p:nvSpPr>
          <p:cNvPr id="164" name="-"/>
          <p:cNvSpPr txBox="1"/>
          <p:nvPr/>
        </p:nvSpPr>
        <p:spPr>
          <a:xfrm>
            <a:off x="4162164" y="1907533"/>
            <a:ext cx="168842" cy="15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633">
                <a:latin typeface="Calibri" panose="020F0502020204030204"/>
              </a:rPr>
              <a:t>-</a:t>
            </a:r>
          </a:p>
        </p:txBody>
      </p:sp>
      <p:sp>
        <p:nvSpPr>
          <p:cNvPr id="165" name="+"/>
          <p:cNvSpPr txBox="1"/>
          <p:nvPr/>
        </p:nvSpPr>
        <p:spPr>
          <a:xfrm>
            <a:off x="4443616" y="1907533"/>
            <a:ext cx="168842" cy="15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633">
                <a:latin typeface="Calibri" panose="020F0502020204030204"/>
              </a:rPr>
              <a:t>+</a:t>
            </a:r>
          </a:p>
        </p:txBody>
      </p:sp>
      <p:sp>
        <p:nvSpPr>
          <p:cNvPr id="166" name="HCQ 50 µM"/>
          <p:cNvSpPr txBox="1"/>
          <p:nvPr/>
        </p:nvSpPr>
        <p:spPr>
          <a:xfrm>
            <a:off x="3589555" y="1740477"/>
            <a:ext cx="466695" cy="143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80" dirty="0">
                <a:latin typeface="Calibri" panose="020F0502020204030204"/>
              </a:rPr>
              <a:t>RAX</a:t>
            </a:r>
            <a:r>
              <a:rPr sz="580" dirty="0">
                <a:latin typeface="Calibri" panose="020F0502020204030204"/>
              </a:rPr>
              <a:t> 50 µM</a:t>
            </a:r>
          </a:p>
        </p:txBody>
      </p:sp>
      <p:sp>
        <p:nvSpPr>
          <p:cNvPr id="167" name="MTX 50 nM"/>
          <p:cNvSpPr txBox="1"/>
          <p:nvPr/>
        </p:nvSpPr>
        <p:spPr>
          <a:xfrm>
            <a:off x="4162164" y="1740477"/>
            <a:ext cx="466695" cy="143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580">
                <a:latin typeface="Calibri" panose="020F0502020204030204"/>
              </a:rPr>
              <a:t>MTX 50 nM</a:t>
            </a:r>
          </a:p>
        </p:txBody>
      </p:sp>
      <p:sp>
        <p:nvSpPr>
          <p:cNvPr id="168" name="Línea"/>
          <p:cNvSpPr/>
          <p:nvPr/>
        </p:nvSpPr>
        <p:spPr>
          <a:xfrm>
            <a:off x="3573683" y="1894370"/>
            <a:ext cx="498438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94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9" name="Línea"/>
          <p:cNvSpPr/>
          <p:nvPr/>
        </p:nvSpPr>
        <p:spPr>
          <a:xfrm>
            <a:off x="4146293" y="1891021"/>
            <a:ext cx="498438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94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0" name="-"/>
          <p:cNvSpPr txBox="1"/>
          <p:nvPr/>
        </p:nvSpPr>
        <p:spPr>
          <a:xfrm>
            <a:off x="5084726" y="1921303"/>
            <a:ext cx="168842" cy="15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633">
                <a:latin typeface="Calibri" panose="020F0502020204030204"/>
              </a:rPr>
              <a:t>-</a:t>
            </a:r>
          </a:p>
        </p:txBody>
      </p:sp>
      <p:sp>
        <p:nvSpPr>
          <p:cNvPr id="171" name="+"/>
          <p:cNvSpPr txBox="1"/>
          <p:nvPr/>
        </p:nvSpPr>
        <p:spPr>
          <a:xfrm>
            <a:off x="5382580" y="1921303"/>
            <a:ext cx="168842" cy="15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633">
                <a:latin typeface="Calibri" panose="020F0502020204030204"/>
              </a:rPr>
              <a:t>+</a:t>
            </a:r>
          </a:p>
        </p:txBody>
      </p:sp>
      <p:sp>
        <p:nvSpPr>
          <p:cNvPr id="172" name="-"/>
          <p:cNvSpPr txBox="1"/>
          <p:nvPr/>
        </p:nvSpPr>
        <p:spPr>
          <a:xfrm>
            <a:off x="5657335" y="1921303"/>
            <a:ext cx="168842" cy="15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633">
                <a:latin typeface="Calibri" panose="020F0502020204030204"/>
              </a:rPr>
              <a:t>-</a:t>
            </a:r>
          </a:p>
        </p:txBody>
      </p:sp>
      <p:sp>
        <p:nvSpPr>
          <p:cNvPr id="173" name="+"/>
          <p:cNvSpPr txBox="1"/>
          <p:nvPr/>
        </p:nvSpPr>
        <p:spPr>
          <a:xfrm>
            <a:off x="5938787" y="1921303"/>
            <a:ext cx="168842" cy="15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633">
                <a:latin typeface="Calibri" panose="020F0502020204030204"/>
              </a:rPr>
              <a:t>+</a:t>
            </a:r>
          </a:p>
        </p:txBody>
      </p:sp>
      <p:sp>
        <p:nvSpPr>
          <p:cNvPr id="174" name="HCQ 50 µM"/>
          <p:cNvSpPr txBox="1"/>
          <p:nvPr/>
        </p:nvSpPr>
        <p:spPr>
          <a:xfrm>
            <a:off x="5084726" y="1754247"/>
            <a:ext cx="466695" cy="143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80" dirty="0">
                <a:latin typeface="Calibri" panose="020F0502020204030204"/>
              </a:rPr>
              <a:t>RAX</a:t>
            </a:r>
            <a:r>
              <a:rPr sz="580" dirty="0">
                <a:latin typeface="Calibri" panose="020F0502020204030204"/>
              </a:rPr>
              <a:t> 50 µM</a:t>
            </a:r>
          </a:p>
        </p:txBody>
      </p:sp>
      <p:sp>
        <p:nvSpPr>
          <p:cNvPr id="175" name="MTX 50 nM"/>
          <p:cNvSpPr txBox="1"/>
          <p:nvPr/>
        </p:nvSpPr>
        <p:spPr>
          <a:xfrm>
            <a:off x="5657335" y="1754247"/>
            <a:ext cx="466695" cy="143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580">
                <a:latin typeface="Calibri" panose="020F0502020204030204"/>
              </a:rPr>
              <a:t>MTX 50 nM</a:t>
            </a:r>
          </a:p>
        </p:txBody>
      </p:sp>
      <p:sp>
        <p:nvSpPr>
          <p:cNvPr id="176" name="Línea"/>
          <p:cNvSpPr/>
          <p:nvPr/>
        </p:nvSpPr>
        <p:spPr>
          <a:xfrm>
            <a:off x="5068854" y="1908140"/>
            <a:ext cx="498439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94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7" name="Línea"/>
          <p:cNvSpPr/>
          <p:nvPr/>
        </p:nvSpPr>
        <p:spPr>
          <a:xfrm>
            <a:off x="5641463" y="1904791"/>
            <a:ext cx="498439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94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8" name="HMC3 (Microglia)"/>
          <p:cNvSpPr txBox="1"/>
          <p:nvPr/>
        </p:nvSpPr>
        <p:spPr>
          <a:xfrm>
            <a:off x="2030911" y="1558496"/>
            <a:ext cx="1071047" cy="1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latin typeface="Calibri" panose="020F0502020204030204"/>
              </a:rPr>
              <a:t>HMC3 (Microglia)</a:t>
            </a:r>
          </a:p>
        </p:txBody>
      </p:sp>
      <p:sp>
        <p:nvSpPr>
          <p:cNvPr id="179" name="1321N1 (Astrocytes)"/>
          <p:cNvSpPr txBox="1"/>
          <p:nvPr/>
        </p:nvSpPr>
        <p:spPr>
          <a:xfrm>
            <a:off x="3573683" y="1558496"/>
            <a:ext cx="1071047" cy="1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latin typeface="Calibri" panose="020F0502020204030204"/>
              </a:rPr>
              <a:t>1321N1 (Astrocytes)</a:t>
            </a:r>
          </a:p>
        </p:txBody>
      </p:sp>
      <p:sp>
        <p:nvSpPr>
          <p:cNvPr id="180" name="BE(2)-M17 (Neuroblasts)"/>
          <p:cNvSpPr txBox="1"/>
          <p:nvPr/>
        </p:nvSpPr>
        <p:spPr>
          <a:xfrm>
            <a:off x="5068855" y="1558496"/>
            <a:ext cx="1372010" cy="1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latin typeface="Calibri" panose="020F0502020204030204"/>
              </a:rPr>
              <a:t>BE(2)-M17 (Neuroblasts)</a:t>
            </a:r>
          </a:p>
        </p:txBody>
      </p:sp>
      <p:sp>
        <p:nvSpPr>
          <p:cNvPr id="181" name="p-STAT3 (Tyr705)"/>
          <p:cNvSpPr txBox="1"/>
          <p:nvPr/>
        </p:nvSpPr>
        <p:spPr>
          <a:xfrm>
            <a:off x="6274932" y="2131825"/>
            <a:ext cx="689267" cy="15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633">
                <a:latin typeface="Calibri" panose="020F0502020204030204"/>
              </a:rPr>
              <a:t>p-STAT3 (Tyr705)</a:t>
            </a:r>
          </a:p>
        </p:txBody>
      </p:sp>
      <p:pic>
        <p:nvPicPr>
          <p:cNvPr id="182" name="Captura de pantalla 2021-03-08 a las 11.38.00.png" descr="Captura de pantalla 2021-03-08 a las 11.38.00.png"/>
          <p:cNvPicPr>
            <a:picLocks noChangeAspect="1"/>
          </p:cNvPicPr>
          <p:nvPr/>
        </p:nvPicPr>
        <p:blipFill>
          <a:blip r:embed="rId5"/>
          <a:srcRect l="9021" t="35775" r="66005" b="53496"/>
          <a:stretch>
            <a:fillRect/>
          </a:stretch>
        </p:blipFill>
        <p:spPr>
          <a:xfrm>
            <a:off x="1938680" y="2394640"/>
            <a:ext cx="1249653" cy="34388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83" name="Captura de pantalla 2021-03-08 a las 11.38.00.png" descr="Captura de pantalla 2021-03-08 a las 11.38.00.png"/>
          <p:cNvPicPr>
            <a:picLocks noChangeAspect="1"/>
          </p:cNvPicPr>
          <p:nvPr/>
        </p:nvPicPr>
        <p:blipFill>
          <a:blip r:embed="rId5"/>
          <a:srcRect l="38316" t="34820" r="36710" b="54452"/>
          <a:stretch>
            <a:fillRect/>
          </a:stretch>
        </p:blipFill>
        <p:spPr>
          <a:xfrm>
            <a:off x="3481555" y="2394640"/>
            <a:ext cx="1249653" cy="34388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84" name="Captura de pantalla 2021-03-08 a las 11.40.23.png" descr="Captura de pantalla 2021-03-08 a las 11.40.23.png"/>
          <p:cNvPicPr>
            <a:picLocks/>
          </p:cNvPicPr>
          <p:nvPr/>
        </p:nvPicPr>
        <p:blipFill>
          <a:blip r:embed="rId6"/>
          <a:srcRect l="65310" t="35093" r="10110" b="54649"/>
          <a:stretch>
            <a:fillRect/>
          </a:stretch>
        </p:blipFill>
        <p:spPr>
          <a:xfrm>
            <a:off x="4976475" y="2394641"/>
            <a:ext cx="1249387" cy="34394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85" name="p-STAT3 (Ser727)"/>
          <p:cNvSpPr txBox="1"/>
          <p:nvPr/>
        </p:nvSpPr>
        <p:spPr>
          <a:xfrm>
            <a:off x="6274932" y="2490823"/>
            <a:ext cx="689267" cy="15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633">
                <a:latin typeface="Calibri" panose="020F0502020204030204"/>
              </a:rPr>
              <a:t>p-STAT3 (Ser727)</a:t>
            </a:r>
          </a:p>
        </p:txBody>
      </p:sp>
      <p:pic>
        <p:nvPicPr>
          <p:cNvPr id="186" name="Captura de pantalla 2021-03-08 a las 11.44.02.png" descr="Captura de pantalla 2021-03-08 a las 11.44.02.png"/>
          <p:cNvPicPr>
            <a:picLocks noChangeAspect="1"/>
          </p:cNvPicPr>
          <p:nvPr/>
        </p:nvPicPr>
        <p:blipFill>
          <a:blip r:embed="rId7"/>
          <a:srcRect l="62413" t="58394" r="14580" b="32350"/>
          <a:stretch>
            <a:fillRect/>
          </a:stretch>
        </p:blipFill>
        <p:spPr>
          <a:xfrm>
            <a:off x="4976475" y="3169927"/>
            <a:ext cx="1249361" cy="32020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87" name="ACTB"/>
          <p:cNvSpPr txBox="1"/>
          <p:nvPr/>
        </p:nvSpPr>
        <p:spPr>
          <a:xfrm>
            <a:off x="6274932" y="3251251"/>
            <a:ext cx="689267" cy="15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633">
                <a:latin typeface="Calibri" panose="020F0502020204030204"/>
              </a:rPr>
              <a:t>ACTB</a:t>
            </a:r>
          </a:p>
        </p:txBody>
      </p:sp>
      <p:pic>
        <p:nvPicPr>
          <p:cNvPr id="188" name="Captura de pantalla 2021-03-08 a las 11.47.08.png" descr="Captura de pantalla 2021-03-08 a las 11.47.08.png"/>
          <p:cNvPicPr>
            <a:picLocks noChangeAspect="1"/>
          </p:cNvPicPr>
          <p:nvPr/>
        </p:nvPicPr>
        <p:blipFill>
          <a:blip r:embed="rId8"/>
          <a:srcRect l="9786" t="54725" r="67658" b="35562"/>
          <a:stretch>
            <a:fillRect/>
          </a:stretch>
        </p:blipFill>
        <p:spPr>
          <a:xfrm>
            <a:off x="1938663" y="3174033"/>
            <a:ext cx="1249591" cy="31592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89" name="Captura de pantalla 2021-03-08 a las 11.47.08.png" descr="Captura de pantalla 2021-03-08 a las 11.47.08.png"/>
          <p:cNvPicPr>
            <a:picLocks noChangeAspect="1"/>
          </p:cNvPicPr>
          <p:nvPr/>
        </p:nvPicPr>
        <p:blipFill>
          <a:blip r:embed="rId8"/>
          <a:srcRect l="36376" t="54187" r="39860" b="35592"/>
          <a:stretch>
            <a:fillRect/>
          </a:stretch>
        </p:blipFill>
        <p:spPr>
          <a:xfrm>
            <a:off x="3481555" y="3174470"/>
            <a:ext cx="1249724" cy="31559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90" name="Captura de pantalla 2021-03-09 a las 18.22.52.png" descr="Captura de pantalla 2021-03-09 a las 18.22.52.png"/>
          <p:cNvPicPr>
            <a:picLocks noChangeAspect="1"/>
          </p:cNvPicPr>
          <p:nvPr/>
        </p:nvPicPr>
        <p:blipFill>
          <a:blip r:embed="rId9"/>
          <a:srcRect l="8025" t="38694" r="65241" b="53399"/>
          <a:stretch>
            <a:fillRect/>
          </a:stretch>
        </p:blipFill>
        <p:spPr>
          <a:xfrm>
            <a:off x="1938671" y="2804166"/>
            <a:ext cx="1249661" cy="28345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91" name="Captura de pantalla 2021-03-09 a las 18.22.52.png" descr="Captura de pantalla 2021-03-09 a las 18.22.52.png"/>
          <p:cNvPicPr>
            <a:picLocks noChangeAspect="1"/>
          </p:cNvPicPr>
          <p:nvPr/>
        </p:nvPicPr>
        <p:blipFill>
          <a:blip r:embed="rId9"/>
          <a:srcRect l="38755" t="38727" r="34673" b="53414"/>
          <a:stretch>
            <a:fillRect/>
          </a:stretch>
        </p:blipFill>
        <p:spPr>
          <a:xfrm>
            <a:off x="3481555" y="2804166"/>
            <a:ext cx="1249661" cy="28345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92" name="Captura de pantalla 2021-03-09 a las 18.22.52.png" descr="Captura de pantalla 2021-03-09 a las 18.22.52.png"/>
          <p:cNvPicPr>
            <a:picLocks noChangeAspect="1"/>
          </p:cNvPicPr>
          <p:nvPr/>
        </p:nvPicPr>
        <p:blipFill>
          <a:blip r:embed="rId9"/>
          <a:srcRect l="68741" t="39061" r="4786" b="53110"/>
          <a:stretch>
            <a:fillRect/>
          </a:stretch>
        </p:blipFill>
        <p:spPr>
          <a:xfrm>
            <a:off x="4976475" y="2804166"/>
            <a:ext cx="1249661" cy="28345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93" name="STAT3"/>
          <p:cNvSpPr txBox="1"/>
          <p:nvPr/>
        </p:nvSpPr>
        <p:spPr>
          <a:xfrm>
            <a:off x="6274932" y="2870106"/>
            <a:ext cx="689267" cy="15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633">
                <a:latin typeface="Calibri" panose="020F0502020204030204"/>
              </a:rPr>
              <a:t>STAT3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133193-7189-475F-952F-279B4E94781A}"/>
              </a:ext>
            </a:extLst>
          </p:cNvPr>
          <p:cNvSpPr txBox="1"/>
          <p:nvPr/>
        </p:nvSpPr>
        <p:spPr>
          <a:xfrm>
            <a:off x="592228" y="1159475"/>
            <a:ext cx="841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commonly used RA drug (RAX) inactivates STAT3 in Microglia and Astrocytes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0123803-FBCB-448D-BD52-529CFE3F7269}"/>
              </a:ext>
            </a:extLst>
          </p:cNvPr>
          <p:cNvCxnSpPr>
            <a:endCxn id="155" idx="1"/>
          </p:cNvCxnSpPr>
          <p:nvPr/>
        </p:nvCxnSpPr>
        <p:spPr>
          <a:xfrm>
            <a:off x="1555423" y="1818784"/>
            <a:ext cx="789213" cy="178269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89B7E1B-4428-4883-B4E1-B21A0E150F05}"/>
              </a:ext>
            </a:extLst>
          </p:cNvPr>
          <p:cNvCxnSpPr/>
          <p:nvPr/>
        </p:nvCxnSpPr>
        <p:spPr>
          <a:xfrm>
            <a:off x="3069685" y="1826261"/>
            <a:ext cx="789213" cy="178268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5F0A449-1E62-489F-9879-AA9305C5804D}"/>
              </a:ext>
            </a:extLst>
          </p:cNvPr>
          <p:cNvSpPr txBox="1"/>
          <p:nvPr/>
        </p:nvSpPr>
        <p:spPr>
          <a:xfrm>
            <a:off x="975347" y="4470189"/>
            <a:ext cx="733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</a:rPr>
              <a:t>Interpretation: RAX inactivates STAT3 in microglia and astrocytes.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7956936-EB8C-4A25-AA93-56B7906FF68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167" t="26296" r="37500" b="4074"/>
          <a:stretch/>
        </p:blipFill>
        <p:spPr>
          <a:xfrm>
            <a:off x="0" y="-83739"/>
            <a:ext cx="1295400" cy="117084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6371F0C-BC40-4472-A6B7-417E5AABD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53" y="-1"/>
            <a:ext cx="838347" cy="111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19AFD2B-43EE-4B66-93C1-FF7697CE4ED8}"/>
              </a:ext>
            </a:extLst>
          </p:cNvPr>
          <p:cNvSpPr txBox="1"/>
          <p:nvPr/>
        </p:nvSpPr>
        <p:spPr>
          <a:xfrm>
            <a:off x="1341386" y="177162"/>
            <a:ext cx="218002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Dr. Carlos Anerillas, LGG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 </a:t>
            </a:r>
            <a:endParaRPr lang="en-US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CDDE539-6F39-484D-98C9-FF67AE26C069}"/>
              </a:ext>
            </a:extLst>
          </p:cNvPr>
          <p:cNvSpPr txBox="1"/>
          <p:nvPr/>
        </p:nvSpPr>
        <p:spPr>
          <a:xfrm>
            <a:off x="5698647" y="246626"/>
            <a:ext cx="22342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Dr. Myriam Gorospe, LGG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 </a:t>
            </a:r>
            <a:endParaRPr lang="en-US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8792BC-1AD4-234A-899E-B9970986F669}"/>
              </a:ext>
            </a:extLst>
          </p:cNvPr>
          <p:cNvSpPr/>
          <p:nvPr/>
        </p:nvSpPr>
        <p:spPr>
          <a:xfrm>
            <a:off x="1057275" y="609600"/>
            <a:ext cx="6572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Does RAX alter molecular outcomes relevant to AD?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B5468-FD9C-B647-8764-D3D4C8CC0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4814" r="55833" b="45556"/>
          <a:stretch/>
        </p:blipFill>
        <p:spPr>
          <a:xfrm>
            <a:off x="304800" y="1524000"/>
            <a:ext cx="4038600" cy="2785242"/>
          </a:xfrm>
          <a:prstGeom prst="rect">
            <a:avLst/>
          </a:prstGeom>
        </p:spPr>
      </p:pic>
      <p:pic>
        <p:nvPicPr>
          <p:cNvPr id="8" name="Picture 2" descr="Abstract Image">
            <a:extLst>
              <a:ext uri="{FF2B5EF4-FFF2-40B4-BE49-F238E27FC236}">
                <a16:creationId xmlns:a16="http://schemas.microsoft.com/office/drawing/2014/main" id="{C075B8DD-70F1-1648-BEDA-AFB0DC3F7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62" y="1659321"/>
            <a:ext cx="354169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12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cheme depicting the mechanism of neuro-inflammation in autoimmune conditions. In this depiction lipopolysaccharide (LPS) is the inflammatory agent which causes activation of monocytes in the systemic circulation via Toll-Like Receptor 4 (TLR4). LPS/TLR4 activation results in the production of pro-inflammatory cytokines (including Tumor Necrosis Factor alpha (TNFα) and Interferon Stimulating Genes (ISGs) which activate microglial cells within the brain. Activated monocytes are then recruited across the BBB and as a result of all of the above there may be consequential neuronal apoptosis and necrosis. In a model of collagen-induced arthritis, S100 was shown to increase BBB permeability to inflammatory cells.">
            <a:extLst>
              <a:ext uri="{FF2B5EF4-FFF2-40B4-BE49-F238E27FC236}">
                <a16:creationId xmlns:a16="http://schemas.microsoft.com/office/drawing/2014/main" id="{7DC82152-4CFB-495F-8803-9FEEE0DBD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2" y="990600"/>
            <a:ext cx="2362200" cy="180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gure1">
            <a:extLst>
              <a:ext uri="{FF2B5EF4-FFF2-40B4-BE49-F238E27FC236}">
                <a16:creationId xmlns:a16="http://schemas.microsoft.com/office/drawing/2014/main" id="{6F7DF92F-22D5-4433-A65D-00165B7E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26" y="3429000"/>
            <a:ext cx="238534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9BAFBD-6594-448B-9371-EE3B871BB329}"/>
              </a:ext>
            </a:extLst>
          </p:cNvPr>
          <p:cNvSpPr txBox="1"/>
          <p:nvPr/>
        </p:nvSpPr>
        <p:spPr>
          <a:xfrm>
            <a:off x="2216804" y="183464"/>
            <a:ext cx="409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RAX rescues multiple AD phenotypes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F05438-B593-4CF6-963D-5E15497F64E5}"/>
              </a:ext>
            </a:extLst>
          </p:cNvPr>
          <p:cNvSpPr txBox="1"/>
          <p:nvPr/>
        </p:nvSpPr>
        <p:spPr>
          <a:xfrm>
            <a:off x="15404" y="2782669"/>
            <a:ext cx="3663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Lowers TNF-</a:t>
            </a:r>
            <a:r>
              <a:rPr lang="el-GR" b="1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IL-6, IL-1</a:t>
            </a:r>
            <a:r>
              <a:rPr lang="el-GR" b="1" dirty="0">
                <a:latin typeface="Cambria" panose="02040503050406030204" pitchFamily="18" charset="0"/>
                <a:ea typeface="Cambria" panose="02040503050406030204" pitchFamily="18" charset="0"/>
              </a:rPr>
              <a:t>β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release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in BV-2 microglia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DC70B8-8D4B-4E75-B0F4-CA1A25A3CC77}"/>
              </a:ext>
            </a:extLst>
          </p:cNvPr>
          <p:cNvSpPr txBox="1"/>
          <p:nvPr/>
        </p:nvSpPr>
        <p:spPr>
          <a:xfrm>
            <a:off x="5710881" y="2592390"/>
            <a:ext cx="2788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Increases A</a:t>
            </a:r>
            <a:r>
              <a:rPr lang="el-GR" b="1" dirty="0">
                <a:latin typeface="Cambria" panose="02040503050406030204" pitchFamily="18" charset="0"/>
                <a:ea typeface="Cambria" panose="02040503050406030204" pitchFamily="18" charset="0"/>
              </a:rPr>
              <a:t>β</a:t>
            </a:r>
            <a:r>
              <a:rPr lang="en-US" b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clearance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in BV-2 microglia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2A31DF-ED47-482A-B9B0-D12B33491728}"/>
              </a:ext>
            </a:extLst>
          </p:cNvPr>
          <p:cNvSpPr txBox="1"/>
          <p:nvPr/>
        </p:nvSpPr>
        <p:spPr>
          <a:xfrm>
            <a:off x="5548301" y="4572000"/>
            <a:ext cx="3608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Lowers p-Tau levels in hTau441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over-expressing Neuroblastoma 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cells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F8F5051-EAAE-4904-8646-305BD19DEB18}"/>
              </a:ext>
            </a:extLst>
          </p:cNvPr>
          <p:cNvCxnSpPr/>
          <p:nvPr/>
        </p:nvCxnSpPr>
        <p:spPr>
          <a:xfrm flipH="1">
            <a:off x="2501172" y="1676400"/>
            <a:ext cx="68580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D5331E9-636D-45E8-A09B-342B9D32A4B1}"/>
              </a:ext>
            </a:extLst>
          </p:cNvPr>
          <p:cNvCxnSpPr>
            <a:cxnSpLocks/>
          </p:cNvCxnSpPr>
          <p:nvPr/>
        </p:nvCxnSpPr>
        <p:spPr>
          <a:xfrm>
            <a:off x="4751910" y="1676400"/>
            <a:ext cx="796391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8F6FE66-6BBE-40AE-88B4-46CC23E4B064}"/>
              </a:ext>
            </a:extLst>
          </p:cNvPr>
          <p:cNvCxnSpPr>
            <a:cxnSpLocks/>
          </p:cNvCxnSpPr>
          <p:nvPr/>
        </p:nvCxnSpPr>
        <p:spPr>
          <a:xfrm>
            <a:off x="4127156" y="2261052"/>
            <a:ext cx="0" cy="66267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The involvement of microglia in Alzheimer&amp;#39;s disease: a new dog in the fight  - Moore - 2019 - British Journal of Pharmacology - Wiley Online Library">
            <a:extLst>
              <a:ext uri="{FF2B5EF4-FFF2-40B4-BE49-F238E27FC236}">
                <a16:creationId xmlns:a16="http://schemas.microsoft.com/office/drawing/2014/main" id="{F76FBA46-7817-4CDC-8433-D388D6ABD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930" y="791464"/>
            <a:ext cx="3331327" cy="167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ydroxychloroquine - Wikipedia">
            <a:extLst>
              <a:ext uri="{FF2B5EF4-FFF2-40B4-BE49-F238E27FC236}">
                <a16:creationId xmlns:a16="http://schemas.microsoft.com/office/drawing/2014/main" id="{6A69DF67-0992-4170-BDC6-D003109A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05" y="838200"/>
            <a:ext cx="2410435" cy="126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52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5E62-BB95-4494-93D8-4901E53A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10" y="533289"/>
            <a:ext cx="8677962" cy="994172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Does RAX rescue impaired hippocampal synaptic plasticity in </a:t>
            </a:r>
            <a:b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transgenic AD model?</a:t>
            </a:r>
            <a:b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</a:t>
            </a:r>
            <a:br>
              <a:rPr lang="en-US" sz="1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en-US" sz="18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A2BD26D-9A49-4664-B459-6E7831A95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412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72B6A68-8A19-4B05-8575-4F5B36B07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412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8928D-8415-4603-9EAE-CD7C56F7C867}"/>
              </a:ext>
            </a:extLst>
          </p:cNvPr>
          <p:cNvSpPr txBox="1"/>
          <p:nvPr/>
        </p:nvSpPr>
        <p:spPr>
          <a:xfrm>
            <a:off x="447799" y="2057400"/>
            <a:ext cx="82484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AutoNum type="arabicPeriod"/>
            </a:pPr>
            <a:r>
              <a:rPr lang="en-US" dirty="0">
                <a:solidFill>
                  <a:srgbClr val="202124"/>
                </a:solidFill>
                <a:latin typeface="Roboto"/>
              </a:rPr>
              <a:t>Long-term potentiation (</a:t>
            </a:r>
            <a:r>
              <a:rPr lang="en-US" b="1" dirty="0">
                <a:solidFill>
                  <a:srgbClr val="202124"/>
                </a:solidFill>
                <a:latin typeface="Roboto"/>
              </a:rPr>
              <a:t>LTP</a:t>
            </a:r>
            <a:r>
              <a:rPr lang="en-US" dirty="0">
                <a:solidFill>
                  <a:srgbClr val="202124"/>
                </a:solidFill>
                <a:latin typeface="Roboto"/>
              </a:rPr>
              <a:t>) is a process involving persistent strengthening of </a:t>
            </a:r>
            <a:r>
              <a:rPr lang="en-US" b="1" dirty="0">
                <a:solidFill>
                  <a:srgbClr val="202124"/>
                </a:solidFill>
                <a:latin typeface="Roboto"/>
              </a:rPr>
              <a:t>synapses</a:t>
            </a:r>
            <a:r>
              <a:rPr lang="en-US" dirty="0">
                <a:solidFill>
                  <a:srgbClr val="202124"/>
                </a:solidFill>
                <a:latin typeface="Roboto"/>
              </a:rPr>
              <a:t> that leads to a long-lasting increase in signal transmission between neurons. It is an important process in the context of </a:t>
            </a:r>
            <a:r>
              <a:rPr lang="en-US" b="1" dirty="0">
                <a:solidFill>
                  <a:srgbClr val="202124"/>
                </a:solidFill>
                <a:latin typeface="Roboto"/>
              </a:rPr>
              <a:t>synaptic</a:t>
            </a:r>
            <a:r>
              <a:rPr lang="en-US" dirty="0">
                <a:solidFill>
                  <a:srgbClr val="202124"/>
                </a:solidFill>
                <a:latin typeface="Roboto"/>
              </a:rPr>
              <a:t> plasticity. </a:t>
            </a:r>
            <a:r>
              <a:rPr lang="en-US" b="1" dirty="0">
                <a:solidFill>
                  <a:srgbClr val="202124"/>
                </a:solidFill>
                <a:latin typeface="Roboto"/>
              </a:rPr>
              <a:t>LTP</a:t>
            </a:r>
            <a:r>
              <a:rPr lang="en-US" dirty="0">
                <a:solidFill>
                  <a:srgbClr val="202124"/>
                </a:solidFill>
                <a:latin typeface="Roboto"/>
              </a:rPr>
              <a:t> recording is widely recognized as a cellular model for the study of memory.</a:t>
            </a:r>
          </a:p>
          <a:p>
            <a:pPr marL="257175" indent="-257175">
              <a:buAutoNum type="arabicPeriod"/>
            </a:pPr>
            <a:endParaRPr lang="en-US" dirty="0">
              <a:solidFill>
                <a:srgbClr val="202124"/>
              </a:solidFill>
              <a:latin typeface="Roboto"/>
            </a:endParaRPr>
          </a:p>
          <a:p>
            <a:pPr marL="257175" indent="-257175">
              <a:buAutoNum type="arabicPeriod"/>
            </a:pPr>
            <a:r>
              <a:rPr lang="en-US" dirty="0">
                <a:solidFill>
                  <a:srgbClr val="202124"/>
                </a:solidFill>
                <a:latin typeface="Roboto"/>
              </a:rPr>
              <a:t>LTP is impaired in the APP/PS1 transgenic mouse model of AD</a:t>
            </a:r>
          </a:p>
          <a:p>
            <a:pPr marL="257175" indent="-257175">
              <a:buAutoNum type="arabicPeriod"/>
            </a:pPr>
            <a:endParaRPr lang="en-US" dirty="0">
              <a:solidFill>
                <a:srgbClr val="202124"/>
              </a:solidFill>
              <a:latin typeface="Roboto"/>
            </a:endParaRPr>
          </a:p>
          <a:p>
            <a:pPr marL="257175" indent="-257175">
              <a:buAutoNum type="arabicPeriod"/>
            </a:pPr>
            <a:r>
              <a:rPr lang="en-US" dirty="0">
                <a:solidFill>
                  <a:srgbClr val="202124"/>
                </a:solidFill>
                <a:latin typeface="Roboto"/>
              </a:rPr>
              <a:t>Rescue of impaired LTP is a relevant neurophysiological read-out of disease-modifying AD treatments</a:t>
            </a:r>
          </a:p>
          <a:p>
            <a:endParaRPr lang="en-US" dirty="0">
              <a:solidFill>
                <a:srgbClr val="202124"/>
              </a:solidFill>
              <a:latin typeface="Roboto"/>
            </a:endParaRPr>
          </a:p>
          <a:p>
            <a:endParaRPr lang="en-US" dirty="0"/>
          </a:p>
        </p:txBody>
      </p:sp>
      <p:pic>
        <p:nvPicPr>
          <p:cNvPr id="8196" name="Picture 4" descr="Saji Kumar Sreedharan - Department of Physiology – School of Medicine,  National University of Singapore | Department of Physiology – School of  Medicine, National University of Singapore">
            <a:extLst>
              <a:ext uri="{FF2B5EF4-FFF2-40B4-BE49-F238E27FC236}">
                <a16:creationId xmlns:a16="http://schemas.microsoft.com/office/drawing/2014/main" id="{F4C10280-6DFF-46B3-88FA-F948AF51D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5" y="118247"/>
            <a:ext cx="847725" cy="113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83282E-D0D5-4B8A-BCD3-47383FDA78CA}"/>
              </a:ext>
            </a:extLst>
          </p:cNvPr>
          <p:cNvSpPr txBox="1"/>
          <p:nvPr/>
        </p:nvSpPr>
        <p:spPr>
          <a:xfrm>
            <a:off x="6244439" y="1227154"/>
            <a:ext cx="2899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Dr. </a:t>
            </a:r>
            <a:r>
              <a:rPr lang="en-US" sz="14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Sajikumar</a:t>
            </a:r>
            <a:r>
              <a:rPr lang="en-US" sz="1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Sreedharan, NUS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1549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94270" y="698639"/>
            <a:ext cx="7855012" cy="4955813"/>
            <a:chOff x="206482" y="-139644"/>
            <a:chExt cx="10473348" cy="66077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4735" y="3646312"/>
              <a:ext cx="3933834" cy="282179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0128" y="361654"/>
              <a:ext cx="3593526" cy="240651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8569" y="340750"/>
              <a:ext cx="3501261" cy="24704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594" y="304817"/>
              <a:ext cx="2792210" cy="220084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06482" y="-139644"/>
              <a:ext cx="46850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49516" y="-99935"/>
              <a:ext cx="46850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29978" y="-112484"/>
              <a:ext cx="46850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49516" y="3021241"/>
              <a:ext cx="46850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974714" y="69863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APP/PS1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26317" y="310191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APP/PS1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119028" y="73274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40F506-08D5-4C03-A054-5B7A701BFE5B}"/>
              </a:ext>
            </a:extLst>
          </p:cNvPr>
          <p:cNvSpPr txBox="1"/>
          <p:nvPr/>
        </p:nvSpPr>
        <p:spPr>
          <a:xfrm>
            <a:off x="30345" y="5708719"/>
            <a:ext cx="90833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Dr. </a:t>
            </a:r>
            <a:r>
              <a:rPr lang="en-US" sz="1600" b="1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Sheeja</a:t>
            </a:r>
            <a:r>
              <a:rPr lang="en-US" sz="16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Navakkode</a:t>
            </a:r>
            <a:r>
              <a:rPr lang="en-US" sz="16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 (Electrophysiology)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6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Dr. Wong </a:t>
            </a:r>
            <a:r>
              <a:rPr lang="en-US" sz="1600" b="1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Lik</a:t>
            </a:r>
            <a:r>
              <a:rPr lang="en-US" sz="16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Wei (Western blots) Dr. </a:t>
            </a:r>
            <a:r>
              <a:rPr lang="en-US" sz="1600" b="1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Sajikumar</a:t>
            </a:r>
            <a:r>
              <a:rPr lang="en-US" sz="16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Sreedharan, National University, Singapore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CE90DF-018F-4C80-83CD-6E7F16A9FACD}"/>
              </a:ext>
            </a:extLst>
          </p:cNvPr>
          <p:cNvSpPr txBox="1"/>
          <p:nvPr/>
        </p:nvSpPr>
        <p:spPr>
          <a:xfrm>
            <a:off x="150761" y="208801"/>
            <a:ext cx="7792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RAX rescues impaired LTP in the hippocampus of APP/PS1 mice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A7225E-471A-4C93-BB39-D64EB342A872}"/>
              </a:ext>
            </a:extLst>
          </p:cNvPr>
          <p:cNvSpPr/>
          <p:nvPr/>
        </p:nvSpPr>
        <p:spPr>
          <a:xfrm>
            <a:off x="4272785" y="4648200"/>
            <a:ext cx="375415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3ADFB5-1E0F-4DB3-AFD5-9A42816A98B1}"/>
              </a:ext>
            </a:extLst>
          </p:cNvPr>
          <p:cNvSpPr txBox="1"/>
          <p:nvPr/>
        </p:nvSpPr>
        <p:spPr>
          <a:xfrm>
            <a:off x="5549210" y="4416623"/>
            <a:ext cx="1376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STAT3-I 50 </a:t>
            </a:r>
            <a:r>
              <a:rPr lang="el-GR" sz="1400" dirty="0"/>
              <a:t>μ</a:t>
            </a:r>
            <a:r>
              <a:rPr lang="en-US" sz="140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087127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66275B-D559-41EC-BE1A-A14009CF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03" y="-76200"/>
            <a:ext cx="8229600" cy="1143000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D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rug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R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epurposing for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E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ffective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lzheimer’s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edicines (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DREAM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01A4596-F14B-42C4-B6A8-BA17B0FA2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84" t="37708" r="15233" b="28980"/>
          <a:stretch/>
        </p:blipFill>
        <p:spPr>
          <a:xfrm>
            <a:off x="265817" y="3092991"/>
            <a:ext cx="8418286" cy="25146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EEF73C-9EC3-444D-985C-36185BE48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16" t="7037" r="18021" b="66296"/>
          <a:stretch/>
        </p:blipFill>
        <p:spPr>
          <a:xfrm>
            <a:off x="882159" y="1416591"/>
            <a:ext cx="7248989" cy="167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D975DA-E039-498E-AB17-677AE4AA3A3F}"/>
              </a:ext>
            </a:extLst>
          </p:cNvPr>
          <p:cNvSpPr txBox="1"/>
          <p:nvPr/>
        </p:nvSpPr>
        <p:spPr>
          <a:xfrm>
            <a:off x="2209800" y="936706"/>
            <a:ext cx="593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Does RAX lower AD risk in real world clinical practice?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77634-E44A-4E67-AFED-00FEE81B645E}"/>
              </a:ext>
            </a:extLst>
          </p:cNvPr>
          <p:cNvSpPr txBox="1"/>
          <p:nvPr/>
        </p:nvSpPr>
        <p:spPr>
          <a:xfrm>
            <a:off x="76200" y="5607591"/>
            <a:ext cx="13005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R.Desai</a:t>
            </a:r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Targeting Abnormal Metabolism in Alzheimer’s Disease: the Drug Repurposing for </a:t>
            </a:r>
          </a:p>
          <a:p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 Alzheimer’s Medicines (DREAM) study. Alzheimer's &amp; Dementia: Translational Research</a:t>
            </a:r>
          </a:p>
          <a:p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Clinical Interventions, 2020 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529129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b="1" dirty="0">
                <a:solidFill>
                  <a:schemeClr val="tx2"/>
                </a:solidFill>
                <a:latin typeface="Cambria"/>
                <a:cs typeface="Cambria"/>
              </a:rPr>
              <a:t>"A characteristic disease of the cerebral cortex” </a:t>
            </a:r>
            <a:br>
              <a:rPr lang="en-US" sz="2200" b="1" dirty="0">
                <a:solidFill>
                  <a:schemeClr val="tx2"/>
                </a:solidFill>
                <a:latin typeface="Cambria"/>
                <a:cs typeface="Cambria"/>
              </a:rPr>
            </a:br>
            <a:r>
              <a:rPr lang="en-US" sz="2200" b="1" dirty="0">
                <a:solidFill>
                  <a:schemeClr val="tx2"/>
                </a:solidFill>
                <a:latin typeface="Cambria"/>
                <a:cs typeface="Cambria"/>
              </a:rPr>
              <a:t>(</a:t>
            </a:r>
            <a:r>
              <a:rPr lang="en-US" sz="2200" b="1" dirty="0" err="1">
                <a:solidFill>
                  <a:schemeClr val="tx2"/>
                </a:solidFill>
                <a:latin typeface="Cambria"/>
                <a:cs typeface="Cambria"/>
              </a:rPr>
              <a:t>Über</a:t>
            </a:r>
            <a:r>
              <a:rPr lang="en-US" sz="2200" b="1" dirty="0">
                <a:solidFill>
                  <a:schemeClr val="tx2"/>
                </a:solidFill>
                <a:latin typeface="Cambria"/>
                <a:cs typeface="Cambria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Cambria"/>
                <a:cs typeface="Cambria"/>
              </a:rPr>
              <a:t>eine</a:t>
            </a:r>
            <a:r>
              <a:rPr lang="en-US" sz="2200" b="1" dirty="0">
                <a:solidFill>
                  <a:schemeClr val="tx2"/>
                </a:solidFill>
                <a:latin typeface="Cambria"/>
                <a:cs typeface="Cambria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Cambria"/>
                <a:cs typeface="Cambria"/>
              </a:rPr>
              <a:t>eigenartige</a:t>
            </a:r>
            <a:r>
              <a:rPr lang="en-US" sz="2200" b="1" dirty="0">
                <a:solidFill>
                  <a:schemeClr val="tx2"/>
                </a:solidFill>
                <a:latin typeface="Cambria"/>
                <a:cs typeface="Cambria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Cambria"/>
                <a:cs typeface="Cambria"/>
              </a:rPr>
              <a:t>Erkrankung</a:t>
            </a:r>
            <a:r>
              <a:rPr lang="en-US" sz="2200" b="1" dirty="0">
                <a:solidFill>
                  <a:schemeClr val="tx2"/>
                </a:solidFill>
                <a:latin typeface="Cambria"/>
                <a:cs typeface="Cambria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Cambria"/>
                <a:cs typeface="Cambria"/>
              </a:rPr>
              <a:t>der</a:t>
            </a:r>
            <a:r>
              <a:rPr lang="en-US" sz="2200" b="1" dirty="0">
                <a:solidFill>
                  <a:schemeClr val="tx2"/>
                </a:solidFill>
                <a:latin typeface="Cambria"/>
                <a:cs typeface="Cambria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Cambria"/>
                <a:cs typeface="Cambria"/>
              </a:rPr>
              <a:t>Hirnrinde</a:t>
            </a:r>
            <a:r>
              <a:rPr lang="en-US" sz="2200" b="1" dirty="0">
                <a:solidFill>
                  <a:schemeClr val="tx2"/>
                </a:solidFill>
                <a:latin typeface="Cambria"/>
                <a:cs typeface="Cambria"/>
              </a:rPr>
              <a:t>, 1907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1" y="3310508"/>
            <a:ext cx="2853995" cy="232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4800" y="5867401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Cambria"/>
                <a:cs typeface="Cambria"/>
              </a:rPr>
              <a:t> 37th meeting of </a:t>
            </a:r>
            <a:r>
              <a:rPr lang="en-US" b="1" i="1" dirty="0" err="1">
                <a:latin typeface="Cambria"/>
                <a:cs typeface="Cambria"/>
              </a:rPr>
              <a:t>SouthWest</a:t>
            </a:r>
            <a:r>
              <a:rPr lang="en-US" b="1" i="1" dirty="0">
                <a:latin typeface="Cambria"/>
                <a:cs typeface="Cambria"/>
              </a:rPr>
              <a:t> German psychiatrists, </a:t>
            </a:r>
            <a:r>
              <a:rPr lang="en-US" b="1" i="1" dirty="0" err="1">
                <a:latin typeface="Cambria"/>
                <a:cs typeface="Cambria"/>
              </a:rPr>
              <a:t>Tübingen</a:t>
            </a:r>
            <a:r>
              <a:rPr lang="en-US" b="1" i="1" dirty="0">
                <a:latin typeface="Cambria"/>
                <a:cs typeface="Cambria"/>
              </a:rPr>
              <a:t>, Germany; 1906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71802"/>
            <a:ext cx="2209800" cy="255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3" y="1371600"/>
            <a:ext cx="2324100" cy="269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66DC80-3E97-4E29-AD9D-D764918B01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7" t="26296" r="15833" b="12963"/>
          <a:stretch/>
        </p:blipFill>
        <p:spPr>
          <a:xfrm>
            <a:off x="449445" y="533400"/>
            <a:ext cx="87815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7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E879F-114F-4490-A824-3F7824B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07B661-EA74-484E-956A-D48C872DE4D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ahom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ahom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8D3309-FC86-4D78-AC9F-1C333BFFC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41" t="28534" r="4431" b="18036"/>
          <a:stretch/>
        </p:blipFill>
        <p:spPr>
          <a:xfrm>
            <a:off x="2200630" y="969144"/>
            <a:ext cx="4590339" cy="53624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8B6A054-D713-46FA-B363-21795398F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3"/>
            <a:ext cx="8610600" cy="114300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RAX lowers cumulative incidence of AD by 8-16% in the </a:t>
            </a:r>
            <a:r>
              <a:rPr lang="en-US" sz="1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DREAM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study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BFA7AC-837E-4C30-BB7C-0957C0ADD8C0}"/>
              </a:ext>
            </a:extLst>
          </p:cNvPr>
          <p:cNvSpPr/>
          <p:nvPr/>
        </p:nvSpPr>
        <p:spPr>
          <a:xfrm>
            <a:off x="2667000" y="2057400"/>
            <a:ext cx="914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E442C-6548-470A-AC06-4DA85E637132}"/>
              </a:ext>
            </a:extLst>
          </p:cNvPr>
          <p:cNvSpPr txBox="1"/>
          <p:nvPr/>
        </p:nvSpPr>
        <p:spPr>
          <a:xfrm>
            <a:off x="2200630" y="1905000"/>
            <a:ext cx="2371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ahoma"/>
              </a:rPr>
              <a:t>RAX vs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ahoma"/>
              </a:rPr>
              <a:t>MTx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ahom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4BC754-4C90-4614-82B8-5D450A7ABE41}"/>
              </a:ext>
            </a:extLst>
          </p:cNvPr>
          <p:cNvSpPr/>
          <p:nvPr/>
        </p:nvSpPr>
        <p:spPr>
          <a:xfrm>
            <a:off x="2200630" y="1905000"/>
            <a:ext cx="3742970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EF48D2-931C-426A-8B51-D81C89BD62C5}"/>
              </a:ext>
            </a:extLst>
          </p:cNvPr>
          <p:cNvSpPr txBox="1"/>
          <p:nvPr/>
        </p:nvSpPr>
        <p:spPr>
          <a:xfrm>
            <a:off x="2056984" y="6114653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ahoma"/>
              </a:rPr>
              <a:t>RAX; N=71,029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ahoma"/>
              </a:rPr>
              <a:t>MTx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ahoma"/>
              </a:rPr>
              <a:t>; N=54,562</a:t>
            </a:r>
          </a:p>
        </p:txBody>
      </p:sp>
    </p:spTree>
    <p:extLst>
      <p:ext uri="{BB962C8B-B14F-4D97-AF65-F5344CB8AC3E}">
        <p14:creationId xmlns:p14="http://schemas.microsoft.com/office/powerpoint/2010/main" val="17684790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349CE-DBD6-4CF8-AE9A-BD3D3757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" y="0"/>
            <a:ext cx="9046028" cy="994172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RAX lowers cumulative incidence of AD by 8-16% in the </a:t>
            </a:r>
            <a:r>
              <a:rPr lang="en-US" sz="1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DREAM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E879F-114F-4490-A824-3F7824B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07B661-EA74-484E-956A-D48C872DE4D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ahom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ahom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D0434C-1D6A-4B46-BAB4-F37E2F70C21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2" r="50000"/>
          <a:stretch/>
        </p:blipFill>
        <p:spPr>
          <a:xfrm>
            <a:off x="1143000" y="1300178"/>
            <a:ext cx="6705600" cy="4465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96B8AE-0AA7-4840-8F42-665C6D06B956}"/>
              </a:ext>
            </a:extLst>
          </p:cNvPr>
          <p:cNvSpPr txBox="1"/>
          <p:nvPr/>
        </p:nvSpPr>
        <p:spPr>
          <a:xfrm>
            <a:off x="4057462" y="1361640"/>
            <a:ext cx="175260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000000"/>
                </a:solidFill>
              </a:ln>
              <a:gradFill>
                <a:gsLst>
                  <a:gs pos="0">
                    <a:srgbClr val="BBE0E3">
                      <a:lumMod val="5000"/>
                      <a:lumOff val="95000"/>
                    </a:srgbClr>
                  </a:gs>
                  <a:gs pos="74000">
                    <a:srgbClr val="BBE0E3">
                      <a:lumMod val="45000"/>
                      <a:lumOff val="55000"/>
                    </a:srgbClr>
                  </a:gs>
                  <a:gs pos="83000">
                    <a:srgbClr val="BBE0E3">
                      <a:lumMod val="45000"/>
                      <a:lumOff val="55000"/>
                    </a:srgbClr>
                  </a:gs>
                  <a:gs pos="100000">
                    <a:srgbClr val="BBE0E3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Arial" pitchFamily="34" charset="0"/>
              <a:ea typeface="+mn-ea"/>
              <a:cs typeface="Tahom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CAB3EB-E91C-4F1D-BBE5-3FF211F13DE9}"/>
              </a:ext>
            </a:extLst>
          </p:cNvPr>
          <p:cNvSpPr txBox="1"/>
          <p:nvPr/>
        </p:nvSpPr>
        <p:spPr>
          <a:xfrm>
            <a:off x="6149671" y="1379165"/>
            <a:ext cx="1676400" cy="33855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000000"/>
                </a:solidFill>
              </a:ln>
              <a:gradFill>
                <a:gsLst>
                  <a:gs pos="0">
                    <a:srgbClr val="BBE0E3">
                      <a:lumMod val="5000"/>
                      <a:lumOff val="95000"/>
                    </a:srgbClr>
                  </a:gs>
                  <a:gs pos="74000">
                    <a:srgbClr val="BBE0E3">
                      <a:lumMod val="45000"/>
                      <a:lumOff val="55000"/>
                    </a:srgbClr>
                  </a:gs>
                  <a:gs pos="83000">
                    <a:srgbClr val="BBE0E3">
                      <a:lumMod val="45000"/>
                      <a:lumOff val="55000"/>
                    </a:srgbClr>
                  </a:gs>
                  <a:gs pos="100000">
                    <a:srgbClr val="BBE0E3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Arial" pitchFamily="34" charset="0"/>
              <a:ea typeface="+mn-e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ED8FDD-084A-4FC7-A46E-E3D743811098}"/>
              </a:ext>
            </a:extLst>
          </p:cNvPr>
          <p:cNvSpPr txBox="1"/>
          <p:nvPr/>
        </p:nvSpPr>
        <p:spPr>
          <a:xfrm>
            <a:off x="4114800" y="1402529"/>
            <a:ext cx="1039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cs typeface="Tahoma"/>
              </a:rPr>
              <a:t>RAX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ahom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41C20-49FF-4648-B20C-3FF2DC4A74F4}"/>
              </a:ext>
            </a:extLst>
          </p:cNvPr>
          <p:cNvSpPr txBox="1"/>
          <p:nvPr/>
        </p:nvSpPr>
        <p:spPr>
          <a:xfrm>
            <a:off x="6100638" y="1408492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srgbClr val="000000"/>
                </a:solidFill>
                <a:cs typeface="Tahoma"/>
              </a:rPr>
              <a:t>MTx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ahom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A0C65C-49A8-4581-9ADA-17CD57F7383E}"/>
              </a:ext>
            </a:extLst>
          </p:cNvPr>
          <p:cNvSpPr txBox="1"/>
          <p:nvPr/>
        </p:nvSpPr>
        <p:spPr>
          <a:xfrm>
            <a:off x="2056984" y="5977493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ahoma"/>
              </a:rPr>
              <a:t>RAX; N=71,029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ahoma"/>
              </a:rPr>
              <a:t>MTx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ahoma"/>
              </a:rPr>
              <a:t>; N=54,562</a:t>
            </a:r>
          </a:p>
        </p:txBody>
      </p:sp>
    </p:spTree>
    <p:extLst>
      <p:ext uri="{BB962C8B-B14F-4D97-AF65-F5344CB8AC3E}">
        <p14:creationId xmlns:p14="http://schemas.microsoft.com/office/powerpoint/2010/main" val="3499229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EC152-F4B7-41AD-906D-896D72F58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55DA4-7393-4AAA-B1E4-6DB04EE22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8810"/>
            <a:ext cx="8068255" cy="3263504"/>
          </a:xfrm>
        </p:spPr>
        <p:txBody>
          <a:bodyPr/>
          <a:lstStyle/>
          <a:p>
            <a:r>
              <a:rPr lang="en-US" sz="2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Elevated STAT3 signaling is a plausible AD drug target</a:t>
            </a:r>
          </a:p>
          <a:p>
            <a:pPr marL="0" indent="0">
              <a:buNone/>
            </a:pPr>
            <a:endParaRPr lang="en-US" sz="2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experimental STAT3 inhibitor (TTI-101) and the commonly used, FDA-approved RA-drug (RAX) rescue molecular phenotypes relevant to AD including neuroinflammation, A</a:t>
            </a:r>
            <a:r>
              <a:rPr lang="el-GR" sz="2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</a:t>
            </a:r>
            <a:r>
              <a:rPr lang="en-US" sz="2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clearance/secretion and tau phosphorylation.</a:t>
            </a:r>
          </a:p>
          <a:p>
            <a:pPr marL="0" indent="0">
              <a:buNone/>
            </a:pPr>
            <a:endParaRPr lang="en-US" sz="2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RAX restores impaired synaptic plasticity in APP/PS1 mice and lowers AD risk in older individuals</a:t>
            </a:r>
          </a:p>
          <a:p>
            <a:pPr marL="0" indent="0">
              <a:buNone/>
            </a:pPr>
            <a:endParaRPr lang="en-US" sz="2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These results suggest that STAT3 inhibition is a promising therapeutic target in AD and merits confirmation in RCTs.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390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E03DF-E384-4C06-9F9A-5FFA6EF83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3915"/>
            <a:ext cx="7886700" cy="1325563"/>
          </a:xfrm>
        </p:spPr>
        <p:txBody>
          <a:bodyPr>
            <a:normAutofit/>
          </a:bodyPr>
          <a:lstStyle/>
          <a:p>
            <a:pPr algn="ctr"/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Specific Aim-2</a:t>
            </a:r>
            <a:endParaRPr lang="en-US" sz="18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FCE6491-B48E-EE44-A6F4-7FC5E3032143}"/>
              </a:ext>
            </a:extLst>
          </p:cNvPr>
          <p:cNvSpPr/>
          <p:nvPr/>
        </p:nvSpPr>
        <p:spPr>
          <a:xfrm>
            <a:off x="3124200" y="1241045"/>
            <a:ext cx="2895600" cy="592751"/>
          </a:xfrm>
          <a:prstGeom prst="roundRect">
            <a:avLst/>
          </a:prstGeom>
          <a:solidFill>
            <a:srgbClr val="FF9D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721" tIns="27861" rIns="55721" bIns="27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Drug efficacy in transgenic mouse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B4404F-1AB9-EE46-92E4-946136EB8FAD}"/>
              </a:ext>
            </a:extLst>
          </p:cNvPr>
          <p:cNvSpPr txBox="1"/>
          <p:nvPr/>
        </p:nvSpPr>
        <p:spPr>
          <a:xfrm>
            <a:off x="2743200" y="1951971"/>
            <a:ext cx="42125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48 mice (5xFAD: n=32; WT: n=16)</a:t>
            </a:r>
          </a:p>
          <a:p>
            <a:pPr marL="214313" indent="-214313">
              <a:buFontTx/>
              <a:buChar char="-"/>
            </a:pPr>
            <a:r>
              <a:rPr lang="en-US">
                <a:latin typeface="Cambria" panose="02040503050406030204" pitchFamily="18" charset="0"/>
                <a:cs typeface="Times New Roman" panose="02020603050405020304" pitchFamily="18" charset="0"/>
              </a:rPr>
              <a:t>27-week 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duration</a:t>
            </a:r>
          </a:p>
          <a:p>
            <a:pPr marL="214313" indent="-214313">
              <a:buFontTx/>
              <a:buChar char="-"/>
            </a:pP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Tx: intraperitoneal application 1/week</a:t>
            </a:r>
          </a:p>
          <a:p>
            <a:pPr marL="214313" indent="-214313">
              <a:buFontTx/>
              <a:buChar char="-"/>
            </a:pP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In-vivo blood sampling</a:t>
            </a:r>
          </a:p>
          <a:p>
            <a:pPr marL="214313" indent="-214313">
              <a:buFontTx/>
              <a:buChar char="-"/>
            </a:pP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Histologic processing</a:t>
            </a:r>
          </a:p>
        </p:txBody>
      </p:sp>
      <p:pic>
        <p:nvPicPr>
          <p:cNvPr id="7" name="Picture 4" descr="Scheme of the Morris water maze. | Download Scientific Diagram">
            <a:extLst>
              <a:ext uri="{FF2B5EF4-FFF2-40B4-BE49-F238E27FC236}">
                <a16:creationId xmlns:a16="http://schemas.microsoft.com/office/drawing/2014/main" id="{E576974E-8ACD-F04A-8100-8559A0F24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0" t="33025" b="3179"/>
          <a:stretch/>
        </p:blipFill>
        <p:spPr bwMode="auto">
          <a:xfrm>
            <a:off x="276525" y="3640496"/>
            <a:ext cx="1353061" cy="12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achine learning method enables quick analysis of amyloid plaques |  National Institute on Aging">
            <a:extLst>
              <a:ext uri="{FF2B5EF4-FFF2-40B4-BE49-F238E27FC236}">
                <a16:creationId xmlns:a16="http://schemas.microsoft.com/office/drawing/2014/main" id="{D1F24A02-EBD8-F347-AB4C-F731EB0A6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36" y="3690596"/>
            <a:ext cx="1178813" cy="117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au, tangles, and Alzheimer's disease - ScienceDirect">
            <a:extLst>
              <a:ext uri="{FF2B5EF4-FFF2-40B4-BE49-F238E27FC236}">
                <a16:creationId xmlns:a16="http://schemas.microsoft.com/office/drawing/2014/main" id="{36C93787-9857-4541-98A9-9D7543509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594" y="3657849"/>
            <a:ext cx="1178813" cy="117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Neurofilaments as biomarkers in neurological disorders | Nature Reviews  Neurology">
            <a:extLst>
              <a:ext uri="{FF2B5EF4-FFF2-40B4-BE49-F238E27FC236}">
                <a16:creationId xmlns:a16="http://schemas.microsoft.com/office/drawing/2014/main" id="{8C4F452A-4965-0045-A9AD-A22F89F60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r="61436"/>
          <a:stretch/>
        </p:blipFill>
        <p:spPr bwMode="auto">
          <a:xfrm>
            <a:off x="8028568" y="3511099"/>
            <a:ext cx="46935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89C8E9A-7E5E-8E4D-B353-433CE753A314}"/>
              </a:ext>
            </a:extLst>
          </p:cNvPr>
          <p:cNvSpPr/>
          <p:nvPr/>
        </p:nvSpPr>
        <p:spPr>
          <a:xfrm>
            <a:off x="357763" y="5279777"/>
            <a:ext cx="1224661" cy="4318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721" tIns="27861" rIns="55721" bIns="27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Cognitive performance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69AE802-86CB-2841-9B5F-E9C1D901A955}"/>
              </a:ext>
            </a:extLst>
          </p:cNvPr>
          <p:cNvSpPr/>
          <p:nvPr/>
        </p:nvSpPr>
        <p:spPr>
          <a:xfrm>
            <a:off x="2181051" y="5279776"/>
            <a:ext cx="1224661" cy="4318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721" tIns="27861" rIns="55721" bIns="27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Amyloid plaques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260C51A-3D8A-1B45-80F8-4A681855B9D2}"/>
              </a:ext>
            </a:extLst>
          </p:cNvPr>
          <p:cNvSpPr/>
          <p:nvPr/>
        </p:nvSpPr>
        <p:spPr>
          <a:xfrm>
            <a:off x="4004339" y="5251212"/>
            <a:ext cx="1224661" cy="4318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721" tIns="27861" rIns="55721" bIns="27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Tau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tangles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A611878-32E6-C048-A964-35E8C3462964}"/>
              </a:ext>
            </a:extLst>
          </p:cNvPr>
          <p:cNvSpPr/>
          <p:nvPr/>
        </p:nvSpPr>
        <p:spPr>
          <a:xfrm>
            <a:off x="5827627" y="5247254"/>
            <a:ext cx="1224661" cy="4318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721" tIns="27861" rIns="55721" bIns="27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Neuro-inflammation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B980029-2F3A-7D4F-8475-E4E3DF0A08CB}"/>
              </a:ext>
            </a:extLst>
          </p:cNvPr>
          <p:cNvSpPr/>
          <p:nvPr/>
        </p:nvSpPr>
        <p:spPr>
          <a:xfrm>
            <a:off x="7650915" y="5247253"/>
            <a:ext cx="1224661" cy="4318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721" tIns="27861" rIns="55721" bIns="27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Axonal damage</a:t>
            </a:r>
          </a:p>
        </p:txBody>
      </p:sp>
      <p:pic>
        <p:nvPicPr>
          <p:cNvPr id="22" name="Picture 2" descr="Lab Mouse Free Vector Art - (33 Free Downloads)">
            <a:extLst>
              <a:ext uri="{FF2B5EF4-FFF2-40B4-BE49-F238E27FC236}">
                <a16:creationId xmlns:a16="http://schemas.microsoft.com/office/drawing/2014/main" id="{154B2EB5-E008-E84D-9995-270ACEA1D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3333" r="5733"/>
          <a:stretch/>
        </p:blipFill>
        <p:spPr bwMode="auto">
          <a:xfrm>
            <a:off x="1143000" y="1715088"/>
            <a:ext cx="1356828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nflammation &amp; Autoimmune Response | Functional Proteomics | IsoPlexis">
            <a:extLst>
              <a:ext uri="{FF2B5EF4-FFF2-40B4-BE49-F238E27FC236}">
                <a16:creationId xmlns:a16="http://schemas.microsoft.com/office/drawing/2014/main" id="{729D381D-44D3-0C41-A44A-815AAC01F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039" y="3588797"/>
            <a:ext cx="1325155" cy="12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C191D2-EF03-46ED-9196-339CEE4632AE}"/>
              </a:ext>
            </a:extLst>
          </p:cNvPr>
          <p:cNvSpPr txBox="1"/>
          <p:nvPr/>
        </p:nvSpPr>
        <p:spPr>
          <a:xfrm>
            <a:off x="1771" y="191274"/>
            <a:ext cx="8873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Pre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clinical </a:t>
            </a:r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V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alidation of </a:t>
            </a:r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merging </a:t>
            </a:r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ovel </a:t>
            </a:r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reatments for </a:t>
            </a:r>
            <a:r>
              <a:rPr lang="en-US" sz="1800" b="1" i="0" u="sng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lzheimer’s 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isease </a:t>
            </a:r>
            <a:b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(PREVENT-AD)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5627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101522A-3029-4D0D-85D9-55D6DC9140E8}"/>
              </a:ext>
            </a:extLst>
          </p:cNvPr>
          <p:cNvGrpSpPr/>
          <p:nvPr/>
        </p:nvGrpSpPr>
        <p:grpSpPr>
          <a:xfrm>
            <a:off x="2304026" y="503366"/>
            <a:ext cx="3781168" cy="1115681"/>
            <a:chOff x="3371850" y="2743200"/>
            <a:chExt cx="3781168" cy="1115681"/>
          </a:xfrm>
        </p:grpSpPr>
        <p:pic>
          <p:nvPicPr>
            <p:cNvPr id="4" name="Picture 4" descr="Health Plan Icon - Hospital Icon Blue PNG Image | Transparent PNG Free  Download on SeekPNG">
              <a:extLst>
                <a:ext uri="{FF2B5EF4-FFF2-40B4-BE49-F238E27FC236}">
                  <a16:creationId xmlns:a16="http://schemas.microsoft.com/office/drawing/2014/main" id="{6AC9C282-FE1D-40AC-890E-3258404DD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1850" y="2743200"/>
              <a:ext cx="1047750" cy="104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linical Trial Icon Stock Illustrations – 598 Clinical Trial Icon Stock  Illustrations, Vectors &amp;amp; Clipart - Dreamstime">
              <a:extLst>
                <a:ext uri="{FF2B5EF4-FFF2-40B4-BE49-F238E27FC236}">
                  <a16:creationId xmlns:a16="http://schemas.microsoft.com/office/drawing/2014/main" id="{44C50BB2-5444-4FFD-A3DE-60C4F449AD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" t="21945" r="4230" b="43135"/>
            <a:stretch/>
          </p:blipFill>
          <p:spPr bwMode="auto">
            <a:xfrm>
              <a:off x="4419600" y="2743200"/>
              <a:ext cx="2733418" cy="111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1C019D-DACD-4BF9-8DDE-E25FD827BCE9}"/>
              </a:ext>
            </a:extLst>
          </p:cNvPr>
          <p:cNvSpPr txBox="1"/>
          <p:nvPr/>
        </p:nvSpPr>
        <p:spPr>
          <a:xfrm>
            <a:off x="2293220" y="103332"/>
            <a:ext cx="4966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u="none" strike="noStrike" baseline="0" dirty="0">
                <a:latin typeface="AdvPSHN-M"/>
              </a:rPr>
              <a:t>CARD Dementia Clinical Trials Unit, NIH Clinical Center</a:t>
            </a:r>
            <a:endParaRPr lang="en-US" sz="16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33C1B7-3774-4484-8DD3-0F1B19B0CC15}"/>
              </a:ext>
            </a:extLst>
          </p:cNvPr>
          <p:cNvGrpSpPr/>
          <p:nvPr/>
        </p:nvGrpSpPr>
        <p:grpSpPr>
          <a:xfrm>
            <a:off x="76200" y="2133600"/>
            <a:ext cx="5181600" cy="1295400"/>
            <a:chOff x="1641390" y="2141213"/>
            <a:chExt cx="4848374" cy="10021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6B07A3-0C2E-4F5A-900D-9F7C79B6C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33" t="51480" r="2668" b="17678"/>
            <a:stretch/>
          </p:blipFill>
          <p:spPr>
            <a:xfrm>
              <a:off x="2435790" y="2141213"/>
              <a:ext cx="4053974" cy="79023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503E23-0569-4BB4-8F12-76CD160542BF}"/>
                </a:ext>
              </a:extLst>
            </p:cNvPr>
            <p:cNvSpPr txBox="1"/>
            <p:nvPr/>
          </p:nvSpPr>
          <p:spPr>
            <a:xfrm>
              <a:off x="1641390" y="2881764"/>
              <a:ext cx="112189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b="1" i="0" dirty="0">
                  <a:solidFill>
                    <a:srgbClr val="000000"/>
                  </a:solidFill>
                  <a:effectLst/>
                  <a:latin typeface="Lato" panose="020F0502020204030203" pitchFamily="34" charset="0"/>
                </a:rPr>
                <a:t>AV-1451</a:t>
              </a:r>
              <a:endParaRPr lang="en-US" sz="1100" b="1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4F70F3E-5011-439B-8BCE-1C875ABA1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0973" t="40326" r="20727" b="42593"/>
            <a:stretch/>
          </p:blipFill>
          <p:spPr>
            <a:xfrm>
              <a:off x="1676400" y="2173764"/>
              <a:ext cx="611660" cy="708000"/>
            </a:xfrm>
            <a:prstGeom prst="rect">
              <a:avLst/>
            </a:prstGeom>
          </p:spPr>
        </p:pic>
      </p:grpSp>
      <p:pic>
        <p:nvPicPr>
          <p:cNvPr id="12290" name="Picture 2" descr="figure1">
            <a:extLst>
              <a:ext uri="{FF2B5EF4-FFF2-40B4-BE49-F238E27FC236}">
                <a16:creationId xmlns:a16="http://schemas.microsoft.com/office/drawing/2014/main" id="{6408C34C-6A14-452B-95C6-D9DD38922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72838"/>
            <a:ext cx="3592058" cy="221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AB8A1E-511C-4BBB-94B5-F1494D56BC34}"/>
              </a:ext>
            </a:extLst>
          </p:cNvPr>
          <p:cNvSpPr txBox="1"/>
          <p:nvPr/>
        </p:nvSpPr>
        <p:spPr>
          <a:xfrm>
            <a:off x="675698" y="1587540"/>
            <a:ext cx="8006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u="none" strike="noStrike" baseline="0" dirty="0">
                <a:latin typeface="AdvPSHN-M"/>
              </a:rPr>
              <a:t>Proof-of-concept</a:t>
            </a:r>
            <a:r>
              <a:rPr lang="en-US" sz="1600" b="1" i="0" u="none" strike="noStrike" dirty="0">
                <a:latin typeface="AdvPSHN-M"/>
              </a:rPr>
              <a:t> studies of promising ADRD drugs emerging from preclinical pipeline</a:t>
            </a:r>
            <a:endParaRPr lang="en-US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62019A-23D0-46DC-83E7-4F169397E712}"/>
              </a:ext>
            </a:extLst>
          </p:cNvPr>
          <p:cNvSpPr txBox="1"/>
          <p:nvPr/>
        </p:nvSpPr>
        <p:spPr>
          <a:xfrm>
            <a:off x="113616" y="4409081"/>
            <a:ext cx="89066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Neuroimaging and fluid biomarkers as surrogate indicators of target engagement and efficacy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Experimental treatments moving imaging/fluid biomarkers therapeutic directions will be prioritized </a:t>
            </a:r>
          </a:p>
          <a:p>
            <a:r>
              <a:rPr lang="en-US" sz="1400" b="1" dirty="0"/>
              <a:t>      for further confirmation in larger multi-center trials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Goal is to test at least 1 FDA-approved drug per year in the first 5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Advance at least two experimental drugs in the first 5 years</a:t>
            </a:r>
          </a:p>
        </p:txBody>
      </p:sp>
    </p:spTree>
    <p:extLst>
      <p:ext uri="{BB962C8B-B14F-4D97-AF65-F5344CB8AC3E}">
        <p14:creationId xmlns:p14="http://schemas.microsoft.com/office/powerpoint/2010/main" val="137856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57835-28F6-4EA9-A48A-716996C5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i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Continue to develop resources, capabilities and partnerships to advance </a:t>
            </a:r>
            <a:r>
              <a:rPr lang="en-US" sz="2400" b="1" i="1" u="sng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data-driven drug repositioning 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and combination therapy</a:t>
            </a:r>
            <a:endParaRPr lang="en-US" sz="24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2D9D6-5743-4E5E-A315-0DEEB7B35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3" t="7037" r="26667" b="8518"/>
          <a:stretch/>
        </p:blipFill>
        <p:spPr>
          <a:xfrm>
            <a:off x="152400" y="1703941"/>
            <a:ext cx="3352800" cy="335280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372B654-3365-4689-B979-37DA766BD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213" t="25256" r="24807" b="9084"/>
          <a:stretch/>
        </p:blipFill>
        <p:spPr>
          <a:xfrm>
            <a:off x="3526104" y="1659825"/>
            <a:ext cx="5029200" cy="3441031"/>
          </a:xfrm>
        </p:spPr>
      </p:pic>
    </p:spTree>
    <p:extLst>
      <p:ext uri="{BB962C8B-B14F-4D97-AF65-F5344CB8AC3E}">
        <p14:creationId xmlns:p14="http://schemas.microsoft.com/office/powerpoint/2010/main" val="5198485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3"/>
          <p:cNvSpPr>
            <a:spLocks noGrp="1"/>
          </p:cNvSpPr>
          <p:nvPr>
            <p:ph type="title"/>
          </p:nvPr>
        </p:nvSpPr>
        <p:spPr>
          <a:xfrm>
            <a:off x="533400" y="35207"/>
            <a:ext cx="8229600" cy="498193"/>
          </a:xfrm>
        </p:spPr>
        <p:txBody>
          <a:bodyPr/>
          <a:lstStyle/>
          <a:p>
            <a:pPr algn="ctr" eaLnBrk="1" hangingPunct="1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Colleagues and collaborators</a:t>
            </a:r>
          </a:p>
        </p:txBody>
      </p:sp>
      <p:sp>
        <p:nvSpPr>
          <p:cNvPr id="77827" name="Content Placeholder 4"/>
          <p:cNvSpPr>
            <a:spLocks noGrp="1"/>
          </p:cNvSpPr>
          <p:nvPr>
            <p:ph idx="1"/>
          </p:nvPr>
        </p:nvSpPr>
        <p:spPr>
          <a:xfrm>
            <a:off x="33130" y="516038"/>
            <a:ext cx="4005470" cy="5884762"/>
          </a:xfrm>
        </p:spPr>
        <p:txBody>
          <a:bodyPr>
            <a:normAutofit fontScale="25000" lnSpcReduction="20000"/>
          </a:bodyPr>
          <a:lstStyle/>
          <a:p>
            <a:pPr marL="1022350" lvl="2" indent="-350838" eaLnBrk="1" hangingPunct="1">
              <a:buNone/>
            </a:pP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Unit of Clinical &amp; Translational Neuroscience</a:t>
            </a:r>
          </a:p>
          <a:p>
            <a:pPr marL="1022350" lvl="2" indent="-350838" eaLnBrk="1" hangingPunct="1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Madhav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Thambisetty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 eaLnBrk="1" hangingPunct="1">
              <a:buNone/>
            </a:pPr>
            <a:r>
              <a:rPr lang="en-US" sz="4000" u="sng" dirty="0">
                <a:solidFill>
                  <a:schemeClr val="tx1"/>
                </a:solidFill>
                <a:latin typeface="Cambria" panose="02040503050406030204" pitchFamily="18" charset="0"/>
              </a:rPr>
              <a:t>Vijay Varma</a:t>
            </a:r>
          </a:p>
          <a:p>
            <a:pPr marL="1022350" lvl="2" indent="-350838" eaLnBrk="1" hangingPunct="1">
              <a:buNone/>
            </a:pP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Sayantani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Roy</a:t>
            </a:r>
          </a:p>
          <a:p>
            <a:pPr marL="1022350" lvl="2" indent="-350838" eaLnBrk="1" hangingPunct="1">
              <a:buNone/>
            </a:pPr>
            <a:r>
              <a:rPr lang="en-US" sz="4000" u="sng" dirty="0">
                <a:solidFill>
                  <a:schemeClr val="tx1"/>
                </a:solidFill>
                <a:latin typeface="Cambria" panose="02040503050406030204" pitchFamily="18" charset="0"/>
              </a:rPr>
              <a:t>Jackson Roberts</a:t>
            </a:r>
          </a:p>
          <a:p>
            <a:pPr marL="1022350" lvl="2" indent="-350838" eaLnBrk="1" hangingPunct="1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Jong Shin</a:t>
            </a:r>
          </a:p>
          <a:p>
            <a:pPr marL="1022350" lvl="2" indent="-350838" eaLnBrk="1" hangingPunct="1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Andrew Williamson					</a:t>
            </a:r>
          </a:p>
          <a:p>
            <a:pPr marL="1022350" lvl="2" indent="-350838" eaLnBrk="1" hangingPunct="1">
              <a:buNone/>
            </a:pP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Laboratory of Behavioral Neuroscience</a:t>
            </a:r>
          </a:p>
          <a:p>
            <a:pPr marL="1022350" lvl="2" indent="-350838" eaLnBrk="1" hangingPunct="1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Susan Resnick (Chief)</a:t>
            </a:r>
          </a:p>
          <a:p>
            <a:pPr marL="1022350" lvl="2" indent="-350838" eaLnBrk="1" hangingPunct="1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Yang An</a:t>
            </a:r>
          </a:p>
          <a:p>
            <a:pPr marL="1022350" lvl="2" indent="-350838" eaLnBrk="1" hangingPunct="1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Lori Beason-Held</a:t>
            </a:r>
          </a:p>
          <a:p>
            <a:pPr marL="1022350" lvl="2" indent="-350838" eaLnBrk="1" hangingPunct="1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Melissa Kitner-Triolo</a:t>
            </a:r>
          </a:p>
          <a:p>
            <a:pPr marL="1022350" lvl="2" indent="-350838" eaLnBrk="1" hangingPunct="1">
              <a:buNone/>
            </a:pPr>
            <a:endParaRPr lang="en-US" sz="4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None/>
            </a:pP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Longitudinal Studies Section</a:t>
            </a:r>
          </a:p>
          <a:p>
            <a:pPr marL="1022350" lvl="2" indent="-350838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Luigi Ferrucci</a:t>
            </a:r>
          </a:p>
          <a:p>
            <a:pPr marL="1022350" lvl="2" indent="-350838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Toshiko Tanaka</a:t>
            </a:r>
          </a:p>
          <a:p>
            <a:pPr marL="1022350" lvl="2" indent="-350838" eaLnBrk="1" hangingPunct="1">
              <a:buNone/>
            </a:pP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 eaLnBrk="1" hangingPunct="1">
              <a:buFont typeface="Wingdings" pitchFamily="2" charset="2"/>
              <a:buNone/>
            </a:pP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HiThru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Analytics</a:t>
            </a:r>
          </a:p>
          <a:p>
            <a:pPr marL="1022350" lvl="2" indent="-350838" eaLnBrk="1" hangingPunct="1">
              <a:buFont typeface="Wingdings" pitchFamily="2" charset="2"/>
              <a:buNone/>
            </a:pP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Sudhir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Varma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 eaLnBrk="1" hangingPunct="1">
              <a:buNone/>
            </a:pP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None/>
            </a:pP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DREAM Study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Rishi Desai</a:t>
            </a:r>
          </a:p>
          <a:p>
            <a:pPr marL="1022350" lvl="2" indent="-350838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Sebastian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Schneeweiss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Tobias Gerhard</a:t>
            </a:r>
          </a:p>
          <a:p>
            <a:pPr marL="1022350" lvl="2" indent="-350838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Jodi Segal</a:t>
            </a:r>
          </a:p>
          <a:p>
            <a:pPr marL="1022350" lvl="2" indent="-350838">
              <a:buNone/>
            </a:pPr>
            <a:endParaRPr lang="en-US" sz="4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None/>
            </a:pP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NIDDK</a:t>
            </a:r>
          </a:p>
          <a:p>
            <a:pPr marL="1022350" lvl="2" indent="-350838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Priyanka Narayan</a:t>
            </a:r>
          </a:p>
          <a:p>
            <a:pPr marL="1022350" lvl="2" indent="-350838">
              <a:buNone/>
            </a:pPr>
            <a:endParaRPr lang="en-US" sz="4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None/>
            </a:pP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U Miss Medical Center</a:t>
            </a:r>
          </a:p>
          <a:p>
            <a:pPr marL="1022350" lvl="2" indent="-350838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Michael Griswold</a:t>
            </a:r>
          </a:p>
          <a:p>
            <a:pPr marL="1022350" lvl="2" indent="-350838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Chad Blackshear</a:t>
            </a:r>
          </a:p>
          <a:p>
            <a:pPr marL="1022350" lvl="2" indent="-350838" eaLnBrk="1" hangingPunct="1">
              <a:buNone/>
            </a:pP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 eaLnBrk="1" hangingPunct="1">
              <a:buNone/>
            </a:pP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Johns Hopkins University SOM</a:t>
            </a:r>
          </a:p>
          <a:p>
            <a:pPr marL="1022350" lvl="2" indent="-350838" eaLnBrk="1" hangingPunct="1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Marilyn Albert 	</a:t>
            </a:r>
          </a:p>
          <a:p>
            <a:pPr marL="1022350" lvl="2" indent="-350838" eaLnBrk="1" hangingPunct="1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Juan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Troncoso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 eaLnBrk="1" hangingPunct="1">
              <a:buNone/>
            </a:pP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Olga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Pletnikova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	</a:t>
            </a:r>
          </a:p>
          <a:p>
            <a:pPr marL="1022350" lvl="2" indent="-350838" eaLnBrk="1" hangingPunct="1">
              <a:buNone/>
            </a:pPr>
            <a:r>
              <a:rPr lang="en-US" sz="4000" b="1" dirty="0">
                <a:latin typeface="Cambria" panose="02040503050406030204" pitchFamily="18" charset="0"/>
              </a:rPr>
              <a:t>	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8853" y="2286001"/>
            <a:ext cx="18473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400" b="1" dirty="0">
              <a:latin typeface="+mj-lt"/>
              <a:cs typeface="Tahoma" pitchFamily="34" charset="0"/>
            </a:endParaRPr>
          </a:p>
          <a:p>
            <a:pPr>
              <a:defRPr/>
            </a:pPr>
            <a:endParaRPr lang="en-US" sz="1400" b="1" dirty="0">
              <a:cs typeface="Tahoma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AD93471-7DAD-2E44-92B2-7889DAC45E50}"/>
              </a:ext>
            </a:extLst>
          </p:cNvPr>
          <p:cNvSpPr txBox="1">
            <a:spLocks/>
          </p:cNvSpPr>
          <p:nvPr/>
        </p:nvSpPr>
        <p:spPr bwMode="auto">
          <a:xfrm>
            <a:off x="3505200" y="516038"/>
            <a:ext cx="5257800" cy="582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4D4D4D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D4D4D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D4D4D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4D4D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4D4D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4D4D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4D4D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4D4D"/>
                </a:solidFill>
                <a:latin typeface="+mn-lt"/>
                <a:cs typeface="+mn-cs"/>
              </a:defRPr>
            </a:lvl9pPr>
          </a:lstStyle>
          <a:p>
            <a:pPr marL="1022350" lvl="2" indent="-350838">
              <a:buFontTx/>
              <a:buNone/>
            </a:pPr>
            <a:endParaRPr lang="en-US" sz="1000" kern="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FontTx/>
              <a:buNone/>
            </a:pPr>
            <a:r>
              <a:rPr lang="en-US" sz="1000" b="1" kern="0" dirty="0">
                <a:solidFill>
                  <a:schemeClr val="tx1"/>
                </a:solidFill>
                <a:latin typeface="Cambria" panose="02040503050406030204" pitchFamily="18" charset="0"/>
              </a:rPr>
              <a:t>MIT</a:t>
            </a:r>
          </a:p>
          <a:p>
            <a:pPr marL="1022350" lvl="2" indent="-350838">
              <a:buFontTx/>
              <a:buNone/>
            </a:pPr>
            <a:r>
              <a:rPr lang="en-US" sz="1000" dirty="0">
                <a:solidFill>
                  <a:schemeClr val="tx1"/>
                </a:solidFill>
                <a:latin typeface="Cambria" panose="02040503050406030204" pitchFamily="18" charset="0"/>
              </a:rPr>
              <a:t>Li-</a:t>
            </a:r>
            <a:r>
              <a:rPr lang="en-US" sz="1000" dirty="0" err="1">
                <a:solidFill>
                  <a:schemeClr val="tx1"/>
                </a:solidFill>
                <a:latin typeface="Cambria" panose="02040503050406030204" pitchFamily="18" charset="0"/>
              </a:rPr>
              <a:t>Huei</a:t>
            </a:r>
            <a:r>
              <a:rPr lang="en-US" sz="1000" dirty="0">
                <a:solidFill>
                  <a:schemeClr val="tx1"/>
                </a:solidFill>
                <a:latin typeface="Cambria" panose="02040503050406030204" pitchFamily="18" charset="0"/>
              </a:rPr>
              <a:t> Tsai</a:t>
            </a:r>
          </a:p>
          <a:p>
            <a:pPr marL="1022350" lvl="2" indent="-350838">
              <a:buFontTx/>
              <a:buNone/>
            </a:pPr>
            <a:r>
              <a:rPr lang="en-US" sz="1000" dirty="0" err="1">
                <a:solidFill>
                  <a:schemeClr val="tx1"/>
                </a:solidFill>
                <a:latin typeface="Cambria" panose="02040503050406030204" pitchFamily="18" charset="0"/>
              </a:rPr>
              <a:t>Hansruedi</a:t>
            </a:r>
            <a:r>
              <a:rPr lang="en-US" sz="1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Cambria" panose="02040503050406030204" pitchFamily="18" charset="0"/>
              </a:rPr>
              <a:t>Mathys</a:t>
            </a:r>
            <a:endParaRPr lang="en-US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FontTx/>
              <a:buNone/>
            </a:pPr>
            <a:r>
              <a:rPr lang="en-US" sz="1000" dirty="0" err="1">
                <a:solidFill>
                  <a:schemeClr val="tx1"/>
                </a:solidFill>
                <a:latin typeface="Cambria" panose="02040503050406030204" pitchFamily="18" charset="0"/>
              </a:rPr>
              <a:t>Manolis</a:t>
            </a:r>
            <a:r>
              <a:rPr lang="en-US" sz="1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Cambria" panose="02040503050406030204" pitchFamily="18" charset="0"/>
              </a:rPr>
              <a:t>Kellis</a:t>
            </a:r>
            <a:endParaRPr lang="en-US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FontTx/>
              <a:buNone/>
            </a:pPr>
            <a:r>
              <a:rPr lang="en-US" sz="1000" dirty="0">
                <a:solidFill>
                  <a:schemeClr val="tx1"/>
                </a:solidFill>
                <a:latin typeface="Cambria" panose="02040503050406030204" pitchFamily="18" charset="0"/>
              </a:rPr>
              <a:t>Jose Davila </a:t>
            </a:r>
            <a:r>
              <a:rPr lang="en-US" sz="1000" dirty="0" err="1">
                <a:solidFill>
                  <a:schemeClr val="tx1"/>
                </a:solidFill>
                <a:latin typeface="Cambria" panose="02040503050406030204" pitchFamily="18" charset="0"/>
              </a:rPr>
              <a:t>Valderrain</a:t>
            </a:r>
            <a:endParaRPr lang="en-US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FontTx/>
              <a:buNone/>
            </a:pPr>
            <a:endParaRPr lang="en-US" sz="1000" b="1" kern="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FontTx/>
              <a:buNone/>
            </a:pPr>
            <a:r>
              <a:rPr lang="en-US" sz="1000" b="1" kern="0" dirty="0">
                <a:solidFill>
                  <a:schemeClr val="tx1"/>
                </a:solidFill>
                <a:latin typeface="Cambria" panose="02040503050406030204" pitchFamily="18" charset="0"/>
              </a:rPr>
              <a:t>St. Jude</a:t>
            </a:r>
          </a:p>
          <a:p>
            <a:pPr marL="1022350" lvl="2" indent="-350838">
              <a:buFontTx/>
              <a:buNone/>
            </a:pPr>
            <a:r>
              <a:rPr lang="en-US" sz="1000" kern="0" dirty="0" err="1">
                <a:solidFill>
                  <a:schemeClr val="tx1"/>
                </a:solidFill>
                <a:latin typeface="Cambria" panose="02040503050406030204" pitchFamily="18" charset="0"/>
              </a:rPr>
              <a:t>Junmin</a:t>
            </a:r>
            <a:r>
              <a:rPr lang="en-US" sz="1000" kern="0" dirty="0">
                <a:solidFill>
                  <a:schemeClr val="tx1"/>
                </a:solidFill>
                <a:latin typeface="Cambria" panose="02040503050406030204" pitchFamily="18" charset="0"/>
              </a:rPr>
              <a:t> Peng</a:t>
            </a:r>
          </a:p>
          <a:p>
            <a:pPr marL="1022350" lvl="2" indent="-350838">
              <a:buFontTx/>
              <a:buNone/>
            </a:pPr>
            <a:endParaRPr lang="en-US" sz="1000" b="1" kern="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FontTx/>
              <a:buNone/>
            </a:pPr>
            <a:r>
              <a:rPr lang="en-US" sz="1000" b="1" kern="0" dirty="0">
                <a:solidFill>
                  <a:schemeClr val="tx1"/>
                </a:solidFill>
                <a:latin typeface="Cambria" panose="02040503050406030204" pitchFamily="18" charset="0"/>
              </a:rPr>
              <a:t>Emory University</a:t>
            </a:r>
          </a:p>
          <a:p>
            <a:pPr marL="1022350" lvl="2" indent="-350838">
              <a:buFontTx/>
              <a:buNone/>
            </a:pPr>
            <a:r>
              <a:rPr lang="en-US" sz="1000" kern="0" dirty="0">
                <a:solidFill>
                  <a:schemeClr val="tx1"/>
                </a:solidFill>
                <a:latin typeface="Cambria" panose="02040503050406030204" pitchFamily="18" charset="0"/>
              </a:rPr>
              <a:t>Allan Levey</a:t>
            </a:r>
          </a:p>
          <a:p>
            <a:pPr marL="1022350" lvl="2" indent="-350838">
              <a:buFontTx/>
              <a:buNone/>
            </a:pPr>
            <a:r>
              <a:rPr lang="en-US" sz="1000" kern="0" dirty="0">
                <a:solidFill>
                  <a:schemeClr val="tx1"/>
                </a:solidFill>
                <a:latin typeface="Cambria" panose="02040503050406030204" pitchFamily="18" charset="0"/>
              </a:rPr>
              <a:t>Nicholas Seyfried</a:t>
            </a:r>
          </a:p>
          <a:p>
            <a:pPr marL="1022350" lvl="2" indent="-350838">
              <a:buFontTx/>
              <a:buNone/>
            </a:pPr>
            <a:endParaRPr lang="en-US" sz="1000" b="1" kern="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FontTx/>
              <a:buNone/>
            </a:pPr>
            <a:r>
              <a:rPr lang="en-US" sz="1000" b="1" kern="0" dirty="0">
                <a:solidFill>
                  <a:schemeClr val="tx1"/>
                </a:solidFill>
                <a:latin typeface="Cambria" panose="02040503050406030204" pitchFamily="18" charset="0"/>
              </a:rPr>
              <a:t>ROSMAP</a:t>
            </a:r>
          </a:p>
          <a:p>
            <a:pPr marL="1022350" lvl="2" indent="-350838">
              <a:buFontTx/>
              <a:buNone/>
            </a:pPr>
            <a:r>
              <a:rPr lang="en-US" sz="1000" kern="0" dirty="0">
                <a:solidFill>
                  <a:schemeClr val="tx1"/>
                </a:solidFill>
                <a:latin typeface="Cambria" panose="02040503050406030204" pitchFamily="18" charset="0"/>
              </a:rPr>
              <a:t>David Bennett</a:t>
            </a:r>
          </a:p>
          <a:p>
            <a:pPr marL="1022350" lvl="2" indent="-350838">
              <a:buFontTx/>
              <a:buNone/>
            </a:pPr>
            <a:r>
              <a:rPr lang="en-US" sz="1000" kern="0" dirty="0">
                <a:solidFill>
                  <a:schemeClr val="tx1"/>
                </a:solidFill>
                <a:latin typeface="Cambria" panose="02040503050406030204" pitchFamily="18" charset="0"/>
              </a:rPr>
              <a:t>Gregory Klein</a:t>
            </a:r>
          </a:p>
          <a:p>
            <a:pPr marL="1022350" lvl="2" indent="-350838">
              <a:buFontTx/>
              <a:buNone/>
            </a:pPr>
            <a:endParaRPr lang="en-US" sz="1000" kern="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FontTx/>
              <a:buNone/>
            </a:pPr>
            <a:r>
              <a:rPr lang="en-US" sz="1000" b="1" kern="0" dirty="0">
                <a:solidFill>
                  <a:schemeClr val="tx1"/>
                </a:solidFill>
                <a:latin typeface="Cambria" panose="02040503050406030204" pitchFamily="18" charset="0"/>
              </a:rPr>
              <a:t>NCI</a:t>
            </a:r>
          </a:p>
          <a:p>
            <a:pPr marL="1022350" lvl="2" indent="-350838">
              <a:buFontTx/>
              <a:buNone/>
            </a:pPr>
            <a:r>
              <a:rPr lang="en-US" sz="1000" kern="0" dirty="0" err="1">
                <a:solidFill>
                  <a:schemeClr val="tx1"/>
                </a:solidFill>
                <a:latin typeface="Cambria" panose="02040503050406030204" pitchFamily="18" charset="0"/>
              </a:rPr>
              <a:t>Shahinaz</a:t>
            </a:r>
            <a:r>
              <a:rPr lang="en-US" sz="1000" kern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1000" kern="0" dirty="0" err="1">
                <a:solidFill>
                  <a:schemeClr val="tx1"/>
                </a:solidFill>
                <a:latin typeface="Cambria" panose="02040503050406030204" pitchFamily="18" charset="0"/>
              </a:rPr>
              <a:t>Gadalla</a:t>
            </a:r>
            <a:endParaRPr lang="en-US" sz="1000" kern="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FontTx/>
              <a:buNone/>
            </a:pPr>
            <a:r>
              <a:rPr lang="en-US" sz="1000" kern="0" dirty="0" err="1">
                <a:solidFill>
                  <a:schemeClr val="tx1"/>
                </a:solidFill>
                <a:latin typeface="Cambria" panose="02040503050406030204" pitchFamily="18" charset="0"/>
              </a:rPr>
              <a:t>Youjin</a:t>
            </a:r>
            <a:r>
              <a:rPr lang="en-US" sz="1000" kern="0" dirty="0">
                <a:solidFill>
                  <a:schemeClr val="tx1"/>
                </a:solidFill>
                <a:latin typeface="Cambria" panose="02040503050406030204" pitchFamily="18" charset="0"/>
              </a:rPr>
              <a:t> Wang</a:t>
            </a:r>
          </a:p>
          <a:p>
            <a:pPr marL="1022350" lvl="2" indent="-350838">
              <a:buFontTx/>
              <a:buNone/>
            </a:pPr>
            <a:endParaRPr lang="en-US" sz="1000" kern="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FontTx/>
              <a:buNone/>
            </a:pPr>
            <a:r>
              <a:rPr lang="en-US" sz="1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Gebze</a:t>
            </a:r>
            <a:r>
              <a:rPr lang="en-US" sz="1000" b="1" dirty="0">
                <a:solidFill>
                  <a:schemeClr val="tx1"/>
                </a:solidFill>
                <a:latin typeface="Cambria" panose="02040503050406030204" pitchFamily="18" charset="0"/>
              </a:rPr>
              <a:t> Technical University, </a:t>
            </a:r>
            <a:r>
              <a:rPr lang="en-US" sz="1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Kocaeli</a:t>
            </a:r>
            <a:r>
              <a:rPr lang="en-US" sz="1000" b="1" dirty="0">
                <a:solidFill>
                  <a:schemeClr val="tx1"/>
                </a:solidFill>
                <a:latin typeface="Cambria" panose="02040503050406030204" pitchFamily="18" charset="0"/>
              </a:rPr>
              <a:t> Turkey</a:t>
            </a:r>
          </a:p>
          <a:p>
            <a:pPr marL="1022350" lvl="2" indent="-350838">
              <a:buFontTx/>
              <a:buNone/>
            </a:pPr>
            <a:r>
              <a:rPr lang="en-US" sz="1000" dirty="0" err="1">
                <a:solidFill>
                  <a:schemeClr val="tx1"/>
                </a:solidFill>
                <a:latin typeface="Cambria" panose="02040503050406030204" pitchFamily="18" charset="0"/>
              </a:rPr>
              <a:t>Tunahan</a:t>
            </a:r>
            <a:r>
              <a:rPr lang="en-US" sz="1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Cambria" panose="02040503050406030204" pitchFamily="18" charset="0"/>
              </a:rPr>
              <a:t>Çakır</a:t>
            </a:r>
            <a:endParaRPr lang="en-US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FontTx/>
              <a:buNone/>
            </a:pPr>
            <a:r>
              <a:rPr lang="en-US" sz="1000" dirty="0">
                <a:solidFill>
                  <a:schemeClr val="tx1"/>
                </a:solidFill>
                <a:latin typeface="Cambria" panose="02040503050406030204" pitchFamily="18" charset="0"/>
              </a:rPr>
              <a:t>H. Büşra </a:t>
            </a:r>
            <a:r>
              <a:rPr lang="en-US" sz="1000" dirty="0" err="1">
                <a:solidFill>
                  <a:schemeClr val="tx1"/>
                </a:solidFill>
                <a:latin typeface="Cambria" panose="02040503050406030204" pitchFamily="18" charset="0"/>
              </a:rPr>
              <a:t>Lüleci</a:t>
            </a:r>
            <a:r>
              <a:rPr lang="en-US" sz="1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</a:p>
          <a:p>
            <a:pPr marL="1022350" lvl="2" indent="-350838">
              <a:buFontTx/>
              <a:buNone/>
            </a:pPr>
            <a:endParaRPr lang="en-US" sz="1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FontTx/>
              <a:buNone/>
            </a:pPr>
            <a:r>
              <a:rPr lang="en-US" sz="1000" b="1" dirty="0">
                <a:solidFill>
                  <a:schemeClr val="tx1"/>
                </a:solidFill>
                <a:latin typeface="Cambria" panose="02040503050406030204" pitchFamily="18" charset="0"/>
              </a:rPr>
              <a:t>KCL, London</a:t>
            </a:r>
          </a:p>
          <a:p>
            <a:pPr marL="1022350" lvl="2" indent="-350838">
              <a:buFontTx/>
              <a:buNone/>
            </a:pPr>
            <a:r>
              <a:rPr lang="en-US" sz="1000" dirty="0">
                <a:solidFill>
                  <a:schemeClr val="tx1"/>
                </a:solidFill>
                <a:latin typeface="Cambria" panose="02040503050406030204" pitchFamily="18" charset="0"/>
              </a:rPr>
              <a:t>Cristina Legido-Quigley</a:t>
            </a:r>
          </a:p>
          <a:p>
            <a:pPr marL="1022350" lvl="2" indent="-350838">
              <a:buFontTx/>
              <a:buNone/>
            </a:pPr>
            <a:endParaRPr lang="en-US" sz="1000" b="1" kern="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FontTx/>
              <a:buNone/>
            </a:pPr>
            <a:r>
              <a:rPr lang="en-US" sz="1000" b="1" kern="0" dirty="0">
                <a:solidFill>
                  <a:schemeClr val="tx1"/>
                </a:solidFill>
                <a:latin typeface="Cambria" panose="02040503050406030204" pitchFamily="18" charset="0"/>
              </a:rPr>
              <a:t>National University of Ireland</a:t>
            </a:r>
          </a:p>
          <a:p>
            <a:pPr marL="1022350" lvl="2" indent="-350838">
              <a:buFontTx/>
              <a:buNone/>
            </a:pPr>
            <a:r>
              <a:rPr lang="en-US" sz="1000" kern="0" dirty="0">
                <a:solidFill>
                  <a:schemeClr val="tx1"/>
                </a:solidFill>
                <a:latin typeface="Cambria" panose="02040503050406030204" pitchFamily="18" charset="0"/>
              </a:rPr>
              <a:t>Anup </a:t>
            </a:r>
            <a:r>
              <a:rPr lang="en-US" sz="1000" kern="0" dirty="0" err="1">
                <a:solidFill>
                  <a:schemeClr val="tx1"/>
                </a:solidFill>
                <a:latin typeface="Cambria" panose="02040503050406030204" pitchFamily="18" charset="0"/>
              </a:rPr>
              <a:t>Oommen</a:t>
            </a:r>
            <a:r>
              <a:rPr lang="en-US" sz="1000" b="1" kern="0" dirty="0">
                <a:solidFill>
                  <a:schemeClr val="tx1"/>
                </a:solidFill>
                <a:latin typeface="Cambria" panose="02040503050406030204" pitchFamily="18" charset="0"/>
              </a:rPr>
              <a:t>	</a:t>
            </a:r>
          </a:p>
          <a:p>
            <a:pPr marL="1022350" lvl="2" indent="-350838">
              <a:buFontTx/>
              <a:buNone/>
            </a:pPr>
            <a:endParaRPr lang="en-US" sz="1000" b="1" kern="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022350" lvl="2" indent="-350838">
              <a:buFontTx/>
              <a:buNone/>
            </a:pPr>
            <a:r>
              <a:rPr lang="en-US" sz="1000" b="1" kern="0" dirty="0">
                <a:solidFill>
                  <a:schemeClr val="tx1"/>
                </a:solidFill>
                <a:latin typeface="Cambria" panose="02040503050406030204" pitchFamily="18" charset="0"/>
              </a:rPr>
              <a:t>AMP-AD Consortium</a:t>
            </a:r>
          </a:p>
          <a:p>
            <a:pPr marL="1022350" lvl="2" indent="-350838">
              <a:buNone/>
            </a:pPr>
            <a:r>
              <a:rPr lang="en-US" sz="1000" b="1" kern="0" dirty="0">
                <a:solidFill>
                  <a:schemeClr val="tx1"/>
                </a:solidFill>
                <a:latin typeface="Cambria" panose="02040503050406030204" pitchFamily="18" charset="0"/>
              </a:rPr>
              <a:t>Andrew &amp; Lillian A. Posey Foundation</a:t>
            </a:r>
          </a:p>
          <a:p>
            <a:pPr marL="1022350" lvl="2" indent="-350838">
              <a:buFontTx/>
              <a:buNone/>
            </a:pPr>
            <a:r>
              <a:rPr lang="en-US" sz="1000" b="1" kern="0" dirty="0">
                <a:solidFill>
                  <a:schemeClr val="tx1"/>
                </a:solidFill>
                <a:latin typeface="Cambria" panose="02040503050406030204" pitchFamily="18" charset="0"/>
              </a:rPr>
              <a:t>		</a:t>
            </a:r>
          </a:p>
          <a:p>
            <a:pPr marL="1022350" lvl="2" indent="-350838">
              <a:buFontTx/>
              <a:buNone/>
            </a:pPr>
            <a:r>
              <a:rPr lang="en-US" sz="1000" b="1" kern="0" dirty="0">
                <a:solidFill>
                  <a:srgbClr val="FF0000"/>
                </a:solidFill>
                <a:latin typeface="Cambria" panose="02040503050406030204" pitchFamily="18" charset="0"/>
              </a:rPr>
              <a:t>We are grateful to BLSA participants for  their invaluable contributions</a:t>
            </a:r>
          </a:p>
        </p:txBody>
      </p:sp>
    </p:spTree>
    <p:extLst>
      <p:ext uri="{BB962C8B-B14F-4D97-AF65-F5344CB8AC3E}">
        <p14:creationId xmlns:p14="http://schemas.microsoft.com/office/powerpoint/2010/main" val="3168460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CB6FD-5269-4DE1-BDEA-7172ABB9D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Alzheimer’s Disease: a lot learned but…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E2D7E1-5041-48F5-B831-84EFACEDF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89" t="20203" r="21754" b="30306"/>
          <a:stretch/>
        </p:blipFill>
        <p:spPr>
          <a:xfrm>
            <a:off x="326320" y="1508919"/>
            <a:ext cx="8491359" cy="384016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3169A6-AB28-433D-801E-F55B749D1524}"/>
              </a:ext>
            </a:extLst>
          </p:cNvPr>
          <p:cNvSpPr txBox="1"/>
          <p:nvPr/>
        </p:nvSpPr>
        <p:spPr>
          <a:xfrm>
            <a:off x="2590800" y="5331191"/>
            <a:ext cx="3801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Rate of publication: &gt;1000/month</a:t>
            </a:r>
          </a:p>
        </p:txBody>
      </p:sp>
    </p:spTree>
    <p:extLst>
      <p:ext uri="{BB962C8B-B14F-4D97-AF65-F5344CB8AC3E}">
        <p14:creationId xmlns:p14="http://schemas.microsoft.com/office/powerpoint/2010/main" val="2996428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878" y="-76200"/>
            <a:ext cx="8229600" cy="1143000"/>
          </a:xfrm>
        </p:spPr>
        <p:txBody>
          <a:bodyPr/>
          <a:lstStyle/>
          <a:p>
            <a:r>
              <a:rPr lang="en-US" sz="2400" b="1" dirty="0">
                <a:solidFill>
                  <a:schemeClr val="tx2"/>
                </a:solidFill>
                <a:latin typeface="Cambria"/>
                <a:cs typeface="Cambria"/>
              </a:rPr>
              <a:t>Little gained…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7314246"/>
              </p:ext>
            </p:extLst>
          </p:nvPr>
        </p:nvGraphicFramePr>
        <p:xfrm>
          <a:off x="400878" y="914400"/>
          <a:ext cx="8229600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  <a:latin typeface="Cambria"/>
                          <a:cs typeface="Cambria"/>
                        </a:rPr>
                        <a:t>Drug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  <a:latin typeface="Cambria"/>
                          <a:cs typeface="Cambria"/>
                        </a:rPr>
                        <a:t>Brand</a:t>
                      </a:r>
                      <a:r>
                        <a:rPr lang="en-US" sz="1800" baseline="0" dirty="0">
                          <a:solidFill>
                            <a:schemeClr val="tx2"/>
                          </a:solidFill>
                          <a:latin typeface="Cambria"/>
                          <a:cs typeface="Cambria"/>
                        </a:rPr>
                        <a:t> Name</a:t>
                      </a:r>
                      <a:endParaRPr lang="en-US" sz="1800" dirty="0">
                        <a:solidFill>
                          <a:schemeClr val="tx2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  <a:latin typeface="Cambria"/>
                          <a:cs typeface="Cambria"/>
                        </a:rPr>
                        <a:t>Approved 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  <a:latin typeface="Cambria"/>
                          <a:cs typeface="Cambria"/>
                        </a:rPr>
                        <a:t>FDA</a:t>
                      </a:r>
                      <a:r>
                        <a:rPr lang="en-US" sz="1800" baseline="0" dirty="0">
                          <a:solidFill>
                            <a:schemeClr val="tx2"/>
                          </a:solidFill>
                          <a:latin typeface="Cambria"/>
                          <a:cs typeface="Cambria"/>
                        </a:rPr>
                        <a:t> Approved</a:t>
                      </a:r>
                      <a:endParaRPr lang="en-US" sz="1800" dirty="0">
                        <a:solidFill>
                          <a:schemeClr val="tx2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Cambria"/>
                          <a:cs typeface="Cambria"/>
                        </a:rPr>
                        <a:t>Donepezil</a:t>
                      </a:r>
                      <a:endParaRPr lang="en-US" sz="1800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/>
                          <a:cs typeface="Cambria"/>
                        </a:rPr>
                        <a:t>Aricept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/>
                          <a:cs typeface="Cambria"/>
                        </a:rPr>
                        <a:t>All stages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/>
                          <a:cs typeface="Cambria"/>
                        </a:rPr>
                        <a:t>1996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Cambria"/>
                          <a:cs typeface="Cambria"/>
                        </a:rPr>
                        <a:t>Rivastigmine</a:t>
                      </a:r>
                      <a:endParaRPr lang="en-US" sz="1800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/>
                          <a:cs typeface="Cambria"/>
                        </a:rPr>
                        <a:t>Exelon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/>
                          <a:cs typeface="Cambria"/>
                        </a:rPr>
                        <a:t>All stages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/>
                          <a:cs typeface="Cambria"/>
                        </a:rPr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Cambria"/>
                          <a:cs typeface="Cambria"/>
                        </a:rPr>
                        <a:t>Galantamine</a:t>
                      </a:r>
                      <a:endParaRPr lang="en-US" sz="1800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Cambria"/>
                          <a:cs typeface="Cambria"/>
                        </a:rPr>
                        <a:t>Razadyne</a:t>
                      </a:r>
                      <a:endParaRPr lang="en-US" sz="1800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/>
                          <a:cs typeface="Cambria"/>
                        </a:rPr>
                        <a:t>Mild-Moderate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/>
                          <a:cs typeface="Cambria"/>
                        </a:rPr>
                        <a:t>2001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Cambria"/>
                          <a:cs typeface="Cambria"/>
                        </a:rPr>
                        <a:t>Memantine</a:t>
                      </a:r>
                      <a:endParaRPr lang="en-US" sz="1800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Cambria"/>
                          <a:cs typeface="Cambria"/>
                        </a:rPr>
                        <a:t>Namenda</a:t>
                      </a:r>
                      <a:endParaRPr lang="en-US" sz="1800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/>
                          <a:cs typeface="Cambria"/>
                        </a:rPr>
                        <a:t>All stages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/>
                          <a:cs typeface="Cambria"/>
                        </a:rPr>
                        <a:t>2003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Picture 2" descr="Mark Twain - Wikipedia">
            <a:extLst>
              <a:ext uri="{FF2B5EF4-FFF2-40B4-BE49-F238E27FC236}">
                <a16:creationId xmlns:a16="http://schemas.microsoft.com/office/drawing/2014/main" id="{8E420D21-D3A0-4925-A9A8-6E85E38BE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t="8056" r="7834" b="15945"/>
          <a:stretch/>
        </p:blipFill>
        <p:spPr bwMode="auto">
          <a:xfrm>
            <a:off x="389614" y="4343400"/>
            <a:ext cx="1502580" cy="197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A092F7-DD1E-41FB-8D7F-74592F6F8489}"/>
              </a:ext>
            </a:extLst>
          </p:cNvPr>
          <p:cNvSpPr txBox="1"/>
          <p:nvPr/>
        </p:nvSpPr>
        <p:spPr>
          <a:xfrm>
            <a:off x="1985319" y="5110480"/>
            <a:ext cx="6773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“Researchers have already cast much darkness on the subject, </a:t>
            </a:r>
          </a:p>
          <a:p>
            <a:r>
              <a:rPr lang="en-US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and if they continue their investigations, we shall soon know </a:t>
            </a:r>
          </a:p>
          <a:p>
            <a:r>
              <a:rPr lang="en-US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nothing at all about it.”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26057-66DD-438A-B291-5BA7A0BB448C}"/>
              </a:ext>
            </a:extLst>
          </p:cNvPr>
          <p:cNvSpPr txBox="1"/>
          <p:nvPr/>
        </p:nvSpPr>
        <p:spPr>
          <a:xfrm>
            <a:off x="2362200" y="4343400"/>
            <a:ext cx="5177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**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Aducanumab accelerated approval June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8600" y="586869"/>
            <a:ext cx="8763000" cy="1143000"/>
          </a:xfrm>
        </p:spPr>
        <p:txBody>
          <a:bodyPr/>
          <a:lstStyle/>
          <a:p>
            <a:r>
              <a:rPr lang="en-US" sz="2200" b="1" dirty="0">
                <a:solidFill>
                  <a:schemeClr val="tx1"/>
                </a:solidFill>
                <a:latin typeface="Cambria" pitchFamily="18" charset="0"/>
              </a:rPr>
              <a:t>Clinical and Translational Neuroscience Section:  Translating Biological mechanisms in AD to Drug Targets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1752600"/>
            <a:ext cx="8399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139" y="2438400"/>
            <a:ext cx="8399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itchFamily="18" charset="0"/>
              </a:rPr>
              <a:t>Goal</a:t>
            </a:r>
            <a:r>
              <a:rPr lang="en-US" sz="2400" dirty="0">
                <a:latin typeface="Cambria" pitchFamily="18" charset="0"/>
              </a:rPr>
              <a:t>: Establish a flexible, scalable pipeline to identify targets for disease modification in ADRD.</a:t>
            </a:r>
          </a:p>
          <a:p>
            <a:endParaRPr lang="en-US" sz="24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03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C9F6-1479-4D3F-B694-ACA244F30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228600"/>
            <a:ext cx="8458200" cy="1143000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flexible and scalable pipeline for drug discovery in ADRD</a:t>
            </a:r>
          </a:p>
        </p:txBody>
      </p:sp>
      <p:pic>
        <p:nvPicPr>
          <p:cNvPr id="4" name="Content Placeholder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88F3E0A-EA43-4234-A122-3D4A8A99501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63"/>
          <a:stretch/>
        </p:blipFill>
        <p:spPr>
          <a:xfrm>
            <a:off x="179173" y="851071"/>
            <a:ext cx="2895600" cy="1524000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673B1CE-35EE-45D4-BD8A-E71214140CA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2" b="68815"/>
          <a:stretch/>
        </p:blipFill>
        <p:spPr>
          <a:xfrm>
            <a:off x="3370399" y="940788"/>
            <a:ext cx="2819400" cy="1299519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AA8CA1D-CAC7-497F-8116-C1DD41CDAB1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0" b="46472"/>
          <a:stretch/>
        </p:blipFill>
        <p:spPr>
          <a:xfrm>
            <a:off x="6570378" y="820459"/>
            <a:ext cx="2335848" cy="1676400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9F7BBF3-237C-4C52-9B06-9757DA926A0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28" b="24130"/>
          <a:stretch/>
        </p:blipFill>
        <p:spPr>
          <a:xfrm>
            <a:off x="1140564" y="2867840"/>
            <a:ext cx="3035831" cy="1856559"/>
          </a:xfrm>
          <a:prstGeom prst="rect">
            <a:avLst/>
          </a:prstGeom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261185D-3A49-426F-A5A6-A1DA4FEEC5A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94" b="9742"/>
          <a:stretch/>
        </p:blipFill>
        <p:spPr>
          <a:xfrm>
            <a:off x="5612215" y="2867840"/>
            <a:ext cx="2819400" cy="1571926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0427AEA-27BB-4077-8BDD-E02DE3449F5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80"/>
          <a:stretch/>
        </p:blipFill>
        <p:spPr>
          <a:xfrm>
            <a:off x="3429000" y="5011782"/>
            <a:ext cx="3035831" cy="137095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F468E6-125A-41C0-8271-22025C3068C4}"/>
              </a:ext>
            </a:extLst>
          </p:cNvPr>
          <p:cNvCxnSpPr/>
          <p:nvPr/>
        </p:nvCxnSpPr>
        <p:spPr>
          <a:xfrm>
            <a:off x="3118939" y="1590547"/>
            <a:ext cx="50292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1C38F79-F737-4770-AF02-B7C117DD8B66}"/>
              </a:ext>
            </a:extLst>
          </p:cNvPr>
          <p:cNvCxnSpPr>
            <a:cxnSpLocks/>
          </p:cNvCxnSpPr>
          <p:nvPr/>
        </p:nvCxnSpPr>
        <p:spPr>
          <a:xfrm>
            <a:off x="5993008" y="1590547"/>
            <a:ext cx="864992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B672890-B6CB-4B76-A2B3-C3C5A77E71DB}"/>
              </a:ext>
            </a:extLst>
          </p:cNvPr>
          <p:cNvCxnSpPr>
            <a:cxnSpLocks/>
          </p:cNvCxnSpPr>
          <p:nvPr/>
        </p:nvCxnSpPr>
        <p:spPr>
          <a:xfrm>
            <a:off x="533400" y="3352800"/>
            <a:ext cx="858624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4B9634-F69C-487D-ABD8-D1A711D7F340}"/>
              </a:ext>
            </a:extLst>
          </p:cNvPr>
          <p:cNvCxnSpPr>
            <a:cxnSpLocks/>
          </p:cNvCxnSpPr>
          <p:nvPr/>
        </p:nvCxnSpPr>
        <p:spPr>
          <a:xfrm>
            <a:off x="4443995" y="3341088"/>
            <a:ext cx="1042405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458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C9F6-1479-4D3F-B694-ACA244F30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10" y="186015"/>
            <a:ext cx="8458200" cy="1143000"/>
          </a:xfrm>
        </p:spPr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flexible and scalable pipeline for drug discovery in ADRD</a:t>
            </a: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AA8CA1D-CAC7-497F-8116-C1DD41CDAB1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0" b="46472"/>
          <a:stretch/>
        </p:blipFill>
        <p:spPr>
          <a:xfrm>
            <a:off x="143312" y="3427304"/>
            <a:ext cx="2335848" cy="1676400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9F7BBF3-237C-4C52-9B06-9757DA926A0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28" b="24130"/>
          <a:stretch/>
        </p:blipFill>
        <p:spPr>
          <a:xfrm>
            <a:off x="2749390" y="3427304"/>
            <a:ext cx="3035831" cy="1856559"/>
          </a:xfrm>
          <a:prstGeom prst="rect">
            <a:avLst/>
          </a:prstGeom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261185D-3A49-426F-A5A6-A1DA4FEEC5A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94" b="9742"/>
          <a:stretch/>
        </p:blipFill>
        <p:spPr>
          <a:xfrm>
            <a:off x="6055451" y="3479541"/>
            <a:ext cx="2819400" cy="15719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4AD577-0F13-4F43-9D4C-FF95F88DFBF8}"/>
              </a:ext>
            </a:extLst>
          </p:cNvPr>
          <p:cNvSpPr txBox="1"/>
          <p:nvPr/>
        </p:nvSpPr>
        <p:spPr>
          <a:xfrm>
            <a:off x="296410" y="1536002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Ongoing initiatives for target validation and drug discovery in AD in the NIA IRP</a:t>
            </a:r>
          </a:p>
          <a:p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Supported by the Scientific Director’s ‘Special-AD’ mechanism from Congressional monies dedicated to ADRD</a:t>
            </a:r>
          </a:p>
        </p:txBody>
      </p:sp>
    </p:spTree>
    <p:extLst>
      <p:ext uri="{BB962C8B-B14F-4D97-AF65-F5344CB8AC3E}">
        <p14:creationId xmlns:p14="http://schemas.microsoft.com/office/powerpoint/2010/main" val="2718882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AFE3F-4F06-4D89-9C50-B806DF06D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endParaRPr lang="en-US" sz="22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</a:rPr>
              <a:t>Two-year multi-center study for identifying novel repurposing candidates for AD leveraging both deep molecular phenotyping of human brain and blood and big-data analyses of real-world clinical outcomes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</a:rPr>
              <a:t>Centers of excellence in Pharmacoepidemiology at Harvard Medical School, Johns Hopkins University and Rutgers University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</a:rPr>
              <a:t>Two large real-world clinical datasets with over 20 million older individuals with clinical diagnoses and prescription data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</a:rPr>
              <a:t>Converging results from independent analyses will ensure reliability of findings and support their confirmation in RCTs of candidate AD treatments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66275B-D559-41EC-BE1A-A14009CF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D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rug 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R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epurposing for 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E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ffective 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A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lzheimer’s 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M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edicines (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DREAM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389005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3485</TotalTime>
  <Words>2075</Words>
  <Application>Microsoft Office PowerPoint</Application>
  <PresentationFormat>On-screen Show (4:3)</PresentationFormat>
  <Paragraphs>335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AdvPSHN-M</vt:lpstr>
      <vt:lpstr>Arial</vt:lpstr>
      <vt:lpstr>Calibri</vt:lpstr>
      <vt:lpstr>Cambria</vt:lpstr>
      <vt:lpstr>Harding</vt:lpstr>
      <vt:lpstr>Lato</vt:lpstr>
      <vt:lpstr>Roboto</vt:lpstr>
      <vt:lpstr>Tahoma</vt:lpstr>
      <vt:lpstr>Times New Roman</vt:lpstr>
      <vt:lpstr>Wingdings</vt:lpstr>
      <vt:lpstr>Default Design</vt:lpstr>
      <vt:lpstr>From Mechanisms to Medicines: realizing the DREAM of an Alzheimer’s cure</vt:lpstr>
      <vt:lpstr>Outline</vt:lpstr>
      <vt:lpstr>"A characteristic disease of the cerebral cortex”  (Über eine eigenartige Erkrankung der Hirnrinde, 1907</vt:lpstr>
      <vt:lpstr>Alzheimer’s Disease: a lot learned but…</vt:lpstr>
      <vt:lpstr>Little gained…</vt:lpstr>
      <vt:lpstr>Clinical and Translational Neuroscience Section:  Translating Biological mechanisms in AD to Drug Targets</vt:lpstr>
      <vt:lpstr>A flexible and scalable pipeline for drug discovery in ADRD</vt:lpstr>
      <vt:lpstr>A flexible and scalable pipeline for drug discovery in ADRD</vt:lpstr>
      <vt:lpstr>Drug Repurposing for Effective Alzheimer’s Medicines (DREAM)</vt:lpstr>
      <vt:lpstr>Drug Repurposing for Effective Alzheimer’s Medicines (DREAM)</vt:lpstr>
      <vt:lpstr>PowerPoint Presentation</vt:lpstr>
      <vt:lpstr>Overcoming “uncertainties” in Pharmacoepidemiologic analyses</vt:lpstr>
      <vt:lpstr>PowerPoint Presentation</vt:lpstr>
      <vt:lpstr>   Specific Aim-1</vt:lpstr>
      <vt:lpstr>  Specific Aim-2</vt:lpstr>
      <vt:lpstr>A flexible and scalable pipeline for drug discovery in ADRD</vt:lpstr>
      <vt:lpstr>A Brain proteomic signature of incipient AD implicates  STAT3 as a drug target </vt:lpstr>
      <vt:lpstr> Understanding APOE ε4-associated AD risk to  identify plausible drug targets</vt:lpstr>
      <vt:lpstr> STAT3 is an AD drug target: establishing a brain proteomic  signature of incipient AD </vt:lpstr>
      <vt:lpstr>PowerPoint Presentation</vt:lpstr>
      <vt:lpstr>Cytokine signaling through STAT3 is a druggable target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Does RAX rescue impaired hippocampal synaptic plasticity in  a transgenic AD model?         </vt:lpstr>
      <vt:lpstr>PowerPoint Presentation</vt:lpstr>
      <vt:lpstr>Drug Repurposing for Effective Alzheimer’s Medicines (DREAM)</vt:lpstr>
      <vt:lpstr>PowerPoint Presentation</vt:lpstr>
      <vt:lpstr>RAX lowers cumulative incidence of AD by 8-16% in the DREAM study</vt:lpstr>
      <vt:lpstr>RAX lowers cumulative incidence of AD by 8-16% in the DREAM study</vt:lpstr>
      <vt:lpstr>Conclusions</vt:lpstr>
      <vt:lpstr>  Specific Aim-2</vt:lpstr>
      <vt:lpstr>PowerPoint Presentation</vt:lpstr>
      <vt:lpstr>Continue to develop resources, capabilities and partnerships to advance data-driven drug repositioning and combination therapy</vt:lpstr>
      <vt:lpstr>Colleagues and collaborators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Metabolomics to Medicines: realizing the DREAM of an Alzheimer’s cure</dc:title>
  <dc:creator>Thambisetty, Madhav (NIH/NIA/IRP) [E]</dc:creator>
  <cp:lastModifiedBy>Thambisetty, Madhav (NIH/NIA/IRP) [E]</cp:lastModifiedBy>
  <cp:revision>129</cp:revision>
  <dcterms:created xsi:type="dcterms:W3CDTF">2020-09-13T21:32:15Z</dcterms:created>
  <dcterms:modified xsi:type="dcterms:W3CDTF">2021-11-21T22:00:32Z</dcterms:modified>
</cp:coreProperties>
</file>