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9"/>
  </p:notesMasterIdLst>
  <p:sldIdLst>
    <p:sldId id="2266" r:id="rId5"/>
    <p:sldId id="2249" r:id="rId6"/>
    <p:sldId id="2264" r:id="rId7"/>
    <p:sldId id="2261" r:id="rId8"/>
    <p:sldId id="2256" r:id="rId9"/>
    <p:sldId id="2270" r:id="rId10"/>
    <p:sldId id="2262" r:id="rId11"/>
    <p:sldId id="2263" r:id="rId12"/>
    <p:sldId id="2259" r:id="rId13"/>
    <p:sldId id="256" r:id="rId14"/>
    <p:sldId id="2265" r:id="rId15"/>
    <p:sldId id="2267" r:id="rId16"/>
    <p:sldId id="2268" r:id="rId17"/>
    <p:sldId id="226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CCBA44-8366-4D6D-974A-30569D4243B6}" v="17" dt="2022-01-20T13:26:21.1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9449" autoAdjust="0"/>
  </p:normalViewPr>
  <p:slideViewPr>
    <p:cSldViewPr snapToGrid="0">
      <p:cViewPr varScale="1">
        <p:scale>
          <a:sx n="70" d="100"/>
          <a:sy n="70" d="100"/>
        </p:scale>
        <p:origin x="8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rncarz, Magdalena (HOU)" userId="192497ce-9215-4c66-bef7-88e86518f5ab" providerId="ADAL" clId="{1325B35D-84C7-49BE-AE9B-2FC9CF09FB94}"/>
    <pc:docChg chg="undo custSel modSld">
      <pc:chgData name="Garncarz, Magdalena (HOU)" userId="192497ce-9215-4c66-bef7-88e86518f5ab" providerId="ADAL" clId="{1325B35D-84C7-49BE-AE9B-2FC9CF09FB94}" dt="2022-01-20T14:46:57.496" v="103" actId="20577"/>
      <pc:docMkLst>
        <pc:docMk/>
      </pc:docMkLst>
      <pc:sldChg chg="modSp mod">
        <pc:chgData name="Garncarz, Magdalena (HOU)" userId="192497ce-9215-4c66-bef7-88e86518f5ab" providerId="ADAL" clId="{1325B35D-84C7-49BE-AE9B-2FC9CF09FB94}" dt="2022-01-20T14:46:42.221" v="52" actId="20577"/>
        <pc:sldMkLst>
          <pc:docMk/>
          <pc:sldMk cId="208758501" sldId="2267"/>
        </pc:sldMkLst>
        <pc:spChg chg="mod">
          <ac:chgData name="Garncarz, Magdalena (HOU)" userId="192497ce-9215-4c66-bef7-88e86518f5ab" providerId="ADAL" clId="{1325B35D-84C7-49BE-AE9B-2FC9CF09FB94}" dt="2022-01-20T14:46:42.221" v="52" actId="20577"/>
          <ac:spMkLst>
            <pc:docMk/>
            <pc:sldMk cId="208758501" sldId="2267"/>
            <ac:spMk id="6" creationId="{C6330630-232A-427F-9785-48FDBF079C2B}"/>
          </ac:spMkLst>
        </pc:spChg>
      </pc:sldChg>
      <pc:sldChg chg="modSp mod">
        <pc:chgData name="Garncarz, Magdalena (HOU)" userId="192497ce-9215-4c66-bef7-88e86518f5ab" providerId="ADAL" clId="{1325B35D-84C7-49BE-AE9B-2FC9CF09FB94}" dt="2022-01-20T14:46:57.496" v="103" actId="20577"/>
        <pc:sldMkLst>
          <pc:docMk/>
          <pc:sldMk cId="4172110472" sldId="2268"/>
        </pc:sldMkLst>
        <pc:spChg chg="mod">
          <ac:chgData name="Garncarz, Magdalena (HOU)" userId="192497ce-9215-4c66-bef7-88e86518f5ab" providerId="ADAL" clId="{1325B35D-84C7-49BE-AE9B-2FC9CF09FB94}" dt="2022-01-20T14:46:57.496" v="103" actId="20577"/>
          <ac:spMkLst>
            <pc:docMk/>
            <pc:sldMk cId="4172110472" sldId="2268"/>
            <ac:spMk id="6" creationId="{C6330630-232A-427F-9785-48FDBF079C2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E3401E-235B-4CFD-9C29-6CB24762705B}"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54DC78AA-86DA-4832-A708-1D17827A80E0}">
      <dgm:prSet custT="1"/>
      <dgm:spPr/>
      <dgm:t>
        <a:bodyPr/>
        <a:lstStyle/>
        <a:p>
          <a:r>
            <a:rPr lang="en-US" sz="2000" dirty="0"/>
            <a:t>Price cap</a:t>
          </a:r>
        </a:p>
      </dgm:t>
    </dgm:pt>
    <dgm:pt modelId="{1DB98EA9-9A31-47B9-B4EF-EA1744A126C1}" type="parTrans" cxnId="{F1AEB5C9-32B1-4E63-B12A-6B614BE610A0}">
      <dgm:prSet/>
      <dgm:spPr/>
      <dgm:t>
        <a:bodyPr/>
        <a:lstStyle/>
        <a:p>
          <a:endParaRPr lang="en-US"/>
        </a:p>
      </dgm:t>
    </dgm:pt>
    <dgm:pt modelId="{284D3ED9-4561-4755-8971-B31FD7854744}" type="sibTrans" cxnId="{F1AEB5C9-32B1-4E63-B12A-6B614BE610A0}">
      <dgm:prSet/>
      <dgm:spPr/>
      <dgm:t>
        <a:bodyPr/>
        <a:lstStyle/>
        <a:p>
          <a:endParaRPr lang="en-US"/>
        </a:p>
      </dgm:t>
    </dgm:pt>
    <dgm:pt modelId="{D806A0E3-9801-4B3A-9CDA-8E676344212A}">
      <dgm:prSet custT="1"/>
      <dgm:spPr/>
      <dgm:t>
        <a:bodyPr/>
        <a:lstStyle/>
        <a:p>
          <a:r>
            <a:rPr lang="en-US" sz="2000" dirty="0"/>
            <a:t>Economic development</a:t>
          </a:r>
        </a:p>
      </dgm:t>
    </dgm:pt>
    <dgm:pt modelId="{37E35ABC-BE0C-4366-B316-3F68E8AAC80F}" type="parTrans" cxnId="{DFC3D4DB-0FA6-4959-9819-199C71C455D8}">
      <dgm:prSet/>
      <dgm:spPr/>
      <dgm:t>
        <a:bodyPr/>
        <a:lstStyle/>
        <a:p>
          <a:endParaRPr lang="en-US"/>
        </a:p>
      </dgm:t>
    </dgm:pt>
    <dgm:pt modelId="{934DF791-C3A7-4C5F-9F95-3DEB5CD6788B}" type="sibTrans" cxnId="{DFC3D4DB-0FA6-4959-9819-199C71C455D8}">
      <dgm:prSet/>
      <dgm:spPr/>
      <dgm:t>
        <a:bodyPr/>
        <a:lstStyle/>
        <a:p>
          <a:endParaRPr lang="en-US"/>
        </a:p>
      </dgm:t>
    </dgm:pt>
    <dgm:pt modelId="{51010785-0D50-49D3-9775-9A132B57CBCD}">
      <dgm:prSet custT="1"/>
      <dgm:spPr/>
      <dgm:t>
        <a:bodyPr/>
        <a:lstStyle/>
        <a:p>
          <a:r>
            <a:rPr lang="en-US" sz="1600" dirty="0"/>
            <a:t>Workforce development</a:t>
          </a:r>
        </a:p>
      </dgm:t>
    </dgm:pt>
    <dgm:pt modelId="{81450C21-F2BF-4004-A728-C8B01E1E5E42}" type="parTrans" cxnId="{DB088224-4852-4E6C-B0E3-42295BA8C260}">
      <dgm:prSet/>
      <dgm:spPr/>
      <dgm:t>
        <a:bodyPr/>
        <a:lstStyle/>
        <a:p>
          <a:endParaRPr lang="en-US"/>
        </a:p>
      </dgm:t>
    </dgm:pt>
    <dgm:pt modelId="{429671D2-1056-43F6-96FC-A583896D98F8}" type="sibTrans" cxnId="{DB088224-4852-4E6C-B0E3-42295BA8C260}">
      <dgm:prSet/>
      <dgm:spPr/>
      <dgm:t>
        <a:bodyPr/>
        <a:lstStyle/>
        <a:p>
          <a:endParaRPr lang="en-US"/>
        </a:p>
      </dgm:t>
    </dgm:pt>
    <dgm:pt modelId="{053F824E-F60F-48B2-9342-7C5578B777CB}">
      <dgm:prSet custT="1"/>
      <dgm:spPr/>
      <dgm:t>
        <a:bodyPr/>
        <a:lstStyle/>
        <a:p>
          <a:r>
            <a:rPr lang="en-US" sz="1600" dirty="0"/>
            <a:t>Port infrastructure</a:t>
          </a:r>
        </a:p>
      </dgm:t>
    </dgm:pt>
    <dgm:pt modelId="{FC467181-F5A7-4950-BB2D-2609659718B2}" type="parTrans" cxnId="{C1599DCA-4A72-40F8-A5EF-254E15AB1692}">
      <dgm:prSet/>
      <dgm:spPr/>
      <dgm:t>
        <a:bodyPr/>
        <a:lstStyle/>
        <a:p>
          <a:endParaRPr lang="en-US"/>
        </a:p>
      </dgm:t>
    </dgm:pt>
    <dgm:pt modelId="{956E6052-065F-4B38-AC5B-85D27D821829}" type="sibTrans" cxnId="{C1599DCA-4A72-40F8-A5EF-254E15AB1692}">
      <dgm:prSet/>
      <dgm:spPr/>
      <dgm:t>
        <a:bodyPr/>
        <a:lstStyle/>
        <a:p>
          <a:endParaRPr lang="en-US"/>
        </a:p>
      </dgm:t>
    </dgm:pt>
    <dgm:pt modelId="{30EA88E4-38BD-4194-9F9C-23E04C49A22A}">
      <dgm:prSet custT="1"/>
      <dgm:spPr/>
      <dgm:t>
        <a:bodyPr/>
        <a:lstStyle/>
        <a:p>
          <a:r>
            <a:rPr lang="en-US" sz="1400"/>
            <a:t>Transmission</a:t>
          </a:r>
        </a:p>
      </dgm:t>
    </dgm:pt>
    <dgm:pt modelId="{897DC6C8-FED0-4E45-878C-70649A612E3E}" type="parTrans" cxnId="{88F9DB51-4FA9-4044-A990-8710F2C3AF9D}">
      <dgm:prSet/>
      <dgm:spPr/>
      <dgm:t>
        <a:bodyPr/>
        <a:lstStyle/>
        <a:p>
          <a:endParaRPr lang="en-US"/>
        </a:p>
      </dgm:t>
    </dgm:pt>
    <dgm:pt modelId="{B009D0D1-E694-4D00-8282-A1543259BB9A}" type="sibTrans" cxnId="{88F9DB51-4FA9-4044-A990-8710F2C3AF9D}">
      <dgm:prSet/>
      <dgm:spPr/>
      <dgm:t>
        <a:bodyPr/>
        <a:lstStyle/>
        <a:p>
          <a:endParaRPr lang="en-US"/>
        </a:p>
      </dgm:t>
    </dgm:pt>
    <dgm:pt modelId="{238A231C-F037-4793-8BDE-BC368DF5A499}">
      <dgm:prSet custT="1"/>
      <dgm:spPr/>
      <dgm:t>
        <a:bodyPr/>
        <a:lstStyle/>
        <a:p>
          <a:r>
            <a:rPr lang="en-US" sz="1400"/>
            <a:t>Storage</a:t>
          </a:r>
        </a:p>
      </dgm:t>
    </dgm:pt>
    <dgm:pt modelId="{73669C98-9DFB-46FD-A959-219378746000}" type="parTrans" cxnId="{1106F088-B51E-41DE-9448-39527E59FD25}">
      <dgm:prSet/>
      <dgm:spPr/>
      <dgm:t>
        <a:bodyPr/>
        <a:lstStyle/>
        <a:p>
          <a:endParaRPr lang="en-US"/>
        </a:p>
      </dgm:t>
    </dgm:pt>
    <dgm:pt modelId="{0C7BAA81-D3F9-4561-99CC-B9DD394F5B79}" type="sibTrans" cxnId="{1106F088-B51E-41DE-9448-39527E59FD25}">
      <dgm:prSet/>
      <dgm:spPr/>
      <dgm:t>
        <a:bodyPr/>
        <a:lstStyle/>
        <a:p>
          <a:endParaRPr lang="en-US"/>
        </a:p>
      </dgm:t>
    </dgm:pt>
    <dgm:pt modelId="{CE4A514E-5AE6-4881-B764-1B6DC6F22A03}">
      <dgm:prSet custT="1"/>
      <dgm:spPr/>
      <dgm:t>
        <a:bodyPr/>
        <a:lstStyle/>
        <a:p>
          <a:r>
            <a:rPr lang="en-US" sz="1400"/>
            <a:t>Selection committee</a:t>
          </a:r>
        </a:p>
      </dgm:t>
    </dgm:pt>
    <dgm:pt modelId="{A358D50C-FB90-48BA-B1D1-1B26BD44B5BA}" type="parTrans" cxnId="{019F04B6-C6D4-427F-8694-14BC027A8893}">
      <dgm:prSet/>
      <dgm:spPr/>
      <dgm:t>
        <a:bodyPr/>
        <a:lstStyle/>
        <a:p>
          <a:endParaRPr lang="en-US"/>
        </a:p>
      </dgm:t>
    </dgm:pt>
    <dgm:pt modelId="{8AB7815A-8DAA-46A9-9BF4-33A3B152B9F8}" type="sibTrans" cxnId="{019F04B6-C6D4-427F-8694-14BC027A8893}">
      <dgm:prSet/>
      <dgm:spPr/>
      <dgm:t>
        <a:bodyPr/>
        <a:lstStyle/>
        <a:p>
          <a:endParaRPr lang="en-US"/>
        </a:p>
      </dgm:t>
    </dgm:pt>
    <dgm:pt modelId="{668A15BE-A03C-4B89-BEC8-276EF17FC436}">
      <dgm:prSet custT="1"/>
      <dgm:spPr/>
      <dgm:t>
        <a:bodyPr/>
        <a:lstStyle/>
        <a:p>
          <a:r>
            <a:rPr lang="en-US" sz="1400" dirty="0"/>
            <a:t>Environment and fisheries</a:t>
          </a:r>
        </a:p>
      </dgm:t>
    </dgm:pt>
    <dgm:pt modelId="{4AC0861A-34F9-4D17-8142-83FC841CBBD6}" type="parTrans" cxnId="{CD1B9F0B-A953-4469-9D43-8FA0C6E6FC6E}">
      <dgm:prSet/>
      <dgm:spPr/>
      <dgm:t>
        <a:bodyPr/>
        <a:lstStyle/>
        <a:p>
          <a:endParaRPr lang="en-US"/>
        </a:p>
      </dgm:t>
    </dgm:pt>
    <dgm:pt modelId="{E85F8259-EE2C-4FFE-89A4-2DEFB5265F3E}" type="sibTrans" cxnId="{CD1B9F0B-A953-4469-9D43-8FA0C6E6FC6E}">
      <dgm:prSet/>
      <dgm:spPr/>
      <dgm:t>
        <a:bodyPr/>
        <a:lstStyle/>
        <a:p>
          <a:endParaRPr lang="en-US"/>
        </a:p>
      </dgm:t>
    </dgm:pt>
    <dgm:pt modelId="{1E6B4946-7DDE-4BC0-820D-B433C91DE68D}">
      <dgm:prSet custT="1"/>
      <dgm:spPr/>
      <dgm:t>
        <a:bodyPr/>
        <a:lstStyle/>
        <a:p>
          <a:r>
            <a:rPr lang="en-US" sz="1200" dirty="0"/>
            <a:t>Remuneration</a:t>
          </a:r>
        </a:p>
      </dgm:t>
    </dgm:pt>
    <dgm:pt modelId="{E77F925D-6EDD-45AC-BD99-26F663A21496}" type="parTrans" cxnId="{089326A2-C711-4864-B137-8F7CF88BC6F8}">
      <dgm:prSet/>
      <dgm:spPr/>
      <dgm:t>
        <a:bodyPr/>
        <a:lstStyle/>
        <a:p>
          <a:endParaRPr lang="en-US"/>
        </a:p>
      </dgm:t>
    </dgm:pt>
    <dgm:pt modelId="{86B717D6-2418-4A3C-8B16-0FEC8EF7520A}" type="sibTrans" cxnId="{089326A2-C711-4864-B137-8F7CF88BC6F8}">
      <dgm:prSet/>
      <dgm:spPr/>
      <dgm:t>
        <a:bodyPr/>
        <a:lstStyle/>
        <a:p>
          <a:endParaRPr lang="en-US"/>
        </a:p>
      </dgm:t>
    </dgm:pt>
    <dgm:pt modelId="{D636A688-9702-453A-9B02-ADDEF55DB3D3}">
      <dgm:prSet custT="1"/>
      <dgm:spPr/>
      <dgm:t>
        <a:bodyPr/>
        <a:lstStyle/>
        <a:p>
          <a:r>
            <a:rPr lang="en-US" sz="1200" dirty="0"/>
            <a:t>Municipal engagement</a:t>
          </a:r>
        </a:p>
      </dgm:t>
    </dgm:pt>
    <dgm:pt modelId="{450687D3-FF03-4C80-B670-1BCDD92D78D9}" type="parTrans" cxnId="{69E1EE22-2273-4E06-863D-2D166463439B}">
      <dgm:prSet/>
      <dgm:spPr/>
      <dgm:t>
        <a:bodyPr/>
        <a:lstStyle/>
        <a:p>
          <a:endParaRPr lang="en-US"/>
        </a:p>
      </dgm:t>
    </dgm:pt>
    <dgm:pt modelId="{DA532021-2DB0-45A7-B503-3166A04A63D8}" type="sibTrans" cxnId="{69E1EE22-2273-4E06-863D-2D166463439B}">
      <dgm:prSet/>
      <dgm:spPr/>
      <dgm:t>
        <a:bodyPr/>
        <a:lstStyle/>
        <a:p>
          <a:endParaRPr lang="en-US"/>
        </a:p>
      </dgm:t>
    </dgm:pt>
    <dgm:pt modelId="{B06DD29B-E5ED-48D0-9473-958608B2780E}">
      <dgm:prSet custT="1"/>
      <dgm:spPr/>
      <dgm:t>
        <a:bodyPr/>
        <a:lstStyle/>
        <a:p>
          <a:r>
            <a:rPr lang="en-US" sz="1100" dirty="0"/>
            <a:t>And more…</a:t>
          </a:r>
        </a:p>
      </dgm:t>
    </dgm:pt>
    <dgm:pt modelId="{069EE156-AEBB-4619-9103-F3864BEF326F}" type="parTrans" cxnId="{D7E25D98-1185-4687-B075-D7BE1EC1DBD6}">
      <dgm:prSet/>
      <dgm:spPr/>
      <dgm:t>
        <a:bodyPr/>
        <a:lstStyle/>
        <a:p>
          <a:endParaRPr lang="en-US"/>
        </a:p>
      </dgm:t>
    </dgm:pt>
    <dgm:pt modelId="{23CC349A-9D3D-46D1-AF2E-87ED74A8D65E}" type="sibTrans" cxnId="{D7E25D98-1185-4687-B075-D7BE1EC1DBD6}">
      <dgm:prSet/>
      <dgm:spPr/>
      <dgm:t>
        <a:bodyPr/>
        <a:lstStyle/>
        <a:p>
          <a:endParaRPr lang="en-US"/>
        </a:p>
      </dgm:t>
    </dgm:pt>
    <dgm:pt modelId="{986A6CC4-F509-4BC8-8929-A3C8B75793BC}" type="pres">
      <dgm:prSet presAssocID="{A2E3401E-235B-4CFD-9C29-6CB24762705B}" presName="linear" presStyleCnt="0">
        <dgm:presLayoutVars>
          <dgm:animLvl val="lvl"/>
          <dgm:resizeHandles val="exact"/>
        </dgm:presLayoutVars>
      </dgm:prSet>
      <dgm:spPr/>
    </dgm:pt>
    <dgm:pt modelId="{5A0EB3E3-F6FB-469A-8662-3CE920A5ED4E}" type="pres">
      <dgm:prSet presAssocID="{54DC78AA-86DA-4832-A708-1D17827A80E0}" presName="parentText" presStyleLbl="node1" presStyleIdx="0" presStyleCnt="11" custScaleY="135586">
        <dgm:presLayoutVars>
          <dgm:chMax val="0"/>
          <dgm:bulletEnabled val="1"/>
        </dgm:presLayoutVars>
      </dgm:prSet>
      <dgm:spPr/>
    </dgm:pt>
    <dgm:pt modelId="{7A437EC5-0202-472B-8792-E7865D757781}" type="pres">
      <dgm:prSet presAssocID="{284D3ED9-4561-4755-8971-B31FD7854744}" presName="spacer" presStyleCnt="0"/>
      <dgm:spPr/>
    </dgm:pt>
    <dgm:pt modelId="{A18C821F-7E38-42CC-AE50-34B6134A00AE}" type="pres">
      <dgm:prSet presAssocID="{D806A0E3-9801-4B3A-9CDA-8E676344212A}" presName="parentText" presStyleLbl="node1" presStyleIdx="1" presStyleCnt="11" custScaleY="135586">
        <dgm:presLayoutVars>
          <dgm:chMax val="0"/>
          <dgm:bulletEnabled val="1"/>
        </dgm:presLayoutVars>
      </dgm:prSet>
      <dgm:spPr/>
    </dgm:pt>
    <dgm:pt modelId="{8D922086-BA7E-487B-9DEF-E666ACFB0D05}" type="pres">
      <dgm:prSet presAssocID="{934DF791-C3A7-4C5F-9F95-3DEB5CD6788B}" presName="spacer" presStyleCnt="0"/>
      <dgm:spPr/>
    </dgm:pt>
    <dgm:pt modelId="{615EA302-7432-4D11-8E99-E8E3A32959F9}" type="pres">
      <dgm:prSet presAssocID="{51010785-0D50-49D3-9775-9A132B57CBCD}" presName="parentText" presStyleLbl="node1" presStyleIdx="2" presStyleCnt="11" custScaleY="91073">
        <dgm:presLayoutVars>
          <dgm:chMax val="0"/>
          <dgm:bulletEnabled val="1"/>
        </dgm:presLayoutVars>
      </dgm:prSet>
      <dgm:spPr/>
    </dgm:pt>
    <dgm:pt modelId="{5DFCF5E5-189E-42A0-A681-4FFBEDB1D9B0}" type="pres">
      <dgm:prSet presAssocID="{429671D2-1056-43F6-96FC-A583896D98F8}" presName="spacer" presStyleCnt="0"/>
      <dgm:spPr/>
    </dgm:pt>
    <dgm:pt modelId="{9BAFC0F0-D503-4474-ABFD-48BD9BECE331}" type="pres">
      <dgm:prSet presAssocID="{053F824E-F60F-48B2-9342-7C5578B777CB}" presName="parentText" presStyleLbl="node1" presStyleIdx="3" presStyleCnt="11" custScaleY="91073">
        <dgm:presLayoutVars>
          <dgm:chMax val="0"/>
          <dgm:bulletEnabled val="1"/>
        </dgm:presLayoutVars>
      </dgm:prSet>
      <dgm:spPr/>
    </dgm:pt>
    <dgm:pt modelId="{54F443A7-6DB7-4265-951C-B2E6ABA46A39}" type="pres">
      <dgm:prSet presAssocID="{956E6052-065F-4B38-AC5B-85D27D821829}" presName="spacer" presStyleCnt="0"/>
      <dgm:spPr/>
    </dgm:pt>
    <dgm:pt modelId="{48B95FB0-8ACA-44AA-8897-F405CF2121C3}" type="pres">
      <dgm:prSet presAssocID="{30EA88E4-38BD-4194-9F9C-23E04C49A22A}" presName="parentText" presStyleLbl="node1" presStyleIdx="4" presStyleCnt="11" custScaleY="76354">
        <dgm:presLayoutVars>
          <dgm:chMax val="0"/>
          <dgm:bulletEnabled val="1"/>
        </dgm:presLayoutVars>
      </dgm:prSet>
      <dgm:spPr/>
    </dgm:pt>
    <dgm:pt modelId="{7406F8A0-DB8B-4C59-86CE-8C89DFD94CFF}" type="pres">
      <dgm:prSet presAssocID="{B009D0D1-E694-4D00-8282-A1543259BB9A}" presName="spacer" presStyleCnt="0"/>
      <dgm:spPr/>
    </dgm:pt>
    <dgm:pt modelId="{1E91165C-9DF6-40AC-B551-5E18F46CB9D9}" type="pres">
      <dgm:prSet presAssocID="{238A231C-F037-4793-8BDE-BC368DF5A499}" presName="parentText" presStyleLbl="node1" presStyleIdx="5" presStyleCnt="11" custScaleY="76354">
        <dgm:presLayoutVars>
          <dgm:chMax val="0"/>
          <dgm:bulletEnabled val="1"/>
        </dgm:presLayoutVars>
      </dgm:prSet>
      <dgm:spPr/>
    </dgm:pt>
    <dgm:pt modelId="{F25BAA62-8008-4B1E-9B89-A0680C8B73CC}" type="pres">
      <dgm:prSet presAssocID="{0C7BAA81-D3F9-4561-99CC-B9DD394F5B79}" presName="spacer" presStyleCnt="0"/>
      <dgm:spPr/>
    </dgm:pt>
    <dgm:pt modelId="{6F5E0184-219A-4B41-AA79-DADAA2679F37}" type="pres">
      <dgm:prSet presAssocID="{CE4A514E-5AE6-4881-B764-1B6DC6F22A03}" presName="parentText" presStyleLbl="node1" presStyleIdx="6" presStyleCnt="11" custScaleY="76354">
        <dgm:presLayoutVars>
          <dgm:chMax val="0"/>
          <dgm:bulletEnabled val="1"/>
        </dgm:presLayoutVars>
      </dgm:prSet>
      <dgm:spPr/>
    </dgm:pt>
    <dgm:pt modelId="{ECEAF9C8-6B08-498A-A6D1-68147212195F}" type="pres">
      <dgm:prSet presAssocID="{8AB7815A-8DAA-46A9-9BF4-33A3B152B9F8}" presName="spacer" presStyleCnt="0"/>
      <dgm:spPr/>
    </dgm:pt>
    <dgm:pt modelId="{1E4A884F-1330-49DD-9350-A52715DC90FC}" type="pres">
      <dgm:prSet presAssocID="{668A15BE-A03C-4B89-BEC8-276EF17FC436}" presName="parentText" presStyleLbl="node1" presStyleIdx="7" presStyleCnt="11" custScaleY="76354">
        <dgm:presLayoutVars>
          <dgm:chMax val="0"/>
          <dgm:bulletEnabled val="1"/>
        </dgm:presLayoutVars>
      </dgm:prSet>
      <dgm:spPr/>
    </dgm:pt>
    <dgm:pt modelId="{A9765054-1AE3-4D34-AED9-5B94683631C9}" type="pres">
      <dgm:prSet presAssocID="{E85F8259-EE2C-4FFE-89A4-2DEFB5265F3E}" presName="spacer" presStyleCnt="0"/>
      <dgm:spPr/>
    </dgm:pt>
    <dgm:pt modelId="{157B7B47-7789-4F68-99D5-8CDFDF45E16C}" type="pres">
      <dgm:prSet presAssocID="{1E6B4946-7DDE-4BC0-820D-B433C91DE68D}" presName="parentText" presStyleLbl="node1" presStyleIdx="8" presStyleCnt="11" custScaleY="62545">
        <dgm:presLayoutVars>
          <dgm:chMax val="0"/>
          <dgm:bulletEnabled val="1"/>
        </dgm:presLayoutVars>
      </dgm:prSet>
      <dgm:spPr/>
    </dgm:pt>
    <dgm:pt modelId="{E3B8D625-DC2B-4AA2-BDD9-E67C6376F2B2}" type="pres">
      <dgm:prSet presAssocID="{86B717D6-2418-4A3C-8B16-0FEC8EF7520A}" presName="spacer" presStyleCnt="0"/>
      <dgm:spPr/>
    </dgm:pt>
    <dgm:pt modelId="{BA725248-B60B-4C82-9B14-11121030B7CD}" type="pres">
      <dgm:prSet presAssocID="{D636A688-9702-453A-9B02-ADDEF55DB3D3}" presName="parentText" presStyleLbl="node1" presStyleIdx="9" presStyleCnt="11" custScaleY="62545">
        <dgm:presLayoutVars>
          <dgm:chMax val="0"/>
          <dgm:bulletEnabled val="1"/>
        </dgm:presLayoutVars>
      </dgm:prSet>
      <dgm:spPr/>
    </dgm:pt>
    <dgm:pt modelId="{85EF3A82-6B18-4522-BFE4-18D2D84C126F}" type="pres">
      <dgm:prSet presAssocID="{DA532021-2DB0-45A7-B503-3166A04A63D8}" presName="spacer" presStyleCnt="0"/>
      <dgm:spPr/>
    </dgm:pt>
    <dgm:pt modelId="{6084548D-A7F2-458C-A2BA-93D9FAE823FD}" type="pres">
      <dgm:prSet presAssocID="{B06DD29B-E5ED-48D0-9473-958608B2780E}" presName="parentText" presStyleLbl="node1" presStyleIdx="10" presStyleCnt="11" custScaleY="51505">
        <dgm:presLayoutVars>
          <dgm:chMax val="0"/>
          <dgm:bulletEnabled val="1"/>
        </dgm:presLayoutVars>
      </dgm:prSet>
      <dgm:spPr/>
    </dgm:pt>
  </dgm:ptLst>
  <dgm:cxnLst>
    <dgm:cxn modelId="{CD1B9F0B-A953-4469-9D43-8FA0C6E6FC6E}" srcId="{A2E3401E-235B-4CFD-9C29-6CB24762705B}" destId="{668A15BE-A03C-4B89-BEC8-276EF17FC436}" srcOrd="7" destOrd="0" parTransId="{4AC0861A-34F9-4D17-8142-83FC841CBBD6}" sibTransId="{E85F8259-EE2C-4FFE-89A4-2DEFB5265F3E}"/>
    <dgm:cxn modelId="{4128B813-D2AA-4E20-9735-B04AA00D2390}" type="presOf" srcId="{A2E3401E-235B-4CFD-9C29-6CB24762705B}" destId="{986A6CC4-F509-4BC8-8929-A3C8B75793BC}" srcOrd="0" destOrd="0" presId="urn:microsoft.com/office/officeart/2005/8/layout/vList2"/>
    <dgm:cxn modelId="{6CEC3C17-23DC-4F52-99F2-53B8D42462D1}" type="presOf" srcId="{30EA88E4-38BD-4194-9F9C-23E04C49A22A}" destId="{48B95FB0-8ACA-44AA-8897-F405CF2121C3}" srcOrd="0" destOrd="0" presId="urn:microsoft.com/office/officeart/2005/8/layout/vList2"/>
    <dgm:cxn modelId="{69E1EE22-2273-4E06-863D-2D166463439B}" srcId="{A2E3401E-235B-4CFD-9C29-6CB24762705B}" destId="{D636A688-9702-453A-9B02-ADDEF55DB3D3}" srcOrd="9" destOrd="0" parTransId="{450687D3-FF03-4C80-B670-1BCDD92D78D9}" sibTransId="{DA532021-2DB0-45A7-B503-3166A04A63D8}"/>
    <dgm:cxn modelId="{DB088224-4852-4E6C-B0E3-42295BA8C260}" srcId="{A2E3401E-235B-4CFD-9C29-6CB24762705B}" destId="{51010785-0D50-49D3-9775-9A132B57CBCD}" srcOrd="2" destOrd="0" parTransId="{81450C21-F2BF-4004-A728-C8B01E1E5E42}" sibTransId="{429671D2-1056-43F6-96FC-A583896D98F8}"/>
    <dgm:cxn modelId="{A822B039-3D2B-4C1D-9CA0-AE6911589114}" type="presOf" srcId="{54DC78AA-86DA-4832-A708-1D17827A80E0}" destId="{5A0EB3E3-F6FB-469A-8662-3CE920A5ED4E}" srcOrd="0" destOrd="0" presId="urn:microsoft.com/office/officeart/2005/8/layout/vList2"/>
    <dgm:cxn modelId="{FC23273C-F8F2-4A39-BB73-BF5CF5FFB093}" type="presOf" srcId="{D636A688-9702-453A-9B02-ADDEF55DB3D3}" destId="{BA725248-B60B-4C82-9B14-11121030B7CD}" srcOrd="0" destOrd="0" presId="urn:microsoft.com/office/officeart/2005/8/layout/vList2"/>
    <dgm:cxn modelId="{88F9DB51-4FA9-4044-A990-8710F2C3AF9D}" srcId="{A2E3401E-235B-4CFD-9C29-6CB24762705B}" destId="{30EA88E4-38BD-4194-9F9C-23E04C49A22A}" srcOrd="4" destOrd="0" parTransId="{897DC6C8-FED0-4E45-878C-70649A612E3E}" sibTransId="{B009D0D1-E694-4D00-8282-A1543259BB9A}"/>
    <dgm:cxn modelId="{4D0AAB87-D8F9-48B6-87E5-D8B52D8BB783}" type="presOf" srcId="{053F824E-F60F-48B2-9342-7C5578B777CB}" destId="{9BAFC0F0-D503-4474-ABFD-48BD9BECE331}" srcOrd="0" destOrd="0" presId="urn:microsoft.com/office/officeart/2005/8/layout/vList2"/>
    <dgm:cxn modelId="{1106F088-B51E-41DE-9448-39527E59FD25}" srcId="{A2E3401E-235B-4CFD-9C29-6CB24762705B}" destId="{238A231C-F037-4793-8BDE-BC368DF5A499}" srcOrd="5" destOrd="0" parTransId="{73669C98-9DFB-46FD-A959-219378746000}" sibTransId="{0C7BAA81-D3F9-4561-99CC-B9DD394F5B79}"/>
    <dgm:cxn modelId="{79F61E8F-9175-4779-BA4C-1B2B11B6224E}" type="presOf" srcId="{668A15BE-A03C-4B89-BEC8-276EF17FC436}" destId="{1E4A884F-1330-49DD-9350-A52715DC90FC}" srcOrd="0" destOrd="0" presId="urn:microsoft.com/office/officeart/2005/8/layout/vList2"/>
    <dgm:cxn modelId="{D7E25D98-1185-4687-B075-D7BE1EC1DBD6}" srcId="{A2E3401E-235B-4CFD-9C29-6CB24762705B}" destId="{B06DD29B-E5ED-48D0-9473-958608B2780E}" srcOrd="10" destOrd="0" parTransId="{069EE156-AEBB-4619-9103-F3864BEF326F}" sibTransId="{23CC349A-9D3D-46D1-AF2E-87ED74A8D65E}"/>
    <dgm:cxn modelId="{089326A2-C711-4864-B137-8F7CF88BC6F8}" srcId="{A2E3401E-235B-4CFD-9C29-6CB24762705B}" destId="{1E6B4946-7DDE-4BC0-820D-B433C91DE68D}" srcOrd="8" destOrd="0" parTransId="{E77F925D-6EDD-45AC-BD99-26F663A21496}" sibTransId="{86B717D6-2418-4A3C-8B16-0FEC8EF7520A}"/>
    <dgm:cxn modelId="{F09E99AC-57DA-4410-8325-381DDFED154C}" type="presOf" srcId="{B06DD29B-E5ED-48D0-9473-958608B2780E}" destId="{6084548D-A7F2-458C-A2BA-93D9FAE823FD}" srcOrd="0" destOrd="0" presId="urn:microsoft.com/office/officeart/2005/8/layout/vList2"/>
    <dgm:cxn modelId="{019F04B6-C6D4-427F-8694-14BC027A8893}" srcId="{A2E3401E-235B-4CFD-9C29-6CB24762705B}" destId="{CE4A514E-5AE6-4881-B764-1B6DC6F22A03}" srcOrd="6" destOrd="0" parTransId="{A358D50C-FB90-48BA-B1D1-1B26BD44B5BA}" sibTransId="{8AB7815A-8DAA-46A9-9BF4-33A3B152B9F8}"/>
    <dgm:cxn modelId="{362867B6-711E-4315-A8DA-5818E4B37B96}" type="presOf" srcId="{51010785-0D50-49D3-9775-9A132B57CBCD}" destId="{615EA302-7432-4D11-8E99-E8E3A32959F9}" srcOrd="0" destOrd="0" presId="urn:microsoft.com/office/officeart/2005/8/layout/vList2"/>
    <dgm:cxn modelId="{F1AEB5C9-32B1-4E63-B12A-6B614BE610A0}" srcId="{A2E3401E-235B-4CFD-9C29-6CB24762705B}" destId="{54DC78AA-86DA-4832-A708-1D17827A80E0}" srcOrd="0" destOrd="0" parTransId="{1DB98EA9-9A31-47B9-B4EF-EA1744A126C1}" sibTransId="{284D3ED9-4561-4755-8971-B31FD7854744}"/>
    <dgm:cxn modelId="{C1599DCA-4A72-40F8-A5EF-254E15AB1692}" srcId="{A2E3401E-235B-4CFD-9C29-6CB24762705B}" destId="{053F824E-F60F-48B2-9342-7C5578B777CB}" srcOrd="3" destOrd="0" parTransId="{FC467181-F5A7-4950-BB2D-2609659718B2}" sibTransId="{956E6052-065F-4B38-AC5B-85D27D821829}"/>
    <dgm:cxn modelId="{1F3D3ED5-07A4-452B-8488-B0CB508A94EC}" type="presOf" srcId="{238A231C-F037-4793-8BDE-BC368DF5A499}" destId="{1E91165C-9DF6-40AC-B551-5E18F46CB9D9}" srcOrd="0" destOrd="0" presId="urn:microsoft.com/office/officeart/2005/8/layout/vList2"/>
    <dgm:cxn modelId="{6AD356D7-A5E3-47FA-B2FD-3E0C2CBB8A36}" type="presOf" srcId="{CE4A514E-5AE6-4881-B764-1B6DC6F22A03}" destId="{6F5E0184-219A-4B41-AA79-DADAA2679F37}" srcOrd="0" destOrd="0" presId="urn:microsoft.com/office/officeart/2005/8/layout/vList2"/>
    <dgm:cxn modelId="{DFC3D4DB-0FA6-4959-9819-199C71C455D8}" srcId="{A2E3401E-235B-4CFD-9C29-6CB24762705B}" destId="{D806A0E3-9801-4B3A-9CDA-8E676344212A}" srcOrd="1" destOrd="0" parTransId="{37E35ABC-BE0C-4366-B316-3F68E8AAC80F}" sibTransId="{934DF791-C3A7-4C5F-9F95-3DEB5CD6788B}"/>
    <dgm:cxn modelId="{DB31F9F4-6615-48EE-A456-4319AC1C1726}" type="presOf" srcId="{D806A0E3-9801-4B3A-9CDA-8E676344212A}" destId="{A18C821F-7E38-42CC-AE50-34B6134A00AE}" srcOrd="0" destOrd="0" presId="urn:microsoft.com/office/officeart/2005/8/layout/vList2"/>
    <dgm:cxn modelId="{98D98AFA-C98A-4FC2-9294-85C0059FD6F0}" type="presOf" srcId="{1E6B4946-7DDE-4BC0-820D-B433C91DE68D}" destId="{157B7B47-7789-4F68-99D5-8CDFDF45E16C}" srcOrd="0" destOrd="0" presId="urn:microsoft.com/office/officeart/2005/8/layout/vList2"/>
    <dgm:cxn modelId="{8738CF3C-2D80-40DE-B019-107F26B2230A}" type="presParOf" srcId="{986A6CC4-F509-4BC8-8929-A3C8B75793BC}" destId="{5A0EB3E3-F6FB-469A-8662-3CE920A5ED4E}" srcOrd="0" destOrd="0" presId="urn:microsoft.com/office/officeart/2005/8/layout/vList2"/>
    <dgm:cxn modelId="{E4F8D1A0-B831-42DF-BF01-B173ECFB5DAB}" type="presParOf" srcId="{986A6CC4-F509-4BC8-8929-A3C8B75793BC}" destId="{7A437EC5-0202-472B-8792-E7865D757781}" srcOrd="1" destOrd="0" presId="urn:microsoft.com/office/officeart/2005/8/layout/vList2"/>
    <dgm:cxn modelId="{24E66731-D7ED-4FBB-9DA2-7872F6E110B8}" type="presParOf" srcId="{986A6CC4-F509-4BC8-8929-A3C8B75793BC}" destId="{A18C821F-7E38-42CC-AE50-34B6134A00AE}" srcOrd="2" destOrd="0" presId="urn:microsoft.com/office/officeart/2005/8/layout/vList2"/>
    <dgm:cxn modelId="{EEAFC52A-B016-454A-9102-92B1D0C8AB1F}" type="presParOf" srcId="{986A6CC4-F509-4BC8-8929-A3C8B75793BC}" destId="{8D922086-BA7E-487B-9DEF-E666ACFB0D05}" srcOrd="3" destOrd="0" presId="urn:microsoft.com/office/officeart/2005/8/layout/vList2"/>
    <dgm:cxn modelId="{63301E13-CE3F-44D9-B546-01491E27E20D}" type="presParOf" srcId="{986A6CC4-F509-4BC8-8929-A3C8B75793BC}" destId="{615EA302-7432-4D11-8E99-E8E3A32959F9}" srcOrd="4" destOrd="0" presId="urn:microsoft.com/office/officeart/2005/8/layout/vList2"/>
    <dgm:cxn modelId="{FFF156A6-474B-4DBF-B38A-1B069FE792FB}" type="presParOf" srcId="{986A6CC4-F509-4BC8-8929-A3C8B75793BC}" destId="{5DFCF5E5-189E-42A0-A681-4FFBEDB1D9B0}" srcOrd="5" destOrd="0" presId="urn:microsoft.com/office/officeart/2005/8/layout/vList2"/>
    <dgm:cxn modelId="{A4C2CF50-38FE-4524-8B8F-161E90376A50}" type="presParOf" srcId="{986A6CC4-F509-4BC8-8929-A3C8B75793BC}" destId="{9BAFC0F0-D503-4474-ABFD-48BD9BECE331}" srcOrd="6" destOrd="0" presId="urn:microsoft.com/office/officeart/2005/8/layout/vList2"/>
    <dgm:cxn modelId="{BD72AE67-8A6F-4FAB-8617-1AA6770113ED}" type="presParOf" srcId="{986A6CC4-F509-4BC8-8929-A3C8B75793BC}" destId="{54F443A7-6DB7-4265-951C-B2E6ABA46A39}" srcOrd="7" destOrd="0" presId="urn:microsoft.com/office/officeart/2005/8/layout/vList2"/>
    <dgm:cxn modelId="{9A07B3DD-9418-4986-AB2B-71C9F53CF051}" type="presParOf" srcId="{986A6CC4-F509-4BC8-8929-A3C8B75793BC}" destId="{48B95FB0-8ACA-44AA-8897-F405CF2121C3}" srcOrd="8" destOrd="0" presId="urn:microsoft.com/office/officeart/2005/8/layout/vList2"/>
    <dgm:cxn modelId="{E485548F-68B7-4800-9A28-A1526B1E4230}" type="presParOf" srcId="{986A6CC4-F509-4BC8-8929-A3C8B75793BC}" destId="{7406F8A0-DB8B-4C59-86CE-8C89DFD94CFF}" srcOrd="9" destOrd="0" presId="urn:microsoft.com/office/officeart/2005/8/layout/vList2"/>
    <dgm:cxn modelId="{B31CB6AF-D991-4257-8F26-4A8EB72189FC}" type="presParOf" srcId="{986A6CC4-F509-4BC8-8929-A3C8B75793BC}" destId="{1E91165C-9DF6-40AC-B551-5E18F46CB9D9}" srcOrd="10" destOrd="0" presId="urn:microsoft.com/office/officeart/2005/8/layout/vList2"/>
    <dgm:cxn modelId="{2A3D6F90-86DD-4641-8CE4-C1B225E8AF15}" type="presParOf" srcId="{986A6CC4-F509-4BC8-8929-A3C8B75793BC}" destId="{F25BAA62-8008-4B1E-9B89-A0680C8B73CC}" srcOrd="11" destOrd="0" presId="urn:microsoft.com/office/officeart/2005/8/layout/vList2"/>
    <dgm:cxn modelId="{CC7142C8-5B0E-4EA5-B550-879536CC0DC4}" type="presParOf" srcId="{986A6CC4-F509-4BC8-8929-A3C8B75793BC}" destId="{6F5E0184-219A-4B41-AA79-DADAA2679F37}" srcOrd="12" destOrd="0" presId="urn:microsoft.com/office/officeart/2005/8/layout/vList2"/>
    <dgm:cxn modelId="{C05DC169-9244-4C38-A6A6-E29DE336E2D4}" type="presParOf" srcId="{986A6CC4-F509-4BC8-8929-A3C8B75793BC}" destId="{ECEAF9C8-6B08-498A-A6D1-68147212195F}" srcOrd="13" destOrd="0" presId="urn:microsoft.com/office/officeart/2005/8/layout/vList2"/>
    <dgm:cxn modelId="{F0F772B9-252E-4592-A02F-5418F44A5458}" type="presParOf" srcId="{986A6CC4-F509-4BC8-8929-A3C8B75793BC}" destId="{1E4A884F-1330-49DD-9350-A52715DC90FC}" srcOrd="14" destOrd="0" presId="urn:microsoft.com/office/officeart/2005/8/layout/vList2"/>
    <dgm:cxn modelId="{91B8B6DD-C185-486D-A3D2-2EF55A28179D}" type="presParOf" srcId="{986A6CC4-F509-4BC8-8929-A3C8B75793BC}" destId="{A9765054-1AE3-4D34-AED9-5B94683631C9}" srcOrd="15" destOrd="0" presId="urn:microsoft.com/office/officeart/2005/8/layout/vList2"/>
    <dgm:cxn modelId="{17366927-67D7-44CE-BBA3-78676B0D9E45}" type="presParOf" srcId="{986A6CC4-F509-4BC8-8929-A3C8B75793BC}" destId="{157B7B47-7789-4F68-99D5-8CDFDF45E16C}" srcOrd="16" destOrd="0" presId="urn:microsoft.com/office/officeart/2005/8/layout/vList2"/>
    <dgm:cxn modelId="{1BCBEED4-2C4B-41BD-98F7-83D06FF88EAE}" type="presParOf" srcId="{986A6CC4-F509-4BC8-8929-A3C8B75793BC}" destId="{E3B8D625-DC2B-4AA2-BDD9-E67C6376F2B2}" srcOrd="17" destOrd="0" presId="urn:microsoft.com/office/officeart/2005/8/layout/vList2"/>
    <dgm:cxn modelId="{27DE6BA0-98A7-440B-BF84-F5A013CBBE15}" type="presParOf" srcId="{986A6CC4-F509-4BC8-8929-A3C8B75793BC}" destId="{BA725248-B60B-4C82-9B14-11121030B7CD}" srcOrd="18" destOrd="0" presId="urn:microsoft.com/office/officeart/2005/8/layout/vList2"/>
    <dgm:cxn modelId="{D728B0A4-85C6-4A0B-96C1-4784CA55E0D2}" type="presParOf" srcId="{986A6CC4-F509-4BC8-8929-A3C8B75793BC}" destId="{85EF3A82-6B18-4522-BFE4-18D2D84C126F}" srcOrd="19" destOrd="0" presId="urn:microsoft.com/office/officeart/2005/8/layout/vList2"/>
    <dgm:cxn modelId="{11887603-F4D0-4C9C-97B5-5CB07C823F74}" type="presParOf" srcId="{986A6CC4-F509-4BC8-8929-A3C8B75793BC}" destId="{6084548D-A7F2-458C-A2BA-93D9FAE823FD}" srcOrd="2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0EB3E3-F6FB-469A-8662-3CE920A5ED4E}">
      <dsp:nvSpPr>
        <dsp:cNvPr id="0" name=""/>
        <dsp:cNvSpPr/>
      </dsp:nvSpPr>
      <dsp:spPr>
        <a:xfrm>
          <a:off x="0" y="611"/>
          <a:ext cx="7728267" cy="649612"/>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Price cap</a:t>
          </a:r>
        </a:p>
      </dsp:txBody>
      <dsp:txXfrm>
        <a:off x="31711" y="32322"/>
        <a:ext cx="7664845" cy="586190"/>
      </dsp:txXfrm>
    </dsp:sp>
    <dsp:sp modelId="{A18C821F-7E38-42CC-AE50-34B6134A00AE}">
      <dsp:nvSpPr>
        <dsp:cNvPr id="0" name=""/>
        <dsp:cNvSpPr/>
      </dsp:nvSpPr>
      <dsp:spPr>
        <a:xfrm>
          <a:off x="0" y="710704"/>
          <a:ext cx="7728267" cy="649612"/>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Economic development</a:t>
          </a:r>
        </a:p>
      </dsp:txBody>
      <dsp:txXfrm>
        <a:off x="31711" y="742415"/>
        <a:ext cx="7664845" cy="586190"/>
      </dsp:txXfrm>
    </dsp:sp>
    <dsp:sp modelId="{615EA302-7432-4D11-8E99-E8E3A32959F9}">
      <dsp:nvSpPr>
        <dsp:cNvPr id="0" name=""/>
        <dsp:cNvSpPr/>
      </dsp:nvSpPr>
      <dsp:spPr>
        <a:xfrm>
          <a:off x="0" y="1420796"/>
          <a:ext cx="7728267" cy="436344"/>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Workforce development</a:t>
          </a:r>
        </a:p>
      </dsp:txBody>
      <dsp:txXfrm>
        <a:off x="21301" y="1442097"/>
        <a:ext cx="7685665" cy="393742"/>
      </dsp:txXfrm>
    </dsp:sp>
    <dsp:sp modelId="{9BAFC0F0-D503-4474-ABFD-48BD9BECE331}">
      <dsp:nvSpPr>
        <dsp:cNvPr id="0" name=""/>
        <dsp:cNvSpPr/>
      </dsp:nvSpPr>
      <dsp:spPr>
        <a:xfrm>
          <a:off x="0" y="1917621"/>
          <a:ext cx="7728267" cy="436344"/>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Port infrastructure</a:t>
          </a:r>
        </a:p>
      </dsp:txBody>
      <dsp:txXfrm>
        <a:off x="21301" y="1938922"/>
        <a:ext cx="7685665" cy="393742"/>
      </dsp:txXfrm>
    </dsp:sp>
    <dsp:sp modelId="{48B95FB0-8ACA-44AA-8897-F405CF2121C3}">
      <dsp:nvSpPr>
        <dsp:cNvPr id="0" name=""/>
        <dsp:cNvSpPr/>
      </dsp:nvSpPr>
      <dsp:spPr>
        <a:xfrm>
          <a:off x="0" y="2414445"/>
          <a:ext cx="7728267" cy="365823"/>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Transmission</a:t>
          </a:r>
        </a:p>
      </dsp:txBody>
      <dsp:txXfrm>
        <a:off x="17858" y="2432303"/>
        <a:ext cx="7692551" cy="330107"/>
      </dsp:txXfrm>
    </dsp:sp>
    <dsp:sp modelId="{1E91165C-9DF6-40AC-B551-5E18F46CB9D9}">
      <dsp:nvSpPr>
        <dsp:cNvPr id="0" name=""/>
        <dsp:cNvSpPr/>
      </dsp:nvSpPr>
      <dsp:spPr>
        <a:xfrm>
          <a:off x="0" y="2840749"/>
          <a:ext cx="7728267" cy="365823"/>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Storage</a:t>
          </a:r>
        </a:p>
      </dsp:txBody>
      <dsp:txXfrm>
        <a:off x="17858" y="2858607"/>
        <a:ext cx="7692551" cy="330107"/>
      </dsp:txXfrm>
    </dsp:sp>
    <dsp:sp modelId="{6F5E0184-219A-4B41-AA79-DADAA2679F37}">
      <dsp:nvSpPr>
        <dsp:cNvPr id="0" name=""/>
        <dsp:cNvSpPr/>
      </dsp:nvSpPr>
      <dsp:spPr>
        <a:xfrm>
          <a:off x="0" y="3267052"/>
          <a:ext cx="7728267" cy="365823"/>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Selection committee</a:t>
          </a:r>
        </a:p>
      </dsp:txBody>
      <dsp:txXfrm>
        <a:off x="17858" y="3284910"/>
        <a:ext cx="7692551" cy="330107"/>
      </dsp:txXfrm>
    </dsp:sp>
    <dsp:sp modelId="{1E4A884F-1330-49DD-9350-A52715DC90FC}">
      <dsp:nvSpPr>
        <dsp:cNvPr id="0" name=""/>
        <dsp:cNvSpPr/>
      </dsp:nvSpPr>
      <dsp:spPr>
        <a:xfrm>
          <a:off x="0" y="3693356"/>
          <a:ext cx="7728267" cy="365823"/>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Environment and fisheries</a:t>
          </a:r>
        </a:p>
      </dsp:txBody>
      <dsp:txXfrm>
        <a:off x="17858" y="3711214"/>
        <a:ext cx="7692551" cy="330107"/>
      </dsp:txXfrm>
    </dsp:sp>
    <dsp:sp modelId="{157B7B47-7789-4F68-99D5-8CDFDF45E16C}">
      <dsp:nvSpPr>
        <dsp:cNvPr id="0" name=""/>
        <dsp:cNvSpPr/>
      </dsp:nvSpPr>
      <dsp:spPr>
        <a:xfrm>
          <a:off x="0" y="4119659"/>
          <a:ext cx="7728267" cy="299662"/>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Remuneration</a:t>
          </a:r>
        </a:p>
      </dsp:txBody>
      <dsp:txXfrm>
        <a:off x="14628" y="4134287"/>
        <a:ext cx="7699011" cy="270406"/>
      </dsp:txXfrm>
    </dsp:sp>
    <dsp:sp modelId="{BA725248-B60B-4C82-9B14-11121030B7CD}">
      <dsp:nvSpPr>
        <dsp:cNvPr id="0" name=""/>
        <dsp:cNvSpPr/>
      </dsp:nvSpPr>
      <dsp:spPr>
        <a:xfrm>
          <a:off x="0" y="4479802"/>
          <a:ext cx="7728267" cy="299662"/>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Municipal engagement</a:t>
          </a:r>
        </a:p>
      </dsp:txBody>
      <dsp:txXfrm>
        <a:off x="14628" y="4494430"/>
        <a:ext cx="7699011" cy="270406"/>
      </dsp:txXfrm>
    </dsp:sp>
    <dsp:sp modelId="{6084548D-A7F2-458C-A2BA-93D9FAE823FD}">
      <dsp:nvSpPr>
        <dsp:cNvPr id="0" name=""/>
        <dsp:cNvSpPr/>
      </dsp:nvSpPr>
      <dsp:spPr>
        <a:xfrm>
          <a:off x="0" y="4839944"/>
          <a:ext cx="7728267" cy="246768"/>
        </a:xfrm>
        <a:prstGeom prst="round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And more…</a:t>
          </a:r>
        </a:p>
      </dsp:txBody>
      <dsp:txXfrm>
        <a:off x="12046" y="4851990"/>
        <a:ext cx="7704175" cy="22267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147BE0-6184-475B-9C33-5C3BD0EFD4C0}" type="datetimeFigureOut">
              <a:rPr lang="en-US" smtClean="0"/>
              <a:t>1/20/2022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1CF39A-64F9-488A-9129-4D33E655D48F}" type="slidenum">
              <a:rPr lang="en-US" smtClean="0"/>
              <a:t>‹#›</a:t>
            </a:fld>
            <a:endParaRPr lang="en-US"/>
          </a:p>
        </p:txBody>
      </p:sp>
    </p:spTree>
    <p:extLst>
      <p:ext uri="{BB962C8B-B14F-4D97-AF65-F5344CB8AC3E}">
        <p14:creationId xmlns:p14="http://schemas.microsoft.com/office/powerpoint/2010/main" val="324537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200000"/>
              </a:lnSpc>
              <a:spcBef>
                <a:spcPts val="200"/>
              </a:spcBef>
              <a:spcAft>
                <a:spcPts val="1200"/>
              </a:spcAft>
              <a:buClrTx/>
              <a:buSzTx/>
              <a:buFont typeface="+mj-lt"/>
              <a:buNone/>
              <a:tabLst/>
              <a:defRPr/>
            </a:pPr>
            <a:r>
              <a:rPr lang="en-US" sz="1200" b="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*5600 MW currently authorized is </a:t>
            </a:r>
            <a:r>
              <a:rPr lang="en-US" sz="1800" dirty="0"/>
              <a:t>enough wind to power as many as 2.8 million homes</a:t>
            </a:r>
          </a:p>
          <a:p>
            <a:pPr marL="457200" marR="0" lvl="1" indent="0" algn="l" defTabSz="914400" rtl="0" eaLnBrk="1" fontAlgn="auto" latinLnBrk="0" hangingPunct="1">
              <a:lnSpc>
                <a:spcPct val="200000"/>
              </a:lnSpc>
              <a:spcBef>
                <a:spcPts val="200"/>
              </a:spcBef>
              <a:spcAft>
                <a:spcPts val="1200"/>
              </a:spcAft>
              <a:buClrTx/>
              <a:buSzTx/>
              <a:buFont typeface="+mj-lt"/>
              <a:buNone/>
              <a:tabLst/>
              <a:defRPr/>
            </a:pPr>
            <a:endParaRPr lang="en-US" sz="1800" b="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457200" marR="0" lvl="1" indent="0" algn="l" defTabSz="914400" rtl="0" eaLnBrk="1" fontAlgn="auto" latinLnBrk="0" hangingPunct="1">
              <a:lnSpc>
                <a:spcPct val="200000"/>
              </a:lnSpc>
              <a:spcBef>
                <a:spcPts val="200"/>
              </a:spcBef>
              <a:spcAft>
                <a:spcPts val="1200"/>
              </a:spcAft>
              <a:buClrTx/>
              <a:buSzTx/>
              <a:buFont typeface="+mj-lt"/>
              <a:buNone/>
              <a:tabLst/>
              <a:defRPr/>
            </a:pPr>
            <a:r>
              <a:rPr lang="en-US" sz="1800" b="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 nearly every US state on the east coast is involved in developing offshore wind projects off of their coasts</a:t>
            </a:r>
          </a:p>
          <a:p>
            <a:pPr marL="457200" marR="0" lvl="1" indent="0">
              <a:lnSpc>
                <a:spcPct val="200000"/>
              </a:lnSpc>
              <a:spcBef>
                <a:spcPts val="200"/>
              </a:spcBef>
              <a:spcAft>
                <a:spcPts val="1200"/>
              </a:spcAft>
              <a:buFont typeface="+mj-lt"/>
              <a:buNone/>
            </a:pPr>
            <a:r>
              <a:rPr lang="en-US" sz="1800" b="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 MA is Saudi Arabia of offshore wind</a:t>
            </a:r>
          </a:p>
          <a:p>
            <a:pPr marL="742950" marR="0" lvl="1" indent="-285750">
              <a:lnSpc>
                <a:spcPct val="200000"/>
              </a:lnSpc>
              <a:spcBef>
                <a:spcPts val="200"/>
              </a:spcBef>
              <a:spcAft>
                <a:spcPts val="1200"/>
              </a:spcAft>
              <a:buFontTx/>
              <a:buChar char="-"/>
            </a:pPr>
            <a:r>
              <a:rPr lang="en-US" sz="1800" b="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7 lease areas off the coast of Massachusetts representing 11,000 MW of wind energy</a:t>
            </a:r>
          </a:p>
          <a:p>
            <a:pPr marL="457200" marR="0" lvl="1" indent="0">
              <a:lnSpc>
                <a:spcPct val="200000"/>
              </a:lnSpc>
              <a:spcBef>
                <a:spcPts val="200"/>
              </a:spcBef>
              <a:spcAft>
                <a:spcPts val="1200"/>
              </a:spcAft>
              <a:buFontTx/>
              <a:buNone/>
            </a:pPr>
            <a:endParaRPr lang="en-US" sz="1800" b="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6A1A09F-2090-4C54-BE1B-215D341D3089}" type="slidenum">
              <a:rPr lang="en-US" smtClean="0"/>
              <a:t>2</a:t>
            </a:fld>
            <a:endParaRPr lang="en-US"/>
          </a:p>
        </p:txBody>
      </p:sp>
    </p:spTree>
    <p:extLst>
      <p:ext uri="{BB962C8B-B14F-4D97-AF65-F5344CB8AC3E}">
        <p14:creationId xmlns:p14="http://schemas.microsoft.com/office/powerpoint/2010/main" val="1317103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Procurement I (2017): Vineyard Wind (800 MW) </a:t>
            </a:r>
          </a:p>
          <a:p>
            <a:r>
              <a:rPr lang="en-US" dirty="0"/>
              <a:t>Procurement II (2019): Mayflower Wind (800 MW)</a:t>
            </a:r>
          </a:p>
          <a:p>
            <a:r>
              <a:rPr lang="en-US" dirty="0"/>
              <a:t>Procurement III (2021): 1200 MW Commonwealth (Vineyard) Wind project and 400 MW Mayflower Wind project (TOTAL: 1600 MW)</a:t>
            </a:r>
          </a:p>
        </p:txBody>
      </p:sp>
      <p:sp>
        <p:nvSpPr>
          <p:cNvPr id="4" name="Slide Number Placeholder 3"/>
          <p:cNvSpPr>
            <a:spLocks noGrp="1"/>
          </p:cNvSpPr>
          <p:nvPr>
            <p:ph type="sldNum" sz="quarter" idx="5"/>
          </p:nvPr>
        </p:nvSpPr>
        <p:spPr/>
        <p:txBody>
          <a:bodyPr/>
          <a:lstStyle/>
          <a:p>
            <a:fld id="{E6A1A09F-2090-4C54-BE1B-215D341D3089}" type="slidenum">
              <a:rPr lang="en-US" smtClean="0"/>
              <a:t>3</a:t>
            </a:fld>
            <a:endParaRPr lang="en-US"/>
          </a:p>
        </p:txBody>
      </p:sp>
    </p:spTree>
    <p:extLst>
      <p:ext uri="{BB962C8B-B14F-4D97-AF65-F5344CB8AC3E}">
        <p14:creationId xmlns:p14="http://schemas.microsoft.com/office/powerpoint/2010/main" val="2983026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May 11 – federal approval of Vineyard Wind</a:t>
            </a:r>
          </a:p>
          <a:p>
            <a:pPr marL="628650" lvl="1" indent="-171450">
              <a:buFont typeface="Arial" panose="020B0604020202020204" pitchFamily="34" charset="0"/>
              <a:buChar char="•"/>
            </a:pPr>
            <a:r>
              <a:rPr lang="en-US" sz="1200" dirty="0"/>
              <a:t>First large-scale project in US</a:t>
            </a:r>
          </a:p>
          <a:p>
            <a:pPr marL="628650" lvl="1" indent="-171450">
              <a:buFont typeface="Arial" panose="020B0604020202020204" pitchFamily="34" charset="0"/>
              <a:buChar char="•"/>
            </a:pPr>
            <a:r>
              <a:rPr lang="en-US" sz="1200" dirty="0"/>
              <a:t>Power hundreds of thousands of homes while helping us attain our emissions reduction goals</a:t>
            </a:r>
          </a:p>
          <a:p>
            <a:pPr marL="1085850" lvl="2" indent="-171450">
              <a:buFont typeface="Arial" panose="020B0604020202020204" pitchFamily="34" charset="0"/>
              <a:buChar char="•"/>
            </a:pPr>
            <a:r>
              <a:rPr lang="en-US" dirty="0"/>
              <a:t>Enough to power 400,000 homes and </a:t>
            </a:r>
            <a:r>
              <a:rPr lang="en-US" sz="1200" b="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equivalent to taking 325,000 cars off the road</a:t>
            </a:r>
            <a:endParaRPr lang="en-US" sz="1200" dirty="0"/>
          </a:p>
          <a:p>
            <a:pPr marL="628650" lvl="1" indent="-171450">
              <a:buFont typeface="Arial" panose="020B0604020202020204" pitchFamily="34" charset="0"/>
              <a:buChar char="•"/>
            </a:pPr>
            <a:r>
              <a:rPr lang="en-US" sz="1200" dirty="0"/>
              <a:t>Make Massachusetts a regional hub of the offshore wind industry</a:t>
            </a:r>
          </a:p>
          <a:p>
            <a:pPr marL="1085850" lvl="2" indent="-171450">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will generate 3600 jobs</a:t>
            </a:r>
            <a:endParaRPr lang="en-US" dirty="0"/>
          </a:p>
          <a:p>
            <a:endParaRPr lang="en-US" dirty="0"/>
          </a:p>
        </p:txBody>
      </p:sp>
      <p:sp>
        <p:nvSpPr>
          <p:cNvPr id="4" name="Slide Number Placeholder 3"/>
          <p:cNvSpPr>
            <a:spLocks noGrp="1"/>
          </p:cNvSpPr>
          <p:nvPr>
            <p:ph type="sldNum" sz="quarter" idx="5"/>
          </p:nvPr>
        </p:nvSpPr>
        <p:spPr/>
        <p:txBody>
          <a:bodyPr/>
          <a:lstStyle/>
          <a:p>
            <a:fld id="{E6A1A09F-2090-4C54-BE1B-215D341D3089}" type="slidenum">
              <a:rPr lang="en-US" smtClean="0"/>
              <a:t>4</a:t>
            </a:fld>
            <a:endParaRPr lang="en-US"/>
          </a:p>
        </p:txBody>
      </p:sp>
    </p:spTree>
    <p:extLst>
      <p:ext uri="{BB962C8B-B14F-4D97-AF65-F5344CB8AC3E}">
        <p14:creationId xmlns:p14="http://schemas.microsoft.com/office/powerpoint/2010/main" val="1290215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Arial" panose="020B0604020202020204" pitchFamily="34" charset="0"/>
              </a:rPr>
              <a:t>July 16 - nation’s first offshore wind Project Labor Agreement</a:t>
            </a:r>
          </a:p>
          <a:p>
            <a:pPr marL="742950" lvl="1"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Arial" panose="020B0604020202020204" pitchFamily="34" charset="0"/>
              </a:rPr>
              <a:t>500 union jobs highlighted at the signing</a:t>
            </a:r>
          </a:p>
          <a:p>
            <a:pPr marL="742950" lvl="1" indent="-285750">
              <a:buFont typeface="Arial" panose="020B0604020202020204" pitchFamily="34" charset="0"/>
              <a:buChar char="•"/>
            </a:pPr>
            <a:r>
              <a:rPr lang="en-US" sz="1800" dirty="0">
                <a:effectLst/>
                <a:latin typeface="Calibri" panose="020F0502020204030204" pitchFamily="34" charset="0"/>
                <a:cs typeface="Arial" panose="020B0604020202020204" pitchFamily="34" charset="0"/>
              </a:rPr>
              <a:t>MassCEC Marine Terminal in New Bedford</a:t>
            </a:r>
            <a:endParaRPr lang="en-US" dirty="0"/>
          </a:p>
        </p:txBody>
      </p:sp>
      <p:sp>
        <p:nvSpPr>
          <p:cNvPr id="4" name="Slide Number Placeholder 3"/>
          <p:cNvSpPr>
            <a:spLocks noGrp="1"/>
          </p:cNvSpPr>
          <p:nvPr>
            <p:ph type="sldNum" sz="quarter" idx="5"/>
          </p:nvPr>
        </p:nvSpPr>
        <p:spPr/>
        <p:txBody>
          <a:bodyPr/>
          <a:lstStyle/>
          <a:p>
            <a:fld id="{E6A1A09F-2090-4C54-BE1B-215D341D3089}" type="slidenum">
              <a:rPr lang="en-US" smtClean="0"/>
              <a:t>5</a:t>
            </a:fld>
            <a:endParaRPr lang="en-US"/>
          </a:p>
        </p:txBody>
      </p:sp>
    </p:spTree>
    <p:extLst>
      <p:ext uri="{BB962C8B-B14F-4D97-AF65-F5344CB8AC3E}">
        <p14:creationId xmlns:p14="http://schemas.microsoft.com/office/powerpoint/2010/main" val="3456744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Arial" panose="020B0604020202020204" pitchFamily="34" charset="0"/>
              </a:rPr>
              <a:t>November 19 – groundbreaking for nation’s first large-scale offshore wind project</a:t>
            </a:r>
          </a:p>
          <a:p>
            <a:pPr marL="628650" lvl="1" indent="-171450">
              <a:buFont typeface="Arial" panose="020B0604020202020204" pitchFamily="34" charset="0"/>
              <a:buChar char="•"/>
            </a:pPr>
            <a:r>
              <a:rPr lang="en-US" dirty="0"/>
              <a:t>Covell’s Beach in Barnstable, the site where two cables will make landfall and connect to the grid at a substation further inland on Cape Cod </a:t>
            </a:r>
          </a:p>
        </p:txBody>
      </p:sp>
      <p:sp>
        <p:nvSpPr>
          <p:cNvPr id="4" name="Slide Number Placeholder 3"/>
          <p:cNvSpPr>
            <a:spLocks noGrp="1"/>
          </p:cNvSpPr>
          <p:nvPr>
            <p:ph type="sldNum" sz="quarter" idx="5"/>
          </p:nvPr>
        </p:nvSpPr>
        <p:spPr/>
        <p:txBody>
          <a:bodyPr/>
          <a:lstStyle/>
          <a:p>
            <a:fld id="{401CF39A-64F9-488A-9129-4D33E655D48F}" type="slidenum">
              <a:rPr lang="en-US" smtClean="0"/>
              <a:t>6</a:t>
            </a:fld>
            <a:endParaRPr lang="en-US"/>
          </a:p>
        </p:txBody>
      </p:sp>
    </p:spTree>
    <p:extLst>
      <p:ext uri="{BB962C8B-B14F-4D97-AF65-F5344CB8AC3E}">
        <p14:creationId xmlns:p14="http://schemas.microsoft.com/office/powerpoint/2010/main" val="1469723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February, Speaker tasked me with deep dive in offshore wind industry</a:t>
            </a:r>
          </a:p>
          <a:p>
            <a:pPr marL="171450" indent="-171450">
              <a:buFont typeface="Arial" panose="020B0604020202020204" pitchFamily="34" charset="0"/>
              <a:buChar char="•"/>
            </a:pPr>
            <a:r>
              <a:rPr lang="en-US" dirty="0"/>
              <a:t>Met with dozens of industry representatives over 6 months</a:t>
            </a:r>
          </a:p>
          <a:p>
            <a:pPr marL="171450" indent="-171450">
              <a:buFont typeface="Arial" panose="020B0604020202020204" pitchFamily="34" charset="0"/>
              <a:buChar char="•"/>
            </a:pPr>
            <a:r>
              <a:rPr lang="en-US" dirty="0"/>
              <a:t>Topics include workforce development, supply chain, transmission, procurement process, port infrastructure, storage</a:t>
            </a:r>
          </a:p>
          <a:p>
            <a:pPr marL="171450" indent="-171450">
              <a:buFontTx/>
              <a:buChar char="-"/>
            </a:pPr>
            <a:endParaRPr lang="en-US" dirty="0"/>
          </a:p>
          <a:p>
            <a:pPr marL="171450" indent="-171450">
              <a:buFont typeface="Arial" panose="020B0604020202020204" pitchFamily="34" charset="0"/>
              <a:buChar char="•"/>
            </a:pPr>
            <a:r>
              <a:rPr lang="en-US" dirty="0"/>
              <a:t>Pictured: New Bedford ports, ISO-NE, Sec. Ernie Moniz, VINCI VR</a:t>
            </a:r>
          </a:p>
        </p:txBody>
      </p:sp>
      <p:sp>
        <p:nvSpPr>
          <p:cNvPr id="4" name="Slide Number Placeholder 3"/>
          <p:cNvSpPr>
            <a:spLocks noGrp="1"/>
          </p:cNvSpPr>
          <p:nvPr>
            <p:ph type="sldNum" sz="quarter" idx="5"/>
          </p:nvPr>
        </p:nvSpPr>
        <p:spPr/>
        <p:txBody>
          <a:bodyPr/>
          <a:lstStyle/>
          <a:p>
            <a:fld id="{E6A1A09F-2090-4C54-BE1B-215D341D3089}" type="slidenum">
              <a:rPr lang="en-US" smtClean="0"/>
              <a:t>7</a:t>
            </a:fld>
            <a:endParaRPr lang="en-US"/>
          </a:p>
        </p:txBody>
      </p:sp>
    </p:spTree>
    <p:extLst>
      <p:ext uri="{BB962C8B-B14F-4D97-AF65-F5344CB8AC3E}">
        <p14:creationId xmlns:p14="http://schemas.microsoft.com/office/powerpoint/2010/main" val="3623126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Pictured: blue economy cluster, MIT, New Bedford, UK Consulate</a:t>
            </a:r>
          </a:p>
        </p:txBody>
      </p:sp>
      <p:sp>
        <p:nvSpPr>
          <p:cNvPr id="4" name="Slide Number Placeholder 3"/>
          <p:cNvSpPr>
            <a:spLocks noGrp="1"/>
          </p:cNvSpPr>
          <p:nvPr>
            <p:ph type="sldNum" sz="quarter" idx="5"/>
          </p:nvPr>
        </p:nvSpPr>
        <p:spPr/>
        <p:txBody>
          <a:bodyPr/>
          <a:lstStyle/>
          <a:p>
            <a:fld id="{E6A1A09F-2090-4C54-BE1B-215D341D3089}" type="slidenum">
              <a:rPr lang="en-US" smtClean="0"/>
              <a:t>8</a:t>
            </a:fld>
            <a:endParaRPr lang="en-US"/>
          </a:p>
        </p:txBody>
      </p:sp>
    </p:spTree>
    <p:extLst>
      <p:ext uri="{BB962C8B-B14F-4D97-AF65-F5344CB8AC3E}">
        <p14:creationId xmlns:p14="http://schemas.microsoft.com/office/powerpoint/2010/main" val="3770384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 21 – tour of Block Island wind turbines</a:t>
            </a:r>
          </a:p>
          <a:p>
            <a:pPr marL="628650" lvl="1" indent="-171450">
              <a:buFont typeface="Arial" panose="020B0604020202020204" pitchFamily="34" charset="0"/>
              <a:buChar char="•"/>
            </a:pPr>
            <a:r>
              <a:rPr lang="en-US" dirty="0"/>
              <a:t>Speaker and 2 dozen representatives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 shared our detailed and comprehensive 100-page report, with analyses and recommendations for further legislative action</a:t>
            </a:r>
          </a:p>
          <a:p>
            <a:pPr marL="628650" lvl="1" indent="-171450">
              <a:buFont typeface="Arial" panose="020B0604020202020204" pitchFamily="34" charset="0"/>
              <a:buChar char="•"/>
            </a:pPr>
            <a:r>
              <a:rPr lang="en-US" dirty="0"/>
              <a:t>Speaker announced House plan to produce offshore wind legislation</a:t>
            </a:r>
          </a:p>
        </p:txBody>
      </p:sp>
      <p:sp>
        <p:nvSpPr>
          <p:cNvPr id="4" name="Slide Number Placeholder 3"/>
          <p:cNvSpPr>
            <a:spLocks noGrp="1"/>
          </p:cNvSpPr>
          <p:nvPr>
            <p:ph type="sldNum" sz="quarter" idx="5"/>
          </p:nvPr>
        </p:nvSpPr>
        <p:spPr/>
        <p:txBody>
          <a:bodyPr/>
          <a:lstStyle/>
          <a:p>
            <a:fld id="{E6A1A09F-2090-4C54-BE1B-215D341D3089}" type="slidenum">
              <a:rPr lang="en-US" smtClean="0"/>
              <a:t>9</a:t>
            </a:fld>
            <a:endParaRPr lang="en-US"/>
          </a:p>
        </p:txBody>
      </p:sp>
    </p:spTree>
    <p:extLst>
      <p:ext uri="{BB962C8B-B14F-4D97-AF65-F5344CB8AC3E}">
        <p14:creationId xmlns:p14="http://schemas.microsoft.com/office/powerpoint/2010/main" val="1807479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October 2021 – Gov Baker recommended legislation </a:t>
            </a:r>
          </a:p>
          <a:p>
            <a:pPr marL="628650" lvl="1" indent="-171450">
              <a:buFont typeface="Arial" panose="020B0604020202020204" pitchFamily="34" charset="0"/>
              <a:buChar char="•"/>
            </a:pPr>
            <a:r>
              <a:rPr lang="en-US" dirty="0"/>
              <a:t>Heard last Wednesday, January 11</a:t>
            </a:r>
          </a:p>
          <a:p>
            <a:pPr marL="628650" lvl="1" indent="-171450">
              <a:buFont typeface="Arial" panose="020B0604020202020204" pitchFamily="34" charset="0"/>
              <a:buChar char="•"/>
            </a:pPr>
            <a:r>
              <a:rPr lang="en-US" dirty="0"/>
              <a:t>Widespread industry support</a:t>
            </a:r>
          </a:p>
          <a:p>
            <a:pPr marL="628650" lvl="1" indent="-171450">
              <a:buFont typeface="Arial" panose="020B0604020202020204" pitchFamily="34" charset="0"/>
              <a:buChar char="•"/>
            </a:pPr>
            <a:r>
              <a:rPr lang="en-US" dirty="0"/>
              <a:t>Includes many of the provisions we included in our legislation (though ours goes further)</a:t>
            </a:r>
          </a:p>
        </p:txBody>
      </p:sp>
      <p:sp>
        <p:nvSpPr>
          <p:cNvPr id="4" name="Slide Number Placeholder 3"/>
          <p:cNvSpPr>
            <a:spLocks noGrp="1"/>
          </p:cNvSpPr>
          <p:nvPr>
            <p:ph type="sldNum" sz="quarter" idx="5"/>
          </p:nvPr>
        </p:nvSpPr>
        <p:spPr/>
        <p:txBody>
          <a:bodyPr/>
          <a:lstStyle/>
          <a:p>
            <a:fld id="{401CF39A-64F9-488A-9129-4D33E655D48F}" type="slidenum">
              <a:rPr lang="en-US" smtClean="0"/>
              <a:t>10</a:t>
            </a:fld>
            <a:endParaRPr lang="en-US"/>
          </a:p>
        </p:txBody>
      </p:sp>
    </p:spTree>
    <p:extLst>
      <p:ext uri="{BB962C8B-B14F-4D97-AF65-F5344CB8AC3E}">
        <p14:creationId xmlns:p14="http://schemas.microsoft.com/office/powerpoint/2010/main" val="3301486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buFont typeface="Arial" panose="020B0604020202020204" pitchFamily="34" charset="0"/>
              <a:buChar char="•"/>
            </a:pPr>
            <a:r>
              <a:rPr lang="en-US" sz="800" b="0" i="0" dirty="0">
                <a:solidFill>
                  <a:srgbClr val="000000"/>
                </a:solidFill>
                <a:effectLst/>
                <a:latin typeface="Times New Roman" panose="02020603050405020304" pitchFamily="18" charset="0"/>
              </a:rPr>
              <a:t>Really did deep dive and learned a lot about where Massachusetts has succeeded and where we can improve</a:t>
            </a:r>
          </a:p>
          <a:p>
            <a:pPr marL="742950" lvl="1" indent="-285750">
              <a:buFont typeface="Arial" panose="020B0604020202020204" pitchFamily="34" charset="0"/>
              <a:buChar char="•"/>
            </a:pPr>
            <a:r>
              <a:rPr lang="en-US" sz="800" b="0" i="0" dirty="0">
                <a:solidFill>
                  <a:srgbClr val="000000"/>
                </a:solidFill>
                <a:effectLst/>
                <a:latin typeface="Times New Roman" panose="02020603050405020304" pitchFamily="18" charset="0"/>
              </a:rPr>
              <a:t>Commonwealth has done well to move quickly and secure cheap projects</a:t>
            </a:r>
          </a:p>
          <a:p>
            <a:pPr marL="742950" lvl="1" indent="-285750">
              <a:buFont typeface="Arial" panose="020B0604020202020204" pitchFamily="34" charset="0"/>
              <a:buChar char="•"/>
            </a:pPr>
            <a:r>
              <a:rPr lang="en-US" sz="800" b="0" i="0" dirty="0">
                <a:solidFill>
                  <a:srgbClr val="000000"/>
                </a:solidFill>
                <a:effectLst/>
                <a:latin typeface="Times New Roman" panose="02020603050405020304" pitchFamily="18" charset="0"/>
              </a:rPr>
              <a:t>However, we’ve started to lose out on many of the major economic development and innovative pieces that other East Coast states have been able to secure</a:t>
            </a:r>
          </a:p>
          <a:p>
            <a:endParaRPr lang="en-US" sz="700" i="1" dirty="0"/>
          </a:p>
          <a:p>
            <a:r>
              <a:rPr lang="en-US" sz="700" i="1" dirty="0"/>
              <a:t>Prompt 1: </a:t>
            </a:r>
            <a:r>
              <a:rPr lang="en-US" sz="1000" b="0" i="1" dirty="0">
                <a:solidFill>
                  <a:srgbClr val="000000"/>
                </a:solidFill>
                <a:effectLst/>
                <a:latin typeface="Times New Roman" panose="02020603050405020304" pitchFamily="18" charset="0"/>
              </a:rPr>
              <a:t>As the first state to move forward with a federally approved commercial-scale project, what have we learned through that process of bidding, selection, and siting that you included in the legislation? </a:t>
            </a:r>
          </a:p>
          <a:p>
            <a:pPr marL="742950" lvl="1" indent="-285750">
              <a:buFont typeface="Arial" panose="020B0604020202020204" pitchFamily="34" charset="0"/>
              <a:buChar char="•"/>
            </a:pPr>
            <a:r>
              <a:rPr lang="en-US" sz="1800" b="0" i="0" dirty="0">
                <a:solidFill>
                  <a:srgbClr val="000000"/>
                </a:solidFill>
                <a:effectLst/>
                <a:latin typeface="Times New Roman" panose="02020603050405020304" pitchFamily="18" charset="0"/>
              </a:rPr>
              <a:t>In a second, I’ll elaborate on all things we addressed in our legislation but for now will highlight two pieces:</a:t>
            </a:r>
          </a:p>
          <a:p>
            <a:pPr marL="1200150" lvl="2" indent="-285750">
              <a:buFont typeface="Arial" panose="020B0604020202020204" pitchFamily="34" charset="0"/>
              <a:buChar char="•"/>
            </a:pPr>
            <a:r>
              <a:rPr lang="en-US" sz="1800" b="0" i="0" dirty="0">
                <a:solidFill>
                  <a:srgbClr val="0070C0"/>
                </a:solidFill>
                <a:effectLst/>
                <a:latin typeface="Times New Roman" panose="02020603050405020304" pitchFamily="18" charset="0"/>
              </a:rPr>
              <a:t>Price Cap </a:t>
            </a:r>
            <a:endParaRPr lang="en-US" sz="1800" b="0" i="0" dirty="0">
              <a:solidFill>
                <a:srgbClr val="000000"/>
              </a:solidFill>
              <a:effectLst/>
              <a:latin typeface="Calibri" panose="020F0502020204030204" pitchFamily="34" charset="0"/>
            </a:endParaRPr>
          </a:p>
          <a:p>
            <a:pPr marL="1657350" lvl="3" indent="-285750">
              <a:buFont typeface="Arial" panose="020B0604020202020204" pitchFamily="34" charset="0"/>
              <a:buChar char="•"/>
            </a:pPr>
            <a:r>
              <a:rPr lang="en-US" sz="1800" b="0" i="0" dirty="0">
                <a:solidFill>
                  <a:srgbClr val="0070C0"/>
                </a:solidFill>
                <a:effectLst/>
                <a:latin typeface="Times New Roman" panose="02020603050405020304" pitchFamily="18" charset="0"/>
              </a:rPr>
              <a:t>The price cap included in the 2016 Energy Diversity Act was a good safety measure to protect ratepayers back when offshore wind in Massachusetts was still unchartered territory, and the Legislature wanted to take bold action on climate change but also ensure ratepayer protections </a:t>
            </a:r>
            <a:endParaRPr lang="en-US" sz="1800" b="0" i="0" dirty="0">
              <a:solidFill>
                <a:srgbClr val="000000"/>
              </a:solidFill>
              <a:effectLst/>
              <a:latin typeface="Calibri" panose="020F0502020204030204" pitchFamily="34" charset="0"/>
            </a:endParaRPr>
          </a:p>
          <a:p>
            <a:pPr marL="1657350" lvl="3" indent="-285750">
              <a:buFont typeface="Arial" panose="020B0604020202020204" pitchFamily="34" charset="0"/>
              <a:buChar char="•"/>
            </a:pPr>
            <a:r>
              <a:rPr lang="en-US" sz="1800" b="0" i="0" dirty="0">
                <a:solidFill>
                  <a:srgbClr val="0070C0"/>
                </a:solidFill>
                <a:effectLst/>
                <a:latin typeface="Times New Roman" panose="02020603050405020304" pitchFamily="18" charset="0"/>
              </a:rPr>
              <a:t>To keep costs down, the price cap was put in place to ensure that each successive offshore wind procurement and associated offshore wind transmission costs were less expensive than the previous procurement </a:t>
            </a:r>
            <a:endParaRPr lang="en-US" sz="1800" b="0" i="0" dirty="0">
              <a:solidFill>
                <a:srgbClr val="000000"/>
              </a:solidFill>
              <a:effectLst/>
              <a:latin typeface="Times New Roman" panose="02020603050405020304" pitchFamily="18" charset="0"/>
            </a:endParaRPr>
          </a:p>
          <a:p>
            <a:pPr marL="1657350" lvl="3" indent="-285750">
              <a:buFont typeface="Arial" panose="020B0604020202020204" pitchFamily="34" charset="0"/>
              <a:buChar char="•"/>
            </a:pPr>
            <a:r>
              <a:rPr lang="en-US" sz="1800" b="0" i="0" dirty="0">
                <a:solidFill>
                  <a:srgbClr val="0070C0"/>
                </a:solidFill>
                <a:effectLst/>
                <a:latin typeface="Times New Roman" panose="02020603050405020304" pitchFamily="18" charset="0"/>
              </a:rPr>
              <a:t>Since 2016, the success of our offshore wind procurements and advancements within the industry have brought offshore wind bid prices down more than anyone had imagined, and experts project that prices will continue to fall </a:t>
            </a:r>
            <a:endParaRPr lang="en-US" sz="1800" b="0" i="0" dirty="0">
              <a:solidFill>
                <a:srgbClr val="000000"/>
              </a:solidFill>
              <a:effectLst/>
              <a:latin typeface="Calibri" panose="020F0502020204030204" pitchFamily="34" charset="0"/>
            </a:endParaRPr>
          </a:p>
          <a:p>
            <a:pPr marL="1657350" lvl="3" indent="-285750">
              <a:buFont typeface="Arial" panose="020B0604020202020204" pitchFamily="34" charset="0"/>
              <a:buChar char="•"/>
            </a:pPr>
            <a:r>
              <a:rPr lang="en-US" sz="1800" b="0" i="0" dirty="0">
                <a:solidFill>
                  <a:srgbClr val="0070C0"/>
                </a:solidFill>
                <a:effectLst/>
                <a:latin typeface="Times New Roman" panose="02020603050405020304" pitchFamily="18" charset="0"/>
              </a:rPr>
              <a:t>And while the price cap has been great at keeping costs down, we now find ourselves in new circumstances  </a:t>
            </a:r>
            <a:endParaRPr lang="en-US" sz="1800" b="0" i="0" dirty="0">
              <a:solidFill>
                <a:srgbClr val="000000"/>
              </a:solidFill>
              <a:effectLst/>
              <a:latin typeface="Calibri" panose="020F0502020204030204" pitchFamily="34" charset="0"/>
            </a:endParaRPr>
          </a:p>
          <a:p>
            <a:pPr marL="1657350" lvl="3" indent="-285750">
              <a:buFont typeface="Arial" panose="020B0604020202020204" pitchFamily="34" charset="0"/>
              <a:buChar char="•"/>
            </a:pPr>
            <a:r>
              <a:rPr lang="en-US" sz="1800" b="0" i="0" dirty="0">
                <a:solidFill>
                  <a:srgbClr val="0070C0"/>
                </a:solidFill>
                <a:effectLst/>
                <a:latin typeface="Times New Roman" panose="02020603050405020304" pitchFamily="18" charset="0"/>
              </a:rPr>
              <a:t>The bid prices have become so competitive that Massachusetts only received two bids in our last round of solicitations </a:t>
            </a:r>
            <a:endParaRPr lang="en-US" sz="1800" b="0" i="0" dirty="0">
              <a:solidFill>
                <a:srgbClr val="000000"/>
              </a:solidFill>
              <a:effectLst/>
              <a:latin typeface="Calibri" panose="020F0502020204030204" pitchFamily="34" charset="0"/>
            </a:endParaRPr>
          </a:p>
          <a:p>
            <a:pPr marL="1657350" lvl="3" indent="-285750">
              <a:buFont typeface="Arial" panose="020B0604020202020204" pitchFamily="34" charset="0"/>
              <a:buChar char="•"/>
            </a:pPr>
            <a:r>
              <a:rPr lang="en-US" sz="1800" b="0" i="0" dirty="0">
                <a:solidFill>
                  <a:srgbClr val="0070C0"/>
                </a:solidFill>
                <a:effectLst/>
                <a:latin typeface="Times New Roman" panose="02020603050405020304" pitchFamily="18" charset="0"/>
              </a:rPr>
              <a:t>Additionally, the bids that we have received since we began procuring for long-term contracts have included fewer economic development benefits for our local communities than the bids being put forth in our neighboring states </a:t>
            </a:r>
            <a:endParaRPr lang="en-US" sz="1800" b="0" i="0" dirty="0">
              <a:solidFill>
                <a:srgbClr val="000000"/>
              </a:solidFill>
              <a:effectLst/>
              <a:latin typeface="Calibri" panose="020F0502020204030204" pitchFamily="34" charset="0"/>
            </a:endParaRPr>
          </a:p>
          <a:p>
            <a:pPr marL="1657350" lvl="3" indent="-285750">
              <a:buFont typeface="Arial" panose="020B0604020202020204" pitchFamily="34" charset="0"/>
              <a:buChar char="•"/>
            </a:pPr>
            <a:r>
              <a:rPr lang="en-US" sz="1800" b="0" i="0" dirty="0">
                <a:solidFill>
                  <a:srgbClr val="0070C0"/>
                </a:solidFill>
                <a:effectLst/>
                <a:latin typeface="Times New Roman" panose="02020603050405020304" pitchFamily="18" charset="0"/>
              </a:rPr>
              <a:t>This led us to remove the price cap in the offshore wind bill that we just reported out of the Telecommunications, Utilities, &amp; Energy Committee in order to ensure that we aren’t stifling progress and competition with a very low ceiling price, and to allow future bids a little more flexibility to work in much needed economic development into their bids </a:t>
            </a:r>
            <a:endParaRPr lang="en-US" sz="1800" b="0" i="0" dirty="0">
              <a:solidFill>
                <a:srgbClr val="000000"/>
              </a:solidFill>
              <a:effectLst/>
              <a:latin typeface="Calibri" panose="020F0502020204030204" pitchFamily="34" charset="0"/>
            </a:endParaRPr>
          </a:p>
          <a:p>
            <a:pPr marL="1200150" lvl="2" indent="-285750">
              <a:buFont typeface="Arial" panose="020B0604020202020204" pitchFamily="34" charset="0"/>
              <a:buChar char="•"/>
            </a:pPr>
            <a:r>
              <a:rPr lang="en-US" sz="1800" b="0" i="0" dirty="0">
                <a:solidFill>
                  <a:srgbClr val="0070C0"/>
                </a:solidFill>
                <a:effectLst/>
                <a:latin typeface="Times New Roman" panose="02020603050405020304" pitchFamily="18" charset="0"/>
              </a:rPr>
              <a:t>Economic development components of bids </a:t>
            </a:r>
            <a:endParaRPr lang="en-US" sz="1800" b="0" i="0" dirty="0">
              <a:solidFill>
                <a:srgbClr val="000000"/>
              </a:solidFill>
              <a:effectLst/>
              <a:latin typeface="Calibri" panose="020F0502020204030204" pitchFamily="34" charset="0"/>
            </a:endParaRPr>
          </a:p>
          <a:p>
            <a:pPr marL="1657350" lvl="3" indent="-285750">
              <a:buFont typeface="Arial" panose="020B0604020202020204" pitchFamily="34" charset="0"/>
              <a:buChar char="•"/>
            </a:pPr>
            <a:r>
              <a:rPr lang="en-US" sz="1800" b="0" i="0" dirty="0">
                <a:solidFill>
                  <a:srgbClr val="0070C0"/>
                </a:solidFill>
                <a:effectLst/>
                <a:latin typeface="Times New Roman" panose="02020603050405020304" pitchFamily="18" charset="0"/>
              </a:rPr>
              <a:t>While we removed the price cap, we required long-term contracts to be cost-effective and to maximize economic development </a:t>
            </a:r>
            <a:endParaRPr lang="en-US" sz="1800" b="0" i="0" dirty="0">
              <a:solidFill>
                <a:srgbClr val="000000"/>
              </a:solidFill>
              <a:effectLst/>
              <a:latin typeface="Calibri" panose="020F0502020204030204" pitchFamily="34" charset="0"/>
            </a:endParaRPr>
          </a:p>
          <a:p>
            <a:pPr marL="1657350" lvl="3" indent="-285750">
              <a:buFont typeface="Arial" panose="020B0604020202020204" pitchFamily="34" charset="0"/>
              <a:buChar char="•"/>
            </a:pPr>
            <a:r>
              <a:rPr lang="en-US" sz="1800" b="0" i="0" dirty="0">
                <a:solidFill>
                  <a:srgbClr val="0070C0"/>
                </a:solidFill>
                <a:effectLst/>
                <a:latin typeface="Times New Roman" panose="02020603050405020304" pitchFamily="18" charset="0"/>
              </a:rPr>
              <a:t>The new bid selection committee established by this legislation is required to produce a numerical economic development score to be used in evaluating and ranking each bid </a:t>
            </a:r>
            <a:endParaRPr lang="en-US" sz="1800" b="0" i="0" dirty="0">
              <a:solidFill>
                <a:srgbClr val="000000"/>
              </a:solidFill>
              <a:effectLst/>
              <a:latin typeface="Times New Roman" panose="02020603050405020304" pitchFamily="18" charset="0"/>
            </a:endParaRPr>
          </a:p>
          <a:p>
            <a:pPr marL="1657350" lvl="3" indent="-285750">
              <a:buFont typeface="Arial" panose="020B0604020202020204" pitchFamily="34" charset="0"/>
              <a:buChar char="•"/>
            </a:pPr>
            <a:r>
              <a:rPr lang="en-US" sz="1800" b="0" i="0" dirty="0">
                <a:solidFill>
                  <a:srgbClr val="0070C0"/>
                </a:solidFill>
                <a:effectLst/>
                <a:latin typeface="Times New Roman" panose="02020603050405020304" pitchFamily="18" charset="0"/>
              </a:rPr>
              <a:t>The intent here was to ensure that Massachusetts can attract valuable bids that will help support local economic development to create a thriving offshore wind industry in Massachusetts </a:t>
            </a:r>
            <a:endParaRPr lang="en-US" sz="1800" b="0" i="0" dirty="0">
              <a:solidFill>
                <a:srgbClr val="000000"/>
              </a:solidFill>
              <a:effectLst/>
              <a:latin typeface="Times New Roman" panose="02020603050405020304" pitchFamily="18" charset="0"/>
            </a:endParaRPr>
          </a:p>
          <a:p>
            <a:pPr marL="1200150" lvl="2" indent="-2857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01CF39A-64F9-488A-9129-4D33E655D48F}" type="slidenum">
              <a:rPr lang="en-US" smtClean="0"/>
              <a:t>11</a:t>
            </a:fld>
            <a:endParaRPr lang="en-US"/>
          </a:p>
        </p:txBody>
      </p:sp>
    </p:spTree>
    <p:extLst>
      <p:ext uri="{BB962C8B-B14F-4D97-AF65-F5344CB8AC3E}">
        <p14:creationId xmlns:p14="http://schemas.microsoft.com/office/powerpoint/2010/main" val="2784222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sz="1800" b="0" i="1" dirty="0">
                <a:solidFill>
                  <a:srgbClr val="000000"/>
                </a:solidFill>
                <a:effectLst/>
                <a:latin typeface="Times New Roman" panose="02020603050405020304" pitchFamily="18" charset="0"/>
              </a:rPr>
              <a:t>Prompt 3: One of the major challenges we face is transmission, getting the power from the turbines to shore and then connecting to the grid for efficient distribution. Wind farm developers currently build their own transmission lines to shore, but the bill calls for exploring whether a centralized transmission line serving multiple wind farms would make more sense. Can you provide some of the reasons why and how this would be accomplished? </a:t>
            </a:r>
            <a:endParaRPr lang="en-US" sz="1800" b="0" i="1" dirty="0">
              <a:solidFill>
                <a:srgbClr val="000000"/>
              </a:solidFill>
              <a:effectLst/>
              <a:latin typeface="Calibri" panose="020F0502020204030204" pitchFamily="34"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When we first started with commercial-scale OSW and the enabling legislation of 2016, we didn’t require our state energy agency DOER to conduct transmission solicitations because we didn’t want to slow down an industry that we were just figuring out how to get started. </a:t>
            </a:r>
          </a:p>
          <a:p>
            <a:pPr marL="1200150" lvl="2"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In 2019, we studied the benefits of independent transmission but found that the limited authorization at the time rendered the procurement process economically-inviable </a:t>
            </a:r>
            <a:endParaRPr lang="en-US" sz="1800" b="0" i="0" dirty="0">
              <a:solidFill>
                <a:srgbClr val="000000"/>
              </a:solidFill>
              <a:effectLst/>
              <a:latin typeface="Times New Roman" panose="02020603050405020304" pitchFamily="18"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Now in 2022, with 3200 MW of projects contracted or about to be contracted, and with visibility of 2400 MW on the way, it’s the right time to be talking about long-term transmission solutions</a:t>
            </a: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With only so many “plugs” into our onshore grid, we are at risk of using up all the relatively cheap ones, burdening all future projects</a:t>
            </a:r>
          </a:p>
          <a:p>
            <a:pPr marL="1200150" marR="0" lvl="2"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Times New Roman" panose="02020603050405020304" pitchFamily="18" charset="0"/>
              </a:rPr>
              <a:t>ISO-NE forecasted per-MW interconnection costs to increase 86-fold and found that interconnection costs may vary by tens of millions of dollars depending on a project’s queue position. </a:t>
            </a:r>
            <a:endParaRPr lang="en-US" sz="1800" b="0" i="0" dirty="0">
              <a:solidFill>
                <a:srgbClr val="0070C0"/>
              </a:solidFill>
              <a:effectLst/>
              <a:latin typeface="Times New Roman" panose="02020603050405020304" pitchFamily="18" charset="0"/>
            </a:endParaRPr>
          </a:p>
          <a:p>
            <a:pPr marL="1200150" marR="0" lvl="2"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Times New Roman" panose="02020603050405020304" pitchFamily="18" charset="0"/>
              </a:rPr>
              <a:t>Continuing to build transmission independently for each new project may lead to overbuild, system inefficiency, avoidable fishery and EJ impacts, and duplicative costs for ratepayers </a:t>
            </a:r>
          </a:p>
          <a:p>
            <a:pPr marL="1200150" lvl="2" indent="-285750" algn="l" rtl="0" fontAlgn="base">
              <a:buFont typeface="Arial" panose="020B0604020202020204" pitchFamily="34" charset="0"/>
              <a:buChar char="•"/>
            </a:pPr>
            <a:r>
              <a:rPr lang="en-US" sz="1800" b="0" i="0" dirty="0">
                <a:solidFill>
                  <a:srgbClr val="000000"/>
                </a:solidFill>
                <a:effectLst/>
                <a:latin typeface="Times New Roman" panose="02020603050405020304" pitchFamily="18" charset="0"/>
              </a:rPr>
              <a:t>An integrated offshore wind transmission system with strategically interconnected generation could save ratepayers many millions of dollars. </a:t>
            </a:r>
          </a:p>
          <a:p>
            <a:pPr marL="1200150" lvl="2" indent="-285750" algn="l" rtl="0" fontAlgn="base">
              <a:buFont typeface="Arial" panose="020B0604020202020204" pitchFamily="34" charset="0"/>
              <a:buChar char="•"/>
            </a:pPr>
            <a:r>
              <a:rPr lang="en-US" sz="1800" b="0" i="0" dirty="0">
                <a:solidFill>
                  <a:srgbClr val="000000"/>
                </a:solidFill>
                <a:effectLst/>
                <a:latin typeface="Times New Roman" panose="02020603050405020304" pitchFamily="18" charset="0"/>
              </a:rPr>
              <a:t>Other countries and states have already begun moving toward independent transmission</a:t>
            </a: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But it has to be done right</a:t>
            </a:r>
          </a:p>
          <a:p>
            <a:pPr marL="1200150" lvl="2"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Our legislation authorizes regional collaboration to further reduce duplicative efforts and costs</a:t>
            </a:r>
          </a:p>
          <a:p>
            <a:pPr marL="1200150" lvl="2"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We also include consumer protections, allowing DOER to (a) select multiple proposals, (b) select no proposals, and (c) terminate the process at any time.</a:t>
            </a:r>
            <a:endParaRPr lang="en-US" sz="1800" b="0" i="0" dirty="0">
              <a:solidFill>
                <a:srgbClr val="000000"/>
              </a:solidFill>
              <a:effectLst/>
              <a:latin typeface="Times New Roman" panose="02020603050405020304" pitchFamily="18"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The bill calls for a solicitation this summer, prior to the next procurement process, to allow (if the procurement process is successful) for future projects to have a clear offshore interconnection point</a:t>
            </a:r>
          </a:p>
          <a:p>
            <a:pPr marL="1200150" lvl="2"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With more and more projects coming online up and down the East Coast, anything we can do to remove obstacles to deploying offshore wind is a win</a:t>
            </a:r>
          </a:p>
        </p:txBody>
      </p:sp>
      <p:sp>
        <p:nvSpPr>
          <p:cNvPr id="4" name="Slide Number Placeholder 3"/>
          <p:cNvSpPr>
            <a:spLocks noGrp="1"/>
          </p:cNvSpPr>
          <p:nvPr>
            <p:ph type="sldNum" sz="quarter" idx="5"/>
          </p:nvPr>
        </p:nvSpPr>
        <p:spPr/>
        <p:txBody>
          <a:bodyPr/>
          <a:lstStyle/>
          <a:p>
            <a:fld id="{401CF39A-64F9-488A-9129-4D33E655D48F}" type="slidenum">
              <a:rPr lang="en-US" smtClean="0"/>
              <a:t>12</a:t>
            </a:fld>
            <a:endParaRPr lang="en-US"/>
          </a:p>
        </p:txBody>
      </p:sp>
    </p:spTree>
    <p:extLst>
      <p:ext uri="{BB962C8B-B14F-4D97-AF65-F5344CB8AC3E}">
        <p14:creationId xmlns:p14="http://schemas.microsoft.com/office/powerpoint/2010/main" val="1511289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Changes to 83C</a:t>
            </a:r>
          </a:p>
          <a:p>
            <a:endParaRPr lang="en-US" dirty="0"/>
          </a:p>
          <a:p>
            <a:pPr algn="l" rtl="0" fontAlgn="base">
              <a:buFont typeface="+mj-lt"/>
              <a:buNone/>
            </a:pPr>
            <a:r>
              <a:rPr lang="en-US" sz="1800" b="0" i="1" dirty="0">
                <a:solidFill>
                  <a:srgbClr val="000000"/>
                </a:solidFill>
                <a:effectLst/>
                <a:latin typeface="Times New Roman" panose="02020603050405020304" pitchFamily="18" charset="0"/>
              </a:rPr>
              <a:t>Prompt 4: Changing the selection process of winning bidders from utilities to an independent body seems like a major change. Who is on the body and what is their charge? Will there be more transparency? </a:t>
            </a:r>
            <a:endParaRPr lang="en-US" sz="1800" b="0" i="1" dirty="0">
              <a:solidFill>
                <a:srgbClr val="000000"/>
              </a:solidFill>
              <a:effectLst/>
              <a:latin typeface="Calibri" panose="020F0502020204030204" pitchFamily="34"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Now having gone through three offshore wind procurements, there is widespread consensus that the utilities need to be removed from their position as decision-maker for the winning offshore wind bid.  It addresses any appearances of a conflict of interest that arises when a utility participates on one side of the table in drafting the RFP, evaluating bids, and selecting a winner, while an affiliate of the utility potentially participates on the other side of the table in submitting offshore wind bids. </a:t>
            </a:r>
            <a:endParaRPr lang="en-US" sz="1800" b="0" i="0" dirty="0">
              <a:solidFill>
                <a:srgbClr val="000000"/>
              </a:solidFill>
              <a:effectLst/>
              <a:latin typeface="Calibri" panose="020F0502020204030204" pitchFamily="34"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The selection committee would be chaired by the EEA secretary or their designee – the most logical designee would be DOER (H.4204 puts DOER in charge of deciding the winning bid as well but doesn’t include a selection committee).  The other committee members include the EOHED secretary, the independent evaluator selected jointly by DOER and the AGO, an appointment from the House Speaker, and an appointment from the Senate President. </a:t>
            </a:r>
            <a:endParaRPr lang="en-US" sz="1800" b="0" i="0" dirty="0">
              <a:solidFill>
                <a:srgbClr val="000000"/>
              </a:solidFill>
              <a:effectLst/>
              <a:latin typeface="Calibri" panose="020F0502020204030204" pitchFamily="34"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We believe that this selection committee will provide vastly improved </a:t>
            </a:r>
            <a:r>
              <a:rPr lang="en-US" sz="1800" b="0" i="0" u="sng" dirty="0">
                <a:solidFill>
                  <a:srgbClr val="0070C0"/>
                </a:solidFill>
                <a:effectLst/>
                <a:latin typeface="Times New Roman" panose="02020603050405020304" pitchFamily="18" charset="0"/>
              </a:rPr>
              <a:t>transparency and accountability</a:t>
            </a:r>
            <a:r>
              <a:rPr lang="en-US" sz="1800" b="0" i="0" dirty="0">
                <a:solidFill>
                  <a:srgbClr val="0070C0"/>
                </a:solidFill>
                <a:effectLst/>
                <a:latin typeface="Times New Roman" panose="02020603050405020304" pitchFamily="18" charset="0"/>
              </a:rPr>
              <a:t> over the status quo.  This is in part because it simply removes the appearance or possibility of a conflict of interest.</a:t>
            </a:r>
            <a:r>
              <a:rPr lang="en-US" sz="1800" b="0" i="0" baseline="30000" dirty="0">
                <a:solidFill>
                  <a:srgbClr val="0070C0"/>
                </a:solidFill>
                <a:effectLst/>
                <a:latin typeface="Times New Roman" panose="02020603050405020304" pitchFamily="18" charset="0"/>
              </a:rPr>
              <a:t>1</a:t>
            </a:r>
            <a:r>
              <a:rPr lang="en-US" sz="1800" b="0" i="0" dirty="0">
                <a:solidFill>
                  <a:srgbClr val="0070C0"/>
                </a:solidFill>
                <a:effectLst/>
                <a:latin typeface="Times New Roman" panose="02020603050405020304" pitchFamily="18" charset="0"/>
              </a:rPr>
              <a:t>  We require that no selection committee member can have a financial interest in any OSW bids.  By simply removing this potential opportunity for undue influence we can buttress bidder confidence in the process. </a:t>
            </a:r>
            <a:endParaRPr lang="en-US" sz="1800" b="0" i="0" dirty="0">
              <a:solidFill>
                <a:srgbClr val="000000"/>
              </a:solidFill>
              <a:effectLst/>
              <a:latin typeface="Calibri" panose="020F0502020204030204" pitchFamily="34"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The selection committee also builds on policy we passed in the Next-Generation Roadmap bill where we added the Secretary of Housing &amp; Economic Development to the process of reviewing offshore wind proposals.  The goal with having the EOHED secretary join DOER in reviewing OSW submitted proposals was to increase our emphasis on economic development.  </a:t>
            </a:r>
            <a:endParaRPr lang="en-US" sz="1800" b="0" i="0" dirty="0">
              <a:solidFill>
                <a:srgbClr val="000000"/>
              </a:solidFill>
              <a:effectLst/>
              <a:latin typeface="Calibri" panose="020F0502020204030204" pitchFamily="34"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The Next-Gen provision was a step in the right direction, but as we dove into OSW in the fall, we realized that we really needed to make wholesale changes.  We’re looking at a once in a lifetime opportunity for MA to really be a premier player in OSW.  We made a host of changes seeking to improve </a:t>
            </a:r>
            <a:r>
              <a:rPr lang="en-US" sz="1800" b="0" i="0" u="sng" dirty="0">
                <a:solidFill>
                  <a:srgbClr val="0070C0"/>
                </a:solidFill>
                <a:effectLst/>
                <a:latin typeface="Times New Roman" panose="02020603050405020304" pitchFamily="18" charset="0"/>
              </a:rPr>
              <a:t>economic development</a:t>
            </a:r>
            <a:r>
              <a:rPr lang="en-US" sz="1800" b="0" i="0" dirty="0">
                <a:solidFill>
                  <a:srgbClr val="0070C0"/>
                </a:solidFill>
                <a:effectLst/>
                <a:latin typeface="Times New Roman" panose="02020603050405020304" pitchFamily="18" charset="0"/>
              </a:rPr>
              <a:t>, but the selection committee was one of those key items to ensure that we really are getting the kind of economic development that we envisioned in the Legislature when we required these offshore wind procurements in law. </a:t>
            </a:r>
            <a:endParaRPr lang="en-US" sz="1800" b="0" i="0" dirty="0">
              <a:solidFill>
                <a:srgbClr val="000000"/>
              </a:solidFill>
              <a:effectLst/>
              <a:latin typeface="Calibri" panose="020F0502020204030204" pitchFamily="34"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We are also looking for other key aspects as well, including </a:t>
            </a:r>
            <a:r>
              <a:rPr lang="en-US" sz="1800" b="0" i="0" u="sng" dirty="0">
                <a:solidFill>
                  <a:srgbClr val="0070C0"/>
                </a:solidFill>
                <a:effectLst/>
                <a:latin typeface="Times New Roman" panose="02020603050405020304" pitchFamily="18" charset="0"/>
              </a:rPr>
              <a:t>avoiding environmental harm</a:t>
            </a:r>
            <a:r>
              <a:rPr lang="en-US" sz="1800" b="0" i="0" dirty="0">
                <a:solidFill>
                  <a:srgbClr val="0070C0"/>
                </a:solidFill>
                <a:effectLst/>
                <a:latin typeface="Times New Roman" panose="02020603050405020304" pitchFamily="18" charset="0"/>
              </a:rPr>
              <a:t> and securing a project that makes investments to promote a </a:t>
            </a:r>
            <a:r>
              <a:rPr lang="en-US" sz="1800" b="0" i="0" u="sng" dirty="0">
                <a:solidFill>
                  <a:srgbClr val="0070C0"/>
                </a:solidFill>
                <a:effectLst/>
                <a:latin typeface="Times New Roman" panose="02020603050405020304" pitchFamily="18" charset="0"/>
              </a:rPr>
              <a:t>diverse, equitable, and inclusive workforce</a:t>
            </a:r>
            <a:r>
              <a:rPr lang="en-US" sz="1800" b="0" i="0" dirty="0">
                <a:solidFill>
                  <a:srgbClr val="0070C0"/>
                </a:solidFill>
                <a:effectLst/>
                <a:latin typeface="Times New Roman" panose="02020603050405020304" pitchFamily="18" charset="0"/>
              </a:rPr>
              <a:t>, and commit to high-quality paying jobs by complying with labor standards. </a:t>
            </a:r>
            <a:endParaRPr lang="en-US" sz="1800" b="0" i="0" dirty="0">
              <a:solidFill>
                <a:srgbClr val="000000"/>
              </a:solidFill>
              <a:effectLst/>
              <a:latin typeface="Calibri" panose="020F0502020204030204" pitchFamily="34"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The Legislature, and particularly Speaker Mariano and the House, are deeply committed to seizing the opportunity to responsibly advance offshore wind, drive economic development, and build a premier local workforce to support offshore wind.  I know colleagues in the Senate that share that same sentiment.  By giving the Speaker and the Senate President each a pick to the selection committee, it indirectly helps ensure that the winning bid reflects the intent of the Legislature in creating. I say indirectly because we don’t allow a member of the Legislature themselves to serve on the committee.  But the picks can allow someone who understands the Legislature’s vision for OSW to have a voice in the final outcome. </a:t>
            </a:r>
            <a:endParaRPr lang="en-US" sz="1800" b="0" i="0" dirty="0">
              <a:solidFill>
                <a:srgbClr val="000000"/>
              </a:solidFill>
              <a:effectLst/>
              <a:latin typeface="Calibri" panose="020F0502020204030204" pitchFamily="34"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Adding the EOHED secretary was a logical next step to what we did in the Next-Gen Roadmap bill.  They are already now assisting DOER in reviewing OSW proposals.  Having their expertise in economic development on the committee will be a welcome contribution. </a:t>
            </a:r>
            <a:endParaRPr lang="en-US" sz="1800" b="0" i="0" dirty="0">
              <a:solidFill>
                <a:srgbClr val="000000"/>
              </a:solidFill>
              <a:effectLst/>
              <a:latin typeface="Calibri" panose="020F0502020204030204" pitchFamily="34"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Finally, we think the addition of the independent evaluator, who has done terrific job of monitoring all of the offshore wind RFPs and even hydro RFPs, and providing reports with lessons that can be learned, will be an invaluable voice to have on the selection committee.  They follow the whole process so they will have a wholistic view that will be incredibly helpful.  </a:t>
            </a:r>
            <a:endParaRPr lang="en-US" sz="1800" b="0" i="0" dirty="0">
              <a:solidFill>
                <a:srgbClr val="000000"/>
              </a:solidFill>
              <a:effectLst/>
              <a:latin typeface="Calibri" panose="020F0502020204030204" pitchFamily="34"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Further, we preserve the Attorney General’s role as ratepayer advocate to examine the OSW contracts when they are before DPU for final approval, so you have that important voice on behalf of consumers continuing to be able to advocate on behalf of their interests.  </a:t>
            </a:r>
          </a:p>
          <a:p>
            <a:pPr marL="457200" lvl="1" indent="0" algn="l" rtl="0" fontAlgn="base">
              <a:buFont typeface="Arial" panose="020B0604020202020204" pitchFamily="34" charset="0"/>
              <a:buNone/>
            </a:pPr>
            <a:endParaRPr lang="en-US" sz="1800" b="0" i="0" dirty="0">
              <a:solidFill>
                <a:srgbClr val="0070C0"/>
              </a:solidFill>
              <a:effectLst/>
              <a:latin typeface="Times New Roman" panose="02020603050405020304" pitchFamily="18" charset="0"/>
            </a:endParaRPr>
          </a:p>
          <a:p>
            <a:pPr algn="l" rtl="0" fontAlgn="base">
              <a:buFont typeface="+mj-lt"/>
              <a:buNone/>
            </a:pPr>
            <a:r>
              <a:rPr lang="en-US" sz="1800" b="0" i="1" dirty="0">
                <a:solidFill>
                  <a:srgbClr val="000000"/>
                </a:solidFill>
                <a:effectLst/>
                <a:latin typeface="Times New Roman" panose="02020603050405020304" pitchFamily="18" charset="0"/>
              </a:rPr>
              <a:t>Prompt 2: Can you describe the new environmental components? </a:t>
            </a:r>
            <a:endParaRPr lang="en-US" sz="1800" b="0" i="1" dirty="0">
              <a:solidFill>
                <a:srgbClr val="000000"/>
              </a:solidFill>
              <a:effectLst/>
              <a:latin typeface="Calibri" panose="020F0502020204030204" pitchFamily="34" charset="0"/>
            </a:endParaRPr>
          </a:p>
          <a:p>
            <a:pPr marL="742950" lvl="1"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The bill has a number of environmental provisions that build on the efforts by the offshore wind projects so far and codifies environmental safeguards that will help ensure the responsible development of offshore wind for all future projects: </a:t>
            </a:r>
            <a:endParaRPr lang="en-US" sz="1800" b="0" i="0" dirty="0">
              <a:solidFill>
                <a:srgbClr val="000000"/>
              </a:solidFill>
              <a:effectLst/>
              <a:latin typeface="Times New Roman" panose="02020603050405020304" pitchFamily="18" charset="0"/>
            </a:endParaRPr>
          </a:p>
          <a:p>
            <a:pPr marL="1200150" lvl="2"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Requires that offshore wind proposals include an environmental and fisheries plan for the construction and operation of offshore wind facilities. </a:t>
            </a:r>
            <a:endParaRPr lang="en-US" sz="1800" b="0" i="0" dirty="0">
              <a:solidFill>
                <a:srgbClr val="000000"/>
              </a:solidFill>
              <a:effectLst/>
              <a:latin typeface="Times New Roman" panose="02020603050405020304" pitchFamily="18" charset="0"/>
            </a:endParaRPr>
          </a:p>
          <a:p>
            <a:pPr marL="1200150" lvl="2"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Requires that financial and technical assistance to support robust monitoring of wildlife and habitat represent no less than 5 percent of a bid’s overall score in a solicitation. </a:t>
            </a:r>
            <a:endParaRPr lang="en-US" sz="1800" b="0" i="0" dirty="0">
              <a:solidFill>
                <a:srgbClr val="000000"/>
              </a:solidFill>
              <a:effectLst/>
              <a:latin typeface="Times New Roman" panose="02020603050405020304" pitchFamily="18" charset="0"/>
            </a:endParaRPr>
          </a:p>
          <a:p>
            <a:pPr marL="1200150" lvl="2"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Requires preference be given to OSW proposals that include avoidance, minimization, and mitigation of impacts to wildlife, habitat, and water-dependent uses. </a:t>
            </a:r>
            <a:endParaRPr lang="en-US" sz="1800" b="0" i="0" dirty="0">
              <a:solidFill>
                <a:srgbClr val="000000"/>
              </a:solidFill>
              <a:effectLst/>
              <a:latin typeface="Times New Roman" panose="02020603050405020304" pitchFamily="18" charset="0"/>
            </a:endParaRPr>
          </a:p>
          <a:p>
            <a:pPr marL="1200150" lvl="2"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Requires the environmental and fisheries plan in subsection (d) of 83C include an explicit description of the best management practices and any mitigation the developer will employ for impacts to wildlife (including threatened or endangered species such as North Atlantic right whales), coastal and marine habitats,  natural resources, ecosystems, and traditional or existing water-dependent uses (including commercial and recreational fishing) and pre- and post-construction monitoring to understand the effects of facilities on marine and avian species.  </a:t>
            </a:r>
            <a:endParaRPr lang="en-US" sz="1800" b="0" i="0" dirty="0">
              <a:solidFill>
                <a:srgbClr val="000000"/>
              </a:solidFill>
              <a:effectLst/>
              <a:latin typeface="Times New Roman" panose="02020603050405020304" pitchFamily="18" charset="0"/>
            </a:endParaRPr>
          </a:p>
          <a:p>
            <a:pPr marL="1200150" lvl="2"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Directs DOER to establish both an environmental working group and a fisheries working group to provide input on best practices, conduct ongoing review of implemented monitoring and mitigation programs, and provide feedback and recommendations on an as-needed basis.  </a:t>
            </a:r>
            <a:endParaRPr lang="en-US" sz="1800" b="0" i="0" dirty="0">
              <a:solidFill>
                <a:srgbClr val="000000"/>
              </a:solidFill>
              <a:effectLst/>
              <a:latin typeface="Times New Roman" panose="02020603050405020304" pitchFamily="18" charset="0"/>
            </a:endParaRPr>
          </a:p>
          <a:p>
            <a:pPr marL="1200150" lvl="2" indent="-285750" algn="l" rtl="0" fontAlgn="base">
              <a:buFont typeface="Arial" panose="020B0604020202020204" pitchFamily="34" charset="0"/>
              <a:buChar char="•"/>
            </a:pPr>
            <a:r>
              <a:rPr lang="en-US" sz="1800" b="0" i="0" dirty="0">
                <a:solidFill>
                  <a:srgbClr val="0070C0"/>
                </a:solidFill>
                <a:effectLst/>
                <a:latin typeface="Times New Roman" panose="02020603050405020304" pitchFamily="18" charset="0"/>
              </a:rPr>
              <a:t>Requires DOER, in consultation with the environmental and fisheries groups, to determine how to use the funds submitted by developers to responsibly advance offshore wind. </a:t>
            </a:r>
            <a:endParaRPr lang="en-US" sz="1800" b="0" i="0" dirty="0">
              <a:solidFill>
                <a:srgbClr val="000000"/>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1CF39A-64F9-488A-9129-4D33E655D48F}" type="slidenum">
              <a:rPr lang="en-US" smtClean="0"/>
              <a:t>13</a:t>
            </a:fld>
            <a:endParaRPr lang="en-US"/>
          </a:p>
        </p:txBody>
      </p:sp>
    </p:spTree>
    <p:extLst>
      <p:ext uri="{BB962C8B-B14F-4D97-AF65-F5344CB8AC3E}">
        <p14:creationId xmlns:p14="http://schemas.microsoft.com/office/powerpoint/2010/main" val="4136272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Continuing to meet with stakeholders, solicit feedback, and make amendments as necessary</a:t>
            </a:r>
          </a:p>
          <a:p>
            <a:pPr marL="171450" indent="-171450">
              <a:buFont typeface="Arial" panose="020B0604020202020204" pitchFamily="34" charset="0"/>
              <a:buChar char="•"/>
            </a:pPr>
            <a:r>
              <a:rPr lang="en-US" dirty="0"/>
              <a:t>Look forward to enacting this critical legislation in the very near future</a:t>
            </a:r>
          </a:p>
        </p:txBody>
      </p:sp>
      <p:sp>
        <p:nvSpPr>
          <p:cNvPr id="4" name="Slide Number Placeholder 3"/>
          <p:cNvSpPr>
            <a:spLocks noGrp="1"/>
          </p:cNvSpPr>
          <p:nvPr>
            <p:ph type="sldNum" sz="quarter" idx="5"/>
          </p:nvPr>
        </p:nvSpPr>
        <p:spPr/>
        <p:txBody>
          <a:bodyPr/>
          <a:lstStyle/>
          <a:p>
            <a:fld id="{401CF39A-64F9-488A-9129-4D33E655D48F}" type="slidenum">
              <a:rPr lang="en-US" smtClean="0"/>
              <a:t>14</a:t>
            </a:fld>
            <a:endParaRPr lang="en-US"/>
          </a:p>
        </p:txBody>
      </p:sp>
    </p:spTree>
    <p:extLst>
      <p:ext uri="{BB962C8B-B14F-4D97-AF65-F5344CB8AC3E}">
        <p14:creationId xmlns:p14="http://schemas.microsoft.com/office/powerpoint/2010/main" val="2639215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341680-9071-4D71-A9EB-C40C47829394}" type="datetimeFigureOut">
              <a:rPr lang="en-US" smtClean="0"/>
              <a:t>1/20/2022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F81105-166B-4A94-BFD0-31831E312E7B}" type="slidenum">
              <a:rPr lang="en-US" smtClean="0"/>
              <a:t>‹#›</a:t>
            </a:fld>
            <a:endParaRPr lang="en-US"/>
          </a:p>
        </p:txBody>
      </p:sp>
    </p:spTree>
    <p:extLst>
      <p:ext uri="{BB962C8B-B14F-4D97-AF65-F5344CB8AC3E}">
        <p14:creationId xmlns:p14="http://schemas.microsoft.com/office/powerpoint/2010/main" val="2561324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41680-9071-4D71-A9EB-C40C47829394}" type="datetimeFigureOut">
              <a:rPr lang="en-US" smtClean="0"/>
              <a:t>1/20/2022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F81105-166B-4A94-BFD0-31831E312E7B}" type="slidenum">
              <a:rPr lang="en-US" smtClean="0"/>
              <a:t>‹#›</a:t>
            </a:fld>
            <a:endParaRPr lang="en-US"/>
          </a:p>
        </p:txBody>
      </p:sp>
    </p:spTree>
    <p:extLst>
      <p:ext uri="{BB962C8B-B14F-4D97-AF65-F5344CB8AC3E}">
        <p14:creationId xmlns:p14="http://schemas.microsoft.com/office/powerpoint/2010/main" val="582798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341680-9071-4D71-A9EB-C40C47829394}" type="datetimeFigureOut">
              <a:rPr lang="en-US" smtClean="0"/>
              <a:t>1/20/2022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F81105-166B-4A94-BFD0-31831E312E7B}" type="slidenum">
              <a:rPr lang="en-US" smtClean="0"/>
              <a:t>‹#›</a:t>
            </a:fld>
            <a:endParaRPr lang="en-US"/>
          </a:p>
        </p:txBody>
      </p:sp>
    </p:spTree>
    <p:extLst>
      <p:ext uri="{BB962C8B-B14F-4D97-AF65-F5344CB8AC3E}">
        <p14:creationId xmlns:p14="http://schemas.microsoft.com/office/powerpoint/2010/main" val="1291144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9B341680-9071-4D71-A9EB-C40C47829394}" type="datetimeFigureOut">
              <a:rPr lang="en-US" smtClean="0"/>
              <a:t>1/20/2022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32F81105-166B-4A94-BFD0-31831E312E7B}" type="slidenum">
              <a:rPr lang="en-US" smtClean="0"/>
              <a:t>‹#›</a:t>
            </a:fld>
            <a:endParaRPr lang="en-US"/>
          </a:p>
        </p:txBody>
      </p:sp>
    </p:spTree>
    <p:extLst>
      <p:ext uri="{BB962C8B-B14F-4D97-AF65-F5344CB8AC3E}">
        <p14:creationId xmlns:p14="http://schemas.microsoft.com/office/powerpoint/2010/main" val="777922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B341680-9071-4D71-A9EB-C40C47829394}" type="datetimeFigureOut">
              <a:rPr lang="en-US" smtClean="0"/>
              <a:t>1/20/2022</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32F81105-166B-4A94-BFD0-31831E312E7B}" type="slidenum">
              <a:rPr lang="en-US" smtClean="0"/>
              <a:t>‹#›</a:t>
            </a:fld>
            <a:endParaRPr lang="en-US"/>
          </a:p>
        </p:txBody>
      </p:sp>
    </p:spTree>
    <p:extLst>
      <p:ext uri="{BB962C8B-B14F-4D97-AF65-F5344CB8AC3E}">
        <p14:creationId xmlns:p14="http://schemas.microsoft.com/office/powerpoint/2010/main" val="1217274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B341680-9071-4D71-A9EB-C40C47829394}" type="datetimeFigureOut">
              <a:rPr lang="en-US" smtClean="0"/>
              <a:t>1/20/2022</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32F81105-166B-4A94-BFD0-31831E312E7B}" type="slidenum">
              <a:rPr lang="en-US" smtClean="0"/>
              <a:t>‹#›</a:t>
            </a:fld>
            <a:endParaRPr lang="en-US"/>
          </a:p>
        </p:txBody>
      </p:sp>
    </p:spTree>
    <p:extLst>
      <p:ext uri="{BB962C8B-B14F-4D97-AF65-F5344CB8AC3E}">
        <p14:creationId xmlns:p14="http://schemas.microsoft.com/office/powerpoint/2010/main" val="2934632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B341680-9071-4D71-A9EB-C40C47829394}" type="datetimeFigureOut">
              <a:rPr lang="en-US" smtClean="0"/>
              <a:t>1/20/2022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F81105-166B-4A94-BFD0-31831E312E7B}" type="slidenum">
              <a:rPr lang="en-US" smtClean="0"/>
              <a:t>‹#›</a:t>
            </a:fld>
            <a:endParaRPr lang="en-US"/>
          </a:p>
        </p:txBody>
      </p:sp>
    </p:spTree>
    <p:extLst>
      <p:ext uri="{BB962C8B-B14F-4D97-AF65-F5344CB8AC3E}">
        <p14:creationId xmlns:p14="http://schemas.microsoft.com/office/powerpoint/2010/main" val="304739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B341680-9071-4D71-A9EB-C40C47829394}" type="datetimeFigureOut">
              <a:rPr lang="en-US" smtClean="0"/>
              <a:t>1/20/2022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32F81105-166B-4A94-BFD0-31831E312E7B}" type="slidenum">
              <a:rPr lang="en-US" smtClean="0"/>
              <a:t>‹#›</a:t>
            </a:fld>
            <a:endParaRPr lang="en-US"/>
          </a:p>
        </p:txBody>
      </p:sp>
    </p:spTree>
    <p:extLst>
      <p:ext uri="{BB962C8B-B14F-4D97-AF65-F5344CB8AC3E}">
        <p14:creationId xmlns:p14="http://schemas.microsoft.com/office/powerpoint/2010/main" val="3732329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B341680-9071-4D71-A9EB-C40C47829394}" type="datetimeFigureOut">
              <a:rPr lang="en-US" smtClean="0"/>
              <a:t>1/20/2022</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32F81105-166B-4A94-BFD0-31831E312E7B}" type="slidenum">
              <a:rPr lang="en-US" smtClean="0"/>
              <a:t>‹#›</a:t>
            </a:fld>
            <a:endParaRPr lang="en-US"/>
          </a:p>
        </p:txBody>
      </p:sp>
    </p:spTree>
    <p:extLst>
      <p:ext uri="{BB962C8B-B14F-4D97-AF65-F5344CB8AC3E}">
        <p14:creationId xmlns:p14="http://schemas.microsoft.com/office/powerpoint/2010/main" val="1270796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41680-9071-4D71-A9EB-C40C47829394}" type="datetimeFigureOut">
              <a:rPr lang="en-US" smtClean="0"/>
              <a:t>1/20/2022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F81105-166B-4A94-BFD0-31831E312E7B}" type="slidenum">
              <a:rPr lang="en-US" smtClean="0"/>
              <a:t>‹#›</a:t>
            </a:fld>
            <a:endParaRPr lang="en-US"/>
          </a:p>
        </p:txBody>
      </p:sp>
    </p:spTree>
    <p:extLst>
      <p:ext uri="{BB962C8B-B14F-4D97-AF65-F5344CB8AC3E}">
        <p14:creationId xmlns:p14="http://schemas.microsoft.com/office/powerpoint/2010/main" val="3459164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41680-9071-4D71-A9EB-C40C47829394}" type="datetimeFigureOut">
              <a:rPr lang="en-US" smtClean="0"/>
              <a:t>1/20/2022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F81105-166B-4A94-BFD0-31831E312E7B}" type="slidenum">
              <a:rPr lang="en-US" smtClean="0"/>
              <a:t>‹#›</a:t>
            </a:fld>
            <a:endParaRPr lang="en-US"/>
          </a:p>
        </p:txBody>
      </p:sp>
    </p:spTree>
    <p:extLst>
      <p:ext uri="{BB962C8B-B14F-4D97-AF65-F5344CB8AC3E}">
        <p14:creationId xmlns:p14="http://schemas.microsoft.com/office/powerpoint/2010/main" val="3741092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9B341680-9071-4D71-A9EB-C40C47829394}" type="datetimeFigureOut">
              <a:rPr lang="en-US" smtClean="0"/>
              <a:t>1/20/2022</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32F81105-166B-4A94-BFD0-31831E312E7B}" type="slidenum">
              <a:rPr lang="en-US" smtClean="0"/>
              <a:t>‹#›</a:t>
            </a:fld>
            <a:endParaRPr lang="en-US"/>
          </a:p>
        </p:txBody>
      </p:sp>
    </p:spTree>
    <p:extLst>
      <p:ext uri="{BB962C8B-B14F-4D97-AF65-F5344CB8AC3E}">
        <p14:creationId xmlns:p14="http://schemas.microsoft.com/office/powerpoint/2010/main" val="166419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9FDD9264-A478-4B82-A891-2BEA8BF9F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Virginia, Denmark partner to boost offshore wind industry | WAVY.com">
            <a:extLst>
              <a:ext uri="{FF2B5EF4-FFF2-40B4-BE49-F238E27FC236}">
                <a16:creationId xmlns:a16="http://schemas.microsoft.com/office/drawing/2014/main" id="{3FD9C0B1-17FD-4672-9ADB-93444071ED17}"/>
              </a:ext>
            </a:extLst>
          </p:cNvPr>
          <p:cNvPicPr>
            <a:picLocks noChangeAspect="1" noChangeArrowheads="1"/>
          </p:cNvPicPr>
          <p:nvPr/>
        </p:nvPicPr>
        <p:blipFill rotWithShape="1">
          <a:blip r:embed="rId2">
            <a:grayscl/>
            <a:alphaModFix amt="85000"/>
            <a:extLst>
              <a:ext uri="{28A0092B-C50C-407E-A947-70E740481C1C}">
                <a14:useLocalDpi xmlns:a14="http://schemas.microsoft.com/office/drawing/2010/main" val="0"/>
              </a:ext>
            </a:extLst>
          </a:blip>
          <a:srcRect l="3538" t="9091" r="5576"/>
          <a:stretch/>
        </p:blipFill>
        <p:spPr bwMode="auto">
          <a:xfrm>
            <a:off x="20" y="-1"/>
            <a:ext cx="1218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C4D755E9-CEF5-43A7-A514-4664F25F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6C8E04F-F6A4-4220-AF0B-6BD2427DE0EF}"/>
              </a:ext>
            </a:extLst>
          </p:cNvPr>
          <p:cNvSpPr>
            <a:spLocks noGrp="1"/>
          </p:cNvSpPr>
          <p:nvPr>
            <p:ph type="ctrTitle"/>
          </p:nvPr>
        </p:nvSpPr>
        <p:spPr>
          <a:xfrm>
            <a:off x="643467" y="1298448"/>
            <a:ext cx="3685070" cy="3255264"/>
          </a:xfrm>
        </p:spPr>
        <p:txBody>
          <a:bodyPr>
            <a:normAutofit/>
          </a:bodyPr>
          <a:lstStyle/>
          <a:p>
            <a:r>
              <a:rPr lang="en-US" sz="4400"/>
              <a:t>Offshore Wind Policy in Massachusetts</a:t>
            </a:r>
          </a:p>
        </p:txBody>
      </p:sp>
      <p:sp>
        <p:nvSpPr>
          <p:cNvPr id="3" name="Subtitle 2">
            <a:extLst>
              <a:ext uri="{FF2B5EF4-FFF2-40B4-BE49-F238E27FC236}">
                <a16:creationId xmlns:a16="http://schemas.microsoft.com/office/drawing/2014/main" id="{46630898-B362-4475-AD70-39FC0C02AB6D}"/>
              </a:ext>
            </a:extLst>
          </p:cNvPr>
          <p:cNvSpPr>
            <a:spLocks noGrp="1"/>
          </p:cNvSpPr>
          <p:nvPr>
            <p:ph type="subTitle" idx="1"/>
          </p:nvPr>
        </p:nvSpPr>
        <p:spPr>
          <a:xfrm>
            <a:off x="643467" y="4670246"/>
            <a:ext cx="3685069" cy="914400"/>
          </a:xfrm>
        </p:spPr>
        <p:txBody>
          <a:bodyPr>
            <a:normAutofit/>
          </a:bodyPr>
          <a:lstStyle/>
          <a:p>
            <a:r>
              <a:rPr lang="en-US" sz="1500"/>
              <a:t>Presented by Rep. Jeffrey Roy (10th Norfolk)</a:t>
            </a:r>
          </a:p>
          <a:p>
            <a:r>
              <a:rPr lang="en-US" sz="1500"/>
              <a:t>House Chair of Joint Committee on Telecommunications, Utilities, and Energy</a:t>
            </a:r>
          </a:p>
        </p:txBody>
      </p:sp>
      <p:sp>
        <p:nvSpPr>
          <p:cNvPr id="139" name="Rectangle 138">
            <a:extLst>
              <a:ext uri="{FF2B5EF4-FFF2-40B4-BE49-F238E27FC236}">
                <a16:creationId xmlns:a16="http://schemas.microsoft.com/office/drawing/2014/main" id="{2BF879CD-ED15-450F-B829-699C694D2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05597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F645BF8-7885-4398-80BC-4C0DF24F5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3212FB65-CD2B-4005-B910-132DCE19F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7A5C76A-F5D7-42D0-B07D-6A8E8222C9AA}"/>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Massachusetts Offshore Wind Overview</a:t>
            </a:r>
          </a:p>
        </p:txBody>
      </p:sp>
      <p:sp>
        <p:nvSpPr>
          <p:cNvPr id="4" name="Content Placeholder 3">
            <a:extLst>
              <a:ext uri="{FF2B5EF4-FFF2-40B4-BE49-F238E27FC236}">
                <a16:creationId xmlns:a16="http://schemas.microsoft.com/office/drawing/2014/main" id="{52BCF0FD-8D84-4ADF-993E-360181B5AB84}"/>
              </a:ext>
            </a:extLst>
          </p:cNvPr>
          <p:cNvSpPr>
            <a:spLocks noGrp="1"/>
          </p:cNvSpPr>
          <p:nvPr>
            <p:ph sz="half" idx="1"/>
          </p:nvPr>
        </p:nvSpPr>
        <p:spPr>
          <a:xfrm>
            <a:off x="3869267" y="864108"/>
            <a:ext cx="3585891" cy="5120640"/>
          </a:xfrm>
        </p:spPr>
        <p:txBody>
          <a:bodyPr vert="horz" lIns="91440" tIns="45720" rIns="91440" bIns="45720" rtlCol="0" anchor="ctr">
            <a:normAutofit/>
          </a:bodyPr>
          <a:lstStyle/>
          <a:p>
            <a:r>
              <a:rPr lang="en-US" dirty="0"/>
              <a:t>Roadmap Bill: MA to solicit 5600 MW by 2027</a:t>
            </a:r>
          </a:p>
          <a:p>
            <a:pPr lvl="1"/>
            <a:r>
              <a:rPr lang="en-US" dirty="0"/>
              <a:t>Also made a $12 million annual commitment to offshore wind and other clean energy workforce development</a:t>
            </a:r>
          </a:p>
          <a:p>
            <a:endParaRPr lang="en-US" dirty="0">
              <a:effectLst/>
            </a:endParaRPr>
          </a:p>
          <a:p>
            <a:r>
              <a:rPr lang="en-US" dirty="0">
                <a:effectLst/>
              </a:rPr>
              <a:t>Biden administration announced national goal of 30 GW by 2030</a:t>
            </a:r>
          </a:p>
          <a:p>
            <a:r>
              <a:rPr lang="en-US" dirty="0">
                <a:effectLst/>
              </a:rPr>
              <a:t>MA has largest technical offshore wind potential of any state in contiguous US</a:t>
            </a:r>
          </a:p>
        </p:txBody>
      </p:sp>
      <p:pic>
        <p:nvPicPr>
          <p:cNvPr id="7" name="Content Placeholder 6" descr="Map&#10;&#10;Description automatically generated">
            <a:extLst>
              <a:ext uri="{FF2B5EF4-FFF2-40B4-BE49-F238E27FC236}">
                <a16:creationId xmlns:a16="http://schemas.microsoft.com/office/drawing/2014/main" id="{17F5DE69-D63C-48DD-8439-0DD9026684D4}"/>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67060"/>
          <a:stretch/>
        </p:blipFill>
        <p:spPr>
          <a:xfrm>
            <a:off x="8277648" y="868680"/>
            <a:ext cx="2555664" cy="5120640"/>
          </a:xfrm>
          <a:prstGeom prst="rect">
            <a:avLst/>
          </a:prstGeom>
        </p:spPr>
      </p:pic>
    </p:spTree>
    <p:extLst>
      <p:ext uri="{BB962C8B-B14F-4D97-AF65-F5344CB8AC3E}">
        <p14:creationId xmlns:p14="http://schemas.microsoft.com/office/powerpoint/2010/main" val="1789773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754C990-9493-43C5-A08F-2B9A55F7D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176A2F0-4868-448D-8624-668A960A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solidFill>
              <a:srgbClr val="F5B247"/>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995F271-8672-44AD-9095-1CFA901FD91B}"/>
              </a:ext>
            </a:extLst>
          </p:cNvPr>
          <p:cNvPicPr/>
          <p:nvPr/>
        </p:nvPicPr>
        <p:blipFill>
          <a:blip r:embed="rId3">
            <a:extLst>
              <a:ext uri="{28A0092B-C50C-407E-A947-70E740481C1C}">
                <a14:useLocalDpi xmlns:a14="http://schemas.microsoft.com/office/drawing/2010/main" val="0"/>
              </a:ext>
            </a:extLst>
          </a:blip>
          <a:stretch>
            <a:fillRect/>
          </a:stretch>
        </p:blipFill>
        <p:spPr>
          <a:xfrm>
            <a:off x="801539" y="1258271"/>
            <a:ext cx="10588922" cy="4341457"/>
          </a:xfrm>
          <a:prstGeom prst="rect">
            <a:avLst/>
          </a:prstGeom>
        </p:spPr>
      </p:pic>
    </p:spTree>
    <p:extLst>
      <p:ext uri="{BB962C8B-B14F-4D97-AF65-F5344CB8AC3E}">
        <p14:creationId xmlns:p14="http://schemas.microsoft.com/office/powerpoint/2010/main" val="105466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group of people in a room&#10;&#10;Description automatically generated with low confidence">
            <a:extLst>
              <a:ext uri="{FF2B5EF4-FFF2-40B4-BE49-F238E27FC236}">
                <a16:creationId xmlns:a16="http://schemas.microsoft.com/office/drawing/2014/main" id="{49A297B9-2797-48BA-A709-D539333CA105}"/>
              </a:ext>
            </a:extLst>
          </p:cNvPr>
          <p:cNvPicPr>
            <a:picLocks noChangeAspect="1"/>
          </p:cNvPicPr>
          <p:nvPr/>
        </p:nvPicPr>
        <p:blipFill rotWithShape="1">
          <a:blip r:embed="rId3">
            <a:extLst>
              <a:ext uri="{28A0092B-C50C-407E-A947-70E740481C1C}">
                <a14:useLocalDpi xmlns:a14="http://schemas.microsoft.com/office/drawing/2010/main" val="0"/>
              </a:ext>
            </a:extLst>
          </a:blip>
          <a:srcRect t="11490" r="-3" b="10207"/>
          <a:stretch/>
        </p:blipFill>
        <p:spPr>
          <a:xfrm>
            <a:off x="5162052" y="3272588"/>
            <a:ext cx="6105382" cy="3585411"/>
          </a:xfrm>
          <a:prstGeom prst="rect">
            <a:avLst/>
          </a:prstGeom>
        </p:spPr>
      </p:pic>
      <p:pic>
        <p:nvPicPr>
          <p:cNvPr id="10" name="Picture 9" descr="A picture containing sky, outdoor, ground, nature&#10;&#10;Description automatically generated">
            <a:extLst>
              <a:ext uri="{FF2B5EF4-FFF2-40B4-BE49-F238E27FC236}">
                <a16:creationId xmlns:a16="http://schemas.microsoft.com/office/drawing/2014/main" id="{85F7396E-0668-4431-8AD5-E31BB63F32EF}"/>
              </a:ext>
            </a:extLst>
          </p:cNvPr>
          <p:cNvPicPr>
            <a:picLocks noChangeAspect="1"/>
          </p:cNvPicPr>
          <p:nvPr/>
        </p:nvPicPr>
        <p:blipFill rotWithShape="1">
          <a:blip r:embed="rId4">
            <a:extLst>
              <a:ext uri="{28A0092B-C50C-407E-A947-70E740481C1C}">
                <a14:useLocalDpi xmlns:a14="http://schemas.microsoft.com/office/drawing/2010/main" val="0"/>
              </a:ext>
            </a:extLst>
          </a:blip>
          <a:srcRect t="18562" r="1" b="10095"/>
          <a:stretch/>
        </p:blipFill>
        <p:spPr>
          <a:xfrm>
            <a:off x="20" y="9"/>
            <a:ext cx="7279893" cy="3895335"/>
          </a:xfrm>
          <a:custGeom>
            <a:avLst/>
            <a:gdLst/>
            <a:ahLst/>
            <a:cxnLst/>
            <a:rect l="l" t="t" r="r" b="b"/>
            <a:pathLst>
              <a:path w="7279913" h="3895335">
                <a:moveTo>
                  <a:pt x="0" y="0"/>
                </a:moveTo>
                <a:lnTo>
                  <a:pt x="7279913" y="0"/>
                </a:lnTo>
                <a:lnTo>
                  <a:pt x="7279913" y="3116976"/>
                </a:lnTo>
                <a:lnTo>
                  <a:pt x="5011287" y="3116976"/>
                </a:lnTo>
                <a:lnTo>
                  <a:pt x="5011287" y="3895335"/>
                </a:lnTo>
                <a:lnTo>
                  <a:pt x="0" y="3895335"/>
                </a:lnTo>
                <a:close/>
              </a:path>
            </a:pathLst>
          </a:custGeom>
        </p:spPr>
      </p:pic>
      <p:pic>
        <p:nvPicPr>
          <p:cNvPr id="12" name="Picture 11" descr="A picture containing indoor, ceiling&#10;&#10;Description automatically generated">
            <a:extLst>
              <a:ext uri="{FF2B5EF4-FFF2-40B4-BE49-F238E27FC236}">
                <a16:creationId xmlns:a16="http://schemas.microsoft.com/office/drawing/2014/main" id="{714BFCDE-2A19-4152-9737-9B85B5385976}"/>
              </a:ext>
            </a:extLst>
          </p:cNvPr>
          <p:cNvPicPr>
            <a:picLocks noChangeAspect="1"/>
          </p:cNvPicPr>
          <p:nvPr/>
        </p:nvPicPr>
        <p:blipFill rotWithShape="1">
          <a:blip r:embed="rId5">
            <a:extLst>
              <a:ext uri="{28A0092B-C50C-407E-A947-70E740481C1C}">
                <a14:useLocalDpi xmlns:a14="http://schemas.microsoft.com/office/drawing/2010/main" val="0"/>
              </a:ext>
            </a:extLst>
          </a:blip>
          <a:srcRect l="7559" r="1445" b="-1"/>
          <a:stretch/>
        </p:blipFill>
        <p:spPr>
          <a:xfrm>
            <a:off x="7458302" y="-22547"/>
            <a:ext cx="3809132" cy="3139531"/>
          </a:xfrm>
          <a:prstGeom prst="rect">
            <a:avLst/>
          </a:prstGeom>
        </p:spPr>
      </p:pic>
      <p:pic>
        <p:nvPicPr>
          <p:cNvPr id="6" name="Picture 5" descr="A picture containing sky, outdoor&#10;&#10;Description automatically generated">
            <a:extLst>
              <a:ext uri="{FF2B5EF4-FFF2-40B4-BE49-F238E27FC236}">
                <a16:creationId xmlns:a16="http://schemas.microsoft.com/office/drawing/2014/main" id="{CB68A38D-016E-44EB-87DE-9099871435E2}"/>
              </a:ext>
            </a:extLst>
          </p:cNvPr>
          <p:cNvPicPr>
            <a:picLocks noChangeAspect="1"/>
          </p:cNvPicPr>
          <p:nvPr/>
        </p:nvPicPr>
        <p:blipFill rotWithShape="1">
          <a:blip r:embed="rId6">
            <a:extLst>
              <a:ext uri="{28A0092B-C50C-407E-A947-70E740481C1C}">
                <a14:useLocalDpi xmlns:a14="http://schemas.microsoft.com/office/drawing/2010/main" val="0"/>
              </a:ext>
            </a:extLst>
          </a:blip>
          <a:srcRect t="16043"/>
          <a:stretch/>
        </p:blipFill>
        <p:spPr>
          <a:xfrm>
            <a:off x="1" y="4065775"/>
            <a:ext cx="5001186" cy="2792224"/>
          </a:xfrm>
          <a:prstGeom prst="rect">
            <a:avLst/>
          </a:prstGeom>
        </p:spPr>
      </p:pic>
      <p:sp>
        <p:nvSpPr>
          <p:cNvPr id="17" name="Rectangle 16">
            <a:extLst>
              <a:ext uri="{FF2B5EF4-FFF2-40B4-BE49-F238E27FC236}">
                <a16:creationId xmlns:a16="http://schemas.microsoft.com/office/drawing/2014/main" id="{25414FA1-2D4C-41DB-83DE-4F3E38C10A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23904" y="0"/>
            <a:ext cx="768096"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8301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0" name="Picture 14" descr="May be an image of 3 people and people standing">
            <a:extLst>
              <a:ext uri="{FF2B5EF4-FFF2-40B4-BE49-F238E27FC236}">
                <a16:creationId xmlns:a16="http://schemas.microsoft.com/office/drawing/2014/main" id="{676B9DA3-267D-4E8F-8404-1FFA8B8AB4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646" r="2" b="2"/>
          <a:stretch/>
        </p:blipFill>
        <p:spPr bwMode="auto">
          <a:xfrm>
            <a:off x="2295" y="10"/>
            <a:ext cx="7493441" cy="4515944"/>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May be an image of 1 person">
            <a:extLst>
              <a:ext uri="{FF2B5EF4-FFF2-40B4-BE49-F238E27FC236}">
                <a16:creationId xmlns:a16="http://schemas.microsoft.com/office/drawing/2014/main" id="{04F12BE6-0E52-45AE-A522-D2667DBA3EB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103" r="2" b="22719"/>
          <a:stretch/>
        </p:blipFill>
        <p:spPr bwMode="auto">
          <a:xfrm>
            <a:off x="7581163" y="-1"/>
            <a:ext cx="4607118" cy="2183054"/>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May be an image of 3 people and people standing">
            <a:extLst>
              <a:ext uri="{FF2B5EF4-FFF2-40B4-BE49-F238E27FC236}">
                <a16:creationId xmlns:a16="http://schemas.microsoft.com/office/drawing/2014/main" id="{D0DA259B-3D9A-4A67-9B79-4CBAEEAD4BF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3" t="19283" r="283" b="44180"/>
          <a:stretch/>
        </p:blipFill>
        <p:spPr bwMode="auto">
          <a:xfrm>
            <a:off x="7581165" y="2274491"/>
            <a:ext cx="4601105" cy="2241463"/>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May be an image of 11 people, including Jeff Roy and Karen Spilka, people standing and suit">
            <a:extLst>
              <a:ext uri="{FF2B5EF4-FFF2-40B4-BE49-F238E27FC236}">
                <a16:creationId xmlns:a16="http://schemas.microsoft.com/office/drawing/2014/main" id="{C06A9908-51FB-4D12-A078-7965930AC07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5" b="16551"/>
          <a:stretch/>
        </p:blipFill>
        <p:spPr bwMode="auto">
          <a:xfrm>
            <a:off x="-3717" y="4607392"/>
            <a:ext cx="3707011" cy="2250608"/>
          </a:xfrm>
          <a:prstGeom prst="rect">
            <a:avLst/>
          </a:prstGeom>
          <a:noFill/>
          <a:extLst>
            <a:ext uri="{909E8E84-426E-40DD-AFC4-6F175D3DCCD1}">
              <a14:hiddenFill xmlns:a14="http://schemas.microsoft.com/office/drawing/2010/main">
                <a:solidFill>
                  <a:srgbClr val="FFFFFF"/>
                </a:solidFill>
              </a14:hiddenFill>
            </a:ext>
          </a:extLst>
        </p:spPr>
      </p:pic>
      <p:pic>
        <p:nvPicPr>
          <p:cNvPr id="4114" name="Picture 18" descr="May be an image of 3 people, people standing and suit">
            <a:extLst>
              <a:ext uri="{FF2B5EF4-FFF2-40B4-BE49-F238E27FC236}">
                <a16:creationId xmlns:a16="http://schemas.microsoft.com/office/drawing/2014/main" id="{68CB4530-4109-425E-A781-63DA270C83F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3" t="21995" r="-161" b="32172"/>
          <a:stretch/>
        </p:blipFill>
        <p:spPr bwMode="auto">
          <a:xfrm>
            <a:off x="3794735" y="4607393"/>
            <a:ext cx="3694988" cy="225060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May be an image of 13 people, including Jeff Roy and people standing">
            <a:extLst>
              <a:ext uri="{FF2B5EF4-FFF2-40B4-BE49-F238E27FC236}">
                <a16:creationId xmlns:a16="http://schemas.microsoft.com/office/drawing/2014/main" id="{FF1456AB-A112-44D7-8904-387943ACD24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3885" r="2" b="10812"/>
          <a:stretch/>
        </p:blipFill>
        <p:spPr bwMode="auto">
          <a:xfrm>
            <a:off x="7581164" y="4607392"/>
            <a:ext cx="4595097" cy="2250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640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6" name="Picture 8" descr="Image">
            <a:extLst>
              <a:ext uri="{FF2B5EF4-FFF2-40B4-BE49-F238E27FC236}">
                <a16:creationId xmlns:a16="http://schemas.microsoft.com/office/drawing/2014/main" id="{7728D97A-A49D-4D57-8DC0-B761EA5895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900" r="2" b="2"/>
          <a:stretch/>
        </p:blipFill>
        <p:spPr bwMode="auto">
          <a:xfrm>
            <a:off x="4967928" y="3263116"/>
            <a:ext cx="6741471" cy="359488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a:extLst>
              <a:ext uri="{FF2B5EF4-FFF2-40B4-BE49-F238E27FC236}">
                <a16:creationId xmlns:a16="http://schemas.microsoft.com/office/drawing/2014/main" id="{6FA755EA-2542-4D15-8B0F-EA8792CC85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018" r="-1" b="7673"/>
          <a:stretch/>
        </p:blipFill>
        <p:spPr bwMode="auto">
          <a:xfrm>
            <a:off x="1271729" y="10"/>
            <a:ext cx="6760897" cy="3920034"/>
          </a:xfrm>
          <a:custGeom>
            <a:avLst/>
            <a:gdLst/>
            <a:ahLst/>
            <a:cxnLst/>
            <a:rect l="l" t="t" r="r" b="b"/>
            <a:pathLst>
              <a:path w="4113440" h="3920044">
                <a:moveTo>
                  <a:pt x="0" y="0"/>
                </a:moveTo>
                <a:lnTo>
                  <a:pt x="4113440" y="0"/>
                </a:lnTo>
                <a:lnTo>
                  <a:pt x="4113440" y="3103224"/>
                </a:lnTo>
                <a:lnTo>
                  <a:pt x="2157388" y="3103224"/>
                </a:lnTo>
                <a:lnTo>
                  <a:pt x="2157388" y="3920044"/>
                </a:lnTo>
                <a:lnTo>
                  <a:pt x="0" y="3920044"/>
                </a:lnTo>
                <a:close/>
              </a:path>
            </a:pathLst>
          </a:custGeom>
          <a:noFill/>
          <a:extLst>
            <a:ext uri="{909E8E84-426E-40DD-AFC4-6F175D3DCCD1}">
              <a14:hiddenFill xmlns:a14="http://schemas.microsoft.com/office/drawing/2010/main">
                <a:solidFill>
                  <a:srgbClr val="FFFFFF"/>
                </a:solidFill>
              </a14:hiddenFill>
            </a:ext>
          </a:extLst>
        </p:spPr>
      </p:pic>
      <p:pic>
        <p:nvPicPr>
          <p:cNvPr id="2052" name="Picture 4" descr="Image">
            <a:extLst>
              <a:ext uri="{FF2B5EF4-FFF2-40B4-BE49-F238E27FC236}">
                <a16:creationId xmlns:a16="http://schemas.microsoft.com/office/drawing/2014/main" id="{47ABD847-7740-490D-971A-5B87A152D5E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15" r="18544" b="1"/>
          <a:stretch/>
        </p:blipFill>
        <p:spPr bwMode="auto">
          <a:xfrm>
            <a:off x="8193493" y="643467"/>
            <a:ext cx="2512607" cy="2458784"/>
          </a:xfrm>
          <a:prstGeom prst="rect">
            <a:avLst/>
          </a:prstGeom>
          <a:noFill/>
          <a:extLst>
            <a:ext uri="{909E8E84-426E-40DD-AFC4-6F175D3DCCD1}">
              <a14:hiddenFill xmlns:a14="http://schemas.microsoft.com/office/drawing/2010/main">
                <a:solidFill>
                  <a:srgbClr val="FFFFFF"/>
                </a:solidFill>
              </a14:hiddenFill>
            </a:ext>
          </a:extLst>
        </p:spPr>
      </p:pic>
      <p:sp>
        <p:nvSpPr>
          <p:cNvPr id="2058" name="Rectangle 140">
            <a:extLst>
              <a:ext uri="{FF2B5EF4-FFF2-40B4-BE49-F238E27FC236}">
                <a16:creationId xmlns:a16="http://schemas.microsoft.com/office/drawing/2014/main" id="{1B5D14DD-7136-40A9-87AD-4D2286C0B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66966" y="643466"/>
            <a:ext cx="1325033" cy="245878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BA26CED2-CFE9-4F89-BF55-308765CBA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69977"/>
            <a:ext cx="1110861" cy="2019928"/>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Image">
            <a:extLst>
              <a:ext uri="{FF2B5EF4-FFF2-40B4-BE49-F238E27FC236}">
                <a16:creationId xmlns:a16="http://schemas.microsoft.com/office/drawing/2014/main" id="{4D179346-3F47-48F9-B649-549FD9A18C0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029" r="-4" b="7371"/>
          <a:stretch/>
        </p:blipFill>
        <p:spPr bwMode="auto">
          <a:xfrm>
            <a:off x="1271729" y="4069977"/>
            <a:ext cx="3535331" cy="2019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668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9" name="Rectangle 28">
            <a:extLst>
              <a:ext uri="{FF2B5EF4-FFF2-40B4-BE49-F238E27FC236}">
                <a16:creationId xmlns:a16="http://schemas.microsoft.com/office/drawing/2014/main" id="{6B086509-1281-468A-AAAC-1BBEDAE75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EA73850-2107-4E65-85FE-EDD3F45FC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00114"/>
            <a:ext cx="4053525" cy="42577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4A4C2D2-9DBB-4515-93E8-CF8CA3C91E00}"/>
              </a:ext>
            </a:extLst>
          </p:cNvPr>
          <p:cNvSpPr>
            <a:spLocks noGrp="1"/>
          </p:cNvSpPr>
          <p:nvPr>
            <p:ph type="title"/>
          </p:nvPr>
        </p:nvSpPr>
        <p:spPr>
          <a:xfrm>
            <a:off x="334557" y="1653703"/>
            <a:ext cx="3361953" cy="2470488"/>
          </a:xfrm>
        </p:spPr>
        <p:txBody>
          <a:bodyPr vert="horz" lIns="91440" tIns="45720" rIns="91440" bIns="45720" rtlCol="0" anchor="b">
            <a:normAutofit/>
          </a:bodyPr>
          <a:lstStyle/>
          <a:p>
            <a:r>
              <a:rPr lang="en-US" sz="5000" spc="-100"/>
              <a:t>Stakeholder Meetings</a:t>
            </a:r>
          </a:p>
        </p:txBody>
      </p:sp>
      <p:pic>
        <p:nvPicPr>
          <p:cNvPr id="9" name="Picture 4" descr="May be an image of 1 person, standing and body of water">
            <a:extLst>
              <a:ext uri="{FF2B5EF4-FFF2-40B4-BE49-F238E27FC236}">
                <a16:creationId xmlns:a16="http://schemas.microsoft.com/office/drawing/2014/main" id="{6D9E108B-7DA1-43BC-A305-35144CE23E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22" r="-2" b="2068"/>
          <a:stretch/>
        </p:blipFill>
        <p:spPr bwMode="auto">
          <a:xfrm>
            <a:off x="4559426" y="827315"/>
            <a:ext cx="3347897" cy="244081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May be an image of 9 people, including Jeff Roy and beard">
            <a:extLst>
              <a:ext uri="{FF2B5EF4-FFF2-40B4-BE49-F238E27FC236}">
                <a16:creationId xmlns:a16="http://schemas.microsoft.com/office/drawing/2014/main" id="{105B574C-06A8-4AB0-B6F6-CC7AE1A6F21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989" r="10194" b="-1"/>
          <a:stretch/>
        </p:blipFill>
        <p:spPr bwMode="auto">
          <a:xfrm>
            <a:off x="8544272" y="827315"/>
            <a:ext cx="2890222" cy="24408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ay be an image of 1 person, standing and indoor">
            <a:extLst>
              <a:ext uri="{FF2B5EF4-FFF2-40B4-BE49-F238E27FC236}">
                <a16:creationId xmlns:a16="http://schemas.microsoft.com/office/drawing/2014/main" id="{E64809B6-191E-4AAD-A2F8-4656039697F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997" r="-1" b="-1"/>
          <a:stretch/>
        </p:blipFill>
        <p:spPr bwMode="auto">
          <a:xfrm>
            <a:off x="4555888" y="3589868"/>
            <a:ext cx="3354971" cy="24408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0" descr="May be an image of 2 people, including Jeff Roy and text that says 'Wind Power Comprises Two Thirds of New Resource Proposals in the ISO Interconnection Queue All Proposed Resources Wind Proposals 咖 Hydro Nuclear 30 1% Uprate 1% Fuel Cell 10, 1% Biomass 8,&lt;1% Natural 958, 3% Battery Storage 4,320, 15% ME 222 MW TOTAL 29,657 MW Solar 4,488, 15% ተት ተ Wind 19,705, 66% n-FER Note: CT4MW wandy d:s0 MA Offshore Wind 13,170 MW storage, RI CT Offshore Wind Offshore Wind 704 MW 5,605 MW'">
            <a:extLst>
              <a:ext uri="{FF2B5EF4-FFF2-40B4-BE49-F238E27FC236}">
                <a16:creationId xmlns:a16="http://schemas.microsoft.com/office/drawing/2014/main" id="{68B80AE4-87C5-46A6-864C-4D53ECC6821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011" r="6072" b="3"/>
          <a:stretch/>
        </p:blipFill>
        <p:spPr bwMode="auto">
          <a:xfrm>
            <a:off x="8542472" y="3589868"/>
            <a:ext cx="2893821" cy="244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170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May be an image of 3 people and screen">
            <a:extLst>
              <a:ext uri="{FF2B5EF4-FFF2-40B4-BE49-F238E27FC236}">
                <a16:creationId xmlns:a16="http://schemas.microsoft.com/office/drawing/2014/main" id="{BE1FFD66-8AFD-4048-8DAD-99216B912C5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733" r="1" b="381"/>
          <a:stretch/>
        </p:blipFill>
        <p:spPr bwMode="auto">
          <a:xfrm>
            <a:off x="6176433" y="10"/>
            <a:ext cx="6015567" cy="3920034"/>
          </a:xfrm>
          <a:custGeom>
            <a:avLst/>
            <a:gdLst/>
            <a:ahLst/>
            <a:cxnLst/>
            <a:rect l="l" t="t" r="r" b="b"/>
            <a:pathLst>
              <a:path w="6015567" h="3920044">
                <a:moveTo>
                  <a:pt x="0" y="0"/>
                </a:moveTo>
                <a:lnTo>
                  <a:pt x="6015567" y="0"/>
                </a:lnTo>
                <a:lnTo>
                  <a:pt x="6015567" y="3920044"/>
                </a:lnTo>
                <a:lnTo>
                  <a:pt x="2469659" y="3920044"/>
                </a:lnTo>
                <a:lnTo>
                  <a:pt x="2469659" y="3103224"/>
                </a:lnTo>
                <a:lnTo>
                  <a:pt x="0" y="3103224"/>
                </a:lnTo>
                <a:close/>
              </a:path>
            </a:pathLst>
          </a:custGeom>
          <a:noFill/>
          <a:extLst>
            <a:ext uri="{909E8E84-426E-40DD-AFC4-6F175D3DCCD1}">
              <a14:hiddenFill xmlns:a14="http://schemas.microsoft.com/office/drawing/2010/main">
                <a:solidFill>
                  <a:srgbClr val="FFFFFF"/>
                </a:solidFill>
              </a14:hiddenFill>
            </a:ext>
          </a:extLst>
        </p:spPr>
      </p:pic>
      <p:pic>
        <p:nvPicPr>
          <p:cNvPr id="16" name="Picture 22" descr="May be an image of 2 people, including Jeff Roy, suit and indoor">
            <a:extLst>
              <a:ext uri="{FF2B5EF4-FFF2-40B4-BE49-F238E27FC236}">
                <a16:creationId xmlns:a16="http://schemas.microsoft.com/office/drawing/2014/main" id="{1B7B1D67-7766-42C4-8AF6-22A389D21F1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2967"/>
          <a:stretch/>
        </p:blipFill>
        <p:spPr bwMode="auto">
          <a:xfrm>
            <a:off x="20" y="4069976"/>
            <a:ext cx="3535311" cy="278802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May be an image of 9 people, including Jeff Roy and people standing">
            <a:extLst>
              <a:ext uri="{FF2B5EF4-FFF2-40B4-BE49-F238E27FC236}">
                <a16:creationId xmlns:a16="http://schemas.microsoft.com/office/drawing/2014/main" id="{E207F6E4-7CC6-42E0-B678-A72804C9410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031" t="1812" r="31489" b="54566"/>
          <a:stretch/>
        </p:blipFill>
        <p:spPr bwMode="auto">
          <a:xfrm>
            <a:off x="8646153" y="4069976"/>
            <a:ext cx="3545847" cy="278801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May be an image of 1 person and standing">
            <a:extLst>
              <a:ext uri="{FF2B5EF4-FFF2-40B4-BE49-F238E27FC236}">
                <a16:creationId xmlns:a16="http://schemas.microsoft.com/office/drawing/2014/main" id="{B29C2578-68C1-4FB3-95C6-2BD73FED42A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1" b="13114"/>
          <a:stretch/>
        </p:blipFill>
        <p:spPr bwMode="auto">
          <a:xfrm>
            <a:off x="1" y="10"/>
            <a:ext cx="6015567" cy="3920034"/>
          </a:xfrm>
          <a:custGeom>
            <a:avLst/>
            <a:gdLst/>
            <a:ahLst/>
            <a:cxnLst/>
            <a:rect l="l" t="t" r="r" b="b"/>
            <a:pathLst>
              <a:path w="6015567" h="3920044">
                <a:moveTo>
                  <a:pt x="0" y="0"/>
                </a:moveTo>
                <a:lnTo>
                  <a:pt x="6015567" y="0"/>
                </a:lnTo>
                <a:lnTo>
                  <a:pt x="6015567" y="3103224"/>
                </a:lnTo>
                <a:lnTo>
                  <a:pt x="3545908" y="3103224"/>
                </a:lnTo>
                <a:lnTo>
                  <a:pt x="3545908" y="3920044"/>
                </a:lnTo>
                <a:lnTo>
                  <a:pt x="0" y="3920044"/>
                </a:lnTo>
                <a:close/>
              </a:path>
            </a:pathLst>
          </a:custGeom>
          <a:noFill/>
          <a:extLst>
            <a:ext uri="{909E8E84-426E-40DD-AFC4-6F175D3DCCD1}">
              <a14:hiddenFill xmlns:a14="http://schemas.microsoft.com/office/drawing/2010/main">
                <a:solidFill>
                  <a:srgbClr val="FFFFFF"/>
                </a:solidFill>
              </a14:hiddenFill>
            </a:ext>
          </a:extLst>
        </p:spPr>
      </p:pic>
      <p:pic>
        <p:nvPicPr>
          <p:cNvPr id="21" name="Picture 2" descr="May be an image of 5 people, including Jeff Roy and people standing">
            <a:extLst>
              <a:ext uri="{FF2B5EF4-FFF2-40B4-BE49-F238E27FC236}">
                <a16:creationId xmlns:a16="http://schemas.microsoft.com/office/drawing/2014/main" id="{5DB6D1C4-BB29-44B7-A8E8-42416E530E9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2" b="28025"/>
          <a:stretch/>
        </p:blipFill>
        <p:spPr bwMode="auto">
          <a:xfrm>
            <a:off x="3696196" y="3229715"/>
            <a:ext cx="4789092" cy="362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354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62CDE8-BDDF-495A-ACED-BC28EE81289A}"/>
              </a:ext>
            </a:extLst>
          </p:cNvPr>
          <p:cNvPicPr>
            <a:picLocks noChangeAspect="1"/>
          </p:cNvPicPr>
          <p:nvPr/>
        </p:nvPicPr>
        <p:blipFill rotWithShape="1">
          <a:blip r:embed="rId3"/>
          <a:srcRect r="1" b="2375"/>
          <a:stretch/>
        </p:blipFill>
        <p:spPr>
          <a:xfrm>
            <a:off x="6176433" y="10"/>
            <a:ext cx="6015567" cy="3920034"/>
          </a:xfrm>
          <a:custGeom>
            <a:avLst/>
            <a:gdLst/>
            <a:ahLst/>
            <a:cxnLst/>
            <a:rect l="l" t="t" r="r" b="b"/>
            <a:pathLst>
              <a:path w="6015567" h="3920044">
                <a:moveTo>
                  <a:pt x="0" y="0"/>
                </a:moveTo>
                <a:lnTo>
                  <a:pt x="6015567" y="0"/>
                </a:lnTo>
                <a:lnTo>
                  <a:pt x="6015567" y="3920044"/>
                </a:lnTo>
                <a:lnTo>
                  <a:pt x="2469659" y="3920044"/>
                </a:lnTo>
                <a:lnTo>
                  <a:pt x="2469659" y="3103224"/>
                </a:lnTo>
                <a:lnTo>
                  <a:pt x="0" y="3103224"/>
                </a:lnTo>
                <a:close/>
              </a:path>
            </a:pathLst>
          </a:custGeom>
        </p:spPr>
      </p:pic>
      <p:pic>
        <p:nvPicPr>
          <p:cNvPr id="1030" name="Picture 6" descr="May be an image of ocean">
            <a:extLst>
              <a:ext uri="{FF2B5EF4-FFF2-40B4-BE49-F238E27FC236}">
                <a16:creationId xmlns:a16="http://schemas.microsoft.com/office/drawing/2014/main" id="{31E943FF-74C2-4680-B150-4A990403130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893" b="-4"/>
          <a:stretch/>
        </p:blipFill>
        <p:spPr bwMode="auto">
          <a:xfrm>
            <a:off x="20" y="4069976"/>
            <a:ext cx="3535311" cy="2788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12134FB-40B7-44AF-864D-63848874DC22}"/>
              </a:ext>
            </a:extLst>
          </p:cNvPr>
          <p:cNvPicPr>
            <a:picLocks noChangeAspect="1"/>
          </p:cNvPicPr>
          <p:nvPr/>
        </p:nvPicPr>
        <p:blipFill rotWithShape="1">
          <a:blip r:embed="rId5"/>
          <a:srcRect r="252" b="2"/>
          <a:stretch/>
        </p:blipFill>
        <p:spPr>
          <a:xfrm>
            <a:off x="3696199" y="3257176"/>
            <a:ext cx="4789093" cy="3600824"/>
          </a:xfrm>
          <a:prstGeom prst="rect">
            <a:avLst/>
          </a:prstGeom>
        </p:spPr>
      </p:pic>
      <p:pic>
        <p:nvPicPr>
          <p:cNvPr id="5" name="Picture 4">
            <a:extLst>
              <a:ext uri="{FF2B5EF4-FFF2-40B4-BE49-F238E27FC236}">
                <a16:creationId xmlns:a16="http://schemas.microsoft.com/office/drawing/2014/main" id="{25ABD9C8-0767-4F4F-A82A-250EE748F25B}"/>
              </a:ext>
            </a:extLst>
          </p:cNvPr>
          <p:cNvPicPr>
            <a:picLocks noChangeAspect="1"/>
          </p:cNvPicPr>
          <p:nvPr/>
        </p:nvPicPr>
        <p:blipFill rotWithShape="1">
          <a:blip r:embed="rId6"/>
          <a:srcRect t="46273" r="1" b="8438"/>
          <a:stretch/>
        </p:blipFill>
        <p:spPr>
          <a:xfrm>
            <a:off x="1" y="10"/>
            <a:ext cx="6015567" cy="3920034"/>
          </a:xfrm>
          <a:custGeom>
            <a:avLst/>
            <a:gdLst/>
            <a:ahLst/>
            <a:cxnLst/>
            <a:rect l="l" t="t" r="r" b="b"/>
            <a:pathLst>
              <a:path w="6015567" h="3920044">
                <a:moveTo>
                  <a:pt x="0" y="0"/>
                </a:moveTo>
                <a:lnTo>
                  <a:pt x="6015567" y="0"/>
                </a:lnTo>
                <a:lnTo>
                  <a:pt x="6015567" y="3103224"/>
                </a:lnTo>
                <a:lnTo>
                  <a:pt x="3545908" y="3103224"/>
                </a:lnTo>
                <a:lnTo>
                  <a:pt x="3545908" y="3920044"/>
                </a:lnTo>
                <a:lnTo>
                  <a:pt x="0" y="3920044"/>
                </a:lnTo>
                <a:close/>
              </a:path>
            </a:pathLst>
          </a:custGeom>
        </p:spPr>
      </p:pic>
      <p:pic>
        <p:nvPicPr>
          <p:cNvPr id="1028" name="Picture 4" descr="May be an image of Jeff Roy and sitting">
            <a:extLst>
              <a:ext uri="{FF2B5EF4-FFF2-40B4-BE49-F238E27FC236}">
                <a16:creationId xmlns:a16="http://schemas.microsoft.com/office/drawing/2014/main" id="{FE13AC7E-11FE-4BDF-BDDE-4DBAE22D6D4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614" r="-4" b="-4"/>
          <a:stretch/>
        </p:blipFill>
        <p:spPr bwMode="auto">
          <a:xfrm>
            <a:off x="8646161" y="4069976"/>
            <a:ext cx="3545840" cy="2788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715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3C3B7-52F4-4292-9BFE-8FC90F6E6F2E}"/>
              </a:ext>
            </a:extLst>
          </p:cNvPr>
          <p:cNvSpPr>
            <a:spLocks noGrp="1"/>
          </p:cNvSpPr>
          <p:nvPr>
            <p:ph type="ctrTitle"/>
          </p:nvPr>
        </p:nvSpPr>
        <p:spPr>
          <a:xfrm>
            <a:off x="609601" y="4385066"/>
            <a:ext cx="10923638" cy="1317643"/>
          </a:xfrm>
        </p:spPr>
        <p:txBody>
          <a:bodyPr>
            <a:normAutofit/>
          </a:bodyPr>
          <a:lstStyle/>
          <a:p>
            <a:pPr algn="l"/>
            <a:r>
              <a:rPr lang="en-US" dirty="0"/>
              <a:t>H.4204</a:t>
            </a:r>
          </a:p>
        </p:txBody>
      </p:sp>
      <p:sp>
        <p:nvSpPr>
          <p:cNvPr id="3" name="Subtitle 2">
            <a:extLst>
              <a:ext uri="{FF2B5EF4-FFF2-40B4-BE49-F238E27FC236}">
                <a16:creationId xmlns:a16="http://schemas.microsoft.com/office/drawing/2014/main" id="{04FA97B9-96F9-4F06-BE0E-ADBC449D8141}"/>
              </a:ext>
            </a:extLst>
          </p:cNvPr>
          <p:cNvSpPr>
            <a:spLocks noGrp="1"/>
          </p:cNvSpPr>
          <p:nvPr>
            <p:ph type="subTitle" idx="1"/>
          </p:nvPr>
        </p:nvSpPr>
        <p:spPr>
          <a:xfrm>
            <a:off x="609600" y="5702709"/>
            <a:ext cx="10923638" cy="521109"/>
          </a:xfrm>
        </p:spPr>
        <p:txBody>
          <a:bodyPr>
            <a:normAutofit/>
          </a:bodyPr>
          <a:lstStyle/>
          <a:p>
            <a:pPr algn="l"/>
            <a:r>
              <a:rPr lang="en-US" dirty="0"/>
              <a:t>An Act to power Massachusetts’s clean energy economy</a:t>
            </a:r>
          </a:p>
        </p:txBody>
      </p:sp>
      <p:pic>
        <p:nvPicPr>
          <p:cNvPr id="6" name="Picture 5">
            <a:extLst>
              <a:ext uri="{FF2B5EF4-FFF2-40B4-BE49-F238E27FC236}">
                <a16:creationId xmlns:a16="http://schemas.microsoft.com/office/drawing/2014/main" id="{C50D9112-91C6-4290-B1DE-898B230D0C93}"/>
              </a:ext>
            </a:extLst>
          </p:cNvPr>
          <p:cNvPicPr>
            <a:picLocks noChangeAspect="1"/>
          </p:cNvPicPr>
          <p:nvPr/>
        </p:nvPicPr>
        <p:blipFill rotWithShape="1">
          <a:blip r:embed="rId3"/>
          <a:srcRect r="7541" b="2"/>
          <a:stretch/>
        </p:blipFill>
        <p:spPr>
          <a:xfrm>
            <a:off x="6096026" y="0"/>
            <a:ext cx="6095974" cy="4252522"/>
          </a:xfrm>
          <a:prstGeom prst="rect">
            <a:avLst/>
          </a:prstGeom>
        </p:spPr>
      </p:pic>
      <p:pic>
        <p:nvPicPr>
          <p:cNvPr id="4" name="Picture 3">
            <a:extLst>
              <a:ext uri="{FF2B5EF4-FFF2-40B4-BE49-F238E27FC236}">
                <a16:creationId xmlns:a16="http://schemas.microsoft.com/office/drawing/2014/main" id="{13E5ADA1-075E-4C62-8A4C-E5D3BBCA11DB}"/>
              </a:ext>
            </a:extLst>
          </p:cNvPr>
          <p:cNvPicPr>
            <a:picLocks noChangeAspect="1"/>
          </p:cNvPicPr>
          <p:nvPr/>
        </p:nvPicPr>
        <p:blipFill rotWithShape="1">
          <a:blip r:embed="rId4"/>
          <a:srcRect l="3883" r="4387" b="-1"/>
          <a:stretch/>
        </p:blipFill>
        <p:spPr>
          <a:xfrm>
            <a:off x="12" y="0"/>
            <a:ext cx="6096001" cy="4253215"/>
          </a:xfrm>
          <a:prstGeom prst="rect">
            <a:avLst/>
          </a:prstGeom>
        </p:spPr>
      </p:pic>
      <p:sp>
        <p:nvSpPr>
          <p:cNvPr id="8" name="Rectangle 7">
            <a:extLst>
              <a:ext uri="{FF2B5EF4-FFF2-40B4-BE49-F238E27FC236}">
                <a16:creationId xmlns:a16="http://schemas.microsoft.com/office/drawing/2014/main" id="{88D10694-D388-42F7-8CDF-AB0E24D0032C}"/>
              </a:ext>
            </a:extLst>
          </p:cNvPr>
          <p:cNvSpPr/>
          <p:nvPr/>
        </p:nvSpPr>
        <p:spPr>
          <a:xfrm>
            <a:off x="6029765" y="-692"/>
            <a:ext cx="132509" cy="4252522"/>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211573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3" name="Rectangle 32">
            <a:extLst>
              <a:ext uri="{FF2B5EF4-FFF2-40B4-BE49-F238E27FC236}">
                <a16:creationId xmlns:a16="http://schemas.microsoft.com/office/drawing/2014/main" id="{66C7A97A-A7DE-4DFB-8542-1E4BF24C7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E111DB0-3D73-4D20-9D57-CEF5A0D86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3E3EF86-E882-47E9-845E-3D86412A543C}"/>
              </a:ext>
            </a:extLst>
          </p:cNvPr>
          <p:cNvSpPr>
            <a:spLocks noGrp="1"/>
          </p:cNvSpPr>
          <p:nvPr>
            <p:ph type="title"/>
          </p:nvPr>
        </p:nvSpPr>
        <p:spPr>
          <a:xfrm>
            <a:off x="643467" y="1298448"/>
            <a:ext cx="3685070" cy="3255264"/>
          </a:xfrm>
        </p:spPr>
        <p:txBody>
          <a:bodyPr vert="horz" lIns="91440" tIns="45720" rIns="91440" bIns="45720" rtlCol="0" anchor="b">
            <a:normAutofit/>
          </a:bodyPr>
          <a:lstStyle/>
          <a:p>
            <a:r>
              <a:rPr lang="en-US" sz="5900" spc="-100"/>
              <a:t>Lessons Learned</a:t>
            </a:r>
          </a:p>
        </p:txBody>
      </p:sp>
      <p:sp>
        <p:nvSpPr>
          <p:cNvPr id="37" name="Rectangle 36">
            <a:extLst>
              <a:ext uri="{FF2B5EF4-FFF2-40B4-BE49-F238E27FC236}">
                <a16:creationId xmlns:a16="http://schemas.microsoft.com/office/drawing/2014/main" id="{027ADCA0-A066-4B16-8E1F-3C2483947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2D59BE16-78C2-4BC4-87CB-28E7E4AD00F2}"/>
              </a:ext>
            </a:extLst>
          </p:cNvPr>
          <p:cNvGraphicFramePr>
            <a:graphicFrameLocks noGrp="1"/>
          </p:cNvGraphicFramePr>
          <p:nvPr>
            <p:ph idx="1"/>
            <p:extLst>
              <p:ext uri="{D42A27DB-BD31-4B8C-83A1-F6EECF244321}">
                <p14:modId xmlns:p14="http://schemas.microsoft.com/office/powerpoint/2010/main" val="3632067140"/>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8618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41FBB0-167D-4A07-BE32-332319946D33}"/>
              </a:ext>
            </a:extLst>
          </p:cNvPr>
          <p:cNvSpPr>
            <a:spLocks noGrp="1"/>
          </p:cNvSpPr>
          <p:nvPr>
            <p:ph type="title"/>
          </p:nvPr>
        </p:nvSpPr>
        <p:spPr/>
        <p:txBody>
          <a:bodyPr>
            <a:normAutofit/>
          </a:bodyPr>
          <a:lstStyle/>
          <a:p>
            <a:r>
              <a:rPr lang="en-US" sz="4800" dirty="0"/>
              <a:t>H.3310</a:t>
            </a:r>
          </a:p>
        </p:txBody>
      </p:sp>
      <p:sp>
        <p:nvSpPr>
          <p:cNvPr id="5" name="Content Placeholder 4">
            <a:extLst>
              <a:ext uri="{FF2B5EF4-FFF2-40B4-BE49-F238E27FC236}">
                <a16:creationId xmlns:a16="http://schemas.microsoft.com/office/drawing/2014/main" id="{D052B94D-4A49-49C5-B269-E93FE36BBB19}"/>
              </a:ext>
            </a:extLst>
          </p:cNvPr>
          <p:cNvSpPr>
            <a:spLocks noGrp="1"/>
          </p:cNvSpPr>
          <p:nvPr>
            <p:ph idx="1"/>
          </p:nvPr>
        </p:nvSpPr>
        <p:spPr/>
        <p:txBody>
          <a:bodyPr>
            <a:normAutofit fontScale="92500" lnSpcReduction="10000"/>
          </a:bodyPr>
          <a:lstStyle/>
          <a:p>
            <a:r>
              <a:rPr lang="en-US" dirty="0"/>
              <a:t>Establishes Offshore Wind Industry </a:t>
            </a:r>
            <a:r>
              <a:rPr lang="en-US" b="1" dirty="0"/>
              <a:t>Investment Fund </a:t>
            </a:r>
            <a:r>
              <a:rPr lang="en-US" dirty="0"/>
              <a:t>for MassCEC to invest in manufacturing, interconnection, innovation, research, infrastructure, and workforce development</a:t>
            </a:r>
          </a:p>
          <a:p>
            <a:pPr lvl="1"/>
            <a:r>
              <a:rPr lang="en-US" dirty="0"/>
              <a:t>Funded through electricity and gas surcharges</a:t>
            </a:r>
          </a:p>
          <a:p>
            <a:r>
              <a:rPr lang="en-US" dirty="0"/>
              <a:t> Establishes </a:t>
            </a:r>
            <a:r>
              <a:rPr lang="en-US" b="1" dirty="0"/>
              <a:t>certification program </a:t>
            </a:r>
            <a:r>
              <a:rPr lang="en-US" dirty="0"/>
              <a:t>(akin to Life Sciences) for offshore wind organizations to receive investments and tax credits</a:t>
            </a:r>
          </a:p>
          <a:p>
            <a:pPr lvl="1"/>
            <a:r>
              <a:rPr lang="en-US" dirty="0"/>
              <a:t>Provides refundable tax credit for commitments of 50+ new jobs</a:t>
            </a:r>
          </a:p>
          <a:p>
            <a:r>
              <a:rPr lang="en-US" dirty="0"/>
              <a:t>Requires utilities to work with a Grid Modernization and Planning Council</a:t>
            </a:r>
            <a:r>
              <a:rPr lang="en-US" b="1" dirty="0"/>
              <a:t> </a:t>
            </a:r>
            <a:r>
              <a:rPr lang="en-US" dirty="0"/>
              <a:t>to </a:t>
            </a:r>
            <a:r>
              <a:rPr lang="en-US" b="1" dirty="0"/>
              <a:t>proactively upgrade transmission and distribution</a:t>
            </a:r>
          </a:p>
          <a:p>
            <a:r>
              <a:rPr lang="en-US" dirty="0"/>
              <a:t>Directs DOER (with possible regional coordination) to </a:t>
            </a:r>
            <a:r>
              <a:rPr lang="en-US" b="1" dirty="0"/>
              <a:t>solicit transmission proposals </a:t>
            </a:r>
            <a:r>
              <a:rPr lang="en-US" dirty="0"/>
              <a:t>to deliver authorized offshore wind generation to existing grid</a:t>
            </a:r>
          </a:p>
          <a:p>
            <a:r>
              <a:rPr lang="en-US" dirty="0"/>
              <a:t>Requires carbon reduction research center to recommend Roadmap </a:t>
            </a:r>
            <a:r>
              <a:rPr lang="en-US" b="1" dirty="0"/>
              <a:t>benchmarks for long-duration energy storage</a:t>
            </a:r>
          </a:p>
          <a:p>
            <a:pPr lvl="1"/>
            <a:r>
              <a:rPr lang="en-US" dirty="0"/>
              <a:t>Requires utilities to file a tariff for </a:t>
            </a:r>
            <a:r>
              <a:rPr lang="en-US" b="1" dirty="0"/>
              <a:t>standalone energy storage</a:t>
            </a:r>
          </a:p>
          <a:p>
            <a:r>
              <a:rPr lang="en-US" dirty="0"/>
              <a:t>Creates DESE pilot for offshore wind </a:t>
            </a:r>
            <a:r>
              <a:rPr lang="en-US" b="1" dirty="0"/>
              <a:t>credential training </a:t>
            </a:r>
            <a:r>
              <a:rPr lang="en-US" dirty="0"/>
              <a:t>in high schools</a:t>
            </a:r>
          </a:p>
        </p:txBody>
      </p:sp>
      <p:sp>
        <p:nvSpPr>
          <p:cNvPr id="6" name="Text Placeholder 5">
            <a:extLst>
              <a:ext uri="{FF2B5EF4-FFF2-40B4-BE49-F238E27FC236}">
                <a16:creationId xmlns:a16="http://schemas.microsoft.com/office/drawing/2014/main" id="{C6330630-232A-427F-9785-48FDBF079C2B}"/>
              </a:ext>
            </a:extLst>
          </p:cNvPr>
          <p:cNvSpPr>
            <a:spLocks noGrp="1"/>
          </p:cNvSpPr>
          <p:nvPr>
            <p:ph type="body" sz="half" idx="2"/>
          </p:nvPr>
        </p:nvSpPr>
        <p:spPr/>
        <p:txBody>
          <a:bodyPr>
            <a:normAutofit/>
          </a:bodyPr>
          <a:lstStyle/>
          <a:p>
            <a:r>
              <a:rPr lang="en-US" sz="1800" dirty="0"/>
              <a:t>An Act advancing offshore wind and clean energy</a:t>
            </a:r>
          </a:p>
        </p:txBody>
      </p:sp>
    </p:spTree>
    <p:extLst>
      <p:ext uri="{BB962C8B-B14F-4D97-AF65-F5344CB8AC3E}">
        <p14:creationId xmlns:p14="http://schemas.microsoft.com/office/powerpoint/2010/main" val="208758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41FBB0-167D-4A07-BE32-332319946D33}"/>
              </a:ext>
            </a:extLst>
          </p:cNvPr>
          <p:cNvSpPr>
            <a:spLocks noGrp="1"/>
          </p:cNvSpPr>
          <p:nvPr>
            <p:ph type="title"/>
          </p:nvPr>
        </p:nvSpPr>
        <p:spPr/>
        <p:txBody>
          <a:bodyPr>
            <a:normAutofit/>
          </a:bodyPr>
          <a:lstStyle/>
          <a:p>
            <a:r>
              <a:rPr lang="en-US" sz="4800" dirty="0"/>
              <a:t>H.3310</a:t>
            </a:r>
          </a:p>
        </p:txBody>
      </p:sp>
      <p:sp>
        <p:nvSpPr>
          <p:cNvPr id="5" name="Content Placeholder 4">
            <a:extLst>
              <a:ext uri="{FF2B5EF4-FFF2-40B4-BE49-F238E27FC236}">
                <a16:creationId xmlns:a16="http://schemas.microsoft.com/office/drawing/2014/main" id="{D052B94D-4A49-49C5-B269-E93FE36BBB19}"/>
              </a:ext>
            </a:extLst>
          </p:cNvPr>
          <p:cNvSpPr>
            <a:spLocks noGrp="1"/>
          </p:cNvSpPr>
          <p:nvPr>
            <p:ph idx="1"/>
          </p:nvPr>
        </p:nvSpPr>
        <p:spPr/>
        <p:txBody>
          <a:bodyPr>
            <a:normAutofit fontScale="77500" lnSpcReduction="20000"/>
          </a:bodyPr>
          <a:lstStyle/>
          <a:p>
            <a:r>
              <a:rPr lang="en-US" b="1" dirty="0"/>
              <a:t>Removes price cap</a:t>
            </a:r>
          </a:p>
          <a:p>
            <a:pPr lvl="1"/>
            <a:r>
              <a:rPr lang="en-US" dirty="0"/>
              <a:t>allows DPU to reject bids if a single company participates</a:t>
            </a:r>
          </a:p>
          <a:p>
            <a:r>
              <a:rPr lang="en-US" dirty="0"/>
              <a:t>Creates a </a:t>
            </a:r>
            <a:r>
              <a:rPr lang="en-US" b="1" dirty="0"/>
              <a:t>selection committee </a:t>
            </a:r>
            <a:r>
              <a:rPr lang="en-US" dirty="0"/>
              <a:t>to determine the winning offshore wind bid</a:t>
            </a:r>
          </a:p>
          <a:p>
            <a:pPr lvl="1"/>
            <a:r>
              <a:rPr lang="en-US" dirty="0"/>
              <a:t>Includes EEA, EOHED, an independent evaluator, a House appointment, and a Senate appointment</a:t>
            </a:r>
          </a:p>
          <a:p>
            <a:pPr lvl="1"/>
            <a:r>
              <a:rPr lang="en-US" dirty="0"/>
              <a:t>Utilities become technical advisors</a:t>
            </a:r>
          </a:p>
          <a:p>
            <a:r>
              <a:rPr lang="en-US" dirty="0"/>
              <a:t>Requires utilities to demonstrate a “quantitative level of incremental risk” to receive </a:t>
            </a:r>
            <a:r>
              <a:rPr lang="en-US" b="1" dirty="0"/>
              <a:t>up to 2.5% remuneration</a:t>
            </a:r>
          </a:p>
          <a:p>
            <a:r>
              <a:rPr lang="en-US" dirty="0"/>
              <a:t>Requires bids be both cost-effective and “</a:t>
            </a:r>
            <a:r>
              <a:rPr lang="en-US" b="1" dirty="0"/>
              <a:t>maximize economic development</a:t>
            </a:r>
            <a:r>
              <a:rPr lang="en-US" dirty="0"/>
              <a:t>”</a:t>
            </a:r>
          </a:p>
          <a:p>
            <a:pPr lvl="1"/>
            <a:r>
              <a:rPr lang="en-US" dirty="0"/>
              <a:t>Selection committee to numerically score economic development</a:t>
            </a:r>
          </a:p>
          <a:p>
            <a:r>
              <a:rPr lang="en-US" dirty="0"/>
              <a:t>Requires bids to include an </a:t>
            </a:r>
            <a:r>
              <a:rPr lang="en-US" b="1" dirty="0"/>
              <a:t>environmental and fisheries plan</a:t>
            </a:r>
          </a:p>
          <a:p>
            <a:pPr lvl="1"/>
            <a:r>
              <a:rPr lang="en-US" dirty="0"/>
              <a:t>DOER to establish an </a:t>
            </a:r>
            <a:r>
              <a:rPr lang="en-US" b="1" dirty="0"/>
              <a:t>environmental </a:t>
            </a:r>
            <a:r>
              <a:rPr lang="en-US" dirty="0"/>
              <a:t>and a </a:t>
            </a:r>
            <a:r>
              <a:rPr lang="en-US" b="1" dirty="0"/>
              <a:t>fisheries working group</a:t>
            </a:r>
          </a:p>
          <a:p>
            <a:r>
              <a:rPr lang="en-US" dirty="0"/>
              <a:t>Provides preference to bids that include:</a:t>
            </a:r>
          </a:p>
          <a:p>
            <a:pPr lvl="1"/>
            <a:r>
              <a:rPr lang="en-US" dirty="0"/>
              <a:t>the greatest economic and employment contributions to Massachusetts</a:t>
            </a:r>
          </a:p>
          <a:p>
            <a:pPr lvl="1"/>
            <a:r>
              <a:rPr lang="en-US" b="1" dirty="0"/>
              <a:t>impact mitigation for wildlife, habitat, and maritime industries</a:t>
            </a:r>
          </a:p>
          <a:p>
            <a:pPr lvl="2"/>
            <a:r>
              <a:rPr lang="en-US" dirty="0"/>
              <a:t>At least 5% of overall bid score</a:t>
            </a:r>
          </a:p>
          <a:p>
            <a:pPr lvl="1"/>
            <a:r>
              <a:rPr lang="en-US" dirty="0"/>
              <a:t>energy storage </a:t>
            </a:r>
          </a:p>
          <a:p>
            <a:pPr lvl="1"/>
            <a:r>
              <a:rPr lang="en-US" dirty="0"/>
              <a:t>optimal interconnection locations</a:t>
            </a:r>
          </a:p>
          <a:p>
            <a:pPr lvl="1"/>
            <a:r>
              <a:rPr lang="en-US" dirty="0"/>
              <a:t>commitments to allow </a:t>
            </a:r>
            <a:r>
              <a:rPr lang="en-US" b="1" dirty="0"/>
              <a:t>municipalities</a:t>
            </a:r>
            <a:r>
              <a:rPr lang="en-US" dirty="0"/>
              <a:t>, businesses, or non-profits to serve as off-takers</a:t>
            </a:r>
          </a:p>
          <a:p>
            <a:pPr lvl="1"/>
            <a:r>
              <a:rPr lang="en-US" b="1" dirty="0"/>
              <a:t>labor standards</a:t>
            </a:r>
          </a:p>
          <a:p>
            <a:pPr lvl="1"/>
            <a:r>
              <a:rPr lang="en-US" dirty="0"/>
              <a:t>benefits to </a:t>
            </a:r>
            <a:r>
              <a:rPr lang="en-US" b="1" dirty="0"/>
              <a:t>EJ communities </a:t>
            </a:r>
            <a:r>
              <a:rPr lang="en-US" dirty="0"/>
              <a:t>and low-income ratepayers</a:t>
            </a:r>
          </a:p>
        </p:txBody>
      </p:sp>
      <p:sp>
        <p:nvSpPr>
          <p:cNvPr id="6" name="Text Placeholder 5">
            <a:extLst>
              <a:ext uri="{FF2B5EF4-FFF2-40B4-BE49-F238E27FC236}">
                <a16:creationId xmlns:a16="http://schemas.microsoft.com/office/drawing/2014/main" id="{C6330630-232A-427F-9785-48FDBF079C2B}"/>
              </a:ext>
            </a:extLst>
          </p:cNvPr>
          <p:cNvSpPr>
            <a:spLocks noGrp="1"/>
          </p:cNvSpPr>
          <p:nvPr>
            <p:ph type="body" sz="half" idx="2"/>
          </p:nvPr>
        </p:nvSpPr>
        <p:spPr/>
        <p:txBody>
          <a:bodyPr>
            <a:normAutofit/>
          </a:bodyPr>
          <a:lstStyle/>
          <a:p>
            <a:r>
              <a:rPr lang="en-US" sz="1800" dirty="0"/>
              <a:t>An Act advancing offshore wind and clean energy</a:t>
            </a:r>
          </a:p>
          <a:p>
            <a:endParaRPr lang="en-US" sz="1800" dirty="0"/>
          </a:p>
          <a:p>
            <a:r>
              <a:rPr lang="en-US" sz="1800" dirty="0"/>
              <a:t>(CONTINUED)</a:t>
            </a:r>
          </a:p>
        </p:txBody>
      </p:sp>
    </p:spTree>
    <p:extLst>
      <p:ext uri="{BB962C8B-B14F-4D97-AF65-F5344CB8AC3E}">
        <p14:creationId xmlns:p14="http://schemas.microsoft.com/office/powerpoint/2010/main" val="4172110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F175752-1370-43CE-8857-ADF74C9AD491}"/>
              </a:ext>
            </a:extLst>
          </p:cNvPr>
          <p:cNvSpPr>
            <a:spLocks noGrp="1"/>
          </p:cNvSpPr>
          <p:nvPr>
            <p:ph type="ctrTitle"/>
          </p:nvPr>
        </p:nvSpPr>
        <p:spPr>
          <a:xfrm>
            <a:off x="5054082" y="1298448"/>
            <a:ext cx="6068070" cy="3255264"/>
          </a:xfrm>
        </p:spPr>
        <p:txBody>
          <a:bodyPr>
            <a:normAutofit/>
          </a:bodyPr>
          <a:lstStyle/>
          <a:p>
            <a:r>
              <a:rPr lang="en-US" dirty="0"/>
              <a:t>Questions?</a:t>
            </a:r>
          </a:p>
        </p:txBody>
      </p:sp>
      <p:sp>
        <p:nvSpPr>
          <p:cNvPr id="32" name="Rectangle 31">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3" name="Graphic 6" descr="Question mark">
            <a:extLst>
              <a:ext uri="{FF2B5EF4-FFF2-40B4-BE49-F238E27FC236}">
                <a16:creationId xmlns:a16="http://schemas.microsoft.com/office/drawing/2014/main" id="{9EC592FB-060E-4D21-95BA-FC7878BE52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6177" y="1695799"/>
            <a:ext cx="3458249" cy="3458249"/>
          </a:xfrm>
          <a:prstGeom prst="rect">
            <a:avLst/>
          </a:prstGeom>
        </p:spPr>
      </p:pic>
    </p:spTree>
    <p:extLst>
      <p:ext uri="{BB962C8B-B14F-4D97-AF65-F5344CB8AC3E}">
        <p14:creationId xmlns:p14="http://schemas.microsoft.com/office/powerpoint/2010/main" val="2773734950"/>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DC855F0EA57840997B1B1CE97E45EE" ma:contentTypeVersion="16" ma:contentTypeDescription="Create a new document." ma:contentTypeScope="" ma:versionID="5731d952140cedb26ebb22f96797122e">
  <xsd:schema xmlns:xsd="http://www.w3.org/2001/XMLSchema" xmlns:xs="http://www.w3.org/2001/XMLSchema" xmlns:p="http://schemas.microsoft.com/office/2006/metadata/properties" xmlns:ns1="http://schemas.microsoft.com/sharepoint/v3" xmlns:ns2="c3e4d4ea-aaff-4918-8fd7-50665ae8e28b" xmlns:ns3="a9ea89ff-bd5b-48fe-a1b9-b52b6d4f47c1" targetNamespace="http://schemas.microsoft.com/office/2006/metadata/properties" ma:root="true" ma:fieldsID="7d51b72d67c01c303425aa0a866d581a" ns1:_="" ns2:_="" ns3:_="">
    <xsd:import namespace="http://schemas.microsoft.com/sharepoint/v3"/>
    <xsd:import namespace="c3e4d4ea-aaff-4918-8fd7-50665ae8e28b"/>
    <xsd:import namespace="a9ea89ff-bd5b-48fe-a1b9-b52b6d4f47c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1:_ip_UnifiedCompliancePolicyProperties" minOccurs="0"/>
                <xsd:element ref="ns1:_ip_UnifiedCompliancePolicyUIAction" minOccurs="0"/>
                <xsd:element ref="ns3:SharedWithUsers" minOccurs="0"/>
                <xsd:element ref="ns3:SharedWithDetails" minOccurs="0"/>
                <xsd:element ref="ns2:MediaServiceOCR"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e4d4ea-aaff-4918-8fd7-50665ae8e2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147fd38-1f12-454d-9cf0-a7a4989751b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9ea89ff-bd5b-48fe-a1b9-b52b6d4f47c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bb21a65-1b41-4f69-80ef-632aa58ebc26}" ma:internalName="TaxCatchAll" ma:showField="CatchAllData" ma:web="a9ea89ff-bd5b-48fe-a1b9-b52b6d4f47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a9ea89ff-bd5b-48fe-a1b9-b52b6d4f47c1" xsi:nil="true"/>
    <lcf76f155ced4ddcb4097134ff3c332f xmlns="c3e4d4ea-aaff-4918-8fd7-50665ae8e28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51B805-7156-46F3-BA5C-39DB795DFD3E}"/>
</file>

<file path=customXml/itemProps2.xml><?xml version="1.0" encoding="utf-8"?>
<ds:datastoreItem xmlns:ds="http://schemas.openxmlformats.org/officeDocument/2006/customXml" ds:itemID="{11110DD7-C612-47C3-80D3-06436C9E326D}">
  <ds:schemaRefs>
    <ds:schemaRef ds:uri="http://www.w3.org/XML/1998/namespace"/>
    <ds:schemaRef ds:uri="a9ea89ff-bd5b-48fe-a1b9-b52b6d4f47c1"/>
    <ds:schemaRef ds:uri="http://schemas.openxmlformats.org/package/2006/metadata/core-properties"/>
    <ds:schemaRef ds:uri="http://purl.org/dc/terms/"/>
    <ds:schemaRef ds:uri="http://schemas.microsoft.com/sharepoint/v3"/>
    <ds:schemaRef ds:uri="http://schemas.microsoft.com/office/2006/documentManagement/types"/>
    <ds:schemaRef ds:uri="http://purl.org/dc/dcmitype/"/>
    <ds:schemaRef ds:uri="http://purl.org/dc/elements/1.1/"/>
    <ds:schemaRef ds:uri="http://schemas.microsoft.com/office/infopath/2007/PartnerControls"/>
    <ds:schemaRef ds:uri="c3e4d4ea-aaff-4918-8fd7-50665ae8e28b"/>
    <ds:schemaRef ds:uri="http://schemas.microsoft.com/office/2006/metadata/properties"/>
  </ds:schemaRefs>
</ds:datastoreItem>
</file>

<file path=customXml/itemProps3.xml><?xml version="1.0" encoding="utf-8"?>
<ds:datastoreItem xmlns:ds="http://schemas.openxmlformats.org/officeDocument/2006/customXml" ds:itemID="{CC367AC0-3052-4FAB-9856-6238E6BBA2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TM03457475[[fn=Frame]]</Template>
  <TotalTime>1166</TotalTime>
  <Words>2751</Words>
  <Application>Microsoft Office PowerPoint</Application>
  <PresentationFormat>Widescreen</PresentationFormat>
  <Paragraphs>161</Paragraphs>
  <Slides>14</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Corbel</vt:lpstr>
      <vt:lpstr>Times New Roman</vt:lpstr>
      <vt:lpstr>Wingdings 2</vt:lpstr>
      <vt:lpstr>Frame</vt:lpstr>
      <vt:lpstr>Offshore Wind Policy in Massachusetts</vt:lpstr>
      <vt:lpstr>Massachusetts Offshore Wind Overview</vt:lpstr>
      <vt:lpstr>PowerPoint Presentation</vt:lpstr>
      <vt:lpstr>PowerPoint Presentation</vt:lpstr>
      <vt:lpstr>PowerPoint Presentation</vt:lpstr>
      <vt:lpstr>PowerPoint Presentation</vt:lpstr>
      <vt:lpstr>Stakeholder Meetings</vt:lpstr>
      <vt:lpstr>PowerPoint Presentation</vt:lpstr>
      <vt:lpstr>PowerPoint Presentation</vt:lpstr>
      <vt:lpstr>H.4204</vt:lpstr>
      <vt:lpstr>Lessons Learned</vt:lpstr>
      <vt:lpstr>H.3310</vt:lpstr>
      <vt:lpstr>H.3310</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Offshore Wind Policy in Massachusetts</dc:title>
  <dc:creator>Frongillo, Cobi (HOU)</dc:creator>
  <cp:lastModifiedBy>Garncarz, Magdalena (HOU)</cp:lastModifiedBy>
  <cp:revision>2</cp:revision>
  <dcterms:created xsi:type="dcterms:W3CDTF">2022-01-19T19:13:08Z</dcterms:created>
  <dcterms:modified xsi:type="dcterms:W3CDTF">2022-01-20T14:47:04Z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0x010100AFDC855F0EA57840997B1B1CE97E45EE</vt:lpwstr>
  </property>
</Properties>
</file>