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6"/>
  </p:notesMasterIdLst>
  <p:sldIdLst>
    <p:sldId id="256" r:id="rId2"/>
    <p:sldId id="377" r:id="rId3"/>
    <p:sldId id="378" r:id="rId4"/>
    <p:sldId id="381" r:id="rId5"/>
    <p:sldId id="467" r:id="rId6"/>
    <p:sldId id="270" r:id="rId7"/>
    <p:sldId id="273" r:id="rId8"/>
    <p:sldId id="274" r:id="rId9"/>
    <p:sldId id="278" r:id="rId10"/>
    <p:sldId id="320" r:id="rId11"/>
    <p:sldId id="347" r:id="rId12"/>
    <p:sldId id="277" r:id="rId13"/>
    <p:sldId id="280" r:id="rId14"/>
    <p:sldId id="316" r:id="rId15"/>
    <p:sldId id="300" r:id="rId16"/>
    <p:sldId id="483" r:id="rId17"/>
    <p:sldId id="261" r:id="rId18"/>
    <p:sldId id="468" r:id="rId19"/>
    <p:sldId id="267" r:id="rId20"/>
    <p:sldId id="315" r:id="rId21"/>
    <p:sldId id="281" r:id="rId22"/>
    <p:sldId id="481" r:id="rId23"/>
    <p:sldId id="466" r:id="rId24"/>
    <p:sldId id="293" r:id="rId25"/>
    <p:sldId id="294" r:id="rId26"/>
    <p:sldId id="477" r:id="rId27"/>
    <p:sldId id="478" r:id="rId28"/>
    <p:sldId id="479" r:id="rId29"/>
    <p:sldId id="480" r:id="rId30"/>
    <p:sldId id="456" r:id="rId31"/>
    <p:sldId id="460" r:id="rId32"/>
    <p:sldId id="463" r:id="rId33"/>
    <p:sldId id="491" r:id="rId34"/>
    <p:sldId id="376" r:id="rId35"/>
    <p:sldId id="365" r:id="rId36"/>
    <p:sldId id="366" r:id="rId37"/>
    <p:sldId id="370" r:id="rId38"/>
    <p:sldId id="371" r:id="rId39"/>
    <p:sldId id="369" r:id="rId40"/>
    <p:sldId id="474" r:id="rId41"/>
    <p:sldId id="488" r:id="rId42"/>
    <p:sldId id="475" r:id="rId43"/>
    <p:sldId id="484" r:id="rId44"/>
    <p:sldId id="485" r:id="rId45"/>
    <p:sldId id="486" r:id="rId46"/>
    <p:sldId id="487" r:id="rId47"/>
    <p:sldId id="489" r:id="rId48"/>
    <p:sldId id="490" r:id="rId49"/>
    <p:sldId id="469" r:id="rId50"/>
    <p:sldId id="470" r:id="rId51"/>
    <p:sldId id="472" r:id="rId52"/>
    <p:sldId id="471" r:id="rId53"/>
    <p:sldId id="473" r:id="rId54"/>
    <p:sldId id="462" r:id="rId5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DC1"/>
    <a:srgbClr val="CF36BA"/>
    <a:srgbClr val="EE7D31"/>
    <a:srgbClr val="FFC000"/>
    <a:srgbClr val="70AD47"/>
    <a:srgbClr val="4372C4"/>
    <a:srgbClr val="A5A5A5"/>
    <a:srgbClr val="00B050"/>
    <a:srgbClr val="5B9BD5"/>
    <a:srgbClr val="2643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8"/>
    <p:restoredTop sz="87136"/>
  </p:normalViewPr>
  <p:slideViewPr>
    <p:cSldViewPr snapToGrid="0">
      <p:cViewPr>
        <p:scale>
          <a:sx n="168" d="100"/>
          <a:sy n="168" d="100"/>
        </p:scale>
        <p:origin x="3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sto MT" panose="02040603050505030304" pitchFamily="18" charset="77"/>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sto MT" panose="02040603050505030304" pitchFamily="18" charset="77"/>
              </a:defRPr>
            </a:lvl1pPr>
          </a:lstStyle>
          <a:p>
            <a:fld id="{AD61A671-48B1-9A4F-B27A-F30E42F29B39}" type="datetimeFigureOut">
              <a:rPr lang="en-US" smtClean="0"/>
              <a:pPr/>
              <a:t>8/24/26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sto MT" panose="02040603050505030304" pitchFamily="18"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sto MT" panose="02040603050505030304" pitchFamily="18" charset="77"/>
              </a:defRPr>
            </a:lvl1pPr>
          </a:lstStyle>
          <a:p>
            <a:fld id="{897B8225-CF9B-394B-ABA5-9017372D6592}" type="slidenum">
              <a:rPr lang="en-US" smtClean="0"/>
              <a:pPr/>
              <a:t>‹#›</a:t>
            </a:fld>
            <a:endParaRPr lang="en-US"/>
          </a:p>
        </p:txBody>
      </p:sp>
    </p:spTree>
    <p:extLst>
      <p:ext uri="{BB962C8B-B14F-4D97-AF65-F5344CB8AC3E}">
        <p14:creationId xmlns:p14="http://schemas.microsoft.com/office/powerpoint/2010/main" val="107990041"/>
      </p:ext>
    </p:extLst>
  </p:cSld>
  <p:clrMap bg1="lt1" tx1="dk1" bg2="lt2" tx2="dk2" accent1="accent1" accent2="accent2" accent3="accent3" accent4="accent4" accent5="accent5" accent6="accent6" hlink="hlink" folHlink="folHlink"/>
  <p:notesStyle>
    <a:lvl1pPr marL="0" algn="l" defTabSz="685783" rtl="0" eaLnBrk="1" latinLnBrk="0" hangingPunct="1">
      <a:defRPr sz="900" b="0" i="0" kern="1200">
        <a:solidFill>
          <a:schemeClr val="tx1"/>
        </a:solidFill>
        <a:latin typeface="Calisto MT" panose="02040603050505030304" pitchFamily="18" charset="77"/>
        <a:ea typeface="+mn-ea"/>
        <a:cs typeface="+mn-cs"/>
      </a:defRPr>
    </a:lvl1pPr>
    <a:lvl2pPr marL="342892" algn="l" defTabSz="685783" rtl="0" eaLnBrk="1" latinLnBrk="0" hangingPunct="1">
      <a:defRPr sz="900" b="0" i="0" kern="1200">
        <a:solidFill>
          <a:schemeClr val="tx1"/>
        </a:solidFill>
        <a:latin typeface="Calisto MT" panose="02040603050505030304" pitchFamily="18" charset="77"/>
        <a:ea typeface="+mn-ea"/>
        <a:cs typeface="+mn-cs"/>
      </a:defRPr>
    </a:lvl2pPr>
    <a:lvl3pPr marL="685783" algn="l" defTabSz="685783" rtl="0" eaLnBrk="1" latinLnBrk="0" hangingPunct="1">
      <a:defRPr sz="900" b="0" i="0" kern="1200">
        <a:solidFill>
          <a:schemeClr val="tx1"/>
        </a:solidFill>
        <a:latin typeface="Calisto MT" panose="02040603050505030304" pitchFamily="18" charset="77"/>
        <a:ea typeface="+mn-ea"/>
        <a:cs typeface="+mn-cs"/>
      </a:defRPr>
    </a:lvl3pPr>
    <a:lvl4pPr marL="1028675" algn="l" defTabSz="685783" rtl="0" eaLnBrk="1" latinLnBrk="0" hangingPunct="1">
      <a:defRPr sz="900" b="0" i="0" kern="1200">
        <a:solidFill>
          <a:schemeClr val="tx1"/>
        </a:solidFill>
        <a:latin typeface="Calisto MT" panose="02040603050505030304" pitchFamily="18" charset="77"/>
        <a:ea typeface="+mn-ea"/>
        <a:cs typeface="+mn-cs"/>
      </a:defRPr>
    </a:lvl4pPr>
    <a:lvl5pPr marL="1371566" algn="l" defTabSz="685783" rtl="0" eaLnBrk="1" latinLnBrk="0" hangingPunct="1">
      <a:defRPr sz="900" b="0" i="0" kern="1200">
        <a:solidFill>
          <a:schemeClr val="tx1"/>
        </a:solidFill>
        <a:latin typeface="Calisto MT" panose="02040603050505030304" pitchFamily="18" charset="77"/>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ea typeface="Calibri" panose="020F0502020204030204" pitchFamily="34" charset="0"/>
                <a:cs typeface="Times New Roman" panose="02020603050405020304" pitchFamily="18" charset="0"/>
              </a:rPr>
              <a:t>Let's have a look at how simple periodic functions act as interpretive filters. These two functions both have a wavelength that corresponds to the quarter note beat. I'll refer to that as the periodicity of the functions. I will also sometimes refer to the frequency of the function, which here is 4, meaning that it divides the full cycle by 4. The first function, the cosine has its peaks lined up with the beats, and valleys at the midway point of the beats. This rhythm has more onsets in the valleys, so when we multiply the rhythm by the cosine function, it sums to a negative value. The minus-sine function below is the same as the cosine shifted back by a quarter cycle. The peaks and valleys of this function line up with the zeros of the cosine function. They show if onsets happen more often before or after the beats.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The two resulting sums give a point in a two-dimensional space which tells us how the rhythm expresses this frequency. [Animation 1] Moving to the left in the space corresponds to more on-beat onsets, to the right more off-beat onsets. [Animation 2] Upward indicates more onsets ahead of beats, downward more onsets after the beats. [Animation 3] This version of the Bo Diddley rhythm is a little more off-beat, and is balanced between the two sides of the beat. The point in the 2-dimensional space shows this.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6</a:t>
            </a:fld>
            <a:endParaRPr lang="en-US"/>
          </a:p>
        </p:txBody>
      </p:sp>
    </p:spTree>
    <p:extLst>
      <p:ext uri="{BB962C8B-B14F-4D97-AF65-F5344CB8AC3E}">
        <p14:creationId xmlns:p14="http://schemas.microsoft.com/office/powerpoint/2010/main" val="3845286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Another thing about sound is that it represents time as continuous, and where the onsets occur doesn't totally line up with the isochronous grid implied by the notation. These deviations from isochrony are consistent, and they are not measured in rational </a:t>
            </a:r>
            <a:r>
              <a:rPr lang="en-US" sz="1800" err="1">
                <a:effectLst/>
                <a:latin typeface="Calibri" panose="020F0502020204030204" pitchFamily="34" charset="0"/>
                <a:ea typeface="Calibri" panose="020F0502020204030204" pitchFamily="34" charset="0"/>
                <a:cs typeface="Times New Roman" panose="02020603050405020304" pitchFamily="18" charset="0"/>
              </a:rPr>
              <a:t>notatable</a:t>
            </a:r>
            <a:r>
              <a:rPr lang="en-US" sz="1800">
                <a:effectLst/>
                <a:latin typeface="Calibri" panose="020F0502020204030204" pitchFamily="34" charset="0"/>
                <a:ea typeface="Calibri" panose="020F0502020204030204" pitchFamily="34" charset="0"/>
                <a:cs typeface="Times New Roman" panose="02020603050405020304" pitchFamily="18" charset="0"/>
              </a:rPr>
              <a:t> quantities.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17</a:t>
            </a:fld>
            <a:endParaRPr lang="en-US"/>
          </a:p>
        </p:txBody>
      </p:sp>
    </p:spTree>
    <p:extLst>
      <p:ext uri="{BB962C8B-B14F-4D97-AF65-F5344CB8AC3E}">
        <p14:creationId xmlns:p14="http://schemas.microsoft.com/office/powerpoint/2010/main" val="1291306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Many other theorists have noticed the problems with the discreteness of the notation based concept of meter, especially as research on </a:t>
            </a:r>
            <a:r>
              <a:rPr lang="en-US" sz="1800" err="1">
                <a:effectLst/>
                <a:latin typeface="Calibri" panose="020F0502020204030204" pitchFamily="34" charset="0"/>
                <a:ea typeface="Calibri" panose="020F0502020204030204" pitchFamily="34" charset="0"/>
                <a:cs typeface="Times New Roman" panose="02020603050405020304" pitchFamily="18" charset="0"/>
              </a:rPr>
              <a:t>microrhythmic</a:t>
            </a:r>
            <a:r>
              <a:rPr lang="en-US" sz="1800">
                <a:effectLst/>
                <a:latin typeface="Calibri" panose="020F0502020204030204" pitchFamily="34" charset="0"/>
                <a:ea typeface="Calibri" panose="020F0502020204030204" pitchFamily="34" charset="0"/>
                <a:cs typeface="Times New Roman" panose="02020603050405020304" pitchFamily="18" charset="0"/>
              </a:rPr>
              <a:t> aspects of music performance has grown. One proposed solution is Anne Danielsen’s concept of beat bin, or Chris Stover's similar idea of beat span. Thinking in functions, we might say that a beat bin is a Gaussian function, also known as a normal curve or bell curve. If we replace the instantaneous spikes of our indicator functions with Gaussian curves, they allow onsets to fall in some region around the idealized metrical position, and they say how close the onset is to the center of the beat bin.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I will return to this idea in a moment and show that it is helpful to think of beat bins in terms of simple periodic functions also.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19</a:t>
            </a:fld>
            <a:endParaRPr lang="en-US"/>
          </a:p>
        </p:txBody>
      </p:sp>
    </p:spTree>
    <p:extLst>
      <p:ext uri="{BB962C8B-B14F-4D97-AF65-F5344CB8AC3E}">
        <p14:creationId xmlns:p14="http://schemas.microsoft.com/office/powerpoint/2010/main" val="466484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Now to return to the topic of beat bins briefly. I suggested before that we could model beat bins with Gaussian functions. We could also model onsets themselves with Gaussian functions, in recognition of the fact that we can never pinpoint their location with 100% precision. Fortunately there's simple way to represent a Gaussian function with simple periodic functions. The spectrum of a Gaussian function is itself a Gaussian function. As we narrow the temporal curve the spectral curve gets wider and vice versa, meaning that the more precisely we locate events in time the flatter the frequency curve gets and the more high frequencies we can take into account. This is a statement of the Heisenberg uncertainty principle, which, although it comes from particle physics, is actually a mathematical fact about the relationship between time and frequency.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20</a:t>
            </a:fld>
            <a:endParaRPr lang="en-US"/>
          </a:p>
        </p:txBody>
      </p:sp>
    </p:spTree>
    <p:extLst>
      <p:ext uri="{BB962C8B-B14F-4D97-AF65-F5344CB8AC3E}">
        <p14:creationId xmlns:p14="http://schemas.microsoft.com/office/powerpoint/2010/main" val="2528758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This might be a familiar phenomenon to some of you: it's the same phenomenon as acoustical beats. If you heard Miles tuning his guitar yesterday you heard acoustical beats. I'm going to talk about the same thing at the timescale of rhythm. When two frequencies are close together, they gradually go in and out of phase. That phase shift occurs at a frequency corresponding to the difference between the two frequencies, so the closer together they are, the slower the phase shift.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This is an important feature of timeline music, such as African dance drumming. Many authors describe how the standard pattern gradually goes off the beat and back on to the beat. This is true whether we consider the actual beats, four per measure, or the six-beat cross rhythm. We already saw how the standard pattern maximizes frequency 5. This is one more than four, and one less than six. So in both cases, the frequency of the phase shift is one, meaning over a period of one measure.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21</a:t>
            </a:fld>
            <a:endParaRPr lang="en-US"/>
          </a:p>
        </p:txBody>
      </p:sp>
    </p:spTree>
    <p:extLst>
      <p:ext uri="{BB962C8B-B14F-4D97-AF65-F5344CB8AC3E}">
        <p14:creationId xmlns:p14="http://schemas.microsoft.com/office/powerpoint/2010/main" val="2556650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 Animation</a:t>
            </a:r>
          </a:p>
        </p:txBody>
      </p:sp>
      <p:sp>
        <p:nvSpPr>
          <p:cNvPr id="4" name="Slide Number Placeholder 3"/>
          <p:cNvSpPr>
            <a:spLocks noGrp="1"/>
          </p:cNvSpPr>
          <p:nvPr>
            <p:ph type="sldNum" sz="quarter" idx="5"/>
          </p:nvPr>
        </p:nvSpPr>
        <p:spPr/>
        <p:txBody>
          <a:bodyPr/>
          <a:lstStyle/>
          <a:p>
            <a:fld id="{897B8225-CF9B-394B-ABA5-9017372D6592}" type="slidenum">
              <a:rPr lang="en-US" smtClean="0"/>
              <a:t>24</a:t>
            </a:fld>
            <a:endParaRPr lang="en-US"/>
          </a:p>
        </p:txBody>
      </p:sp>
    </p:spTree>
    <p:extLst>
      <p:ext uri="{BB962C8B-B14F-4D97-AF65-F5344CB8AC3E}">
        <p14:creationId xmlns:p14="http://schemas.microsoft.com/office/powerpoint/2010/main" val="3722572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This method can be used for pitch also, with similar consequences. Notation has a similar way of modeling pitch as a discrete function. This is okay for prescriptive uses of notation which only need to specify an approximate target for the performer, but for descriptive uses it is a distortion. All performances have variable realizations of pitches, such as vibrato, regardless of their attitude towards tuning. The problems are more acute, however, for performances that take more advantage of expressive uses of pitch. </a:t>
            </a:r>
          </a:p>
          <a:p>
            <a:endParaRPr lang="en-US" dirty="0"/>
          </a:p>
        </p:txBody>
      </p:sp>
      <p:sp>
        <p:nvSpPr>
          <p:cNvPr id="4" name="Slide Number Placeholder 3"/>
          <p:cNvSpPr>
            <a:spLocks noGrp="1"/>
          </p:cNvSpPr>
          <p:nvPr>
            <p:ph type="sldNum" sz="quarter" idx="5"/>
          </p:nvPr>
        </p:nvSpPr>
        <p:spPr/>
        <p:txBody>
          <a:bodyPr/>
          <a:lstStyle/>
          <a:p>
            <a:fld id="{897B8225-CF9B-394B-ABA5-9017372D6592}" type="slidenum">
              <a:rPr lang="en-US" smtClean="0"/>
              <a:pPr/>
              <a:t>34</a:t>
            </a:fld>
            <a:endParaRPr lang="en-US" dirty="0"/>
          </a:p>
        </p:txBody>
      </p:sp>
    </p:spTree>
    <p:extLst>
      <p:ext uri="{BB962C8B-B14F-4D97-AF65-F5344CB8AC3E}">
        <p14:creationId xmlns:p14="http://schemas.microsoft.com/office/powerpoint/2010/main" val="2998748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ptos" panose="020B0004020202020204" pitchFamily="34" charset="0"/>
                <a:ea typeface="Aptos" panose="020B0004020202020204" pitchFamily="34" charset="0"/>
                <a:cs typeface="Times New Roman" panose="02020603050405020304" pitchFamily="18" charset="0"/>
              </a:rPr>
              <a:t>We can see the notation problem as a classification using a function of frequency 12 over the octave. The height of the function indicates how well the pitch fits the corresponding pitch class. We can classify intervals by the number of categories they span. </a:t>
            </a:r>
            <a:r>
              <a:rPr lang="en-US" sz="1800" b="1">
                <a:effectLst/>
                <a:latin typeface="Aptos" panose="020B0004020202020204" pitchFamily="34" charset="0"/>
                <a:ea typeface="Aptos" panose="020B0004020202020204" pitchFamily="34" charset="0"/>
                <a:cs typeface="Times New Roman" panose="02020603050405020304" pitchFamily="18" charset="0"/>
              </a:rPr>
              <a:t>[animation]</a:t>
            </a:r>
            <a:r>
              <a:rPr lang="en-US" sz="1800">
                <a:effectLst/>
                <a:latin typeface="Aptos" panose="020B0004020202020204" pitchFamily="34" charset="0"/>
                <a:ea typeface="Aptos" panose="020B0004020202020204" pitchFamily="34" charset="0"/>
                <a:cs typeface="Times New Roman" panose="02020603050405020304" pitchFamily="18" charset="0"/>
              </a:rPr>
              <a:t> This categorization distinguishes intervals of a fourth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and the E and E-flat.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These are in different categories, separated by an interval of 1.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pPr/>
              <a:t>35</a:t>
            </a:fld>
            <a:endParaRPr lang="en-US"/>
          </a:p>
        </p:txBody>
      </p:sp>
    </p:spTree>
    <p:extLst>
      <p:ext uri="{BB962C8B-B14F-4D97-AF65-F5344CB8AC3E}">
        <p14:creationId xmlns:p14="http://schemas.microsoft.com/office/powerpoint/2010/main" val="4275417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ea typeface="Aptos" panose="020B0004020202020204" pitchFamily="34" charset="0"/>
                <a:cs typeface="Times New Roman" panose="02020603050405020304" pitchFamily="18" charset="0"/>
              </a:rPr>
              <a:t>But we could also classify these intervals </a:t>
            </a:r>
            <a:r>
              <a:rPr lang="en-US" sz="1800" err="1">
                <a:effectLst/>
                <a:latin typeface="Aptos" panose="020B0004020202020204" pitchFamily="34" charset="0"/>
                <a:ea typeface="Aptos" panose="020B0004020202020204" pitchFamily="34" charset="0"/>
                <a:cs typeface="Times New Roman" panose="02020603050405020304" pitchFamily="18" charset="0"/>
              </a:rPr>
              <a:t>heptatonically</a:t>
            </a:r>
            <a:r>
              <a:rPr lang="en-US" sz="1800">
                <a:effectLst/>
                <a:latin typeface="Aptos" panose="020B0004020202020204" pitchFamily="34" charset="0"/>
                <a:ea typeface="Aptos" panose="020B0004020202020204" pitchFamily="34" charset="0"/>
                <a:cs typeface="Times New Roman" panose="02020603050405020304" pitchFamily="18" charset="0"/>
              </a:rPr>
              <a:t>.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The fourth, spanning 3 steps,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and the thirds, spanning 2 steps, are still distinguished, but the E and E-flat are not.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These are separated by an interval of zero, indicating that they are understood as variable intonation of a single heptatonic category.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The height of the curve distinguishes strong representatives of their categories, like C and G,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to more weak representatives like the F-sharp. </a:t>
            </a:r>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pPr/>
              <a:t>36</a:t>
            </a:fld>
            <a:endParaRPr lang="en-US"/>
          </a:p>
        </p:txBody>
      </p:sp>
    </p:spTree>
    <p:extLst>
      <p:ext uri="{BB962C8B-B14F-4D97-AF65-F5344CB8AC3E}">
        <p14:creationId xmlns:p14="http://schemas.microsoft.com/office/powerpoint/2010/main" val="1962350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European tradition negatively frames intonational flexibility, as out-of-</a:t>
            </a:r>
            <a:r>
              <a:rPr lang="en-US" err="1"/>
              <a:t>tuneness</a:t>
            </a:r>
            <a:r>
              <a:rPr lang="en-US"/>
              <a:t>. But it is essential to performance techniques that make styles like the blues possible. </a:t>
            </a:r>
            <a:r>
              <a:rPr lang="en-US" sz="1800">
                <a:effectLst/>
                <a:latin typeface="Aptos" panose="020B0004020202020204" pitchFamily="34" charset="0"/>
                <a:ea typeface="Aptos" panose="020B0004020202020204" pitchFamily="34" charset="0"/>
                <a:cs typeface="Times New Roman" panose="02020603050405020304" pitchFamily="18" charset="0"/>
              </a:rPr>
              <a:t>The frequency of a categorization can be seen as a trade-off. More categories gives the categorization more precision. </a:t>
            </a:r>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pPr/>
              <a:t>37</a:t>
            </a:fld>
            <a:endParaRPr lang="en-US"/>
          </a:p>
        </p:txBody>
      </p:sp>
    </p:spTree>
    <p:extLst>
      <p:ext uri="{BB962C8B-B14F-4D97-AF65-F5344CB8AC3E}">
        <p14:creationId xmlns:p14="http://schemas.microsoft.com/office/powerpoint/2010/main" val="3657973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ea typeface="Aptos" panose="020B0004020202020204" pitchFamily="34" charset="0"/>
                <a:cs typeface="Times New Roman" panose="02020603050405020304" pitchFamily="18" charset="0"/>
              </a:rPr>
              <a:t>We can also put notes into triadic categories. Now the note F also belongs to the same category as E. It is a more ambiguous representative, which relates to the sense of the F to E interval as a resolution. </a:t>
            </a:r>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pPr/>
              <a:t>38</a:t>
            </a:fld>
            <a:endParaRPr lang="en-US"/>
          </a:p>
        </p:txBody>
      </p:sp>
    </p:spTree>
    <p:extLst>
      <p:ext uri="{BB962C8B-B14F-4D97-AF65-F5344CB8AC3E}">
        <p14:creationId xmlns:p14="http://schemas.microsoft.com/office/powerpoint/2010/main" val="721281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ea typeface="Calibri" panose="020F0502020204030204" pitchFamily="34" charset="0"/>
                <a:cs typeface="Times New Roman" panose="02020603050405020304" pitchFamily="18" charset="0"/>
              </a:rPr>
              <a:t>Here's another periodicity that doesn't line up with the sixteenth-note grid, a division of the measure by 5. The rhythm has a very strong profile on this periodicity. A lot of notes line up with the peaks of both the cosine and sine functions. These are at distances of 3 sixteenth notes from one another, or multiples of that. Three sixteenth notes is a best approximation to the wavelength of 4/5 quarter note. The corresponding point on the </a:t>
            </a:r>
            <a:r>
              <a:rPr lang="en-US" sz="1800" err="1">
                <a:effectLst/>
                <a:ea typeface="Calibri" panose="020F0502020204030204" pitchFamily="34" charset="0"/>
                <a:cs typeface="Times New Roman" panose="02020603050405020304" pitchFamily="18" charset="0"/>
              </a:rPr>
              <a:t>xy</a:t>
            </a:r>
            <a:r>
              <a:rPr lang="en-US" sz="1800">
                <a:effectLst/>
                <a:ea typeface="Calibri" panose="020F0502020204030204" pitchFamily="34" charset="0"/>
                <a:cs typeface="Times New Roman" panose="02020603050405020304" pitchFamily="18" charset="0"/>
              </a:rPr>
              <a:t> plane is far away from the origin and in the upper left quadrant.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7</a:t>
            </a:fld>
            <a:endParaRPr lang="en-US"/>
          </a:p>
        </p:txBody>
      </p:sp>
    </p:spTree>
    <p:extLst>
      <p:ext uri="{BB962C8B-B14F-4D97-AF65-F5344CB8AC3E}">
        <p14:creationId xmlns:p14="http://schemas.microsoft.com/office/powerpoint/2010/main" val="1651155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ea typeface="Aptos" panose="020B0004020202020204" pitchFamily="34" charset="0"/>
                <a:cs typeface="Times New Roman" panose="02020603050405020304" pitchFamily="18" charset="0"/>
              </a:rPr>
              <a:t>These functions can be used as coordinates in a two dimensional space. Here’s the C major scale, </a:t>
            </a:r>
            <a:r>
              <a:rPr lang="en-US" sz="1800" b="1">
                <a:effectLst/>
                <a:latin typeface="Aptos" panose="020B0004020202020204" pitchFamily="34" charset="0"/>
                <a:ea typeface="Aptos" panose="020B0004020202020204" pitchFamily="34" charset="0"/>
                <a:cs typeface="Times New Roman" panose="02020603050405020304" pitchFamily="18" charset="0"/>
              </a:rPr>
              <a:t>[animation] </a:t>
            </a:r>
            <a:r>
              <a:rPr lang="en-US" sz="1800">
                <a:effectLst/>
                <a:latin typeface="Aptos" panose="020B0004020202020204" pitchFamily="34" charset="0"/>
                <a:ea typeface="Aptos" panose="020B0004020202020204" pitchFamily="34" charset="0"/>
                <a:cs typeface="Times New Roman" panose="02020603050405020304" pitchFamily="18" charset="0"/>
              </a:rPr>
              <a:t>a different major scale, and two triads. The goodness of fit for the collection is the distance from the center. The angle varies with transposition. </a:t>
            </a:r>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pPr/>
              <a:t>39</a:t>
            </a:fld>
            <a:endParaRPr lang="en-US"/>
          </a:p>
        </p:txBody>
      </p:sp>
    </p:spTree>
    <p:extLst>
      <p:ext uri="{BB962C8B-B14F-4D97-AF65-F5344CB8AC3E}">
        <p14:creationId xmlns:p14="http://schemas.microsoft.com/office/powerpoint/2010/main" val="1673168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ea typeface="Calibri" panose="020F0502020204030204" pitchFamily="34" charset="0"/>
                <a:cs typeface="Times New Roman" panose="02020603050405020304" pitchFamily="18" charset="0"/>
              </a:rPr>
              <a:t>I located all of these rhythms on the </a:t>
            </a:r>
            <a:r>
              <a:rPr lang="en-US" sz="1800" err="1">
                <a:effectLst/>
                <a:ea typeface="Calibri" panose="020F0502020204030204" pitchFamily="34" charset="0"/>
                <a:cs typeface="Times New Roman" panose="02020603050405020304" pitchFamily="18" charset="0"/>
              </a:rPr>
              <a:t>xy</a:t>
            </a:r>
            <a:r>
              <a:rPr lang="en-US" sz="1800">
                <a:effectLst/>
                <a:ea typeface="Calibri" panose="020F0502020204030204" pitchFamily="34" charset="0"/>
                <a:cs typeface="Times New Roman" panose="02020603050405020304" pitchFamily="18" charset="0"/>
              </a:rPr>
              <a:t> plane using two simple periodic functions, but once we know where a point is in the space, we can express it with just a single simple periodic function, because a rotation in the </a:t>
            </a:r>
            <a:r>
              <a:rPr lang="en-US" sz="1800" err="1">
                <a:effectLst/>
                <a:ea typeface="Calibri" panose="020F0502020204030204" pitchFamily="34" charset="0"/>
                <a:cs typeface="Times New Roman" panose="02020603050405020304" pitchFamily="18" charset="0"/>
              </a:rPr>
              <a:t>xy</a:t>
            </a:r>
            <a:r>
              <a:rPr lang="en-US" sz="1800">
                <a:effectLst/>
                <a:ea typeface="Calibri" panose="020F0502020204030204" pitchFamily="34" charset="0"/>
                <a:cs typeface="Times New Roman" panose="02020603050405020304" pitchFamily="18" charset="0"/>
              </a:rPr>
              <a:t>-plane corresponds to a phase shift in the sine curve. Here, because the point is at a 45 degree angle from the positive x axis, shifting the sine curve back by one-eighth of a cycle gives a curve that aligns as well as possible with all of the onsets of the rhythm. [Animation 1] This is what we call the phase of the rhythm at that frequency. The way that a rhythm expresses each possible periodicity can thus be expressed using two numbers, a magnitude, giving the total weight of the rhythm at that periodicity [Animation 2], and a phase showing where it is oriented within the cycle.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These two-dimensional spaces are the first of two tools of rhythmic analysis that I want to share today. They give a complete description of the rhythm, but they have the drawback that we have to consider each possible periodicity one at a time. The other tool I will share summarizes all of the possible frequencies at once.</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8</a:t>
            </a:fld>
            <a:endParaRPr lang="en-US"/>
          </a:p>
        </p:txBody>
      </p:sp>
    </p:spTree>
    <p:extLst>
      <p:ext uri="{BB962C8B-B14F-4D97-AF65-F5344CB8AC3E}">
        <p14:creationId xmlns:p14="http://schemas.microsoft.com/office/powerpoint/2010/main" val="3229202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ea typeface="Calibri" panose="020F0502020204030204" pitchFamily="34" charset="0"/>
                <a:cs typeface="Times New Roman" panose="02020603050405020304" pitchFamily="18" charset="0"/>
              </a:rPr>
              <a:t>This is called the rhythmic spectrum. It is a function that shows the magnitude of the rhythm at each possible frequency. Frequency is on the x axis, and magnitude on the y axis. All of the rhythms I'll consider in this paper are cyclic, meaning they can be understood to repeat indefinitely. Most of them will also be restricted to some isochronous grid within that cycle. For instance, the clave rhythm here has onsets that all fall on a sixteenth-note grid. Since there are sixteen possible positions in the cycle, the number of ways to divide that cycle is limited to 8, half the length of the cycle. If we were to continue the spectrum with frequencies larger than 8, then we would simply repeat information that is already shown. However, I have just argued that it is important to have a theory that doesn't limit us to isochronous grids like this, and allows us to imagine what happens when we make </a:t>
            </a:r>
            <a:r>
              <a:rPr lang="en-US" sz="1800" err="1">
                <a:effectLst/>
                <a:ea typeface="Calibri" panose="020F0502020204030204" pitchFamily="34" charset="0"/>
                <a:cs typeface="Times New Roman" panose="02020603050405020304" pitchFamily="18" charset="0"/>
              </a:rPr>
              <a:t>microrhythmic</a:t>
            </a:r>
            <a:r>
              <a:rPr lang="en-US" sz="1800">
                <a:effectLst/>
                <a:ea typeface="Calibri" panose="020F0502020204030204" pitchFamily="34" charset="0"/>
                <a:cs typeface="Times New Roman" panose="02020603050405020304" pitchFamily="18" charset="0"/>
              </a:rPr>
              <a:t> variations in the rhythm. It's also possible to make spectra for these, the difference being that there is not necessarily a limit on how high of frequencies we could consider. We can extend the spectrum as far as we want to the right without duplicating information.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Let's explore what we can learn from the spectrum of the clave rhythm shown here. [Animation 1] The largest frequency is the fifth. This indicates that the five onsets of the clave rhythm are relatively evenly spaced.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[Animation 2] The next largest frequency is 8, which corresponds to the eighth-note periodicity. This is because the onsets of the clave mostly fall on the eighth-note grid.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[Animation 3] On the other hand, onsets fall in a variety of places in relation to the quarter-note grid, so frequency 4, which corresponds to quarter-note periodicity, is small.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[Animation 4] The smallest coefficient is the first, showing that the rhythm has a balanced distribution throughout the entire cycle.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[Animation 5] Finally, there is another smaller peak at frequency 3. This comes from the embedded tresillo rhythm in the first, third, and fifth onsets. The addition of the other two onsets weakens frequency 3, but doesn't eliminate it completely.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9</a:t>
            </a:fld>
            <a:endParaRPr lang="en-US"/>
          </a:p>
        </p:txBody>
      </p:sp>
    </p:spTree>
    <p:extLst>
      <p:ext uri="{BB962C8B-B14F-4D97-AF65-F5344CB8AC3E}">
        <p14:creationId xmlns:p14="http://schemas.microsoft.com/office/powerpoint/2010/main" val="2920616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ea typeface="Calibri" panose="020F0502020204030204" pitchFamily="34" charset="0"/>
                <a:cs typeface="Times New Roman" panose="02020603050405020304" pitchFamily="18" charset="0"/>
              </a:rPr>
              <a:t>In the next part of the talk I would like to explore the phenomenon of rhythmic maximal evenness and use the tools I've just described to explain why it is an important and common musical feature.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10</a:t>
            </a:fld>
            <a:endParaRPr lang="en-US"/>
          </a:p>
        </p:txBody>
      </p:sp>
    </p:spTree>
    <p:extLst>
      <p:ext uri="{BB962C8B-B14F-4D97-AF65-F5344CB8AC3E}">
        <p14:creationId xmlns:p14="http://schemas.microsoft.com/office/powerpoint/2010/main" val="3564209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ea typeface="Calibri" panose="020F0502020204030204" pitchFamily="34" charset="0"/>
                <a:cs typeface="Times New Roman" panose="02020603050405020304" pitchFamily="18" charset="0"/>
              </a:rPr>
              <a:t>A lot of very common and very important rhythms are maximally even. The 3-in-8 maximally even rhythm, commonly known as the tresillo, is ubiquitous in Latin music, American popular music, and elsewhere. The complement of a maximally rhythm is also maximally even, and the larger maximally even rhythm always contains the smaller one, so we can think of it as an extension. The complement of the tresillo is known as the cinquillo and is also a common rhythm in many types of music.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12</a:t>
            </a:fld>
            <a:endParaRPr lang="en-US"/>
          </a:p>
        </p:txBody>
      </p:sp>
    </p:spTree>
    <p:extLst>
      <p:ext uri="{BB962C8B-B14F-4D97-AF65-F5344CB8AC3E}">
        <p14:creationId xmlns:p14="http://schemas.microsoft.com/office/powerpoint/2010/main" val="3208058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ea typeface="Calibri" panose="020F0502020204030204" pitchFamily="34" charset="0"/>
                <a:cs typeface="Times New Roman" panose="02020603050405020304" pitchFamily="18" charset="0"/>
              </a:rPr>
              <a:t>Another important maximally even rhythm is the standard pattern, which occurs as a timeline in many African and African-diasporic </a:t>
            </a:r>
            <a:r>
              <a:rPr lang="en-US" sz="1800" err="1">
                <a:effectLst/>
                <a:ea typeface="Calibri" panose="020F0502020204030204" pitchFamily="34" charset="0"/>
                <a:cs typeface="Times New Roman" panose="02020603050405020304" pitchFamily="18" charset="0"/>
              </a:rPr>
              <a:t>musics</a:t>
            </a:r>
            <a:r>
              <a:rPr lang="en-US" sz="1800">
                <a:effectLst/>
                <a:ea typeface="Calibri" panose="020F0502020204030204" pitchFamily="34" charset="0"/>
                <a:cs typeface="Times New Roman" panose="02020603050405020304" pitchFamily="18" charset="0"/>
              </a:rPr>
              <a:t>. The standard pattern is 7-in-12 maximally even and is often referred to as the diatonic rhythm, because it's the rhythmic analogue of a diatonic scale. The 5-in-12 complement substitutes for it in many contexts.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13</a:t>
            </a:fld>
            <a:endParaRPr lang="en-US"/>
          </a:p>
        </p:txBody>
      </p:sp>
    </p:spTree>
    <p:extLst>
      <p:ext uri="{BB962C8B-B14F-4D97-AF65-F5344CB8AC3E}">
        <p14:creationId xmlns:p14="http://schemas.microsoft.com/office/powerpoint/2010/main" val="3861991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ea typeface="Calibri" panose="020F0502020204030204" pitchFamily="34" charset="0"/>
                <a:cs typeface="Times New Roman" panose="02020603050405020304" pitchFamily="18" charset="0"/>
              </a:rPr>
              <a:t>Maximally even rhythms all have similar spectra, with one prominent spike at the frequency corresponding to the number of onsets. All of the other values are low, especially coefficient 1. </a:t>
            </a:r>
          </a:p>
          <a:p>
            <a:pPr marL="0" marR="0">
              <a:spcBef>
                <a:spcPts val="0"/>
              </a:spcBef>
              <a:spcAft>
                <a:spcPts val="0"/>
              </a:spcAft>
            </a:pPr>
            <a:r>
              <a:rPr lang="en-US" sz="1800">
                <a:effectLst/>
                <a:ea typeface="Calibri" panose="020F0502020204030204" pitchFamily="34" charset="0"/>
                <a:cs typeface="Times New Roman" panose="02020603050405020304" pitchFamily="18" charset="0"/>
              </a:rPr>
              <a:t>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14</a:t>
            </a:fld>
            <a:endParaRPr lang="en-US"/>
          </a:p>
        </p:txBody>
      </p:sp>
    </p:spTree>
    <p:extLst>
      <p:ext uri="{BB962C8B-B14F-4D97-AF65-F5344CB8AC3E}">
        <p14:creationId xmlns:p14="http://schemas.microsoft.com/office/powerpoint/2010/main" val="2470967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Now let's come back to the Bo Diddley rhythm with the tools I've just described. Here's the spectrum for the tresillo rhythm.</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[Animation 1] and the four note that Diddley emphasizes. These both have mirror </a:t>
            </a:r>
            <a:r>
              <a:rPr lang="en-US" sz="1800" err="1">
                <a:effectLst/>
                <a:latin typeface="Calibri" panose="020F0502020204030204" pitchFamily="34" charset="0"/>
                <a:ea typeface="Calibri" panose="020F0502020204030204" pitchFamily="34" charset="0"/>
                <a:cs typeface="Times New Roman" panose="02020603050405020304" pitchFamily="18" charset="0"/>
              </a:rPr>
              <a:t>symmtery</a:t>
            </a:r>
            <a:r>
              <a:rPr lang="en-US" sz="1800">
                <a:effectLst/>
                <a:latin typeface="Calibri" panose="020F0502020204030204" pitchFamily="34" charset="0"/>
                <a:ea typeface="Calibri" panose="020F0502020204030204" pitchFamily="34" charset="0"/>
                <a:cs typeface="Times New Roman" panose="02020603050405020304" pitchFamily="18" charset="0"/>
              </a:rPr>
              <a:t> because they are fully on the eighth-note grid.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[Animation 2] Here's he five-note clave.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[Animation 3] and the full 7-onset rhythm.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[Animation 4] First we see that the strength of frequency 3, the main peak of the tresillo rhythm, gradually diminishes as we add notes.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[Animation 5] On the other hand the peak at frequency 5 does the opposite and gets more intense.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[Animation 6] The peaks corresponding to metrical qualities are relatively unaffected. Frequency 4, the quarter-note periodicity, is relatively weak,</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[Animation 7] And the eighth-note periodicity remains relatively strong. </a:t>
            </a:r>
          </a:p>
          <a:p>
            <a:endParaRPr lang="en-US"/>
          </a:p>
        </p:txBody>
      </p:sp>
      <p:sp>
        <p:nvSpPr>
          <p:cNvPr id="4" name="Slide Number Placeholder 3"/>
          <p:cNvSpPr>
            <a:spLocks noGrp="1"/>
          </p:cNvSpPr>
          <p:nvPr>
            <p:ph type="sldNum" sz="quarter" idx="5"/>
          </p:nvPr>
        </p:nvSpPr>
        <p:spPr/>
        <p:txBody>
          <a:bodyPr/>
          <a:lstStyle/>
          <a:p>
            <a:fld id="{897B8225-CF9B-394B-ABA5-9017372D6592}" type="slidenum">
              <a:rPr lang="en-US" smtClean="0"/>
              <a:t>15</a:t>
            </a:fld>
            <a:endParaRPr lang="en-US"/>
          </a:p>
        </p:txBody>
      </p:sp>
    </p:spTree>
    <p:extLst>
      <p:ext uri="{BB962C8B-B14F-4D97-AF65-F5344CB8AC3E}">
        <p14:creationId xmlns:p14="http://schemas.microsoft.com/office/powerpoint/2010/main" val="2477546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346262" y="4869656"/>
            <a:ext cx="2057400" cy="273844"/>
          </a:xfrm>
        </p:spPr>
        <p:txBody>
          <a:bodyPr/>
          <a:lstStyle>
            <a:lvl1pPr>
              <a:defRPr baseline="0">
                <a:solidFill>
                  <a:schemeClr val="tx1"/>
                </a:solidFill>
              </a:defRPr>
            </a:lvl1pPr>
          </a:lstStyle>
          <a:p>
            <a:r>
              <a:rPr lang="en-US"/>
              <a:t>IRMA 5/14/2025</a:t>
            </a:r>
          </a:p>
        </p:txBody>
      </p:sp>
      <p:sp>
        <p:nvSpPr>
          <p:cNvPr id="5" name="Footer Placeholder 4"/>
          <p:cNvSpPr>
            <a:spLocks noGrp="1"/>
          </p:cNvSpPr>
          <p:nvPr>
            <p:ph type="ftr" sz="quarter" idx="11"/>
          </p:nvPr>
        </p:nvSpPr>
        <p:spPr>
          <a:xfrm>
            <a:off x="2948268" y="4869656"/>
            <a:ext cx="3086100" cy="273844"/>
          </a:xfrm>
        </p:spPr>
        <p:txBody>
          <a:bodyPr/>
          <a:lstStyle>
            <a:lvl1pPr>
              <a:defRPr baseline="0">
                <a:solidFill>
                  <a:schemeClr val="tx1"/>
                </a:solidFill>
              </a:defRPr>
            </a:lvl1pPr>
          </a:lstStyle>
          <a:p>
            <a:r>
              <a:rPr lang="en-US"/>
              <a:t>Applications of Fourier Transform</a:t>
            </a:r>
          </a:p>
        </p:txBody>
      </p:sp>
      <p:sp>
        <p:nvSpPr>
          <p:cNvPr id="6" name="Slide Number Placeholder 5"/>
          <p:cNvSpPr>
            <a:spLocks noGrp="1"/>
          </p:cNvSpPr>
          <p:nvPr>
            <p:ph type="sldNum" sz="quarter" idx="12"/>
          </p:nvPr>
        </p:nvSpPr>
        <p:spPr>
          <a:xfrm>
            <a:off x="6972300" y="4869656"/>
            <a:ext cx="2057400" cy="273844"/>
          </a:xfrm>
        </p:spPr>
        <p:txBody>
          <a:bodyPr/>
          <a:lstStyle>
            <a:lvl1pPr>
              <a:defRPr baseline="0">
                <a:solidFill>
                  <a:schemeClr val="tx1"/>
                </a:solidFill>
              </a:defRPr>
            </a:lvl1p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a:t>
            </a:fld>
            <a:endParaRPr lang="en-US">
              <a:latin typeface="Calisto MT" panose="02040603050505030304" pitchFamily="18" charset="77"/>
            </a:endParaRPr>
          </a:p>
        </p:txBody>
      </p:sp>
    </p:spTree>
    <p:extLst>
      <p:ext uri="{BB962C8B-B14F-4D97-AF65-F5344CB8AC3E}">
        <p14:creationId xmlns:p14="http://schemas.microsoft.com/office/powerpoint/2010/main" val="4195013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IRMA 5/14/2025</a:t>
            </a:r>
          </a:p>
        </p:txBody>
      </p:sp>
      <p:sp>
        <p:nvSpPr>
          <p:cNvPr id="5" name="Footer Placeholder 4"/>
          <p:cNvSpPr>
            <a:spLocks noGrp="1"/>
          </p:cNvSpPr>
          <p:nvPr>
            <p:ph type="ftr" sz="quarter" idx="11"/>
          </p:nvPr>
        </p:nvSpPr>
        <p:spPr/>
        <p:txBody>
          <a:bodyPr/>
          <a:lstStyle/>
          <a:p>
            <a:r>
              <a:rPr lang="en-US"/>
              <a:t>Applications of Fourier Transform</a:t>
            </a:r>
          </a:p>
        </p:txBody>
      </p:sp>
      <p:sp>
        <p:nvSpPr>
          <p:cNvPr id="6" name="Slide Number Placeholder 5"/>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397466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IRMA 5/14/2025</a:t>
            </a:r>
          </a:p>
        </p:txBody>
      </p:sp>
      <p:sp>
        <p:nvSpPr>
          <p:cNvPr id="5" name="Footer Placeholder 4"/>
          <p:cNvSpPr>
            <a:spLocks noGrp="1"/>
          </p:cNvSpPr>
          <p:nvPr>
            <p:ph type="ftr" sz="quarter" idx="11"/>
          </p:nvPr>
        </p:nvSpPr>
        <p:spPr/>
        <p:txBody>
          <a:bodyPr/>
          <a:lstStyle/>
          <a:p>
            <a:r>
              <a:rPr lang="en-US"/>
              <a:t>Applications of Fourier Transform</a:t>
            </a:r>
          </a:p>
        </p:txBody>
      </p:sp>
      <p:sp>
        <p:nvSpPr>
          <p:cNvPr id="6" name="Slide Number Placeholder 5"/>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80053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615142"/>
          </a:xfrm>
        </p:spPr>
        <p:txBody>
          <a:bodyPr>
            <a:normAutofit/>
          </a:bodyPr>
          <a:lstStyle>
            <a:lvl1pPr algn="ctr">
              <a:defRPr sz="2700" baseline="0"/>
            </a:lvl1pPr>
          </a:lstStyle>
          <a:p>
            <a:r>
              <a:rPr lang="en-US" dirty="0"/>
              <a:t>Click to edit Master title style</a:t>
            </a:r>
          </a:p>
        </p:txBody>
      </p:sp>
      <p:sp>
        <p:nvSpPr>
          <p:cNvPr id="3" name="Content Placeholder 2"/>
          <p:cNvSpPr>
            <a:spLocks noGrp="1"/>
          </p:cNvSpPr>
          <p:nvPr>
            <p:ph idx="1"/>
          </p:nvPr>
        </p:nvSpPr>
        <p:spPr>
          <a:xfrm>
            <a:off x="628650" y="939998"/>
            <a:ext cx="7886700" cy="3263504"/>
          </a:xfrm>
        </p:spPr>
        <p:txBody>
          <a:bodyPr/>
          <a:lstStyle>
            <a:lvl1pPr marL="0" indent="0" algn="ctr">
              <a:buNone/>
              <a:defRPr sz="2200"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Date Placeholder 3">
            <a:extLst>
              <a:ext uri="{FF2B5EF4-FFF2-40B4-BE49-F238E27FC236}">
                <a16:creationId xmlns:a16="http://schemas.microsoft.com/office/drawing/2014/main" id="{735120FD-5AE2-11F6-2B51-690DF8F44345}"/>
              </a:ext>
            </a:extLst>
          </p:cNvPr>
          <p:cNvSpPr>
            <a:spLocks noGrp="1"/>
          </p:cNvSpPr>
          <p:nvPr>
            <p:ph type="dt" sz="half" idx="10"/>
          </p:nvPr>
        </p:nvSpPr>
        <p:spPr>
          <a:xfrm>
            <a:off x="346262" y="4869656"/>
            <a:ext cx="2057400" cy="273844"/>
          </a:xfrm>
        </p:spPr>
        <p:txBody>
          <a:bodyPr/>
          <a:lstStyle>
            <a:lvl1pPr>
              <a:defRPr baseline="0">
                <a:solidFill>
                  <a:schemeClr val="tx1"/>
                </a:solidFill>
              </a:defRPr>
            </a:lvl1pPr>
          </a:lstStyle>
          <a:p>
            <a:r>
              <a:rPr lang="en-US"/>
              <a:t>IRMA 5/14/2025</a:t>
            </a:r>
          </a:p>
        </p:txBody>
      </p:sp>
      <p:sp>
        <p:nvSpPr>
          <p:cNvPr id="14" name="Footer Placeholder 4">
            <a:extLst>
              <a:ext uri="{FF2B5EF4-FFF2-40B4-BE49-F238E27FC236}">
                <a16:creationId xmlns:a16="http://schemas.microsoft.com/office/drawing/2014/main" id="{5D62EC31-DD7E-436B-0281-F1D866EA09D5}"/>
              </a:ext>
            </a:extLst>
          </p:cNvPr>
          <p:cNvSpPr>
            <a:spLocks noGrp="1"/>
          </p:cNvSpPr>
          <p:nvPr>
            <p:ph type="ftr" sz="quarter" idx="11"/>
          </p:nvPr>
        </p:nvSpPr>
        <p:spPr>
          <a:xfrm>
            <a:off x="2948268" y="4869656"/>
            <a:ext cx="3086100" cy="273844"/>
          </a:xfrm>
        </p:spPr>
        <p:txBody>
          <a:bodyPr/>
          <a:lstStyle>
            <a:lvl1pPr>
              <a:defRPr baseline="0">
                <a:solidFill>
                  <a:schemeClr val="tx1"/>
                </a:solidFill>
              </a:defRPr>
            </a:lvl1pPr>
          </a:lstStyle>
          <a:p>
            <a:r>
              <a:rPr lang="en-US"/>
              <a:t>Applications of Fourier Transform</a:t>
            </a:r>
          </a:p>
        </p:txBody>
      </p:sp>
      <p:sp>
        <p:nvSpPr>
          <p:cNvPr id="15" name="Slide Number Placeholder 5">
            <a:extLst>
              <a:ext uri="{FF2B5EF4-FFF2-40B4-BE49-F238E27FC236}">
                <a16:creationId xmlns:a16="http://schemas.microsoft.com/office/drawing/2014/main" id="{268BA689-A4E5-5AF4-156C-CFA64A48B91F}"/>
              </a:ext>
            </a:extLst>
          </p:cNvPr>
          <p:cNvSpPr>
            <a:spLocks noGrp="1"/>
          </p:cNvSpPr>
          <p:nvPr>
            <p:ph type="sldNum" sz="quarter" idx="12"/>
          </p:nvPr>
        </p:nvSpPr>
        <p:spPr>
          <a:xfrm>
            <a:off x="6972300" y="4869656"/>
            <a:ext cx="2057400" cy="273844"/>
          </a:xfrm>
        </p:spPr>
        <p:txBody>
          <a:bodyPr/>
          <a:lstStyle>
            <a:lvl1pPr>
              <a:defRPr baseline="0">
                <a:solidFill>
                  <a:schemeClr val="tx1"/>
                </a:solidFill>
              </a:defRPr>
            </a:lvl1p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a:t>
            </a:fld>
            <a:endParaRPr lang="en-US">
              <a:latin typeface="Calisto MT" panose="02040603050505030304" pitchFamily="18" charset="77"/>
            </a:endParaRPr>
          </a:p>
        </p:txBody>
      </p:sp>
    </p:spTree>
    <p:extLst>
      <p:ext uri="{BB962C8B-B14F-4D97-AF65-F5344CB8AC3E}">
        <p14:creationId xmlns:p14="http://schemas.microsoft.com/office/powerpoint/2010/main" val="2755514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IRMA 5/14/2025</a:t>
            </a:r>
          </a:p>
        </p:txBody>
      </p:sp>
      <p:sp>
        <p:nvSpPr>
          <p:cNvPr id="5" name="Footer Placeholder 4"/>
          <p:cNvSpPr>
            <a:spLocks noGrp="1"/>
          </p:cNvSpPr>
          <p:nvPr>
            <p:ph type="ftr" sz="quarter" idx="11"/>
          </p:nvPr>
        </p:nvSpPr>
        <p:spPr/>
        <p:txBody>
          <a:bodyPr/>
          <a:lstStyle/>
          <a:p>
            <a:r>
              <a:rPr lang="en-US"/>
              <a:t>Applications of Fourier Transform</a:t>
            </a:r>
          </a:p>
        </p:txBody>
      </p:sp>
      <p:sp>
        <p:nvSpPr>
          <p:cNvPr id="6" name="Slide Number Placeholder 5"/>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2729183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IRMA 5/14/2025</a:t>
            </a:r>
          </a:p>
        </p:txBody>
      </p:sp>
      <p:sp>
        <p:nvSpPr>
          <p:cNvPr id="6" name="Footer Placeholder 5"/>
          <p:cNvSpPr>
            <a:spLocks noGrp="1"/>
          </p:cNvSpPr>
          <p:nvPr>
            <p:ph type="ftr" sz="quarter" idx="11"/>
          </p:nvPr>
        </p:nvSpPr>
        <p:spPr/>
        <p:txBody>
          <a:bodyPr/>
          <a:lstStyle/>
          <a:p>
            <a:r>
              <a:rPr lang="en-US"/>
              <a:t>Applications of Fourier Transform</a:t>
            </a:r>
          </a:p>
        </p:txBody>
      </p:sp>
      <p:sp>
        <p:nvSpPr>
          <p:cNvPr id="7" name="Slide Number Placeholder 6"/>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836471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IRMA 5/14/2025</a:t>
            </a:r>
          </a:p>
        </p:txBody>
      </p:sp>
      <p:sp>
        <p:nvSpPr>
          <p:cNvPr id="8" name="Footer Placeholder 7"/>
          <p:cNvSpPr>
            <a:spLocks noGrp="1"/>
          </p:cNvSpPr>
          <p:nvPr>
            <p:ph type="ftr" sz="quarter" idx="11"/>
          </p:nvPr>
        </p:nvSpPr>
        <p:spPr/>
        <p:txBody>
          <a:bodyPr/>
          <a:lstStyle/>
          <a:p>
            <a:r>
              <a:rPr lang="en-US"/>
              <a:t>Applications of Fourier Transform</a:t>
            </a:r>
          </a:p>
        </p:txBody>
      </p:sp>
      <p:sp>
        <p:nvSpPr>
          <p:cNvPr id="9" name="Slide Number Placeholder 8"/>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258572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IRMA 5/14/2025</a:t>
            </a:r>
          </a:p>
        </p:txBody>
      </p:sp>
      <p:sp>
        <p:nvSpPr>
          <p:cNvPr id="4" name="Footer Placeholder 3"/>
          <p:cNvSpPr>
            <a:spLocks noGrp="1"/>
          </p:cNvSpPr>
          <p:nvPr>
            <p:ph type="ftr" sz="quarter" idx="11"/>
          </p:nvPr>
        </p:nvSpPr>
        <p:spPr/>
        <p:txBody>
          <a:bodyPr/>
          <a:lstStyle/>
          <a:p>
            <a:r>
              <a:rPr lang="en-US"/>
              <a:t>Applications of Fourier Transform</a:t>
            </a:r>
          </a:p>
        </p:txBody>
      </p:sp>
      <p:sp>
        <p:nvSpPr>
          <p:cNvPr id="5" name="Slide Number Placeholder 4"/>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4216015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IRMA 5/14/2025</a:t>
            </a:r>
          </a:p>
        </p:txBody>
      </p:sp>
      <p:sp>
        <p:nvSpPr>
          <p:cNvPr id="3" name="Footer Placeholder 2"/>
          <p:cNvSpPr>
            <a:spLocks noGrp="1"/>
          </p:cNvSpPr>
          <p:nvPr>
            <p:ph type="ftr" sz="quarter" idx="11"/>
          </p:nvPr>
        </p:nvSpPr>
        <p:spPr/>
        <p:txBody>
          <a:bodyPr/>
          <a:lstStyle/>
          <a:p>
            <a:r>
              <a:rPr lang="en-US"/>
              <a:t>Applications of Fourier Transform</a:t>
            </a:r>
          </a:p>
        </p:txBody>
      </p:sp>
      <p:sp>
        <p:nvSpPr>
          <p:cNvPr id="4" name="Slide Number Placeholder 3"/>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3332861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IRMA 5/14/2025</a:t>
            </a:r>
          </a:p>
        </p:txBody>
      </p:sp>
      <p:sp>
        <p:nvSpPr>
          <p:cNvPr id="6" name="Footer Placeholder 5"/>
          <p:cNvSpPr>
            <a:spLocks noGrp="1"/>
          </p:cNvSpPr>
          <p:nvPr>
            <p:ph type="ftr" sz="quarter" idx="11"/>
          </p:nvPr>
        </p:nvSpPr>
        <p:spPr/>
        <p:txBody>
          <a:bodyPr/>
          <a:lstStyle/>
          <a:p>
            <a:r>
              <a:rPr lang="en-US"/>
              <a:t>Applications of Fourier Transform</a:t>
            </a:r>
          </a:p>
        </p:txBody>
      </p:sp>
      <p:sp>
        <p:nvSpPr>
          <p:cNvPr id="7" name="Slide Number Placeholder 6"/>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72309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IRMA 5/14/2025</a:t>
            </a:r>
          </a:p>
        </p:txBody>
      </p:sp>
      <p:sp>
        <p:nvSpPr>
          <p:cNvPr id="6" name="Footer Placeholder 5"/>
          <p:cNvSpPr>
            <a:spLocks noGrp="1"/>
          </p:cNvSpPr>
          <p:nvPr>
            <p:ph type="ftr" sz="quarter" idx="11"/>
          </p:nvPr>
        </p:nvSpPr>
        <p:spPr/>
        <p:txBody>
          <a:bodyPr/>
          <a:lstStyle/>
          <a:p>
            <a:r>
              <a:rPr lang="en-US"/>
              <a:t>Applications of Fourier Transform</a:t>
            </a:r>
          </a:p>
        </p:txBody>
      </p:sp>
      <p:sp>
        <p:nvSpPr>
          <p:cNvPr id="7" name="Slide Number Placeholder 6"/>
          <p:cNvSpPr>
            <a:spLocks noGrp="1"/>
          </p:cNvSpPr>
          <p:nvPr>
            <p:ph type="sldNum" sz="quarter" idx="12"/>
          </p:nvPr>
        </p:nvSpPr>
        <p:spPr/>
        <p:txBody>
          <a:bodyPr/>
          <a:lstStyle/>
          <a:p>
            <a:fld id="{6950D593-2953-924C-A0DA-F3B17E0E49C7}" type="slidenum">
              <a:rPr lang="en-US" smtClean="0"/>
              <a:pPr/>
              <a:t>‹#›</a:t>
            </a:fld>
            <a:endParaRPr lang="en-US"/>
          </a:p>
        </p:txBody>
      </p:sp>
    </p:spTree>
    <p:extLst>
      <p:ext uri="{BB962C8B-B14F-4D97-AF65-F5344CB8AC3E}">
        <p14:creationId xmlns:p14="http://schemas.microsoft.com/office/powerpoint/2010/main" val="133726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IRMA 5/14/2025</a:t>
            </a: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Applications of Fourier Transform</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a:t>
            </a:fld>
            <a:endParaRPr lang="en-US">
              <a:latin typeface="Calisto MT" panose="02040603050505030304" pitchFamily="18" charset="77"/>
            </a:endParaRPr>
          </a:p>
        </p:txBody>
      </p:sp>
      <p:pic>
        <p:nvPicPr>
          <p:cNvPr id="9" name="Picture 8">
            <a:extLst>
              <a:ext uri="{FF2B5EF4-FFF2-40B4-BE49-F238E27FC236}">
                <a16:creationId xmlns:a16="http://schemas.microsoft.com/office/drawing/2014/main" id="{5609C469-CBF4-0842-441C-023D074404E2}"/>
              </a:ext>
            </a:extLst>
          </p:cNvPr>
          <p:cNvPicPr>
            <a:picLocks noChangeAspect="1"/>
          </p:cNvPicPr>
          <p:nvPr userDrawn="1"/>
        </p:nvPicPr>
        <p:blipFill>
          <a:blip r:embed="rId13"/>
          <a:srcRect b="21054"/>
          <a:stretch/>
        </p:blipFill>
        <p:spPr>
          <a:xfrm>
            <a:off x="0" y="1"/>
            <a:ext cx="9144000" cy="5143500"/>
          </a:xfrm>
          <a:prstGeom prst="rect">
            <a:avLst/>
          </a:prstGeom>
        </p:spPr>
      </p:pic>
    </p:spTree>
    <p:extLst>
      <p:ext uri="{BB962C8B-B14F-4D97-AF65-F5344CB8AC3E}">
        <p14:creationId xmlns:p14="http://schemas.microsoft.com/office/powerpoint/2010/main" val="23184161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emf"/><Relationship Id="rId4" Type="http://schemas.openxmlformats.org/officeDocument/2006/relationships/image" Target="../media/image20.png"/><Relationship Id="rId9" Type="http://schemas.openxmlformats.org/officeDocument/2006/relationships/image" Target="../media/image24.emf"/></Relationships>
</file>

<file path=ppt/slides/_rels/slide13.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png"/><Relationship Id="rId7" Type="http://schemas.openxmlformats.org/officeDocument/2006/relationships/image" Target="../media/image30.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1.emf"/><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38.png"/><Relationship Id="rId4" Type="http://schemas.openxmlformats.org/officeDocument/2006/relationships/image" Target="../media/image34.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7.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notesSlide" Target="../notesSlides/notesSlide19.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1.t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D6776-383A-B270-2A3D-0BEE0F24F156}"/>
              </a:ext>
            </a:extLst>
          </p:cNvPr>
          <p:cNvSpPr>
            <a:spLocks noGrp="1"/>
          </p:cNvSpPr>
          <p:nvPr>
            <p:ph type="ctrTitle"/>
          </p:nvPr>
        </p:nvSpPr>
        <p:spPr/>
        <p:txBody>
          <a:bodyPr>
            <a:normAutofit fontScale="90000"/>
          </a:bodyPr>
          <a:lstStyle/>
          <a:p>
            <a:r>
              <a:rPr lang="en-US" dirty="0">
                <a:latin typeface="Calisto MT" panose="02040603050505030304" pitchFamily="18" charset="77"/>
              </a:rPr>
              <a:t>Applications of Fourier Transforms in Pitch and Rhythmic Spaces</a:t>
            </a:r>
          </a:p>
        </p:txBody>
      </p:sp>
      <p:sp>
        <p:nvSpPr>
          <p:cNvPr id="3" name="Subtitle 2">
            <a:extLst>
              <a:ext uri="{FF2B5EF4-FFF2-40B4-BE49-F238E27FC236}">
                <a16:creationId xmlns:a16="http://schemas.microsoft.com/office/drawing/2014/main" id="{03E69F8B-FD48-A23A-5AFC-584B066E8F2B}"/>
              </a:ext>
            </a:extLst>
          </p:cNvPr>
          <p:cNvSpPr>
            <a:spLocks noGrp="1"/>
          </p:cNvSpPr>
          <p:nvPr>
            <p:ph type="subTitle" idx="1"/>
          </p:nvPr>
        </p:nvSpPr>
        <p:spPr>
          <a:xfrm>
            <a:off x="1143000" y="2719864"/>
            <a:ext cx="6858000" cy="1241822"/>
          </a:xfrm>
        </p:spPr>
        <p:txBody>
          <a:bodyPr/>
          <a:lstStyle/>
          <a:p>
            <a:pPr>
              <a:spcAft>
                <a:spcPts val="900"/>
              </a:spcAft>
            </a:pPr>
            <a:r>
              <a:rPr lang="en-US" dirty="0"/>
              <a:t>Jason Yust,               .</a:t>
            </a:r>
          </a:p>
          <a:p>
            <a:r>
              <a:rPr lang="en-US" dirty="0" err="1"/>
              <a:t>Maths</a:t>
            </a:r>
            <a:r>
              <a:rPr lang="en-US"/>
              <a:t> and Music Day at IRMA, May 14, 2025</a:t>
            </a:r>
          </a:p>
          <a:p>
            <a:r>
              <a:rPr lang="en-US"/>
              <a:t>Strasbourg</a:t>
            </a:r>
          </a:p>
        </p:txBody>
      </p:sp>
      <p:sp>
        <p:nvSpPr>
          <p:cNvPr id="7" name="Slide Number Placeholder 6">
            <a:extLst>
              <a:ext uri="{FF2B5EF4-FFF2-40B4-BE49-F238E27FC236}">
                <a16:creationId xmlns:a16="http://schemas.microsoft.com/office/drawing/2014/main" id="{57FD3FFB-0F56-8BBE-2E9F-95FD49275CF5}"/>
              </a:ext>
            </a:extLst>
          </p:cNvPr>
          <p:cNvSpPr>
            <a:spLocks noGrp="1"/>
          </p:cNvSpPr>
          <p:nvPr>
            <p:ph type="sldNum" sz="quarter" idx="12"/>
          </p:nvPr>
        </p:nvSpPr>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1</a:t>
            </a:fld>
            <a:endParaRPr lang="en-US">
              <a:latin typeface="Calisto MT" panose="02040603050505030304" pitchFamily="18" charset="77"/>
            </a:endParaRPr>
          </a:p>
        </p:txBody>
      </p:sp>
      <p:pic>
        <p:nvPicPr>
          <p:cNvPr id="5" name="Picture 4">
            <a:extLst>
              <a:ext uri="{FF2B5EF4-FFF2-40B4-BE49-F238E27FC236}">
                <a16:creationId xmlns:a16="http://schemas.microsoft.com/office/drawing/2014/main" id="{7A94DAC9-5AA4-6443-5C85-6304C980F6C3}"/>
              </a:ext>
            </a:extLst>
          </p:cNvPr>
          <p:cNvPicPr>
            <a:picLocks noChangeAspect="1"/>
          </p:cNvPicPr>
          <p:nvPr/>
        </p:nvPicPr>
        <p:blipFill>
          <a:blip r:embed="rId2"/>
          <a:stretch>
            <a:fillRect/>
          </a:stretch>
        </p:blipFill>
        <p:spPr>
          <a:xfrm>
            <a:off x="4819135" y="2627357"/>
            <a:ext cx="1101811" cy="447611"/>
          </a:xfrm>
          <a:prstGeom prst="rect">
            <a:avLst/>
          </a:prstGeom>
        </p:spPr>
      </p:pic>
      <p:sp>
        <p:nvSpPr>
          <p:cNvPr id="8" name="Date Placeholder 5">
            <a:extLst>
              <a:ext uri="{FF2B5EF4-FFF2-40B4-BE49-F238E27FC236}">
                <a16:creationId xmlns:a16="http://schemas.microsoft.com/office/drawing/2014/main" id="{7FB0EEC6-F27E-ED36-BA5A-0EB1EB8AFEC0}"/>
              </a:ext>
            </a:extLst>
          </p:cNvPr>
          <p:cNvSpPr>
            <a:spLocks noGrp="1"/>
          </p:cNvSpPr>
          <p:nvPr>
            <p:ph type="dt" sz="half" idx="10"/>
          </p:nvPr>
        </p:nvSpPr>
        <p:spPr>
          <a:xfrm>
            <a:off x="346262" y="4869656"/>
            <a:ext cx="2057400" cy="273844"/>
          </a:xfrm>
        </p:spPr>
        <p:txBody>
          <a:bodyPr/>
          <a:lstStyle/>
          <a:p>
            <a:r>
              <a:rPr lang="en-US"/>
              <a:t>IRMA 5/14/2025</a:t>
            </a:r>
          </a:p>
        </p:txBody>
      </p:sp>
      <p:sp>
        <p:nvSpPr>
          <p:cNvPr id="9" name="Footer Placeholder 3">
            <a:extLst>
              <a:ext uri="{FF2B5EF4-FFF2-40B4-BE49-F238E27FC236}">
                <a16:creationId xmlns:a16="http://schemas.microsoft.com/office/drawing/2014/main" id="{12C86EF4-7812-01AF-4B36-9975A49B6AA7}"/>
              </a:ext>
            </a:extLst>
          </p:cNvPr>
          <p:cNvSpPr>
            <a:spLocks noGrp="1"/>
          </p:cNvSpPr>
          <p:nvPr>
            <p:ph type="ftr" sz="quarter" idx="11"/>
          </p:nvPr>
        </p:nvSpPr>
        <p:spPr>
          <a:xfrm>
            <a:off x="2948268" y="4869656"/>
            <a:ext cx="3086100" cy="273844"/>
          </a:xfrm>
        </p:spPr>
        <p:txBody>
          <a:bodyPr/>
          <a:lstStyle/>
          <a:p>
            <a:r>
              <a:rPr lang="en-US"/>
              <a:t>Applications of Fourier Transform</a:t>
            </a:r>
          </a:p>
        </p:txBody>
      </p:sp>
      <p:sp>
        <p:nvSpPr>
          <p:cNvPr id="4" name="TextBox 3">
            <a:extLst>
              <a:ext uri="{FF2B5EF4-FFF2-40B4-BE49-F238E27FC236}">
                <a16:creationId xmlns:a16="http://schemas.microsoft.com/office/drawing/2014/main" id="{89C23E4D-736D-C753-F6C2-D6CF84810069}"/>
              </a:ext>
            </a:extLst>
          </p:cNvPr>
          <p:cNvSpPr txBox="1"/>
          <p:nvPr/>
        </p:nvSpPr>
        <p:spPr>
          <a:xfrm>
            <a:off x="2274073" y="4049078"/>
            <a:ext cx="5581815" cy="369332"/>
          </a:xfrm>
          <a:prstGeom prst="rect">
            <a:avLst/>
          </a:prstGeom>
          <a:noFill/>
        </p:spPr>
        <p:txBody>
          <a:bodyPr wrap="square" rtlCol="0">
            <a:spAutoFit/>
          </a:bodyPr>
          <a:lstStyle/>
          <a:p>
            <a:r>
              <a:rPr lang="en-US" dirty="0"/>
              <a:t>Download slides at https://</a:t>
            </a:r>
            <a:r>
              <a:rPr lang="en-US" dirty="0" err="1"/>
              <a:t>sites.bu.edu</a:t>
            </a:r>
            <a:r>
              <a:rPr lang="en-US" dirty="0"/>
              <a:t>/</a:t>
            </a:r>
            <a:r>
              <a:rPr lang="en-US" dirty="0" err="1"/>
              <a:t>jyust</a:t>
            </a:r>
            <a:r>
              <a:rPr lang="en-US" dirty="0"/>
              <a:t>/</a:t>
            </a:r>
          </a:p>
        </p:txBody>
      </p:sp>
    </p:spTree>
    <p:extLst>
      <p:ext uri="{BB962C8B-B14F-4D97-AF65-F5344CB8AC3E}">
        <p14:creationId xmlns:p14="http://schemas.microsoft.com/office/powerpoint/2010/main" val="2921655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A721A-A296-5C0C-6C5D-0CF855780061}"/>
              </a:ext>
            </a:extLst>
          </p:cNvPr>
          <p:cNvSpPr>
            <a:spLocks noGrp="1"/>
          </p:cNvSpPr>
          <p:nvPr>
            <p:ph type="ctrTitle"/>
          </p:nvPr>
        </p:nvSpPr>
        <p:spPr/>
        <p:txBody>
          <a:bodyPr/>
          <a:lstStyle/>
          <a:p>
            <a:r>
              <a:rPr lang="en-US" dirty="0"/>
              <a:t>Maximally Even Rhythms</a:t>
            </a:r>
          </a:p>
        </p:txBody>
      </p:sp>
      <p:sp>
        <p:nvSpPr>
          <p:cNvPr id="3" name="Subtitle 2">
            <a:extLst>
              <a:ext uri="{FF2B5EF4-FFF2-40B4-BE49-F238E27FC236}">
                <a16:creationId xmlns:a16="http://schemas.microsoft.com/office/drawing/2014/main" id="{340FE8E9-5FD1-25EE-9D0C-640885DF4FB9}"/>
              </a:ext>
            </a:extLst>
          </p:cNvPr>
          <p:cNvSpPr>
            <a:spLocks noGrp="1"/>
          </p:cNvSpPr>
          <p:nvPr>
            <p:ph type="subTitle" idx="1"/>
          </p:nvPr>
        </p:nvSpPr>
        <p:spPr/>
        <p:txBody>
          <a:bodyPr/>
          <a:lstStyle/>
          <a:p>
            <a:endParaRPr lang="en-US"/>
          </a:p>
        </p:txBody>
      </p:sp>
      <p:sp>
        <p:nvSpPr>
          <p:cNvPr id="4" name="Date Placeholder 3">
            <a:extLst>
              <a:ext uri="{FF2B5EF4-FFF2-40B4-BE49-F238E27FC236}">
                <a16:creationId xmlns:a16="http://schemas.microsoft.com/office/drawing/2014/main" id="{8D77DA90-6214-4DDE-A584-43DFD598AA07}"/>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7D2B7CBA-34F1-804E-308E-D3778799B8CF}"/>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3377A540-9852-D8B6-ADFA-0FF33E0A608E}"/>
              </a:ext>
            </a:extLst>
          </p:cNvPr>
          <p:cNvSpPr>
            <a:spLocks noGrp="1"/>
          </p:cNvSpPr>
          <p:nvPr>
            <p:ph type="sldNum" sz="quarter" idx="12"/>
          </p:nvPr>
        </p:nvSpPr>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10</a:t>
            </a:fld>
            <a:endParaRPr lang="en-US">
              <a:latin typeface="Calisto MT" panose="02040603050505030304" pitchFamily="18" charset="77"/>
            </a:endParaRPr>
          </a:p>
        </p:txBody>
      </p:sp>
    </p:spTree>
    <p:extLst>
      <p:ext uri="{BB962C8B-B14F-4D97-AF65-F5344CB8AC3E}">
        <p14:creationId xmlns:p14="http://schemas.microsoft.com/office/powerpoint/2010/main" val="714966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F848-3FB9-55DD-784F-A2AC53436EE8}"/>
              </a:ext>
            </a:extLst>
          </p:cNvPr>
          <p:cNvSpPr>
            <a:spLocks noGrp="1"/>
          </p:cNvSpPr>
          <p:nvPr>
            <p:ph type="title"/>
          </p:nvPr>
        </p:nvSpPr>
        <p:spPr/>
        <p:txBody>
          <a:bodyPr/>
          <a:lstStyle/>
          <a:p>
            <a:r>
              <a:rPr lang="en-US"/>
              <a:t>Maximally even vs. Isochronous</a:t>
            </a:r>
          </a:p>
        </p:txBody>
      </p:sp>
      <p:sp>
        <p:nvSpPr>
          <p:cNvPr id="3" name="Content Placeholder 2">
            <a:extLst>
              <a:ext uri="{FF2B5EF4-FFF2-40B4-BE49-F238E27FC236}">
                <a16:creationId xmlns:a16="http://schemas.microsoft.com/office/drawing/2014/main" id="{595FFE02-EEEB-DE02-C0AA-B445CABA867F}"/>
              </a:ext>
            </a:extLst>
          </p:cNvPr>
          <p:cNvSpPr>
            <a:spLocks noGrp="1"/>
          </p:cNvSpPr>
          <p:nvPr>
            <p:ph idx="1"/>
          </p:nvPr>
        </p:nvSpPr>
        <p:spPr>
          <a:xfrm>
            <a:off x="513347" y="683325"/>
            <a:ext cx="8229600" cy="423580"/>
          </a:xfrm>
        </p:spPr>
        <p:txBody>
          <a:bodyPr>
            <a:normAutofit fontScale="77500" lnSpcReduction="20000"/>
          </a:bodyPr>
          <a:lstStyle/>
          <a:p>
            <a:pPr marL="0" indent="0">
              <a:buNone/>
            </a:pPr>
            <a:r>
              <a:rPr lang="en-US"/>
              <a:t>Traditional metrical theory only recognizes isochrony, not approximate evenness</a:t>
            </a:r>
          </a:p>
        </p:txBody>
      </p:sp>
      <p:sp>
        <p:nvSpPr>
          <p:cNvPr id="4" name="Date Placeholder 3">
            <a:extLst>
              <a:ext uri="{FF2B5EF4-FFF2-40B4-BE49-F238E27FC236}">
                <a16:creationId xmlns:a16="http://schemas.microsoft.com/office/drawing/2014/main" id="{BEE27545-0213-54A7-8315-B281AF23A289}"/>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E2385ED-7CBC-A04C-B1FB-D3C68B5381CF}"/>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91E127CD-FE08-A07D-B6B2-4294C905BF8F}"/>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11</a:t>
            </a:fld>
            <a:endParaRPr lang="en-US">
              <a:latin typeface="Calisto MT" panose="02040603050505030304" pitchFamily="18" charset="77"/>
            </a:endParaRPr>
          </a:p>
        </p:txBody>
      </p:sp>
      <p:sp>
        <p:nvSpPr>
          <p:cNvPr id="8" name="TextBox 7">
            <a:extLst>
              <a:ext uri="{FF2B5EF4-FFF2-40B4-BE49-F238E27FC236}">
                <a16:creationId xmlns:a16="http://schemas.microsoft.com/office/drawing/2014/main" id="{1387A054-AC85-615C-9E74-615F1ED04C51}"/>
              </a:ext>
            </a:extLst>
          </p:cNvPr>
          <p:cNvSpPr txBox="1"/>
          <p:nvPr/>
        </p:nvSpPr>
        <p:spPr>
          <a:xfrm>
            <a:off x="1230327" y="1175088"/>
            <a:ext cx="312906" cy="646331"/>
          </a:xfrm>
          <a:prstGeom prst="rect">
            <a:avLst/>
          </a:prstGeom>
          <a:noFill/>
        </p:spPr>
        <p:txBody>
          <a:bodyPr wrap="none" rtlCol="0">
            <a:spAutoFit/>
          </a:bodyPr>
          <a:lstStyle/>
          <a:p>
            <a:r>
              <a:rPr lang="en-US"/>
              <a:t>4</a:t>
            </a:r>
          </a:p>
          <a:p>
            <a:r>
              <a:rPr lang="en-US"/>
              <a:t>4</a:t>
            </a:r>
          </a:p>
        </p:txBody>
      </p:sp>
      <p:sp>
        <p:nvSpPr>
          <p:cNvPr id="9" name="TextBox 8">
            <a:extLst>
              <a:ext uri="{FF2B5EF4-FFF2-40B4-BE49-F238E27FC236}">
                <a16:creationId xmlns:a16="http://schemas.microsoft.com/office/drawing/2014/main" id="{087F7009-7933-0ED5-2EBB-114710271A9C}"/>
              </a:ext>
            </a:extLst>
          </p:cNvPr>
          <p:cNvSpPr txBox="1"/>
          <p:nvPr/>
        </p:nvSpPr>
        <p:spPr>
          <a:xfrm>
            <a:off x="1837557" y="1295709"/>
            <a:ext cx="3392275" cy="461665"/>
          </a:xfrm>
          <a:prstGeom prst="rect">
            <a:avLst/>
          </a:prstGeom>
          <a:noFill/>
        </p:spPr>
        <p:txBody>
          <a:bodyPr wrap="none" rtlCol="0">
            <a:spAutoFit/>
          </a:bodyPr>
          <a:lstStyle/>
          <a:p>
            <a:r>
              <a:rPr lang="en-US" sz="2400">
                <a:latin typeface="Helsinki Text Std" panose="02000400000000000000" pitchFamily="2" charset="77"/>
              </a:rPr>
              <a:t>q    q    q    q    </a:t>
            </a:r>
            <a:r>
              <a:rPr lang="en-US" sz="2400">
                <a:latin typeface="Helsinki Std" pitchFamily="2" charset="2"/>
              </a:rPr>
              <a:t>|</a:t>
            </a:r>
            <a:r>
              <a:rPr lang="en-US" sz="2400">
                <a:latin typeface="Helsinki Text Std" panose="02000400000000000000" pitchFamily="2" charset="77"/>
              </a:rPr>
              <a:t> </a:t>
            </a:r>
          </a:p>
        </p:txBody>
      </p:sp>
      <p:sp>
        <p:nvSpPr>
          <p:cNvPr id="10" name="TextBox 9">
            <a:extLst>
              <a:ext uri="{FF2B5EF4-FFF2-40B4-BE49-F238E27FC236}">
                <a16:creationId xmlns:a16="http://schemas.microsoft.com/office/drawing/2014/main" id="{2E4E6AB1-0528-5772-25C4-591DA1CABD7E}"/>
              </a:ext>
            </a:extLst>
          </p:cNvPr>
          <p:cNvSpPr txBox="1"/>
          <p:nvPr/>
        </p:nvSpPr>
        <p:spPr>
          <a:xfrm>
            <a:off x="1230327" y="2212463"/>
            <a:ext cx="312906" cy="646331"/>
          </a:xfrm>
          <a:prstGeom prst="rect">
            <a:avLst/>
          </a:prstGeom>
          <a:noFill/>
        </p:spPr>
        <p:txBody>
          <a:bodyPr wrap="none" rtlCol="0">
            <a:spAutoFit/>
          </a:bodyPr>
          <a:lstStyle/>
          <a:p>
            <a:r>
              <a:rPr lang="en-US"/>
              <a:t>4</a:t>
            </a:r>
          </a:p>
          <a:p>
            <a:r>
              <a:rPr lang="en-US"/>
              <a:t>4</a:t>
            </a:r>
          </a:p>
        </p:txBody>
      </p:sp>
      <p:sp>
        <p:nvSpPr>
          <p:cNvPr id="11" name="TextBox 10">
            <a:extLst>
              <a:ext uri="{FF2B5EF4-FFF2-40B4-BE49-F238E27FC236}">
                <a16:creationId xmlns:a16="http://schemas.microsoft.com/office/drawing/2014/main" id="{7B059A7E-A99D-2272-C553-85E99800C1E7}"/>
              </a:ext>
            </a:extLst>
          </p:cNvPr>
          <p:cNvSpPr txBox="1"/>
          <p:nvPr/>
        </p:nvSpPr>
        <p:spPr>
          <a:xfrm>
            <a:off x="1837557" y="2187478"/>
            <a:ext cx="3389069" cy="646331"/>
          </a:xfrm>
          <a:prstGeom prst="rect">
            <a:avLst/>
          </a:prstGeom>
          <a:noFill/>
        </p:spPr>
        <p:txBody>
          <a:bodyPr wrap="none" rtlCol="0">
            <a:spAutoFit/>
          </a:bodyPr>
          <a:lstStyle/>
          <a:p>
            <a:r>
              <a:rPr lang="en-US" sz="2400">
                <a:latin typeface="Helsinki Text Std" panose="02000400000000000000" pitchFamily="2" charset="77"/>
              </a:rPr>
              <a:t>h         h       </a:t>
            </a:r>
            <a:r>
              <a:rPr lang="en-US" sz="3600">
                <a:latin typeface="Helsinki Text Std" panose="02000400000000000000" pitchFamily="2" charset="77"/>
              </a:rPr>
              <a:t> </a:t>
            </a:r>
            <a:r>
              <a:rPr lang="en-US" sz="2400">
                <a:latin typeface="Helsinki Std" pitchFamily="2" charset="2"/>
              </a:rPr>
              <a:t>|</a:t>
            </a:r>
            <a:r>
              <a:rPr lang="en-US" sz="2400">
                <a:latin typeface="Helsinki Text Std" panose="02000400000000000000" pitchFamily="2" charset="77"/>
              </a:rPr>
              <a:t> </a:t>
            </a:r>
          </a:p>
        </p:txBody>
      </p:sp>
      <p:sp>
        <p:nvSpPr>
          <p:cNvPr id="12" name="TextBox 11">
            <a:extLst>
              <a:ext uri="{FF2B5EF4-FFF2-40B4-BE49-F238E27FC236}">
                <a16:creationId xmlns:a16="http://schemas.microsoft.com/office/drawing/2014/main" id="{E1CC6BBC-9ED4-0236-F133-D87D9366CB47}"/>
              </a:ext>
            </a:extLst>
          </p:cNvPr>
          <p:cNvSpPr txBox="1"/>
          <p:nvPr/>
        </p:nvSpPr>
        <p:spPr>
          <a:xfrm>
            <a:off x="1230327" y="3279118"/>
            <a:ext cx="312906" cy="646331"/>
          </a:xfrm>
          <a:prstGeom prst="rect">
            <a:avLst/>
          </a:prstGeom>
          <a:noFill/>
        </p:spPr>
        <p:txBody>
          <a:bodyPr wrap="none" rtlCol="0">
            <a:spAutoFit/>
          </a:bodyPr>
          <a:lstStyle/>
          <a:p>
            <a:r>
              <a:rPr lang="en-US"/>
              <a:t>4</a:t>
            </a:r>
          </a:p>
          <a:p>
            <a:r>
              <a:rPr lang="en-US"/>
              <a:t>4</a:t>
            </a:r>
          </a:p>
        </p:txBody>
      </p:sp>
      <p:sp>
        <p:nvSpPr>
          <p:cNvPr id="13" name="TextBox 12">
            <a:extLst>
              <a:ext uri="{FF2B5EF4-FFF2-40B4-BE49-F238E27FC236}">
                <a16:creationId xmlns:a16="http://schemas.microsoft.com/office/drawing/2014/main" id="{27CBC3C4-D2E2-9032-332E-0BC57EBF35FE}"/>
              </a:ext>
            </a:extLst>
          </p:cNvPr>
          <p:cNvSpPr txBox="1"/>
          <p:nvPr/>
        </p:nvSpPr>
        <p:spPr>
          <a:xfrm>
            <a:off x="1837557" y="3436651"/>
            <a:ext cx="3432350" cy="461665"/>
          </a:xfrm>
          <a:prstGeom prst="rect">
            <a:avLst/>
          </a:prstGeom>
          <a:noFill/>
        </p:spPr>
        <p:txBody>
          <a:bodyPr wrap="none" rtlCol="0">
            <a:spAutoFit/>
          </a:bodyPr>
          <a:lstStyle/>
          <a:p>
            <a:r>
              <a:rPr lang="en-US" sz="2400">
                <a:latin typeface="Helsinki Text Std" panose="02000400000000000000" pitchFamily="2" charset="77"/>
              </a:rPr>
              <a:t>q.      e( </a:t>
            </a:r>
            <a:r>
              <a:rPr lang="en-US" sz="1200">
                <a:latin typeface="Helsinki Text Std" panose="02000400000000000000" pitchFamily="2" charset="77"/>
              </a:rPr>
              <a:t> </a:t>
            </a:r>
            <a:r>
              <a:rPr lang="en-US" sz="2400">
                <a:latin typeface="Helsinki Text Std" panose="02000400000000000000" pitchFamily="2" charset="77"/>
              </a:rPr>
              <a:t>q    q    </a:t>
            </a:r>
            <a:r>
              <a:rPr lang="en-US" sz="2400">
                <a:latin typeface="Helsinki Std" pitchFamily="2" charset="2"/>
              </a:rPr>
              <a:t>|</a:t>
            </a:r>
            <a:r>
              <a:rPr lang="en-US" sz="2400">
                <a:latin typeface="Helsinki Text Std" panose="02000400000000000000" pitchFamily="2" charset="77"/>
              </a:rPr>
              <a:t> </a:t>
            </a:r>
          </a:p>
        </p:txBody>
      </p:sp>
      <p:sp>
        <p:nvSpPr>
          <p:cNvPr id="14" name="TextBox 13">
            <a:extLst>
              <a:ext uri="{FF2B5EF4-FFF2-40B4-BE49-F238E27FC236}">
                <a16:creationId xmlns:a16="http://schemas.microsoft.com/office/drawing/2014/main" id="{FD44D6A9-CECE-CC90-CC5D-553C75F73BC8}"/>
              </a:ext>
            </a:extLst>
          </p:cNvPr>
          <p:cNvSpPr txBox="1"/>
          <p:nvPr/>
        </p:nvSpPr>
        <p:spPr>
          <a:xfrm>
            <a:off x="5349389" y="1175088"/>
            <a:ext cx="3393558" cy="646331"/>
          </a:xfrm>
          <a:prstGeom prst="rect">
            <a:avLst/>
          </a:prstGeom>
          <a:noFill/>
        </p:spPr>
        <p:txBody>
          <a:bodyPr wrap="none" rtlCol="0">
            <a:spAutoFit/>
          </a:bodyPr>
          <a:lstStyle/>
          <a:p>
            <a:r>
              <a:rPr lang="en-US"/>
              <a:t>4-in-8</a:t>
            </a:r>
          </a:p>
          <a:p>
            <a:r>
              <a:rPr lang="en-US"/>
              <a:t>Maximally even and isochronous</a:t>
            </a:r>
          </a:p>
        </p:txBody>
      </p:sp>
      <p:sp>
        <p:nvSpPr>
          <p:cNvPr id="15" name="TextBox 14">
            <a:extLst>
              <a:ext uri="{FF2B5EF4-FFF2-40B4-BE49-F238E27FC236}">
                <a16:creationId xmlns:a16="http://schemas.microsoft.com/office/drawing/2014/main" id="{F923C65E-4DC9-5945-9BB9-17BB50D530C8}"/>
              </a:ext>
            </a:extLst>
          </p:cNvPr>
          <p:cNvSpPr txBox="1"/>
          <p:nvPr/>
        </p:nvSpPr>
        <p:spPr>
          <a:xfrm>
            <a:off x="5349389" y="2212462"/>
            <a:ext cx="3393558" cy="646331"/>
          </a:xfrm>
          <a:prstGeom prst="rect">
            <a:avLst/>
          </a:prstGeom>
          <a:noFill/>
        </p:spPr>
        <p:txBody>
          <a:bodyPr wrap="none" rtlCol="0">
            <a:spAutoFit/>
          </a:bodyPr>
          <a:lstStyle/>
          <a:p>
            <a:r>
              <a:rPr lang="en-US"/>
              <a:t>2-in-8</a:t>
            </a:r>
          </a:p>
          <a:p>
            <a:r>
              <a:rPr lang="en-US"/>
              <a:t>Maximally even and isochronous</a:t>
            </a:r>
          </a:p>
        </p:txBody>
      </p:sp>
      <p:sp>
        <p:nvSpPr>
          <p:cNvPr id="16" name="TextBox 15">
            <a:extLst>
              <a:ext uri="{FF2B5EF4-FFF2-40B4-BE49-F238E27FC236}">
                <a16:creationId xmlns:a16="http://schemas.microsoft.com/office/drawing/2014/main" id="{7DF3E2B1-CFF8-8BF8-C65F-EB05D4946896}"/>
              </a:ext>
            </a:extLst>
          </p:cNvPr>
          <p:cNvSpPr txBox="1"/>
          <p:nvPr/>
        </p:nvSpPr>
        <p:spPr>
          <a:xfrm>
            <a:off x="5349389" y="3340213"/>
            <a:ext cx="3393558" cy="646331"/>
          </a:xfrm>
          <a:prstGeom prst="rect">
            <a:avLst/>
          </a:prstGeom>
          <a:noFill/>
        </p:spPr>
        <p:txBody>
          <a:bodyPr wrap="none" rtlCol="0">
            <a:spAutoFit/>
          </a:bodyPr>
          <a:lstStyle/>
          <a:p>
            <a:r>
              <a:rPr lang="en-US"/>
              <a:t>3-in-8 (</a:t>
            </a:r>
            <a:r>
              <a:rPr lang="en-US" i="1"/>
              <a:t>Tresillo</a:t>
            </a:r>
            <a:r>
              <a:rPr lang="en-US"/>
              <a:t>)</a:t>
            </a:r>
          </a:p>
          <a:p>
            <a:r>
              <a:rPr lang="en-US"/>
              <a:t>Maximally even, </a:t>
            </a:r>
            <a:r>
              <a:rPr lang="en-US" i="1"/>
              <a:t>not </a:t>
            </a:r>
            <a:r>
              <a:rPr lang="en-US"/>
              <a:t>isochronous</a:t>
            </a:r>
          </a:p>
        </p:txBody>
      </p:sp>
      <p:pic>
        <p:nvPicPr>
          <p:cNvPr id="17" name="Picture 16">
            <a:extLst>
              <a:ext uri="{FF2B5EF4-FFF2-40B4-BE49-F238E27FC236}">
                <a16:creationId xmlns:a16="http://schemas.microsoft.com/office/drawing/2014/main" id="{5A8A45C7-E328-93A0-F0DB-FA0D2130E083}"/>
              </a:ext>
            </a:extLst>
          </p:cNvPr>
          <p:cNvPicPr>
            <a:picLocks noChangeAspect="1"/>
          </p:cNvPicPr>
          <p:nvPr/>
        </p:nvPicPr>
        <p:blipFill>
          <a:blip r:embed="rId2"/>
          <a:stretch>
            <a:fillRect/>
          </a:stretch>
        </p:blipFill>
        <p:spPr>
          <a:xfrm>
            <a:off x="1866212" y="1744775"/>
            <a:ext cx="3225741" cy="451667"/>
          </a:xfrm>
          <a:prstGeom prst="rect">
            <a:avLst/>
          </a:prstGeom>
        </p:spPr>
      </p:pic>
      <p:pic>
        <p:nvPicPr>
          <p:cNvPr id="19" name="Picture 18">
            <a:extLst>
              <a:ext uri="{FF2B5EF4-FFF2-40B4-BE49-F238E27FC236}">
                <a16:creationId xmlns:a16="http://schemas.microsoft.com/office/drawing/2014/main" id="{ACFE3697-215A-CB75-5F15-4BAF24A60E40}"/>
              </a:ext>
            </a:extLst>
          </p:cNvPr>
          <p:cNvPicPr>
            <a:picLocks noChangeAspect="1"/>
          </p:cNvPicPr>
          <p:nvPr/>
        </p:nvPicPr>
        <p:blipFill>
          <a:blip r:embed="rId3"/>
          <a:stretch>
            <a:fillRect/>
          </a:stretch>
        </p:blipFill>
        <p:spPr>
          <a:xfrm>
            <a:off x="1863912" y="2710545"/>
            <a:ext cx="3293405" cy="451667"/>
          </a:xfrm>
          <a:prstGeom prst="rect">
            <a:avLst/>
          </a:prstGeom>
        </p:spPr>
      </p:pic>
      <p:pic>
        <p:nvPicPr>
          <p:cNvPr id="21" name="Picture 20">
            <a:extLst>
              <a:ext uri="{FF2B5EF4-FFF2-40B4-BE49-F238E27FC236}">
                <a16:creationId xmlns:a16="http://schemas.microsoft.com/office/drawing/2014/main" id="{65F54680-BA50-F152-C2F1-C4741376236F}"/>
              </a:ext>
            </a:extLst>
          </p:cNvPr>
          <p:cNvPicPr>
            <a:picLocks noChangeAspect="1"/>
          </p:cNvPicPr>
          <p:nvPr/>
        </p:nvPicPr>
        <p:blipFill>
          <a:blip r:embed="rId4"/>
          <a:stretch>
            <a:fillRect/>
          </a:stretch>
        </p:blipFill>
        <p:spPr>
          <a:xfrm>
            <a:off x="1856932" y="3897529"/>
            <a:ext cx="3293405" cy="471012"/>
          </a:xfrm>
          <a:prstGeom prst="rect">
            <a:avLst/>
          </a:prstGeom>
        </p:spPr>
      </p:pic>
    </p:spTree>
    <p:extLst>
      <p:ext uri="{BB962C8B-B14F-4D97-AF65-F5344CB8AC3E}">
        <p14:creationId xmlns:p14="http://schemas.microsoft.com/office/powerpoint/2010/main" val="479883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D3941-0CC9-5F43-FDDE-ACF93BCF6C5F}"/>
              </a:ext>
            </a:extLst>
          </p:cNvPr>
          <p:cNvSpPr>
            <a:spLocks noGrp="1"/>
          </p:cNvSpPr>
          <p:nvPr>
            <p:ph type="title"/>
          </p:nvPr>
        </p:nvSpPr>
        <p:spPr/>
        <p:txBody>
          <a:bodyPr/>
          <a:lstStyle/>
          <a:p>
            <a:r>
              <a:rPr lang="en-US"/>
              <a:t>Maximally even rhythms</a:t>
            </a:r>
          </a:p>
        </p:txBody>
      </p:sp>
      <p:sp>
        <p:nvSpPr>
          <p:cNvPr id="3" name="Content Placeholder 2">
            <a:extLst>
              <a:ext uri="{FF2B5EF4-FFF2-40B4-BE49-F238E27FC236}">
                <a16:creationId xmlns:a16="http://schemas.microsoft.com/office/drawing/2014/main" id="{B5DD2BDE-54D8-D0F3-A77C-FF6CC4BE3436}"/>
              </a:ext>
            </a:extLst>
          </p:cNvPr>
          <p:cNvSpPr>
            <a:spLocks noGrp="1"/>
          </p:cNvSpPr>
          <p:nvPr>
            <p:ph idx="1"/>
          </p:nvPr>
        </p:nvSpPr>
        <p:spPr>
          <a:xfrm>
            <a:off x="628650" y="612310"/>
            <a:ext cx="7886700" cy="584597"/>
          </a:xfrm>
        </p:spPr>
        <p:txBody>
          <a:bodyPr>
            <a:normAutofit/>
          </a:bodyPr>
          <a:lstStyle/>
          <a:p>
            <a:pPr marL="0" indent="0" algn="ctr">
              <a:buNone/>
            </a:pPr>
            <a:r>
              <a:rPr lang="en-US"/>
              <a:t>Example: </a:t>
            </a:r>
            <a:r>
              <a:rPr lang="en-US" b="1" i="1"/>
              <a:t>Tresillo </a:t>
            </a:r>
            <a:r>
              <a:rPr lang="en-US" b="1"/>
              <a:t>(3-in-8) </a:t>
            </a:r>
            <a:r>
              <a:rPr lang="en-US"/>
              <a:t>and </a:t>
            </a:r>
            <a:r>
              <a:rPr lang="en-US" b="1" i="1"/>
              <a:t>Cinquillo</a:t>
            </a:r>
            <a:r>
              <a:rPr lang="en-US" b="1"/>
              <a:t> (5-in-8)</a:t>
            </a:r>
            <a:endParaRPr lang="en-US"/>
          </a:p>
        </p:txBody>
      </p:sp>
      <p:sp>
        <p:nvSpPr>
          <p:cNvPr id="27" name="Date Placeholder 26">
            <a:extLst>
              <a:ext uri="{FF2B5EF4-FFF2-40B4-BE49-F238E27FC236}">
                <a16:creationId xmlns:a16="http://schemas.microsoft.com/office/drawing/2014/main" id="{76874AAE-6A8C-2B81-1598-1547929EC17A}"/>
              </a:ext>
            </a:extLst>
          </p:cNvPr>
          <p:cNvSpPr>
            <a:spLocks noGrp="1"/>
          </p:cNvSpPr>
          <p:nvPr>
            <p:ph type="dt" sz="half" idx="10"/>
          </p:nvPr>
        </p:nvSpPr>
        <p:spPr>
          <a:xfrm>
            <a:off x="628650" y="4767263"/>
            <a:ext cx="2057400" cy="273844"/>
          </a:xfrm>
        </p:spPr>
        <p:txBody>
          <a:bodyPr/>
          <a:lstStyle/>
          <a:p>
            <a:r>
              <a:rPr lang="en-US"/>
              <a:t>IRMA 5/14/2025</a:t>
            </a:r>
          </a:p>
        </p:txBody>
      </p:sp>
      <p:sp>
        <p:nvSpPr>
          <p:cNvPr id="26" name="Footer Placeholder 25">
            <a:extLst>
              <a:ext uri="{FF2B5EF4-FFF2-40B4-BE49-F238E27FC236}">
                <a16:creationId xmlns:a16="http://schemas.microsoft.com/office/drawing/2014/main" id="{79BA215A-0768-7348-6C39-62AB7793E8CD}"/>
              </a:ext>
            </a:extLst>
          </p:cNvPr>
          <p:cNvSpPr>
            <a:spLocks noGrp="1"/>
          </p:cNvSpPr>
          <p:nvPr>
            <p:ph type="ftr" sz="quarter" idx="11"/>
          </p:nvPr>
        </p:nvSpPr>
        <p:spPr>
          <a:xfrm>
            <a:off x="3028950" y="4767263"/>
            <a:ext cx="3086100" cy="273844"/>
          </a:xfrm>
        </p:spPr>
        <p:txBody>
          <a:bodyPr/>
          <a:lstStyle/>
          <a:p>
            <a:r>
              <a:rPr lang="en-US"/>
              <a:t>Applications of Fourier Transform</a:t>
            </a:r>
          </a:p>
        </p:txBody>
      </p:sp>
      <p:sp>
        <p:nvSpPr>
          <p:cNvPr id="28" name="Slide Number Placeholder 27">
            <a:extLst>
              <a:ext uri="{FF2B5EF4-FFF2-40B4-BE49-F238E27FC236}">
                <a16:creationId xmlns:a16="http://schemas.microsoft.com/office/drawing/2014/main" id="{ED6DD847-8DE7-946A-2ABD-95E4EB086E31}"/>
              </a:ext>
            </a:extLst>
          </p:cNvPr>
          <p:cNvSpPr>
            <a:spLocks noGrp="1"/>
          </p:cNvSpPr>
          <p:nvPr>
            <p:ph type="sldNum" sz="quarter" idx="12"/>
          </p:nvPr>
        </p:nvSpPr>
        <p:spPr>
          <a:xfrm>
            <a:off x="6457950" y="4767263"/>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12</a:t>
            </a:fld>
            <a:endParaRPr lang="en-US">
              <a:latin typeface="Calisto MT" panose="02040603050505030304" pitchFamily="18" charset="77"/>
            </a:endParaRPr>
          </a:p>
        </p:txBody>
      </p:sp>
      <p:pic>
        <p:nvPicPr>
          <p:cNvPr id="6" name="Picture 5">
            <a:extLst>
              <a:ext uri="{FF2B5EF4-FFF2-40B4-BE49-F238E27FC236}">
                <a16:creationId xmlns:a16="http://schemas.microsoft.com/office/drawing/2014/main" id="{D437852A-1A7E-8B7D-54B2-E8F39F3D631A}"/>
              </a:ext>
            </a:extLst>
          </p:cNvPr>
          <p:cNvPicPr>
            <a:picLocks noChangeAspect="1"/>
          </p:cNvPicPr>
          <p:nvPr/>
        </p:nvPicPr>
        <p:blipFill>
          <a:blip r:embed="rId3"/>
          <a:stretch>
            <a:fillRect/>
          </a:stretch>
        </p:blipFill>
        <p:spPr>
          <a:xfrm>
            <a:off x="5257711" y="3305706"/>
            <a:ext cx="3257639" cy="714579"/>
          </a:xfrm>
          <a:prstGeom prst="rect">
            <a:avLst/>
          </a:prstGeom>
        </p:spPr>
      </p:pic>
      <p:pic>
        <p:nvPicPr>
          <p:cNvPr id="10" name="Picture 9">
            <a:extLst>
              <a:ext uri="{FF2B5EF4-FFF2-40B4-BE49-F238E27FC236}">
                <a16:creationId xmlns:a16="http://schemas.microsoft.com/office/drawing/2014/main" id="{47277BD6-2996-52EC-FA75-2372CDEF0523}"/>
              </a:ext>
            </a:extLst>
          </p:cNvPr>
          <p:cNvPicPr>
            <a:picLocks noChangeAspect="1"/>
          </p:cNvPicPr>
          <p:nvPr/>
        </p:nvPicPr>
        <p:blipFill>
          <a:blip r:embed="rId4"/>
          <a:stretch>
            <a:fillRect/>
          </a:stretch>
        </p:blipFill>
        <p:spPr>
          <a:xfrm>
            <a:off x="696277" y="3377347"/>
            <a:ext cx="2893338" cy="571296"/>
          </a:xfrm>
          <a:prstGeom prst="rect">
            <a:avLst/>
          </a:prstGeom>
        </p:spPr>
      </p:pic>
      <p:pic>
        <p:nvPicPr>
          <p:cNvPr id="12" name="Picture 11">
            <a:extLst>
              <a:ext uri="{FF2B5EF4-FFF2-40B4-BE49-F238E27FC236}">
                <a16:creationId xmlns:a16="http://schemas.microsoft.com/office/drawing/2014/main" id="{B230BFC5-AADD-1F82-8260-6AED49996C96}"/>
              </a:ext>
            </a:extLst>
          </p:cNvPr>
          <p:cNvPicPr>
            <a:picLocks noChangeAspect="1"/>
          </p:cNvPicPr>
          <p:nvPr/>
        </p:nvPicPr>
        <p:blipFill>
          <a:blip r:embed="rId5"/>
          <a:stretch>
            <a:fillRect/>
          </a:stretch>
        </p:blipFill>
        <p:spPr>
          <a:xfrm>
            <a:off x="549299" y="1862691"/>
            <a:ext cx="3189203" cy="658416"/>
          </a:xfrm>
          <a:prstGeom prst="rect">
            <a:avLst/>
          </a:prstGeom>
        </p:spPr>
      </p:pic>
      <p:pic>
        <p:nvPicPr>
          <p:cNvPr id="14" name="Picture 13">
            <a:extLst>
              <a:ext uri="{FF2B5EF4-FFF2-40B4-BE49-F238E27FC236}">
                <a16:creationId xmlns:a16="http://schemas.microsoft.com/office/drawing/2014/main" id="{F3139851-0248-3CF6-0D87-1BE00F4E7EF9}"/>
              </a:ext>
            </a:extLst>
          </p:cNvPr>
          <p:cNvPicPr>
            <a:picLocks noChangeAspect="1"/>
          </p:cNvPicPr>
          <p:nvPr/>
        </p:nvPicPr>
        <p:blipFill rotWithShape="1">
          <a:blip r:embed="rId6"/>
          <a:srcRect t="12018" b="15909"/>
          <a:stretch/>
        </p:blipFill>
        <p:spPr>
          <a:xfrm>
            <a:off x="749619" y="1048701"/>
            <a:ext cx="2839727" cy="856380"/>
          </a:xfrm>
          <a:prstGeom prst="rect">
            <a:avLst/>
          </a:prstGeom>
        </p:spPr>
      </p:pic>
      <p:cxnSp>
        <p:nvCxnSpPr>
          <p:cNvPr id="16" name="Straight Arrow Connector 15">
            <a:extLst>
              <a:ext uri="{FF2B5EF4-FFF2-40B4-BE49-F238E27FC236}">
                <a16:creationId xmlns:a16="http://schemas.microsoft.com/office/drawing/2014/main" id="{C5B61C0B-C2EF-3B3A-266E-A696635AC3E7}"/>
              </a:ext>
            </a:extLst>
          </p:cNvPr>
          <p:cNvCxnSpPr>
            <a:cxnSpLocks/>
          </p:cNvCxnSpPr>
          <p:nvPr/>
        </p:nvCxnSpPr>
        <p:spPr>
          <a:xfrm>
            <a:off x="1930720" y="2983012"/>
            <a:ext cx="0" cy="320697"/>
          </a:xfrm>
          <a:prstGeom prst="straightConnector1">
            <a:avLst/>
          </a:prstGeom>
          <a:ln w="38100">
            <a:solidFill>
              <a:srgbClr val="004DC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6815B59-6124-4C08-4E8B-8B97C977CB97}"/>
              </a:ext>
            </a:extLst>
          </p:cNvPr>
          <p:cNvCxnSpPr>
            <a:cxnSpLocks/>
          </p:cNvCxnSpPr>
          <p:nvPr/>
        </p:nvCxnSpPr>
        <p:spPr>
          <a:xfrm>
            <a:off x="3684819" y="3588802"/>
            <a:ext cx="1496780" cy="0"/>
          </a:xfrm>
          <a:prstGeom prst="straightConnector1">
            <a:avLst/>
          </a:prstGeom>
          <a:ln w="38100">
            <a:solidFill>
              <a:srgbClr val="004DC1"/>
            </a:solidFill>
            <a:tailEnd type="stealth"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A96C835-C3DB-4B54-6E84-3DFBA026A010}"/>
              </a:ext>
            </a:extLst>
          </p:cNvPr>
          <p:cNvSpPr txBox="1"/>
          <p:nvPr/>
        </p:nvSpPr>
        <p:spPr>
          <a:xfrm>
            <a:off x="2001840" y="2957461"/>
            <a:ext cx="1459054" cy="369332"/>
          </a:xfrm>
          <a:prstGeom prst="rect">
            <a:avLst/>
          </a:prstGeom>
          <a:noFill/>
        </p:spPr>
        <p:txBody>
          <a:bodyPr wrap="none" rtlCol="0">
            <a:spAutoFit/>
          </a:bodyPr>
          <a:lstStyle/>
          <a:p>
            <a:pPr algn="l"/>
            <a:r>
              <a:rPr lang="en-US" sz="1800">
                <a:solidFill>
                  <a:srgbClr val="004DC1"/>
                </a:solidFill>
                <a:latin typeface="Calisto MT" panose="02040603050505030304" pitchFamily="18" charset="77"/>
                <a:cs typeface="Calibri" panose="020F0502020204030204" pitchFamily="34" charset="0"/>
              </a:rPr>
              <a:t>Complement</a:t>
            </a:r>
          </a:p>
        </p:txBody>
      </p:sp>
      <p:sp>
        <p:nvSpPr>
          <p:cNvPr id="21" name="TextBox 20">
            <a:extLst>
              <a:ext uri="{FF2B5EF4-FFF2-40B4-BE49-F238E27FC236}">
                <a16:creationId xmlns:a16="http://schemas.microsoft.com/office/drawing/2014/main" id="{843C9AA3-6D97-3473-2A9D-630AEB707FFB}"/>
              </a:ext>
            </a:extLst>
          </p:cNvPr>
          <p:cNvSpPr txBox="1"/>
          <p:nvPr/>
        </p:nvSpPr>
        <p:spPr>
          <a:xfrm>
            <a:off x="3992880" y="3204223"/>
            <a:ext cx="827214" cy="369332"/>
          </a:xfrm>
          <a:prstGeom prst="rect">
            <a:avLst/>
          </a:prstGeom>
          <a:noFill/>
        </p:spPr>
        <p:txBody>
          <a:bodyPr wrap="none" rtlCol="0">
            <a:spAutoFit/>
          </a:bodyPr>
          <a:lstStyle/>
          <a:p>
            <a:pPr algn="l"/>
            <a:r>
              <a:rPr lang="en-US" sz="1800">
                <a:solidFill>
                  <a:srgbClr val="004DC1"/>
                </a:solidFill>
                <a:latin typeface="Calisto MT" panose="02040603050505030304" pitchFamily="18" charset="77"/>
                <a:cs typeface="Calibri" panose="020F0502020204030204" pitchFamily="34" charset="0"/>
              </a:rPr>
              <a:t>Rotate</a:t>
            </a:r>
          </a:p>
        </p:txBody>
      </p:sp>
      <p:sp>
        <p:nvSpPr>
          <p:cNvPr id="22" name="TextBox 21">
            <a:extLst>
              <a:ext uri="{FF2B5EF4-FFF2-40B4-BE49-F238E27FC236}">
                <a16:creationId xmlns:a16="http://schemas.microsoft.com/office/drawing/2014/main" id="{005F5808-673C-2563-6935-C2B6C2DDD0CD}"/>
              </a:ext>
            </a:extLst>
          </p:cNvPr>
          <p:cNvSpPr txBox="1"/>
          <p:nvPr/>
        </p:nvSpPr>
        <p:spPr>
          <a:xfrm>
            <a:off x="628650" y="4428402"/>
            <a:ext cx="4995214" cy="369332"/>
          </a:xfrm>
          <a:prstGeom prst="rect">
            <a:avLst/>
          </a:prstGeom>
          <a:noFill/>
        </p:spPr>
        <p:txBody>
          <a:bodyPr wrap="none" rtlCol="0">
            <a:spAutoFit/>
          </a:bodyPr>
          <a:lstStyle/>
          <a:p>
            <a:pPr algn="l"/>
            <a:r>
              <a:rPr lang="en-US" sz="1800">
                <a:latin typeface="Calisto MT" panose="02040603050505030304" pitchFamily="18" charset="77"/>
                <a:cs typeface="Calibri" panose="020F0502020204030204" pitchFamily="34" charset="0"/>
              </a:rPr>
              <a:t>Complementation and rotation affect phases only</a:t>
            </a:r>
          </a:p>
        </p:txBody>
      </p:sp>
      <p:pic>
        <p:nvPicPr>
          <p:cNvPr id="25" name="Picture 24">
            <a:extLst>
              <a:ext uri="{FF2B5EF4-FFF2-40B4-BE49-F238E27FC236}">
                <a16:creationId xmlns:a16="http://schemas.microsoft.com/office/drawing/2014/main" id="{82249693-140D-F03B-79D8-6FA2CA79AB12}"/>
              </a:ext>
            </a:extLst>
          </p:cNvPr>
          <p:cNvPicPr>
            <a:picLocks noChangeAspect="1"/>
          </p:cNvPicPr>
          <p:nvPr/>
        </p:nvPicPr>
        <p:blipFill rotWithShape="1">
          <a:blip r:embed="rId7"/>
          <a:srcRect t="15349" b="15880"/>
          <a:stretch/>
        </p:blipFill>
        <p:spPr>
          <a:xfrm>
            <a:off x="5510041" y="2461427"/>
            <a:ext cx="2940539" cy="842282"/>
          </a:xfrm>
          <a:prstGeom prst="rect">
            <a:avLst/>
          </a:prstGeom>
        </p:spPr>
      </p:pic>
      <p:pic>
        <p:nvPicPr>
          <p:cNvPr id="5" name="Picture 4">
            <a:extLst>
              <a:ext uri="{FF2B5EF4-FFF2-40B4-BE49-F238E27FC236}">
                <a16:creationId xmlns:a16="http://schemas.microsoft.com/office/drawing/2014/main" id="{8551DD15-EBA3-54EF-FE42-369A325D9C46}"/>
              </a:ext>
            </a:extLst>
          </p:cNvPr>
          <p:cNvPicPr>
            <a:picLocks noChangeAspect="1"/>
          </p:cNvPicPr>
          <p:nvPr/>
        </p:nvPicPr>
        <p:blipFill>
          <a:blip r:embed="rId8"/>
          <a:stretch>
            <a:fillRect/>
          </a:stretch>
        </p:blipFill>
        <p:spPr>
          <a:xfrm>
            <a:off x="886870" y="2486449"/>
            <a:ext cx="2702473" cy="386499"/>
          </a:xfrm>
          <a:prstGeom prst="rect">
            <a:avLst/>
          </a:prstGeom>
        </p:spPr>
      </p:pic>
      <p:pic>
        <p:nvPicPr>
          <p:cNvPr id="8" name="Picture 7">
            <a:extLst>
              <a:ext uri="{FF2B5EF4-FFF2-40B4-BE49-F238E27FC236}">
                <a16:creationId xmlns:a16="http://schemas.microsoft.com/office/drawing/2014/main" id="{911C625D-195A-148B-A091-FECF938EE09A}"/>
              </a:ext>
            </a:extLst>
          </p:cNvPr>
          <p:cNvPicPr>
            <a:picLocks noChangeAspect="1"/>
          </p:cNvPicPr>
          <p:nvPr/>
        </p:nvPicPr>
        <p:blipFill>
          <a:blip r:embed="rId9"/>
          <a:stretch>
            <a:fillRect/>
          </a:stretch>
        </p:blipFill>
        <p:spPr>
          <a:xfrm>
            <a:off x="856389" y="3989036"/>
            <a:ext cx="2882301" cy="395287"/>
          </a:xfrm>
          <a:prstGeom prst="rect">
            <a:avLst/>
          </a:prstGeom>
        </p:spPr>
      </p:pic>
      <p:pic>
        <p:nvPicPr>
          <p:cNvPr id="15" name="Picture 14">
            <a:extLst>
              <a:ext uri="{FF2B5EF4-FFF2-40B4-BE49-F238E27FC236}">
                <a16:creationId xmlns:a16="http://schemas.microsoft.com/office/drawing/2014/main" id="{FF7BB794-A9D3-A710-A474-70AD2E085E4B}"/>
              </a:ext>
            </a:extLst>
          </p:cNvPr>
          <p:cNvPicPr>
            <a:picLocks noChangeAspect="1"/>
          </p:cNvPicPr>
          <p:nvPr/>
        </p:nvPicPr>
        <p:blipFill>
          <a:blip r:embed="rId10"/>
          <a:stretch>
            <a:fillRect/>
          </a:stretch>
        </p:blipFill>
        <p:spPr>
          <a:xfrm>
            <a:off x="5603543" y="4061183"/>
            <a:ext cx="2882301" cy="395287"/>
          </a:xfrm>
          <a:prstGeom prst="rect">
            <a:avLst/>
          </a:prstGeom>
        </p:spPr>
      </p:pic>
    </p:spTree>
    <p:extLst>
      <p:ext uri="{BB962C8B-B14F-4D97-AF65-F5344CB8AC3E}">
        <p14:creationId xmlns:p14="http://schemas.microsoft.com/office/powerpoint/2010/main" val="1675609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80856-7966-1D18-BEE7-601218623AE1}"/>
              </a:ext>
            </a:extLst>
          </p:cNvPr>
          <p:cNvSpPr/>
          <p:nvPr/>
        </p:nvSpPr>
        <p:spPr>
          <a:xfrm>
            <a:off x="2686050" y="883808"/>
            <a:ext cx="3743000" cy="3946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CD3941-0CC9-5F43-FDDE-ACF93BCF6C5F}"/>
              </a:ext>
            </a:extLst>
          </p:cNvPr>
          <p:cNvSpPr>
            <a:spLocks noGrp="1"/>
          </p:cNvSpPr>
          <p:nvPr>
            <p:ph type="title"/>
          </p:nvPr>
        </p:nvSpPr>
        <p:spPr/>
        <p:txBody>
          <a:bodyPr/>
          <a:lstStyle/>
          <a:p>
            <a:r>
              <a:rPr lang="en-US"/>
              <a:t>Maximally even rhythms</a:t>
            </a:r>
          </a:p>
        </p:txBody>
      </p:sp>
      <p:sp>
        <p:nvSpPr>
          <p:cNvPr id="3" name="Content Placeholder 2">
            <a:extLst>
              <a:ext uri="{FF2B5EF4-FFF2-40B4-BE49-F238E27FC236}">
                <a16:creationId xmlns:a16="http://schemas.microsoft.com/office/drawing/2014/main" id="{B5DD2BDE-54D8-D0F3-A77C-FF6CC4BE3436}"/>
              </a:ext>
            </a:extLst>
          </p:cNvPr>
          <p:cNvSpPr>
            <a:spLocks noGrp="1"/>
          </p:cNvSpPr>
          <p:nvPr>
            <p:ph idx="1"/>
          </p:nvPr>
        </p:nvSpPr>
        <p:spPr>
          <a:xfrm>
            <a:off x="628650" y="515058"/>
            <a:ext cx="7886700" cy="584597"/>
          </a:xfrm>
        </p:spPr>
        <p:txBody>
          <a:bodyPr>
            <a:normAutofit fontScale="92500"/>
          </a:bodyPr>
          <a:lstStyle/>
          <a:p>
            <a:pPr marL="0" indent="0" algn="ctr">
              <a:buNone/>
            </a:pPr>
            <a:r>
              <a:rPr lang="en-US" dirty="0"/>
              <a:t>Example: </a:t>
            </a:r>
            <a:r>
              <a:rPr lang="en-US" b="1" i="1" dirty="0"/>
              <a:t>Standard Pattern </a:t>
            </a:r>
            <a:r>
              <a:rPr lang="en-US" i="1" dirty="0"/>
              <a:t>(</a:t>
            </a:r>
            <a:r>
              <a:rPr lang="en-US" i="1" dirty="0" err="1"/>
              <a:t>Gankogui</a:t>
            </a:r>
            <a:r>
              <a:rPr lang="en-US" i="1" dirty="0"/>
              <a:t> </a:t>
            </a:r>
            <a:r>
              <a:rPr lang="en-US" dirty="0"/>
              <a:t>rhythm) </a:t>
            </a:r>
            <a:r>
              <a:rPr lang="en-US" b="1" dirty="0"/>
              <a:t>(7-in-12, 5-in-12)</a:t>
            </a:r>
            <a:endParaRPr lang="en-US" dirty="0"/>
          </a:p>
        </p:txBody>
      </p:sp>
      <p:sp>
        <p:nvSpPr>
          <p:cNvPr id="28" name="Date Placeholder 27">
            <a:extLst>
              <a:ext uri="{FF2B5EF4-FFF2-40B4-BE49-F238E27FC236}">
                <a16:creationId xmlns:a16="http://schemas.microsoft.com/office/drawing/2014/main" id="{56556DB2-3D13-1A84-46A3-B5D47C547281}"/>
              </a:ext>
            </a:extLst>
          </p:cNvPr>
          <p:cNvSpPr>
            <a:spLocks noGrp="1"/>
          </p:cNvSpPr>
          <p:nvPr>
            <p:ph type="dt" sz="half" idx="10"/>
          </p:nvPr>
        </p:nvSpPr>
        <p:spPr>
          <a:xfrm>
            <a:off x="628650" y="4767263"/>
            <a:ext cx="2057400" cy="273844"/>
          </a:xfrm>
        </p:spPr>
        <p:txBody>
          <a:bodyPr/>
          <a:lstStyle/>
          <a:p>
            <a:r>
              <a:rPr lang="en-US"/>
              <a:t>IRMA 5/14/2025</a:t>
            </a:r>
          </a:p>
        </p:txBody>
      </p:sp>
      <p:sp>
        <p:nvSpPr>
          <p:cNvPr id="27" name="Footer Placeholder 26">
            <a:extLst>
              <a:ext uri="{FF2B5EF4-FFF2-40B4-BE49-F238E27FC236}">
                <a16:creationId xmlns:a16="http://schemas.microsoft.com/office/drawing/2014/main" id="{5579BD63-E9AB-B294-FC4A-A7FD1F1A1A49}"/>
              </a:ext>
            </a:extLst>
          </p:cNvPr>
          <p:cNvSpPr>
            <a:spLocks noGrp="1"/>
          </p:cNvSpPr>
          <p:nvPr>
            <p:ph type="ftr" sz="quarter" idx="11"/>
          </p:nvPr>
        </p:nvSpPr>
        <p:spPr>
          <a:xfrm>
            <a:off x="3028950" y="4767263"/>
            <a:ext cx="3086100" cy="273844"/>
          </a:xfrm>
        </p:spPr>
        <p:txBody>
          <a:bodyPr/>
          <a:lstStyle/>
          <a:p>
            <a:r>
              <a:rPr lang="en-US"/>
              <a:t>Applications of Fourier Transform</a:t>
            </a:r>
          </a:p>
        </p:txBody>
      </p:sp>
      <p:sp>
        <p:nvSpPr>
          <p:cNvPr id="29" name="Slide Number Placeholder 28">
            <a:extLst>
              <a:ext uri="{FF2B5EF4-FFF2-40B4-BE49-F238E27FC236}">
                <a16:creationId xmlns:a16="http://schemas.microsoft.com/office/drawing/2014/main" id="{77548818-B63B-60CD-D221-13580AF4C594}"/>
              </a:ext>
            </a:extLst>
          </p:cNvPr>
          <p:cNvSpPr>
            <a:spLocks noGrp="1"/>
          </p:cNvSpPr>
          <p:nvPr>
            <p:ph type="sldNum" sz="quarter" idx="12"/>
          </p:nvPr>
        </p:nvSpPr>
        <p:spPr>
          <a:xfrm>
            <a:off x="6457950" y="4767263"/>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13</a:t>
            </a:fld>
            <a:endParaRPr lang="en-US">
              <a:latin typeface="Calisto MT" panose="02040603050505030304" pitchFamily="18" charset="77"/>
            </a:endParaRPr>
          </a:p>
        </p:txBody>
      </p:sp>
      <p:pic>
        <p:nvPicPr>
          <p:cNvPr id="5" name="Picture 4">
            <a:extLst>
              <a:ext uri="{FF2B5EF4-FFF2-40B4-BE49-F238E27FC236}">
                <a16:creationId xmlns:a16="http://schemas.microsoft.com/office/drawing/2014/main" id="{1D8ED42C-B77F-A414-2F5E-CF7F8442027F}"/>
              </a:ext>
            </a:extLst>
          </p:cNvPr>
          <p:cNvPicPr>
            <a:picLocks noChangeAspect="1"/>
          </p:cNvPicPr>
          <p:nvPr/>
        </p:nvPicPr>
        <p:blipFill>
          <a:blip r:embed="rId3"/>
          <a:stretch>
            <a:fillRect/>
          </a:stretch>
        </p:blipFill>
        <p:spPr>
          <a:xfrm>
            <a:off x="2135640" y="1898578"/>
            <a:ext cx="4293410" cy="730322"/>
          </a:xfrm>
          <a:prstGeom prst="rect">
            <a:avLst/>
          </a:prstGeom>
        </p:spPr>
      </p:pic>
      <p:pic>
        <p:nvPicPr>
          <p:cNvPr id="14" name="Picture 13">
            <a:extLst>
              <a:ext uri="{FF2B5EF4-FFF2-40B4-BE49-F238E27FC236}">
                <a16:creationId xmlns:a16="http://schemas.microsoft.com/office/drawing/2014/main" id="{CCF1C8E2-D3E5-7B1E-576B-ED1F9CB6E0C8}"/>
              </a:ext>
            </a:extLst>
          </p:cNvPr>
          <p:cNvPicPr>
            <a:picLocks noChangeAspect="1"/>
          </p:cNvPicPr>
          <p:nvPr/>
        </p:nvPicPr>
        <p:blipFill>
          <a:blip r:embed="rId4"/>
          <a:stretch>
            <a:fillRect/>
          </a:stretch>
        </p:blipFill>
        <p:spPr>
          <a:xfrm>
            <a:off x="2587335" y="3908597"/>
            <a:ext cx="3756660" cy="636722"/>
          </a:xfrm>
          <a:prstGeom prst="rect">
            <a:avLst/>
          </a:prstGeom>
        </p:spPr>
      </p:pic>
      <p:pic>
        <p:nvPicPr>
          <p:cNvPr id="16" name="Picture 15">
            <a:extLst>
              <a:ext uri="{FF2B5EF4-FFF2-40B4-BE49-F238E27FC236}">
                <a16:creationId xmlns:a16="http://schemas.microsoft.com/office/drawing/2014/main" id="{EC4A0C25-1C7F-4F06-F28B-40562AFB435C}"/>
              </a:ext>
            </a:extLst>
          </p:cNvPr>
          <p:cNvPicPr>
            <a:picLocks noChangeAspect="1"/>
          </p:cNvPicPr>
          <p:nvPr/>
        </p:nvPicPr>
        <p:blipFill rotWithShape="1">
          <a:blip r:embed="rId5"/>
          <a:srcRect t="13768" b="17317"/>
          <a:stretch/>
        </p:blipFill>
        <p:spPr>
          <a:xfrm>
            <a:off x="2758075" y="883808"/>
            <a:ext cx="3509586" cy="1014771"/>
          </a:xfrm>
          <a:prstGeom prst="rect">
            <a:avLst/>
          </a:prstGeom>
        </p:spPr>
      </p:pic>
      <p:pic>
        <p:nvPicPr>
          <p:cNvPr id="18" name="Picture 17">
            <a:extLst>
              <a:ext uri="{FF2B5EF4-FFF2-40B4-BE49-F238E27FC236}">
                <a16:creationId xmlns:a16="http://schemas.microsoft.com/office/drawing/2014/main" id="{90C73156-059C-D26F-1B71-D81EAFC4837B}"/>
              </a:ext>
            </a:extLst>
          </p:cNvPr>
          <p:cNvPicPr>
            <a:picLocks noChangeAspect="1"/>
          </p:cNvPicPr>
          <p:nvPr/>
        </p:nvPicPr>
        <p:blipFill rotWithShape="1">
          <a:blip r:embed="rId6"/>
          <a:srcRect t="12640" b="14989"/>
          <a:stretch/>
        </p:blipFill>
        <p:spPr>
          <a:xfrm>
            <a:off x="2724902" y="2844027"/>
            <a:ext cx="3568718" cy="1083603"/>
          </a:xfrm>
          <a:prstGeom prst="rect">
            <a:avLst/>
          </a:prstGeom>
        </p:spPr>
      </p:pic>
      <p:sp>
        <p:nvSpPr>
          <p:cNvPr id="25" name="Freeform 24">
            <a:extLst>
              <a:ext uri="{FF2B5EF4-FFF2-40B4-BE49-F238E27FC236}">
                <a16:creationId xmlns:a16="http://schemas.microsoft.com/office/drawing/2014/main" id="{B3E0FBF7-7BF4-9AF3-8CA3-02B90ADC4D81}"/>
              </a:ext>
            </a:extLst>
          </p:cNvPr>
          <p:cNvSpPr/>
          <p:nvPr/>
        </p:nvSpPr>
        <p:spPr>
          <a:xfrm>
            <a:off x="6294121" y="2301240"/>
            <a:ext cx="627157" cy="1981510"/>
          </a:xfrm>
          <a:custGeom>
            <a:avLst/>
            <a:gdLst>
              <a:gd name="connsiteX0" fmla="*/ 294640 w 836209"/>
              <a:gd name="connsiteY0" fmla="*/ 0 h 2306320"/>
              <a:gd name="connsiteX1" fmla="*/ 792480 w 836209"/>
              <a:gd name="connsiteY1" fmla="*/ 619760 h 2306320"/>
              <a:gd name="connsiteX2" fmla="*/ 721360 w 836209"/>
              <a:gd name="connsiteY2" fmla="*/ 1666240 h 2306320"/>
              <a:gd name="connsiteX3" fmla="*/ 0 w 836209"/>
              <a:gd name="connsiteY3" fmla="*/ 2306320 h 2306320"/>
            </a:gdLst>
            <a:ahLst/>
            <a:cxnLst>
              <a:cxn ang="0">
                <a:pos x="connsiteX0" y="connsiteY0"/>
              </a:cxn>
              <a:cxn ang="0">
                <a:pos x="connsiteX1" y="connsiteY1"/>
              </a:cxn>
              <a:cxn ang="0">
                <a:pos x="connsiteX2" y="connsiteY2"/>
              </a:cxn>
              <a:cxn ang="0">
                <a:pos x="connsiteX3" y="connsiteY3"/>
              </a:cxn>
            </a:cxnLst>
            <a:rect l="l" t="t" r="r" b="b"/>
            <a:pathLst>
              <a:path w="836209" h="2306320">
                <a:moveTo>
                  <a:pt x="294640" y="0"/>
                </a:moveTo>
                <a:cubicBezTo>
                  <a:pt x="508000" y="171026"/>
                  <a:pt x="721360" y="342053"/>
                  <a:pt x="792480" y="619760"/>
                </a:cubicBezTo>
                <a:cubicBezTo>
                  <a:pt x="863600" y="897467"/>
                  <a:pt x="853440" y="1385147"/>
                  <a:pt x="721360" y="1666240"/>
                </a:cubicBezTo>
                <a:cubicBezTo>
                  <a:pt x="589280" y="1947333"/>
                  <a:pt x="294640" y="2126826"/>
                  <a:pt x="0" y="2306320"/>
                </a:cubicBezTo>
              </a:path>
            </a:pathLst>
          </a:custGeom>
          <a:noFill/>
          <a:ln w="31750">
            <a:solidFill>
              <a:srgbClr val="004DC1"/>
            </a:solidFill>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latin typeface="Calisto MT" panose="02040603050505030304" pitchFamily="18" charset="77"/>
            </a:endParaRPr>
          </a:p>
        </p:txBody>
      </p:sp>
      <p:sp>
        <p:nvSpPr>
          <p:cNvPr id="26" name="TextBox 25">
            <a:extLst>
              <a:ext uri="{FF2B5EF4-FFF2-40B4-BE49-F238E27FC236}">
                <a16:creationId xmlns:a16="http://schemas.microsoft.com/office/drawing/2014/main" id="{ED2901A0-15B1-1684-498C-D9C378E05934}"/>
              </a:ext>
            </a:extLst>
          </p:cNvPr>
          <p:cNvSpPr txBox="1"/>
          <p:nvPr/>
        </p:nvSpPr>
        <p:spPr>
          <a:xfrm>
            <a:off x="6921278" y="2808767"/>
            <a:ext cx="1396536" cy="646331"/>
          </a:xfrm>
          <a:prstGeom prst="rect">
            <a:avLst/>
          </a:prstGeom>
          <a:noFill/>
        </p:spPr>
        <p:txBody>
          <a:bodyPr wrap="none" rtlCol="0">
            <a:spAutoFit/>
          </a:bodyPr>
          <a:lstStyle/>
          <a:p>
            <a:pPr algn="l"/>
            <a:r>
              <a:rPr lang="en-US" sz="1800">
                <a:solidFill>
                  <a:srgbClr val="004DC1"/>
                </a:solidFill>
                <a:latin typeface="Calisto MT" panose="02040603050505030304" pitchFamily="18" charset="77"/>
                <a:cs typeface="Calibri" panose="020F0502020204030204" pitchFamily="34" charset="0"/>
              </a:rPr>
              <a:t>Rotated </a:t>
            </a:r>
          </a:p>
          <a:p>
            <a:pPr algn="l"/>
            <a:r>
              <a:rPr lang="en-US" sz="1800">
                <a:solidFill>
                  <a:srgbClr val="004DC1"/>
                </a:solidFill>
                <a:latin typeface="Calisto MT" panose="02040603050505030304" pitchFamily="18" charset="77"/>
                <a:cs typeface="Calibri" panose="020F0502020204030204" pitchFamily="34" charset="0"/>
              </a:rPr>
              <a:t>complement</a:t>
            </a:r>
          </a:p>
        </p:txBody>
      </p:sp>
      <p:pic>
        <p:nvPicPr>
          <p:cNvPr id="6" name="Picture 5">
            <a:extLst>
              <a:ext uri="{FF2B5EF4-FFF2-40B4-BE49-F238E27FC236}">
                <a16:creationId xmlns:a16="http://schemas.microsoft.com/office/drawing/2014/main" id="{5847CA9C-EE7F-D4ED-74D9-A4B6438640B2}"/>
              </a:ext>
            </a:extLst>
          </p:cNvPr>
          <p:cNvPicPr>
            <a:picLocks noChangeAspect="1"/>
          </p:cNvPicPr>
          <p:nvPr/>
        </p:nvPicPr>
        <p:blipFill>
          <a:blip r:embed="rId7"/>
          <a:stretch>
            <a:fillRect/>
          </a:stretch>
        </p:blipFill>
        <p:spPr>
          <a:xfrm>
            <a:off x="2864476" y="2524455"/>
            <a:ext cx="3288927" cy="319572"/>
          </a:xfrm>
          <a:prstGeom prst="rect">
            <a:avLst/>
          </a:prstGeom>
        </p:spPr>
      </p:pic>
      <p:pic>
        <p:nvPicPr>
          <p:cNvPr id="8" name="Picture 7">
            <a:extLst>
              <a:ext uri="{FF2B5EF4-FFF2-40B4-BE49-F238E27FC236}">
                <a16:creationId xmlns:a16="http://schemas.microsoft.com/office/drawing/2014/main" id="{5F8B7EA3-3A42-AAC6-0A7F-B10F2613AB9A}"/>
              </a:ext>
            </a:extLst>
          </p:cNvPr>
          <p:cNvPicPr>
            <a:picLocks noChangeAspect="1"/>
          </p:cNvPicPr>
          <p:nvPr/>
        </p:nvPicPr>
        <p:blipFill>
          <a:blip r:embed="rId8"/>
          <a:stretch>
            <a:fillRect/>
          </a:stretch>
        </p:blipFill>
        <p:spPr>
          <a:xfrm>
            <a:off x="2940811" y="4499632"/>
            <a:ext cx="3402404" cy="330598"/>
          </a:xfrm>
          <a:prstGeom prst="rect">
            <a:avLst/>
          </a:prstGeom>
        </p:spPr>
      </p:pic>
    </p:spTree>
    <p:extLst>
      <p:ext uri="{BB962C8B-B14F-4D97-AF65-F5344CB8AC3E}">
        <p14:creationId xmlns:p14="http://schemas.microsoft.com/office/powerpoint/2010/main" val="3203976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F878E51-01B3-5543-388D-F7AA19EF2F49}"/>
              </a:ext>
            </a:extLst>
          </p:cNvPr>
          <p:cNvSpPr/>
          <p:nvPr/>
        </p:nvSpPr>
        <p:spPr>
          <a:xfrm>
            <a:off x="3099316" y="1461366"/>
            <a:ext cx="3933944" cy="234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latin typeface="Calisto MT" panose="02040603050505030304" pitchFamily="18" charset="77"/>
            </a:endParaRPr>
          </a:p>
        </p:txBody>
      </p:sp>
      <p:sp>
        <p:nvSpPr>
          <p:cNvPr id="2" name="Title 1">
            <a:extLst>
              <a:ext uri="{FF2B5EF4-FFF2-40B4-BE49-F238E27FC236}">
                <a16:creationId xmlns:a16="http://schemas.microsoft.com/office/drawing/2014/main" id="{D73147AB-D3D4-2DBC-71AD-94DE232AE1AA}"/>
              </a:ext>
            </a:extLst>
          </p:cNvPr>
          <p:cNvSpPr>
            <a:spLocks noGrp="1"/>
          </p:cNvSpPr>
          <p:nvPr>
            <p:ph type="title"/>
          </p:nvPr>
        </p:nvSpPr>
        <p:spPr/>
        <p:txBody>
          <a:bodyPr/>
          <a:lstStyle/>
          <a:p>
            <a:r>
              <a:rPr lang="en-US"/>
              <a:t>Spectrum of a maximally even rhythm </a:t>
            </a:r>
          </a:p>
        </p:txBody>
      </p:sp>
      <p:sp>
        <p:nvSpPr>
          <p:cNvPr id="21" name="Content Placeholder 20">
            <a:extLst>
              <a:ext uri="{FF2B5EF4-FFF2-40B4-BE49-F238E27FC236}">
                <a16:creationId xmlns:a16="http://schemas.microsoft.com/office/drawing/2014/main" id="{5DD6D952-500A-7224-3F20-2E7F21950FC1}"/>
              </a:ext>
            </a:extLst>
          </p:cNvPr>
          <p:cNvSpPr>
            <a:spLocks noGrp="1"/>
          </p:cNvSpPr>
          <p:nvPr>
            <p:ph idx="1"/>
          </p:nvPr>
        </p:nvSpPr>
        <p:spPr>
          <a:xfrm>
            <a:off x="628650" y="474064"/>
            <a:ext cx="7886700" cy="438395"/>
          </a:xfrm>
        </p:spPr>
        <p:txBody>
          <a:bodyPr/>
          <a:lstStyle/>
          <a:p>
            <a:pPr marL="0" indent="0" algn="ctr">
              <a:buNone/>
            </a:pPr>
            <a:r>
              <a:rPr lang="en-US"/>
              <a:t>Maximally even rhythms emphasize a single frequency</a:t>
            </a:r>
          </a:p>
        </p:txBody>
      </p:sp>
      <p:sp>
        <p:nvSpPr>
          <p:cNvPr id="15" name="Date Placeholder 14">
            <a:extLst>
              <a:ext uri="{FF2B5EF4-FFF2-40B4-BE49-F238E27FC236}">
                <a16:creationId xmlns:a16="http://schemas.microsoft.com/office/drawing/2014/main" id="{D3EDF91E-E88A-4336-6C57-13084C6B0209}"/>
              </a:ext>
            </a:extLst>
          </p:cNvPr>
          <p:cNvSpPr>
            <a:spLocks noGrp="1"/>
          </p:cNvSpPr>
          <p:nvPr>
            <p:ph type="dt" sz="half" idx="10"/>
          </p:nvPr>
        </p:nvSpPr>
        <p:spPr>
          <a:xfrm>
            <a:off x="628650" y="4767263"/>
            <a:ext cx="2057400" cy="273844"/>
          </a:xfrm>
        </p:spPr>
        <p:txBody>
          <a:bodyPr/>
          <a:lstStyle/>
          <a:p>
            <a:r>
              <a:rPr lang="en-US"/>
              <a:t>IRMA 5/14/2025</a:t>
            </a:r>
          </a:p>
        </p:txBody>
      </p:sp>
      <p:sp>
        <p:nvSpPr>
          <p:cNvPr id="14" name="Footer Placeholder 13">
            <a:extLst>
              <a:ext uri="{FF2B5EF4-FFF2-40B4-BE49-F238E27FC236}">
                <a16:creationId xmlns:a16="http://schemas.microsoft.com/office/drawing/2014/main" id="{B674E44D-F44E-F399-C03C-4A8C9D81E710}"/>
              </a:ext>
            </a:extLst>
          </p:cNvPr>
          <p:cNvSpPr>
            <a:spLocks noGrp="1"/>
          </p:cNvSpPr>
          <p:nvPr>
            <p:ph type="ftr" sz="quarter" idx="11"/>
          </p:nvPr>
        </p:nvSpPr>
        <p:spPr>
          <a:xfrm>
            <a:off x="3028950" y="4767263"/>
            <a:ext cx="3086100" cy="273844"/>
          </a:xfrm>
        </p:spPr>
        <p:txBody>
          <a:bodyPr/>
          <a:lstStyle/>
          <a:p>
            <a:r>
              <a:rPr lang="en-US"/>
              <a:t>Applications of Fourier Transform</a:t>
            </a:r>
          </a:p>
        </p:txBody>
      </p:sp>
      <p:sp>
        <p:nvSpPr>
          <p:cNvPr id="16" name="Slide Number Placeholder 15">
            <a:extLst>
              <a:ext uri="{FF2B5EF4-FFF2-40B4-BE49-F238E27FC236}">
                <a16:creationId xmlns:a16="http://schemas.microsoft.com/office/drawing/2014/main" id="{39D07B0D-D653-7D14-D73F-42CA2245383F}"/>
              </a:ext>
            </a:extLst>
          </p:cNvPr>
          <p:cNvSpPr>
            <a:spLocks noGrp="1"/>
          </p:cNvSpPr>
          <p:nvPr>
            <p:ph type="sldNum" sz="quarter" idx="12"/>
          </p:nvPr>
        </p:nvSpPr>
        <p:spPr>
          <a:xfrm>
            <a:off x="6457950" y="4767263"/>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14</a:t>
            </a:fld>
            <a:endParaRPr lang="en-US">
              <a:latin typeface="Calisto MT" panose="02040603050505030304" pitchFamily="18" charset="77"/>
            </a:endParaRPr>
          </a:p>
        </p:txBody>
      </p:sp>
      <p:pic>
        <p:nvPicPr>
          <p:cNvPr id="5" name="Picture 4">
            <a:extLst>
              <a:ext uri="{FF2B5EF4-FFF2-40B4-BE49-F238E27FC236}">
                <a16:creationId xmlns:a16="http://schemas.microsoft.com/office/drawing/2014/main" id="{9C6696A8-5B51-962D-C73D-1A9D5962E102}"/>
              </a:ext>
            </a:extLst>
          </p:cNvPr>
          <p:cNvPicPr>
            <a:picLocks noChangeAspect="1"/>
          </p:cNvPicPr>
          <p:nvPr/>
        </p:nvPicPr>
        <p:blipFill rotWithShape="1">
          <a:blip r:embed="rId3"/>
          <a:srcRect l="818" t="2823" r="1140" b="2934"/>
          <a:stretch/>
        </p:blipFill>
        <p:spPr>
          <a:xfrm>
            <a:off x="3318163" y="1592119"/>
            <a:ext cx="3380510" cy="1956932"/>
          </a:xfrm>
          <a:prstGeom prst="rect">
            <a:avLst/>
          </a:prstGeom>
        </p:spPr>
      </p:pic>
      <p:cxnSp>
        <p:nvCxnSpPr>
          <p:cNvPr id="6" name="Straight Arrow Connector 5">
            <a:extLst>
              <a:ext uri="{FF2B5EF4-FFF2-40B4-BE49-F238E27FC236}">
                <a16:creationId xmlns:a16="http://schemas.microsoft.com/office/drawing/2014/main" id="{FFB84721-78A6-0FDA-13C0-1850B7907BB8}"/>
              </a:ext>
            </a:extLst>
          </p:cNvPr>
          <p:cNvCxnSpPr>
            <a:cxnSpLocks/>
          </p:cNvCxnSpPr>
          <p:nvPr/>
        </p:nvCxnSpPr>
        <p:spPr>
          <a:xfrm>
            <a:off x="5859780" y="1318030"/>
            <a:ext cx="0" cy="396471"/>
          </a:xfrm>
          <a:prstGeom prst="straightConnector1">
            <a:avLst/>
          </a:prstGeom>
          <a:ln w="3810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D4F09E1-68D8-F83B-7540-A79662CD0214}"/>
              </a:ext>
            </a:extLst>
          </p:cNvPr>
          <p:cNvSpPr txBox="1"/>
          <p:nvPr/>
        </p:nvSpPr>
        <p:spPr>
          <a:xfrm>
            <a:off x="4409762" y="971781"/>
            <a:ext cx="4167872" cy="369332"/>
          </a:xfrm>
          <a:prstGeom prst="rect">
            <a:avLst/>
          </a:prstGeom>
          <a:noFill/>
        </p:spPr>
        <p:txBody>
          <a:bodyPr wrap="none" rtlCol="0">
            <a:spAutoFit/>
          </a:bodyPr>
          <a:lstStyle/>
          <a:p>
            <a:pPr algn="l"/>
            <a:r>
              <a:rPr lang="en-US" sz="1800">
                <a:solidFill>
                  <a:srgbClr val="7030A0"/>
                </a:solidFill>
                <a:latin typeface="Calisto MT" panose="02040603050505030304" pitchFamily="18" charset="77"/>
                <a:cs typeface="Calibri" panose="020F0502020204030204" pitchFamily="34" charset="0"/>
              </a:rPr>
              <a:t>High value at principal periodicity (</a:t>
            </a:r>
            <a:r>
              <a:rPr lang="en-US" sz="1800">
                <a:solidFill>
                  <a:srgbClr val="7030A0"/>
                </a:solidFill>
                <a:latin typeface="Helsinki Text Std" panose="02000400000000000000" pitchFamily="2" charset="77"/>
                <a:cs typeface="Calibri" panose="020F0502020204030204" pitchFamily="34" charset="0"/>
              </a:rPr>
              <a:t>w.</a:t>
            </a:r>
            <a:r>
              <a:rPr lang="en-US" sz="1800">
                <a:solidFill>
                  <a:srgbClr val="7030A0"/>
                </a:solidFill>
                <a:latin typeface="Calisto MT" panose="02040603050505030304" pitchFamily="18" charset="77"/>
                <a:cs typeface="Calibri" panose="020F0502020204030204" pitchFamily="34" charset="0"/>
              </a:rPr>
              <a:t>/5) </a:t>
            </a:r>
          </a:p>
        </p:txBody>
      </p:sp>
      <p:cxnSp>
        <p:nvCxnSpPr>
          <p:cNvPr id="9" name="Straight Arrow Connector 8">
            <a:extLst>
              <a:ext uri="{FF2B5EF4-FFF2-40B4-BE49-F238E27FC236}">
                <a16:creationId xmlns:a16="http://schemas.microsoft.com/office/drawing/2014/main" id="{B7DD3845-C076-602C-9B81-6EE1A057B98E}"/>
              </a:ext>
            </a:extLst>
          </p:cNvPr>
          <p:cNvCxnSpPr>
            <a:cxnSpLocks/>
          </p:cNvCxnSpPr>
          <p:nvPr/>
        </p:nvCxnSpPr>
        <p:spPr>
          <a:xfrm>
            <a:off x="6362700" y="1767609"/>
            <a:ext cx="0" cy="716280"/>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0DBA9FB-1C88-8A99-1CD1-4339340D0B14}"/>
              </a:ext>
            </a:extLst>
          </p:cNvPr>
          <p:cNvCxnSpPr>
            <a:cxnSpLocks/>
          </p:cNvCxnSpPr>
          <p:nvPr/>
        </p:nvCxnSpPr>
        <p:spPr>
          <a:xfrm>
            <a:off x="5326380" y="1767609"/>
            <a:ext cx="0" cy="716280"/>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C8C8718-538D-DEB1-92E0-8649AFD3BEB4}"/>
              </a:ext>
            </a:extLst>
          </p:cNvPr>
          <p:cNvSpPr txBox="1"/>
          <p:nvPr/>
        </p:nvSpPr>
        <p:spPr>
          <a:xfrm>
            <a:off x="6490022" y="1852148"/>
            <a:ext cx="2284409" cy="646331"/>
          </a:xfrm>
          <a:prstGeom prst="rect">
            <a:avLst/>
          </a:prstGeom>
          <a:noFill/>
        </p:spPr>
        <p:txBody>
          <a:bodyPr wrap="square" rtlCol="0">
            <a:spAutoFit/>
          </a:bodyPr>
          <a:lstStyle/>
          <a:p>
            <a:pPr algn="l"/>
            <a:r>
              <a:rPr lang="en-US" sz="1800">
                <a:solidFill>
                  <a:srgbClr val="C00000"/>
                </a:solidFill>
                <a:latin typeface="Calisto MT" panose="02040603050505030304" pitchFamily="18" charset="77"/>
                <a:cs typeface="Calibri" panose="020F0502020204030204" pitchFamily="34" charset="0"/>
              </a:rPr>
              <a:t>Low values at nearby periodicities  </a:t>
            </a:r>
          </a:p>
        </p:txBody>
      </p:sp>
      <p:sp>
        <p:nvSpPr>
          <p:cNvPr id="12" name="TextBox 11">
            <a:extLst>
              <a:ext uri="{FF2B5EF4-FFF2-40B4-BE49-F238E27FC236}">
                <a16:creationId xmlns:a16="http://schemas.microsoft.com/office/drawing/2014/main" id="{0B231245-95E0-F33F-64AD-5735767F738D}"/>
              </a:ext>
            </a:extLst>
          </p:cNvPr>
          <p:cNvSpPr txBox="1"/>
          <p:nvPr/>
        </p:nvSpPr>
        <p:spPr>
          <a:xfrm>
            <a:off x="-315871" y="1516265"/>
            <a:ext cx="3255785" cy="2339102"/>
          </a:xfrm>
          <a:prstGeom prst="rect">
            <a:avLst/>
          </a:prstGeom>
          <a:noFill/>
        </p:spPr>
        <p:txBody>
          <a:bodyPr wrap="square" rtlCol="0">
            <a:spAutoFit/>
          </a:bodyPr>
          <a:lstStyle/>
          <a:p>
            <a:pPr algn="r"/>
            <a:r>
              <a:rPr lang="en-US" sz="1800">
                <a:latin typeface="Calisto MT" panose="02040603050505030304" pitchFamily="18" charset="77"/>
                <a:cs typeface="Calibri" panose="020F0502020204030204" pitchFamily="34" charset="0"/>
              </a:rPr>
              <a:t>Rhythmic spectrum for the standard pattern: </a:t>
            </a:r>
          </a:p>
          <a:p>
            <a:pPr algn="r">
              <a:spcBef>
                <a:spcPts val="1200"/>
              </a:spcBef>
            </a:pPr>
            <a:r>
              <a:rPr lang="en-US" sz="1800">
                <a:latin typeface="Helsinki Text Std" panose="02000400000000000000" pitchFamily="2" charset="77"/>
                <a:cs typeface="Calibri" panose="020F0502020204030204" pitchFamily="34" charset="0"/>
              </a:rPr>
              <a:t>q  q  eq  q  q  e</a:t>
            </a:r>
          </a:p>
          <a:p>
            <a:pPr algn="r"/>
            <a:endParaRPr lang="en-US" sz="1800">
              <a:latin typeface="Calisto MT" panose="02040603050505030304" pitchFamily="18" charset="77"/>
              <a:cs typeface="Calibri" panose="020F0502020204030204" pitchFamily="34" charset="0"/>
            </a:endParaRPr>
          </a:p>
          <a:p>
            <a:pPr algn="r"/>
            <a:r>
              <a:rPr lang="en-US" sz="1800">
                <a:latin typeface="Calisto MT" panose="02040603050505030304" pitchFamily="18" charset="77"/>
                <a:cs typeface="Calibri" panose="020F0502020204030204" pitchFamily="34" charset="0"/>
              </a:rPr>
              <a:t>Or its complement: </a:t>
            </a:r>
          </a:p>
          <a:p>
            <a:pPr algn="r">
              <a:spcBef>
                <a:spcPts val="1200"/>
              </a:spcBef>
            </a:pPr>
            <a:r>
              <a:rPr lang="en-US" sz="1800">
                <a:latin typeface="Helsinki Text Std" panose="02000400000000000000" pitchFamily="2" charset="77"/>
                <a:cs typeface="Calibri" panose="020F0502020204030204" pitchFamily="34" charset="0"/>
              </a:rPr>
              <a:t>q  q  q.   q  q.   . </a:t>
            </a:r>
          </a:p>
          <a:p>
            <a:pPr algn="r"/>
            <a:endParaRPr lang="en-US" sz="1800">
              <a:latin typeface="Helsinki Text Std" panose="02000400000000000000" pitchFamily="2" charset="77"/>
              <a:cs typeface="Calibri" panose="020F0502020204030204" pitchFamily="34" charset="0"/>
            </a:endParaRPr>
          </a:p>
        </p:txBody>
      </p:sp>
      <p:sp>
        <p:nvSpPr>
          <p:cNvPr id="4" name="TextBox 3">
            <a:extLst>
              <a:ext uri="{FF2B5EF4-FFF2-40B4-BE49-F238E27FC236}">
                <a16:creationId xmlns:a16="http://schemas.microsoft.com/office/drawing/2014/main" id="{BAB087B8-F662-1B13-2A49-FD96A30898CB}"/>
              </a:ext>
            </a:extLst>
          </p:cNvPr>
          <p:cNvSpPr txBox="1"/>
          <p:nvPr/>
        </p:nvSpPr>
        <p:spPr>
          <a:xfrm>
            <a:off x="6115051" y="3789288"/>
            <a:ext cx="2964442" cy="646331"/>
          </a:xfrm>
          <a:prstGeom prst="rect">
            <a:avLst/>
          </a:prstGeom>
          <a:noFill/>
        </p:spPr>
        <p:txBody>
          <a:bodyPr wrap="square" rtlCol="0">
            <a:spAutoFit/>
          </a:bodyPr>
          <a:lstStyle/>
          <a:p>
            <a:pPr algn="l"/>
            <a:r>
              <a:rPr lang="en-US" sz="1800">
                <a:latin typeface="Calisto MT" panose="02040603050505030304" pitchFamily="18" charset="77"/>
                <a:cs typeface="Calibri" panose="020F0502020204030204" pitchFamily="34" charset="0"/>
              </a:rPr>
              <a:t>N.B.: Periodicities are the reciprocals of frequencies</a:t>
            </a:r>
          </a:p>
        </p:txBody>
      </p:sp>
      <p:sp>
        <p:nvSpPr>
          <p:cNvPr id="8" name="TextBox 7">
            <a:extLst>
              <a:ext uri="{FF2B5EF4-FFF2-40B4-BE49-F238E27FC236}">
                <a16:creationId xmlns:a16="http://schemas.microsoft.com/office/drawing/2014/main" id="{182A3AAE-1FFD-4D1A-41D0-4B50B611EA48}"/>
              </a:ext>
            </a:extLst>
          </p:cNvPr>
          <p:cNvSpPr txBox="1"/>
          <p:nvPr/>
        </p:nvSpPr>
        <p:spPr>
          <a:xfrm rot="16200000">
            <a:off x="2777275" y="2433251"/>
            <a:ext cx="898003" cy="276999"/>
          </a:xfrm>
          <a:prstGeom prst="rect">
            <a:avLst/>
          </a:prstGeom>
          <a:noFill/>
        </p:spPr>
        <p:txBody>
          <a:bodyPr wrap="none" rtlCol="0">
            <a:spAutoFit/>
          </a:bodyPr>
          <a:lstStyle/>
          <a:p>
            <a:pPr algn="l"/>
            <a:r>
              <a:rPr lang="en-US" sz="1200">
                <a:latin typeface="Calisto MT" panose="02040603050505030304" pitchFamily="18" charset="77"/>
                <a:cs typeface="Calibri" panose="020F0502020204030204" pitchFamily="34" charset="0"/>
              </a:rPr>
              <a:t>Magnitude</a:t>
            </a:r>
          </a:p>
        </p:txBody>
      </p:sp>
      <p:sp>
        <p:nvSpPr>
          <p:cNvPr id="13" name="TextBox 12">
            <a:extLst>
              <a:ext uri="{FF2B5EF4-FFF2-40B4-BE49-F238E27FC236}">
                <a16:creationId xmlns:a16="http://schemas.microsoft.com/office/drawing/2014/main" id="{6EBA6A93-1B1A-6082-D6B4-B7945A11CB63}"/>
              </a:ext>
            </a:extLst>
          </p:cNvPr>
          <p:cNvSpPr txBox="1"/>
          <p:nvPr/>
        </p:nvSpPr>
        <p:spPr>
          <a:xfrm>
            <a:off x="4450922" y="3549051"/>
            <a:ext cx="1340432" cy="276999"/>
          </a:xfrm>
          <a:prstGeom prst="rect">
            <a:avLst/>
          </a:prstGeom>
          <a:noFill/>
        </p:spPr>
        <p:txBody>
          <a:bodyPr wrap="none" rtlCol="0">
            <a:spAutoFit/>
          </a:bodyPr>
          <a:lstStyle/>
          <a:p>
            <a:pPr algn="l"/>
            <a:r>
              <a:rPr lang="en-US" sz="1200">
                <a:latin typeface="Calisto MT" panose="02040603050505030304" pitchFamily="18" charset="77"/>
                <a:cs typeface="Calibri" panose="020F0502020204030204" pitchFamily="34" charset="0"/>
              </a:rPr>
              <a:t>Frequency (/12</a:t>
            </a:r>
            <a:r>
              <a:rPr lang="en-US" sz="1200">
                <a:latin typeface="Helsinki Text Std" panose="02000400000000000000" pitchFamily="2" charset="77"/>
                <a:cs typeface="Calibri" panose="020F0502020204030204" pitchFamily="34" charset="0"/>
              </a:rPr>
              <a:t>e</a:t>
            </a:r>
            <a:r>
              <a:rPr lang="en-US" sz="1200">
                <a:latin typeface="Calisto MT" panose="02040603050505030304" pitchFamily="18" charset="77"/>
                <a:cs typeface="Calibri" panose="020F0502020204030204" pitchFamily="34" charset="0"/>
              </a:rPr>
              <a:t>)</a:t>
            </a:r>
          </a:p>
        </p:txBody>
      </p:sp>
      <p:sp>
        <p:nvSpPr>
          <p:cNvPr id="17" name="TextBox 16">
            <a:extLst>
              <a:ext uri="{FF2B5EF4-FFF2-40B4-BE49-F238E27FC236}">
                <a16:creationId xmlns:a16="http://schemas.microsoft.com/office/drawing/2014/main" id="{01F5C049-9056-A063-2E34-EA8A4B18CFC6}"/>
              </a:ext>
            </a:extLst>
          </p:cNvPr>
          <p:cNvSpPr txBox="1"/>
          <p:nvPr/>
        </p:nvSpPr>
        <p:spPr>
          <a:xfrm>
            <a:off x="4464526" y="1461365"/>
            <a:ext cx="1267931" cy="369332"/>
          </a:xfrm>
          <a:prstGeom prst="rect">
            <a:avLst/>
          </a:prstGeom>
          <a:noFill/>
        </p:spPr>
        <p:txBody>
          <a:bodyPr wrap="square" rtlCol="0">
            <a:spAutoFit/>
          </a:bodyPr>
          <a:lstStyle/>
          <a:p>
            <a:pPr algn="l"/>
            <a:r>
              <a:rPr lang="en-US" sz="1800">
                <a:solidFill>
                  <a:srgbClr val="C00000"/>
                </a:solidFill>
                <a:latin typeface="Calisto MT" panose="02040603050505030304" pitchFamily="18" charset="77"/>
                <a:cs typeface="Calibri" panose="020F0502020204030204" pitchFamily="34" charset="0"/>
              </a:rPr>
              <a:t>(</a:t>
            </a:r>
            <a:r>
              <a:rPr lang="en-US" sz="1800">
                <a:solidFill>
                  <a:srgbClr val="C00000"/>
                </a:solidFill>
                <a:latin typeface="Helsinki Text Std" panose="02000400000000000000" pitchFamily="2" charset="77"/>
                <a:cs typeface="Calibri" panose="020F0502020204030204" pitchFamily="34" charset="0"/>
              </a:rPr>
              <a:t>w.</a:t>
            </a:r>
            <a:r>
              <a:rPr lang="en-US" sz="1800">
                <a:solidFill>
                  <a:srgbClr val="C00000"/>
                </a:solidFill>
                <a:latin typeface="Calisto MT" panose="02040603050505030304" pitchFamily="18" charset="77"/>
                <a:cs typeface="Calibri" panose="020F0502020204030204" pitchFamily="34" charset="0"/>
              </a:rPr>
              <a:t>/4 = </a:t>
            </a:r>
            <a:r>
              <a:rPr lang="en-US" sz="1800">
                <a:solidFill>
                  <a:srgbClr val="C00000"/>
                </a:solidFill>
                <a:latin typeface="Helsinki Text Std" panose="02000400000000000000" pitchFamily="2" charset="77"/>
                <a:cs typeface="Calibri" panose="020F0502020204030204" pitchFamily="34" charset="0"/>
              </a:rPr>
              <a:t>q.</a:t>
            </a:r>
            <a:r>
              <a:rPr lang="en-US" sz="1800">
                <a:solidFill>
                  <a:srgbClr val="C00000"/>
                </a:solidFill>
                <a:latin typeface="Calisto MT" panose="02040603050505030304" pitchFamily="18" charset="77"/>
                <a:cs typeface="Calibri" panose="020F0502020204030204" pitchFamily="34" charset="0"/>
              </a:rPr>
              <a:t> )  </a:t>
            </a:r>
          </a:p>
        </p:txBody>
      </p:sp>
      <p:sp>
        <p:nvSpPr>
          <p:cNvPr id="18" name="TextBox 17">
            <a:extLst>
              <a:ext uri="{FF2B5EF4-FFF2-40B4-BE49-F238E27FC236}">
                <a16:creationId xmlns:a16="http://schemas.microsoft.com/office/drawing/2014/main" id="{A69F0F53-6FC6-3F6C-2B04-73DE4E094D70}"/>
              </a:ext>
            </a:extLst>
          </p:cNvPr>
          <p:cNvSpPr txBox="1"/>
          <p:nvPr/>
        </p:nvSpPr>
        <p:spPr>
          <a:xfrm>
            <a:off x="6091395" y="1445495"/>
            <a:ext cx="1333063" cy="369332"/>
          </a:xfrm>
          <a:prstGeom prst="rect">
            <a:avLst/>
          </a:prstGeom>
          <a:noFill/>
        </p:spPr>
        <p:txBody>
          <a:bodyPr wrap="square" rtlCol="0">
            <a:spAutoFit/>
          </a:bodyPr>
          <a:lstStyle/>
          <a:p>
            <a:pPr algn="l"/>
            <a:r>
              <a:rPr lang="en-US" sz="1800">
                <a:solidFill>
                  <a:srgbClr val="C00000"/>
                </a:solidFill>
                <a:latin typeface="Calisto MT" panose="02040603050505030304" pitchFamily="18" charset="77"/>
                <a:cs typeface="Calibri" panose="020F0502020204030204" pitchFamily="34" charset="0"/>
              </a:rPr>
              <a:t>(</a:t>
            </a:r>
            <a:r>
              <a:rPr lang="en-US" sz="1800">
                <a:solidFill>
                  <a:srgbClr val="C00000"/>
                </a:solidFill>
                <a:latin typeface="Helsinki Text Std" panose="02000400000000000000" pitchFamily="2" charset="77"/>
                <a:cs typeface="Calibri" panose="020F0502020204030204" pitchFamily="34" charset="0"/>
              </a:rPr>
              <a:t>w.</a:t>
            </a:r>
            <a:r>
              <a:rPr lang="en-US" sz="1800">
                <a:solidFill>
                  <a:srgbClr val="C00000"/>
                </a:solidFill>
                <a:latin typeface="Calisto MT" panose="02040603050505030304" pitchFamily="18" charset="77"/>
                <a:cs typeface="Calibri" panose="020F0502020204030204" pitchFamily="34" charset="0"/>
              </a:rPr>
              <a:t>/6 = </a:t>
            </a:r>
            <a:r>
              <a:rPr lang="en-US" sz="1800">
                <a:solidFill>
                  <a:srgbClr val="C00000"/>
                </a:solidFill>
                <a:latin typeface="Helsinki Text Std" panose="02000400000000000000" pitchFamily="2" charset="77"/>
                <a:cs typeface="Calibri" panose="020F0502020204030204" pitchFamily="34" charset="0"/>
              </a:rPr>
              <a:t>q</a:t>
            </a:r>
            <a:r>
              <a:rPr lang="en-US" sz="1800">
                <a:solidFill>
                  <a:srgbClr val="C00000"/>
                </a:solidFill>
                <a:latin typeface="Calisto MT" panose="02040603050505030304" pitchFamily="18" charset="77"/>
                <a:cs typeface="Calibri" panose="020F0502020204030204" pitchFamily="34" charset="0"/>
              </a:rPr>
              <a:t> )  </a:t>
            </a:r>
          </a:p>
        </p:txBody>
      </p:sp>
      <p:cxnSp>
        <p:nvCxnSpPr>
          <p:cNvPr id="3" name="Straight Arrow Connector 2">
            <a:extLst>
              <a:ext uri="{FF2B5EF4-FFF2-40B4-BE49-F238E27FC236}">
                <a16:creationId xmlns:a16="http://schemas.microsoft.com/office/drawing/2014/main" id="{D33B73C1-198D-C3AF-CA1E-06093325AF5B}"/>
              </a:ext>
            </a:extLst>
          </p:cNvPr>
          <p:cNvCxnSpPr>
            <a:cxnSpLocks/>
          </p:cNvCxnSpPr>
          <p:nvPr/>
        </p:nvCxnSpPr>
        <p:spPr>
          <a:xfrm>
            <a:off x="3802089" y="2475395"/>
            <a:ext cx="0" cy="716280"/>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F504F13-405F-2A83-AD22-2576EA5EE4CA}"/>
              </a:ext>
            </a:extLst>
          </p:cNvPr>
          <p:cNvSpPr txBox="1"/>
          <p:nvPr/>
        </p:nvSpPr>
        <p:spPr>
          <a:xfrm>
            <a:off x="3506363" y="1837752"/>
            <a:ext cx="1568142" cy="646331"/>
          </a:xfrm>
          <a:prstGeom prst="rect">
            <a:avLst/>
          </a:prstGeom>
          <a:noFill/>
        </p:spPr>
        <p:txBody>
          <a:bodyPr wrap="square" rtlCol="0">
            <a:spAutoFit/>
          </a:bodyPr>
          <a:lstStyle/>
          <a:p>
            <a:pPr algn="l"/>
            <a:r>
              <a:rPr lang="en-US" sz="1800">
                <a:solidFill>
                  <a:srgbClr val="C00000"/>
                </a:solidFill>
                <a:latin typeface="Calisto MT" panose="02040603050505030304" pitchFamily="18" charset="77"/>
                <a:cs typeface="Calibri" panose="020F0502020204030204" pitchFamily="34" charset="0"/>
              </a:rPr>
              <a:t>Especially low value at 1</a:t>
            </a:r>
          </a:p>
        </p:txBody>
      </p:sp>
      <p:pic>
        <p:nvPicPr>
          <p:cNvPr id="23" name="Picture 22">
            <a:extLst>
              <a:ext uri="{FF2B5EF4-FFF2-40B4-BE49-F238E27FC236}">
                <a16:creationId xmlns:a16="http://schemas.microsoft.com/office/drawing/2014/main" id="{5895F329-DC3A-CE95-3FC6-A17B08C0A70D}"/>
              </a:ext>
            </a:extLst>
          </p:cNvPr>
          <p:cNvPicPr>
            <a:picLocks noChangeAspect="1"/>
          </p:cNvPicPr>
          <p:nvPr/>
        </p:nvPicPr>
        <p:blipFill>
          <a:blip r:embed="rId4"/>
          <a:stretch>
            <a:fillRect/>
          </a:stretch>
        </p:blipFill>
        <p:spPr>
          <a:xfrm>
            <a:off x="966594" y="2521179"/>
            <a:ext cx="1949488" cy="189424"/>
          </a:xfrm>
          <a:prstGeom prst="rect">
            <a:avLst/>
          </a:prstGeom>
        </p:spPr>
      </p:pic>
      <p:pic>
        <p:nvPicPr>
          <p:cNvPr id="25" name="Picture 24">
            <a:extLst>
              <a:ext uri="{FF2B5EF4-FFF2-40B4-BE49-F238E27FC236}">
                <a16:creationId xmlns:a16="http://schemas.microsoft.com/office/drawing/2014/main" id="{224277F0-6B32-2B4B-B0FC-5B31E89EC46C}"/>
              </a:ext>
            </a:extLst>
          </p:cNvPr>
          <p:cNvPicPr>
            <a:picLocks noChangeAspect="1"/>
          </p:cNvPicPr>
          <p:nvPr/>
        </p:nvPicPr>
        <p:blipFill>
          <a:blip r:embed="rId5"/>
          <a:stretch>
            <a:fillRect/>
          </a:stretch>
        </p:blipFill>
        <p:spPr>
          <a:xfrm>
            <a:off x="870527" y="3515269"/>
            <a:ext cx="2019245" cy="196202"/>
          </a:xfrm>
          <a:prstGeom prst="rect">
            <a:avLst/>
          </a:prstGeom>
        </p:spPr>
      </p:pic>
    </p:spTree>
    <p:extLst>
      <p:ext uri="{BB962C8B-B14F-4D97-AF65-F5344CB8AC3E}">
        <p14:creationId xmlns:p14="http://schemas.microsoft.com/office/powerpoint/2010/main" val="2029831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0A27A-D022-DE1D-C93F-E396F55A33A8}"/>
              </a:ext>
            </a:extLst>
          </p:cNvPr>
          <p:cNvSpPr>
            <a:spLocks noGrp="1"/>
          </p:cNvSpPr>
          <p:nvPr>
            <p:ph type="title"/>
          </p:nvPr>
        </p:nvSpPr>
        <p:spPr/>
        <p:txBody>
          <a:bodyPr/>
          <a:lstStyle/>
          <a:p>
            <a:r>
              <a:rPr lang="en-US"/>
              <a:t>Layers of the Bo Diddley rhythm</a:t>
            </a:r>
          </a:p>
        </p:txBody>
      </p:sp>
      <p:sp>
        <p:nvSpPr>
          <p:cNvPr id="9" name="Footer Placeholder 8">
            <a:extLst>
              <a:ext uri="{FF2B5EF4-FFF2-40B4-BE49-F238E27FC236}">
                <a16:creationId xmlns:a16="http://schemas.microsoft.com/office/drawing/2014/main" id="{6665C8FD-B550-EDFD-5C49-E7009CF7BBEF}"/>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10" name="Date Placeholder 9">
            <a:extLst>
              <a:ext uri="{FF2B5EF4-FFF2-40B4-BE49-F238E27FC236}">
                <a16:creationId xmlns:a16="http://schemas.microsoft.com/office/drawing/2014/main" id="{43DECC48-65A4-AF04-D520-E3209BF54F14}"/>
              </a:ext>
            </a:extLst>
          </p:cNvPr>
          <p:cNvSpPr>
            <a:spLocks noGrp="1"/>
          </p:cNvSpPr>
          <p:nvPr>
            <p:ph type="dt" sz="half" idx="10"/>
          </p:nvPr>
        </p:nvSpPr>
        <p:spPr/>
        <p:txBody>
          <a:bodyPr/>
          <a:lstStyle/>
          <a:p>
            <a:r>
              <a:rPr lang="en-US"/>
              <a:t>IRMA 5/14/2025</a:t>
            </a:r>
          </a:p>
        </p:txBody>
      </p:sp>
      <p:sp>
        <p:nvSpPr>
          <p:cNvPr id="11" name="Slide Number Placeholder 10">
            <a:extLst>
              <a:ext uri="{FF2B5EF4-FFF2-40B4-BE49-F238E27FC236}">
                <a16:creationId xmlns:a16="http://schemas.microsoft.com/office/drawing/2014/main" id="{74C6E822-2ADB-F3D0-12C7-CE1FEFB0BEDA}"/>
              </a:ext>
            </a:extLst>
          </p:cNvPr>
          <p:cNvSpPr>
            <a:spLocks noGrp="1"/>
          </p:cNvSpPr>
          <p:nvPr>
            <p:ph type="sldNum" sz="quarter" idx="12"/>
          </p:nvPr>
        </p:nvSpPr>
        <p:spPr/>
        <p:txBody>
          <a:bodyPr/>
          <a:lstStyle/>
          <a:p>
            <a:r>
              <a:rPr lang="en-US"/>
              <a:t>Jason Yust, Boston Univ.          </a:t>
            </a:r>
            <a:fld id="{6950D593-2953-924C-A0DA-F3B17E0E49C7}" type="slidenum">
              <a:rPr lang="en-US" smtClean="0"/>
              <a:pPr/>
              <a:t>15</a:t>
            </a:fld>
            <a:endParaRPr lang="en-US"/>
          </a:p>
        </p:txBody>
      </p:sp>
      <p:pic>
        <p:nvPicPr>
          <p:cNvPr id="13" name="Content Placeholder 12">
            <a:extLst>
              <a:ext uri="{FF2B5EF4-FFF2-40B4-BE49-F238E27FC236}">
                <a16:creationId xmlns:a16="http://schemas.microsoft.com/office/drawing/2014/main" id="{23F5C672-8680-E8C6-1E08-03599796D08D}"/>
              </a:ext>
            </a:extLst>
          </p:cNvPr>
          <p:cNvPicPr>
            <a:picLocks noGrp="1" noChangeAspect="1"/>
          </p:cNvPicPr>
          <p:nvPr>
            <p:ph idx="1"/>
          </p:nvPr>
        </p:nvPicPr>
        <p:blipFill>
          <a:blip r:embed="rId3"/>
          <a:stretch>
            <a:fillRect/>
          </a:stretch>
        </p:blipFill>
        <p:spPr>
          <a:xfrm>
            <a:off x="3133867" y="1171336"/>
            <a:ext cx="5829300" cy="2933821"/>
          </a:xfrm>
        </p:spPr>
      </p:pic>
      <p:pic>
        <p:nvPicPr>
          <p:cNvPr id="15" name="4-onset line">
            <a:extLst>
              <a:ext uri="{FF2B5EF4-FFF2-40B4-BE49-F238E27FC236}">
                <a16:creationId xmlns:a16="http://schemas.microsoft.com/office/drawing/2014/main" id="{CBCCB763-CCDC-C812-C025-203C8942C9B2}"/>
              </a:ext>
            </a:extLst>
          </p:cNvPr>
          <p:cNvPicPr>
            <a:picLocks noChangeAspect="1"/>
          </p:cNvPicPr>
          <p:nvPr/>
        </p:nvPicPr>
        <p:blipFill>
          <a:blip r:embed="rId4"/>
          <a:stretch>
            <a:fillRect/>
          </a:stretch>
        </p:blipFill>
        <p:spPr>
          <a:xfrm>
            <a:off x="3133867" y="1171338"/>
            <a:ext cx="5829300" cy="2933819"/>
          </a:xfrm>
          <a:prstGeom prst="rect">
            <a:avLst/>
          </a:prstGeom>
        </p:spPr>
      </p:pic>
      <p:pic>
        <p:nvPicPr>
          <p:cNvPr id="17" name="clave line">
            <a:extLst>
              <a:ext uri="{FF2B5EF4-FFF2-40B4-BE49-F238E27FC236}">
                <a16:creationId xmlns:a16="http://schemas.microsoft.com/office/drawing/2014/main" id="{75DEF247-AA6E-7CD8-AFF1-3C57137A176F}"/>
              </a:ext>
            </a:extLst>
          </p:cNvPr>
          <p:cNvPicPr>
            <a:picLocks noChangeAspect="1"/>
          </p:cNvPicPr>
          <p:nvPr/>
        </p:nvPicPr>
        <p:blipFill>
          <a:blip r:embed="rId5"/>
          <a:stretch>
            <a:fillRect/>
          </a:stretch>
        </p:blipFill>
        <p:spPr>
          <a:xfrm>
            <a:off x="3133867" y="1171338"/>
            <a:ext cx="5829300" cy="2933819"/>
          </a:xfrm>
          <a:prstGeom prst="rect">
            <a:avLst/>
          </a:prstGeom>
        </p:spPr>
      </p:pic>
      <p:pic>
        <p:nvPicPr>
          <p:cNvPr id="19" name="full rhythm line">
            <a:extLst>
              <a:ext uri="{FF2B5EF4-FFF2-40B4-BE49-F238E27FC236}">
                <a16:creationId xmlns:a16="http://schemas.microsoft.com/office/drawing/2014/main" id="{AF4C5540-0E3E-1FC7-DD95-EE52B47A042E}"/>
              </a:ext>
            </a:extLst>
          </p:cNvPr>
          <p:cNvPicPr>
            <a:picLocks noChangeAspect="1"/>
          </p:cNvPicPr>
          <p:nvPr/>
        </p:nvPicPr>
        <p:blipFill>
          <a:blip r:embed="rId6"/>
          <a:stretch>
            <a:fillRect/>
          </a:stretch>
        </p:blipFill>
        <p:spPr>
          <a:xfrm>
            <a:off x="3133867" y="1171338"/>
            <a:ext cx="5829300" cy="2933819"/>
          </a:xfrm>
          <a:prstGeom prst="rect">
            <a:avLst/>
          </a:prstGeom>
        </p:spPr>
      </p:pic>
      <p:pic>
        <p:nvPicPr>
          <p:cNvPr id="21" name="tresillo line">
            <a:extLst>
              <a:ext uri="{FF2B5EF4-FFF2-40B4-BE49-F238E27FC236}">
                <a16:creationId xmlns:a16="http://schemas.microsoft.com/office/drawing/2014/main" id="{EB89E286-4A46-1F24-F339-05D823D9185D}"/>
              </a:ext>
            </a:extLst>
          </p:cNvPr>
          <p:cNvPicPr>
            <a:picLocks noChangeAspect="1"/>
          </p:cNvPicPr>
          <p:nvPr/>
        </p:nvPicPr>
        <p:blipFill>
          <a:blip r:embed="rId7"/>
          <a:stretch>
            <a:fillRect/>
          </a:stretch>
        </p:blipFill>
        <p:spPr>
          <a:xfrm>
            <a:off x="3133867" y="1171338"/>
            <a:ext cx="5829300" cy="2933819"/>
          </a:xfrm>
          <a:prstGeom prst="rect">
            <a:avLst/>
          </a:prstGeom>
        </p:spPr>
      </p:pic>
      <p:pic>
        <p:nvPicPr>
          <p:cNvPr id="7" name="Picture 6">
            <a:extLst>
              <a:ext uri="{FF2B5EF4-FFF2-40B4-BE49-F238E27FC236}">
                <a16:creationId xmlns:a16="http://schemas.microsoft.com/office/drawing/2014/main" id="{3E333F0B-FE97-B148-D06A-0673D4CD1E81}"/>
              </a:ext>
            </a:extLst>
          </p:cNvPr>
          <p:cNvPicPr>
            <a:picLocks noChangeAspect="1"/>
          </p:cNvPicPr>
          <p:nvPr/>
        </p:nvPicPr>
        <p:blipFill>
          <a:blip r:embed="rId8"/>
          <a:srcRect l="8145" t="17177" r="2230" b="13423"/>
          <a:stretch/>
        </p:blipFill>
        <p:spPr>
          <a:xfrm>
            <a:off x="325378" y="1210696"/>
            <a:ext cx="2360672" cy="448267"/>
          </a:xfrm>
          <a:prstGeom prst="rect">
            <a:avLst/>
          </a:prstGeom>
        </p:spPr>
      </p:pic>
      <p:sp>
        <p:nvSpPr>
          <p:cNvPr id="22" name="TextBox 21">
            <a:extLst>
              <a:ext uri="{FF2B5EF4-FFF2-40B4-BE49-F238E27FC236}">
                <a16:creationId xmlns:a16="http://schemas.microsoft.com/office/drawing/2014/main" id="{8F796C6B-2191-573A-B85D-BA898C829FC9}"/>
              </a:ext>
            </a:extLst>
          </p:cNvPr>
          <p:cNvSpPr txBox="1"/>
          <p:nvPr/>
        </p:nvSpPr>
        <p:spPr>
          <a:xfrm>
            <a:off x="6828541" y="1585079"/>
            <a:ext cx="1436419" cy="646331"/>
          </a:xfrm>
          <a:prstGeom prst="rect">
            <a:avLst/>
          </a:prstGeom>
          <a:noFill/>
        </p:spPr>
        <p:txBody>
          <a:bodyPr wrap="none" rtlCol="0">
            <a:spAutoFit/>
          </a:bodyPr>
          <a:lstStyle/>
          <a:p>
            <a:pPr algn="l"/>
            <a:r>
              <a:rPr lang="en-US" b="1">
                <a:solidFill>
                  <a:srgbClr val="EE7D31"/>
                </a:solidFill>
                <a:latin typeface="+mj-lt"/>
                <a:cs typeface="Calibri" panose="020F0502020204030204" pitchFamily="34" charset="0"/>
              </a:rPr>
              <a:t>Full 7-onset</a:t>
            </a:r>
          </a:p>
          <a:p>
            <a:pPr algn="l"/>
            <a:r>
              <a:rPr lang="en-US" b="1">
                <a:solidFill>
                  <a:srgbClr val="EE7D31"/>
                </a:solidFill>
                <a:latin typeface="+mj-lt"/>
                <a:cs typeface="Calibri" panose="020F0502020204030204" pitchFamily="34" charset="0"/>
              </a:rPr>
              <a:t>rhythm</a:t>
            </a:r>
          </a:p>
        </p:txBody>
      </p:sp>
      <p:sp>
        <p:nvSpPr>
          <p:cNvPr id="23" name="TextBox 22">
            <a:extLst>
              <a:ext uri="{FF2B5EF4-FFF2-40B4-BE49-F238E27FC236}">
                <a16:creationId xmlns:a16="http://schemas.microsoft.com/office/drawing/2014/main" id="{8A6F81B4-555A-7B44-BD34-E120B860BF62}"/>
              </a:ext>
            </a:extLst>
          </p:cNvPr>
          <p:cNvSpPr txBox="1"/>
          <p:nvPr/>
        </p:nvSpPr>
        <p:spPr>
          <a:xfrm>
            <a:off x="7165592" y="2417018"/>
            <a:ext cx="741485" cy="369332"/>
          </a:xfrm>
          <a:prstGeom prst="rect">
            <a:avLst/>
          </a:prstGeom>
          <a:noFill/>
        </p:spPr>
        <p:txBody>
          <a:bodyPr wrap="none" rtlCol="0">
            <a:spAutoFit/>
          </a:bodyPr>
          <a:lstStyle/>
          <a:p>
            <a:pPr algn="l"/>
            <a:r>
              <a:rPr lang="en-US" b="1">
                <a:solidFill>
                  <a:srgbClr val="00B050"/>
                </a:solidFill>
                <a:latin typeface="+mj-lt"/>
                <a:cs typeface="Calibri" panose="020F0502020204030204" pitchFamily="34" charset="0"/>
              </a:rPr>
              <a:t>Clave</a:t>
            </a:r>
          </a:p>
        </p:txBody>
      </p:sp>
      <p:sp>
        <p:nvSpPr>
          <p:cNvPr id="24" name="TextBox 23">
            <a:extLst>
              <a:ext uri="{FF2B5EF4-FFF2-40B4-BE49-F238E27FC236}">
                <a16:creationId xmlns:a16="http://schemas.microsoft.com/office/drawing/2014/main" id="{F6E3B873-BD78-382D-08B2-C8DA2DA61D33}"/>
              </a:ext>
            </a:extLst>
          </p:cNvPr>
          <p:cNvSpPr txBox="1"/>
          <p:nvPr/>
        </p:nvSpPr>
        <p:spPr>
          <a:xfrm>
            <a:off x="8089997" y="3000479"/>
            <a:ext cx="998928" cy="369332"/>
          </a:xfrm>
          <a:prstGeom prst="rect">
            <a:avLst/>
          </a:prstGeom>
          <a:noFill/>
        </p:spPr>
        <p:txBody>
          <a:bodyPr wrap="none" rtlCol="0">
            <a:spAutoFit/>
          </a:bodyPr>
          <a:lstStyle/>
          <a:p>
            <a:pPr algn="l"/>
            <a:r>
              <a:rPr lang="en-US" b="1">
                <a:solidFill>
                  <a:srgbClr val="4372C4"/>
                </a:solidFill>
                <a:latin typeface="+mj-lt"/>
                <a:cs typeface="Calibri" panose="020F0502020204030204" pitchFamily="34" charset="0"/>
              </a:rPr>
              <a:t>Tresillo</a:t>
            </a:r>
          </a:p>
        </p:txBody>
      </p:sp>
      <p:sp>
        <p:nvSpPr>
          <p:cNvPr id="25" name="TextBox 24">
            <a:extLst>
              <a:ext uri="{FF2B5EF4-FFF2-40B4-BE49-F238E27FC236}">
                <a16:creationId xmlns:a16="http://schemas.microsoft.com/office/drawing/2014/main" id="{CAABE0E3-10DC-86B2-06E8-D99ACD9DD24C}"/>
              </a:ext>
            </a:extLst>
          </p:cNvPr>
          <p:cNvSpPr txBox="1"/>
          <p:nvPr/>
        </p:nvSpPr>
        <p:spPr>
          <a:xfrm>
            <a:off x="4518496" y="1554588"/>
            <a:ext cx="1646606" cy="646331"/>
          </a:xfrm>
          <a:prstGeom prst="rect">
            <a:avLst/>
          </a:prstGeom>
          <a:noFill/>
        </p:spPr>
        <p:txBody>
          <a:bodyPr wrap="none" rtlCol="0">
            <a:spAutoFit/>
          </a:bodyPr>
          <a:lstStyle/>
          <a:p>
            <a:pPr algn="ctr"/>
            <a:r>
              <a:rPr lang="en-US" b="1">
                <a:solidFill>
                  <a:srgbClr val="A5A5A5"/>
                </a:solidFill>
                <a:latin typeface="+mj-lt"/>
                <a:cs typeface="Calibri" panose="020F0502020204030204" pitchFamily="34" charset="0"/>
              </a:rPr>
              <a:t>4 emphasized</a:t>
            </a:r>
          </a:p>
          <a:p>
            <a:pPr algn="ctr"/>
            <a:r>
              <a:rPr lang="en-US" b="1">
                <a:solidFill>
                  <a:srgbClr val="A5A5A5"/>
                </a:solidFill>
                <a:latin typeface="+mj-lt"/>
                <a:cs typeface="Calibri" panose="020F0502020204030204" pitchFamily="34" charset="0"/>
              </a:rPr>
              <a:t>onsets</a:t>
            </a:r>
          </a:p>
        </p:txBody>
      </p:sp>
      <p:sp>
        <p:nvSpPr>
          <p:cNvPr id="27" name="Oval 26">
            <a:extLst>
              <a:ext uri="{FF2B5EF4-FFF2-40B4-BE49-F238E27FC236}">
                <a16:creationId xmlns:a16="http://schemas.microsoft.com/office/drawing/2014/main" id="{695EDE3C-F7E3-3FF9-E0D5-4EB3FA667248}"/>
              </a:ext>
            </a:extLst>
          </p:cNvPr>
          <p:cNvSpPr/>
          <p:nvPr/>
        </p:nvSpPr>
        <p:spPr>
          <a:xfrm>
            <a:off x="4685169" y="2156179"/>
            <a:ext cx="774071" cy="163641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28" name="Straight Arrow Connector 27">
            <a:extLst>
              <a:ext uri="{FF2B5EF4-FFF2-40B4-BE49-F238E27FC236}">
                <a16:creationId xmlns:a16="http://schemas.microsoft.com/office/drawing/2014/main" id="{EC1DEBFD-1826-23EA-88E6-7B999623B83D}"/>
              </a:ext>
            </a:extLst>
          </p:cNvPr>
          <p:cNvCxnSpPr>
            <a:cxnSpLocks/>
          </p:cNvCxnSpPr>
          <p:nvPr/>
        </p:nvCxnSpPr>
        <p:spPr>
          <a:xfrm>
            <a:off x="5071072" y="2392135"/>
            <a:ext cx="0" cy="1049924"/>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6540F2CA-CCBD-76BD-F499-709C6D0177DB}"/>
              </a:ext>
            </a:extLst>
          </p:cNvPr>
          <p:cNvSpPr/>
          <p:nvPr/>
        </p:nvSpPr>
        <p:spPr>
          <a:xfrm>
            <a:off x="6050097" y="1180865"/>
            <a:ext cx="774071" cy="163641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31" name="Straight Arrow Connector 30">
            <a:extLst>
              <a:ext uri="{FF2B5EF4-FFF2-40B4-BE49-F238E27FC236}">
                <a16:creationId xmlns:a16="http://schemas.microsoft.com/office/drawing/2014/main" id="{C72D8ED3-F285-9F1E-F6D5-971F91604B2D}"/>
              </a:ext>
            </a:extLst>
          </p:cNvPr>
          <p:cNvCxnSpPr>
            <a:cxnSpLocks/>
          </p:cNvCxnSpPr>
          <p:nvPr/>
        </p:nvCxnSpPr>
        <p:spPr>
          <a:xfrm flipV="1">
            <a:off x="6448491" y="1554587"/>
            <a:ext cx="0" cy="934655"/>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E26E4D8D-305B-D52E-7D8D-7E41787E46F9}"/>
              </a:ext>
            </a:extLst>
          </p:cNvPr>
          <p:cNvSpPr/>
          <p:nvPr/>
        </p:nvSpPr>
        <p:spPr>
          <a:xfrm>
            <a:off x="5466680" y="3042293"/>
            <a:ext cx="588744" cy="104992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Oval 36">
            <a:extLst>
              <a:ext uri="{FF2B5EF4-FFF2-40B4-BE49-F238E27FC236}">
                <a16:creationId xmlns:a16="http://schemas.microsoft.com/office/drawing/2014/main" id="{B1FF6B88-F726-6866-2E70-8BC22A8CF8F0}"/>
              </a:ext>
            </a:extLst>
          </p:cNvPr>
          <p:cNvSpPr/>
          <p:nvPr/>
        </p:nvSpPr>
        <p:spPr>
          <a:xfrm>
            <a:off x="8220978" y="1367094"/>
            <a:ext cx="588744" cy="104992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TextBox 37">
            <a:extLst>
              <a:ext uri="{FF2B5EF4-FFF2-40B4-BE49-F238E27FC236}">
                <a16:creationId xmlns:a16="http://schemas.microsoft.com/office/drawing/2014/main" id="{FFE9E64A-40B5-69C1-13F8-CE9D142EE28C}"/>
              </a:ext>
            </a:extLst>
          </p:cNvPr>
          <p:cNvSpPr txBox="1"/>
          <p:nvPr/>
        </p:nvSpPr>
        <p:spPr>
          <a:xfrm>
            <a:off x="3050127" y="1815592"/>
            <a:ext cx="1792478" cy="646331"/>
          </a:xfrm>
          <a:prstGeom prst="rect">
            <a:avLst/>
          </a:prstGeom>
          <a:noFill/>
        </p:spPr>
        <p:txBody>
          <a:bodyPr wrap="none" rtlCol="0">
            <a:spAutoFit/>
          </a:bodyPr>
          <a:lstStyle/>
          <a:p>
            <a:pPr algn="r"/>
            <a:r>
              <a:rPr lang="en-US">
                <a:latin typeface="+mj-lt"/>
                <a:cs typeface="Calibri" panose="020F0502020204030204" pitchFamily="34" charset="0"/>
              </a:rPr>
              <a:t>Frequency 3</a:t>
            </a:r>
          </a:p>
          <a:p>
            <a:pPr algn="r"/>
            <a:r>
              <a:rPr lang="en-US">
                <a:latin typeface="+mj-lt"/>
                <a:cs typeface="Calibri" panose="020F0502020204030204" pitchFamily="34" charset="0"/>
              </a:rPr>
              <a:t>5⅓</a:t>
            </a:r>
            <a:r>
              <a:rPr lang="en-US">
                <a:latin typeface="Helsinki Text Std" panose="02000400000000000000" pitchFamily="2" charset="77"/>
                <a:cs typeface="Calibri" panose="020F0502020204030204" pitchFamily="34" charset="0"/>
              </a:rPr>
              <a:t>x</a:t>
            </a:r>
            <a:r>
              <a:rPr lang="en-US">
                <a:latin typeface="+mj-lt"/>
                <a:cs typeface="Calibri" panose="020F0502020204030204" pitchFamily="34" charset="0"/>
              </a:rPr>
              <a:t> periodicity</a:t>
            </a:r>
          </a:p>
        </p:txBody>
      </p:sp>
      <p:sp>
        <p:nvSpPr>
          <p:cNvPr id="39" name="TextBox 38">
            <a:extLst>
              <a:ext uri="{FF2B5EF4-FFF2-40B4-BE49-F238E27FC236}">
                <a16:creationId xmlns:a16="http://schemas.microsoft.com/office/drawing/2014/main" id="{27C00285-B2DF-36F7-B9F2-0966EE197B99}"/>
              </a:ext>
            </a:extLst>
          </p:cNvPr>
          <p:cNvSpPr txBox="1"/>
          <p:nvPr/>
        </p:nvSpPr>
        <p:spPr>
          <a:xfrm>
            <a:off x="5552252" y="589378"/>
            <a:ext cx="1792478" cy="646331"/>
          </a:xfrm>
          <a:prstGeom prst="rect">
            <a:avLst/>
          </a:prstGeom>
          <a:noFill/>
        </p:spPr>
        <p:txBody>
          <a:bodyPr wrap="none" rtlCol="0">
            <a:spAutoFit/>
          </a:bodyPr>
          <a:lstStyle/>
          <a:p>
            <a:pPr algn="ctr"/>
            <a:r>
              <a:rPr lang="en-US">
                <a:latin typeface="+mj-lt"/>
                <a:cs typeface="Calibri" panose="020F0502020204030204" pitchFamily="34" charset="0"/>
              </a:rPr>
              <a:t>Frequency 5</a:t>
            </a:r>
          </a:p>
          <a:p>
            <a:pPr algn="ctr"/>
            <a:r>
              <a:rPr lang="en-US">
                <a:latin typeface="+mj-lt"/>
                <a:cs typeface="Calibri" panose="020F0502020204030204" pitchFamily="34" charset="0"/>
              </a:rPr>
              <a:t>3⅕</a:t>
            </a:r>
            <a:r>
              <a:rPr lang="en-US">
                <a:latin typeface="Helsinki Text Std" panose="02000400000000000000" pitchFamily="2" charset="77"/>
                <a:cs typeface="Calibri" panose="020F0502020204030204" pitchFamily="34" charset="0"/>
              </a:rPr>
              <a:t>x</a:t>
            </a:r>
            <a:r>
              <a:rPr lang="en-US">
                <a:latin typeface="+mj-lt"/>
                <a:cs typeface="Calibri" panose="020F0502020204030204" pitchFamily="34" charset="0"/>
              </a:rPr>
              <a:t> periodicity</a:t>
            </a:r>
          </a:p>
        </p:txBody>
      </p:sp>
      <p:sp>
        <p:nvSpPr>
          <p:cNvPr id="40" name="TextBox 39">
            <a:extLst>
              <a:ext uri="{FF2B5EF4-FFF2-40B4-BE49-F238E27FC236}">
                <a16:creationId xmlns:a16="http://schemas.microsoft.com/office/drawing/2014/main" id="{941A8A51-AB22-3AB4-86BE-76A6846C4AA2}"/>
              </a:ext>
            </a:extLst>
          </p:cNvPr>
          <p:cNvSpPr txBox="1"/>
          <p:nvPr/>
        </p:nvSpPr>
        <p:spPr>
          <a:xfrm>
            <a:off x="7726250" y="588556"/>
            <a:ext cx="1449436" cy="646331"/>
          </a:xfrm>
          <a:prstGeom prst="rect">
            <a:avLst/>
          </a:prstGeom>
          <a:noFill/>
        </p:spPr>
        <p:txBody>
          <a:bodyPr wrap="none" rtlCol="0">
            <a:spAutoFit/>
          </a:bodyPr>
          <a:lstStyle/>
          <a:p>
            <a:pPr algn="ctr"/>
            <a:r>
              <a:rPr lang="en-US">
                <a:latin typeface="+mj-lt"/>
                <a:cs typeface="Calibri" panose="020F0502020204030204" pitchFamily="34" charset="0"/>
              </a:rPr>
              <a:t>Frequency 8</a:t>
            </a:r>
          </a:p>
          <a:p>
            <a:pPr algn="ctr"/>
            <a:r>
              <a:rPr lang="en-US">
                <a:latin typeface="Helsinki Text Std" panose="02000400000000000000" pitchFamily="2" charset="77"/>
                <a:cs typeface="Calibri" panose="020F0502020204030204" pitchFamily="34" charset="0"/>
              </a:rPr>
              <a:t>e</a:t>
            </a:r>
            <a:r>
              <a:rPr lang="en-US">
                <a:latin typeface="+mj-lt"/>
                <a:cs typeface="Calibri" panose="020F0502020204030204" pitchFamily="34" charset="0"/>
              </a:rPr>
              <a:t> periodicity</a:t>
            </a:r>
          </a:p>
        </p:txBody>
      </p:sp>
      <p:sp>
        <p:nvSpPr>
          <p:cNvPr id="41" name="TextBox 40">
            <a:extLst>
              <a:ext uri="{FF2B5EF4-FFF2-40B4-BE49-F238E27FC236}">
                <a16:creationId xmlns:a16="http://schemas.microsoft.com/office/drawing/2014/main" id="{036F9A1E-F78C-48A7-34A4-C5EFCABD985D}"/>
              </a:ext>
            </a:extLst>
          </p:cNvPr>
          <p:cNvSpPr txBox="1"/>
          <p:nvPr/>
        </p:nvSpPr>
        <p:spPr>
          <a:xfrm>
            <a:off x="6036740" y="3495068"/>
            <a:ext cx="1404552" cy="646331"/>
          </a:xfrm>
          <a:prstGeom prst="rect">
            <a:avLst/>
          </a:prstGeom>
          <a:noFill/>
        </p:spPr>
        <p:txBody>
          <a:bodyPr wrap="none" rtlCol="0">
            <a:spAutoFit/>
          </a:bodyPr>
          <a:lstStyle/>
          <a:p>
            <a:pPr algn="ctr"/>
            <a:r>
              <a:rPr lang="en-US">
                <a:latin typeface="+mj-lt"/>
                <a:cs typeface="Calibri" panose="020F0502020204030204" pitchFamily="34" charset="0"/>
              </a:rPr>
              <a:t>Frequency 4</a:t>
            </a:r>
          </a:p>
          <a:p>
            <a:pPr algn="ctr"/>
            <a:r>
              <a:rPr lang="en-US">
                <a:latin typeface="Helsinki Text Std" panose="02000400000000000000" pitchFamily="2" charset="77"/>
                <a:cs typeface="Calibri" panose="020F0502020204030204" pitchFamily="34" charset="0"/>
              </a:rPr>
              <a:t>q</a:t>
            </a:r>
            <a:r>
              <a:rPr lang="en-US">
                <a:latin typeface="+mj-lt"/>
                <a:cs typeface="Calibri" panose="020F0502020204030204" pitchFamily="34" charset="0"/>
              </a:rPr>
              <a:t> periodicity</a:t>
            </a:r>
          </a:p>
        </p:txBody>
      </p:sp>
      <p:sp>
        <p:nvSpPr>
          <p:cNvPr id="43" name="TextBox 42">
            <a:extLst>
              <a:ext uri="{FF2B5EF4-FFF2-40B4-BE49-F238E27FC236}">
                <a16:creationId xmlns:a16="http://schemas.microsoft.com/office/drawing/2014/main" id="{60DDD09A-C08B-ADAC-D37C-BAB9097C58EE}"/>
              </a:ext>
            </a:extLst>
          </p:cNvPr>
          <p:cNvSpPr txBox="1"/>
          <p:nvPr/>
        </p:nvSpPr>
        <p:spPr>
          <a:xfrm>
            <a:off x="521764" y="2447947"/>
            <a:ext cx="1815353" cy="369332"/>
          </a:xfrm>
          <a:prstGeom prst="rect">
            <a:avLst/>
          </a:prstGeom>
          <a:noFill/>
        </p:spPr>
        <p:txBody>
          <a:bodyPr wrap="square" rtlCol="0">
            <a:spAutoFit/>
          </a:bodyPr>
          <a:lstStyle/>
          <a:p>
            <a:pPr algn="ctr"/>
            <a:r>
              <a:rPr lang="en-US" dirty="0">
                <a:latin typeface="+mj-lt"/>
                <a:cs typeface="Calibri" panose="020F0502020204030204" pitchFamily="34" charset="0"/>
              </a:rPr>
              <a:t>Added onsets:</a:t>
            </a:r>
          </a:p>
        </p:txBody>
      </p:sp>
      <p:sp>
        <p:nvSpPr>
          <p:cNvPr id="44" name="TextBox 43">
            <a:extLst>
              <a:ext uri="{FF2B5EF4-FFF2-40B4-BE49-F238E27FC236}">
                <a16:creationId xmlns:a16="http://schemas.microsoft.com/office/drawing/2014/main" id="{0134160A-3E3B-B6BA-94D3-39A460D372C3}"/>
              </a:ext>
            </a:extLst>
          </p:cNvPr>
          <p:cNvSpPr txBox="1"/>
          <p:nvPr/>
        </p:nvSpPr>
        <p:spPr>
          <a:xfrm>
            <a:off x="350414" y="2813366"/>
            <a:ext cx="2278637" cy="369332"/>
          </a:xfrm>
          <a:prstGeom prst="rect">
            <a:avLst/>
          </a:prstGeom>
          <a:noFill/>
        </p:spPr>
        <p:txBody>
          <a:bodyPr wrap="none" rtlCol="0">
            <a:spAutoFit/>
          </a:bodyPr>
          <a:lstStyle/>
          <a:p>
            <a:pPr algn="l"/>
            <a:r>
              <a:rPr lang="en-US">
                <a:latin typeface="+mj-lt"/>
                <a:cs typeface="Calibri" panose="020F0502020204030204" pitchFamily="34" charset="0"/>
              </a:rPr>
              <a:t>• Reduce frequency 3</a:t>
            </a:r>
          </a:p>
        </p:txBody>
      </p:sp>
      <p:sp>
        <p:nvSpPr>
          <p:cNvPr id="45" name="TextBox 44">
            <a:extLst>
              <a:ext uri="{FF2B5EF4-FFF2-40B4-BE49-F238E27FC236}">
                <a16:creationId xmlns:a16="http://schemas.microsoft.com/office/drawing/2014/main" id="{2190DE14-4E44-CC74-3974-C27017F22A13}"/>
              </a:ext>
            </a:extLst>
          </p:cNvPr>
          <p:cNvSpPr txBox="1"/>
          <p:nvPr/>
        </p:nvSpPr>
        <p:spPr>
          <a:xfrm>
            <a:off x="352192" y="3129183"/>
            <a:ext cx="2399824" cy="369332"/>
          </a:xfrm>
          <a:prstGeom prst="rect">
            <a:avLst/>
          </a:prstGeom>
          <a:noFill/>
        </p:spPr>
        <p:txBody>
          <a:bodyPr wrap="none" rtlCol="0">
            <a:spAutoFit/>
          </a:bodyPr>
          <a:lstStyle/>
          <a:p>
            <a:pPr algn="l"/>
            <a:r>
              <a:rPr lang="en-US">
                <a:latin typeface="+mj-lt"/>
                <a:cs typeface="Calibri" panose="020F0502020204030204" pitchFamily="34" charset="0"/>
              </a:rPr>
              <a:t>• Enhance frequency 5</a:t>
            </a:r>
          </a:p>
        </p:txBody>
      </p:sp>
      <p:sp>
        <p:nvSpPr>
          <p:cNvPr id="46" name="TextBox 45">
            <a:extLst>
              <a:ext uri="{FF2B5EF4-FFF2-40B4-BE49-F238E27FC236}">
                <a16:creationId xmlns:a16="http://schemas.microsoft.com/office/drawing/2014/main" id="{DEEF6554-9F35-696A-51F5-292D9917E491}"/>
              </a:ext>
            </a:extLst>
          </p:cNvPr>
          <p:cNvSpPr txBox="1"/>
          <p:nvPr/>
        </p:nvSpPr>
        <p:spPr>
          <a:xfrm>
            <a:off x="352192" y="3470909"/>
            <a:ext cx="2496153" cy="646331"/>
          </a:xfrm>
          <a:prstGeom prst="rect">
            <a:avLst/>
          </a:prstGeom>
          <a:noFill/>
        </p:spPr>
        <p:txBody>
          <a:bodyPr wrap="square" rtlCol="0">
            <a:spAutoFit/>
          </a:bodyPr>
          <a:lstStyle/>
          <a:p>
            <a:pPr marL="205740" indent="-205740"/>
            <a:r>
              <a:rPr lang="en-US">
                <a:latin typeface="+mj-lt"/>
                <a:cs typeface="Calibri" panose="020F0502020204030204" pitchFamily="34" charset="0"/>
              </a:rPr>
              <a:t>• Preserve balance at </a:t>
            </a:r>
            <a:r>
              <a:rPr lang="en-US">
                <a:latin typeface="Helsinki Text Std" panose="02000400000000000000" pitchFamily="2" charset="77"/>
                <a:cs typeface="Calibri" panose="020F0502020204030204" pitchFamily="34" charset="0"/>
              </a:rPr>
              <a:t>q</a:t>
            </a:r>
            <a:r>
              <a:rPr lang="en-US">
                <a:latin typeface="+mj-lt"/>
                <a:cs typeface="Calibri" panose="020F0502020204030204" pitchFamily="34" charset="0"/>
              </a:rPr>
              <a:t> level</a:t>
            </a:r>
          </a:p>
        </p:txBody>
      </p:sp>
      <p:sp>
        <p:nvSpPr>
          <p:cNvPr id="47" name="TextBox 46">
            <a:extLst>
              <a:ext uri="{FF2B5EF4-FFF2-40B4-BE49-F238E27FC236}">
                <a16:creationId xmlns:a16="http://schemas.microsoft.com/office/drawing/2014/main" id="{DE848B34-F1F6-54EA-05E4-72DCAE478D83}"/>
              </a:ext>
            </a:extLst>
          </p:cNvPr>
          <p:cNvSpPr txBox="1"/>
          <p:nvPr/>
        </p:nvSpPr>
        <p:spPr>
          <a:xfrm>
            <a:off x="352192" y="4067807"/>
            <a:ext cx="2496153" cy="646331"/>
          </a:xfrm>
          <a:prstGeom prst="rect">
            <a:avLst/>
          </a:prstGeom>
          <a:noFill/>
        </p:spPr>
        <p:txBody>
          <a:bodyPr wrap="square" rtlCol="0">
            <a:spAutoFit/>
          </a:bodyPr>
          <a:lstStyle/>
          <a:p>
            <a:pPr marL="205740" indent="-205740"/>
            <a:r>
              <a:rPr lang="en-US" dirty="0">
                <a:latin typeface="+mj-lt"/>
                <a:cs typeface="Calibri" panose="020F0502020204030204" pitchFamily="34" charset="0"/>
              </a:rPr>
              <a:t>• Preserve weighting on </a:t>
            </a:r>
            <a:r>
              <a:rPr lang="en-US" dirty="0">
                <a:latin typeface="Helsinki Text Std" panose="02000400000000000000" pitchFamily="2" charset="77"/>
                <a:cs typeface="Calibri" panose="020F0502020204030204" pitchFamily="34" charset="0"/>
              </a:rPr>
              <a:t>e</a:t>
            </a:r>
            <a:r>
              <a:rPr lang="en-US" dirty="0">
                <a:latin typeface="+mj-lt"/>
                <a:cs typeface="Calibri" panose="020F0502020204030204" pitchFamily="34" charset="0"/>
              </a:rPr>
              <a:t> grid</a:t>
            </a:r>
          </a:p>
        </p:txBody>
      </p:sp>
      <p:pic>
        <p:nvPicPr>
          <p:cNvPr id="3" name="Picture 2">
            <a:extLst>
              <a:ext uri="{FF2B5EF4-FFF2-40B4-BE49-F238E27FC236}">
                <a16:creationId xmlns:a16="http://schemas.microsoft.com/office/drawing/2014/main" id="{145BFBBD-9DBA-6816-68D9-D5EDB4D23524}"/>
              </a:ext>
            </a:extLst>
          </p:cNvPr>
          <p:cNvPicPr>
            <a:picLocks noChangeAspect="1"/>
          </p:cNvPicPr>
          <p:nvPr/>
        </p:nvPicPr>
        <p:blipFill>
          <a:blip r:embed="rId9"/>
          <a:stretch>
            <a:fillRect/>
          </a:stretch>
        </p:blipFill>
        <p:spPr>
          <a:xfrm>
            <a:off x="286985" y="521864"/>
            <a:ext cx="2493867" cy="493820"/>
          </a:xfrm>
          <a:prstGeom prst="rect">
            <a:avLst/>
          </a:prstGeom>
        </p:spPr>
      </p:pic>
      <p:pic>
        <p:nvPicPr>
          <p:cNvPr id="4" name="Picture 3">
            <a:extLst>
              <a:ext uri="{FF2B5EF4-FFF2-40B4-BE49-F238E27FC236}">
                <a16:creationId xmlns:a16="http://schemas.microsoft.com/office/drawing/2014/main" id="{EED64932-FBD3-6E3A-9C41-50EAC8D21C2F}"/>
              </a:ext>
            </a:extLst>
          </p:cNvPr>
          <p:cNvPicPr>
            <a:picLocks noChangeAspect="1"/>
          </p:cNvPicPr>
          <p:nvPr/>
        </p:nvPicPr>
        <p:blipFill rotWithShape="1">
          <a:blip r:embed="rId10"/>
          <a:srcRect l="10591"/>
          <a:stretch/>
        </p:blipFill>
        <p:spPr>
          <a:xfrm>
            <a:off x="344958" y="1850212"/>
            <a:ext cx="2341092" cy="540305"/>
          </a:xfrm>
          <a:prstGeom prst="rect">
            <a:avLst/>
          </a:prstGeom>
        </p:spPr>
      </p:pic>
      <p:cxnSp>
        <p:nvCxnSpPr>
          <p:cNvPr id="5" name="Straight Arrow Connector 4">
            <a:extLst>
              <a:ext uri="{FF2B5EF4-FFF2-40B4-BE49-F238E27FC236}">
                <a16:creationId xmlns:a16="http://schemas.microsoft.com/office/drawing/2014/main" id="{16ED4AE4-038C-3A0B-680A-DC30E73745A7}"/>
              </a:ext>
            </a:extLst>
          </p:cNvPr>
          <p:cNvCxnSpPr>
            <a:cxnSpLocks/>
          </p:cNvCxnSpPr>
          <p:nvPr/>
        </p:nvCxnSpPr>
        <p:spPr>
          <a:xfrm>
            <a:off x="1468197" y="930749"/>
            <a:ext cx="0" cy="355798"/>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B3AFB0E-B128-76F5-5200-C0E093B741DC}"/>
              </a:ext>
            </a:extLst>
          </p:cNvPr>
          <p:cNvSpPr txBox="1"/>
          <p:nvPr/>
        </p:nvSpPr>
        <p:spPr>
          <a:xfrm>
            <a:off x="5244860" y="4072338"/>
            <a:ext cx="1904239" cy="369332"/>
          </a:xfrm>
          <a:prstGeom prst="rect">
            <a:avLst/>
          </a:prstGeom>
          <a:noFill/>
        </p:spPr>
        <p:txBody>
          <a:bodyPr wrap="none" rtlCol="0">
            <a:spAutoFit/>
          </a:bodyPr>
          <a:lstStyle/>
          <a:p>
            <a:pPr algn="l"/>
            <a:r>
              <a:rPr lang="en-US">
                <a:latin typeface="+mj-lt"/>
                <a:cs typeface="Calibri" panose="020F0502020204030204" pitchFamily="34" charset="0"/>
              </a:rPr>
              <a:t>Rhythmic spectra</a:t>
            </a:r>
          </a:p>
        </p:txBody>
      </p:sp>
      <p:cxnSp>
        <p:nvCxnSpPr>
          <p:cNvPr id="8" name="Straight Arrow Connector 7">
            <a:extLst>
              <a:ext uri="{FF2B5EF4-FFF2-40B4-BE49-F238E27FC236}">
                <a16:creationId xmlns:a16="http://schemas.microsoft.com/office/drawing/2014/main" id="{EB8A54F8-742A-A286-683D-148306A8BBE7}"/>
              </a:ext>
            </a:extLst>
          </p:cNvPr>
          <p:cNvCxnSpPr>
            <a:cxnSpLocks/>
          </p:cNvCxnSpPr>
          <p:nvPr/>
        </p:nvCxnSpPr>
        <p:spPr>
          <a:xfrm>
            <a:off x="1468197" y="1570085"/>
            <a:ext cx="0" cy="340694"/>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838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par>
                                <p:cTn id="8" presetID="22" presetClass="entr" presetSubtype="8"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dissolve">
                                      <p:cBhvr>
                                        <p:cTn id="15" dur="500"/>
                                        <p:tgtEl>
                                          <p:spTgt spid="25"/>
                                        </p:tgtEl>
                                      </p:cBhvr>
                                    </p:animEffect>
                                  </p:childTnLst>
                                </p:cTn>
                              </p:par>
                              <p:par>
                                <p:cTn id="16" presetID="22" presetClass="entr" presetSubtype="8"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dissolve">
                                      <p:cBhvr>
                                        <p:cTn id="23" dur="500"/>
                                        <p:tgtEl>
                                          <p:spTgt spid="23"/>
                                        </p:tgtEl>
                                      </p:cBhvr>
                                    </p:animEffect>
                                  </p:childTnLst>
                                </p:cTn>
                              </p:par>
                              <p:par>
                                <p:cTn id="24" presetID="22" presetClass="entr" presetSubtype="8"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dissolve">
                                      <p:cBhvr>
                                        <p:cTn id="31" dur="500"/>
                                        <p:tgtEl>
                                          <p:spTgt spid="22"/>
                                        </p:tgtEl>
                                      </p:cBhvr>
                                    </p:animEffect>
                                  </p:childTnLst>
                                </p:cTn>
                              </p:par>
                              <p:par>
                                <p:cTn id="32" presetID="22" presetClass="entr" presetSubtype="8"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heel(1)">
                                      <p:cBhvr>
                                        <p:cTn id="39" dur="1000"/>
                                        <p:tgtEl>
                                          <p:spTgt spid="27"/>
                                        </p:tgtEl>
                                      </p:cBhvr>
                                    </p:animEffect>
                                  </p:childTnLst>
                                </p:cTn>
                              </p:par>
                            </p:childTnLst>
                          </p:cTn>
                        </p:par>
                        <p:par>
                          <p:cTn id="40" fill="hold">
                            <p:stCondLst>
                              <p:cond delay="1000"/>
                            </p:stCondLst>
                            <p:childTnLst>
                              <p:par>
                                <p:cTn id="41" presetID="9" presetClass="entr" presetSubtype="0" fill="hold" grpId="0" nodeType="after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dissolve">
                                      <p:cBhvr>
                                        <p:cTn id="43" dur="500"/>
                                        <p:tgtEl>
                                          <p:spTgt spid="38"/>
                                        </p:tgtEl>
                                      </p:cBhvr>
                                    </p:animEffect>
                                  </p:childTnLst>
                                </p:cTn>
                              </p:par>
                            </p:childTnLst>
                          </p:cTn>
                        </p:par>
                        <p:par>
                          <p:cTn id="44" fill="hold">
                            <p:stCondLst>
                              <p:cond delay="1500"/>
                            </p:stCondLst>
                            <p:childTnLst>
                              <p:par>
                                <p:cTn id="45" presetID="22" presetClass="entr" presetSubtype="1"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up)">
                                      <p:cBhvr>
                                        <p:cTn id="47" dur="500"/>
                                        <p:tgtEl>
                                          <p:spTgt spid="28"/>
                                        </p:tgtEl>
                                      </p:cBhvr>
                                    </p:animEffect>
                                  </p:childTnLst>
                                </p:cTn>
                              </p:par>
                            </p:childTnLst>
                          </p:cTn>
                        </p:par>
                        <p:par>
                          <p:cTn id="48" fill="hold">
                            <p:stCondLst>
                              <p:cond delay="2000"/>
                            </p:stCondLst>
                            <p:childTnLst>
                              <p:par>
                                <p:cTn id="49" presetID="9" presetClass="entr" presetSubtype="0" fill="hold" grpId="0" nodeType="after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dissolve">
                                      <p:cBhvr>
                                        <p:cTn id="51" dur="500"/>
                                        <p:tgtEl>
                                          <p:spTgt spid="43"/>
                                        </p:tgtEl>
                                      </p:cBhvr>
                                    </p:animEffect>
                                  </p:childTnLst>
                                </p:cTn>
                              </p:par>
                            </p:childTnLst>
                          </p:cTn>
                        </p:par>
                        <p:par>
                          <p:cTn id="52" fill="hold">
                            <p:stCondLst>
                              <p:cond delay="2500"/>
                            </p:stCondLst>
                            <p:childTnLst>
                              <p:par>
                                <p:cTn id="53" presetID="9" presetClass="entr" presetSubtype="0" fill="hold" grpId="0" nodeType="after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dissolve">
                                      <p:cBhvr>
                                        <p:cTn id="55" dur="500"/>
                                        <p:tgtEl>
                                          <p:spTgt spid="44"/>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heel(1)">
                                      <p:cBhvr>
                                        <p:cTn id="60" dur="1000"/>
                                        <p:tgtEl>
                                          <p:spTgt spid="30"/>
                                        </p:tgtEl>
                                      </p:cBhvr>
                                    </p:animEffect>
                                  </p:childTnLst>
                                </p:cTn>
                              </p:par>
                            </p:childTnLst>
                          </p:cTn>
                        </p:par>
                        <p:par>
                          <p:cTn id="61" fill="hold">
                            <p:stCondLst>
                              <p:cond delay="1000"/>
                            </p:stCondLst>
                            <p:childTnLst>
                              <p:par>
                                <p:cTn id="62" presetID="9" presetClass="entr" presetSubtype="0" fill="hold" grpId="0" nodeType="after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dissolve">
                                      <p:cBhvr>
                                        <p:cTn id="64" dur="500"/>
                                        <p:tgtEl>
                                          <p:spTgt spid="39"/>
                                        </p:tgtEl>
                                      </p:cBhvr>
                                    </p:animEffect>
                                  </p:childTnLst>
                                </p:cTn>
                              </p:par>
                            </p:childTnLst>
                          </p:cTn>
                        </p:par>
                        <p:par>
                          <p:cTn id="65" fill="hold">
                            <p:stCondLst>
                              <p:cond delay="1500"/>
                            </p:stCondLst>
                            <p:childTnLst>
                              <p:par>
                                <p:cTn id="66" presetID="22" presetClass="entr" presetSubtype="4" fill="hold" nodeType="after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wipe(down)">
                                      <p:cBhvr>
                                        <p:cTn id="68" dur="500"/>
                                        <p:tgtEl>
                                          <p:spTgt spid="31"/>
                                        </p:tgtEl>
                                      </p:cBhvr>
                                    </p:animEffect>
                                  </p:childTnLst>
                                </p:cTn>
                              </p:par>
                            </p:childTnLst>
                          </p:cTn>
                        </p:par>
                        <p:par>
                          <p:cTn id="69" fill="hold">
                            <p:stCondLst>
                              <p:cond delay="2000"/>
                            </p:stCondLst>
                            <p:childTnLst>
                              <p:par>
                                <p:cTn id="70" presetID="9" presetClass="entr" presetSubtype="0" fill="hold" grpId="0" nodeType="after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dissolve">
                                      <p:cBhvr>
                                        <p:cTn id="72" dur="500"/>
                                        <p:tgtEl>
                                          <p:spTgt spid="45"/>
                                        </p:tgtEl>
                                      </p:cBhvr>
                                    </p:animEffect>
                                  </p:childTnLst>
                                </p:cTn>
                              </p:par>
                            </p:childTnLst>
                          </p:cTn>
                        </p:par>
                      </p:childTnLst>
                    </p:cTn>
                  </p:par>
                  <p:par>
                    <p:cTn id="73" fill="hold">
                      <p:stCondLst>
                        <p:cond delay="indefinite"/>
                      </p:stCondLst>
                      <p:childTnLst>
                        <p:par>
                          <p:cTn id="74" fill="hold">
                            <p:stCondLst>
                              <p:cond delay="0"/>
                            </p:stCondLst>
                            <p:childTnLst>
                              <p:par>
                                <p:cTn id="75" presetID="21" presetClass="entr" presetSubtype="1"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wheel(1)">
                                      <p:cBhvr>
                                        <p:cTn id="77" dur="1000"/>
                                        <p:tgtEl>
                                          <p:spTgt spid="36"/>
                                        </p:tgtEl>
                                      </p:cBhvr>
                                    </p:animEffect>
                                  </p:childTnLst>
                                </p:cTn>
                              </p:par>
                            </p:childTnLst>
                          </p:cTn>
                        </p:par>
                        <p:par>
                          <p:cTn id="78" fill="hold">
                            <p:stCondLst>
                              <p:cond delay="1000"/>
                            </p:stCondLst>
                            <p:childTnLst>
                              <p:par>
                                <p:cTn id="79" presetID="9" presetClass="entr" presetSubtype="0" fill="hold" grpId="0" nodeType="after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dissolve">
                                      <p:cBhvr>
                                        <p:cTn id="81" dur="500"/>
                                        <p:tgtEl>
                                          <p:spTgt spid="41"/>
                                        </p:tgtEl>
                                      </p:cBhvr>
                                    </p:animEffect>
                                  </p:childTnLst>
                                </p:cTn>
                              </p:par>
                            </p:childTnLst>
                          </p:cTn>
                        </p:par>
                        <p:par>
                          <p:cTn id="82" fill="hold">
                            <p:stCondLst>
                              <p:cond delay="1500"/>
                            </p:stCondLst>
                            <p:childTnLst>
                              <p:par>
                                <p:cTn id="83" presetID="9" presetClass="entr" presetSubtype="0" fill="hold" grpId="0" nodeType="afterEffect">
                                  <p:stCondLst>
                                    <p:cond delay="0"/>
                                  </p:stCondLst>
                                  <p:childTnLst>
                                    <p:set>
                                      <p:cBhvr>
                                        <p:cTn id="84" dur="1" fill="hold">
                                          <p:stCondLst>
                                            <p:cond delay="0"/>
                                          </p:stCondLst>
                                        </p:cTn>
                                        <p:tgtEl>
                                          <p:spTgt spid="46"/>
                                        </p:tgtEl>
                                        <p:attrNameLst>
                                          <p:attrName>style.visibility</p:attrName>
                                        </p:attrNameLst>
                                      </p:cBhvr>
                                      <p:to>
                                        <p:strVal val="visible"/>
                                      </p:to>
                                    </p:set>
                                    <p:animEffect transition="in" filter="dissolve">
                                      <p:cBhvr>
                                        <p:cTn id="85" dur="500"/>
                                        <p:tgtEl>
                                          <p:spTgt spid="46"/>
                                        </p:tgtEl>
                                      </p:cBhvr>
                                    </p:animEffect>
                                  </p:childTnLst>
                                </p:cTn>
                              </p:par>
                            </p:childTnLst>
                          </p:cTn>
                        </p:par>
                      </p:childTnLst>
                    </p:cTn>
                  </p:par>
                  <p:par>
                    <p:cTn id="86" fill="hold">
                      <p:stCondLst>
                        <p:cond delay="indefinite"/>
                      </p:stCondLst>
                      <p:childTnLst>
                        <p:par>
                          <p:cTn id="87" fill="hold">
                            <p:stCondLst>
                              <p:cond delay="0"/>
                            </p:stCondLst>
                            <p:childTnLst>
                              <p:par>
                                <p:cTn id="88" presetID="21" presetClass="entr" presetSubtype="1" fill="hold" grpId="0" nodeType="click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heel(1)">
                                      <p:cBhvr>
                                        <p:cTn id="90" dur="1000"/>
                                        <p:tgtEl>
                                          <p:spTgt spid="37"/>
                                        </p:tgtEl>
                                      </p:cBhvr>
                                    </p:animEffect>
                                  </p:childTnLst>
                                </p:cTn>
                              </p:par>
                            </p:childTnLst>
                          </p:cTn>
                        </p:par>
                        <p:par>
                          <p:cTn id="91" fill="hold">
                            <p:stCondLst>
                              <p:cond delay="1000"/>
                            </p:stCondLst>
                            <p:childTnLst>
                              <p:par>
                                <p:cTn id="92" presetID="9" presetClass="entr" presetSubtype="0" fill="hold" grpId="0" nodeType="after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dissolve">
                                      <p:cBhvr>
                                        <p:cTn id="94" dur="500"/>
                                        <p:tgtEl>
                                          <p:spTgt spid="40"/>
                                        </p:tgtEl>
                                      </p:cBhvr>
                                    </p:animEffect>
                                  </p:childTnLst>
                                </p:cTn>
                              </p:par>
                            </p:childTnLst>
                          </p:cTn>
                        </p:par>
                        <p:par>
                          <p:cTn id="95" fill="hold">
                            <p:stCondLst>
                              <p:cond delay="1500"/>
                            </p:stCondLst>
                            <p:childTnLst>
                              <p:par>
                                <p:cTn id="96" presetID="9" presetClass="entr" presetSubtype="0" fill="hold" grpId="0" nodeType="afterEffect">
                                  <p:stCondLst>
                                    <p:cond delay="0"/>
                                  </p:stCondLst>
                                  <p:childTnLst>
                                    <p:set>
                                      <p:cBhvr>
                                        <p:cTn id="97" dur="1" fill="hold">
                                          <p:stCondLst>
                                            <p:cond delay="0"/>
                                          </p:stCondLst>
                                        </p:cTn>
                                        <p:tgtEl>
                                          <p:spTgt spid="47"/>
                                        </p:tgtEl>
                                        <p:attrNameLst>
                                          <p:attrName>style.visibility</p:attrName>
                                        </p:attrNameLst>
                                      </p:cBhvr>
                                      <p:to>
                                        <p:strVal val="visible"/>
                                      </p:to>
                                    </p:set>
                                    <p:animEffect transition="in" filter="dissolve">
                                      <p:cBhvr>
                                        <p:cTn id="9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7" grpId="0" animBg="1"/>
      <p:bldP spid="30" grpId="0" animBg="1"/>
      <p:bldP spid="36" grpId="0" animBg="1"/>
      <p:bldP spid="37" grpId="0" animBg="1"/>
      <p:bldP spid="38" grpId="0"/>
      <p:bldP spid="39" grpId="0"/>
      <p:bldP spid="40" grpId="0"/>
      <p:bldP spid="41" grpId="0"/>
      <p:bldP spid="43" grpId="0"/>
      <p:bldP spid="44" grpId="0"/>
      <p:bldP spid="45" grpId="0"/>
      <p:bldP spid="46" grpId="0"/>
      <p:bldP spid="4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C18ED-443D-4141-7ED2-40E955EB35BB}"/>
              </a:ext>
            </a:extLst>
          </p:cNvPr>
          <p:cNvSpPr>
            <a:spLocks noGrp="1"/>
          </p:cNvSpPr>
          <p:nvPr>
            <p:ph type="ctrTitle"/>
          </p:nvPr>
        </p:nvSpPr>
        <p:spPr/>
        <p:txBody>
          <a:bodyPr/>
          <a:lstStyle/>
          <a:p>
            <a:r>
              <a:rPr lang="en-US" dirty="0" err="1"/>
              <a:t>Microtiming</a:t>
            </a:r>
            <a:r>
              <a:rPr lang="en-US" dirty="0"/>
              <a:t> and the Heisenberg principle</a:t>
            </a:r>
          </a:p>
        </p:txBody>
      </p:sp>
      <p:sp>
        <p:nvSpPr>
          <p:cNvPr id="3" name="Subtitle 2">
            <a:extLst>
              <a:ext uri="{FF2B5EF4-FFF2-40B4-BE49-F238E27FC236}">
                <a16:creationId xmlns:a16="http://schemas.microsoft.com/office/drawing/2014/main" id="{A831AE35-D4D2-FC54-B243-5C1FDDD0C2A6}"/>
              </a:ext>
            </a:extLst>
          </p:cNvPr>
          <p:cNvSpPr>
            <a:spLocks noGrp="1"/>
          </p:cNvSpPr>
          <p:nvPr>
            <p:ph type="subTitle" idx="1"/>
          </p:nvPr>
        </p:nvSpPr>
        <p:spPr/>
        <p:txBody>
          <a:bodyPr/>
          <a:lstStyle/>
          <a:p>
            <a:endParaRPr lang="en-US"/>
          </a:p>
        </p:txBody>
      </p:sp>
      <p:sp>
        <p:nvSpPr>
          <p:cNvPr id="4" name="Date Placeholder 3">
            <a:extLst>
              <a:ext uri="{FF2B5EF4-FFF2-40B4-BE49-F238E27FC236}">
                <a16:creationId xmlns:a16="http://schemas.microsoft.com/office/drawing/2014/main" id="{7FDDFBA2-F240-BD93-E223-757FEE80742C}"/>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F2571D7-1C78-0EB0-843F-9DFAA89B36A3}"/>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4D8DBF07-ECE1-11DA-7B61-A73BE180A6B3}"/>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16</a:t>
            </a:fld>
            <a:endParaRPr lang="en-US">
              <a:latin typeface="Calisto MT" panose="02040603050505030304" pitchFamily="18" charset="77"/>
            </a:endParaRPr>
          </a:p>
        </p:txBody>
      </p:sp>
    </p:spTree>
    <p:extLst>
      <p:ext uri="{BB962C8B-B14F-4D97-AF65-F5344CB8AC3E}">
        <p14:creationId xmlns:p14="http://schemas.microsoft.com/office/powerpoint/2010/main" val="3386041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423E1-C101-99F5-8A5D-FE42ED1C1ED6}"/>
              </a:ext>
            </a:extLst>
          </p:cNvPr>
          <p:cNvSpPr>
            <a:spLocks noGrp="1"/>
          </p:cNvSpPr>
          <p:nvPr>
            <p:ph type="title"/>
          </p:nvPr>
        </p:nvSpPr>
        <p:spPr/>
        <p:txBody>
          <a:bodyPr/>
          <a:lstStyle/>
          <a:p>
            <a:r>
              <a:rPr lang="en-US" err="1"/>
              <a:t>Microtiming</a:t>
            </a:r>
            <a:r>
              <a:rPr lang="en-US"/>
              <a:t>: Bo Diddley</a:t>
            </a:r>
          </a:p>
        </p:txBody>
      </p:sp>
      <p:pic>
        <p:nvPicPr>
          <p:cNvPr id="14" name="Picture 13">
            <a:extLst>
              <a:ext uri="{FF2B5EF4-FFF2-40B4-BE49-F238E27FC236}">
                <a16:creationId xmlns:a16="http://schemas.microsoft.com/office/drawing/2014/main" id="{B68CF6A3-3547-41C2-0805-660037177678}"/>
              </a:ext>
            </a:extLst>
          </p:cNvPr>
          <p:cNvPicPr>
            <a:picLocks noChangeAspect="1"/>
          </p:cNvPicPr>
          <p:nvPr/>
        </p:nvPicPr>
        <p:blipFill>
          <a:blip r:embed="rId3"/>
          <a:stretch>
            <a:fillRect/>
          </a:stretch>
        </p:blipFill>
        <p:spPr>
          <a:xfrm>
            <a:off x="872836" y="521857"/>
            <a:ext cx="8072436" cy="2979040"/>
          </a:xfrm>
          <a:prstGeom prst="rect">
            <a:avLst/>
          </a:prstGeom>
        </p:spPr>
      </p:pic>
      <p:pic>
        <p:nvPicPr>
          <p:cNvPr id="25" name="Picture 24">
            <a:extLst>
              <a:ext uri="{FF2B5EF4-FFF2-40B4-BE49-F238E27FC236}">
                <a16:creationId xmlns:a16="http://schemas.microsoft.com/office/drawing/2014/main" id="{44781421-B127-8D20-DC00-1109DF3346A6}"/>
              </a:ext>
            </a:extLst>
          </p:cNvPr>
          <p:cNvPicPr>
            <a:picLocks noChangeAspect="1"/>
          </p:cNvPicPr>
          <p:nvPr/>
        </p:nvPicPr>
        <p:blipFill>
          <a:blip r:embed="rId4"/>
          <a:stretch>
            <a:fillRect/>
          </a:stretch>
        </p:blipFill>
        <p:spPr>
          <a:xfrm>
            <a:off x="83762" y="3025827"/>
            <a:ext cx="8311182" cy="1291603"/>
          </a:xfrm>
          <a:prstGeom prst="rect">
            <a:avLst/>
          </a:prstGeom>
        </p:spPr>
      </p:pic>
      <p:cxnSp>
        <p:nvCxnSpPr>
          <p:cNvPr id="16" name="Straight Arrow Connector 15">
            <a:extLst>
              <a:ext uri="{FF2B5EF4-FFF2-40B4-BE49-F238E27FC236}">
                <a16:creationId xmlns:a16="http://schemas.microsoft.com/office/drawing/2014/main" id="{EF8C5C80-233E-BCBF-70C2-0D3F969F6DDB}"/>
              </a:ext>
            </a:extLst>
          </p:cNvPr>
          <p:cNvCxnSpPr>
            <a:cxnSpLocks/>
          </p:cNvCxnSpPr>
          <p:nvPr/>
        </p:nvCxnSpPr>
        <p:spPr>
          <a:xfrm flipH="1" flipV="1">
            <a:off x="5380892" y="3025828"/>
            <a:ext cx="91119" cy="346361"/>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6CDC582-D3AE-EDC8-A67D-C797192B3759}"/>
              </a:ext>
            </a:extLst>
          </p:cNvPr>
          <p:cNvCxnSpPr>
            <a:cxnSpLocks/>
          </p:cNvCxnSpPr>
          <p:nvPr/>
        </p:nvCxnSpPr>
        <p:spPr>
          <a:xfrm flipH="1" flipV="1">
            <a:off x="6326404" y="3025827"/>
            <a:ext cx="48695" cy="338241"/>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868AE53-F01A-1E1E-7561-2F35EE955BF4}"/>
              </a:ext>
            </a:extLst>
          </p:cNvPr>
          <p:cNvCxnSpPr>
            <a:cxnSpLocks/>
          </p:cNvCxnSpPr>
          <p:nvPr/>
        </p:nvCxnSpPr>
        <p:spPr>
          <a:xfrm flipH="1" flipV="1">
            <a:off x="3615668" y="3025828"/>
            <a:ext cx="56812" cy="346361"/>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B0E7C85-AF61-2B46-49D9-4489ECF69297}"/>
              </a:ext>
            </a:extLst>
          </p:cNvPr>
          <p:cNvSpPr txBox="1"/>
          <p:nvPr/>
        </p:nvSpPr>
        <p:spPr>
          <a:xfrm>
            <a:off x="3957937" y="3039358"/>
            <a:ext cx="1418850" cy="369332"/>
          </a:xfrm>
          <a:prstGeom prst="rect">
            <a:avLst/>
          </a:prstGeom>
          <a:noFill/>
        </p:spPr>
        <p:txBody>
          <a:bodyPr wrap="none" rtlCol="0">
            <a:spAutoFit/>
          </a:bodyPr>
          <a:lstStyle/>
          <a:p>
            <a:pPr algn="l"/>
            <a:r>
              <a:rPr lang="en-US">
                <a:solidFill>
                  <a:schemeClr val="accent6">
                    <a:lumMod val="75000"/>
                  </a:schemeClr>
                </a:solidFill>
                <a:latin typeface="+mj-lt"/>
                <a:cs typeface="Calibri" panose="020F0502020204030204" pitchFamily="34" charset="0"/>
              </a:rPr>
              <a:t>Early strikes</a:t>
            </a:r>
          </a:p>
        </p:txBody>
      </p:sp>
      <p:sp>
        <p:nvSpPr>
          <p:cNvPr id="3" name="Footer Placeholder 2">
            <a:extLst>
              <a:ext uri="{FF2B5EF4-FFF2-40B4-BE49-F238E27FC236}">
                <a16:creationId xmlns:a16="http://schemas.microsoft.com/office/drawing/2014/main" id="{30B3297F-46B0-5DDA-D281-38EFFBCF7C4D}"/>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4" name="Date Placeholder 3">
            <a:extLst>
              <a:ext uri="{FF2B5EF4-FFF2-40B4-BE49-F238E27FC236}">
                <a16:creationId xmlns:a16="http://schemas.microsoft.com/office/drawing/2014/main" id="{B398FBC7-93E6-67D9-6CBA-72928687C161}"/>
              </a:ext>
            </a:extLst>
          </p:cNvPr>
          <p:cNvSpPr>
            <a:spLocks noGrp="1"/>
          </p:cNvSpPr>
          <p:nvPr>
            <p:ph type="dt" sz="half" idx="10"/>
          </p:nvPr>
        </p:nvSpPr>
        <p:spPr/>
        <p:txBody>
          <a:bodyPr/>
          <a:lstStyle/>
          <a:p>
            <a:r>
              <a:rPr lang="en-US"/>
              <a:t>IRMA 5/14/2025</a:t>
            </a:r>
          </a:p>
        </p:txBody>
      </p:sp>
      <p:sp>
        <p:nvSpPr>
          <p:cNvPr id="5" name="Slide Number Placeholder 4">
            <a:extLst>
              <a:ext uri="{FF2B5EF4-FFF2-40B4-BE49-F238E27FC236}">
                <a16:creationId xmlns:a16="http://schemas.microsoft.com/office/drawing/2014/main" id="{73D6E22E-01AD-1193-485B-C2103947DB6D}"/>
              </a:ext>
            </a:extLst>
          </p:cNvPr>
          <p:cNvSpPr>
            <a:spLocks noGrp="1"/>
          </p:cNvSpPr>
          <p:nvPr>
            <p:ph type="sldNum" sz="quarter" idx="12"/>
          </p:nvPr>
        </p:nvSpPr>
        <p:spPr/>
        <p:txBody>
          <a:bodyPr/>
          <a:lstStyle/>
          <a:p>
            <a:r>
              <a:rPr lang="en-US"/>
              <a:t>Jason Yust, Boston Univ.          </a:t>
            </a:r>
            <a:fld id="{6950D593-2953-924C-A0DA-F3B17E0E49C7}" type="slidenum">
              <a:rPr lang="en-US" smtClean="0"/>
              <a:pPr/>
              <a:t>17</a:t>
            </a:fld>
            <a:endParaRPr lang="en-US"/>
          </a:p>
        </p:txBody>
      </p:sp>
    </p:spTree>
    <p:extLst>
      <p:ext uri="{BB962C8B-B14F-4D97-AF65-F5344CB8AC3E}">
        <p14:creationId xmlns:p14="http://schemas.microsoft.com/office/powerpoint/2010/main" val="31614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par>
                          <p:cTn id="14" fill="hold">
                            <p:stCondLst>
                              <p:cond delay="500"/>
                            </p:stCondLst>
                            <p:childTnLst>
                              <p:par>
                                <p:cTn id="15" presetID="22" presetClass="entr" presetSubtype="4"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09E1C-F077-11FC-E9C2-9C8ACD2DDA2F}"/>
              </a:ext>
            </a:extLst>
          </p:cNvPr>
          <p:cNvSpPr>
            <a:spLocks noGrp="1"/>
          </p:cNvSpPr>
          <p:nvPr>
            <p:ph type="title"/>
          </p:nvPr>
        </p:nvSpPr>
        <p:spPr/>
        <p:txBody>
          <a:bodyPr/>
          <a:lstStyle/>
          <a:p>
            <a:r>
              <a:rPr lang="en-US" err="1"/>
              <a:t>Microtiming</a:t>
            </a:r>
            <a:r>
              <a:rPr lang="en-US"/>
              <a:t>: Bo Diddley</a:t>
            </a:r>
          </a:p>
        </p:txBody>
      </p:sp>
      <p:sp>
        <p:nvSpPr>
          <p:cNvPr id="16" name="Rectangle 15">
            <a:extLst>
              <a:ext uri="{FF2B5EF4-FFF2-40B4-BE49-F238E27FC236}">
                <a16:creationId xmlns:a16="http://schemas.microsoft.com/office/drawing/2014/main" id="{83BAD50A-22AA-3733-1A80-5B9C329B2595}"/>
              </a:ext>
            </a:extLst>
          </p:cNvPr>
          <p:cNvSpPr/>
          <p:nvPr/>
        </p:nvSpPr>
        <p:spPr>
          <a:xfrm>
            <a:off x="628650" y="811033"/>
            <a:ext cx="7911548" cy="3657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Date Placeholder 3">
            <a:extLst>
              <a:ext uri="{FF2B5EF4-FFF2-40B4-BE49-F238E27FC236}">
                <a16:creationId xmlns:a16="http://schemas.microsoft.com/office/drawing/2014/main" id="{AF214BA8-E0D8-1102-9354-FCE110535DA9}"/>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3FBE0231-8A02-4BE1-2905-A4CBB73F76D2}"/>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0B0D6DAF-9FCF-2A32-6A60-813781B0CA55}"/>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18</a:t>
            </a:fld>
            <a:endParaRPr lang="en-US">
              <a:latin typeface="Calisto MT" panose="02040603050505030304" pitchFamily="18" charset="77"/>
            </a:endParaRPr>
          </a:p>
        </p:txBody>
      </p:sp>
      <p:pic>
        <p:nvPicPr>
          <p:cNvPr id="10" name="Picture 9" descr="A graph with green and orange lines&#10;&#10;AI-generated content may be incorrect.">
            <a:extLst>
              <a:ext uri="{FF2B5EF4-FFF2-40B4-BE49-F238E27FC236}">
                <a16:creationId xmlns:a16="http://schemas.microsoft.com/office/drawing/2014/main" id="{BC1E2548-A0AC-BE49-3880-802CE3DEBA76}"/>
              </a:ext>
            </a:extLst>
          </p:cNvPr>
          <p:cNvPicPr>
            <a:picLocks noChangeAspect="1"/>
          </p:cNvPicPr>
          <p:nvPr/>
        </p:nvPicPr>
        <p:blipFill>
          <a:blip r:embed="rId2"/>
          <a:stretch>
            <a:fillRect/>
          </a:stretch>
        </p:blipFill>
        <p:spPr>
          <a:xfrm>
            <a:off x="706020" y="1056705"/>
            <a:ext cx="7772400" cy="3355485"/>
          </a:xfrm>
          <a:prstGeom prst="rect">
            <a:avLst/>
          </a:prstGeom>
        </p:spPr>
      </p:pic>
      <p:cxnSp>
        <p:nvCxnSpPr>
          <p:cNvPr id="11" name="Straight Arrow Connector 10">
            <a:extLst>
              <a:ext uri="{FF2B5EF4-FFF2-40B4-BE49-F238E27FC236}">
                <a16:creationId xmlns:a16="http://schemas.microsoft.com/office/drawing/2014/main" id="{0AC458F4-7351-AA58-09E2-9E019E1FFBDD}"/>
              </a:ext>
            </a:extLst>
          </p:cNvPr>
          <p:cNvCxnSpPr>
            <a:cxnSpLocks/>
          </p:cNvCxnSpPr>
          <p:nvPr/>
        </p:nvCxnSpPr>
        <p:spPr>
          <a:xfrm flipV="1">
            <a:off x="5186570" y="873364"/>
            <a:ext cx="0" cy="366681"/>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7326D32-ADDF-C431-4A4D-0134092896FF}"/>
              </a:ext>
            </a:extLst>
          </p:cNvPr>
          <p:cNvCxnSpPr>
            <a:cxnSpLocks/>
          </p:cNvCxnSpPr>
          <p:nvPr/>
        </p:nvCxnSpPr>
        <p:spPr>
          <a:xfrm flipV="1">
            <a:off x="7088257" y="2003774"/>
            <a:ext cx="0" cy="366681"/>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B8B11EA-7F93-E091-6FF0-9E7544CA9E34}"/>
              </a:ext>
            </a:extLst>
          </p:cNvPr>
          <p:cNvCxnSpPr>
            <a:cxnSpLocks/>
          </p:cNvCxnSpPr>
          <p:nvPr/>
        </p:nvCxnSpPr>
        <p:spPr>
          <a:xfrm>
            <a:off x="3303437" y="2607403"/>
            <a:ext cx="0" cy="310102"/>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BCFF191-1656-F159-7C2E-BD61A092936C}"/>
              </a:ext>
            </a:extLst>
          </p:cNvPr>
          <p:cNvSpPr txBox="1"/>
          <p:nvPr/>
        </p:nvSpPr>
        <p:spPr>
          <a:xfrm>
            <a:off x="5561256" y="1056704"/>
            <a:ext cx="2087431" cy="646331"/>
          </a:xfrm>
          <a:prstGeom prst="rect">
            <a:avLst/>
          </a:prstGeom>
          <a:noFill/>
        </p:spPr>
        <p:txBody>
          <a:bodyPr wrap="none" rtlCol="0">
            <a:spAutoFit/>
          </a:bodyPr>
          <a:lstStyle/>
          <a:p>
            <a:r>
              <a:rPr lang="en-US"/>
              <a:t>. . . and increases </a:t>
            </a:r>
          </a:p>
          <a:p>
            <a:r>
              <a:rPr lang="en-US"/>
              <a:t>coefficients 5 and 7</a:t>
            </a:r>
          </a:p>
        </p:txBody>
      </p:sp>
      <p:sp>
        <p:nvSpPr>
          <p:cNvPr id="18" name="TextBox 17">
            <a:extLst>
              <a:ext uri="{FF2B5EF4-FFF2-40B4-BE49-F238E27FC236}">
                <a16:creationId xmlns:a16="http://schemas.microsoft.com/office/drawing/2014/main" id="{A34C14D3-C8A6-E515-2807-F02A290EA593}"/>
              </a:ext>
            </a:extLst>
          </p:cNvPr>
          <p:cNvSpPr txBox="1"/>
          <p:nvPr/>
        </p:nvSpPr>
        <p:spPr>
          <a:xfrm>
            <a:off x="2266168" y="1680608"/>
            <a:ext cx="2465355" cy="646331"/>
          </a:xfrm>
          <a:prstGeom prst="rect">
            <a:avLst/>
          </a:prstGeom>
          <a:noFill/>
        </p:spPr>
        <p:txBody>
          <a:bodyPr wrap="none" rtlCol="0">
            <a:spAutoFit/>
          </a:bodyPr>
          <a:lstStyle/>
          <a:p>
            <a:r>
              <a:rPr lang="en-US" err="1"/>
              <a:t>Microtiming</a:t>
            </a:r>
            <a:r>
              <a:rPr lang="en-US"/>
              <a:t> decreases </a:t>
            </a:r>
          </a:p>
          <a:p>
            <a:r>
              <a:rPr lang="en-US"/>
              <a:t>coefficients 3 and 4</a:t>
            </a:r>
          </a:p>
        </p:txBody>
      </p:sp>
      <p:cxnSp>
        <p:nvCxnSpPr>
          <p:cNvPr id="19" name="Straight Arrow Connector 18">
            <a:extLst>
              <a:ext uri="{FF2B5EF4-FFF2-40B4-BE49-F238E27FC236}">
                <a16:creationId xmlns:a16="http://schemas.microsoft.com/office/drawing/2014/main" id="{DA1E1515-7BE6-DCA6-71A3-B7102A69FAD8}"/>
              </a:ext>
            </a:extLst>
          </p:cNvPr>
          <p:cNvCxnSpPr>
            <a:cxnSpLocks/>
          </p:cNvCxnSpPr>
          <p:nvPr/>
        </p:nvCxnSpPr>
        <p:spPr>
          <a:xfrm>
            <a:off x="4235065" y="2917505"/>
            <a:ext cx="0" cy="310102"/>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481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3D8A-0D0D-3746-C032-E0F96BA7D3F4}"/>
              </a:ext>
            </a:extLst>
          </p:cNvPr>
          <p:cNvSpPr>
            <a:spLocks noGrp="1"/>
          </p:cNvSpPr>
          <p:nvPr>
            <p:ph type="title"/>
          </p:nvPr>
        </p:nvSpPr>
        <p:spPr/>
        <p:txBody>
          <a:bodyPr/>
          <a:lstStyle/>
          <a:p>
            <a:r>
              <a:rPr lang="en-US"/>
              <a:t>Beat bins and Heisenberg Uncertainty</a:t>
            </a:r>
          </a:p>
        </p:txBody>
      </p:sp>
      <p:sp>
        <p:nvSpPr>
          <p:cNvPr id="3" name="Content Placeholder 2">
            <a:extLst>
              <a:ext uri="{FF2B5EF4-FFF2-40B4-BE49-F238E27FC236}">
                <a16:creationId xmlns:a16="http://schemas.microsoft.com/office/drawing/2014/main" id="{91056F7D-45B0-E997-3CF1-C70283AC438A}"/>
              </a:ext>
            </a:extLst>
          </p:cNvPr>
          <p:cNvSpPr>
            <a:spLocks noGrp="1"/>
          </p:cNvSpPr>
          <p:nvPr>
            <p:ph idx="1"/>
          </p:nvPr>
        </p:nvSpPr>
        <p:spPr>
          <a:xfrm>
            <a:off x="628650" y="615142"/>
            <a:ext cx="7886700" cy="584597"/>
          </a:xfrm>
        </p:spPr>
        <p:txBody>
          <a:bodyPr>
            <a:normAutofit fontScale="92500" lnSpcReduction="10000"/>
          </a:bodyPr>
          <a:lstStyle/>
          <a:p>
            <a:r>
              <a:rPr lang="en-US"/>
              <a:t>Anne Danielsen’s concept of </a:t>
            </a:r>
            <a:r>
              <a:rPr lang="en-US" i="1"/>
              <a:t>beat bin</a:t>
            </a:r>
            <a:r>
              <a:rPr lang="en-US"/>
              <a:t> or Chris Stover’s </a:t>
            </a:r>
            <a:r>
              <a:rPr lang="en-US" i="1"/>
              <a:t>beat span</a:t>
            </a:r>
            <a:br>
              <a:rPr lang="en-US"/>
            </a:br>
            <a:r>
              <a:rPr lang="en-US"/>
              <a:t> can be represented as a </a:t>
            </a:r>
            <a:r>
              <a:rPr lang="en-US" b="1"/>
              <a:t>Gaussian filter:</a:t>
            </a:r>
            <a:endParaRPr lang="en-US"/>
          </a:p>
        </p:txBody>
      </p:sp>
      <p:sp>
        <p:nvSpPr>
          <p:cNvPr id="5" name="Footer Placeholder 4">
            <a:extLst>
              <a:ext uri="{FF2B5EF4-FFF2-40B4-BE49-F238E27FC236}">
                <a16:creationId xmlns:a16="http://schemas.microsoft.com/office/drawing/2014/main" id="{C58F5ACE-3D92-554C-5AB2-493CDFEF0414}"/>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6" name="Date Placeholder 5">
            <a:extLst>
              <a:ext uri="{FF2B5EF4-FFF2-40B4-BE49-F238E27FC236}">
                <a16:creationId xmlns:a16="http://schemas.microsoft.com/office/drawing/2014/main" id="{2A19FC6F-2FAB-D911-57D6-BF6F963371EB}"/>
              </a:ext>
            </a:extLst>
          </p:cNvPr>
          <p:cNvSpPr>
            <a:spLocks noGrp="1"/>
          </p:cNvSpPr>
          <p:nvPr>
            <p:ph type="dt" sz="half" idx="10"/>
          </p:nvPr>
        </p:nvSpPr>
        <p:spPr/>
        <p:txBody>
          <a:bodyPr/>
          <a:lstStyle/>
          <a:p>
            <a:r>
              <a:rPr lang="en-US"/>
              <a:t>IRMA 5/14/2025</a:t>
            </a:r>
          </a:p>
        </p:txBody>
      </p:sp>
      <p:sp>
        <p:nvSpPr>
          <p:cNvPr id="7" name="Slide Number Placeholder 6">
            <a:extLst>
              <a:ext uri="{FF2B5EF4-FFF2-40B4-BE49-F238E27FC236}">
                <a16:creationId xmlns:a16="http://schemas.microsoft.com/office/drawing/2014/main" id="{3E88E64A-3B21-134F-BC02-DD79DDC785A1}"/>
              </a:ext>
            </a:extLst>
          </p:cNvPr>
          <p:cNvSpPr>
            <a:spLocks noGrp="1"/>
          </p:cNvSpPr>
          <p:nvPr>
            <p:ph type="sldNum" sz="quarter" idx="12"/>
          </p:nvPr>
        </p:nvSpPr>
        <p:spPr/>
        <p:txBody>
          <a:bodyPr/>
          <a:lstStyle/>
          <a:p>
            <a:r>
              <a:rPr lang="en-US"/>
              <a:t>Jason Yust, Boston Univ.          </a:t>
            </a:r>
            <a:fld id="{6950D593-2953-924C-A0DA-F3B17E0E49C7}" type="slidenum">
              <a:rPr lang="en-US" smtClean="0"/>
              <a:pPr/>
              <a:t>19</a:t>
            </a:fld>
            <a:endParaRPr lang="en-US"/>
          </a:p>
        </p:txBody>
      </p:sp>
      <p:pic>
        <p:nvPicPr>
          <p:cNvPr id="9" name="Picture 8">
            <a:extLst>
              <a:ext uri="{FF2B5EF4-FFF2-40B4-BE49-F238E27FC236}">
                <a16:creationId xmlns:a16="http://schemas.microsoft.com/office/drawing/2014/main" id="{CAA4A945-B587-F2C7-343A-A102683B2B19}"/>
              </a:ext>
            </a:extLst>
          </p:cNvPr>
          <p:cNvPicPr>
            <a:picLocks noChangeAspect="1"/>
          </p:cNvPicPr>
          <p:nvPr/>
        </p:nvPicPr>
        <p:blipFill>
          <a:blip r:embed="rId3"/>
          <a:stretch>
            <a:fillRect/>
          </a:stretch>
        </p:blipFill>
        <p:spPr>
          <a:xfrm>
            <a:off x="3539358" y="1359114"/>
            <a:ext cx="2301766" cy="2090438"/>
          </a:xfrm>
          <a:prstGeom prst="rect">
            <a:avLst/>
          </a:prstGeom>
        </p:spPr>
      </p:pic>
    </p:spTree>
    <p:extLst>
      <p:ext uri="{BB962C8B-B14F-4D97-AF65-F5344CB8AC3E}">
        <p14:creationId xmlns:p14="http://schemas.microsoft.com/office/powerpoint/2010/main" val="3055123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45E8E-AEB5-A852-508B-8B0B40ED6A0D}"/>
              </a:ext>
            </a:extLst>
          </p:cNvPr>
          <p:cNvSpPr>
            <a:spLocks noGrp="1"/>
          </p:cNvSpPr>
          <p:nvPr>
            <p:ph type="title"/>
          </p:nvPr>
        </p:nvSpPr>
        <p:spPr/>
        <p:txBody>
          <a:bodyPr/>
          <a:lstStyle/>
          <a:p>
            <a:r>
              <a:rPr lang="en-US"/>
              <a:t>Outline</a:t>
            </a:r>
          </a:p>
        </p:txBody>
      </p:sp>
      <p:sp>
        <p:nvSpPr>
          <p:cNvPr id="3" name="Content Placeholder 2">
            <a:extLst>
              <a:ext uri="{FF2B5EF4-FFF2-40B4-BE49-F238E27FC236}">
                <a16:creationId xmlns:a16="http://schemas.microsoft.com/office/drawing/2014/main" id="{53A6E205-1E8D-5A94-75D1-7C48DB3786AF}"/>
              </a:ext>
            </a:extLst>
          </p:cNvPr>
          <p:cNvSpPr>
            <a:spLocks noGrp="1"/>
          </p:cNvSpPr>
          <p:nvPr>
            <p:ph idx="1"/>
          </p:nvPr>
        </p:nvSpPr>
        <p:spPr>
          <a:xfrm>
            <a:off x="628650" y="487107"/>
            <a:ext cx="7886700" cy="1139562"/>
          </a:xfrm>
        </p:spPr>
        <p:txBody>
          <a:bodyPr/>
          <a:lstStyle/>
          <a:p>
            <a:pPr marL="0" indent="0">
              <a:buNone/>
            </a:pPr>
            <a:endParaRPr lang="en-US"/>
          </a:p>
          <a:p>
            <a:pPr marL="0" indent="0">
              <a:buNone/>
            </a:pPr>
            <a:endParaRPr lang="en-US"/>
          </a:p>
        </p:txBody>
      </p:sp>
      <p:sp>
        <p:nvSpPr>
          <p:cNvPr id="4" name="Date Placeholder 3">
            <a:extLst>
              <a:ext uri="{FF2B5EF4-FFF2-40B4-BE49-F238E27FC236}">
                <a16:creationId xmlns:a16="http://schemas.microsoft.com/office/drawing/2014/main" id="{F18ACDAD-4589-8570-BFD5-344EA3E4790B}"/>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01A05BD6-7D3B-B3A2-2231-CD6DC755F87A}"/>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7B381BD4-908D-4355-3A5D-F877FAA5BD42}"/>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2</a:t>
            </a:fld>
            <a:endParaRPr lang="en-US">
              <a:latin typeface="Calisto MT" panose="02040603050505030304" pitchFamily="18" charset="77"/>
            </a:endParaRPr>
          </a:p>
        </p:txBody>
      </p:sp>
      <p:sp>
        <p:nvSpPr>
          <p:cNvPr id="10" name="TextBox 9">
            <a:extLst>
              <a:ext uri="{FF2B5EF4-FFF2-40B4-BE49-F238E27FC236}">
                <a16:creationId xmlns:a16="http://schemas.microsoft.com/office/drawing/2014/main" id="{102A5B77-727B-D56F-90D7-ED35B5F06044}"/>
              </a:ext>
            </a:extLst>
          </p:cNvPr>
          <p:cNvSpPr txBox="1"/>
          <p:nvPr/>
        </p:nvSpPr>
        <p:spPr>
          <a:xfrm>
            <a:off x="346262" y="842856"/>
            <a:ext cx="8613179" cy="3939540"/>
          </a:xfrm>
          <a:prstGeom prst="rect">
            <a:avLst/>
          </a:prstGeom>
          <a:noFill/>
        </p:spPr>
        <p:txBody>
          <a:bodyPr wrap="square" rtlCol="0">
            <a:spAutoFit/>
          </a:bodyPr>
          <a:lstStyle/>
          <a:p>
            <a:pPr marL="342900" indent="-342900">
              <a:spcAft>
                <a:spcPts val="1200"/>
              </a:spcAft>
              <a:buAutoNum type="arabicParenR"/>
            </a:pPr>
            <a:r>
              <a:rPr lang="en-US" dirty="0"/>
              <a:t>Fourier theory: Frequencies, Coordinate spaces, Spectra</a:t>
            </a:r>
          </a:p>
          <a:p>
            <a:pPr marL="342900" indent="-342900">
              <a:spcAft>
                <a:spcPts val="1200"/>
              </a:spcAft>
              <a:buAutoNum type="arabicParenR"/>
            </a:pPr>
            <a:r>
              <a:rPr lang="en-US" dirty="0"/>
              <a:t>Maximal even rhythms</a:t>
            </a:r>
          </a:p>
          <a:p>
            <a:pPr marL="342900" indent="-342900">
              <a:spcAft>
                <a:spcPts val="1200"/>
              </a:spcAft>
              <a:buAutoNum type="arabicParenR"/>
            </a:pPr>
            <a:r>
              <a:rPr lang="en-US" dirty="0" err="1"/>
              <a:t>Microtiming</a:t>
            </a:r>
            <a:r>
              <a:rPr lang="en-US" dirty="0"/>
              <a:t> and the Heisenberg principle</a:t>
            </a:r>
          </a:p>
          <a:p>
            <a:pPr marL="342900" indent="-342900">
              <a:spcAft>
                <a:spcPts val="1200"/>
              </a:spcAft>
              <a:buAutoNum type="arabicParenR"/>
            </a:pPr>
            <a:r>
              <a:rPr lang="en-US" dirty="0"/>
              <a:t>Interaction of frequencies: </a:t>
            </a:r>
            <a:r>
              <a:rPr lang="en-US" dirty="0" err="1"/>
              <a:t>Gankogui</a:t>
            </a:r>
            <a:r>
              <a:rPr lang="en-US" dirty="0"/>
              <a:t> pattern, Ligeti Piano Concerto I</a:t>
            </a:r>
          </a:p>
          <a:p>
            <a:pPr marL="342900" indent="-342900">
              <a:spcAft>
                <a:spcPts val="1200"/>
              </a:spcAft>
              <a:buAutoNum type="arabicParenR"/>
            </a:pPr>
            <a:r>
              <a:rPr lang="en-US" dirty="0"/>
              <a:t>Ligeti’s creative process: Piano Concerto II</a:t>
            </a:r>
            <a:br>
              <a:rPr lang="en-US" dirty="0"/>
            </a:br>
            <a:br>
              <a:rPr lang="en-US" dirty="0"/>
            </a:br>
            <a:endParaRPr lang="en-US" dirty="0"/>
          </a:p>
          <a:p>
            <a:pPr marL="342900" indent="-342900">
              <a:spcAft>
                <a:spcPts val="1200"/>
              </a:spcAft>
              <a:buAutoNum type="arabicParenR"/>
            </a:pPr>
            <a:r>
              <a:rPr lang="en-US" dirty="0"/>
              <a:t>Flexibly defined interval categories</a:t>
            </a:r>
          </a:p>
          <a:p>
            <a:pPr marL="342900" indent="-342900">
              <a:spcAft>
                <a:spcPts val="1200"/>
              </a:spcAft>
              <a:buAutoNum type="arabicParenR"/>
            </a:pPr>
            <a:r>
              <a:rPr lang="en-US" dirty="0"/>
              <a:t>Music analysis in diatonic space: Debussy </a:t>
            </a:r>
            <a:r>
              <a:rPr lang="en-US" i="1" dirty="0"/>
              <a:t>Cahier des Esquisses</a:t>
            </a:r>
          </a:p>
          <a:p>
            <a:pPr marL="342900" indent="-342900">
              <a:spcAft>
                <a:spcPts val="1200"/>
              </a:spcAft>
              <a:buAutoNum type="arabicParenR"/>
            </a:pPr>
            <a:r>
              <a:rPr lang="en-US" dirty="0"/>
              <a:t>Windowed analysis of pc distributions: </a:t>
            </a:r>
            <a:r>
              <a:rPr lang="en-US" dirty="0" err="1"/>
              <a:t>Midiverto</a:t>
            </a:r>
            <a:r>
              <a:rPr lang="en-US" dirty="0"/>
              <a:t>, corpus analysis</a:t>
            </a:r>
          </a:p>
        </p:txBody>
      </p:sp>
      <p:sp>
        <p:nvSpPr>
          <p:cNvPr id="7" name="TextBox 6">
            <a:extLst>
              <a:ext uri="{FF2B5EF4-FFF2-40B4-BE49-F238E27FC236}">
                <a16:creationId xmlns:a16="http://schemas.microsoft.com/office/drawing/2014/main" id="{EA91AD40-C46F-80FF-D03C-82ACBB07C378}"/>
              </a:ext>
            </a:extLst>
          </p:cNvPr>
          <p:cNvSpPr txBox="1"/>
          <p:nvPr/>
        </p:nvSpPr>
        <p:spPr>
          <a:xfrm>
            <a:off x="1280160" y="487107"/>
            <a:ext cx="2963440" cy="369332"/>
          </a:xfrm>
          <a:prstGeom prst="rect">
            <a:avLst/>
          </a:prstGeom>
          <a:noFill/>
        </p:spPr>
        <p:txBody>
          <a:bodyPr wrap="none" rtlCol="0">
            <a:spAutoFit/>
          </a:bodyPr>
          <a:lstStyle/>
          <a:p>
            <a:r>
              <a:rPr lang="en-US" b="1" dirty="0"/>
              <a:t>Fourier in Rhythmic Space</a:t>
            </a:r>
          </a:p>
        </p:txBody>
      </p:sp>
      <p:sp>
        <p:nvSpPr>
          <p:cNvPr id="8" name="TextBox 7">
            <a:extLst>
              <a:ext uri="{FF2B5EF4-FFF2-40B4-BE49-F238E27FC236}">
                <a16:creationId xmlns:a16="http://schemas.microsoft.com/office/drawing/2014/main" id="{D5D49368-D081-CF0E-2DAA-79C89788CD67}"/>
              </a:ext>
            </a:extLst>
          </p:cNvPr>
          <p:cNvSpPr txBox="1"/>
          <p:nvPr/>
        </p:nvSpPr>
        <p:spPr>
          <a:xfrm>
            <a:off x="1207544" y="3147500"/>
            <a:ext cx="3108672" cy="369332"/>
          </a:xfrm>
          <a:prstGeom prst="rect">
            <a:avLst/>
          </a:prstGeom>
          <a:noFill/>
        </p:spPr>
        <p:txBody>
          <a:bodyPr wrap="none" rtlCol="0">
            <a:spAutoFit/>
          </a:bodyPr>
          <a:lstStyle/>
          <a:p>
            <a:r>
              <a:rPr lang="en-US" b="1" dirty="0"/>
              <a:t>Fourier in Pitch-Class Space</a:t>
            </a:r>
          </a:p>
        </p:txBody>
      </p:sp>
    </p:spTree>
    <p:extLst>
      <p:ext uri="{BB962C8B-B14F-4D97-AF65-F5344CB8AC3E}">
        <p14:creationId xmlns:p14="http://schemas.microsoft.com/office/powerpoint/2010/main" val="3150398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3D8A-0D0D-3746-C032-E0F96BA7D3F4}"/>
              </a:ext>
            </a:extLst>
          </p:cNvPr>
          <p:cNvSpPr>
            <a:spLocks noGrp="1"/>
          </p:cNvSpPr>
          <p:nvPr>
            <p:ph type="title"/>
          </p:nvPr>
        </p:nvSpPr>
        <p:spPr/>
        <p:txBody>
          <a:bodyPr/>
          <a:lstStyle/>
          <a:p>
            <a:r>
              <a:rPr lang="en-US"/>
              <a:t>Beat bins</a:t>
            </a:r>
          </a:p>
        </p:txBody>
      </p:sp>
      <p:sp>
        <p:nvSpPr>
          <p:cNvPr id="3" name="Content Placeholder 2">
            <a:extLst>
              <a:ext uri="{FF2B5EF4-FFF2-40B4-BE49-F238E27FC236}">
                <a16:creationId xmlns:a16="http://schemas.microsoft.com/office/drawing/2014/main" id="{91056F7D-45B0-E997-3CF1-C70283AC438A}"/>
              </a:ext>
            </a:extLst>
          </p:cNvPr>
          <p:cNvSpPr>
            <a:spLocks noGrp="1"/>
          </p:cNvSpPr>
          <p:nvPr>
            <p:ph idx="1"/>
          </p:nvPr>
        </p:nvSpPr>
        <p:spPr>
          <a:xfrm>
            <a:off x="1582464" y="511857"/>
            <a:ext cx="6134757" cy="723139"/>
          </a:xfrm>
        </p:spPr>
        <p:txBody>
          <a:bodyPr>
            <a:normAutofit/>
          </a:bodyPr>
          <a:lstStyle/>
          <a:p>
            <a:r>
              <a:rPr lang="en-US"/>
              <a:t>The spectrum of a Gaussian function is another Gaussian function with </a:t>
            </a:r>
            <a:r>
              <a:rPr lang="en-US" b="1"/>
              <a:t>inverse width</a:t>
            </a:r>
            <a:r>
              <a:rPr lang="en-US"/>
              <a:t> </a:t>
            </a:r>
          </a:p>
        </p:txBody>
      </p:sp>
      <p:sp>
        <p:nvSpPr>
          <p:cNvPr id="4" name="TextBox 3">
            <a:extLst>
              <a:ext uri="{FF2B5EF4-FFF2-40B4-BE49-F238E27FC236}">
                <a16:creationId xmlns:a16="http://schemas.microsoft.com/office/drawing/2014/main" id="{7FECB95F-8A3E-D659-9567-712419FB9A95}"/>
              </a:ext>
            </a:extLst>
          </p:cNvPr>
          <p:cNvSpPr txBox="1"/>
          <p:nvPr/>
        </p:nvSpPr>
        <p:spPr>
          <a:xfrm>
            <a:off x="111320" y="3471425"/>
            <a:ext cx="5013379" cy="830997"/>
          </a:xfrm>
          <a:prstGeom prst="rect">
            <a:avLst/>
          </a:prstGeom>
          <a:noFill/>
        </p:spPr>
        <p:txBody>
          <a:bodyPr wrap="square" rtlCol="0">
            <a:spAutoFit/>
          </a:bodyPr>
          <a:lstStyle/>
          <a:p>
            <a:pPr algn="ctr"/>
            <a:r>
              <a:rPr lang="en-US" sz="1600" dirty="0">
                <a:latin typeface="+mj-lt"/>
                <a:cs typeface="Calibri" panose="020F0502020204030204" pitchFamily="34" charset="0"/>
              </a:rPr>
              <a:t>This is </a:t>
            </a:r>
            <a:r>
              <a:rPr lang="en-US" sz="1600" b="1" dirty="0">
                <a:latin typeface="+mj-lt"/>
                <a:cs typeface="Calibri" panose="020F0502020204030204" pitchFamily="34" charset="0"/>
              </a:rPr>
              <a:t>Heisenberg uncertainty</a:t>
            </a:r>
            <a:r>
              <a:rPr lang="en-US" sz="1600" dirty="0">
                <a:latin typeface="+mj-lt"/>
                <a:cs typeface="Calibri" panose="020F0502020204030204" pitchFamily="34" charset="0"/>
              </a:rPr>
              <a:t> for rhythm:</a:t>
            </a:r>
          </a:p>
          <a:p>
            <a:pPr algn="ctr"/>
            <a:r>
              <a:rPr lang="en-US" sz="1600" dirty="0">
                <a:latin typeface="+mj-lt"/>
                <a:cs typeface="Calibri" panose="020F0502020204030204" pitchFamily="34" charset="0"/>
              </a:rPr>
              <a:t>More precision in time ⇔ Less precision in frequency</a:t>
            </a:r>
          </a:p>
          <a:p>
            <a:pPr algn="ctr"/>
            <a:r>
              <a:rPr lang="en-US" sz="1600" dirty="0">
                <a:latin typeface="+mj-lt"/>
                <a:cs typeface="Calibri" panose="020F0502020204030204" pitchFamily="34" charset="0"/>
              </a:rPr>
              <a:t>More precision in frequency ⇔ Less precision in time</a:t>
            </a:r>
          </a:p>
        </p:txBody>
      </p:sp>
      <p:sp>
        <p:nvSpPr>
          <p:cNvPr id="5" name="Footer Placeholder 4">
            <a:extLst>
              <a:ext uri="{FF2B5EF4-FFF2-40B4-BE49-F238E27FC236}">
                <a16:creationId xmlns:a16="http://schemas.microsoft.com/office/drawing/2014/main" id="{C58F5ACE-3D92-554C-5AB2-493CDFEF0414}"/>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6" name="Date Placeholder 5">
            <a:extLst>
              <a:ext uri="{FF2B5EF4-FFF2-40B4-BE49-F238E27FC236}">
                <a16:creationId xmlns:a16="http://schemas.microsoft.com/office/drawing/2014/main" id="{2A19FC6F-2FAB-D911-57D6-BF6F963371EB}"/>
              </a:ext>
            </a:extLst>
          </p:cNvPr>
          <p:cNvSpPr>
            <a:spLocks noGrp="1"/>
          </p:cNvSpPr>
          <p:nvPr>
            <p:ph type="dt" sz="half" idx="10"/>
          </p:nvPr>
        </p:nvSpPr>
        <p:spPr/>
        <p:txBody>
          <a:bodyPr/>
          <a:lstStyle/>
          <a:p>
            <a:r>
              <a:rPr lang="en-US"/>
              <a:t>IRMA 5/14/2025</a:t>
            </a:r>
          </a:p>
        </p:txBody>
      </p:sp>
      <p:sp>
        <p:nvSpPr>
          <p:cNvPr id="7" name="Slide Number Placeholder 6">
            <a:extLst>
              <a:ext uri="{FF2B5EF4-FFF2-40B4-BE49-F238E27FC236}">
                <a16:creationId xmlns:a16="http://schemas.microsoft.com/office/drawing/2014/main" id="{3E88E64A-3B21-134F-BC02-DD79DDC785A1}"/>
              </a:ext>
            </a:extLst>
          </p:cNvPr>
          <p:cNvSpPr>
            <a:spLocks noGrp="1"/>
          </p:cNvSpPr>
          <p:nvPr>
            <p:ph type="sldNum" sz="quarter" idx="12"/>
          </p:nvPr>
        </p:nvSpPr>
        <p:spPr/>
        <p:txBody>
          <a:bodyPr/>
          <a:lstStyle/>
          <a:p>
            <a:r>
              <a:rPr lang="en-US"/>
              <a:t>Jason Yust, Boston Univ.          </a:t>
            </a:r>
            <a:fld id="{6950D593-2953-924C-A0DA-F3B17E0E49C7}" type="slidenum">
              <a:rPr lang="en-US" smtClean="0"/>
              <a:pPr/>
              <a:t>20</a:t>
            </a:fld>
            <a:endParaRPr lang="en-US"/>
          </a:p>
        </p:txBody>
      </p:sp>
      <p:pic>
        <p:nvPicPr>
          <p:cNvPr id="8" name="Picture 7">
            <a:extLst>
              <a:ext uri="{FF2B5EF4-FFF2-40B4-BE49-F238E27FC236}">
                <a16:creationId xmlns:a16="http://schemas.microsoft.com/office/drawing/2014/main" id="{7A2682DE-CBEF-9F5A-5158-C2265DE4DB5A}"/>
              </a:ext>
            </a:extLst>
          </p:cNvPr>
          <p:cNvPicPr>
            <a:picLocks noChangeAspect="1"/>
          </p:cNvPicPr>
          <p:nvPr/>
        </p:nvPicPr>
        <p:blipFill>
          <a:blip r:embed="rId3"/>
          <a:stretch>
            <a:fillRect/>
          </a:stretch>
        </p:blipFill>
        <p:spPr>
          <a:xfrm>
            <a:off x="736933" y="1180853"/>
            <a:ext cx="1874267" cy="1702187"/>
          </a:xfrm>
          <a:prstGeom prst="rect">
            <a:avLst/>
          </a:prstGeom>
        </p:spPr>
      </p:pic>
      <p:pic>
        <p:nvPicPr>
          <p:cNvPr id="10" name="Picture 9">
            <a:extLst>
              <a:ext uri="{FF2B5EF4-FFF2-40B4-BE49-F238E27FC236}">
                <a16:creationId xmlns:a16="http://schemas.microsoft.com/office/drawing/2014/main" id="{ADF7C08B-621C-B683-9578-D9B5D3CC69C2}"/>
              </a:ext>
            </a:extLst>
          </p:cNvPr>
          <p:cNvPicPr>
            <a:picLocks noChangeAspect="1"/>
          </p:cNvPicPr>
          <p:nvPr/>
        </p:nvPicPr>
        <p:blipFill>
          <a:blip r:embed="rId4"/>
          <a:stretch>
            <a:fillRect/>
          </a:stretch>
        </p:blipFill>
        <p:spPr>
          <a:xfrm>
            <a:off x="2716854" y="1180852"/>
            <a:ext cx="1935364" cy="1702187"/>
          </a:xfrm>
          <a:prstGeom prst="rect">
            <a:avLst/>
          </a:prstGeom>
        </p:spPr>
      </p:pic>
      <p:pic>
        <p:nvPicPr>
          <p:cNvPr id="12" name="Picture 11">
            <a:extLst>
              <a:ext uri="{FF2B5EF4-FFF2-40B4-BE49-F238E27FC236}">
                <a16:creationId xmlns:a16="http://schemas.microsoft.com/office/drawing/2014/main" id="{4CD931F9-5A25-27B0-B3EF-0A03D9FF81D1}"/>
              </a:ext>
            </a:extLst>
          </p:cNvPr>
          <p:cNvPicPr>
            <a:picLocks noChangeAspect="1"/>
          </p:cNvPicPr>
          <p:nvPr/>
        </p:nvPicPr>
        <p:blipFill>
          <a:blip r:embed="rId5"/>
          <a:stretch>
            <a:fillRect/>
          </a:stretch>
        </p:blipFill>
        <p:spPr>
          <a:xfrm>
            <a:off x="5164454" y="2210297"/>
            <a:ext cx="1874267" cy="1684056"/>
          </a:xfrm>
          <a:prstGeom prst="rect">
            <a:avLst/>
          </a:prstGeom>
        </p:spPr>
      </p:pic>
      <p:pic>
        <p:nvPicPr>
          <p:cNvPr id="14" name="Picture 13">
            <a:extLst>
              <a:ext uri="{FF2B5EF4-FFF2-40B4-BE49-F238E27FC236}">
                <a16:creationId xmlns:a16="http://schemas.microsoft.com/office/drawing/2014/main" id="{3FCCBD0A-E8DF-C434-6700-1196DD0EEACF}"/>
              </a:ext>
            </a:extLst>
          </p:cNvPr>
          <p:cNvPicPr>
            <a:picLocks noChangeAspect="1"/>
          </p:cNvPicPr>
          <p:nvPr/>
        </p:nvPicPr>
        <p:blipFill>
          <a:blip r:embed="rId6"/>
          <a:stretch>
            <a:fillRect/>
          </a:stretch>
        </p:blipFill>
        <p:spPr>
          <a:xfrm>
            <a:off x="7180504" y="1096454"/>
            <a:ext cx="1917110" cy="2803048"/>
          </a:xfrm>
          <a:prstGeom prst="rect">
            <a:avLst/>
          </a:prstGeom>
        </p:spPr>
      </p:pic>
      <p:sp>
        <p:nvSpPr>
          <p:cNvPr id="15" name="TextBox 14">
            <a:extLst>
              <a:ext uri="{FF2B5EF4-FFF2-40B4-BE49-F238E27FC236}">
                <a16:creationId xmlns:a16="http://schemas.microsoft.com/office/drawing/2014/main" id="{3AA84FEA-6529-9836-A866-F47B7C2526E2}"/>
              </a:ext>
            </a:extLst>
          </p:cNvPr>
          <p:cNvSpPr txBox="1"/>
          <p:nvPr/>
        </p:nvSpPr>
        <p:spPr>
          <a:xfrm>
            <a:off x="1424340" y="2842810"/>
            <a:ext cx="564578" cy="300082"/>
          </a:xfrm>
          <a:prstGeom prst="rect">
            <a:avLst/>
          </a:prstGeom>
          <a:noFill/>
        </p:spPr>
        <p:txBody>
          <a:bodyPr wrap="none" rtlCol="0">
            <a:spAutoFit/>
          </a:bodyPr>
          <a:lstStyle/>
          <a:p>
            <a:pPr algn="l"/>
            <a:r>
              <a:rPr lang="en-US" sz="1350">
                <a:latin typeface="+mj-lt"/>
                <a:cs typeface="Calibri" panose="020F0502020204030204" pitchFamily="34" charset="0"/>
              </a:rPr>
              <a:t>Time</a:t>
            </a:r>
          </a:p>
        </p:txBody>
      </p:sp>
      <p:cxnSp>
        <p:nvCxnSpPr>
          <p:cNvPr id="16" name="Straight Arrow Connector 15">
            <a:extLst>
              <a:ext uri="{FF2B5EF4-FFF2-40B4-BE49-F238E27FC236}">
                <a16:creationId xmlns:a16="http://schemas.microsoft.com/office/drawing/2014/main" id="{116F2E6A-327F-98B2-9DB8-063611EA63B8}"/>
              </a:ext>
            </a:extLst>
          </p:cNvPr>
          <p:cNvCxnSpPr>
            <a:cxnSpLocks/>
          </p:cNvCxnSpPr>
          <p:nvPr/>
        </p:nvCxnSpPr>
        <p:spPr>
          <a:xfrm>
            <a:off x="1880405" y="2981309"/>
            <a:ext cx="363573"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0AD8B39-EACD-3B68-03D2-E908B72EB8C1}"/>
              </a:ext>
            </a:extLst>
          </p:cNvPr>
          <p:cNvCxnSpPr>
            <a:cxnSpLocks/>
          </p:cNvCxnSpPr>
          <p:nvPr/>
        </p:nvCxnSpPr>
        <p:spPr>
          <a:xfrm flipH="1">
            <a:off x="1104340" y="2981309"/>
            <a:ext cx="354227"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E7EE6AF-B1CE-A264-098C-0050C03C9171}"/>
              </a:ext>
            </a:extLst>
          </p:cNvPr>
          <p:cNvSpPr txBox="1"/>
          <p:nvPr/>
        </p:nvSpPr>
        <p:spPr>
          <a:xfrm>
            <a:off x="5873892" y="3854117"/>
            <a:ext cx="564578" cy="300082"/>
          </a:xfrm>
          <a:prstGeom prst="rect">
            <a:avLst/>
          </a:prstGeom>
          <a:noFill/>
        </p:spPr>
        <p:txBody>
          <a:bodyPr wrap="none" rtlCol="0">
            <a:spAutoFit/>
          </a:bodyPr>
          <a:lstStyle/>
          <a:p>
            <a:pPr algn="l"/>
            <a:r>
              <a:rPr lang="en-US" sz="1350">
                <a:latin typeface="+mj-lt"/>
                <a:cs typeface="Calibri" panose="020F0502020204030204" pitchFamily="34" charset="0"/>
              </a:rPr>
              <a:t>Time</a:t>
            </a:r>
          </a:p>
        </p:txBody>
      </p:sp>
      <p:cxnSp>
        <p:nvCxnSpPr>
          <p:cNvPr id="21" name="Straight Arrow Connector 20">
            <a:extLst>
              <a:ext uri="{FF2B5EF4-FFF2-40B4-BE49-F238E27FC236}">
                <a16:creationId xmlns:a16="http://schemas.microsoft.com/office/drawing/2014/main" id="{3FED65ED-FEFF-60CB-0008-6A7BD39C1534}"/>
              </a:ext>
            </a:extLst>
          </p:cNvPr>
          <p:cNvCxnSpPr>
            <a:cxnSpLocks/>
          </p:cNvCxnSpPr>
          <p:nvPr/>
        </p:nvCxnSpPr>
        <p:spPr>
          <a:xfrm>
            <a:off x="6329957" y="3992617"/>
            <a:ext cx="363573"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752F384-914A-28C7-69B0-246DBF26CEAA}"/>
              </a:ext>
            </a:extLst>
          </p:cNvPr>
          <p:cNvCxnSpPr>
            <a:cxnSpLocks/>
          </p:cNvCxnSpPr>
          <p:nvPr/>
        </p:nvCxnSpPr>
        <p:spPr>
          <a:xfrm flipH="1">
            <a:off x="5553892" y="3992617"/>
            <a:ext cx="354227"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0C383EB-2376-130F-BA10-0248B1A5AA99}"/>
              </a:ext>
            </a:extLst>
          </p:cNvPr>
          <p:cNvSpPr txBox="1"/>
          <p:nvPr/>
        </p:nvSpPr>
        <p:spPr>
          <a:xfrm>
            <a:off x="2779594" y="2851098"/>
            <a:ext cx="964175" cy="300082"/>
          </a:xfrm>
          <a:prstGeom prst="rect">
            <a:avLst/>
          </a:prstGeom>
          <a:noFill/>
        </p:spPr>
        <p:txBody>
          <a:bodyPr wrap="none" rtlCol="0">
            <a:spAutoFit/>
          </a:bodyPr>
          <a:lstStyle/>
          <a:p>
            <a:pPr algn="l"/>
            <a:r>
              <a:rPr lang="en-US" sz="1350">
                <a:latin typeface="+mj-lt"/>
                <a:cs typeface="Calibri" panose="020F0502020204030204" pitchFamily="34" charset="0"/>
              </a:rPr>
              <a:t>Frequency</a:t>
            </a:r>
          </a:p>
        </p:txBody>
      </p:sp>
      <p:cxnSp>
        <p:nvCxnSpPr>
          <p:cNvPr id="24" name="Straight Arrow Connector 23">
            <a:extLst>
              <a:ext uri="{FF2B5EF4-FFF2-40B4-BE49-F238E27FC236}">
                <a16:creationId xmlns:a16="http://schemas.microsoft.com/office/drawing/2014/main" id="{55ECB864-54A2-45FB-2876-FB739B5B7996}"/>
              </a:ext>
            </a:extLst>
          </p:cNvPr>
          <p:cNvCxnSpPr>
            <a:cxnSpLocks/>
          </p:cNvCxnSpPr>
          <p:nvPr/>
        </p:nvCxnSpPr>
        <p:spPr>
          <a:xfrm>
            <a:off x="3599102" y="2989598"/>
            <a:ext cx="363573"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70B5EF8-2C36-BC9A-74F7-B378202E6B78}"/>
              </a:ext>
            </a:extLst>
          </p:cNvPr>
          <p:cNvSpPr txBox="1"/>
          <p:nvPr/>
        </p:nvSpPr>
        <p:spPr>
          <a:xfrm>
            <a:off x="7239206" y="3854117"/>
            <a:ext cx="964175" cy="300082"/>
          </a:xfrm>
          <a:prstGeom prst="rect">
            <a:avLst/>
          </a:prstGeom>
          <a:noFill/>
        </p:spPr>
        <p:txBody>
          <a:bodyPr wrap="none" rtlCol="0">
            <a:spAutoFit/>
          </a:bodyPr>
          <a:lstStyle/>
          <a:p>
            <a:pPr algn="l"/>
            <a:r>
              <a:rPr lang="en-US" sz="1350">
                <a:latin typeface="+mj-lt"/>
                <a:cs typeface="Calibri" panose="020F0502020204030204" pitchFamily="34" charset="0"/>
              </a:rPr>
              <a:t>Frequency</a:t>
            </a:r>
          </a:p>
        </p:txBody>
      </p:sp>
      <p:cxnSp>
        <p:nvCxnSpPr>
          <p:cNvPr id="26" name="Straight Arrow Connector 25">
            <a:extLst>
              <a:ext uri="{FF2B5EF4-FFF2-40B4-BE49-F238E27FC236}">
                <a16:creationId xmlns:a16="http://schemas.microsoft.com/office/drawing/2014/main" id="{717759F7-8248-9617-DDC8-6050F4BEA817}"/>
              </a:ext>
            </a:extLst>
          </p:cNvPr>
          <p:cNvCxnSpPr>
            <a:cxnSpLocks/>
          </p:cNvCxnSpPr>
          <p:nvPr/>
        </p:nvCxnSpPr>
        <p:spPr>
          <a:xfrm>
            <a:off x="8058714" y="3992617"/>
            <a:ext cx="363573"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B9C5F83-DC89-2DA5-F0D3-82D62AB0C6D8}"/>
              </a:ext>
            </a:extLst>
          </p:cNvPr>
          <p:cNvSpPr txBox="1"/>
          <p:nvPr/>
        </p:nvSpPr>
        <p:spPr>
          <a:xfrm>
            <a:off x="2499022" y="2179989"/>
            <a:ext cx="385042" cy="369332"/>
          </a:xfrm>
          <a:prstGeom prst="rect">
            <a:avLst/>
          </a:prstGeom>
          <a:noFill/>
        </p:spPr>
        <p:txBody>
          <a:bodyPr wrap="none" rtlCol="0">
            <a:spAutoFit/>
          </a:bodyPr>
          <a:lstStyle/>
          <a:p>
            <a:pPr algn="l"/>
            <a:r>
              <a:rPr lang="en-US">
                <a:latin typeface="+mj-lt"/>
                <a:cs typeface="Calibri" panose="020F0502020204030204" pitchFamily="34" charset="0"/>
              </a:rPr>
              <a:t>⇒</a:t>
            </a:r>
          </a:p>
        </p:txBody>
      </p:sp>
      <p:sp>
        <p:nvSpPr>
          <p:cNvPr id="28" name="TextBox 27">
            <a:extLst>
              <a:ext uri="{FF2B5EF4-FFF2-40B4-BE49-F238E27FC236}">
                <a16:creationId xmlns:a16="http://schemas.microsoft.com/office/drawing/2014/main" id="{59A299AA-1CEB-D089-FE4B-96264A2CF984}"/>
              </a:ext>
            </a:extLst>
          </p:cNvPr>
          <p:cNvSpPr txBox="1"/>
          <p:nvPr/>
        </p:nvSpPr>
        <p:spPr>
          <a:xfrm>
            <a:off x="6940576" y="3231597"/>
            <a:ext cx="385042" cy="369332"/>
          </a:xfrm>
          <a:prstGeom prst="rect">
            <a:avLst/>
          </a:prstGeom>
          <a:noFill/>
        </p:spPr>
        <p:txBody>
          <a:bodyPr wrap="none" rtlCol="0">
            <a:spAutoFit/>
          </a:bodyPr>
          <a:lstStyle/>
          <a:p>
            <a:pPr algn="l"/>
            <a:r>
              <a:rPr lang="en-US">
                <a:latin typeface="+mj-lt"/>
                <a:cs typeface="Calibri" panose="020F0502020204030204" pitchFamily="34" charset="0"/>
              </a:rPr>
              <a:t>⇒</a:t>
            </a:r>
          </a:p>
        </p:txBody>
      </p:sp>
    </p:spTree>
    <p:extLst>
      <p:ext uri="{BB962C8B-B14F-4D97-AF65-F5344CB8AC3E}">
        <p14:creationId xmlns:p14="http://schemas.microsoft.com/office/powerpoint/2010/main" val="2650834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EA9A5-306F-473F-5F8C-6E19AF2B067A}"/>
              </a:ext>
            </a:extLst>
          </p:cNvPr>
          <p:cNvSpPr>
            <a:spLocks noGrp="1"/>
          </p:cNvSpPr>
          <p:nvPr>
            <p:ph type="title"/>
          </p:nvPr>
        </p:nvSpPr>
        <p:spPr/>
        <p:txBody>
          <a:bodyPr/>
          <a:lstStyle/>
          <a:p>
            <a:r>
              <a:rPr lang="en-US"/>
              <a:t>Interaction of frequencies</a:t>
            </a:r>
          </a:p>
        </p:txBody>
      </p:sp>
      <p:sp>
        <p:nvSpPr>
          <p:cNvPr id="36" name="Footer Placeholder 35">
            <a:extLst>
              <a:ext uri="{FF2B5EF4-FFF2-40B4-BE49-F238E27FC236}">
                <a16:creationId xmlns:a16="http://schemas.microsoft.com/office/drawing/2014/main" id="{8562CC78-026E-326C-4F46-E32071D20271}"/>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37" name="Date Placeholder 36">
            <a:extLst>
              <a:ext uri="{FF2B5EF4-FFF2-40B4-BE49-F238E27FC236}">
                <a16:creationId xmlns:a16="http://schemas.microsoft.com/office/drawing/2014/main" id="{D527759F-327D-8743-A94F-66533ABEC20D}"/>
              </a:ext>
            </a:extLst>
          </p:cNvPr>
          <p:cNvSpPr>
            <a:spLocks noGrp="1"/>
          </p:cNvSpPr>
          <p:nvPr>
            <p:ph type="dt" sz="half" idx="10"/>
          </p:nvPr>
        </p:nvSpPr>
        <p:spPr/>
        <p:txBody>
          <a:bodyPr/>
          <a:lstStyle/>
          <a:p>
            <a:r>
              <a:rPr lang="en-US"/>
              <a:t>IRMA 5/14/2025</a:t>
            </a:r>
          </a:p>
        </p:txBody>
      </p:sp>
      <p:sp>
        <p:nvSpPr>
          <p:cNvPr id="38" name="Slide Number Placeholder 37">
            <a:extLst>
              <a:ext uri="{FF2B5EF4-FFF2-40B4-BE49-F238E27FC236}">
                <a16:creationId xmlns:a16="http://schemas.microsoft.com/office/drawing/2014/main" id="{C0AB6F41-BA9A-48DB-1065-9FC51BFC4EE8}"/>
              </a:ext>
            </a:extLst>
          </p:cNvPr>
          <p:cNvSpPr>
            <a:spLocks noGrp="1"/>
          </p:cNvSpPr>
          <p:nvPr>
            <p:ph type="sldNum" sz="quarter" idx="12"/>
          </p:nvPr>
        </p:nvSpPr>
        <p:spPr>
          <a:xfrm>
            <a:off x="6972299" y="4869656"/>
            <a:ext cx="2057400" cy="273844"/>
          </a:xfrm>
        </p:spPr>
        <p:txBody>
          <a:bodyPr/>
          <a:lstStyle/>
          <a:p>
            <a:r>
              <a:rPr lang="en-US"/>
              <a:t>Jason Yust, Boston Univ.          </a:t>
            </a:r>
            <a:fld id="{6950D593-2953-924C-A0DA-F3B17E0E49C7}" type="slidenum">
              <a:rPr lang="en-US" smtClean="0"/>
              <a:pPr/>
              <a:t>21</a:t>
            </a:fld>
            <a:endParaRPr lang="en-US"/>
          </a:p>
        </p:txBody>
      </p:sp>
      <p:sp>
        <p:nvSpPr>
          <p:cNvPr id="3" name="Content Placeholder 2">
            <a:extLst>
              <a:ext uri="{FF2B5EF4-FFF2-40B4-BE49-F238E27FC236}">
                <a16:creationId xmlns:a16="http://schemas.microsoft.com/office/drawing/2014/main" id="{E86E780E-4C32-797C-A043-6EC31BD313D7}"/>
              </a:ext>
            </a:extLst>
          </p:cNvPr>
          <p:cNvSpPr>
            <a:spLocks noGrp="1"/>
          </p:cNvSpPr>
          <p:nvPr>
            <p:ph idx="1"/>
          </p:nvPr>
        </p:nvSpPr>
        <p:spPr>
          <a:xfrm>
            <a:off x="628649" y="508499"/>
            <a:ext cx="7886700" cy="527675"/>
          </a:xfrm>
        </p:spPr>
        <p:txBody>
          <a:bodyPr>
            <a:normAutofit fontScale="92500"/>
          </a:bodyPr>
          <a:lstStyle/>
          <a:p>
            <a:r>
              <a:rPr lang="en-US"/>
              <a:t>When two frequencies are close together, we get a </a:t>
            </a:r>
            <a:r>
              <a:rPr lang="en-US" b="1"/>
              <a:t>slow phase shift.</a:t>
            </a:r>
            <a:endParaRPr lang="en-US"/>
          </a:p>
        </p:txBody>
      </p:sp>
      <p:pic>
        <p:nvPicPr>
          <p:cNvPr id="5" name="Picture 4">
            <a:extLst>
              <a:ext uri="{FF2B5EF4-FFF2-40B4-BE49-F238E27FC236}">
                <a16:creationId xmlns:a16="http://schemas.microsoft.com/office/drawing/2014/main" id="{C86FDDA9-0714-31DA-2B0F-5F3BB302B5C4}"/>
              </a:ext>
            </a:extLst>
          </p:cNvPr>
          <p:cNvPicPr>
            <a:picLocks noChangeAspect="1"/>
          </p:cNvPicPr>
          <p:nvPr/>
        </p:nvPicPr>
        <p:blipFill>
          <a:blip r:embed="rId3"/>
          <a:stretch>
            <a:fillRect/>
          </a:stretch>
        </p:blipFill>
        <p:spPr>
          <a:xfrm>
            <a:off x="442173" y="2577856"/>
            <a:ext cx="3582167" cy="1006227"/>
          </a:xfrm>
          <a:prstGeom prst="rect">
            <a:avLst/>
          </a:prstGeom>
        </p:spPr>
      </p:pic>
      <p:pic>
        <p:nvPicPr>
          <p:cNvPr id="7" name="Picture 6">
            <a:extLst>
              <a:ext uri="{FF2B5EF4-FFF2-40B4-BE49-F238E27FC236}">
                <a16:creationId xmlns:a16="http://schemas.microsoft.com/office/drawing/2014/main" id="{8E09A20D-4796-661A-A5D4-9346F6AB0C8F}"/>
              </a:ext>
            </a:extLst>
          </p:cNvPr>
          <p:cNvPicPr>
            <a:picLocks noChangeAspect="1"/>
          </p:cNvPicPr>
          <p:nvPr/>
        </p:nvPicPr>
        <p:blipFill rotWithShape="1">
          <a:blip r:embed="rId4"/>
          <a:srcRect t="12989" b="13991"/>
          <a:stretch/>
        </p:blipFill>
        <p:spPr>
          <a:xfrm>
            <a:off x="783966" y="1613256"/>
            <a:ext cx="3165975" cy="966476"/>
          </a:xfrm>
          <a:prstGeom prst="rect">
            <a:avLst/>
          </a:prstGeom>
        </p:spPr>
      </p:pic>
      <p:pic>
        <p:nvPicPr>
          <p:cNvPr id="9" name="Picture 8">
            <a:extLst>
              <a:ext uri="{FF2B5EF4-FFF2-40B4-BE49-F238E27FC236}">
                <a16:creationId xmlns:a16="http://schemas.microsoft.com/office/drawing/2014/main" id="{FCF6B0B9-1830-8523-04CD-11579F164E8A}"/>
              </a:ext>
            </a:extLst>
          </p:cNvPr>
          <p:cNvPicPr>
            <a:picLocks noChangeAspect="1"/>
          </p:cNvPicPr>
          <p:nvPr/>
        </p:nvPicPr>
        <p:blipFill>
          <a:blip r:embed="rId5"/>
          <a:stretch>
            <a:fillRect/>
          </a:stretch>
        </p:blipFill>
        <p:spPr>
          <a:xfrm>
            <a:off x="4921342" y="2577856"/>
            <a:ext cx="3421319" cy="966475"/>
          </a:xfrm>
          <a:prstGeom prst="rect">
            <a:avLst/>
          </a:prstGeom>
        </p:spPr>
      </p:pic>
      <p:pic>
        <p:nvPicPr>
          <p:cNvPr id="13" name="Picture 12">
            <a:extLst>
              <a:ext uri="{FF2B5EF4-FFF2-40B4-BE49-F238E27FC236}">
                <a16:creationId xmlns:a16="http://schemas.microsoft.com/office/drawing/2014/main" id="{BBFC254F-CA9D-9FF5-C61C-3C2C2FBE5807}"/>
              </a:ext>
            </a:extLst>
          </p:cNvPr>
          <p:cNvPicPr>
            <a:picLocks noChangeAspect="1"/>
          </p:cNvPicPr>
          <p:nvPr/>
        </p:nvPicPr>
        <p:blipFill rotWithShape="1">
          <a:blip r:embed="rId6"/>
          <a:srcRect t="14919" b="15087"/>
          <a:stretch/>
        </p:blipFill>
        <p:spPr>
          <a:xfrm>
            <a:off x="5237559" y="1640838"/>
            <a:ext cx="3165975" cy="977267"/>
          </a:xfrm>
          <a:prstGeom prst="rect">
            <a:avLst/>
          </a:prstGeom>
        </p:spPr>
      </p:pic>
      <p:sp>
        <p:nvSpPr>
          <p:cNvPr id="14" name="TextBox 13">
            <a:extLst>
              <a:ext uri="{FF2B5EF4-FFF2-40B4-BE49-F238E27FC236}">
                <a16:creationId xmlns:a16="http://schemas.microsoft.com/office/drawing/2014/main" id="{6CB7FE60-6234-7325-64C5-9CCE2800BDCD}"/>
              </a:ext>
            </a:extLst>
          </p:cNvPr>
          <p:cNvSpPr txBox="1"/>
          <p:nvPr/>
        </p:nvSpPr>
        <p:spPr>
          <a:xfrm>
            <a:off x="3160924" y="1241980"/>
            <a:ext cx="1018227" cy="369332"/>
          </a:xfrm>
          <a:prstGeom prst="rect">
            <a:avLst/>
          </a:prstGeom>
          <a:noFill/>
        </p:spPr>
        <p:txBody>
          <a:bodyPr wrap="none" rtlCol="0">
            <a:spAutoFit/>
          </a:bodyPr>
          <a:lstStyle/>
          <a:p>
            <a:pPr algn="l"/>
            <a:r>
              <a:rPr lang="en-US">
                <a:latin typeface="+mj-lt"/>
                <a:cs typeface="Calibri" panose="020F0502020204030204" pitchFamily="34" charset="0"/>
              </a:rPr>
              <a:t>In phase</a:t>
            </a:r>
          </a:p>
        </p:txBody>
      </p:sp>
      <p:sp>
        <p:nvSpPr>
          <p:cNvPr id="15" name="TextBox 14">
            <a:extLst>
              <a:ext uri="{FF2B5EF4-FFF2-40B4-BE49-F238E27FC236}">
                <a16:creationId xmlns:a16="http://schemas.microsoft.com/office/drawing/2014/main" id="{0EFC6272-5B63-D21D-533B-C5E0FA4BABBA}"/>
              </a:ext>
            </a:extLst>
          </p:cNvPr>
          <p:cNvSpPr txBox="1"/>
          <p:nvPr/>
        </p:nvSpPr>
        <p:spPr>
          <a:xfrm>
            <a:off x="1448550" y="1246637"/>
            <a:ext cx="1415772" cy="369332"/>
          </a:xfrm>
          <a:prstGeom prst="rect">
            <a:avLst/>
          </a:prstGeom>
          <a:noFill/>
        </p:spPr>
        <p:txBody>
          <a:bodyPr wrap="none" rtlCol="0">
            <a:spAutoFit/>
          </a:bodyPr>
          <a:lstStyle/>
          <a:p>
            <a:pPr algn="l"/>
            <a:r>
              <a:rPr lang="en-US">
                <a:latin typeface="+mj-lt"/>
                <a:cs typeface="Calibri" panose="020F0502020204030204" pitchFamily="34" charset="0"/>
              </a:rPr>
              <a:t>Out of phase</a:t>
            </a:r>
          </a:p>
        </p:txBody>
      </p:sp>
      <p:sp>
        <p:nvSpPr>
          <p:cNvPr id="6" name="TextBox 5">
            <a:extLst>
              <a:ext uri="{FF2B5EF4-FFF2-40B4-BE49-F238E27FC236}">
                <a16:creationId xmlns:a16="http://schemas.microsoft.com/office/drawing/2014/main" id="{691A621A-939B-05A0-7235-1373F97CD07A}"/>
              </a:ext>
            </a:extLst>
          </p:cNvPr>
          <p:cNvSpPr txBox="1"/>
          <p:nvPr/>
        </p:nvSpPr>
        <p:spPr>
          <a:xfrm>
            <a:off x="1333964" y="827246"/>
            <a:ext cx="6669711" cy="369332"/>
          </a:xfrm>
          <a:prstGeom prst="rect">
            <a:avLst/>
          </a:prstGeom>
          <a:noFill/>
        </p:spPr>
        <p:txBody>
          <a:bodyPr wrap="none" rtlCol="0">
            <a:spAutoFit/>
          </a:bodyPr>
          <a:lstStyle/>
          <a:p>
            <a:pPr algn="l"/>
            <a:r>
              <a:rPr lang="en-US">
                <a:latin typeface="+mj-lt"/>
                <a:cs typeface="Calibri" panose="020F0502020204030204" pitchFamily="34" charset="0"/>
              </a:rPr>
              <a:t>Example: Standard pattern against 4 main beat, 6 secondary beats</a:t>
            </a:r>
          </a:p>
        </p:txBody>
      </p:sp>
      <p:cxnSp>
        <p:nvCxnSpPr>
          <p:cNvPr id="19" name="Straight Arrow Connector 18">
            <a:extLst>
              <a:ext uri="{FF2B5EF4-FFF2-40B4-BE49-F238E27FC236}">
                <a16:creationId xmlns:a16="http://schemas.microsoft.com/office/drawing/2014/main" id="{060DAE6C-A542-576E-283A-8AEC7EB9DC1F}"/>
              </a:ext>
            </a:extLst>
          </p:cNvPr>
          <p:cNvCxnSpPr>
            <a:cxnSpLocks/>
          </p:cNvCxnSpPr>
          <p:nvPr/>
        </p:nvCxnSpPr>
        <p:spPr>
          <a:xfrm flipV="1">
            <a:off x="713853" y="1424728"/>
            <a:ext cx="753836" cy="2777"/>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88BA704-F6CC-6080-A611-9A24AD088A13}"/>
              </a:ext>
            </a:extLst>
          </p:cNvPr>
          <p:cNvCxnSpPr>
            <a:cxnSpLocks/>
          </p:cNvCxnSpPr>
          <p:nvPr/>
        </p:nvCxnSpPr>
        <p:spPr>
          <a:xfrm>
            <a:off x="2784475" y="1427505"/>
            <a:ext cx="462174" cy="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F87D4AC-3714-D38F-B8A7-9FB7F4EBC18A}"/>
              </a:ext>
            </a:extLst>
          </p:cNvPr>
          <p:cNvCxnSpPr>
            <a:cxnSpLocks/>
          </p:cNvCxnSpPr>
          <p:nvPr/>
        </p:nvCxnSpPr>
        <p:spPr>
          <a:xfrm>
            <a:off x="4110349" y="1428713"/>
            <a:ext cx="247100" cy="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E33E0E4-4444-8D20-7EE1-E89C97F97F5F}"/>
              </a:ext>
            </a:extLst>
          </p:cNvPr>
          <p:cNvSpPr txBox="1"/>
          <p:nvPr/>
        </p:nvSpPr>
        <p:spPr>
          <a:xfrm>
            <a:off x="5325544" y="1276918"/>
            <a:ext cx="1018227" cy="369332"/>
          </a:xfrm>
          <a:prstGeom prst="rect">
            <a:avLst/>
          </a:prstGeom>
          <a:noFill/>
        </p:spPr>
        <p:txBody>
          <a:bodyPr wrap="none" rtlCol="0">
            <a:spAutoFit/>
          </a:bodyPr>
          <a:lstStyle/>
          <a:p>
            <a:pPr algn="l"/>
            <a:r>
              <a:rPr lang="en-US">
                <a:latin typeface="+mj-lt"/>
                <a:cs typeface="Calibri" panose="020F0502020204030204" pitchFamily="34" charset="0"/>
              </a:rPr>
              <a:t>In phase</a:t>
            </a:r>
          </a:p>
        </p:txBody>
      </p:sp>
      <p:sp>
        <p:nvSpPr>
          <p:cNvPr id="28" name="TextBox 27">
            <a:extLst>
              <a:ext uri="{FF2B5EF4-FFF2-40B4-BE49-F238E27FC236}">
                <a16:creationId xmlns:a16="http://schemas.microsoft.com/office/drawing/2014/main" id="{23657702-51B6-EDCB-CE75-CAEE32542A2F}"/>
              </a:ext>
            </a:extLst>
          </p:cNvPr>
          <p:cNvSpPr txBox="1"/>
          <p:nvPr/>
        </p:nvSpPr>
        <p:spPr>
          <a:xfrm>
            <a:off x="6713449" y="1283746"/>
            <a:ext cx="1415772" cy="369332"/>
          </a:xfrm>
          <a:prstGeom prst="rect">
            <a:avLst/>
          </a:prstGeom>
          <a:noFill/>
        </p:spPr>
        <p:txBody>
          <a:bodyPr wrap="none" rtlCol="0">
            <a:spAutoFit/>
          </a:bodyPr>
          <a:lstStyle/>
          <a:p>
            <a:pPr algn="l"/>
            <a:r>
              <a:rPr lang="en-US">
                <a:latin typeface="+mj-lt"/>
                <a:cs typeface="Calibri" panose="020F0502020204030204" pitchFamily="34" charset="0"/>
              </a:rPr>
              <a:t>Out of phase</a:t>
            </a:r>
          </a:p>
        </p:txBody>
      </p:sp>
      <p:cxnSp>
        <p:nvCxnSpPr>
          <p:cNvPr id="29" name="Straight Arrow Connector 28">
            <a:extLst>
              <a:ext uri="{FF2B5EF4-FFF2-40B4-BE49-F238E27FC236}">
                <a16:creationId xmlns:a16="http://schemas.microsoft.com/office/drawing/2014/main" id="{FA69BFC7-180F-B464-9BB0-B9716288CA16}"/>
              </a:ext>
            </a:extLst>
          </p:cNvPr>
          <p:cNvCxnSpPr>
            <a:cxnSpLocks/>
          </p:cNvCxnSpPr>
          <p:nvPr/>
        </p:nvCxnSpPr>
        <p:spPr>
          <a:xfrm>
            <a:off x="6267450" y="1479864"/>
            <a:ext cx="513509" cy="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56ED865-AEA4-0504-3E90-E0E0660E7C3C}"/>
              </a:ext>
            </a:extLst>
          </p:cNvPr>
          <p:cNvCxnSpPr>
            <a:cxnSpLocks/>
          </p:cNvCxnSpPr>
          <p:nvPr/>
        </p:nvCxnSpPr>
        <p:spPr>
          <a:xfrm>
            <a:off x="8037310" y="1492589"/>
            <a:ext cx="458136" cy="5973"/>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F896387-2DD6-B491-6BD1-58B418924757}"/>
              </a:ext>
            </a:extLst>
          </p:cNvPr>
          <p:cNvCxnSpPr>
            <a:cxnSpLocks/>
          </p:cNvCxnSpPr>
          <p:nvPr/>
        </p:nvCxnSpPr>
        <p:spPr>
          <a:xfrm>
            <a:off x="5129242" y="1461358"/>
            <a:ext cx="247100" cy="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9CE2368-A5DC-F84E-6ACC-AE10200AB8E8}"/>
              </a:ext>
            </a:extLst>
          </p:cNvPr>
          <p:cNvSpPr txBox="1"/>
          <p:nvPr/>
        </p:nvSpPr>
        <p:spPr>
          <a:xfrm>
            <a:off x="81280" y="3685009"/>
            <a:ext cx="9062720" cy="1077218"/>
          </a:xfrm>
          <a:prstGeom prst="rect">
            <a:avLst/>
          </a:prstGeom>
          <a:noFill/>
        </p:spPr>
        <p:txBody>
          <a:bodyPr wrap="square" rtlCol="0">
            <a:spAutoFit/>
          </a:bodyPr>
          <a:lstStyle/>
          <a:p>
            <a:pPr algn="l"/>
            <a:r>
              <a:rPr lang="en-US" sz="1600">
                <a:latin typeface="+mj-lt"/>
                <a:cs typeface="Calibri" panose="020F0502020204030204" pitchFamily="34" charset="0"/>
              </a:rPr>
              <a:t>C.K. </a:t>
            </a:r>
            <a:r>
              <a:rPr lang="en-US" sz="1600" err="1">
                <a:latin typeface="+mj-lt"/>
                <a:cs typeface="Calibri" panose="020F0502020204030204" pitchFamily="34" charset="0"/>
              </a:rPr>
              <a:t>Ladzekpo</a:t>
            </a:r>
            <a:r>
              <a:rPr lang="en-US" sz="1600">
                <a:latin typeface="+mj-lt"/>
                <a:cs typeface="Calibri" panose="020F0502020204030204" pitchFamily="34" charset="0"/>
              </a:rPr>
              <a:t> (1995): “</a:t>
            </a:r>
            <a:r>
              <a:rPr lang="en-US" sz="1600" b="0" i="0">
                <a:solidFill>
                  <a:srgbClr val="000000"/>
                </a:solidFill>
                <a:effectLst/>
                <a:latin typeface="+mj-lt"/>
                <a:cs typeface="Calibri" panose="020F0502020204030204" pitchFamily="34" charset="0"/>
              </a:rPr>
              <a:t>A moment of resolution or peace occurs when the beat schemes coincide and a moment of conflict occurs when the beat schemes are in alternate motion. [ . . . ] A moment of </a:t>
            </a:r>
            <a:r>
              <a:rPr lang="en-US" sz="1600" b="0" i="0" err="1">
                <a:solidFill>
                  <a:srgbClr val="000000"/>
                </a:solidFill>
                <a:effectLst/>
                <a:latin typeface="+mj-lt"/>
                <a:cs typeface="Calibri" panose="020F0502020204030204" pitchFamily="34" charset="0"/>
              </a:rPr>
              <a:t>resolu-tion</a:t>
            </a:r>
            <a:r>
              <a:rPr lang="en-US" sz="1600" b="0" i="0">
                <a:solidFill>
                  <a:srgbClr val="000000"/>
                </a:solidFill>
                <a:effectLst/>
                <a:latin typeface="+mj-lt"/>
                <a:cs typeface="Calibri" panose="020F0502020204030204" pitchFamily="34" charset="0"/>
              </a:rPr>
              <a:t> is expressed as a human being standing firm or exerting force by reason of weight alone without motion while moment of conflict is expressed as a human being travelling forward alternating the legs.</a:t>
            </a:r>
            <a:endParaRPr lang="en-US" sz="1600">
              <a:latin typeface="+mj-lt"/>
              <a:cs typeface="Calibri" panose="020F0502020204030204" pitchFamily="34" charset="0"/>
            </a:endParaRPr>
          </a:p>
        </p:txBody>
      </p:sp>
    </p:spTree>
    <p:extLst>
      <p:ext uri="{BB962C8B-B14F-4D97-AF65-F5344CB8AC3E}">
        <p14:creationId xmlns:p14="http://schemas.microsoft.com/office/powerpoint/2010/main" val="535143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35294-E014-F745-6355-8D6C5653E150}"/>
              </a:ext>
            </a:extLst>
          </p:cNvPr>
          <p:cNvSpPr>
            <a:spLocks noGrp="1"/>
          </p:cNvSpPr>
          <p:nvPr>
            <p:ph type="title"/>
          </p:nvPr>
        </p:nvSpPr>
        <p:spPr/>
        <p:txBody>
          <a:bodyPr/>
          <a:lstStyle/>
          <a:p>
            <a:r>
              <a:rPr lang="en-US" dirty="0"/>
              <a:t>Interaction of Frequencies</a:t>
            </a:r>
          </a:p>
        </p:txBody>
      </p:sp>
      <p:sp>
        <p:nvSpPr>
          <p:cNvPr id="3" name="Content Placeholder 2">
            <a:extLst>
              <a:ext uri="{FF2B5EF4-FFF2-40B4-BE49-F238E27FC236}">
                <a16:creationId xmlns:a16="http://schemas.microsoft.com/office/drawing/2014/main" id="{4E7741A1-9FAF-346E-634B-510599BC43E5}"/>
              </a:ext>
            </a:extLst>
          </p:cNvPr>
          <p:cNvSpPr>
            <a:spLocks noGrp="1"/>
          </p:cNvSpPr>
          <p:nvPr>
            <p:ph idx="1"/>
          </p:nvPr>
        </p:nvSpPr>
        <p:spPr>
          <a:xfrm>
            <a:off x="628650" y="529390"/>
            <a:ext cx="7886700" cy="457200"/>
          </a:xfrm>
        </p:spPr>
        <p:txBody>
          <a:bodyPr/>
          <a:lstStyle/>
          <a:p>
            <a:r>
              <a:rPr lang="en-US" dirty="0"/>
              <a:t>Bo Diddley and the quarter-note beat</a:t>
            </a:r>
          </a:p>
        </p:txBody>
      </p:sp>
      <p:sp>
        <p:nvSpPr>
          <p:cNvPr id="4" name="Date Placeholder 3">
            <a:extLst>
              <a:ext uri="{FF2B5EF4-FFF2-40B4-BE49-F238E27FC236}">
                <a16:creationId xmlns:a16="http://schemas.microsoft.com/office/drawing/2014/main" id="{1977CD95-2A95-2FBD-7CD3-662C24FA7129}"/>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F772360B-0244-04F7-F9F1-FF638B4F02DA}"/>
              </a:ext>
            </a:extLst>
          </p:cNvPr>
          <p:cNvSpPr>
            <a:spLocks noGrp="1"/>
          </p:cNvSpPr>
          <p:nvPr>
            <p:ph type="ftr" sz="quarter" idx="11"/>
          </p:nvPr>
        </p:nvSpPr>
        <p:spPr/>
        <p:txBody>
          <a:bodyPr/>
          <a:lstStyle/>
          <a:p>
            <a:r>
              <a:rPr lang="en-US"/>
              <a:t>Applications of Fourier Transform</a:t>
            </a:r>
          </a:p>
        </p:txBody>
      </p:sp>
      <p:sp>
        <p:nvSpPr>
          <p:cNvPr id="10" name="Rectangle 9">
            <a:extLst>
              <a:ext uri="{FF2B5EF4-FFF2-40B4-BE49-F238E27FC236}">
                <a16:creationId xmlns:a16="http://schemas.microsoft.com/office/drawing/2014/main" id="{10E64845-A2CD-427D-CD5E-694135EC35D5}"/>
              </a:ext>
            </a:extLst>
          </p:cNvPr>
          <p:cNvSpPr/>
          <p:nvPr/>
        </p:nvSpPr>
        <p:spPr>
          <a:xfrm>
            <a:off x="2340052" y="986590"/>
            <a:ext cx="4237770" cy="29011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D42E7293-628B-ED68-237B-699405B369ED}"/>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22</a:t>
            </a:fld>
            <a:endParaRPr lang="en-US">
              <a:latin typeface="Calisto MT" panose="02040603050505030304" pitchFamily="18" charset="77"/>
            </a:endParaRPr>
          </a:p>
        </p:txBody>
      </p:sp>
      <p:pic>
        <p:nvPicPr>
          <p:cNvPr id="7" name="Picture 6">
            <a:extLst>
              <a:ext uri="{FF2B5EF4-FFF2-40B4-BE49-F238E27FC236}">
                <a16:creationId xmlns:a16="http://schemas.microsoft.com/office/drawing/2014/main" id="{96ACC108-03B2-BE24-3E85-BA6C09ECA1DC}"/>
              </a:ext>
            </a:extLst>
          </p:cNvPr>
          <p:cNvPicPr>
            <a:picLocks noChangeAspect="1"/>
          </p:cNvPicPr>
          <p:nvPr/>
        </p:nvPicPr>
        <p:blipFill>
          <a:blip r:embed="rId2"/>
          <a:stretch>
            <a:fillRect/>
          </a:stretch>
        </p:blipFill>
        <p:spPr>
          <a:xfrm>
            <a:off x="2494940" y="1079320"/>
            <a:ext cx="3850436" cy="1151355"/>
          </a:xfrm>
          <a:prstGeom prst="rect">
            <a:avLst/>
          </a:prstGeom>
        </p:spPr>
      </p:pic>
      <p:pic>
        <p:nvPicPr>
          <p:cNvPr id="9" name="Picture 8">
            <a:extLst>
              <a:ext uri="{FF2B5EF4-FFF2-40B4-BE49-F238E27FC236}">
                <a16:creationId xmlns:a16="http://schemas.microsoft.com/office/drawing/2014/main" id="{6DC936E6-196B-5E62-1635-C468E759BF95}"/>
              </a:ext>
            </a:extLst>
          </p:cNvPr>
          <p:cNvPicPr>
            <a:picLocks noChangeAspect="1"/>
          </p:cNvPicPr>
          <p:nvPr/>
        </p:nvPicPr>
        <p:blipFill>
          <a:blip r:embed="rId3"/>
          <a:stretch>
            <a:fillRect/>
          </a:stretch>
        </p:blipFill>
        <p:spPr>
          <a:xfrm>
            <a:off x="3019654" y="2641517"/>
            <a:ext cx="3333743" cy="457199"/>
          </a:xfrm>
          <a:prstGeom prst="rect">
            <a:avLst/>
          </a:prstGeom>
        </p:spPr>
      </p:pic>
      <p:cxnSp>
        <p:nvCxnSpPr>
          <p:cNvPr id="12" name="Straight Connector 11">
            <a:extLst>
              <a:ext uri="{FF2B5EF4-FFF2-40B4-BE49-F238E27FC236}">
                <a16:creationId xmlns:a16="http://schemas.microsoft.com/office/drawing/2014/main" id="{CE4544A6-301C-B734-B298-96FE57DF233A}"/>
              </a:ext>
            </a:extLst>
          </p:cNvPr>
          <p:cNvCxnSpPr/>
          <p:nvPr/>
        </p:nvCxnSpPr>
        <p:spPr>
          <a:xfrm>
            <a:off x="3158269" y="2127195"/>
            <a:ext cx="0" cy="576869"/>
          </a:xfrm>
          <a:prstGeom prst="line">
            <a:avLst/>
          </a:prstGeom>
          <a:ln w="28575">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FFA4240-87B1-561D-011C-ADDA7AAE7A2C}"/>
              </a:ext>
            </a:extLst>
          </p:cNvPr>
          <p:cNvCxnSpPr>
            <a:cxnSpLocks/>
          </p:cNvCxnSpPr>
          <p:nvPr/>
        </p:nvCxnSpPr>
        <p:spPr>
          <a:xfrm>
            <a:off x="3629788" y="2064648"/>
            <a:ext cx="240363" cy="706922"/>
          </a:xfrm>
          <a:prstGeom prst="line">
            <a:avLst/>
          </a:prstGeom>
          <a:ln w="28575">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749926D-DBF2-6BFB-9741-F7DF5C7DD83E}"/>
              </a:ext>
            </a:extLst>
          </p:cNvPr>
          <p:cNvCxnSpPr>
            <a:cxnSpLocks/>
          </p:cNvCxnSpPr>
          <p:nvPr/>
        </p:nvCxnSpPr>
        <p:spPr>
          <a:xfrm flipH="1">
            <a:off x="4686525" y="2082635"/>
            <a:ext cx="251449" cy="688935"/>
          </a:xfrm>
          <a:prstGeom prst="line">
            <a:avLst/>
          </a:prstGeom>
          <a:ln w="28575">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83C391A-66A3-216F-F2FB-D18AE4A5FD24}"/>
              </a:ext>
            </a:extLst>
          </p:cNvPr>
          <p:cNvCxnSpPr/>
          <p:nvPr/>
        </p:nvCxnSpPr>
        <p:spPr>
          <a:xfrm>
            <a:off x="5415630" y="2127195"/>
            <a:ext cx="0" cy="576869"/>
          </a:xfrm>
          <a:prstGeom prst="line">
            <a:avLst/>
          </a:prstGeom>
          <a:ln w="28575">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97EF6C5-0E87-6EB3-9C16-B8240519BA03}"/>
              </a:ext>
            </a:extLst>
          </p:cNvPr>
          <p:cNvSpPr txBox="1"/>
          <p:nvPr/>
        </p:nvSpPr>
        <p:spPr>
          <a:xfrm>
            <a:off x="6706165" y="1146648"/>
            <a:ext cx="2318583" cy="923330"/>
          </a:xfrm>
          <a:prstGeom prst="rect">
            <a:avLst/>
          </a:prstGeom>
          <a:noFill/>
        </p:spPr>
        <p:txBody>
          <a:bodyPr wrap="none" rtlCol="0">
            <a:spAutoFit/>
          </a:bodyPr>
          <a:lstStyle/>
          <a:p>
            <a:pPr algn="ctr"/>
            <a:r>
              <a:rPr lang="en-US" dirty="0"/>
              <a:t>Frequencies 5 – 4 = 1</a:t>
            </a:r>
          </a:p>
          <a:p>
            <a:pPr algn="ctr"/>
            <a:r>
              <a:rPr lang="en-US" dirty="0"/>
              <a:t>⇒</a:t>
            </a:r>
          </a:p>
          <a:p>
            <a:pPr algn="ctr"/>
            <a:r>
              <a:rPr lang="en-US" dirty="0"/>
              <a:t>1-meas. phasing cycle</a:t>
            </a:r>
          </a:p>
        </p:txBody>
      </p:sp>
      <p:sp>
        <p:nvSpPr>
          <p:cNvPr id="21" name="TextBox 20">
            <a:extLst>
              <a:ext uri="{FF2B5EF4-FFF2-40B4-BE49-F238E27FC236}">
                <a16:creationId xmlns:a16="http://schemas.microsoft.com/office/drawing/2014/main" id="{5AE698E4-3E9D-69E5-ADC7-72C167B7157B}"/>
              </a:ext>
            </a:extLst>
          </p:cNvPr>
          <p:cNvSpPr txBox="1"/>
          <p:nvPr/>
        </p:nvSpPr>
        <p:spPr>
          <a:xfrm>
            <a:off x="5400249" y="3278550"/>
            <a:ext cx="883512" cy="369332"/>
          </a:xfrm>
          <a:prstGeom prst="rect">
            <a:avLst/>
          </a:prstGeom>
          <a:noFill/>
        </p:spPr>
        <p:txBody>
          <a:bodyPr wrap="none" rtlCol="0">
            <a:spAutoFit/>
          </a:bodyPr>
          <a:lstStyle/>
          <a:p>
            <a:r>
              <a:rPr lang="en-US" dirty="0">
                <a:solidFill>
                  <a:schemeClr val="accent6">
                    <a:lumMod val="75000"/>
                  </a:schemeClr>
                </a:solidFill>
              </a:rPr>
              <a:t>In sync</a:t>
            </a:r>
          </a:p>
        </p:txBody>
      </p:sp>
      <p:sp>
        <p:nvSpPr>
          <p:cNvPr id="22" name="TextBox 21">
            <a:extLst>
              <a:ext uri="{FF2B5EF4-FFF2-40B4-BE49-F238E27FC236}">
                <a16:creationId xmlns:a16="http://schemas.microsoft.com/office/drawing/2014/main" id="{58630E94-6C34-A4C6-41CA-20807BFD134C}"/>
              </a:ext>
            </a:extLst>
          </p:cNvPr>
          <p:cNvSpPr txBox="1"/>
          <p:nvPr/>
        </p:nvSpPr>
        <p:spPr>
          <a:xfrm>
            <a:off x="3158269" y="2997746"/>
            <a:ext cx="808235" cy="369332"/>
          </a:xfrm>
          <a:prstGeom prst="rect">
            <a:avLst/>
          </a:prstGeom>
          <a:noFill/>
        </p:spPr>
        <p:txBody>
          <a:bodyPr wrap="none" rtlCol="0">
            <a:spAutoFit/>
          </a:bodyPr>
          <a:lstStyle/>
          <a:p>
            <a:r>
              <a:rPr lang="en-US" dirty="0">
                <a:solidFill>
                  <a:schemeClr val="accent6">
                    <a:lumMod val="75000"/>
                  </a:schemeClr>
                </a:solidFill>
              </a:rPr>
              <a:t>Ahead</a:t>
            </a:r>
          </a:p>
        </p:txBody>
      </p:sp>
      <p:sp>
        <p:nvSpPr>
          <p:cNvPr id="23" name="TextBox 22">
            <a:extLst>
              <a:ext uri="{FF2B5EF4-FFF2-40B4-BE49-F238E27FC236}">
                <a16:creationId xmlns:a16="http://schemas.microsoft.com/office/drawing/2014/main" id="{78F8E372-2963-09FC-1D1A-A4F5D469A767}"/>
              </a:ext>
            </a:extLst>
          </p:cNvPr>
          <p:cNvSpPr txBox="1"/>
          <p:nvPr/>
        </p:nvSpPr>
        <p:spPr>
          <a:xfrm>
            <a:off x="4572000" y="2997746"/>
            <a:ext cx="885179" cy="369332"/>
          </a:xfrm>
          <a:prstGeom prst="rect">
            <a:avLst/>
          </a:prstGeom>
          <a:noFill/>
        </p:spPr>
        <p:txBody>
          <a:bodyPr wrap="none" rtlCol="0">
            <a:spAutoFit/>
          </a:bodyPr>
          <a:lstStyle/>
          <a:p>
            <a:r>
              <a:rPr lang="en-US" dirty="0">
                <a:solidFill>
                  <a:schemeClr val="accent6">
                    <a:lumMod val="75000"/>
                  </a:schemeClr>
                </a:solidFill>
              </a:rPr>
              <a:t>Behind</a:t>
            </a:r>
          </a:p>
        </p:txBody>
      </p:sp>
      <p:sp>
        <p:nvSpPr>
          <p:cNvPr id="25" name="TextBox 24">
            <a:extLst>
              <a:ext uri="{FF2B5EF4-FFF2-40B4-BE49-F238E27FC236}">
                <a16:creationId xmlns:a16="http://schemas.microsoft.com/office/drawing/2014/main" id="{053F4B94-3AD7-2FB8-AB63-3F196D748E1C}"/>
              </a:ext>
            </a:extLst>
          </p:cNvPr>
          <p:cNvSpPr txBox="1"/>
          <p:nvPr/>
        </p:nvSpPr>
        <p:spPr>
          <a:xfrm>
            <a:off x="3625565" y="3284813"/>
            <a:ext cx="1281056" cy="369332"/>
          </a:xfrm>
          <a:prstGeom prst="rect">
            <a:avLst/>
          </a:prstGeom>
          <a:noFill/>
        </p:spPr>
        <p:txBody>
          <a:bodyPr wrap="none" rtlCol="0">
            <a:spAutoFit/>
          </a:bodyPr>
          <a:lstStyle/>
          <a:p>
            <a:r>
              <a:rPr lang="en-US" dirty="0">
                <a:solidFill>
                  <a:schemeClr val="accent6">
                    <a:lumMod val="75000"/>
                  </a:schemeClr>
                </a:solidFill>
              </a:rPr>
              <a:t>Out of sync</a:t>
            </a:r>
          </a:p>
        </p:txBody>
      </p:sp>
      <p:cxnSp>
        <p:nvCxnSpPr>
          <p:cNvPr id="26" name="Straight Arrow Connector 25">
            <a:extLst>
              <a:ext uri="{FF2B5EF4-FFF2-40B4-BE49-F238E27FC236}">
                <a16:creationId xmlns:a16="http://schemas.microsoft.com/office/drawing/2014/main" id="{FD7F12B7-69EB-0C7E-142B-508280DAADD4}"/>
              </a:ext>
            </a:extLst>
          </p:cNvPr>
          <p:cNvCxnSpPr>
            <a:cxnSpLocks/>
          </p:cNvCxnSpPr>
          <p:nvPr/>
        </p:nvCxnSpPr>
        <p:spPr>
          <a:xfrm flipV="1">
            <a:off x="2930160" y="3482476"/>
            <a:ext cx="753836" cy="2777"/>
          </a:xfrm>
          <a:prstGeom prst="straightConnector1">
            <a:avLst/>
          </a:prstGeom>
          <a:ln w="28575">
            <a:solidFill>
              <a:schemeClr val="accent6">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F33D02A-BBCC-CF90-2F05-D5A0577F0128}"/>
              </a:ext>
            </a:extLst>
          </p:cNvPr>
          <p:cNvCxnSpPr>
            <a:cxnSpLocks/>
          </p:cNvCxnSpPr>
          <p:nvPr/>
        </p:nvCxnSpPr>
        <p:spPr>
          <a:xfrm>
            <a:off x="4850800" y="3482476"/>
            <a:ext cx="606379" cy="0"/>
          </a:xfrm>
          <a:prstGeom prst="straightConnector1">
            <a:avLst/>
          </a:prstGeom>
          <a:ln w="28575">
            <a:solidFill>
              <a:schemeClr val="accent6">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4600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4BA9A-A6FA-2D72-8D73-B040F7924352}"/>
              </a:ext>
            </a:extLst>
          </p:cNvPr>
          <p:cNvSpPr>
            <a:spLocks noGrp="1"/>
          </p:cNvSpPr>
          <p:nvPr>
            <p:ph type="title"/>
          </p:nvPr>
        </p:nvSpPr>
        <p:spPr/>
        <p:txBody>
          <a:bodyPr/>
          <a:lstStyle/>
          <a:p>
            <a:r>
              <a:rPr lang="en-US"/>
              <a:t>Interaction of frequencies</a:t>
            </a:r>
          </a:p>
        </p:txBody>
      </p:sp>
      <p:sp>
        <p:nvSpPr>
          <p:cNvPr id="3" name="Content Placeholder 2">
            <a:extLst>
              <a:ext uri="{FF2B5EF4-FFF2-40B4-BE49-F238E27FC236}">
                <a16:creationId xmlns:a16="http://schemas.microsoft.com/office/drawing/2014/main" id="{64F0FC43-7B0F-1A70-8C0F-E8BE72AA59C5}"/>
              </a:ext>
            </a:extLst>
          </p:cNvPr>
          <p:cNvSpPr>
            <a:spLocks noGrp="1"/>
          </p:cNvSpPr>
          <p:nvPr>
            <p:ph idx="1"/>
          </p:nvPr>
        </p:nvSpPr>
        <p:spPr>
          <a:xfrm>
            <a:off x="127000" y="539993"/>
            <a:ext cx="6759200" cy="898962"/>
          </a:xfrm>
        </p:spPr>
        <p:txBody>
          <a:bodyPr>
            <a:normAutofit/>
          </a:bodyPr>
          <a:lstStyle/>
          <a:p>
            <a:pPr algn="l"/>
            <a:r>
              <a:rPr lang="en-US"/>
              <a:t>In “</a:t>
            </a:r>
            <a:r>
              <a:rPr lang="en-US" err="1"/>
              <a:t>Désordre</a:t>
            </a:r>
            <a:r>
              <a:rPr lang="en-US"/>
              <a:t>” (Etude 1) Ligeti creates a slow phase shift by repeating patterns of slightly different lengths: </a:t>
            </a:r>
          </a:p>
        </p:txBody>
      </p:sp>
      <p:sp>
        <p:nvSpPr>
          <p:cNvPr id="4" name="Date Placeholder 3">
            <a:extLst>
              <a:ext uri="{FF2B5EF4-FFF2-40B4-BE49-F238E27FC236}">
                <a16:creationId xmlns:a16="http://schemas.microsoft.com/office/drawing/2014/main" id="{831DA267-BFCE-4BE5-925A-A17A3255703C}"/>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A990124F-2874-FD6A-62F0-92229884647F}"/>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69025D8F-3444-614E-8307-49E460040866}"/>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23</a:t>
            </a:fld>
            <a:endParaRPr lang="en-US">
              <a:latin typeface="Calisto MT" panose="02040603050505030304" pitchFamily="18" charset="77"/>
            </a:endParaRPr>
          </a:p>
        </p:txBody>
      </p:sp>
      <p:pic>
        <p:nvPicPr>
          <p:cNvPr id="8" name="Picture 7">
            <a:extLst>
              <a:ext uri="{FF2B5EF4-FFF2-40B4-BE49-F238E27FC236}">
                <a16:creationId xmlns:a16="http://schemas.microsoft.com/office/drawing/2014/main" id="{EA99A423-22C5-CF22-4D7C-3583CED5FBA3}"/>
              </a:ext>
            </a:extLst>
          </p:cNvPr>
          <p:cNvPicPr>
            <a:picLocks noChangeAspect="1"/>
          </p:cNvPicPr>
          <p:nvPr/>
        </p:nvPicPr>
        <p:blipFill>
          <a:blip r:embed="rId2"/>
          <a:stretch>
            <a:fillRect/>
          </a:stretch>
        </p:blipFill>
        <p:spPr>
          <a:xfrm>
            <a:off x="127000" y="1288348"/>
            <a:ext cx="6446520" cy="1823377"/>
          </a:xfrm>
          <a:prstGeom prst="rect">
            <a:avLst/>
          </a:prstGeom>
        </p:spPr>
      </p:pic>
      <p:pic>
        <p:nvPicPr>
          <p:cNvPr id="10" name="Picture 9">
            <a:extLst>
              <a:ext uri="{FF2B5EF4-FFF2-40B4-BE49-F238E27FC236}">
                <a16:creationId xmlns:a16="http://schemas.microsoft.com/office/drawing/2014/main" id="{18C1B179-7877-27BF-4D27-792DEC70F69C}"/>
              </a:ext>
            </a:extLst>
          </p:cNvPr>
          <p:cNvPicPr>
            <a:picLocks noChangeAspect="1"/>
          </p:cNvPicPr>
          <p:nvPr/>
        </p:nvPicPr>
        <p:blipFill>
          <a:blip r:embed="rId3"/>
          <a:stretch>
            <a:fillRect/>
          </a:stretch>
        </p:blipFill>
        <p:spPr>
          <a:xfrm>
            <a:off x="127000" y="3074482"/>
            <a:ext cx="6446524" cy="1823378"/>
          </a:xfrm>
          <a:prstGeom prst="rect">
            <a:avLst/>
          </a:prstGeom>
        </p:spPr>
      </p:pic>
      <p:sp>
        <p:nvSpPr>
          <p:cNvPr id="12" name="Left Bracket 11">
            <a:extLst>
              <a:ext uri="{FF2B5EF4-FFF2-40B4-BE49-F238E27FC236}">
                <a16:creationId xmlns:a16="http://schemas.microsoft.com/office/drawing/2014/main" id="{DFB43B9B-C9C9-AA90-C3AC-4D5601C8BF7A}"/>
              </a:ext>
            </a:extLst>
          </p:cNvPr>
          <p:cNvSpPr/>
          <p:nvPr/>
        </p:nvSpPr>
        <p:spPr>
          <a:xfrm rot="16200000">
            <a:off x="3447287" y="-700502"/>
            <a:ext cx="187869" cy="5455690"/>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Left Bracket 12">
            <a:extLst>
              <a:ext uri="{FF2B5EF4-FFF2-40B4-BE49-F238E27FC236}">
                <a16:creationId xmlns:a16="http://schemas.microsoft.com/office/drawing/2014/main" id="{5D6702D6-BFC5-CFAA-C44D-8C182AFB3081}"/>
              </a:ext>
            </a:extLst>
          </p:cNvPr>
          <p:cNvSpPr/>
          <p:nvPr/>
        </p:nvSpPr>
        <p:spPr>
          <a:xfrm rot="5400000">
            <a:off x="3559649" y="-551604"/>
            <a:ext cx="187869" cy="5680417"/>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45F626D9-B756-43E8-1A65-526638A8FFC5}"/>
              </a:ext>
            </a:extLst>
          </p:cNvPr>
          <p:cNvSpPr txBox="1"/>
          <p:nvPr/>
        </p:nvSpPr>
        <p:spPr>
          <a:xfrm>
            <a:off x="234367" y="1812083"/>
            <a:ext cx="579005" cy="369332"/>
          </a:xfrm>
          <a:prstGeom prst="rect">
            <a:avLst/>
          </a:prstGeom>
          <a:noFill/>
        </p:spPr>
        <p:txBody>
          <a:bodyPr wrap="none" rtlCol="0">
            <a:spAutoFit/>
          </a:bodyPr>
          <a:lstStyle/>
          <a:p>
            <a:r>
              <a:rPr lang="en-US">
                <a:solidFill>
                  <a:srgbClr val="004DC1"/>
                </a:solidFill>
              </a:rPr>
              <a:t>31</a:t>
            </a:r>
            <a:r>
              <a:rPr lang="en-US">
                <a:solidFill>
                  <a:srgbClr val="004DC1"/>
                </a:solidFill>
                <a:latin typeface="Helsinki Text Std" panose="02000400000000000000" pitchFamily="2" charset="77"/>
              </a:rPr>
              <a:t>e</a:t>
            </a:r>
          </a:p>
        </p:txBody>
      </p:sp>
      <p:sp>
        <p:nvSpPr>
          <p:cNvPr id="16" name="TextBox 15">
            <a:extLst>
              <a:ext uri="{FF2B5EF4-FFF2-40B4-BE49-F238E27FC236}">
                <a16:creationId xmlns:a16="http://schemas.microsoft.com/office/drawing/2014/main" id="{B8928AB3-68E3-C6F7-9FF4-514FD17BDEEF}"/>
              </a:ext>
            </a:extLst>
          </p:cNvPr>
          <p:cNvSpPr txBox="1"/>
          <p:nvPr/>
        </p:nvSpPr>
        <p:spPr>
          <a:xfrm>
            <a:off x="243235" y="2142858"/>
            <a:ext cx="579005" cy="369332"/>
          </a:xfrm>
          <a:prstGeom prst="rect">
            <a:avLst/>
          </a:prstGeom>
          <a:noFill/>
        </p:spPr>
        <p:txBody>
          <a:bodyPr wrap="none" rtlCol="0">
            <a:spAutoFit/>
          </a:bodyPr>
          <a:lstStyle/>
          <a:p>
            <a:r>
              <a:rPr lang="en-US">
                <a:solidFill>
                  <a:srgbClr val="004DC1"/>
                </a:solidFill>
              </a:rPr>
              <a:t>32</a:t>
            </a:r>
            <a:r>
              <a:rPr lang="en-US">
                <a:solidFill>
                  <a:srgbClr val="004DC1"/>
                </a:solidFill>
                <a:latin typeface="Helsinki Text Std" panose="02000400000000000000" pitchFamily="2" charset="77"/>
              </a:rPr>
              <a:t>e</a:t>
            </a:r>
          </a:p>
        </p:txBody>
      </p:sp>
      <p:cxnSp>
        <p:nvCxnSpPr>
          <p:cNvPr id="17" name="Straight Arrow Connector 16">
            <a:extLst>
              <a:ext uri="{FF2B5EF4-FFF2-40B4-BE49-F238E27FC236}">
                <a16:creationId xmlns:a16="http://schemas.microsoft.com/office/drawing/2014/main" id="{E5FBE36F-EB89-3C6E-960B-688C3CE847AC}"/>
              </a:ext>
            </a:extLst>
          </p:cNvPr>
          <p:cNvCxnSpPr>
            <a:cxnSpLocks/>
          </p:cNvCxnSpPr>
          <p:nvPr/>
        </p:nvCxnSpPr>
        <p:spPr>
          <a:xfrm>
            <a:off x="1283614" y="3754006"/>
            <a:ext cx="95735" cy="430536"/>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ECBB1EC-F648-BDD1-972F-50FC21513DA3}"/>
              </a:ext>
            </a:extLst>
          </p:cNvPr>
          <p:cNvSpPr txBox="1"/>
          <p:nvPr/>
        </p:nvSpPr>
        <p:spPr>
          <a:xfrm>
            <a:off x="1471648" y="3803667"/>
            <a:ext cx="764889" cy="369332"/>
          </a:xfrm>
          <a:prstGeom prst="rect">
            <a:avLst/>
          </a:prstGeom>
          <a:noFill/>
        </p:spPr>
        <p:txBody>
          <a:bodyPr wrap="none" rtlCol="0">
            <a:spAutoFit/>
          </a:bodyPr>
          <a:lstStyle/>
          <a:p>
            <a:r>
              <a:rPr lang="en-US">
                <a:solidFill>
                  <a:srgbClr val="C00000"/>
                </a:solidFill>
              </a:rPr>
              <a:t>Offset</a:t>
            </a:r>
            <a:endParaRPr lang="en-US">
              <a:solidFill>
                <a:srgbClr val="C00000"/>
              </a:solidFill>
              <a:latin typeface="Helsinki Text Std" panose="02000400000000000000" pitchFamily="2" charset="77"/>
            </a:endParaRPr>
          </a:p>
        </p:txBody>
      </p:sp>
      <p:sp>
        <p:nvSpPr>
          <p:cNvPr id="20" name="TextBox 19">
            <a:extLst>
              <a:ext uri="{FF2B5EF4-FFF2-40B4-BE49-F238E27FC236}">
                <a16:creationId xmlns:a16="http://schemas.microsoft.com/office/drawing/2014/main" id="{D2F1F105-C146-173F-547E-F85834124DEF}"/>
              </a:ext>
            </a:extLst>
          </p:cNvPr>
          <p:cNvSpPr txBox="1"/>
          <p:nvPr/>
        </p:nvSpPr>
        <p:spPr>
          <a:xfrm>
            <a:off x="6672989" y="2688883"/>
            <a:ext cx="2069024" cy="2031325"/>
          </a:xfrm>
          <a:prstGeom prst="rect">
            <a:avLst/>
          </a:prstGeom>
          <a:noFill/>
        </p:spPr>
        <p:txBody>
          <a:bodyPr wrap="square" rtlCol="0">
            <a:spAutoFit/>
          </a:bodyPr>
          <a:lstStyle/>
          <a:p>
            <a:r>
              <a:rPr lang="en-US"/>
              <a:t>The first move-</a:t>
            </a:r>
            <a:r>
              <a:rPr lang="en-US" err="1"/>
              <a:t>ment</a:t>
            </a:r>
            <a:r>
              <a:rPr lang="en-US"/>
              <a:t> of the Piano Concerto, based on “</a:t>
            </a:r>
            <a:r>
              <a:rPr lang="en-US" err="1"/>
              <a:t>Désordre</a:t>
            </a:r>
            <a:r>
              <a:rPr lang="en-US"/>
              <a:t>,” gets a similar effect with </a:t>
            </a:r>
            <a:r>
              <a:rPr lang="en-US" i="1"/>
              <a:t>secondary</a:t>
            </a:r>
            <a:r>
              <a:rPr lang="en-US"/>
              <a:t> </a:t>
            </a:r>
            <a:r>
              <a:rPr lang="en-US" err="1"/>
              <a:t>frequen</a:t>
            </a:r>
            <a:r>
              <a:rPr lang="en-US"/>
              <a:t>-cy relations. . . .  </a:t>
            </a:r>
          </a:p>
        </p:txBody>
      </p:sp>
    </p:spTree>
    <p:extLst>
      <p:ext uri="{BB962C8B-B14F-4D97-AF65-F5344CB8AC3E}">
        <p14:creationId xmlns:p14="http://schemas.microsoft.com/office/powerpoint/2010/main" val="108241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6"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36D34-0B33-4EF7-891F-19D4C5CCFDBC}"/>
              </a:ext>
            </a:extLst>
          </p:cNvPr>
          <p:cNvSpPr>
            <a:spLocks noGrp="1"/>
          </p:cNvSpPr>
          <p:nvPr>
            <p:ph type="title"/>
          </p:nvPr>
        </p:nvSpPr>
        <p:spPr/>
        <p:txBody>
          <a:bodyPr/>
          <a:lstStyle/>
          <a:p>
            <a:r>
              <a:rPr lang="en-US"/>
              <a:t>Interaction of frequencies</a:t>
            </a:r>
          </a:p>
        </p:txBody>
      </p:sp>
      <p:sp>
        <p:nvSpPr>
          <p:cNvPr id="3" name="Content Placeholder 2">
            <a:extLst>
              <a:ext uri="{FF2B5EF4-FFF2-40B4-BE49-F238E27FC236}">
                <a16:creationId xmlns:a16="http://schemas.microsoft.com/office/drawing/2014/main" id="{DA20A1C0-ED44-2E4F-6CC9-59DF26171575}"/>
              </a:ext>
            </a:extLst>
          </p:cNvPr>
          <p:cNvSpPr>
            <a:spLocks noGrp="1"/>
          </p:cNvSpPr>
          <p:nvPr>
            <p:ph idx="1"/>
          </p:nvPr>
        </p:nvSpPr>
        <p:spPr>
          <a:xfrm>
            <a:off x="739009" y="502116"/>
            <a:ext cx="7886700" cy="420167"/>
          </a:xfrm>
        </p:spPr>
        <p:txBody>
          <a:bodyPr/>
          <a:lstStyle/>
          <a:p>
            <a:r>
              <a:rPr lang="en-US"/>
              <a:t>Ex.: Ligeti, </a:t>
            </a:r>
            <a:r>
              <a:rPr lang="en-US" i="1"/>
              <a:t>Piano Concerto </a:t>
            </a:r>
            <a:r>
              <a:rPr lang="en-US" err="1"/>
              <a:t>Mvt</a:t>
            </a:r>
            <a:r>
              <a:rPr lang="en-US"/>
              <a:t>. 1</a:t>
            </a:r>
            <a:endParaRPr lang="en-US" i="1"/>
          </a:p>
        </p:txBody>
      </p:sp>
      <p:pic>
        <p:nvPicPr>
          <p:cNvPr id="7" name="Picture 6" descr="A graph with numbers and lines&#10;&#10;AI-generated content may be incorrect.">
            <a:extLst>
              <a:ext uri="{FF2B5EF4-FFF2-40B4-BE49-F238E27FC236}">
                <a16:creationId xmlns:a16="http://schemas.microsoft.com/office/drawing/2014/main" id="{1FDA0380-4E9B-EF36-3D48-AA17A7390193}"/>
              </a:ext>
            </a:extLst>
          </p:cNvPr>
          <p:cNvPicPr>
            <a:picLocks noChangeAspect="1"/>
          </p:cNvPicPr>
          <p:nvPr/>
        </p:nvPicPr>
        <p:blipFill>
          <a:blip r:embed="rId3"/>
          <a:stretch>
            <a:fillRect/>
          </a:stretch>
        </p:blipFill>
        <p:spPr>
          <a:xfrm>
            <a:off x="3714089" y="1823424"/>
            <a:ext cx="5407930" cy="3090476"/>
          </a:xfrm>
          <a:prstGeom prst="rect">
            <a:avLst/>
          </a:prstGeom>
        </p:spPr>
      </p:pic>
      <p:sp>
        <p:nvSpPr>
          <p:cNvPr id="10" name="Left Brace 9">
            <a:extLst>
              <a:ext uri="{FF2B5EF4-FFF2-40B4-BE49-F238E27FC236}">
                <a16:creationId xmlns:a16="http://schemas.microsoft.com/office/drawing/2014/main" id="{3C414CD1-790F-93DC-08FC-31DEDE382957}"/>
              </a:ext>
            </a:extLst>
          </p:cNvPr>
          <p:cNvSpPr/>
          <p:nvPr/>
        </p:nvSpPr>
        <p:spPr>
          <a:xfrm rot="5400000">
            <a:off x="6962176" y="2143350"/>
            <a:ext cx="170723" cy="175463"/>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2" name="TextBox 11">
            <a:extLst>
              <a:ext uri="{FF2B5EF4-FFF2-40B4-BE49-F238E27FC236}">
                <a16:creationId xmlns:a16="http://schemas.microsoft.com/office/drawing/2014/main" id="{350483AD-0B31-9FCC-8CB6-01D056A54A0B}"/>
              </a:ext>
            </a:extLst>
          </p:cNvPr>
          <p:cNvSpPr txBox="1"/>
          <p:nvPr/>
        </p:nvSpPr>
        <p:spPr>
          <a:xfrm>
            <a:off x="6745459" y="629260"/>
            <a:ext cx="1924116" cy="999376"/>
          </a:xfrm>
          <a:prstGeom prst="rect">
            <a:avLst/>
          </a:prstGeom>
          <a:noFill/>
        </p:spPr>
        <p:txBody>
          <a:bodyPr wrap="none" rtlCol="0">
            <a:spAutoFit/>
          </a:bodyPr>
          <a:lstStyle/>
          <a:p>
            <a:pPr algn="ctr">
              <a:lnSpc>
                <a:spcPct val="110000"/>
              </a:lnSpc>
            </a:pPr>
            <a:r>
              <a:rPr lang="en-US" dirty="0">
                <a:latin typeface="+mj-lt"/>
                <a:cs typeface="Calibri" panose="020F0502020204030204" pitchFamily="34" charset="0"/>
              </a:rPr>
              <a:t>Frequency</a:t>
            </a:r>
          </a:p>
          <a:p>
            <a:pPr algn="ctr">
              <a:lnSpc>
                <a:spcPct val="110000"/>
              </a:lnSpc>
            </a:pPr>
            <a:r>
              <a:rPr lang="en-US" dirty="0">
                <a:latin typeface="+mj-lt"/>
                <a:cs typeface="Calibri" panose="020F0502020204030204" pitchFamily="34" charset="0"/>
              </a:rPr>
              <a:t>differences of </a:t>
            </a:r>
            <a:r>
              <a:rPr lang="en-US" spc="-300" baseline="30000" dirty="0">
                <a:latin typeface="+mj-lt"/>
                <a:cs typeface="Calibri" panose="020F0502020204030204" pitchFamily="34" charset="0"/>
              </a:rPr>
              <a:t>1</a:t>
            </a:r>
            <a:r>
              <a:rPr lang="en-US" spc="-300" dirty="0">
                <a:latin typeface="+mj-lt"/>
                <a:cs typeface="Calibri" panose="020F0502020204030204" pitchFamily="34" charset="0"/>
              </a:rPr>
              <a:t>/</a:t>
            </a:r>
            <a:r>
              <a:rPr lang="en-US" baseline="-25000" dirty="0">
                <a:latin typeface="+mj-lt"/>
                <a:cs typeface="Calibri" panose="020F0502020204030204" pitchFamily="34" charset="0"/>
              </a:rPr>
              <a:t>60</a:t>
            </a:r>
            <a:r>
              <a:rPr lang="en-US" dirty="0">
                <a:latin typeface="+mj-lt"/>
                <a:cs typeface="Calibri" panose="020F0502020204030204" pitchFamily="34" charset="0"/>
              </a:rPr>
              <a:t> </a:t>
            </a:r>
          </a:p>
          <a:p>
            <a:pPr algn="ctr">
              <a:lnSpc>
                <a:spcPct val="110000"/>
              </a:lnSpc>
            </a:pPr>
            <a:r>
              <a:rPr lang="en-US" dirty="0">
                <a:latin typeface="+mj-lt"/>
                <a:cs typeface="Calibri" panose="020F0502020204030204" pitchFamily="34" charset="0"/>
              </a:rPr>
              <a:t>(period = 60</a:t>
            </a:r>
            <a:r>
              <a:rPr lang="en-US" dirty="0">
                <a:latin typeface="Helsinki Text Std" panose="02000400000000000000" pitchFamily="2" charset="77"/>
                <a:cs typeface="Calibri" panose="020F0502020204030204" pitchFamily="34" charset="0"/>
              </a:rPr>
              <a:t>q</a:t>
            </a:r>
            <a:r>
              <a:rPr lang="en-US" dirty="0">
                <a:latin typeface="+mj-lt"/>
                <a:cs typeface="Calibri" panose="020F0502020204030204" pitchFamily="34" charset="0"/>
              </a:rPr>
              <a:t>) </a:t>
            </a:r>
          </a:p>
        </p:txBody>
      </p:sp>
      <p:sp>
        <p:nvSpPr>
          <p:cNvPr id="13" name="Left Brace 12">
            <a:extLst>
              <a:ext uri="{FF2B5EF4-FFF2-40B4-BE49-F238E27FC236}">
                <a16:creationId xmlns:a16="http://schemas.microsoft.com/office/drawing/2014/main" id="{24B6AAF8-6AD1-F11F-D7D3-B0D6407D8C81}"/>
              </a:ext>
            </a:extLst>
          </p:cNvPr>
          <p:cNvSpPr/>
          <p:nvPr/>
        </p:nvSpPr>
        <p:spPr>
          <a:xfrm rot="5400000">
            <a:off x="7517090" y="1678552"/>
            <a:ext cx="170723" cy="175463"/>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4" name="Left Brace 13">
            <a:extLst>
              <a:ext uri="{FF2B5EF4-FFF2-40B4-BE49-F238E27FC236}">
                <a16:creationId xmlns:a16="http://schemas.microsoft.com/office/drawing/2014/main" id="{8B35E5F3-2703-B2CD-7546-8959C7D995F6}"/>
              </a:ext>
            </a:extLst>
          </p:cNvPr>
          <p:cNvSpPr/>
          <p:nvPr/>
        </p:nvSpPr>
        <p:spPr>
          <a:xfrm rot="5400000">
            <a:off x="8610521" y="2057988"/>
            <a:ext cx="170723" cy="175463"/>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cxnSp>
        <p:nvCxnSpPr>
          <p:cNvPr id="15" name="Straight Arrow Connector 14">
            <a:extLst>
              <a:ext uri="{FF2B5EF4-FFF2-40B4-BE49-F238E27FC236}">
                <a16:creationId xmlns:a16="http://schemas.microsoft.com/office/drawing/2014/main" id="{17F184CC-0C1F-1540-A9EA-4DDFD3217481}"/>
              </a:ext>
            </a:extLst>
          </p:cNvPr>
          <p:cNvCxnSpPr>
            <a:cxnSpLocks/>
          </p:cNvCxnSpPr>
          <p:nvPr/>
        </p:nvCxnSpPr>
        <p:spPr>
          <a:xfrm flipV="1">
            <a:off x="7088167" y="1628636"/>
            <a:ext cx="372526" cy="498724"/>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07D9DA9-3225-F094-EE4C-EE454B7F85AC}"/>
              </a:ext>
            </a:extLst>
          </p:cNvPr>
          <p:cNvCxnSpPr>
            <a:cxnSpLocks/>
            <a:stCxn id="14" idx="1"/>
          </p:cNvCxnSpPr>
          <p:nvPr/>
        </p:nvCxnSpPr>
        <p:spPr>
          <a:xfrm flipH="1" flipV="1">
            <a:off x="7993881" y="1594574"/>
            <a:ext cx="702002" cy="465784"/>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9493395-D0C6-D9EE-960F-C70282C1D6C3}"/>
              </a:ext>
            </a:extLst>
          </p:cNvPr>
          <p:cNvCxnSpPr>
            <a:cxnSpLocks/>
            <a:stCxn id="13" idx="1"/>
          </p:cNvCxnSpPr>
          <p:nvPr/>
        </p:nvCxnSpPr>
        <p:spPr>
          <a:xfrm flipV="1">
            <a:off x="7602451" y="1559216"/>
            <a:ext cx="0" cy="121706"/>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9319677-2BE9-E936-430D-5FAF0FFC5ACD}"/>
              </a:ext>
            </a:extLst>
          </p:cNvPr>
          <p:cNvSpPr txBox="1"/>
          <p:nvPr/>
        </p:nvSpPr>
        <p:spPr>
          <a:xfrm>
            <a:off x="875922" y="2316443"/>
            <a:ext cx="4416594"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pPr algn="l"/>
            <a:r>
              <a:rPr lang="en-US">
                <a:latin typeface="+mj-lt"/>
                <a:cs typeface="Calibri" panose="020F0502020204030204" pitchFamily="34" charset="0"/>
              </a:rPr>
              <a:t>3        3        3         4            2     2    3         2     2</a:t>
            </a:r>
          </a:p>
        </p:txBody>
      </p:sp>
      <p:sp>
        <p:nvSpPr>
          <p:cNvPr id="27" name="TextBox 26">
            <a:extLst>
              <a:ext uri="{FF2B5EF4-FFF2-40B4-BE49-F238E27FC236}">
                <a16:creationId xmlns:a16="http://schemas.microsoft.com/office/drawing/2014/main" id="{8236A375-14CE-6DD6-9AA3-0CB234BD1337}"/>
              </a:ext>
            </a:extLst>
          </p:cNvPr>
          <p:cNvSpPr txBox="1"/>
          <p:nvPr/>
        </p:nvSpPr>
        <p:spPr>
          <a:xfrm>
            <a:off x="904031" y="956927"/>
            <a:ext cx="3749744"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pPr algn="l"/>
            <a:r>
              <a:rPr lang="en-US">
                <a:latin typeface="+mj-lt"/>
                <a:cs typeface="Calibri" panose="020F0502020204030204" pitchFamily="34" charset="0"/>
              </a:rPr>
              <a:t>3     3     3    2  3     3    3     4        2  2  2</a:t>
            </a:r>
          </a:p>
        </p:txBody>
      </p:sp>
      <p:pic>
        <p:nvPicPr>
          <p:cNvPr id="29" name="Picture 28">
            <a:extLst>
              <a:ext uri="{FF2B5EF4-FFF2-40B4-BE49-F238E27FC236}">
                <a16:creationId xmlns:a16="http://schemas.microsoft.com/office/drawing/2014/main" id="{1BF20995-5BD4-CEAF-C2DE-71B856FA5532}"/>
              </a:ext>
            </a:extLst>
          </p:cNvPr>
          <p:cNvPicPr>
            <a:picLocks noChangeAspect="1"/>
          </p:cNvPicPr>
          <p:nvPr/>
        </p:nvPicPr>
        <p:blipFill>
          <a:blip r:embed="rId4"/>
          <a:stretch>
            <a:fillRect/>
          </a:stretch>
        </p:blipFill>
        <p:spPr>
          <a:xfrm>
            <a:off x="33628" y="1283503"/>
            <a:ext cx="5259801" cy="1048217"/>
          </a:xfrm>
          <a:prstGeom prst="rect">
            <a:avLst/>
          </a:prstGeom>
        </p:spPr>
      </p:pic>
      <p:sp>
        <p:nvSpPr>
          <p:cNvPr id="30" name="Footer Placeholder 29">
            <a:extLst>
              <a:ext uri="{FF2B5EF4-FFF2-40B4-BE49-F238E27FC236}">
                <a16:creationId xmlns:a16="http://schemas.microsoft.com/office/drawing/2014/main" id="{FD595BA3-C048-99B6-566A-3FA5AD51E46C}"/>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31" name="Date Placeholder 30">
            <a:extLst>
              <a:ext uri="{FF2B5EF4-FFF2-40B4-BE49-F238E27FC236}">
                <a16:creationId xmlns:a16="http://schemas.microsoft.com/office/drawing/2014/main" id="{73DF048D-E405-3BB0-912B-F4AAFF1CFBC8}"/>
              </a:ext>
            </a:extLst>
          </p:cNvPr>
          <p:cNvSpPr>
            <a:spLocks noGrp="1"/>
          </p:cNvSpPr>
          <p:nvPr>
            <p:ph type="dt" sz="half" idx="10"/>
          </p:nvPr>
        </p:nvSpPr>
        <p:spPr/>
        <p:txBody>
          <a:bodyPr/>
          <a:lstStyle/>
          <a:p>
            <a:r>
              <a:rPr lang="en-US"/>
              <a:t>IRMA 5/14/2025</a:t>
            </a:r>
          </a:p>
        </p:txBody>
      </p:sp>
      <p:sp>
        <p:nvSpPr>
          <p:cNvPr id="34" name="Slide Number Placeholder 33">
            <a:extLst>
              <a:ext uri="{FF2B5EF4-FFF2-40B4-BE49-F238E27FC236}">
                <a16:creationId xmlns:a16="http://schemas.microsoft.com/office/drawing/2014/main" id="{900A3AC7-D248-2100-15C7-4D7FD94DB5B5}"/>
              </a:ext>
            </a:extLst>
          </p:cNvPr>
          <p:cNvSpPr>
            <a:spLocks noGrp="1"/>
          </p:cNvSpPr>
          <p:nvPr>
            <p:ph type="sldNum" sz="quarter" idx="12"/>
          </p:nvPr>
        </p:nvSpPr>
        <p:spPr/>
        <p:txBody>
          <a:bodyPr/>
          <a:lstStyle/>
          <a:p>
            <a:r>
              <a:rPr lang="en-US"/>
              <a:t>Jason Yust, Boston Univ.          </a:t>
            </a:r>
            <a:fld id="{6950D593-2953-924C-A0DA-F3B17E0E49C7}" type="slidenum">
              <a:rPr lang="en-US" smtClean="0"/>
              <a:pPr/>
              <a:t>24</a:t>
            </a:fld>
            <a:endParaRPr lang="en-US"/>
          </a:p>
        </p:txBody>
      </p:sp>
      <p:sp>
        <p:nvSpPr>
          <p:cNvPr id="4" name="TextBox 3">
            <a:extLst>
              <a:ext uri="{FF2B5EF4-FFF2-40B4-BE49-F238E27FC236}">
                <a16:creationId xmlns:a16="http://schemas.microsoft.com/office/drawing/2014/main" id="{5777F2F1-29E1-6AE1-0C72-218987C04010}"/>
              </a:ext>
            </a:extLst>
          </p:cNvPr>
          <p:cNvSpPr txBox="1"/>
          <p:nvPr/>
        </p:nvSpPr>
        <p:spPr>
          <a:xfrm>
            <a:off x="224725" y="3037667"/>
            <a:ext cx="3680848" cy="923330"/>
          </a:xfrm>
          <a:prstGeom prst="rect">
            <a:avLst/>
          </a:prstGeom>
          <a:noFill/>
        </p:spPr>
        <p:txBody>
          <a:bodyPr wrap="square" rtlCol="0">
            <a:spAutoFit/>
          </a:bodyPr>
          <a:lstStyle/>
          <a:p>
            <a:r>
              <a:rPr lang="en-US"/>
              <a:t>The two </a:t>
            </a:r>
            <a:r>
              <a:rPr lang="en-US" err="1"/>
              <a:t>ostinati</a:t>
            </a:r>
            <a:r>
              <a:rPr lang="en-US"/>
              <a:t> differ by 2 beats, but the rhythms contain frequencies closer together: </a:t>
            </a:r>
          </a:p>
        </p:txBody>
      </p:sp>
    </p:spTree>
    <p:extLst>
      <p:ext uri="{BB962C8B-B14F-4D97-AF65-F5344CB8AC3E}">
        <p14:creationId xmlns:p14="http://schemas.microsoft.com/office/powerpoint/2010/main" val="388864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par>
                                <p:cTn id="18" presetID="22" presetClass="entr" presetSubtype="4"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par>
                                <p:cTn id="21" presetID="2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par>
                          <p:cTn id="24" fill="hold">
                            <p:stCondLst>
                              <p:cond delay="1000"/>
                            </p:stCondLst>
                            <p:childTnLst>
                              <p:par>
                                <p:cTn id="25" presetID="9"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ssolv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36D34-0B33-4EF7-891F-19D4C5CCFDBC}"/>
              </a:ext>
            </a:extLst>
          </p:cNvPr>
          <p:cNvSpPr>
            <a:spLocks noGrp="1"/>
          </p:cNvSpPr>
          <p:nvPr>
            <p:ph type="title"/>
          </p:nvPr>
        </p:nvSpPr>
        <p:spPr/>
        <p:txBody>
          <a:bodyPr/>
          <a:lstStyle/>
          <a:p>
            <a:r>
              <a:rPr lang="en-US"/>
              <a:t>Interaction of frequencies</a:t>
            </a:r>
          </a:p>
        </p:txBody>
      </p:sp>
      <p:sp>
        <p:nvSpPr>
          <p:cNvPr id="3" name="Content Placeholder 2">
            <a:extLst>
              <a:ext uri="{FF2B5EF4-FFF2-40B4-BE49-F238E27FC236}">
                <a16:creationId xmlns:a16="http://schemas.microsoft.com/office/drawing/2014/main" id="{DA20A1C0-ED44-2E4F-6CC9-59DF26171575}"/>
              </a:ext>
            </a:extLst>
          </p:cNvPr>
          <p:cNvSpPr>
            <a:spLocks noGrp="1"/>
          </p:cNvSpPr>
          <p:nvPr>
            <p:ph idx="1"/>
          </p:nvPr>
        </p:nvSpPr>
        <p:spPr>
          <a:xfrm>
            <a:off x="739009" y="502116"/>
            <a:ext cx="7886700" cy="420167"/>
          </a:xfrm>
        </p:spPr>
        <p:txBody>
          <a:bodyPr/>
          <a:lstStyle/>
          <a:p>
            <a:r>
              <a:rPr lang="en-US"/>
              <a:t>Ex.: Ligeti, </a:t>
            </a:r>
            <a:r>
              <a:rPr lang="en-US" i="1"/>
              <a:t>Piano Concerto </a:t>
            </a:r>
            <a:r>
              <a:rPr lang="en-US" err="1"/>
              <a:t>Mvt</a:t>
            </a:r>
            <a:r>
              <a:rPr lang="en-US"/>
              <a:t>. 1</a:t>
            </a:r>
            <a:endParaRPr lang="en-US" i="1"/>
          </a:p>
        </p:txBody>
      </p:sp>
      <p:sp>
        <p:nvSpPr>
          <p:cNvPr id="25" name="TextBox 24">
            <a:extLst>
              <a:ext uri="{FF2B5EF4-FFF2-40B4-BE49-F238E27FC236}">
                <a16:creationId xmlns:a16="http://schemas.microsoft.com/office/drawing/2014/main" id="{99319677-2BE9-E936-430D-5FAF0FFC5ACD}"/>
              </a:ext>
            </a:extLst>
          </p:cNvPr>
          <p:cNvSpPr txBox="1"/>
          <p:nvPr/>
        </p:nvSpPr>
        <p:spPr>
          <a:xfrm>
            <a:off x="308207" y="2170529"/>
            <a:ext cx="2329484"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pPr algn="l"/>
            <a:r>
              <a:rPr lang="en-US">
                <a:latin typeface="+mj-lt"/>
                <a:cs typeface="Calibri" panose="020F0502020204030204" pitchFamily="34" charset="0"/>
              </a:rPr>
              <a:t>. . . 2      3            2        2</a:t>
            </a:r>
          </a:p>
        </p:txBody>
      </p:sp>
      <p:sp>
        <p:nvSpPr>
          <p:cNvPr id="27" name="TextBox 26">
            <a:extLst>
              <a:ext uri="{FF2B5EF4-FFF2-40B4-BE49-F238E27FC236}">
                <a16:creationId xmlns:a16="http://schemas.microsoft.com/office/drawing/2014/main" id="{8236A375-14CE-6DD6-9AA3-0CB234BD1337}"/>
              </a:ext>
            </a:extLst>
          </p:cNvPr>
          <p:cNvSpPr txBox="1"/>
          <p:nvPr/>
        </p:nvSpPr>
        <p:spPr>
          <a:xfrm>
            <a:off x="508043" y="943229"/>
            <a:ext cx="2098651"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pPr algn="l"/>
            <a:r>
              <a:rPr lang="en-US">
                <a:latin typeface="+mj-lt"/>
                <a:cs typeface="Calibri" panose="020F0502020204030204" pitchFamily="34" charset="0"/>
              </a:rPr>
              <a:t>. . . 2   2     2    3       3</a:t>
            </a:r>
          </a:p>
        </p:txBody>
      </p:sp>
      <p:sp>
        <p:nvSpPr>
          <p:cNvPr id="9" name="TextBox 8">
            <a:extLst>
              <a:ext uri="{FF2B5EF4-FFF2-40B4-BE49-F238E27FC236}">
                <a16:creationId xmlns:a16="http://schemas.microsoft.com/office/drawing/2014/main" id="{C718BEBC-C6A3-C689-2AC0-4FE934887629}"/>
              </a:ext>
            </a:extLst>
          </p:cNvPr>
          <p:cNvSpPr txBox="1"/>
          <p:nvPr/>
        </p:nvSpPr>
        <p:spPr>
          <a:xfrm>
            <a:off x="2815154" y="1589300"/>
            <a:ext cx="482824" cy="369332"/>
          </a:xfrm>
          <a:prstGeom prst="rect">
            <a:avLst/>
          </a:prstGeom>
          <a:noFill/>
        </p:spPr>
        <p:txBody>
          <a:bodyPr wrap="none" rtlCol="0">
            <a:spAutoFit/>
          </a:bodyPr>
          <a:lstStyle/>
          <a:p>
            <a:pPr algn="l"/>
            <a:r>
              <a:rPr lang="en-US">
                <a:latin typeface="+mj-lt"/>
                <a:cs typeface="Calibri" panose="020F0502020204030204" pitchFamily="34" charset="0"/>
              </a:rPr>
              <a:t>. . . </a:t>
            </a:r>
          </a:p>
        </p:txBody>
      </p:sp>
      <p:pic>
        <p:nvPicPr>
          <p:cNvPr id="16" name="Picture 15">
            <a:extLst>
              <a:ext uri="{FF2B5EF4-FFF2-40B4-BE49-F238E27FC236}">
                <a16:creationId xmlns:a16="http://schemas.microsoft.com/office/drawing/2014/main" id="{60BE6B0F-6244-5E7A-EF10-E7DBBCF423F8}"/>
              </a:ext>
            </a:extLst>
          </p:cNvPr>
          <p:cNvPicPr>
            <a:picLocks noChangeAspect="1"/>
          </p:cNvPicPr>
          <p:nvPr/>
        </p:nvPicPr>
        <p:blipFill>
          <a:blip r:embed="rId2"/>
          <a:stretch>
            <a:fillRect/>
          </a:stretch>
        </p:blipFill>
        <p:spPr>
          <a:xfrm>
            <a:off x="-2811" y="1286636"/>
            <a:ext cx="2889914" cy="949086"/>
          </a:xfrm>
          <a:prstGeom prst="rect">
            <a:avLst/>
          </a:prstGeom>
        </p:spPr>
      </p:pic>
      <p:sp>
        <p:nvSpPr>
          <p:cNvPr id="17" name="TextBox 16">
            <a:extLst>
              <a:ext uri="{FF2B5EF4-FFF2-40B4-BE49-F238E27FC236}">
                <a16:creationId xmlns:a16="http://schemas.microsoft.com/office/drawing/2014/main" id="{901F35E0-FB6A-F4E0-1E63-D2E2BE45F76E}"/>
              </a:ext>
            </a:extLst>
          </p:cNvPr>
          <p:cNvSpPr txBox="1"/>
          <p:nvPr/>
        </p:nvSpPr>
        <p:spPr>
          <a:xfrm>
            <a:off x="3002206" y="943229"/>
            <a:ext cx="6176691"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pPr algn="l"/>
            <a:r>
              <a:rPr lang="en-US">
                <a:latin typeface="+mj-lt"/>
                <a:cs typeface="Calibri" panose="020F0502020204030204" pitchFamily="34" charset="0"/>
              </a:rPr>
              <a:t>. . . 2   2     2    3       3       3     2    3        3      3          4         2    2    2</a:t>
            </a:r>
          </a:p>
        </p:txBody>
      </p:sp>
      <p:sp>
        <p:nvSpPr>
          <p:cNvPr id="22" name="TextBox 21">
            <a:extLst>
              <a:ext uri="{FF2B5EF4-FFF2-40B4-BE49-F238E27FC236}">
                <a16:creationId xmlns:a16="http://schemas.microsoft.com/office/drawing/2014/main" id="{9ABE2023-FA0D-F4D5-2F89-E22662EBC7FA}"/>
              </a:ext>
            </a:extLst>
          </p:cNvPr>
          <p:cNvSpPr txBox="1"/>
          <p:nvPr/>
        </p:nvSpPr>
        <p:spPr>
          <a:xfrm>
            <a:off x="3198121" y="2169071"/>
            <a:ext cx="5997155" cy="369332"/>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pPr algn="l"/>
            <a:r>
              <a:rPr lang="en-US">
                <a:latin typeface="+mj-lt"/>
                <a:cs typeface="Calibri" panose="020F0502020204030204" pitchFamily="34" charset="0"/>
              </a:rPr>
              <a:t>. . .  4                 2      2       3            2       2          3          3           3    </a:t>
            </a:r>
          </a:p>
        </p:txBody>
      </p:sp>
      <p:pic>
        <p:nvPicPr>
          <p:cNvPr id="20" name="Picture 19">
            <a:extLst>
              <a:ext uri="{FF2B5EF4-FFF2-40B4-BE49-F238E27FC236}">
                <a16:creationId xmlns:a16="http://schemas.microsoft.com/office/drawing/2014/main" id="{4E6B9513-8984-3F42-FE64-10134F181568}"/>
              </a:ext>
            </a:extLst>
          </p:cNvPr>
          <p:cNvPicPr>
            <a:picLocks noChangeAspect="1"/>
          </p:cNvPicPr>
          <p:nvPr/>
        </p:nvPicPr>
        <p:blipFill rotWithShape="1">
          <a:blip r:embed="rId3"/>
          <a:srcRect l="6818"/>
          <a:stretch/>
        </p:blipFill>
        <p:spPr>
          <a:xfrm>
            <a:off x="3198121" y="1265689"/>
            <a:ext cx="5965225" cy="946064"/>
          </a:xfrm>
          <a:prstGeom prst="rect">
            <a:avLst/>
          </a:prstGeom>
        </p:spPr>
      </p:pic>
      <p:cxnSp>
        <p:nvCxnSpPr>
          <p:cNvPr id="23" name="Straight Arrow Connector 22">
            <a:extLst>
              <a:ext uri="{FF2B5EF4-FFF2-40B4-BE49-F238E27FC236}">
                <a16:creationId xmlns:a16="http://schemas.microsoft.com/office/drawing/2014/main" id="{3AC96C56-7684-F329-F2FC-84756F9A51F2}"/>
              </a:ext>
            </a:extLst>
          </p:cNvPr>
          <p:cNvCxnSpPr>
            <a:cxnSpLocks/>
          </p:cNvCxnSpPr>
          <p:nvPr/>
        </p:nvCxnSpPr>
        <p:spPr>
          <a:xfrm>
            <a:off x="1907220" y="2451150"/>
            <a:ext cx="0" cy="255959"/>
          </a:xfrm>
          <a:prstGeom prst="straightConnector1">
            <a:avLst/>
          </a:prstGeom>
          <a:ln w="28575">
            <a:solidFill>
              <a:srgbClr val="004DC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035F788-4102-E5B9-2CC9-2D3B373AF18C}"/>
              </a:ext>
            </a:extLst>
          </p:cNvPr>
          <p:cNvCxnSpPr>
            <a:cxnSpLocks/>
          </p:cNvCxnSpPr>
          <p:nvPr/>
        </p:nvCxnSpPr>
        <p:spPr>
          <a:xfrm>
            <a:off x="2430182" y="2451150"/>
            <a:ext cx="0" cy="255959"/>
          </a:xfrm>
          <a:prstGeom prst="straightConnector1">
            <a:avLst/>
          </a:prstGeom>
          <a:ln w="28575">
            <a:solidFill>
              <a:srgbClr val="004DC1"/>
            </a:solidFill>
            <a:tailEnd type="stealth"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C843E1F-B306-E99D-91FB-429ACFE02FC4}"/>
              </a:ext>
            </a:extLst>
          </p:cNvPr>
          <p:cNvSpPr txBox="1"/>
          <p:nvPr/>
        </p:nvSpPr>
        <p:spPr>
          <a:xfrm>
            <a:off x="1226768" y="2643475"/>
            <a:ext cx="1981568" cy="369332"/>
          </a:xfrm>
          <a:prstGeom prst="rect">
            <a:avLst/>
          </a:prstGeom>
          <a:noFill/>
        </p:spPr>
        <p:txBody>
          <a:bodyPr wrap="none" rtlCol="0">
            <a:spAutoFit/>
          </a:bodyPr>
          <a:lstStyle/>
          <a:p>
            <a:pPr algn="l"/>
            <a:r>
              <a:rPr lang="en-US">
                <a:solidFill>
                  <a:srgbClr val="004DC1"/>
                </a:solidFill>
                <a:latin typeface="+mj-lt"/>
                <a:cs typeface="Calibri" panose="020F0502020204030204" pitchFamily="34" charset="0"/>
              </a:rPr>
              <a:t>Coinciding attacks</a:t>
            </a:r>
          </a:p>
        </p:txBody>
      </p:sp>
      <p:sp>
        <p:nvSpPr>
          <p:cNvPr id="30" name="TextBox 29">
            <a:extLst>
              <a:ext uri="{FF2B5EF4-FFF2-40B4-BE49-F238E27FC236}">
                <a16:creationId xmlns:a16="http://schemas.microsoft.com/office/drawing/2014/main" id="{2BC079DD-B789-6752-F6A9-3BCE214DD11D}"/>
              </a:ext>
            </a:extLst>
          </p:cNvPr>
          <p:cNvSpPr txBox="1"/>
          <p:nvPr/>
        </p:nvSpPr>
        <p:spPr>
          <a:xfrm>
            <a:off x="4572000" y="2515319"/>
            <a:ext cx="1385316" cy="369332"/>
          </a:xfrm>
          <a:prstGeom prst="rect">
            <a:avLst/>
          </a:prstGeom>
          <a:noFill/>
        </p:spPr>
        <p:txBody>
          <a:bodyPr wrap="none" rtlCol="0">
            <a:spAutoFit/>
          </a:bodyPr>
          <a:lstStyle/>
          <a:p>
            <a:pPr algn="l"/>
            <a:r>
              <a:rPr lang="en-US">
                <a:solidFill>
                  <a:srgbClr val="004DC1"/>
                </a:solidFill>
                <a:latin typeface="+mj-lt"/>
                <a:cs typeface="Calibri" panose="020F0502020204030204" pitchFamily="34" charset="0"/>
              </a:rPr>
              <a:t>Interlocking</a:t>
            </a:r>
          </a:p>
        </p:txBody>
      </p:sp>
      <p:sp>
        <p:nvSpPr>
          <p:cNvPr id="31" name="Footer Placeholder 30">
            <a:extLst>
              <a:ext uri="{FF2B5EF4-FFF2-40B4-BE49-F238E27FC236}">
                <a16:creationId xmlns:a16="http://schemas.microsoft.com/office/drawing/2014/main" id="{DCA6A0D4-C6AD-3D39-8D30-CEDA3A64657E}"/>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32" name="Date Placeholder 31">
            <a:extLst>
              <a:ext uri="{FF2B5EF4-FFF2-40B4-BE49-F238E27FC236}">
                <a16:creationId xmlns:a16="http://schemas.microsoft.com/office/drawing/2014/main" id="{E609B814-C48C-C911-AC8E-2CA1D4D62DB3}"/>
              </a:ext>
            </a:extLst>
          </p:cNvPr>
          <p:cNvSpPr>
            <a:spLocks noGrp="1"/>
          </p:cNvSpPr>
          <p:nvPr>
            <p:ph type="dt" sz="half" idx="10"/>
          </p:nvPr>
        </p:nvSpPr>
        <p:spPr/>
        <p:txBody>
          <a:bodyPr/>
          <a:lstStyle/>
          <a:p>
            <a:r>
              <a:rPr lang="en-US"/>
              <a:t>IRMA 5/14/2025</a:t>
            </a:r>
          </a:p>
        </p:txBody>
      </p:sp>
      <p:sp>
        <p:nvSpPr>
          <p:cNvPr id="33" name="Slide Number Placeholder 32">
            <a:extLst>
              <a:ext uri="{FF2B5EF4-FFF2-40B4-BE49-F238E27FC236}">
                <a16:creationId xmlns:a16="http://schemas.microsoft.com/office/drawing/2014/main" id="{C6F1944E-F8B1-7817-1D93-1BE91077FF6F}"/>
              </a:ext>
            </a:extLst>
          </p:cNvPr>
          <p:cNvSpPr>
            <a:spLocks noGrp="1"/>
          </p:cNvSpPr>
          <p:nvPr>
            <p:ph type="sldNum" sz="quarter" idx="12"/>
          </p:nvPr>
        </p:nvSpPr>
        <p:spPr/>
        <p:txBody>
          <a:bodyPr/>
          <a:lstStyle/>
          <a:p>
            <a:r>
              <a:rPr lang="en-US"/>
              <a:t>Jason Yust, Boston Univ.          </a:t>
            </a:r>
            <a:fld id="{6950D593-2953-924C-A0DA-F3B17E0E49C7}" type="slidenum">
              <a:rPr lang="en-US" smtClean="0"/>
              <a:pPr/>
              <a:t>25</a:t>
            </a:fld>
            <a:endParaRPr lang="en-US"/>
          </a:p>
        </p:txBody>
      </p:sp>
    </p:spTree>
    <p:extLst>
      <p:ext uri="{BB962C8B-B14F-4D97-AF65-F5344CB8AC3E}">
        <p14:creationId xmlns:p14="http://schemas.microsoft.com/office/powerpoint/2010/main" val="1670318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B7372-2757-4185-8587-A4F2029C7B90}"/>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11DA5ED7-8CB7-568A-B7B1-A9A0F9CBD933}"/>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C58C335-8BB9-C268-1248-97AD74BB2910}"/>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305AFDDB-8219-92F7-7352-975C80F047E2}"/>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26</a:t>
            </a:fld>
            <a:endParaRPr lang="en-US">
              <a:latin typeface="Calisto MT" panose="02040603050505030304" pitchFamily="18" charset="77"/>
            </a:endParaRPr>
          </a:p>
        </p:txBody>
      </p:sp>
      <p:pic>
        <p:nvPicPr>
          <p:cNvPr id="7" name="Picture 6" descr="A graph of music notes and a line graph&#10;&#10;AI-generated content may be incorrect.">
            <a:extLst>
              <a:ext uri="{FF2B5EF4-FFF2-40B4-BE49-F238E27FC236}">
                <a16:creationId xmlns:a16="http://schemas.microsoft.com/office/drawing/2014/main" id="{E3F111EB-7DD7-A3DB-8E16-51303A386FF4}"/>
              </a:ext>
            </a:extLst>
          </p:cNvPr>
          <p:cNvPicPr>
            <a:picLocks noChangeAspect="1"/>
          </p:cNvPicPr>
          <p:nvPr/>
        </p:nvPicPr>
        <p:blipFill>
          <a:blip r:embed="rId2"/>
          <a:stretch>
            <a:fillRect/>
          </a:stretch>
        </p:blipFill>
        <p:spPr>
          <a:xfrm>
            <a:off x="2948268" y="1663684"/>
            <a:ext cx="6081432" cy="3205972"/>
          </a:xfrm>
          <a:prstGeom prst="rect">
            <a:avLst/>
          </a:prstGeom>
        </p:spPr>
      </p:pic>
      <p:pic>
        <p:nvPicPr>
          <p:cNvPr id="9" name="Picture 8" descr="A sheet music with notes&#10;&#10;AI-generated content may be incorrect.">
            <a:extLst>
              <a:ext uri="{FF2B5EF4-FFF2-40B4-BE49-F238E27FC236}">
                <a16:creationId xmlns:a16="http://schemas.microsoft.com/office/drawing/2014/main" id="{D9A02041-D2F8-DBC7-51EE-06B09571A5F3}"/>
              </a:ext>
            </a:extLst>
          </p:cNvPr>
          <p:cNvPicPr>
            <a:picLocks noChangeAspect="1"/>
          </p:cNvPicPr>
          <p:nvPr/>
        </p:nvPicPr>
        <p:blipFill>
          <a:blip r:embed="rId3"/>
          <a:stretch>
            <a:fillRect/>
          </a:stretch>
        </p:blipFill>
        <p:spPr>
          <a:xfrm>
            <a:off x="0" y="78063"/>
            <a:ext cx="5101389" cy="1855051"/>
          </a:xfrm>
          <a:prstGeom prst="rect">
            <a:avLst/>
          </a:prstGeom>
        </p:spPr>
      </p:pic>
      <p:sp>
        <p:nvSpPr>
          <p:cNvPr id="12" name="Title 1">
            <a:extLst>
              <a:ext uri="{FF2B5EF4-FFF2-40B4-BE49-F238E27FC236}">
                <a16:creationId xmlns:a16="http://schemas.microsoft.com/office/drawing/2014/main" id="{AEAE8E83-C702-0B3F-0C07-D301B6914848}"/>
              </a:ext>
            </a:extLst>
          </p:cNvPr>
          <p:cNvSpPr txBox="1">
            <a:spLocks/>
          </p:cNvSpPr>
          <p:nvPr/>
        </p:nvSpPr>
        <p:spPr>
          <a:xfrm>
            <a:off x="5968828" y="95412"/>
            <a:ext cx="3060872" cy="1483895"/>
          </a:xfrm>
          <a:prstGeom prst="rect">
            <a:avLst/>
          </a:prstGeom>
        </p:spPr>
        <p:txBody>
          <a:bodyPr vert="horz" lIns="91440" tIns="45720" rIns="91440" bIns="45720" rtlCol="0" anchor="ctr">
            <a:normAutofit lnSpcReduction="10000"/>
          </a:bodyPr>
          <a:lstStyle>
            <a:lvl1pPr algn="ctr" defTabSz="685800" rtl="0" eaLnBrk="1" latinLnBrk="0" hangingPunct="1">
              <a:lnSpc>
                <a:spcPct val="90000"/>
              </a:lnSpc>
              <a:spcBef>
                <a:spcPct val="0"/>
              </a:spcBef>
              <a:buNone/>
              <a:defRPr sz="2700" kern="1200" baseline="0">
                <a:solidFill>
                  <a:schemeClr val="tx1"/>
                </a:solidFill>
                <a:latin typeface="+mj-lt"/>
                <a:ea typeface="+mj-ea"/>
                <a:cs typeface="+mj-cs"/>
              </a:defRPr>
            </a:lvl1pPr>
          </a:lstStyle>
          <a:p>
            <a:r>
              <a:rPr lang="en-US" sz="2200" dirty="0"/>
              <a:t>Earlier versions of Piano Concerto ostinato (my transcription from Ligeti’s notes at the Paul Sacher Stiftung)</a:t>
            </a:r>
          </a:p>
        </p:txBody>
      </p:sp>
      <p:sp>
        <p:nvSpPr>
          <p:cNvPr id="13" name="TextBox 12">
            <a:extLst>
              <a:ext uri="{FF2B5EF4-FFF2-40B4-BE49-F238E27FC236}">
                <a16:creationId xmlns:a16="http://schemas.microsoft.com/office/drawing/2014/main" id="{C9C9603E-96EB-D261-4B8F-C6D73CBE63E1}"/>
              </a:ext>
            </a:extLst>
          </p:cNvPr>
          <p:cNvSpPr txBox="1"/>
          <p:nvPr/>
        </p:nvSpPr>
        <p:spPr>
          <a:xfrm>
            <a:off x="114300" y="2021305"/>
            <a:ext cx="2833968" cy="2862322"/>
          </a:xfrm>
          <a:prstGeom prst="rect">
            <a:avLst/>
          </a:prstGeom>
          <a:noFill/>
        </p:spPr>
        <p:txBody>
          <a:bodyPr wrap="square" rtlCol="0">
            <a:spAutoFit/>
          </a:bodyPr>
          <a:lstStyle/>
          <a:p>
            <a:r>
              <a:rPr lang="en-US" dirty="0"/>
              <a:t>The strings rhythm is maximally even. Its main frequency of </a:t>
            </a:r>
            <a:r>
              <a:rPr lang="en-US" spc="-300" baseline="30000" dirty="0"/>
              <a:t>8</a:t>
            </a:r>
            <a:r>
              <a:rPr lang="en-US" spc="-300" dirty="0"/>
              <a:t>/</a:t>
            </a:r>
            <a:r>
              <a:rPr lang="en-US" baseline="-25000" dirty="0"/>
              <a:t>11</a:t>
            </a:r>
            <a:r>
              <a:rPr lang="en-US" dirty="0">
                <a:latin typeface="Helsinki Text Std" panose="02000400000000000000" pitchFamily="2" charset="77"/>
              </a:rPr>
              <a:t>q</a:t>
            </a:r>
            <a:r>
              <a:rPr lang="en-US" dirty="0"/>
              <a:t> is close to one peak in the piano rhythm, but the piano also has a 1</a:t>
            </a:r>
            <a:r>
              <a:rPr lang="en-US" dirty="0">
                <a:latin typeface="Helsinki Text Std" panose="02000400000000000000" pitchFamily="2" charset="77"/>
              </a:rPr>
              <a:t>q</a:t>
            </a:r>
            <a:r>
              <a:rPr lang="en-US" dirty="0"/>
              <a:t> frequency not close to any in the strings rhythm. The 1</a:t>
            </a:r>
            <a:r>
              <a:rPr lang="en-US" dirty="0">
                <a:latin typeface="Helsinki Text Std" panose="02000400000000000000" pitchFamily="2" charset="77"/>
              </a:rPr>
              <a:t>q</a:t>
            </a:r>
            <a:r>
              <a:rPr lang="en-US" dirty="0"/>
              <a:t> frequency is not ideal because it divides both cycles.</a:t>
            </a:r>
          </a:p>
        </p:txBody>
      </p:sp>
    </p:spTree>
    <p:extLst>
      <p:ext uri="{BB962C8B-B14F-4D97-AF65-F5344CB8AC3E}">
        <p14:creationId xmlns:p14="http://schemas.microsoft.com/office/powerpoint/2010/main" val="3988867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7CE4-2AD2-1FF1-8EC3-1495AE839AC6}"/>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EF53F7A-CBEC-B7D9-DA9B-411B7C5C8579}"/>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E1CDE280-FDF4-E34B-D255-271D8367FCF2}"/>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645DCBE3-782F-69C9-76C5-9BAF8219D59B}"/>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27</a:t>
            </a:fld>
            <a:endParaRPr lang="en-US">
              <a:latin typeface="Calisto MT" panose="02040603050505030304" pitchFamily="18" charset="77"/>
            </a:endParaRPr>
          </a:p>
        </p:txBody>
      </p:sp>
      <p:pic>
        <p:nvPicPr>
          <p:cNvPr id="11" name="Picture 10" descr="A graph with lines and notes&#10;&#10;AI-generated content may be incorrect.">
            <a:extLst>
              <a:ext uri="{FF2B5EF4-FFF2-40B4-BE49-F238E27FC236}">
                <a16:creationId xmlns:a16="http://schemas.microsoft.com/office/drawing/2014/main" id="{88C9151F-6658-98DB-8A49-4856BFD7A976}"/>
              </a:ext>
            </a:extLst>
          </p:cNvPr>
          <p:cNvPicPr>
            <a:picLocks noChangeAspect="1"/>
          </p:cNvPicPr>
          <p:nvPr/>
        </p:nvPicPr>
        <p:blipFill>
          <a:blip r:embed="rId2"/>
          <a:stretch>
            <a:fillRect/>
          </a:stretch>
        </p:blipFill>
        <p:spPr>
          <a:xfrm>
            <a:off x="3023938" y="1694557"/>
            <a:ext cx="6089142" cy="3243643"/>
          </a:xfrm>
          <a:prstGeom prst="rect">
            <a:avLst/>
          </a:prstGeom>
        </p:spPr>
      </p:pic>
      <p:pic>
        <p:nvPicPr>
          <p:cNvPr id="8" name="Picture 7" descr="A sheet music with notes&#10;&#10;AI-generated content may be incorrect.">
            <a:extLst>
              <a:ext uri="{FF2B5EF4-FFF2-40B4-BE49-F238E27FC236}">
                <a16:creationId xmlns:a16="http://schemas.microsoft.com/office/drawing/2014/main" id="{5667CEF4-9782-000F-1263-5A883179FA11}"/>
              </a:ext>
            </a:extLst>
          </p:cNvPr>
          <p:cNvPicPr>
            <a:picLocks noChangeAspect="1"/>
          </p:cNvPicPr>
          <p:nvPr/>
        </p:nvPicPr>
        <p:blipFill>
          <a:blip r:embed="rId3"/>
          <a:stretch>
            <a:fillRect/>
          </a:stretch>
        </p:blipFill>
        <p:spPr>
          <a:xfrm>
            <a:off x="82500" y="94666"/>
            <a:ext cx="5968828" cy="1838448"/>
          </a:xfrm>
          <a:prstGeom prst="rect">
            <a:avLst/>
          </a:prstGeom>
        </p:spPr>
      </p:pic>
      <p:sp>
        <p:nvSpPr>
          <p:cNvPr id="12" name="TextBox 11">
            <a:extLst>
              <a:ext uri="{FF2B5EF4-FFF2-40B4-BE49-F238E27FC236}">
                <a16:creationId xmlns:a16="http://schemas.microsoft.com/office/drawing/2014/main" id="{BD7F394C-F800-0685-FB12-9377C9647F20}"/>
              </a:ext>
            </a:extLst>
          </p:cNvPr>
          <p:cNvSpPr txBox="1"/>
          <p:nvPr/>
        </p:nvSpPr>
        <p:spPr>
          <a:xfrm>
            <a:off x="168442" y="2029326"/>
            <a:ext cx="2855496" cy="2308324"/>
          </a:xfrm>
          <a:prstGeom prst="rect">
            <a:avLst/>
          </a:prstGeom>
          <a:noFill/>
        </p:spPr>
        <p:txBody>
          <a:bodyPr wrap="square" rtlCol="0">
            <a:spAutoFit/>
          </a:bodyPr>
          <a:lstStyle/>
          <a:p>
            <a:r>
              <a:rPr lang="en-US" dirty="0"/>
              <a:t>The first change extends the strings rhythm and leaves the piano alone. The strings now have a peak closer to the larger piano-rhythm frequency, but still nothing near the 1</a:t>
            </a:r>
            <a:r>
              <a:rPr lang="en-US" dirty="0">
                <a:latin typeface="Helsinki Text Std" panose="02000400000000000000" pitchFamily="2" charset="77"/>
              </a:rPr>
              <a:t>q</a:t>
            </a:r>
            <a:r>
              <a:rPr lang="en-US" dirty="0"/>
              <a:t> frequency.  </a:t>
            </a:r>
          </a:p>
        </p:txBody>
      </p:sp>
      <p:sp>
        <p:nvSpPr>
          <p:cNvPr id="15" name="Title 1">
            <a:extLst>
              <a:ext uri="{FF2B5EF4-FFF2-40B4-BE49-F238E27FC236}">
                <a16:creationId xmlns:a16="http://schemas.microsoft.com/office/drawing/2014/main" id="{23DC9220-0557-66A8-EBEE-637B48FDFFE0}"/>
              </a:ext>
            </a:extLst>
          </p:cNvPr>
          <p:cNvSpPr txBox="1">
            <a:spLocks/>
          </p:cNvSpPr>
          <p:nvPr/>
        </p:nvSpPr>
        <p:spPr>
          <a:xfrm>
            <a:off x="5968828" y="95412"/>
            <a:ext cx="3060872" cy="1483895"/>
          </a:xfrm>
          <a:prstGeom prst="rect">
            <a:avLst/>
          </a:prstGeom>
        </p:spPr>
        <p:txBody>
          <a:bodyPr vert="horz" lIns="91440" tIns="45720" rIns="91440" bIns="45720" rtlCol="0" anchor="ctr">
            <a:normAutofit lnSpcReduction="10000"/>
          </a:bodyPr>
          <a:lstStyle>
            <a:lvl1pPr algn="ctr" defTabSz="685800" rtl="0" eaLnBrk="1" latinLnBrk="0" hangingPunct="1">
              <a:lnSpc>
                <a:spcPct val="90000"/>
              </a:lnSpc>
              <a:spcBef>
                <a:spcPct val="0"/>
              </a:spcBef>
              <a:buNone/>
              <a:defRPr sz="2700" kern="1200" baseline="0">
                <a:solidFill>
                  <a:schemeClr val="tx1"/>
                </a:solidFill>
                <a:latin typeface="+mj-lt"/>
                <a:ea typeface="+mj-ea"/>
                <a:cs typeface="+mj-cs"/>
              </a:defRPr>
            </a:lvl1pPr>
          </a:lstStyle>
          <a:p>
            <a:r>
              <a:rPr lang="en-US" sz="2200" dirty="0"/>
              <a:t>Earlier versions of Piano Concerto ostinato (my transcription from Ligeti’s notes at the Paul Sacher Stiftung)</a:t>
            </a:r>
          </a:p>
        </p:txBody>
      </p:sp>
    </p:spTree>
    <p:extLst>
      <p:ext uri="{BB962C8B-B14F-4D97-AF65-F5344CB8AC3E}">
        <p14:creationId xmlns:p14="http://schemas.microsoft.com/office/powerpoint/2010/main" val="3590014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C50AC-6FF5-2ED2-27F4-2C7ED4CB4915}"/>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A2E51119-7A56-0C7B-8E7A-5C276CDE6761}"/>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24749013-85B0-75C3-5904-7F91C36194C0}"/>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0E5886FC-CF98-035B-045A-6D1A38D5EB71}"/>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28</a:t>
            </a:fld>
            <a:endParaRPr lang="en-US">
              <a:latin typeface="Calisto MT" panose="02040603050505030304" pitchFamily="18" charset="77"/>
            </a:endParaRPr>
          </a:p>
        </p:txBody>
      </p:sp>
      <p:pic>
        <p:nvPicPr>
          <p:cNvPr id="10" name="Picture 9" descr="A graph with lines and numbers&#10;&#10;AI-generated content may be incorrect.">
            <a:extLst>
              <a:ext uri="{FF2B5EF4-FFF2-40B4-BE49-F238E27FC236}">
                <a16:creationId xmlns:a16="http://schemas.microsoft.com/office/drawing/2014/main" id="{41DCBD28-AD7D-ECE5-86C7-77080AF0CCA6}"/>
              </a:ext>
            </a:extLst>
          </p:cNvPr>
          <p:cNvPicPr>
            <a:picLocks noChangeAspect="1"/>
          </p:cNvPicPr>
          <p:nvPr/>
        </p:nvPicPr>
        <p:blipFill>
          <a:blip r:embed="rId2"/>
          <a:stretch>
            <a:fillRect/>
          </a:stretch>
        </p:blipFill>
        <p:spPr>
          <a:xfrm>
            <a:off x="3034157" y="1836821"/>
            <a:ext cx="6078922" cy="3092092"/>
          </a:xfrm>
          <a:prstGeom prst="rect">
            <a:avLst/>
          </a:prstGeom>
        </p:spPr>
      </p:pic>
      <p:sp>
        <p:nvSpPr>
          <p:cNvPr id="12" name="TextBox 11">
            <a:extLst>
              <a:ext uri="{FF2B5EF4-FFF2-40B4-BE49-F238E27FC236}">
                <a16:creationId xmlns:a16="http://schemas.microsoft.com/office/drawing/2014/main" id="{9E1A6CC6-E5C7-EBE0-D159-866F9D484B8C}"/>
              </a:ext>
            </a:extLst>
          </p:cNvPr>
          <p:cNvSpPr txBox="1"/>
          <p:nvPr/>
        </p:nvSpPr>
        <p:spPr>
          <a:xfrm>
            <a:off x="120316" y="2045368"/>
            <a:ext cx="2827952" cy="1477328"/>
          </a:xfrm>
          <a:prstGeom prst="rect">
            <a:avLst/>
          </a:prstGeom>
          <a:noFill/>
        </p:spPr>
        <p:txBody>
          <a:bodyPr wrap="square" rtlCol="0">
            <a:spAutoFit/>
          </a:bodyPr>
          <a:lstStyle/>
          <a:p>
            <a:r>
              <a:rPr lang="en-US" dirty="0"/>
              <a:t>The next change shifts the two peaks of the up so that there is now a stronger frequency at a non-integer value just above 1</a:t>
            </a:r>
            <a:r>
              <a:rPr lang="en-US" dirty="0">
                <a:latin typeface="Helsinki Text Std" panose="02000400000000000000" pitchFamily="2" charset="77"/>
              </a:rPr>
              <a:t>q</a:t>
            </a:r>
            <a:endParaRPr lang="en-US" dirty="0"/>
          </a:p>
        </p:txBody>
      </p:sp>
      <p:sp>
        <p:nvSpPr>
          <p:cNvPr id="15" name="Title 1">
            <a:extLst>
              <a:ext uri="{FF2B5EF4-FFF2-40B4-BE49-F238E27FC236}">
                <a16:creationId xmlns:a16="http://schemas.microsoft.com/office/drawing/2014/main" id="{83671239-CB4C-EBBA-168A-66DDCCDD2A52}"/>
              </a:ext>
            </a:extLst>
          </p:cNvPr>
          <p:cNvSpPr txBox="1">
            <a:spLocks/>
          </p:cNvSpPr>
          <p:nvPr/>
        </p:nvSpPr>
        <p:spPr>
          <a:xfrm>
            <a:off x="5968828" y="95412"/>
            <a:ext cx="3060872" cy="1483895"/>
          </a:xfrm>
          <a:prstGeom prst="rect">
            <a:avLst/>
          </a:prstGeom>
        </p:spPr>
        <p:txBody>
          <a:bodyPr vert="horz" lIns="91440" tIns="45720" rIns="91440" bIns="45720" rtlCol="0" anchor="ctr">
            <a:normAutofit lnSpcReduction="10000"/>
          </a:bodyPr>
          <a:lstStyle>
            <a:lvl1pPr algn="ctr" defTabSz="685800" rtl="0" eaLnBrk="1" latinLnBrk="0" hangingPunct="1">
              <a:lnSpc>
                <a:spcPct val="90000"/>
              </a:lnSpc>
              <a:spcBef>
                <a:spcPct val="0"/>
              </a:spcBef>
              <a:buNone/>
              <a:defRPr sz="2700" kern="1200" baseline="0">
                <a:solidFill>
                  <a:schemeClr val="tx1"/>
                </a:solidFill>
                <a:latin typeface="+mj-lt"/>
                <a:ea typeface="+mj-ea"/>
                <a:cs typeface="+mj-cs"/>
              </a:defRPr>
            </a:lvl1pPr>
          </a:lstStyle>
          <a:p>
            <a:r>
              <a:rPr lang="en-US" sz="2200" dirty="0"/>
              <a:t>Earlier versions of Piano Concerto ostinato (my transcription from Ligeti’s notes at the Paul Sacher Stiftung)</a:t>
            </a:r>
          </a:p>
        </p:txBody>
      </p:sp>
      <p:pic>
        <p:nvPicPr>
          <p:cNvPr id="17" name="Picture 16">
            <a:extLst>
              <a:ext uri="{FF2B5EF4-FFF2-40B4-BE49-F238E27FC236}">
                <a16:creationId xmlns:a16="http://schemas.microsoft.com/office/drawing/2014/main" id="{A323436A-9D8B-28C5-5BD8-329625CF1E25}"/>
              </a:ext>
            </a:extLst>
          </p:cNvPr>
          <p:cNvPicPr>
            <a:picLocks noChangeAspect="1"/>
          </p:cNvPicPr>
          <p:nvPr/>
        </p:nvPicPr>
        <p:blipFill>
          <a:blip r:embed="rId3"/>
          <a:stretch>
            <a:fillRect/>
          </a:stretch>
        </p:blipFill>
        <p:spPr>
          <a:xfrm>
            <a:off x="114300" y="54162"/>
            <a:ext cx="5920068" cy="1810564"/>
          </a:xfrm>
          <a:prstGeom prst="rect">
            <a:avLst/>
          </a:prstGeom>
        </p:spPr>
      </p:pic>
    </p:spTree>
    <p:extLst>
      <p:ext uri="{BB962C8B-B14F-4D97-AF65-F5344CB8AC3E}">
        <p14:creationId xmlns:p14="http://schemas.microsoft.com/office/powerpoint/2010/main" val="3726356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F1277-DE2D-0A4C-9887-5A87EC5335AE}"/>
              </a:ext>
            </a:extLst>
          </p:cNvPr>
          <p:cNvSpPr>
            <a:spLocks noGrp="1"/>
          </p:cNvSpPr>
          <p:nvPr>
            <p:ph type="title"/>
          </p:nvPr>
        </p:nvSpPr>
        <p:spPr>
          <a:xfrm>
            <a:off x="-21096" y="-20775"/>
            <a:ext cx="3857005" cy="1256018"/>
          </a:xfrm>
        </p:spPr>
        <p:txBody>
          <a:bodyPr>
            <a:normAutofit/>
          </a:bodyPr>
          <a:lstStyle/>
          <a:p>
            <a:r>
              <a:rPr lang="en-US" dirty="0"/>
              <a:t>Piano concerto ostinato: Penultimate to final version</a:t>
            </a:r>
          </a:p>
        </p:txBody>
      </p:sp>
      <p:sp>
        <p:nvSpPr>
          <p:cNvPr id="3" name="Content Placeholder 2">
            <a:extLst>
              <a:ext uri="{FF2B5EF4-FFF2-40B4-BE49-F238E27FC236}">
                <a16:creationId xmlns:a16="http://schemas.microsoft.com/office/drawing/2014/main" id="{EC11629E-1E53-1037-EA31-4F39A703DCA6}"/>
              </a:ext>
            </a:extLst>
          </p:cNvPr>
          <p:cNvSpPr>
            <a:spLocks noGrp="1"/>
          </p:cNvSpPr>
          <p:nvPr>
            <p:ph idx="1"/>
          </p:nvPr>
        </p:nvSpPr>
        <p:spPr>
          <a:xfrm>
            <a:off x="64230" y="1357093"/>
            <a:ext cx="3753791" cy="3263504"/>
          </a:xfrm>
        </p:spPr>
        <p:txBody>
          <a:bodyPr/>
          <a:lstStyle/>
          <a:p>
            <a:r>
              <a:rPr lang="en-US" dirty="0"/>
              <a:t>The final version adjusts the strings rhythm, introducing frequencies </a:t>
            </a:r>
            <a:r>
              <a:rPr lang="en-US" baseline="30000" dirty="0"/>
              <a:t>1</a:t>
            </a:r>
            <a:r>
              <a:rPr lang="en-US" spc="-300" baseline="30000" dirty="0"/>
              <a:t>2</a:t>
            </a:r>
            <a:r>
              <a:rPr lang="en-US" spc="-300" dirty="0"/>
              <a:t>/</a:t>
            </a:r>
            <a:r>
              <a:rPr lang="en-US" baseline="-25000" dirty="0"/>
              <a:t>13</a:t>
            </a:r>
            <a:r>
              <a:rPr lang="en-US" dirty="0">
                <a:latin typeface="Helsinki Text Std" panose="02000400000000000000" pitchFamily="2" charset="77"/>
              </a:rPr>
              <a:t>q</a:t>
            </a:r>
            <a:r>
              <a:rPr lang="en-US" dirty="0"/>
              <a:t> and </a:t>
            </a:r>
            <a:r>
              <a:rPr lang="en-US" baseline="30000" dirty="0"/>
              <a:t>1</a:t>
            </a:r>
            <a:r>
              <a:rPr lang="en-US" spc="-300" baseline="30000" dirty="0"/>
              <a:t>2</a:t>
            </a:r>
            <a:r>
              <a:rPr lang="en-US" spc="-300" dirty="0"/>
              <a:t>/</a:t>
            </a:r>
            <a:r>
              <a:rPr lang="en-US" baseline="-25000" dirty="0"/>
              <a:t>17</a:t>
            </a:r>
            <a:r>
              <a:rPr lang="en-US" dirty="0">
                <a:latin typeface="Helsinki Text Std" panose="02000400000000000000" pitchFamily="2" charset="77"/>
              </a:rPr>
              <a:t>q</a:t>
            </a:r>
            <a:r>
              <a:rPr lang="en-US" dirty="0"/>
              <a:t> maximally close to the two main frequencies of the piano rhythm. </a:t>
            </a:r>
          </a:p>
        </p:txBody>
      </p:sp>
      <p:sp>
        <p:nvSpPr>
          <p:cNvPr id="4" name="Date Placeholder 3">
            <a:extLst>
              <a:ext uri="{FF2B5EF4-FFF2-40B4-BE49-F238E27FC236}">
                <a16:creationId xmlns:a16="http://schemas.microsoft.com/office/drawing/2014/main" id="{A37EC0AC-318F-922B-0846-14EFE236415A}"/>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326974BE-5F8E-E549-392D-B18C0EF3258C}"/>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DC62B009-133E-1D37-CC5B-092DC79A6ED4}"/>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29</a:t>
            </a:fld>
            <a:endParaRPr lang="en-US">
              <a:latin typeface="Calisto MT" panose="02040603050505030304" pitchFamily="18" charset="77"/>
            </a:endParaRPr>
          </a:p>
        </p:txBody>
      </p:sp>
      <p:pic>
        <p:nvPicPr>
          <p:cNvPr id="8" name="Picture 7" descr="A graph with lines and numbers&#10;&#10;AI-generated content may be incorrect.">
            <a:extLst>
              <a:ext uri="{FF2B5EF4-FFF2-40B4-BE49-F238E27FC236}">
                <a16:creationId xmlns:a16="http://schemas.microsoft.com/office/drawing/2014/main" id="{44E71578-CD49-CE68-B36D-1462F5485AB4}"/>
              </a:ext>
            </a:extLst>
          </p:cNvPr>
          <p:cNvPicPr>
            <a:picLocks noChangeAspect="1"/>
          </p:cNvPicPr>
          <p:nvPr/>
        </p:nvPicPr>
        <p:blipFill>
          <a:blip r:embed="rId2"/>
          <a:stretch>
            <a:fillRect/>
          </a:stretch>
        </p:blipFill>
        <p:spPr>
          <a:xfrm>
            <a:off x="3818021" y="-20776"/>
            <a:ext cx="5172245" cy="2630904"/>
          </a:xfrm>
          <a:prstGeom prst="rect">
            <a:avLst/>
          </a:prstGeom>
        </p:spPr>
      </p:pic>
      <p:pic>
        <p:nvPicPr>
          <p:cNvPr id="7" name="Picture 6" descr="A graph with numbers and lines&#10;&#10;AI-generated content may be incorrect.">
            <a:extLst>
              <a:ext uri="{FF2B5EF4-FFF2-40B4-BE49-F238E27FC236}">
                <a16:creationId xmlns:a16="http://schemas.microsoft.com/office/drawing/2014/main" id="{4ABFA376-4242-0D21-B5FE-C391187D8C2F}"/>
              </a:ext>
            </a:extLst>
          </p:cNvPr>
          <p:cNvPicPr>
            <a:picLocks noChangeAspect="1"/>
          </p:cNvPicPr>
          <p:nvPr/>
        </p:nvPicPr>
        <p:blipFill>
          <a:blip r:embed="rId3"/>
          <a:stretch>
            <a:fillRect/>
          </a:stretch>
        </p:blipFill>
        <p:spPr>
          <a:xfrm>
            <a:off x="3835909" y="2520617"/>
            <a:ext cx="5151198" cy="2630904"/>
          </a:xfrm>
          <a:prstGeom prst="rect">
            <a:avLst/>
          </a:prstGeom>
        </p:spPr>
      </p:pic>
    </p:spTree>
    <p:extLst>
      <p:ext uri="{BB962C8B-B14F-4D97-AF65-F5344CB8AC3E}">
        <p14:creationId xmlns:p14="http://schemas.microsoft.com/office/powerpoint/2010/main" val="2583684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B17D-92BE-CF8A-3543-05AC2135986B}"/>
              </a:ext>
            </a:extLst>
          </p:cNvPr>
          <p:cNvSpPr>
            <a:spLocks noGrp="1"/>
          </p:cNvSpPr>
          <p:nvPr>
            <p:ph type="ctrTitle"/>
          </p:nvPr>
        </p:nvSpPr>
        <p:spPr/>
        <p:txBody>
          <a:bodyPr/>
          <a:lstStyle/>
          <a:p>
            <a:r>
              <a:rPr lang="en-US"/>
              <a:t>Fourier theory</a:t>
            </a:r>
          </a:p>
        </p:txBody>
      </p:sp>
      <p:sp>
        <p:nvSpPr>
          <p:cNvPr id="3" name="Subtitle 2">
            <a:extLst>
              <a:ext uri="{FF2B5EF4-FFF2-40B4-BE49-F238E27FC236}">
                <a16:creationId xmlns:a16="http://schemas.microsoft.com/office/drawing/2014/main" id="{4AB1FCCE-983E-8E5C-320C-86CE9218E99D}"/>
              </a:ext>
            </a:extLst>
          </p:cNvPr>
          <p:cNvSpPr>
            <a:spLocks noGrp="1"/>
          </p:cNvSpPr>
          <p:nvPr>
            <p:ph type="subTitle" idx="1"/>
          </p:nvPr>
        </p:nvSpPr>
        <p:spPr/>
        <p:txBody>
          <a:bodyPr/>
          <a:lstStyle/>
          <a:p>
            <a:r>
              <a:rPr lang="en-US"/>
              <a:t>Coordinate Spaces and Spectra</a:t>
            </a:r>
          </a:p>
        </p:txBody>
      </p:sp>
      <p:sp>
        <p:nvSpPr>
          <p:cNvPr id="4" name="Date Placeholder 3">
            <a:extLst>
              <a:ext uri="{FF2B5EF4-FFF2-40B4-BE49-F238E27FC236}">
                <a16:creationId xmlns:a16="http://schemas.microsoft.com/office/drawing/2014/main" id="{BB4479D1-B759-2E80-9057-61CAA98ED089}"/>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76719B75-FFF8-218B-2456-29A0B25041D2}"/>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8CF16102-802E-4E7F-7128-ADC7081FE80D}"/>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a:t>
            </a:fld>
            <a:endParaRPr lang="en-US">
              <a:latin typeface="Calisto MT" panose="02040603050505030304" pitchFamily="18" charset="77"/>
            </a:endParaRPr>
          </a:p>
        </p:txBody>
      </p:sp>
    </p:spTree>
    <p:extLst>
      <p:ext uri="{BB962C8B-B14F-4D97-AF65-F5344CB8AC3E}">
        <p14:creationId xmlns:p14="http://schemas.microsoft.com/office/powerpoint/2010/main" val="3239157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9F06-347C-6A2B-8060-FB0D1390BB31}"/>
              </a:ext>
            </a:extLst>
          </p:cNvPr>
          <p:cNvSpPr>
            <a:spLocks noGrp="1"/>
          </p:cNvSpPr>
          <p:nvPr>
            <p:ph type="ctrTitle"/>
          </p:nvPr>
        </p:nvSpPr>
        <p:spPr/>
        <p:txBody>
          <a:bodyPr/>
          <a:lstStyle/>
          <a:p>
            <a:r>
              <a:rPr lang="en-US"/>
              <a:t>Ligeti’s Creative Process</a:t>
            </a:r>
          </a:p>
        </p:txBody>
      </p:sp>
      <p:sp>
        <p:nvSpPr>
          <p:cNvPr id="3" name="Subtitle 2">
            <a:extLst>
              <a:ext uri="{FF2B5EF4-FFF2-40B4-BE49-F238E27FC236}">
                <a16:creationId xmlns:a16="http://schemas.microsoft.com/office/drawing/2014/main" id="{EDAAFBBC-81ED-7CD3-E174-94D0EEE648A1}"/>
              </a:ext>
            </a:extLst>
          </p:cNvPr>
          <p:cNvSpPr>
            <a:spLocks noGrp="1"/>
          </p:cNvSpPr>
          <p:nvPr>
            <p:ph type="subTitle" idx="1"/>
          </p:nvPr>
        </p:nvSpPr>
        <p:spPr/>
        <p:txBody>
          <a:bodyPr/>
          <a:lstStyle/>
          <a:p>
            <a:r>
              <a:rPr lang="en-US"/>
              <a:t>Piano Concerto </a:t>
            </a:r>
            <a:r>
              <a:rPr lang="en-US" err="1"/>
              <a:t>Mvt</a:t>
            </a:r>
            <a:r>
              <a:rPr lang="en-US"/>
              <a:t>. II</a:t>
            </a:r>
          </a:p>
        </p:txBody>
      </p:sp>
      <p:sp>
        <p:nvSpPr>
          <p:cNvPr id="4" name="Date Placeholder 3">
            <a:extLst>
              <a:ext uri="{FF2B5EF4-FFF2-40B4-BE49-F238E27FC236}">
                <a16:creationId xmlns:a16="http://schemas.microsoft.com/office/drawing/2014/main" id="{46674F26-E2ED-B1DA-5EB4-CF2089BEE8DA}"/>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01A582D6-F72A-730A-432E-EAA3FCE6E52B}"/>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085DAB87-DCF5-8A52-261E-27C52D5AB412}"/>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30</a:t>
            </a:fld>
            <a:endParaRPr lang="en-US">
              <a:latin typeface="Calisto MT" panose="02040603050505030304" pitchFamily="18" charset="77"/>
            </a:endParaRPr>
          </a:p>
        </p:txBody>
      </p:sp>
    </p:spTree>
    <p:extLst>
      <p:ext uri="{BB962C8B-B14F-4D97-AF65-F5344CB8AC3E}">
        <p14:creationId xmlns:p14="http://schemas.microsoft.com/office/powerpoint/2010/main" val="3730251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9AED4-5FA1-87AB-7090-73EB2AD5D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FCB532-10F6-1A8A-B5FC-24E7FCA8249A}"/>
              </a:ext>
            </a:extLst>
          </p:cNvPr>
          <p:cNvSpPr>
            <a:spLocks noGrp="1"/>
          </p:cNvSpPr>
          <p:nvPr>
            <p:ph type="title"/>
          </p:nvPr>
        </p:nvSpPr>
        <p:spPr>
          <a:xfrm>
            <a:off x="178025" y="0"/>
            <a:ext cx="8779858" cy="493614"/>
          </a:xfrm>
        </p:spPr>
        <p:txBody>
          <a:bodyPr>
            <a:normAutofit/>
          </a:bodyPr>
          <a:lstStyle/>
          <a:p>
            <a:r>
              <a:rPr lang="en-US" sz="2200"/>
              <a:t>Ligeti Piano Concerto II: Rhythmic design (bottom right of p. 2)</a:t>
            </a:r>
          </a:p>
        </p:txBody>
      </p:sp>
      <p:sp>
        <p:nvSpPr>
          <p:cNvPr id="4" name="Date Placeholder 3">
            <a:extLst>
              <a:ext uri="{FF2B5EF4-FFF2-40B4-BE49-F238E27FC236}">
                <a16:creationId xmlns:a16="http://schemas.microsoft.com/office/drawing/2014/main" id="{B7F1DA3A-97AE-00BC-CC3B-05A03212AAB8}"/>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393F9CAF-3581-CB10-4260-2C99582475E3}"/>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BAFE6F50-2BD0-90EA-96F5-E251816ED478}"/>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31</a:t>
            </a:fld>
            <a:endParaRPr lang="en-US">
              <a:latin typeface="Calisto MT" panose="02040603050505030304" pitchFamily="18" charset="77"/>
            </a:endParaRPr>
          </a:p>
        </p:txBody>
      </p:sp>
      <p:sp>
        <p:nvSpPr>
          <p:cNvPr id="9" name="TextBox 8">
            <a:extLst>
              <a:ext uri="{FF2B5EF4-FFF2-40B4-BE49-F238E27FC236}">
                <a16:creationId xmlns:a16="http://schemas.microsoft.com/office/drawing/2014/main" id="{BEC1F5F9-E0C7-C8DE-35A8-0161711652E2}"/>
              </a:ext>
            </a:extLst>
          </p:cNvPr>
          <p:cNvSpPr txBox="1"/>
          <p:nvPr/>
        </p:nvSpPr>
        <p:spPr>
          <a:xfrm>
            <a:off x="5518693" y="617336"/>
            <a:ext cx="3021981" cy="369332"/>
          </a:xfrm>
          <a:prstGeom prst="rect">
            <a:avLst/>
          </a:prstGeom>
          <a:noFill/>
        </p:spPr>
        <p:txBody>
          <a:bodyPr wrap="none" rtlCol="0">
            <a:spAutoFit/>
          </a:bodyPr>
          <a:lstStyle/>
          <a:p>
            <a:r>
              <a:rPr lang="en-US"/>
              <a:t>Piano: 5 + 4 + 3 = 12 (</a:t>
            </a:r>
            <a:r>
              <a:rPr lang="en-US">
                <a:latin typeface="Helsinki Text Std" panose="02000400000000000000" pitchFamily="2" charset="77"/>
              </a:rPr>
              <a:t>e</a:t>
            </a:r>
            <a:r>
              <a:rPr lang="en-US"/>
              <a:t> = </a:t>
            </a:r>
            <a:r>
              <a:rPr lang="en-US">
                <a:latin typeface="Helsinki Text Std" panose="02000400000000000000" pitchFamily="2" charset="77"/>
              </a:rPr>
              <a:t>x</a:t>
            </a:r>
            <a:r>
              <a:rPr lang="en-US"/>
              <a:t>.) </a:t>
            </a:r>
          </a:p>
        </p:txBody>
      </p:sp>
      <p:sp>
        <p:nvSpPr>
          <p:cNvPr id="10" name="TextBox 9">
            <a:extLst>
              <a:ext uri="{FF2B5EF4-FFF2-40B4-BE49-F238E27FC236}">
                <a16:creationId xmlns:a16="http://schemas.microsoft.com/office/drawing/2014/main" id="{225DFC7F-67A9-913C-2B1A-C4E6E0B3CAF0}"/>
              </a:ext>
            </a:extLst>
          </p:cNvPr>
          <p:cNvSpPr txBox="1"/>
          <p:nvPr/>
        </p:nvSpPr>
        <p:spPr>
          <a:xfrm>
            <a:off x="4827245" y="1528836"/>
            <a:ext cx="2864887" cy="369332"/>
          </a:xfrm>
          <a:prstGeom prst="rect">
            <a:avLst/>
          </a:prstGeom>
          <a:noFill/>
        </p:spPr>
        <p:txBody>
          <a:bodyPr wrap="none" rtlCol="0">
            <a:spAutoFit/>
          </a:bodyPr>
          <a:lstStyle/>
          <a:p>
            <a:r>
              <a:rPr lang="en-US"/>
              <a:t>Piccolo, Ocarina: 4+3+2 = 9</a:t>
            </a:r>
          </a:p>
        </p:txBody>
      </p:sp>
      <p:sp>
        <p:nvSpPr>
          <p:cNvPr id="11" name="TextBox 10">
            <a:extLst>
              <a:ext uri="{FF2B5EF4-FFF2-40B4-BE49-F238E27FC236}">
                <a16:creationId xmlns:a16="http://schemas.microsoft.com/office/drawing/2014/main" id="{A1C4FEE5-A11E-6978-8F1A-8F323CD18583}"/>
              </a:ext>
            </a:extLst>
          </p:cNvPr>
          <p:cNvSpPr txBox="1"/>
          <p:nvPr/>
        </p:nvSpPr>
        <p:spPr>
          <a:xfrm>
            <a:off x="5827519" y="2206556"/>
            <a:ext cx="1864613" cy="369332"/>
          </a:xfrm>
          <a:prstGeom prst="rect">
            <a:avLst/>
          </a:prstGeom>
          <a:noFill/>
        </p:spPr>
        <p:txBody>
          <a:bodyPr wrap="none" rtlCol="0">
            <a:spAutoFit/>
          </a:bodyPr>
          <a:lstStyle/>
          <a:p>
            <a:r>
              <a:rPr lang="en-US">
                <a:solidFill>
                  <a:schemeClr val="accent6">
                    <a:lumMod val="50000"/>
                  </a:schemeClr>
                </a:solidFill>
              </a:rPr>
              <a:t>Bassoon: 4+3 = 7</a:t>
            </a:r>
          </a:p>
        </p:txBody>
      </p:sp>
      <p:sp>
        <p:nvSpPr>
          <p:cNvPr id="12" name="TextBox 11">
            <a:extLst>
              <a:ext uri="{FF2B5EF4-FFF2-40B4-BE49-F238E27FC236}">
                <a16:creationId xmlns:a16="http://schemas.microsoft.com/office/drawing/2014/main" id="{CEBA1792-E3BB-08E3-D187-2859836E0B34}"/>
              </a:ext>
            </a:extLst>
          </p:cNvPr>
          <p:cNvSpPr txBox="1"/>
          <p:nvPr/>
        </p:nvSpPr>
        <p:spPr>
          <a:xfrm>
            <a:off x="5890036" y="2610452"/>
            <a:ext cx="1802096" cy="369332"/>
          </a:xfrm>
          <a:prstGeom prst="rect">
            <a:avLst/>
          </a:prstGeom>
          <a:noFill/>
        </p:spPr>
        <p:txBody>
          <a:bodyPr wrap="none" rtlCol="0">
            <a:spAutoFit/>
          </a:bodyPr>
          <a:lstStyle/>
          <a:p>
            <a:r>
              <a:rPr lang="en-US">
                <a:solidFill>
                  <a:schemeClr val="accent2">
                    <a:lumMod val="75000"/>
                  </a:schemeClr>
                </a:solidFill>
              </a:rPr>
              <a:t>Horn: 3+2+1 = 6</a:t>
            </a:r>
          </a:p>
        </p:txBody>
      </p:sp>
      <p:sp>
        <p:nvSpPr>
          <p:cNvPr id="13" name="TextBox 12">
            <a:extLst>
              <a:ext uri="{FF2B5EF4-FFF2-40B4-BE49-F238E27FC236}">
                <a16:creationId xmlns:a16="http://schemas.microsoft.com/office/drawing/2014/main" id="{EE362FDA-25B2-845B-AC09-8CC3B6B507EF}"/>
              </a:ext>
            </a:extLst>
          </p:cNvPr>
          <p:cNvSpPr txBox="1"/>
          <p:nvPr/>
        </p:nvSpPr>
        <p:spPr>
          <a:xfrm>
            <a:off x="5398555" y="3395427"/>
            <a:ext cx="2293577" cy="369332"/>
          </a:xfrm>
          <a:prstGeom prst="rect">
            <a:avLst/>
          </a:prstGeom>
          <a:noFill/>
        </p:spPr>
        <p:txBody>
          <a:bodyPr wrap="none" rtlCol="0">
            <a:spAutoFit/>
          </a:bodyPr>
          <a:lstStyle/>
          <a:p>
            <a:r>
              <a:rPr lang="en-US">
                <a:solidFill>
                  <a:srgbClr val="CF36BA"/>
                </a:solidFill>
              </a:rPr>
              <a:t>Slide whistle: 3+2 = 5</a:t>
            </a:r>
          </a:p>
        </p:txBody>
      </p:sp>
      <p:sp>
        <p:nvSpPr>
          <p:cNvPr id="14" name="TextBox 13">
            <a:extLst>
              <a:ext uri="{FF2B5EF4-FFF2-40B4-BE49-F238E27FC236}">
                <a16:creationId xmlns:a16="http://schemas.microsoft.com/office/drawing/2014/main" id="{E3D17AB7-E8E8-342B-8253-481F0168AF04}"/>
              </a:ext>
            </a:extLst>
          </p:cNvPr>
          <p:cNvSpPr txBox="1"/>
          <p:nvPr/>
        </p:nvSpPr>
        <p:spPr>
          <a:xfrm>
            <a:off x="5564626" y="4223325"/>
            <a:ext cx="2452916" cy="646331"/>
          </a:xfrm>
          <a:prstGeom prst="rect">
            <a:avLst/>
          </a:prstGeom>
          <a:noFill/>
        </p:spPr>
        <p:txBody>
          <a:bodyPr wrap="none" rtlCol="0">
            <a:spAutoFit/>
          </a:bodyPr>
          <a:lstStyle/>
          <a:p>
            <a:r>
              <a:rPr lang="en-US"/>
              <a:t>(Oboe: 4+3+2+2 = 11</a:t>
            </a:r>
          </a:p>
          <a:p>
            <a:r>
              <a:rPr lang="en-US"/>
              <a:t>	</a:t>
            </a:r>
            <a:r>
              <a:rPr lang="en-US" sz="1800">
                <a:effectLst/>
                <a:latin typeface="Arial" panose="020B0604020202020204" pitchFamily="34" charset="0"/>
                <a:ea typeface="Aptos" panose="020B0004020202020204" pitchFamily="34" charset="0"/>
              </a:rPr>
              <a:t>→</a:t>
            </a:r>
            <a:r>
              <a:rPr lang="en-US">
                <a:effectLst/>
              </a:rPr>
              <a:t> 3+2+</a:t>
            </a:r>
            <a:r>
              <a:rPr lang="en-US"/>
              <a:t>2+3 = 10) </a:t>
            </a:r>
          </a:p>
        </p:txBody>
      </p:sp>
      <p:sp>
        <p:nvSpPr>
          <p:cNvPr id="15" name="TextBox 14">
            <a:extLst>
              <a:ext uri="{FF2B5EF4-FFF2-40B4-BE49-F238E27FC236}">
                <a16:creationId xmlns:a16="http://schemas.microsoft.com/office/drawing/2014/main" id="{4DF59FC0-73E4-5872-D8FA-D0D7499855FB}"/>
              </a:ext>
            </a:extLst>
          </p:cNvPr>
          <p:cNvSpPr txBox="1"/>
          <p:nvPr/>
        </p:nvSpPr>
        <p:spPr>
          <a:xfrm>
            <a:off x="5304490" y="3799323"/>
            <a:ext cx="2481705" cy="369332"/>
          </a:xfrm>
          <a:prstGeom prst="rect">
            <a:avLst/>
          </a:prstGeom>
          <a:noFill/>
        </p:spPr>
        <p:txBody>
          <a:bodyPr wrap="none" rtlCol="0">
            <a:spAutoFit/>
          </a:bodyPr>
          <a:lstStyle/>
          <a:p>
            <a:r>
              <a:rPr lang="en-US"/>
              <a:t>[Trombone: 3+3+2 = 8]</a:t>
            </a:r>
          </a:p>
        </p:txBody>
      </p:sp>
      <p:sp>
        <p:nvSpPr>
          <p:cNvPr id="3" name="TextBox 2">
            <a:extLst>
              <a:ext uri="{FF2B5EF4-FFF2-40B4-BE49-F238E27FC236}">
                <a16:creationId xmlns:a16="http://schemas.microsoft.com/office/drawing/2014/main" id="{7F159A46-77FB-7C7A-258D-2BC00F766A7B}"/>
              </a:ext>
            </a:extLst>
          </p:cNvPr>
          <p:cNvSpPr txBox="1"/>
          <p:nvPr/>
        </p:nvSpPr>
        <p:spPr>
          <a:xfrm>
            <a:off x="346262" y="617336"/>
            <a:ext cx="4423858" cy="2308324"/>
          </a:xfrm>
          <a:prstGeom prst="rect">
            <a:avLst/>
          </a:prstGeom>
          <a:noFill/>
        </p:spPr>
        <p:txBody>
          <a:bodyPr wrap="square" rtlCol="0">
            <a:spAutoFit/>
          </a:bodyPr>
          <a:lstStyle/>
          <a:p>
            <a:r>
              <a:rPr lang="en-US" dirty="0"/>
              <a:t>[Omitted: 4 slides with facsimiles from Ligeti’s draft of the movement, which show that he </a:t>
            </a:r>
            <a:r>
              <a:rPr lang="en-US" dirty="0" err="1"/>
              <a:t>preruled</a:t>
            </a:r>
            <a:r>
              <a:rPr lang="en-US" dirty="0"/>
              <a:t> the score with colored </a:t>
            </a:r>
            <a:r>
              <a:rPr lang="en-US" dirty="0" err="1"/>
              <a:t>barlines</a:t>
            </a:r>
            <a:r>
              <a:rPr lang="en-US" dirty="0"/>
              <a:t> that mark out a different repeating rhythm or each part. The patterns are hard to discern in the finished score because Ligeti does not place a note in every subdivision. ]</a:t>
            </a:r>
          </a:p>
        </p:txBody>
      </p:sp>
    </p:spTree>
    <p:extLst>
      <p:ext uri="{BB962C8B-B14F-4D97-AF65-F5344CB8AC3E}">
        <p14:creationId xmlns:p14="http://schemas.microsoft.com/office/powerpoint/2010/main" val="630316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7D7E6-60B5-CFDB-52E5-B3EA674B203B}"/>
              </a:ext>
            </a:extLst>
          </p:cNvPr>
          <p:cNvSpPr>
            <a:spLocks noGrp="1"/>
          </p:cNvSpPr>
          <p:nvPr>
            <p:ph type="title"/>
          </p:nvPr>
        </p:nvSpPr>
        <p:spPr/>
        <p:txBody>
          <a:bodyPr/>
          <a:lstStyle/>
          <a:p>
            <a:r>
              <a:rPr lang="en-US" sz="2800"/>
              <a:t>Ligeti Piano Concerto II: Rhythmic design</a:t>
            </a:r>
            <a:endParaRPr lang="en-US"/>
          </a:p>
        </p:txBody>
      </p:sp>
      <p:sp>
        <p:nvSpPr>
          <p:cNvPr id="3" name="Content Placeholder 2">
            <a:extLst>
              <a:ext uri="{FF2B5EF4-FFF2-40B4-BE49-F238E27FC236}">
                <a16:creationId xmlns:a16="http://schemas.microsoft.com/office/drawing/2014/main" id="{B4C4960A-FC9F-0B6C-828F-2D20CEEB8BB8}"/>
              </a:ext>
            </a:extLst>
          </p:cNvPr>
          <p:cNvSpPr>
            <a:spLocks noGrp="1"/>
          </p:cNvSpPr>
          <p:nvPr>
            <p:ph idx="1"/>
          </p:nvPr>
        </p:nvSpPr>
        <p:spPr>
          <a:xfrm>
            <a:off x="628650" y="615142"/>
            <a:ext cx="7886700" cy="400858"/>
          </a:xfrm>
        </p:spPr>
        <p:txBody>
          <a:bodyPr/>
          <a:lstStyle/>
          <a:p>
            <a:r>
              <a:rPr lang="en-US"/>
              <a:t>Spectra of the background rhythms</a:t>
            </a:r>
          </a:p>
        </p:txBody>
      </p:sp>
      <p:sp>
        <p:nvSpPr>
          <p:cNvPr id="4" name="Date Placeholder 3">
            <a:extLst>
              <a:ext uri="{FF2B5EF4-FFF2-40B4-BE49-F238E27FC236}">
                <a16:creationId xmlns:a16="http://schemas.microsoft.com/office/drawing/2014/main" id="{454176F5-8185-E4DE-9AE5-6C74FD255474}"/>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0EA932C-3BCC-CDA0-4C42-82A12FD392D9}"/>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D996C3E0-CD7F-4614-C410-037D6FC00D09}"/>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32</a:t>
            </a:fld>
            <a:endParaRPr lang="en-US">
              <a:latin typeface="Calisto MT" panose="02040603050505030304" pitchFamily="18" charset="77"/>
            </a:endParaRPr>
          </a:p>
        </p:txBody>
      </p:sp>
      <p:sp>
        <p:nvSpPr>
          <p:cNvPr id="21" name="Rectangle 20">
            <a:extLst>
              <a:ext uri="{FF2B5EF4-FFF2-40B4-BE49-F238E27FC236}">
                <a16:creationId xmlns:a16="http://schemas.microsoft.com/office/drawing/2014/main" id="{3D7842A4-4B10-031B-FBD1-4026F0EDD2F4}"/>
              </a:ext>
            </a:extLst>
          </p:cNvPr>
          <p:cNvSpPr/>
          <p:nvPr/>
        </p:nvSpPr>
        <p:spPr>
          <a:xfrm>
            <a:off x="0" y="1016000"/>
            <a:ext cx="9144000" cy="34762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ED6C775-FFCD-9364-E6F9-A7397460DFDC}"/>
              </a:ext>
            </a:extLst>
          </p:cNvPr>
          <p:cNvSpPr txBox="1"/>
          <p:nvPr/>
        </p:nvSpPr>
        <p:spPr>
          <a:xfrm rot="16200000">
            <a:off x="-1085874" y="2698512"/>
            <a:ext cx="2541080" cy="335756"/>
          </a:xfrm>
          <a:prstGeom prst="rect">
            <a:avLst/>
          </a:prstGeom>
          <a:noFill/>
        </p:spPr>
        <p:txBody>
          <a:bodyPr wrap="none" rtlCol="0">
            <a:spAutoFit/>
          </a:bodyPr>
          <a:lstStyle/>
          <a:p>
            <a:r>
              <a:rPr lang="en-US"/>
              <a:t>Normalized magnitude</a:t>
            </a:r>
          </a:p>
        </p:txBody>
      </p:sp>
      <p:sp>
        <p:nvSpPr>
          <p:cNvPr id="12" name="TextBox 11">
            <a:extLst>
              <a:ext uri="{FF2B5EF4-FFF2-40B4-BE49-F238E27FC236}">
                <a16:creationId xmlns:a16="http://schemas.microsoft.com/office/drawing/2014/main" id="{FCFB0F3A-6C76-335B-18D5-9697892A4C87}"/>
              </a:ext>
            </a:extLst>
          </p:cNvPr>
          <p:cNvSpPr txBox="1"/>
          <p:nvPr/>
        </p:nvSpPr>
        <p:spPr>
          <a:xfrm>
            <a:off x="1932239" y="4122896"/>
            <a:ext cx="1428724" cy="369332"/>
          </a:xfrm>
          <a:prstGeom prst="rect">
            <a:avLst/>
          </a:prstGeom>
          <a:noFill/>
        </p:spPr>
        <p:txBody>
          <a:bodyPr wrap="none" rtlCol="0">
            <a:spAutoFit/>
          </a:bodyPr>
          <a:lstStyle/>
          <a:p>
            <a:r>
              <a:rPr lang="en-US"/>
              <a:t>Frequency/</a:t>
            </a:r>
            <a:r>
              <a:rPr lang="en-US">
                <a:latin typeface="Helsinki Text Std" panose="02000400000000000000" pitchFamily="2" charset="77"/>
              </a:rPr>
              <a:t>q</a:t>
            </a:r>
          </a:p>
        </p:txBody>
      </p:sp>
      <p:pic>
        <p:nvPicPr>
          <p:cNvPr id="14" name="Picture 13" descr="A graph with lines and numbers&#10;&#10;AI-generated content may be incorrect.">
            <a:extLst>
              <a:ext uri="{FF2B5EF4-FFF2-40B4-BE49-F238E27FC236}">
                <a16:creationId xmlns:a16="http://schemas.microsoft.com/office/drawing/2014/main" id="{C6098503-D3BD-8EC0-F161-791423680FE2}"/>
              </a:ext>
            </a:extLst>
          </p:cNvPr>
          <p:cNvPicPr>
            <a:picLocks noChangeAspect="1"/>
          </p:cNvPicPr>
          <p:nvPr/>
        </p:nvPicPr>
        <p:blipFill>
          <a:blip r:embed="rId2"/>
          <a:stretch>
            <a:fillRect/>
          </a:stretch>
        </p:blipFill>
        <p:spPr>
          <a:xfrm>
            <a:off x="369332" y="1092668"/>
            <a:ext cx="4304061" cy="3022132"/>
          </a:xfrm>
          <a:prstGeom prst="rect">
            <a:avLst/>
          </a:prstGeom>
        </p:spPr>
      </p:pic>
      <p:pic>
        <p:nvPicPr>
          <p:cNvPr id="18" name="Picture 17" descr="A graph with red and blue dots and numbers&#10;&#10;AI-generated content may be incorrect.">
            <a:extLst>
              <a:ext uri="{FF2B5EF4-FFF2-40B4-BE49-F238E27FC236}">
                <a16:creationId xmlns:a16="http://schemas.microsoft.com/office/drawing/2014/main" id="{7AAA3301-DFFB-6D52-9A00-9174B0A3534F}"/>
              </a:ext>
            </a:extLst>
          </p:cNvPr>
          <p:cNvPicPr>
            <a:picLocks noChangeAspect="1"/>
          </p:cNvPicPr>
          <p:nvPr/>
        </p:nvPicPr>
        <p:blipFill>
          <a:blip r:embed="rId3"/>
          <a:stretch>
            <a:fillRect/>
          </a:stretch>
        </p:blipFill>
        <p:spPr>
          <a:xfrm>
            <a:off x="4966514" y="1388113"/>
            <a:ext cx="4063186" cy="2734783"/>
          </a:xfrm>
          <a:prstGeom prst="rect">
            <a:avLst/>
          </a:prstGeom>
        </p:spPr>
      </p:pic>
      <p:sp>
        <p:nvSpPr>
          <p:cNvPr id="19" name="TextBox 18">
            <a:extLst>
              <a:ext uri="{FF2B5EF4-FFF2-40B4-BE49-F238E27FC236}">
                <a16:creationId xmlns:a16="http://schemas.microsoft.com/office/drawing/2014/main" id="{55C5E3A4-F426-9D6C-FAD4-567A69801AD1}"/>
              </a:ext>
            </a:extLst>
          </p:cNvPr>
          <p:cNvSpPr txBox="1"/>
          <p:nvPr/>
        </p:nvSpPr>
        <p:spPr>
          <a:xfrm rot="16200000">
            <a:off x="3570731" y="2675082"/>
            <a:ext cx="2541080" cy="335756"/>
          </a:xfrm>
          <a:prstGeom prst="rect">
            <a:avLst/>
          </a:prstGeom>
          <a:noFill/>
        </p:spPr>
        <p:txBody>
          <a:bodyPr wrap="none" rtlCol="0">
            <a:spAutoFit/>
          </a:bodyPr>
          <a:lstStyle/>
          <a:p>
            <a:r>
              <a:rPr lang="en-US"/>
              <a:t>Normalized magnitude</a:t>
            </a:r>
          </a:p>
        </p:txBody>
      </p:sp>
      <p:sp>
        <p:nvSpPr>
          <p:cNvPr id="20" name="TextBox 19">
            <a:extLst>
              <a:ext uri="{FF2B5EF4-FFF2-40B4-BE49-F238E27FC236}">
                <a16:creationId xmlns:a16="http://schemas.microsoft.com/office/drawing/2014/main" id="{57D49E22-4CCD-F787-8C33-A25EB800BD37}"/>
              </a:ext>
            </a:extLst>
          </p:cNvPr>
          <p:cNvSpPr txBox="1"/>
          <p:nvPr/>
        </p:nvSpPr>
        <p:spPr>
          <a:xfrm>
            <a:off x="6588844" y="4099466"/>
            <a:ext cx="1428724" cy="369332"/>
          </a:xfrm>
          <a:prstGeom prst="rect">
            <a:avLst/>
          </a:prstGeom>
          <a:noFill/>
        </p:spPr>
        <p:txBody>
          <a:bodyPr wrap="none" rtlCol="0">
            <a:spAutoFit/>
          </a:bodyPr>
          <a:lstStyle/>
          <a:p>
            <a:r>
              <a:rPr lang="en-US"/>
              <a:t>Frequency/</a:t>
            </a:r>
            <a:r>
              <a:rPr lang="en-US">
                <a:latin typeface="Helsinki Text Std" panose="02000400000000000000" pitchFamily="2" charset="77"/>
              </a:rPr>
              <a:t>q</a:t>
            </a:r>
          </a:p>
        </p:txBody>
      </p:sp>
    </p:spTree>
    <p:extLst>
      <p:ext uri="{BB962C8B-B14F-4D97-AF65-F5344CB8AC3E}">
        <p14:creationId xmlns:p14="http://schemas.microsoft.com/office/powerpoint/2010/main" val="1514013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50529-728C-46EF-80CC-2B1606C23121}"/>
              </a:ext>
            </a:extLst>
          </p:cNvPr>
          <p:cNvSpPr>
            <a:spLocks noGrp="1"/>
          </p:cNvSpPr>
          <p:nvPr>
            <p:ph type="ctrTitle"/>
          </p:nvPr>
        </p:nvSpPr>
        <p:spPr/>
        <p:txBody>
          <a:bodyPr/>
          <a:lstStyle/>
          <a:p>
            <a:r>
              <a:rPr lang="en-US" dirty="0"/>
              <a:t>Fourier Analysis in Pitch Space</a:t>
            </a:r>
          </a:p>
        </p:txBody>
      </p:sp>
      <p:sp>
        <p:nvSpPr>
          <p:cNvPr id="3" name="Subtitle 2">
            <a:extLst>
              <a:ext uri="{FF2B5EF4-FFF2-40B4-BE49-F238E27FC236}">
                <a16:creationId xmlns:a16="http://schemas.microsoft.com/office/drawing/2014/main" id="{3FFE1C4F-C7A4-9CB3-01FB-BCE0CC57CBF9}"/>
              </a:ext>
            </a:extLst>
          </p:cNvPr>
          <p:cNvSpPr>
            <a:spLocks noGrp="1"/>
          </p:cNvSpPr>
          <p:nvPr>
            <p:ph type="subTitle" idx="1"/>
          </p:nvPr>
        </p:nvSpPr>
        <p:spPr>
          <a:xfrm>
            <a:off x="1143000" y="2701527"/>
            <a:ext cx="6858000" cy="1389209"/>
          </a:xfrm>
        </p:spPr>
        <p:txBody>
          <a:bodyPr/>
          <a:lstStyle/>
          <a:p>
            <a:r>
              <a:rPr lang="en-US" dirty="0"/>
              <a:t>Flexibly defined interval categories</a:t>
            </a:r>
          </a:p>
          <a:p>
            <a:r>
              <a:rPr lang="en-US" dirty="0"/>
              <a:t>Analysis in coefficient space</a:t>
            </a:r>
          </a:p>
          <a:p>
            <a:r>
              <a:rPr lang="en-US" dirty="0"/>
              <a:t>Windowed analysis: </a:t>
            </a:r>
            <a:r>
              <a:rPr lang="en-US" dirty="0" err="1"/>
              <a:t>Midiverto</a:t>
            </a:r>
            <a:endParaRPr lang="en-US" dirty="0"/>
          </a:p>
          <a:p>
            <a:r>
              <a:rPr lang="en-US" dirty="0"/>
              <a:t>Corpus analysis</a:t>
            </a:r>
          </a:p>
        </p:txBody>
      </p:sp>
      <p:sp>
        <p:nvSpPr>
          <p:cNvPr id="4" name="Date Placeholder 3">
            <a:extLst>
              <a:ext uri="{FF2B5EF4-FFF2-40B4-BE49-F238E27FC236}">
                <a16:creationId xmlns:a16="http://schemas.microsoft.com/office/drawing/2014/main" id="{FAB5598C-658B-C76A-9DB7-5DEE0403BD1A}"/>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FB032B0F-DDF8-D72C-B4B8-12DB323EBB5B}"/>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0ACA24C4-3D41-FDC2-8333-CDA35F9897F5}"/>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33</a:t>
            </a:fld>
            <a:endParaRPr lang="en-US">
              <a:latin typeface="Calisto MT" panose="02040603050505030304" pitchFamily="18" charset="77"/>
            </a:endParaRPr>
          </a:p>
        </p:txBody>
      </p:sp>
    </p:spTree>
    <p:extLst>
      <p:ext uri="{BB962C8B-B14F-4D97-AF65-F5344CB8AC3E}">
        <p14:creationId xmlns:p14="http://schemas.microsoft.com/office/powerpoint/2010/main" val="173561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6A8E3-AE96-C3F3-B3F1-D916F2D6F318}"/>
              </a:ext>
            </a:extLst>
          </p:cNvPr>
          <p:cNvSpPr>
            <a:spLocks noGrp="1"/>
          </p:cNvSpPr>
          <p:nvPr>
            <p:ph type="title"/>
          </p:nvPr>
        </p:nvSpPr>
        <p:spPr>
          <a:xfrm>
            <a:off x="628650" y="0"/>
            <a:ext cx="7886700" cy="617838"/>
          </a:xfrm>
        </p:spPr>
        <p:txBody>
          <a:bodyPr/>
          <a:lstStyle/>
          <a:p>
            <a:pPr algn="ctr"/>
            <a:r>
              <a:rPr lang="en-US"/>
              <a:t>Fourier analysis in pitch-class space</a:t>
            </a:r>
          </a:p>
        </p:txBody>
      </p:sp>
      <p:sp>
        <p:nvSpPr>
          <p:cNvPr id="3" name="Content Placeholder 2">
            <a:extLst>
              <a:ext uri="{FF2B5EF4-FFF2-40B4-BE49-F238E27FC236}">
                <a16:creationId xmlns:a16="http://schemas.microsoft.com/office/drawing/2014/main" id="{192AC6C7-14A4-F68F-60B2-95F98CBA4C58}"/>
              </a:ext>
            </a:extLst>
          </p:cNvPr>
          <p:cNvSpPr>
            <a:spLocks noGrp="1"/>
          </p:cNvSpPr>
          <p:nvPr>
            <p:ph idx="1"/>
          </p:nvPr>
        </p:nvSpPr>
        <p:spPr>
          <a:xfrm>
            <a:off x="0" y="617838"/>
            <a:ext cx="9144000" cy="709276"/>
          </a:xfrm>
        </p:spPr>
        <p:txBody>
          <a:bodyPr/>
          <a:lstStyle/>
          <a:p>
            <a:r>
              <a:rPr lang="en-US"/>
              <a:t>Pitch class is cyclic at the octave</a:t>
            </a:r>
          </a:p>
        </p:txBody>
      </p:sp>
      <p:sp>
        <p:nvSpPr>
          <p:cNvPr id="4" name="Date Placeholder 3">
            <a:extLst>
              <a:ext uri="{FF2B5EF4-FFF2-40B4-BE49-F238E27FC236}">
                <a16:creationId xmlns:a16="http://schemas.microsoft.com/office/drawing/2014/main" id="{5DFE18A1-230D-8165-D667-1C16F456C3D3}"/>
              </a:ext>
            </a:extLst>
          </p:cNvPr>
          <p:cNvSpPr>
            <a:spLocks noGrp="1"/>
          </p:cNvSpPr>
          <p:nvPr>
            <p:ph type="dt" sz="half" idx="10"/>
          </p:nvPr>
        </p:nvSpPr>
        <p:spPr>
          <a:xfrm>
            <a:off x="487974" y="4835312"/>
            <a:ext cx="2057400" cy="273844"/>
          </a:xfrm>
        </p:spPr>
        <p:txBody>
          <a:bodyPr/>
          <a:lstStyle/>
          <a:p>
            <a:r>
              <a:rPr lang="en-US"/>
              <a:t>IRMA 5/14/2025</a:t>
            </a:r>
          </a:p>
        </p:txBody>
      </p:sp>
      <p:sp>
        <p:nvSpPr>
          <p:cNvPr id="5" name="Footer Placeholder 4">
            <a:extLst>
              <a:ext uri="{FF2B5EF4-FFF2-40B4-BE49-F238E27FC236}">
                <a16:creationId xmlns:a16="http://schemas.microsoft.com/office/drawing/2014/main" id="{F9C53E62-5DB8-4E29-BD8D-820170DF5393}"/>
              </a:ext>
            </a:extLst>
          </p:cNvPr>
          <p:cNvSpPr>
            <a:spLocks noGrp="1"/>
          </p:cNvSpPr>
          <p:nvPr>
            <p:ph type="ftr" sz="quarter" idx="11"/>
          </p:nvPr>
        </p:nvSpPr>
        <p:spPr>
          <a:xfrm>
            <a:off x="3028950" y="4869657"/>
            <a:ext cx="3086100" cy="273844"/>
          </a:xfrm>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57305D57-30DE-050D-6BDE-3C9A009EB775}"/>
              </a:ext>
            </a:extLst>
          </p:cNvPr>
          <p:cNvSpPr>
            <a:spLocks noGrp="1"/>
          </p:cNvSpPr>
          <p:nvPr>
            <p:ph type="sldNum" sz="quarter" idx="12"/>
          </p:nvPr>
        </p:nvSpPr>
        <p:spPr>
          <a:xfrm>
            <a:off x="6598626" y="4869657"/>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34</a:t>
            </a:fld>
            <a:endParaRPr lang="en-US">
              <a:latin typeface="Calisto MT" panose="02040603050505030304" pitchFamily="18" charset="77"/>
            </a:endParaRPr>
          </a:p>
        </p:txBody>
      </p:sp>
      <p:sp>
        <p:nvSpPr>
          <p:cNvPr id="11" name="Content Placeholder 2">
            <a:extLst>
              <a:ext uri="{FF2B5EF4-FFF2-40B4-BE49-F238E27FC236}">
                <a16:creationId xmlns:a16="http://schemas.microsoft.com/office/drawing/2014/main" id="{7BEB06FD-D17D-A013-E556-ACCFB7591989}"/>
              </a:ext>
            </a:extLst>
          </p:cNvPr>
          <p:cNvSpPr txBox="1">
            <a:spLocks/>
          </p:cNvSpPr>
          <p:nvPr/>
        </p:nvSpPr>
        <p:spPr>
          <a:xfrm>
            <a:off x="-1" y="1072978"/>
            <a:ext cx="9144000" cy="196166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1800" dirty="0">
                <a:latin typeface="Century" panose="02040604050505020304" pitchFamily="18" charset="0"/>
              </a:rPr>
              <a:t>Case 1: Assume 12-tone equal temperament</a:t>
            </a:r>
          </a:p>
          <a:p>
            <a:pPr marL="0" indent="0" algn="ctr">
              <a:buNone/>
            </a:pPr>
            <a:r>
              <a:rPr lang="en-US" sz="2200" dirty="0">
                <a:latin typeface="Century" panose="02040604050505020304" pitchFamily="18" charset="0"/>
              </a:rPr>
              <a:t>⇒</a:t>
            </a:r>
            <a:r>
              <a:rPr lang="en-US" sz="1800" dirty="0">
                <a:latin typeface="Century" panose="02040604050505020304" pitchFamily="18" charset="0"/>
              </a:rPr>
              <a:t>  Use discrete Fourier transform on 12-place pc-vector</a:t>
            </a:r>
          </a:p>
          <a:p>
            <a:pPr marL="0" indent="0" algn="ctr">
              <a:buNone/>
            </a:pPr>
            <a:r>
              <a:rPr lang="en-US" sz="2200" dirty="0">
                <a:latin typeface="Century" panose="02040604050505020304" pitchFamily="18" charset="0"/>
              </a:rPr>
              <a:t>⇒</a:t>
            </a:r>
            <a:r>
              <a:rPr lang="en-US" sz="1800" dirty="0">
                <a:latin typeface="Century" panose="02040604050505020304" pitchFamily="18" charset="0"/>
              </a:rPr>
              <a:t>  Only coefficients </a:t>
            </a:r>
            <a:r>
              <a:rPr lang="en-US" sz="1800" i="1" dirty="0">
                <a:latin typeface="Century" panose="02040604050505020304" pitchFamily="18" charset="0"/>
              </a:rPr>
              <a:t>f</a:t>
            </a:r>
            <a:r>
              <a:rPr lang="en-US" sz="1800" baseline="-25000" dirty="0">
                <a:latin typeface="Century" panose="02040604050505020304" pitchFamily="18" charset="0"/>
              </a:rPr>
              <a:t>0</a:t>
            </a:r>
            <a:r>
              <a:rPr lang="en-US" sz="1800" dirty="0">
                <a:latin typeface="Century" panose="02040604050505020304" pitchFamily="18" charset="0"/>
              </a:rPr>
              <a:t> – </a:t>
            </a:r>
            <a:r>
              <a:rPr lang="en-US" sz="1800" i="1" dirty="0">
                <a:latin typeface="Century" panose="02040604050505020304" pitchFamily="18" charset="0"/>
              </a:rPr>
              <a:t>f</a:t>
            </a:r>
            <a:r>
              <a:rPr lang="en-US" sz="1800" baseline="-25000" dirty="0">
                <a:latin typeface="Century" panose="02040604050505020304" pitchFamily="18" charset="0"/>
              </a:rPr>
              <a:t>6</a:t>
            </a:r>
            <a:r>
              <a:rPr lang="en-US" sz="1800" dirty="0">
                <a:latin typeface="Century" panose="02040604050505020304" pitchFamily="18" charset="0"/>
              </a:rPr>
              <a:t> are independent</a:t>
            </a:r>
          </a:p>
          <a:p>
            <a:pPr marL="0" indent="0" algn="ctr">
              <a:buNone/>
            </a:pPr>
            <a:r>
              <a:rPr lang="en-US" sz="1800" dirty="0">
                <a:latin typeface="Century" panose="02040604050505020304" pitchFamily="18" charset="0"/>
              </a:rPr>
              <a:t>These coefficients are associated with familiar harmonic qualities:</a:t>
            </a:r>
          </a:p>
          <a:p>
            <a:pPr marL="0" indent="0" algn="ctr">
              <a:buNone/>
            </a:pPr>
            <a:r>
              <a:rPr lang="en-US" sz="1800" i="1" dirty="0">
                <a:latin typeface="Century" panose="02040604050505020304" pitchFamily="18" charset="0"/>
              </a:rPr>
              <a:t>f</a:t>
            </a:r>
            <a:r>
              <a:rPr lang="en-US" sz="1800" baseline="-25000" dirty="0">
                <a:latin typeface="Century" panose="02040604050505020304" pitchFamily="18" charset="0"/>
              </a:rPr>
              <a:t>5</a:t>
            </a:r>
            <a:r>
              <a:rPr lang="en-US" sz="1800" dirty="0">
                <a:latin typeface="Century" panose="02040604050505020304" pitchFamily="18" charset="0"/>
              </a:rPr>
              <a:t> (</a:t>
            </a:r>
            <a:r>
              <a:rPr lang="en-US" sz="1800" i="1" dirty="0">
                <a:latin typeface="Century" panose="02040604050505020304" pitchFamily="18" charset="0"/>
              </a:rPr>
              <a:t>f</a:t>
            </a:r>
            <a:r>
              <a:rPr lang="en-US" sz="1800" baseline="-25000" dirty="0">
                <a:latin typeface="Century" panose="02040604050505020304" pitchFamily="18" charset="0"/>
              </a:rPr>
              <a:t>7</a:t>
            </a:r>
            <a:r>
              <a:rPr lang="en-US" sz="1800" dirty="0">
                <a:latin typeface="Century" panose="02040604050505020304" pitchFamily="18" charset="0"/>
              </a:rPr>
              <a:t>) = </a:t>
            </a:r>
            <a:r>
              <a:rPr lang="en-US" sz="1800" dirty="0" err="1">
                <a:latin typeface="Century" panose="02040604050505020304" pitchFamily="18" charset="0"/>
              </a:rPr>
              <a:t>diatonicity</a:t>
            </a:r>
            <a:r>
              <a:rPr lang="en-US" sz="1800" dirty="0">
                <a:latin typeface="Century" panose="02040604050505020304" pitchFamily="18" charset="0"/>
              </a:rPr>
              <a:t>, </a:t>
            </a:r>
            <a:r>
              <a:rPr lang="en-US" sz="1800" i="1" dirty="0">
                <a:latin typeface="Century" panose="02040604050505020304" pitchFamily="18" charset="0"/>
              </a:rPr>
              <a:t>f</a:t>
            </a:r>
            <a:r>
              <a:rPr lang="en-US" sz="1800" baseline="-25000" dirty="0">
                <a:latin typeface="Century" panose="02040604050505020304" pitchFamily="18" charset="0"/>
              </a:rPr>
              <a:t>4</a:t>
            </a:r>
            <a:r>
              <a:rPr lang="en-US" sz="1800" dirty="0">
                <a:latin typeface="Century" panose="02040604050505020304" pitchFamily="18" charset="0"/>
              </a:rPr>
              <a:t> = </a:t>
            </a:r>
            <a:r>
              <a:rPr lang="en-US" sz="1800" dirty="0" err="1">
                <a:latin typeface="Century" panose="02040604050505020304" pitchFamily="18" charset="0"/>
              </a:rPr>
              <a:t>octatonicity</a:t>
            </a:r>
            <a:r>
              <a:rPr lang="en-US" sz="1800" dirty="0">
                <a:latin typeface="Century" panose="02040604050505020304" pitchFamily="18" charset="0"/>
              </a:rPr>
              <a:t>, </a:t>
            </a:r>
            <a:r>
              <a:rPr lang="en-US" sz="1800" i="1" dirty="0">
                <a:latin typeface="Century" panose="02040604050505020304" pitchFamily="18" charset="0"/>
              </a:rPr>
              <a:t>f</a:t>
            </a:r>
            <a:r>
              <a:rPr lang="en-US" sz="1800" baseline="-25000" dirty="0">
                <a:latin typeface="Century" panose="02040604050505020304" pitchFamily="18" charset="0"/>
              </a:rPr>
              <a:t>3</a:t>
            </a:r>
            <a:r>
              <a:rPr lang="en-US" sz="1800" dirty="0">
                <a:latin typeface="Century" panose="02040604050505020304" pitchFamily="18" charset="0"/>
              </a:rPr>
              <a:t> = </a:t>
            </a:r>
            <a:r>
              <a:rPr lang="en-US" sz="1800" dirty="0" err="1">
                <a:latin typeface="Century" panose="02040604050505020304" pitchFamily="18" charset="0"/>
              </a:rPr>
              <a:t>hexatonicity</a:t>
            </a:r>
            <a:r>
              <a:rPr lang="en-US" sz="1800" dirty="0">
                <a:latin typeface="Century" panose="02040604050505020304" pitchFamily="18" charset="0"/>
              </a:rPr>
              <a:t>/</a:t>
            </a:r>
            <a:r>
              <a:rPr lang="en-US" sz="1800" dirty="0" err="1">
                <a:latin typeface="Century" panose="02040604050505020304" pitchFamily="18" charset="0"/>
              </a:rPr>
              <a:t>triadicity</a:t>
            </a:r>
            <a:r>
              <a:rPr lang="en-US" sz="1800" dirty="0">
                <a:latin typeface="Century" panose="02040604050505020304" pitchFamily="18" charset="0"/>
              </a:rPr>
              <a:t> . . .</a:t>
            </a:r>
          </a:p>
        </p:txBody>
      </p:sp>
      <p:sp>
        <p:nvSpPr>
          <p:cNvPr id="13" name="TextBox 12">
            <a:extLst>
              <a:ext uri="{FF2B5EF4-FFF2-40B4-BE49-F238E27FC236}">
                <a16:creationId xmlns:a16="http://schemas.microsoft.com/office/drawing/2014/main" id="{7AE6E67F-AE39-6DE0-CCBC-0A173EE990F5}"/>
              </a:ext>
            </a:extLst>
          </p:cNvPr>
          <p:cNvSpPr txBox="1"/>
          <p:nvPr/>
        </p:nvSpPr>
        <p:spPr>
          <a:xfrm>
            <a:off x="532274" y="3122108"/>
            <a:ext cx="8079456" cy="2108269"/>
          </a:xfrm>
          <a:prstGeom prst="rect">
            <a:avLst/>
          </a:prstGeom>
          <a:noFill/>
        </p:spPr>
        <p:txBody>
          <a:bodyPr wrap="none" rtlCol="0">
            <a:spAutoFit/>
          </a:bodyPr>
          <a:lstStyle/>
          <a:p>
            <a:pPr algn="ctr">
              <a:spcAft>
                <a:spcPts val="600"/>
              </a:spcAft>
            </a:pPr>
            <a:r>
              <a:rPr lang="en-US" dirty="0">
                <a:latin typeface="Century" panose="02040604050505020304" pitchFamily="18" charset="0"/>
              </a:rPr>
              <a:t>Case 2: Assume flexible intonation</a:t>
            </a:r>
          </a:p>
          <a:p>
            <a:pPr algn="ctr">
              <a:spcAft>
                <a:spcPts val="600"/>
              </a:spcAft>
            </a:pPr>
            <a:r>
              <a:rPr lang="en-US" sz="2200" dirty="0">
                <a:latin typeface="Century" panose="02040604050505020304" pitchFamily="18" charset="0"/>
              </a:rPr>
              <a:t>⇒</a:t>
            </a:r>
            <a:r>
              <a:rPr lang="en-US" sz="1800" dirty="0">
                <a:latin typeface="Century" panose="02040604050505020304" pitchFamily="18" charset="0"/>
              </a:rPr>
              <a:t>  Coefficients all independent. E.g. </a:t>
            </a:r>
            <a:r>
              <a:rPr lang="en-US" sz="1800" i="1" dirty="0">
                <a:latin typeface="Century" panose="02040604050505020304" pitchFamily="18" charset="0"/>
              </a:rPr>
              <a:t>f</a:t>
            </a:r>
            <a:r>
              <a:rPr lang="en-US" sz="1800" baseline="-25000" dirty="0">
                <a:latin typeface="Century" panose="02040604050505020304" pitchFamily="18" charset="0"/>
              </a:rPr>
              <a:t>7</a:t>
            </a:r>
            <a:r>
              <a:rPr lang="en-US" sz="1800" dirty="0">
                <a:latin typeface="Century" panose="02040604050505020304" pitchFamily="18" charset="0"/>
              </a:rPr>
              <a:t> = </a:t>
            </a:r>
            <a:r>
              <a:rPr lang="en-US" sz="1800" dirty="0" err="1">
                <a:latin typeface="Century" panose="02040604050505020304" pitchFamily="18" charset="0"/>
              </a:rPr>
              <a:t>heptatonicity</a:t>
            </a:r>
            <a:r>
              <a:rPr lang="en-US" sz="1800" dirty="0">
                <a:latin typeface="Century" panose="02040604050505020304" pitchFamily="18" charset="0"/>
              </a:rPr>
              <a:t> ≠ </a:t>
            </a:r>
            <a:r>
              <a:rPr lang="en-US" sz="1800" i="1" dirty="0">
                <a:latin typeface="Century" panose="02040604050505020304" pitchFamily="18" charset="0"/>
              </a:rPr>
              <a:t>f</a:t>
            </a:r>
            <a:r>
              <a:rPr lang="en-US" sz="1800" baseline="-25000" dirty="0">
                <a:latin typeface="Century" panose="02040604050505020304" pitchFamily="18" charset="0"/>
              </a:rPr>
              <a:t>5</a:t>
            </a:r>
            <a:r>
              <a:rPr lang="en-US" sz="1800" dirty="0">
                <a:latin typeface="Century" panose="02040604050505020304" pitchFamily="18" charset="0"/>
              </a:rPr>
              <a:t>,</a:t>
            </a:r>
            <a:br>
              <a:rPr lang="en-US" sz="1800" dirty="0">
                <a:latin typeface="Century" panose="02040604050505020304" pitchFamily="18" charset="0"/>
              </a:rPr>
            </a:br>
            <a:r>
              <a:rPr lang="en-US" sz="1800" i="1" dirty="0">
                <a:latin typeface="Century" panose="02040604050505020304" pitchFamily="18" charset="0"/>
              </a:rPr>
              <a:t>f</a:t>
            </a:r>
            <a:r>
              <a:rPr lang="en-US" sz="1800" baseline="-25000" dirty="0">
                <a:latin typeface="Century" panose="02040604050505020304" pitchFamily="18" charset="0"/>
              </a:rPr>
              <a:t>12</a:t>
            </a:r>
            <a:r>
              <a:rPr lang="en-US" sz="1800" dirty="0">
                <a:latin typeface="Century" panose="02040604050505020304" pitchFamily="18" charset="0"/>
              </a:rPr>
              <a:t> ≠ </a:t>
            </a:r>
            <a:r>
              <a:rPr lang="en-US" sz="1800" i="1" dirty="0">
                <a:latin typeface="Century" panose="02040604050505020304" pitchFamily="18" charset="0"/>
              </a:rPr>
              <a:t>f</a:t>
            </a:r>
            <a:r>
              <a:rPr lang="en-US" baseline="-25000" dirty="0">
                <a:latin typeface="Century" panose="02040604050505020304" pitchFamily="18" charset="0"/>
              </a:rPr>
              <a:t>0</a:t>
            </a:r>
            <a:r>
              <a:rPr lang="en-US" sz="1800" dirty="0">
                <a:latin typeface="Century" panose="02040604050505020304" pitchFamily="18" charset="0"/>
              </a:rPr>
              <a:t> (cardinality), measures conformity </a:t>
            </a:r>
            <a:r>
              <a:rPr lang="en-US" dirty="0">
                <a:latin typeface="Century" panose="02040604050505020304" pitchFamily="18" charset="0"/>
              </a:rPr>
              <a:t>to </a:t>
            </a:r>
            <a:r>
              <a:rPr lang="en-US" sz="1800" dirty="0">
                <a:latin typeface="Century" panose="02040604050505020304" pitchFamily="18" charset="0"/>
              </a:rPr>
              <a:t>ET</a:t>
            </a:r>
          </a:p>
          <a:p>
            <a:pPr algn="ctr">
              <a:spcAft>
                <a:spcPts val="600"/>
              </a:spcAft>
            </a:pPr>
            <a:r>
              <a:rPr lang="en-US" sz="2200" dirty="0">
                <a:latin typeface="Century" panose="02040604050505020304" pitchFamily="18" charset="0"/>
              </a:rPr>
              <a:t>⇒</a:t>
            </a:r>
            <a:r>
              <a:rPr lang="en-US" sz="1800" dirty="0">
                <a:latin typeface="Century" panose="02040604050505020304" pitchFamily="18" charset="0"/>
              </a:rPr>
              <a:t>  Same-numbered coefficients still comparable to ET cases (8ve is fixed) </a:t>
            </a:r>
            <a:br>
              <a:rPr lang="en-US" sz="1800" dirty="0">
                <a:latin typeface="Century" panose="02040604050505020304" pitchFamily="18" charset="0"/>
              </a:rPr>
            </a:br>
            <a:r>
              <a:rPr lang="en-US" sz="1800" dirty="0">
                <a:latin typeface="Century" panose="02040604050505020304" pitchFamily="18" charset="0"/>
              </a:rPr>
              <a:t>(</a:t>
            </a:r>
            <a:r>
              <a:rPr lang="en-US" dirty="0">
                <a:latin typeface="Century" panose="02040604050505020304" pitchFamily="18" charset="0"/>
              </a:rPr>
              <a:t>e.g. </a:t>
            </a:r>
            <a:r>
              <a:rPr lang="en-US" sz="1800" i="1" dirty="0">
                <a:latin typeface="Century" panose="02040604050505020304" pitchFamily="18" charset="0"/>
              </a:rPr>
              <a:t>f</a:t>
            </a:r>
            <a:r>
              <a:rPr lang="en-US" sz="1800" baseline="-25000" dirty="0">
                <a:latin typeface="Century" panose="02040604050505020304" pitchFamily="18" charset="0"/>
              </a:rPr>
              <a:t>7</a:t>
            </a:r>
            <a:r>
              <a:rPr lang="en-US" sz="1800" dirty="0">
                <a:latin typeface="Century" panose="02040604050505020304" pitchFamily="18" charset="0"/>
              </a:rPr>
              <a:t> = </a:t>
            </a:r>
            <a:r>
              <a:rPr lang="en-US" sz="1800" dirty="0" err="1">
                <a:latin typeface="Century" panose="02040604050505020304" pitchFamily="18" charset="0"/>
              </a:rPr>
              <a:t>heptatonicity</a:t>
            </a:r>
            <a:r>
              <a:rPr lang="en-US" sz="1800" dirty="0">
                <a:latin typeface="Century" panose="02040604050505020304" pitchFamily="18" charset="0"/>
              </a:rPr>
              <a:t> with </a:t>
            </a:r>
            <a:r>
              <a:rPr lang="en-US" sz="1800" dirty="0" err="1">
                <a:latin typeface="Century" panose="02040604050505020304" pitchFamily="18" charset="0"/>
              </a:rPr>
              <a:t>diatonicity</a:t>
            </a:r>
            <a:r>
              <a:rPr lang="en-US" sz="1800" dirty="0">
                <a:latin typeface="Century" panose="02040604050505020304" pitchFamily="18" charset="0"/>
              </a:rPr>
              <a:t> as special case)</a:t>
            </a:r>
          </a:p>
          <a:p>
            <a:pPr algn="ctr">
              <a:spcAft>
                <a:spcPts val="600"/>
              </a:spcAft>
            </a:pPr>
            <a:r>
              <a:rPr lang="en-US" baseline="-25000" dirty="0">
                <a:latin typeface="Century" panose="02040604050505020304" pitchFamily="18" charset="0"/>
              </a:rPr>
              <a:t> </a:t>
            </a:r>
            <a:r>
              <a:rPr lang="en-US" sz="1800" dirty="0">
                <a:latin typeface="Century" panose="02040604050505020304" pitchFamily="18" charset="0"/>
              </a:rPr>
              <a:t>  </a:t>
            </a:r>
            <a:endParaRPr lang="en-US" dirty="0">
              <a:latin typeface="Century" panose="02040604050505020304" pitchFamily="18" charset="0"/>
            </a:endParaRPr>
          </a:p>
        </p:txBody>
      </p:sp>
    </p:spTree>
    <p:extLst>
      <p:ext uri="{BB962C8B-B14F-4D97-AF65-F5344CB8AC3E}">
        <p14:creationId xmlns:p14="http://schemas.microsoft.com/office/powerpoint/2010/main" val="4251547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D962AFD5-9C8E-B164-9761-E45606146971}"/>
              </a:ext>
            </a:extLst>
          </p:cNvPr>
          <p:cNvPicPr>
            <a:picLocks noChangeAspect="1"/>
          </p:cNvPicPr>
          <p:nvPr/>
        </p:nvPicPr>
        <p:blipFill>
          <a:blip r:embed="rId5"/>
          <a:stretch>
            <a:fillRect/>
          </a:stretch>
        </p:blipFill>
        <p:spPr>
          <a:xfrm>
            <a:off x="54211" y="3157558"/>
            <a:ext cx="8970265" cy="1029767"/>
          </a:xfrm>
          <a:prstGeom prst="rect">
            <a:avLst/>
          </a:prstGeom>
        </p:spPr>
      </p:pic>
      <p:sp>
        <p:nvSpPr>
          <p:cNvPr id="2" name="Title 1">
            <a:extLst>
              <a:ext uri="{FF2B5EF4-FFF2-40B4-BE49-F238E27FC236}">
                <a16:creationId xmlns:a16="http://schemas.microsoft.com/office/drawing/2014/main" id="{C0099C4F-DDE1-E753-B1FE-13FCE5359E2F}"/>
              </a:ext>
            </a:extLst>
          </p:cNvPr>
          <p:cNvSpPr>
            <a:spLocks noGrp="1"/>
          </p:cNvSpPr>
          <p:nvPr>
            <p:ph type="title"/>
          </p:nvPr>
        </p:nvSpPr>
        <p:spPr/>
        <p:txBody>
          <a:bodyPr/>
          <a:lstStyle/>
          <a:p>
            <a:r>
              <a:rPr lang="en-US" dirty="0"/>
              <a:t>Flexibly Defined Interval Categories</a:t>
            </a:r>
          </a:p>
        </p:txBody>
      </p:sp>
      <p:sp>
        <p:nvSpPr>
          <p:cNvPr id="3" name="Content Placeholder 2">
            <a:extLst>
              <a:ext uri="{FF2B5EF4-FFF2-40B4-BE49-F238E27FC236}">
                <a16:creationId xmlns:a16="http://schemas.microsoft.com/office/drawing/2014/main" id="{DDE29642-90C5-CB19-00E3-436C513CF1C5}"/>
              </a:ext>
            </a:extLst>
          </p:cNvPr>
          <p:cNvSpPr>
            <a:spLocks noGrp="1"/>
          </p:cNvSpPr>
          <p:nvPr>
            <p:ph idx="1"/>
          </p:nvPr>
        </p:nvSpPr>
        <p:spPr>
          <a:xfrm>
            <a:off x="477796" y="666155"/>
            <a:ext cx="8204885" cy="427483"/>
          </a:xfrm>
        </p:spPr>
        <p:txBody>
          <a:bodyPr>
            <a:normAutofit fontScale="77500" lnSpcReduction="20000"/>
          </a:bodyPr>
          <a:lstStyle/>
          <a:p>
            <a:r>
              <a:rPr lang="en-US" dirty="0"/>
              <a:t>An attempted transcription (after </a:t>
            </a:r>
            <a:r>
              <a:rPr lang="en-US" dirty="0" err="1"/>
              <a:t>Titon</a:t>
            </a:r>
            <a:r>
              <a:rPr lang="en-US" dirty="0"/>
              <a:t>) of Charlie Patton “Banty Rooster Blues” </a:t>
            </a:r>
          </a:p>
        </p:txBody>
      </p:sp>
      <p:sp>
        <p:nvSpPr>
          <p:cNvPr id="4" name="Date Placeholder 3">
            <a:extLst>
              <a:ext uri="{FF2B5EF4-FFF2-40B4-BE49-F238E27FC236}">
                <a16:creationId xmlns:a16="http://schemas.microsoft.com/office/drawing/2014/main" id="{3614A47B-AC50-8EE7-594D-6E43F0F0A77C}"/>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E9D7F6C8-394E-8540-3046-E0E39F9E79E1}"/>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E4F592AE-5AD9-BAD4-12A0-AFE9C1E88765}"/>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35</a:t>
            </a:fld>
            <a:endParaRPr lang="en-US">
              <a:latin typeface="Calisto MT" panose="02040603050505030304" pitchFamily="18" charset="77"/>
            </a:endParaRPr>
          </a:p>
        </p:txBody>
      </p:sp>
      <p:sp>
        <p:nvSpPr>
          <p:cNvPr id="7" name="TextBox 6">
            <a:extLst>
              <a:ext uri="{FF2B5EF4-FFF2-40B4-BE49-F238E27FC236}">
                <a16:creationId xmlns:a16="http://schemas.microsoft.com/office/drawing/2014/main" id="{25E424BC-BE1D-A214-A589-7E0E1DE3BBD2}"/>
              </a:ext>
            </a:extLst>
          </p:cNvPr>
          <p:cNvSpPr txBox="1"/>
          <p:nvPr/>
        </p:nvSpPr>
        <p:spPr>
          <a:xfrm>
            <a:off x="2713020" y="2418897"/>
            <a:ext cx="3780202" cy="369332"/>
          </a:xfrm>
          <a:prstGeom prst="rect">
            <a:avLst/>
          </a:prstGeom>
          <a:noFill/>
        </p:spPr>
        <p:txBody>
          <a:bodyPr wrap="none" rtlCol="0">
            <a:spAutoFit/>
          </a:bodyPr>
          <a:lstStyle/>
          <a:p>
            <a:r>
              <a:rPr lang="en-US">
                <a:latin typeface="Century" panose="02040604050505020304" pitchFamily="18" charset="0"/>
              </a:rPr>
              <a:t>8ve/12 categorization of intervals:</a:t>
            </a:r>
          </a:p>
        </p:txBody>
      </p:sp>
      <p:pic>
        <p:nvPicPr>
          <p:cNvPr id="9" name="Picture 8">
            <a:extLst>
              <a:ext uri="{FF2B5EF4-FFF2-40B4-BE49-F238E27FC236}">
                <a16:creationId xmlns:a16="http://schemas.microsoft.com/office/drawing/2014/main" id="{BB73C00A-C643-1939-59D2-3C774563BC98}"/>
              </a:ext>
            </a:extLst>
          </p:cNvPr>
          <p:cNvPicPr>
            <a:picLocks noChangeAspect="1"/>
          </p:cNvPicPr>
          <p:nvPr/>
        </p:nvPicPr>
        <p:blipFill>
          <a:blip r:embed="rId6"/>
          <a:stretch>
            <a:fillRect/>
          </a:stretch>
        </p:blipFill>
        <p:spPr>
          <a:xfrm>
            <a:off x="1189319" y="1093638"/>
            <a:ext cx="6604000" cy="927100"/>
          </a:xfrm>
          <a:prstGeom prst="rect">
            <a:avLst/>
          </a:prstGeom>
        </p:spPr>
      </p:pic>
      <p:sp>
        <p:nvSpPr>
          <p:cNvPr id="12" name="TextBox 11">
            <a:extLst>
              <a:ext uri="{FF2B5EF4-FFF2-40B4-BE49-F238E27FC236}">
                <a16:creationId xmlns:a16="http://schemas.microsoft.com/office/drawing/2014/main" id="{D1E2154A-94F7-D0A7-07B6-4EDFEC6C319E}"/>
              </a:ext>
            </a:extLst>
          </p:cNvPr>
          <p:cNvSpPr txBox="1"/>
          <p:nvPr/>
        </p:nvSpPr>
        <p:spPr>
          <a:xfrm>
            <a:off x="2019512" y="2001302"/>
            <a:ext cx="441146" cy="369332"/>
          </a:xfrm>
          <a:prstGeom prst="rect">
            <a:avLst/>
          </a:prstGeom>
          <a:noFill/>
        </p:spPr>
        <p:txBody>
          <a:bodyPr wrap="none" rtlCol="0">
            <a:spAutoFit/>
          </a:bodyPr>
          <a:lstStyle/>
          <a:p>
            <a:r>
              <a:rPr lang="en-US"/>
              <a:t>+5</a:t>
            </a:r>
          </a:p>
        </p:txBody>
      </p:sp>
      <p:sp>
        <p:nvSpPr>
          <p:cNvPr id="13" name="TextBox 12">
            <a:extLst>
              <a:ext uri="{FF2B5EF4-FFF2-40B4-BE49-F238E27FC236}">
                <a16:creationId xmlns:a16="http://schemas.microsoft.com/office/drawing/2014/main" id="{B17153DF-BA04-666E-602D-3CF32007198D}"/>
              </a:ext>
            </a:extLst>
          </p:cNvPr>
          <p:cNvSpPr txBox="1"/>
          <p:nvPr/>
        </p:nvSpPr>
        <p:spPr>
          <a:xfrm>
            <a:off x="3249717" y="2001302"/>
            <a:ext cx="441146" cy="369332"/>
          </a:xfrm>
          <a:prstGeom prst="rect">
            <a:avLst/>
          </a:prstGeom>
          <a:noFill/>
        </p:spPr>
        <p:txBody>
          <a:bodyPr wrap="none" rtlCol="0">
            <a:spAutoFit/>
          </a:bodyPr>
          <a:lstStyle/>
          <a:p>
            <a:r>
              <a:rPr lang="en-US"/>
              <a:t>+3</a:t>
            </a:r>
          </a:p>
        </p:txBody>
      </p:sp>
      <p:sp>
        <p:nvSpPr>
          <p:cNvPr id="14" name="TextBox 13">
            <a:extLst>
              <a:ext uri="{FF2B5EF4-FFF2-40B4-BE49-F238E27FC236}">
                <a16:creationId xmlns:a16="http://schemas.microsoft.com/office/drawing/2014/main" id="{D3CC7E11-D971-FB00-5B4E-E96A4E677158}"/>
              </a:ext>
            </a:extLst>
          </p:cNvPr>
          <p:cNvSpPr txBox="1"/>
          <p:nvPr/>
        </p:nvSpPr>
        <p:spPr>
          <a:xfrm>
            <a:off x="4753535" y="2001302"/>
            <a:ext cx="428322" cy="369332"/>
          </a:xfrm>
          <a:prstGeom prst="rect">
            <a:avLst/>
          </a:prstGeom>
          <a:noFill/>
        </p:spPr>
        <p:txBody>
          <a:bodyPr wrap="none" rtlCol="0">
            <a:spAutoFit/>
          </a:bodyPr>
          <a:lstStyle/>
          <a:p>
            <a:r>
              <a:rPr lang="en-US"/>
              <a:t>–4</a:t>
            </a:r>
          </a:p>
        </p:txBody>
      </p:sp>
      <p:sp>
        <p:nvSpPr>
          <p:cNvPr id="15" name="TextBox 14">
            <a:extLst>
              <a:ext uri="{FF2B5EF4-FFF2-40B4-BE49-F238E27FC236}">
                <a16:creationId xmlns:a16="http://schemas.microsoft.com/office/drawing/2014/main" id="{888C8898-BAE0-BA70-16C2-C2653BAA07A4}"/>
              </a:ext>
            </a:extLst>
          </p:cNvPr>
          <p:cNvSpPr txBox="1"/>
          <p:nvPr/>
        </p:nvSpPr>
        <p:spPr>
          <a:xfrm>
            <a:off x="5298141" y="2004664"/>
            <a:ext cx="428322" cy="369332"/>
          </a:xfrm>
          <a:prstGeom prst="rect">
            <a:avLst/>
          </a:prstGeom>
          <a:noFill/>
        </p:spPr>
        <p:txBody>
          <a:bodyPr wrap="none" rtlCol="0">
            <a:spAutoFit/>
          </a:bodyPr>
          <a:lstStyle/>
          <a:p>
            <a:r>
              <a:rPr lang="en-US"/>
              <a:t>–2</a:t>
            </a:r>
          </a:p>
        </p:txBody>
      </p:sp>
      <p:sp>
        <p:nvSpPr>
          <p:cNvPr id="16" name="TextBox 15">
            <a:extLst>
              <a:ext uri="{FF2B5EF4-FFF2-40B4-BE49-F238E27FC236}">
                <a16:creationId xmlns:a16="http://schemas.microsoft.com/office/drawing/2014/main" id="{0F69A451-118A-63A2-9153-ACEF859FBBF8}"/>
              </a:ext>
            </a:extLst>
          </p:cNvPr>
          <p:cNvSpPr txBox="1"/>
          <p:nvPr/>
        </p:nvSpPr>
        <p:spPr>
          <a:xfrm>
            <a:off x="5668930" y="2008002"/>
            <a:ext cx="428322" cy="369332"/>
          </a:xfrm>
          <a:prstGeom prst="rect">
            <a:avLst/>
          </a:prstGeom>
          <a:noFill/>
        </p:spPr>
        <p:txBody>
          <a:bodyPr wrap="none" rtlCol="0">
            <a:spAutoFit/>
          </a:bodyPr>
          <a:lstStyle/>
          <a:p>
            <a:r>
              <a:rPr lang="en-US"/>
              <a:t>–3</a:t>
            </a:r>
          </a:p>
        </p:txBody>
      </p:sp>
      <p:sp>
        <p:nvSpPr>
          <p:cNvPr id="17" name="TextBox 16">
            <a:extLst>
              <a:ext uri="{FF2B5EF4-FFF2-40B4-BE49-F238E27FC236}">
                <a16:creationId xmlns:a16="http://schemas.microsoft.com/office/drawing/2014/main" id="{DFA28B05-AD79-F90A-6E45-7D212524DC18}"/>
              </a:ext>
            </a:extLst>
          </p:cNvPr>
          <p:cNvSpPr txBox="1"/>
          <p:nvPr/>
        </p:nvSpPr>
        <p:spPr>
          <a:xfrm>
            <a:off x="6038089" y="2006510"/>
            <a:ext cx="428322" cy="369332"/>
          </a:xfrm>
          <a:prstGeom prst="rect">
            <a:avLst/>
          </a:prstGeom>
          <a:noFill/>
        </p:spPr>
        <p:txBody>
          <a:bodyPr wrap="none" rtlCol="0">
            <a:spAutoFit/>
          </a:bodyPr>
          <a:lstStyle/>
          <a:p>
            <a:r>
              <a:rPr lang="en-US"/>
              <a:t>–7</a:t>
            </a:r>
          </a:p>
        </p:txBody>
      </p:sp>
      <p:sp>
        <p:nvSpPr>
          <p:cNvPr id="18" name="Freeform 17">
            <a:extLst>
              <a:ext uri="{FF2B5EF4-FFF2-40B4-BE49-F238E27FC236}">
                <a16:creationId xmlns:a16="http://schemas.microsoft.com/office/drawing/2014/main" id="{1A7AECCA-04B5-34D2-A067-259B0CFAC1FD}"/>
              </a:ext>
            </a:extLst>
          </p:cNvPr>
          <p:cNvSpPr/>
          <p:nvPr/>
        </p:nvSpPr>
        <p:spPr>
          <a:xfrm>
            <a:off x="5427133" y="3023719"/>
            <a:ext cx="3417146" cy="238088"/>
          </a:xfrm>
          <a:custGeom>
            <a:avLst/>
            <a:gdLst>
              <a:gd name="connsiteX0" fmla="*/ 0 w 2945624"/>
              <a:gd name="connsiteY0" fmla="*/ 153758 h 181679"/>
              <a:gd name="connsiteX1" fmla="*/ 1437911 w 2945624"/>
              <a:gd name="connsiteY1" fmla="*/ 195 h 181679"/>
              <a:gd name="connsiteX2" fmla="*/ 2945624 w 2945624"/>
              <a:gd name="connsiteY2" fmla="*/ 181679 h 181679"/>
              <a:gd name="connsiteX3" fmla="*/ 2945624 w 2945624"/>
              <a:gd name="connsiteY3" fmla="*/ 181679 h 181679"/>
            </a:gdLst>
            <a:ahLst/>
            <a:cxnLst>
              <a:cxn ang="0">
                <a:pos x="connsiteX0" y="connsiteY0"/>
              </a:cxn>
              <a:cxn ang="0">
                <a:pos x="connsiteX1" y="connsiteY1"/>
              </a:cxn>
              <a:cxn ang="0">
                <a:pos x="connsiteX2" y="connsiteY2"/>
              </a:cxn>
              <a:cxn ang="0">
                <a:pos x="connsiteX3" y="connsiteY3"/>
              </a:cxn>
            </a:cxnLst>
            <a:rect l="l" t="t" r="r" b="b"/>
            <a:pathLst>
              <a:path w="2945624" h="181679">
                <a:moveTo>
                  <a:pt x="0" y="153758"/>
                </a:moveTo>
                <a:cubicBezTo>
                  <a:pt x="473487" y="74649"/>
                  <a:pt x="946974" y="-4459"/>
                  <a:pt x="1437911" y="195"/>
                </a:cubicBezTo>
                <a:cubicBezTo>
                  <a:pt x="1928848" y="4848"/>
                  <a:pt x="2945624" y="181679"/>
                  <a:pt x="2945624" y="181679"/>
                </a:cubicBezTo>
                <a:lnTo>
                  <a:pt x="2945624" y="181679"/>
                </a:lnTo>
              </a:path>
            </a:pathLst>
          </a:custGeom>
          <a:ln w="28575">
            <a:solidFill>
              <a:srgbClr val="C00000"/>
            </a:solidFill>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2D27BEC1-D3C5-08B3-A20C-66417C4A2472}"/>
              </a:ext>
            </a:extLst>
          </p:cNvPr>
          <p:cNvSpPr txBox="1"/>
          <p:nvPr/>
        </p:nvSpPr>
        <p:spPr>
          <a:xfrm>
            <a:off x="7315409" y="2712262"/>
            <a:ext cx="457176" cy="369332"/>
          </a:xfrm>
          <a:prstGeom prst="rect">
            <a:avLst/>
          </a:prstGeom>
          <a:noFill/>
        </p:spPr>
        <p:txBody>
          <a:bodyPr wrap="none" rtlCol="0">
            <a:spAutoFit/>
          </a:bodyPr>
          <a:lstStyle/>
          <a:p>
            <a:r>
              <a:rPr lang="en-US" b="1">
                <a:solidFill>
                  <a:srgbClr val="C00000"/>
                </a:solidFill>
              </a:rPr>
              <a:t>+5</a:t>
            </a:r>
          </a:p>
        </p:txBody>
      </p:sp>
      <p:sp>
        <p:nvSpPr>
          <p:cNvPr id="20" name="Freeform 19">
            <a:extLst>
              <a:ext uri="{FF2B5EF4-FFF2-40B4-BE49-F238E27FC236}">
                <a16:creationId xmlns:a16="http://schemas.microsoft.com/office/drawing/2014/main" id="{38A6E1B3-B181-3079-5200-5854A6BF81EB}"/>
              </a:ext>
            </a:extLst>
          </p:cNvPr>
          <p:cNvSpPr/>
          <p:nvPr/>
        </p:nvSpPr>
        <p:spPr>
          <a:xfrm rot="21172873">
            <a:off x="426527" y="2955438"/>
            <a:ext cx="1978073" cy="366043"/>
          </a:xfrm>
          <a:custGeom>
            <a:avLst/>
            <a:gdLst>
              <a:gd name="connsiteX0" fmla="*/ 0 w 1742661"/>
              <a:gd name="connsiteY0" fmla="*/ 128979 h 519918"/>
              <a:gd name="connsiteX1" fmla="*/ 1119809 w 1742661"/>
              <a:gd name="connsiteY1" fmla="*/ 22962 h 519918"/>
              <a:gd name="connsiteX2" fmla="*/ 1742661 w 1742661"/>
              <a:gd name="connsiteY2" fmla="*/ 519918 h 519918"/>
            </a:gdLst>
            <a:ahLst/>
            <a:cxnLst>
              <a:cxn ang="0">
                <a:pos x="connsiteX0" y="connsiteY0"/>
              </a:cxn>
              <a:cxn ang="0">
                <a:pos x="connsiteX1" y="connsiteY1"/>
              </a:cxn>
              <a:cxn ang="0">
                <a:pos x="connsiteX2" y="connsiteY2"/>
              </a:cxn>
            </a:cxnLst>
            <a:rect l="l" t="t" r="r" b="b"/>
            <a:pathLst>
              <a:path w="1742661" h="519918">
                <a:moveTo>
                  <a:pt x="0" y="128979"/>
                </a:moveTo>
                <a:cubicBezTo>
                  <a:pt x="414683" y="43392"/>
                  <a:pt x="829366" y="-42195"/>
                  <a:pt x="1119809" y="22962"/>
                </a:cubicBezTo>
                <a:cubicBezTo>
                  <a:pt x="1410253" y="88118"/>
                  <a:pt x="1576457" y="304018"/>
                  <a:pt x="1742661" y="519918"/>
                </a:cubicBezTo>
              </a:path>
            </a:pathLst>
          </a:custGeom>
          <a:noFill/>
          <a:ln w="28575">
            <a:solidFill>
              <a:srgbClr val="C0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96C71ABD-CEF7-32B5-D0C2-BC3783735B7C}"/>
              </a:ext>
            </a:extLst>
          </p:cNvPr>
          <p:cNvSpPr/>
          <p:nvPr/>
        </p:nvSpPr>
        <p:spPr>
          <a:xfrm rot="21298583">
            <a:off x="425743" y="2803792"/>
            <a:ext cx="2707519" cy="515672"/>
          </a:xfrm>
          <a:custGeom>
            <a:avLst/>
            <a:gdLst>
              <a:gd name="connsiteX0" fmla="*/ 0 w 2392017"/>
              <a:gd name="connsiteY0" fmla="*/ 190432 h 402466"/>
              <a:gd name="connsiteX1" fmla="*/ 1530626 w 2392017"/>
              <a:gd name="connsiteY1" fmla="*/ 4901 h 402466"/>
              <a:gd name="connsiteX2" fmla="*/ 2219739 w 2392017"/>
              <a:gd name="connsiteY2" fmla="*/ 84414 h 402466"/>
              <a:gd name="connsiteX3" fmla="*/ 2392017 w 2392017"/>
              <a:gd name="connsiteY3" fmla="*/ 402466 h 402466"/>
            </a:gdLst>
            <a:ahLst/>
            <a:cxnLst>
              <a:cxn ang="0">
                <a:pos x="connsiteX0" y="connsiteY0"/>
              </a:cxn>
              <a:cxn ang="0">
                <a:pos x="connsiteX1" y="connsiteY1"/>
              </a:cxn>
              <a:cxn ang="0">
                <a:pos x="connsiteX2" y="connsiteY2"/>
              </a:cxn>
              <a:cxn ang="0">
                <a:pos x="connsiteX3" y="connsiteY3"/>
              </a:cxn>
            </a:cxnLst>
            <a:rect l="l" t="t" r="r" b="b"/>
            <a:pathLst>
              <a:path w="2392017" h="402466">
                <a:moveTo>
                  <a:pt x="0" y="190432"/>
                </a:moveTo>
                <a:cubicBezTo>
                  <a:pt x="580335" y="106501"/>
                  <a:pt x="1160670" y="22571"/>
                  <a:pt x="1530626" y="4901"/>
                </a:cubicBezTo>
                <a:cubicBezTo>
                  <a:pt x="1900583" y="-12769"/>
                  <a:pt x="2076174" y="18153"/>
                  <a:pt x="2219739" y="84414"/>
                </a:cubicBezTo>
                <a:cubicBezTo>
                  <a:pt x="2363304" y="150675"/>
                  <a:pt x="2377660" y="276570"/>
                  <a:pt x="2392017" y="402466"/>
                </a:cubicBezTo>
              </a:path>
            </a:pathLst>
          </a:custGeom>
          <a:noFill/>
          <a:ln w="28575">
            <a:solidFill>
              <a:srgbClr val="C0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A51C28-10EC-4C0F-07E8-36BBD439E5B0}"/>
              </a:ext>
            </a:extLst>
          </p:cNvPr>
          <p:cNvSpPr txBox="1"/>
          <p:nvPr/>
        </p:nvSpPr>
        <p:spPr>
          <a:xfrm>
            <a:off x="3057185" y="2702412"/>
            <a:ext cx="457176" cy="369332"/>
          </a:xfrm>
          <a:prstGeom prst="rect">
            <a:avLst/>
          </a:prstGeom>
          <a:noFill/>
        </p:spPr>
        <p:txBody>
          <a:bodyPr wrap="none" rtlCol="0">
            <a:spAutoFit/>
          </a:bodyPr>
          <a:lstStyle/>
          <a:p>
            <a:r>
              <a:rPr lang="en-US" b="1">
                <a:solidFill>
                  <a:srgbClr val="C00000"/>
                </a:solidFill>
              </a:rPr>
              <a:t>+4</a:t>
            </a:r>
          </a:p>
        </p:txBody>
      </p:sp>
      <p:sp>
        <p:nvSpPr>
          <p:cNvPr id="23" name="TextBox 22">
            <a:extLst>
              <a:ext uri="{FF2B5EF4-FFF2-40B4-BE49-F238E27FC236}">
                <a16:creationId xmlns:a16="http://schemas.microsoft.com/office/drawing/2014/main" id="{8C5E1CA2-171E-40B3-7428-9117A7438E7F}"/>
              </a:ext>
            </a:extLst>
          </p:cNvPr>
          <p:cNvSpPr txBox="1"/>
          <p:nvPr/>
        </p:nvSpPr>
        <p:spPr>
          <a:xfrm>
            <a:off x="2664859" y="3348401"/>
            <a:ext cx="320922" cy="369332"/>
          </a:xfrm>
          <a:prstGeom prst="rect">
            <a:avLst/>
          </a:prstGeom>
          <a:noFill/>
        </p:spPr>
        <p:txBody>
          <a:bodyPr wrap="none" rtlCol="0">
            <a:spAutoFit/>
          </a:bodyPr>
          <a:lstStyle/>
          <a:p>
            <a:r>
              <a:rPr lang="en-US" b="1">
                <a:solidFill>
                  <a:srgbClr val="C00000"/>
                </a:solidFill>
              </a:rPr>
              <a:t>1</a:t>
            </a:r>
          </a:p>
        </p:txBody>
      </p:sp>
      <p:sp>
        <p:nvSpPr>
          <p:cNvPr id="24" name="Freeform 23">
            <a:extLst>
              <a:ext uri="{FF2B5EF4-FFF2-40B4-BE49-F238E27FC236}">
                <a16:creationId xmlns:a16="http://schemas.microsoft.com/office/drawing/2014/main" id="{F2A8A34F-0175-1A88-D45B-331FBB7B36A1}"/>
              </a:ext>
            </a:extLst>
          </p:cNvPr>
          <p:cNvSpPr/>
          <p:nvPr/>
        </p:nvSpPr>
        <p:spPr>
          <a:xfrm>
            <a:off x="2593989" y="3304820"/>
            <a:ext cx="462665" cy="61969"/>
          </a:xfrm>
          <a:custGeom>
            <a:avLst/>
            <a:gdLst>
              <a:gd name="connsiteX0" fmla="*/ 0 w 462665"/>
              <a:gd name="connsiteY0" fmla="*/ 0 h 61969"/>
              <a:gd name="connsiteX1" fmla="*/ 229511 w 462665"/>
              <a:gd name="connsiteY1" fmla="*/ 61931 h 61969"/>
              <a:gd name="connsiteX2" fmla="*/ 462665 w 462665"/>
              <a:gd name="connsiteY2" fmla="*/ 7286 h 61969"/>
            </a:gdLst>
            <a:ahLst/>
            <a:cxnLst>
              <a:cxn ang="0">
                <a:pos x="connsiteX0" y="connsiteY0"/>
              </a:cxn>
              <a:cxn ang="0">
                <a:pos x="connsiteX1" y="connsiteY1"/>
              </a:cxn>
              <a:cxn ang="0">
                <a:pos x="connsiteX2" y="connsiteY2"/>
              </a:cxn>
            </a:cxnLst>
            <a:rect l="l" t="t" r="r" b="b"/>
            <a:pathLst>
              <a:path w="462665" h="61969">
                <a:moveTo>
                  <a:pt x="0" y="0"/>
                </a:moveTo>
                <a:cubicBezTo>
                  <a:pt x="76200" y="30358"/>
                  <a:pt x="152400" y="60717"/>
                  <a:pt x="229511" y="61931"/>
                </a:cubicBezTo>
                <a:cubicBezTo>
                  <a:pt x="306622" y="63145"/>
                  <a:pt x="384643" y="35215"/>
                  <a:pt x="462665" y="7286"/>
                </a:cubicBezTo>
              </a:path>
            </a:pathLst>
          </a:custGeom>
          <a:noFill/>
          <a:ln w="28575">
            <a:solidFill>
              <a:srgbClr val="C00000"/>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1F7DA8E-B8A8-37C7-3596-6E7FBC3C4F12}"/>
              </a:ext>
            </a:extLst>
          </p:cNvPr>
          <p:cNvSpPr txBox="1"/>
          <p:nvPr/>
        </p:nvSpPr>
        <p:spPr>
          <a:xfrm>
            <a:off x="2212848" y="2773484"/>
            <a:ext cx="457176" cy="369332"/>
          </a:xfrm>
          <a:prstGeom prst="rect">
            <a:avLst/>
          </a:prstGeom>
          <a:noFill/>
        </p:spPr>
        <p:txBody>
          <a:bodyPr wrap="none" rtlCol="0">
            <a:spAutoFit/>
          </a:bodyPr>
          <a:lstStyle/>
          <a:p>
            <a:r>
              <a:rPr lang="en-US" b="1">
                <a:solidFill>
                  <a:srgbClr val="C00000"/>
                </a:solidFill>
              </a:rPr>
              <a:t>+3</a:t>
            </a:r>
          </a:p>
        </p:txBody>
      </p:sp>
      <p:pic>
        <p:nvPicPr>
          <p:cNvPr id="8" name="bantyRooster">
            <a:hlinkClick r:id="" action="ppaction://media"/>
            <a:extLst>
              <a:ext uri="{FF2B5EF4-FFF2-40B4-BE49-F238E27FC236}">
                <a16:creationId xmlns:a16="http://schemas.microsoft.com/office/drawing/2014/main" id="{EDB41925-7D3E-618F-7965-347209E81D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3941" y="195403"/>
            <a:ext cx="380075" cy="380075"/>
          </a:xfrm>
          <a:prstGeom prst="rect">
            <a:avLst/>
          </a:prstGeom>
        </p:spPr>
      </p:pic>
    </p:spTree>
    <p:extLst>
      <p:ext uri="{BB962C8B-B14F-4D97-AF65-F5344CB8AC3E}">
        <p14:creationId xmlns:p14="http://schemas.microsoft.com/office/powerpoint/2010/main" val="416918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500"/>
                                        <p:tgtEl>
                                          <p:spTgt spid="20"/>
                                        </p:tgtEl>
                                      </p:cBhvr>
                                    </p:animEffect>
                                  </p:childTnLst>
                                </p:cTn>
                              </p:par>
                            </p:childTnLst>
                          </p:cTn>
                        </p:par>
                        <p:par>
                          <p:cTn id="19" fill="hold">
                            <p:stCondLst>
                              <p:cond delay="500"/>
                            </p:stCondLst>
                            <p:childTnLst>
                              <p:par>
                                <p:cTn id="20" presetID="9" presetClass="entr" presetSubtype="0"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dissolve">
                                      <p:cBhvr>
                                        <p:cTn id="22" dur="500"/>
                                        <p:tgtEl>
                                          <p:spTgt spid="22"/>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dissolve">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dissolve">
                                      <p:cBhvr>
                                        <p:cTn id="30" dur="500"/>
                                        <p:tgtEl>
                                          <p:spTgt spid="24"/>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dissolve">
                                      <p:cBhvr>
                                        <p:cTn id="3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8"/>
                </p:tgtEl>
              </p:cMediaNode>
            </p:audio>
          </p:childTnLst>
        </p:cTn>
      </p:par>
    </p:tnLst>
    <p:bldLst>
      <p:bldP spid="18" grpId="0" animBg="1"/>
      <p:bldP spid="19" grpId="0"/>
      <p:bldP spid="20" grpId="0" animBg="1"/>
      <p:bldP spid="21" grpId="0" animBg="1"/>
      <p:bldP spid="22" grpId="0"/>
      <p:bldP spid="23" grpId="0"/>
      <p:bldP spid="24" grpId="0" animBg="1"/>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99C4F-DDE1-E753-B1FE-13FCE5359E2F}"/>
              </a:ext>
            </a:extLst>
          </p:cNvPr>
          <p:cNvSpPr>
            <a:spLocks noGrp="1"/>
          </p:cNvSpPr>
          <p:nvPr>
            <p:ph type="title"/>
          </p:nvPr>
        </p:nvSpPr>
        <p:spPr/>
        <p:txBody>
          <a:bodyPr/>
          <a:lstStyle/>
          <a:p>
            <a:r>
              <a:rPr lang="en-US"/>
              <a:t>Flexibly Defined Interval Categories</a:t>
            </a:r>
          </a:p>
        </p:txBody>
      </p:sp>
      <p:sp>
        <p:nvSpPr>
          <p:cNvPr id="3" name="Content Placeholder 2">
            <a:extLst>
              <a:ext uri="{FF2B5EF4-FFF2-40B4-BE49-F238E27FC236}">
                <a16:creationId xmlns:a16="http://schemas.microsoft.com/office/drawing/2014/main" id="{DDE29642-90C5-CB19-00E3-436C513CF1C5}"/>
              </a:ext>
            </a:extLst>
          </p:cNvPr>
          <p:cNvSpPr>
            <a:spLocks noGrp="1"/>
          </p:cNvSpPr>
          <p:nvPr>
            <p:ph idx="1"/>
          </p:nvPr>
        </p:nvSpPr>
        <p:spPr>
          <a:xfrm>
            <a:off x="477796" y="666155"/>
            <a:ext cx="8204885" cy="427483"/>
          </a:xfrm>
        </p:spPr>
        <p:txBody>
          <a:bodyPr>
            <a:normAutofit fontScale="77500" lnSpcReduction="20000"/>
          </a:bodyPr>
          <a:lstStyle/>
          <a:p>
            <a:r>
              <a:rPr lang="en-US"/>
              <a:t>An attempted transcription (after </a:t>
            </a:r>
            <a:r>
              <a:rPr lang="en-US" err="1"/>
              <a:t>Titon</a:t>
            </a:r>
            <a:r>
              <a:rPr lang="en-US"/>
              <a:t>) of Charlie Patton “Banty Rooster Blues” </a:t>
            </a:r>
          </a:p>
        </p:txBody>
      </p:sp>
      <p:sp>
        <p:nvSpPr>
          <p:cNvPr id="4" name="Date Placeholder 3">
            <a:extLst>
              <a:ext uri="{FF2B5EF4-FFF2-40B4-BE49-F238E27FC236}">
                <a16:creationId xmlns:a16="http://schemas.microsoft.com/office/drawing/2014/main" id="{3614A47B-AC50-8EE7-594D-6E43F0F0A77C}"/>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E9D7F6C8-394E-8540-3046-E0E39F9E79E1}"/>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E4F592AE-5AD9-BAD4-12A0-AFE9C1E88765}"/>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36</a:t>
            </a:fld>
            <a:endParaRPr lang="en-US">
              <a:latin typeface="Calisto MT" panose="02040603050505030304" pitchFamily="18" charset="77"/>
            </a:endParaRPr>
          </a:p>
        </p:txBody>
      </p:sp>
      <p:sp>
        <p:nvSpPr>
          <p:cNvPr id="7" name="TextBox 6">
            <a:extLst>
              <a:ext uri="{FF2B5EF4-FFF2-40B4-BE49-F238E27FC236}">
                <a16:creationId xmlns:a16="http://schemas.microsoft.com/office/drawing/2014/main" id="{25E424BC-BE1D-A214-A589-7E0E1DE3BBD2}"/>
              </a:ext>
            </a:extLst>
          </p:cNvPr>
          <p:cNvSpPr txBox="1"/>
          <p:nvPr/>
        </p:nvSpPr>
        <p:spPr>
          <a:xfrm>
            <a:off x="2204781" y="2369705"/>
            <a:ext cx="4605748" cy="346249"/>
          </a:xfrm>
          <a:prstGeom prst="rect">
            <a:avLst/>
          </a:prstGeom>
          <a:noFill/>
        </p:spPr>
        <p:txBody>
          <a:bodyPr wrap="none" rtlCol="0">
            <a:spAutoFit/>
          </a:bodyPr>
          <a:lstStyle/>
          <a:p>
            <a:r>
              <a:rPr lang="en-US" sz="1650">
                <a:latin typeface="Century" panose="02040604050505020304" pitchFamily="18" charset="0"/>
              </a:rPr>
              <a:t>8ve/7 (heptatonic) categorization of intervals:</a:t>
            </a:r>
          </a:p>
        </p:txBody>
      </p:sp>
      <p:pic>
        <p:nvPicPr>
          <p:cNvPr id="9" name="Picture 8">
            <a:extLst>
              <a:ext uri="{FF2B5EF4-FFF2-40B4-BE49-F238E27FC236}">
                <a16:creationId xmlns:a16="http://schemas.microsoft.com/office/drawing/2014/main" id="{BB73C00A-C643-1939-59D2-3C774563BC98}"/>
              </a:ext>
            </a:extLst>
          </p:cNvPr>
          <p:cNvPicPr>
            <a:picLocks noChangeAspect="1"/>
          </p:cNvPicPr>
          <p:nvPr/>
        </p:nvPicPr>
        <p:blipFill>
          <a:blip r:embed="rId3"/>
          <a:stretch>
            <a:fillRect/>
          </a:stretch>
        </p:blipFill>
        <p:spPr>
          <a:xfrm>
            <a:off x="1189319" y="1093638"/>
            <a:ext cx="6604000" cy="927100"/>
          </a:xfrm>
          <a:prstGeom prst="rect">
            <a:avLst/>
          </a:prstGeom>
        </p:spPr>
      </p:pic>
      <p:sp>
        <p:nvSpPr>
          <p:cNvPr id="12" name="TextBox 11">
            <a:extLst>
              <a:ext uri="{FF2B5EF4-FFF2-40B4-BE49-F238E27FC236}">
                <a16:creationId xmlns:a16="http://schemas.microsoft.com/office/drawing/2014/main" id="{D1E2154A-94F7-D0A7-07B6-4EDFEC6C319E}"/>
              </a:ext>
            </a:extLst>
          </p:cNvPr>
          <p:cNvSpPr txBox="1"/>
          <p:nvPr/>
        </p:nvSpPr>
        <p:spPr>
          <a:xfrm>
            <a:off x="2019512" y="2001302"/>
            <a:ext cx="441146" cy="369332"/>
          </a:xfrm>
          <a:prstGeom prst="rect">
            <a:avLst/>
          </a:prstGeom>
          <a:noFill/>
        </p:spPr>
        <p:txBody>
          <a:bodyPr wrap="none" rtlCol="0">
            <a:spAutoFit/>
          </a:bodyPr>
          <a:lstStyle/>
          <a:p>
            <a:r>
              <a:rPr lang="en-US"/>
              <a:t>+3</a:t>
            </a:r>
          </a:p>
        </p:txBody>
      </p:sp>
      <p:sp>
        <p:nvSpPr>
          <p:cNvPr id="13" name="TextBox 12">
            <a:extLst>
              <a:ext uri="{FF2B5EF4-FFF2-40B4-BE49-F238E27FC236}">
                <a16:creationId xmlns:a16="http://schemas.microsoft.com/office/drawing/2014/main" id="{B17153DF-BA04-666E-602D-3CF32007198D}"/>
              </a:ext>
            </a:extLst>
          </p:cNvPr>
          <p:cNvSpPr txBox="1"/>
          <p:nvPr/>
        </p:nvSpPr>
        <p:spPr>
          <a:xfrm>
            <a:off x="3249717" y="2001302"/>
            <a:ext cx="441146" cy="369332"/>
          </a:xfrm>
          <a:prstGeom prst="rect">
            <a:avLst/>
          </a:prstGeom>
          <a:noFill/>
        </p:spPr>
        <p:txBody>
          <a:bodyPr wrap="none" rtlCol="0">
            <a:spAutoFit/>
          </a:bodyPr>
          <a:lstStyle/>
          <a:p>
            <a:r>
              <a:rPr lang="en-US"/>
              <a:t>+2</a:t>
            </a:r>
          </a:p>
        </p:txBody>
      </p:sp>
      <p:sp>
        <p:nvSpPr>
          <p:cNvPr id="14" name="TextBox 13">
            <a:extLst>
              <a:ext uri="{FF2B5EF4-FFF2-40B4-BE49-F238E27FC236}">
                <a16:creationId xmlns:a16="http://schemas.microsoft.com/office/drawing/2014/main" id="{D3CC7E11-D971-FB00-5B4E-E96A4E677158}"/>
              </a:ext>
            </a:extLst>
          </p:cNvPr>
          <p:cNvSpPr txBox="1"/>
          <p:nvPr/>
        </p:nvSpPr>
        <p:spPr>
          <a:xfrm>
            <a:off x="4753535" y="2001302"/>
            <a:ext cx="428322" cy="369332"/>
          </a:xfrm>
          <a:prstGeom prst="rect">
            <a:avLst/>
          </a:prstGeom>
          <a:noFill/>
        </p:spPr>
        <p:txBody>
          <a:bodyPr wrap="none" rtlCol="0">
            <a:spAutoFit/>
          </a:bodyPr>
          <a:lstStyle/>
          <a:p>
            <a:r>
              <a:rPr lang="en-US"/>
              <a:t>–2</a:t>
            </a:r>
          </a:p>
        </p:txBody>
      </p:sp>
      <p:sp>
        <p:nvSpPr>
          <p:cNvPr id="15" name="TextBox 14">
            <a:extLst>
              <a:ext uri="{FF2B5EF4-FFF2-40B4-BE49-F238E27FC236}">
                <a16:creationId xmlns:a16="http://schemas.microsoft.com/office/drawing/2014/main" id="{888C8898-BAE0-BA70-16C2-C2653BAA07A4}"/>
              </a:ext>
            </a:extLst>
          </p:cNvPr>
          <p:cNvSpPr txBox="1"/>
          <p:nvPr/>
        </p:nvSpPr>
        <p:spPr>
          <a:xfrm>
            <a:off x="5298141" y="2004664"/>
            <a:ext cx="428322" cy="369332"/>
          </a:xfrm>
          <a:prstGeom prst="rect">
            <a:avLst/>
          </a:prstGeom>
          <a:noFill/>
        </p:spPr>
        <p:txBody>
          <a:bodyPr wrap="none" rtlCol="0">
            <a:spAutoFit/>
          </a:bodyPr>
          <a:lstStyle/>
          <a:p>
            <a:r>
              <a:rPr lang="en-US"/>
              <a:t>–1</a:t>
            </a:r>
          </a:p>
        </p:txBody>
      </p:sp>
      <p:sp>
        <p:nvSpPr>
          <p:cNvPr id="16" name="TextBox 15">
            <a:extLst>
              <a:ext uri="{FF2B5EF4-FFF2-40B4-BE49-F238E27FC236}">
                <a16:creationId xmlns:a16="http://schemas.microsoft.com/office/drawing/2014/main" id="{0F69A451-118A-63A2-9153-ACEF859FBBF8}"/>
              </a:ext>
            </a:extLst>
          </p:cNvPr>
          <p:cNvSpPr txBox="1"/>
          <p:nvPr/>
        </p:nvSpPr>
        <p:spPr>
          <a:xfrm>
            <a:off x="5668930" y="2008002"/>
            <a:ext cx="428322" cy="369332"/>
          </a:xfrm>
          <a:prstGeom prst="rect">
            <a:avLst/>
          </a:prstGeom>
          <a:noFill/>
        </p:spPr>
        <p:txBody>
          <a:bodyPr wrap="none" rtlCol="0">
            <a:spAutoFit/>
          </a:bodyPr>
          <a:lstStyle/>
          <a:p>
            <a:r>
              <a:rPr lang="en-US"/>
              <a:t>–2</a:t>
            </a:r>
          </a:p>
        </p:txBody>
      </p:sp>
      <p:sp>
        <p:nvSpPr>
          <p:cNvPr id="17" name="TextBox 16">
            <a:extLst>
              <a:ext uri="{FF2B5EF4-FFF2-40B4-BE49-F238E27FC236}">
                <a16:creationId xmlns:a16="http://schemas.microsoft.com/office/drawing/2014/main" id="{DFA28B05-AD79-F90A-6E45-7D212524DC18}"/>
              </a:ext>
            </a:extLst>
          </p:cNvPr>
          <p:cNvSpPr txBox="1"/>
          <p:nvPr/>
        </p:nvSpPr>
        <p:spPr>
          <a:xfrm>
            <a:off x="6038089" y="2006510"/>
            <a:ext cx="428322" cy="369332"/>
          </a:xfrm>
          <a:prstGeom prst="rect">
            <a:avLst/>
          </a:prstGeom>
          <a:noFill/>
        </p:spPr>
        <p:txBody>
          <a:bodyPr wrap="none" rtlCol="0">
            <a:spAutoFit/>
          </a:bodyPr>
          <a:lstStyle/>
          <a:p>
            <a:r>
              <a:rPr lang="en-US"/>
              <a:t>–4</a:t>
            </a:r>
          </a:p>
        </p:txBody>
      </p:sp>
      <p:pic>
        <p:nvPicPr>
          <p:cNvPr id="10" name="Picture 9">
            <a:extLst>
              <a:ext uri="{FF2B5EF4-FFF2-40B4-BE49-F238E27FC236}">
                <a16:creationId xmlns:a16="http://schemas.microsoft.com/office/drawing/2014/main" id="{47AE42EB-8B4F-FBB1-2237-B915C2C59FD3}"/>
              </a:ext>
            </a:extLst>
          </p:cNvPr>
          <p:cNvPicPr>
            <a:picLocks noChangeAspect="1"/>
          </p:cNvPicPr>
          <p:nvPr/>
        </p:nvPicPr>
        <p:blipFill>
          <a:blip r:embed="rId4"/>
          <a:stretch>
            <a:fillRect/>
          </a:stretch>
        </p:blipFill>
        <p:spPr>
          <a:xfrm>
            <a:off x="605118" y="3040887"/>
            <a:ext cx="7772400" cy="899243"/>
          </a:xfrm>
          <a:prstGeom prst="rect">
            <a:avLst/>
          </a:prstGeom>
        </p:spPr>
      </p:pic>
      <p:sp>
        <p:nvSpPr>
          <p:cNvPr id="18" name="Freeform 17">
            <a:extLst>
              <a:ext uri="{FF2B5EF4-FFF2-40B4-BE49-F238E27FC236}">
                <a16:creationId xmlns:a16="http://schemas.microsoft.com/office/drawing/2014/main" id="{2B0F9DD6-5133-9CAF-8FE9-5CE20337A5BB}"/>
              </a:ext>
            </a:extLst>
          </p:cNvPr>
          <p:cNvSpPr/>
          <p:nvPr/>
        </p:nvSpPr>
        <p:spPr>
          <a:xfrm>
            <a:off x="5258370" y="2943495"/>
            <a:ext cx="2945624" cy="181679"/>
          </a:xfrm>
          <a:custGeom>
            <a:avLst/>
            <a:gdLst>
              <a:gd name="connsiteX0" fmla="*/ 0 w 2945624"/>
              <a:gd name="connsiteY0" fmla="*/ 153758 h 181679"/>
              <a:gd name="connsiteX1" fmla="*/ 1437911 w 2945624"/>
              <a:gd name="connsiteY1" fmla="*/ 195 h 181679"/>
              <a:gd name="connsiteX2" fmla="*/ 2945624 w 2945624"/>
              <a:gd name="connsiteY2" fmla="*/ 181679 h 181679"/>
              <a:gd name="connsiteX3" fmla="*/ 2945624 w 2945624"/>
              <a:gd name="connsiteY3" fmla="*/ 181679 h 181679"/>
            </a:gdLst>
            <a:ahLst/>
            <a:cxnLst>
              <a:cxn ang="0">
                <a:pos x="connsiteX0" y="connsiteY0"/>
              </a:cxn>
              <a:cxn ang="0">
                <a:pos x="connsiteX1" y="connsiteY1"/>
              </a:cxn>
              <a:cxn ang="0">
                <a:pos x="connsiteX2" y="connsiteY2"/>
              </a:cxn>
              <a:cxn ang="0">
                <a:pos x="connsiteX3" y="connsiteY3"/>
              </a:cxn>
            </a:cxnLst>
            <a:rect l="l" t="t" r="r" b="b"/>
            <a:pathLst>
              <a:path w="2945624" h="181679">
                <a:moveTo>
                  <a:pt x="0" y="153758"/>
                </a:moveTo>
                <a:cubicBezTo>
                  <a:pt x="473487" y="74649"/>
                  <a:pt x="946974" y="-4459"/>
                  <a:pt x="1437911" y="195"/>
                </a:cubicBezTo>
                <a:cubicBezTo>
                  <a:pt x="1928848" y="4848"/>
                  <a:pt x="2945624" y="181679"/>
                  <a:pt x="2945624" y="181679"/>
                </a:cubicBezTo>
                <a:lnTo>
                  <a:pt x="2945624" y="181679"/>
                </a:lnTo>
              </a:path>
            </a:pathLst>
          </a:custGeom>
          <a:ln w="28575">
            <a:solidFill>
              <a:srgbClr val="C00000"/>
            </a:solidFill>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0A70BAAB-1E98-DAAF-D745-8F6155649917}"/>
              </a:ext>
            </a:extLst>
          </p:cNvPr>
          <p:cNvSpPr txBox="1"/>
          <p:nvPr/>
        </p:nvSpPr>
        <p:spPr>
          <a:xfrm>
            <a:off x="7196537" y="2632037"/>
            <a:ext cx="457176" cy="369332"/>
          </a:xfrm>
          <a:prstGeom prst="rect">
            <a:avLst/>
          </a:prstGeom>
          <a:noFill/>
        </p:spPr>
        <p:txBody>
          <a:bodyPr wrap="none" rtlCol="0">
            <a:spAutoFit/>
          </a:bodyPr>
          <a:lstStyle/>
          <a:p>
            <a:r>
              <a:rPr lang="en-US" b="1">
                <a:solidFill>
                  <a:srgbClr val="C00000"/>
                </a:solidFill>
              </a:rPr>
              <a:t>+3</a:t>
            </a:r>
          </a:p>
        </p:txBody>
      </p:sp>
      <p:sp>
        <p:nvSpPr>
          <p:cNvPr id="20" name="Freeform 19">
            <a:extLst>
              <a:ext uri="{FF2B5EF4-FFF2-40B4-BE49-F238E27FC236}">
                <a16:creationId xmlns:a16="http://schemas.microsoft.com/office/drawing/2014/main" id="{6CDD2ABD-6407-8C0C-7FF0-7BD55FE0591B}"/>
              </a:ext>
            </a:extLst>
          </p:cNvPr>
          <p:cNvSpPr/>
          <p:nvPr/>
        </p:nvSpPr>
        <p:spPr>
          <a:xfrm>
            <a:off x="907775" y="2950264"/>
            <a:ext cx="1742661" cy="541685"/>
          </a:xfrm>
          <a:custGeom>
            <a:avLst/>
            <a:gdLst>
              <a:gd name="connsiteX0" fmla="*/ 0 w 1742661"/>
              <a:gd name="connsiteY0" fmla="*/ 128979 h 519918"/>
              <a:gd name="connsiteX1" fmla="*/ 1119809 w 1742661"/>
              <a:gd name="connsiteY1" fmla="*/ 22962 h 519918"/>
              <a:gd name="connsiteX2" fmla="*/ 1742661 w 1742661"/>
              <a:gd name="connsiteY2" fmla="*/ 519918 h 519918"/>
            </a:gdLst>
            <a:ahLst/>
            <a:cxnLst>
              <a:cxn ang="0">
                <a:pos x="connsiteX0" y="connsiteY0"/>
              </a:cxn>
              <a:cxn ang="0">
                <a:pos x="connsiteX1" y="connsiteY1"/>
              </a:cxn>
              <a:cxn ang="0">
                <a:pos x="connsiteX2" y="connsiteY2"/>
              </a:cxn>
            </a:cxnLst>
            <a:rect l="l" t="t" r="r" b="b"/>
            <a:pathLst>
              <a:path w="1742661" h="519918">
                <a:moveTo>
                  <a:pt x="0" y="128979"/>
                </a:moveTo>
                <a:cubicBezTo>
                  <a:pt x="414683" y="43392"/>
                  <a:pt x="829366" y="-42195"/>
                  <a:pt x="1119809" y="22962"/>
                </a:cubicBezTo>
                <a:cubicBezTo>
                  <a:pt x="1410253" y="88118"/>
                  <a:pt x="1576457" y="304018"/>
                  <a:pt x="1742661" y="519918"/>
                </a:cubicBezTo>
              </a:path>
            </a:pathLst>
          </a:custGeom>
          <a:noFill/>
          <a:ln w="28575">
            <a:solidFill>
              <a:srgbClr val="C0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D7581122-2B48-43C0-E13D-EA6B4063A406}"/>
              </a:ext>
            </a:extLst>
          </p:cNvPr>
          <p:cNvSpPr/>
          <p:nvPr/>
        </p:nvSpPr>
        <p:spPr>
          <a:xfrm>
            <a:off x="921026" y="2846594"/>
            <a:ext cx="2392017" cy="476758"/>
          </a:xfrm>
          <a:custGeom>
            <a:avLst/>
            <a:gdLst>
              <a:gd name="connsiteX0" fmla="*/ 0 w 2392017"/>
              <a:gd name="connsiteY0" fmla="*/ 190432 h 402466"/>
              <a:gd name="connsiteX1" fmla="*/ 1530626 w 2392017"/>
              <a:gd name="connsiteY1" fmla="*/ 4901 h 402466"/>
              <a:gd name="connsiteX2" fmla="*/ 2219739 w 2392017"/>
              <a:gd name="connsiteY2" fmla="*/ 84414 h 402466"/>
              <a:gd name="connsiteX3" fmla="*/ 2392017 w 2392017"/>
              <a:gd name="connsiteY3" fmla="*/ 402466 h 402466"/>
            </a:gdLst>
            <a:ahLst/>
            <a:cxnLst>
              <a:cxn ang="0">
                <a:pos x="connsiteX0" y="connsiteY0"/>
              </a:cxn>
              <a:cxn ang="0">
                <a:pos x="connsiteX1" y="connsiteY1"/>
              </a:cxn>
              <a:cxn ang="0">
                <a:pos x="connsiteX2" y="connsiteY2"/>
              </a:cxn>
              <a:cxn ang="0">
                <a:pos x="connsiteX3" y="connsiteY3"/>
              </a:cxn>
            </a:cxnLst>
            <a:rect l="l" t="t" r="r" b="b"/>
            <a:pathLst>
              <a:path w="2392017" h="402466">
                <a:moveTo>
                  <a:pt x="0" y="190432"/>
                </a:moveTo>
                <a:cubicBezTo>
                  <a:pt x="580335" y="106501"/>
                  <a:pt x="1160670" y="22571"/>
                  <a:pt x="1530626" y="4901"/>
                </a:cubicBezTo>
                <a:cubicBezTo>
                  <a:pt x="1900583" y="-12769"/>
                  <a:pt x="2076174" y="18153"/>
                  <a:pt x="2219739" y="84414"/>
                </a:cubicBezTo>
                <a:cubicBezTo>
                  <a:pt x="2363304" y="150675"/>
                  <a:pt x="2377660" y="276570"/>
                  <a:pt x="2392017" y="402466"/>
                </a:cubicBezTo>
              </a:path>
            </a:pathLst>
          </a:custGeom>
          <a:noFill/>
          <a:ln w="28575">
            <a:solidFill>
              <a:srgbClr val="C0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C2A662F-3ECF-AB00-484C-44E4D4898CC1}"/>
              </a:ext>
            </a:extLst>
          </p:cNvPr>
          <p:cNvSpPr txBox="1"/>
          <p:nvPr/>
        </p:nvSpPr>
        <p:spPr>
          <a:xfrm>
            <a:off x="1101027" y="2580067"/>
            <a:ext cx="457176" cy="369332"/>
          </a:xfrm>
          <a:prstGeom prst="rect">
            <a:avLst/>
          </a:prstGeom>
          <a:noFill/>
        </p:spPr>
        <p:txBody>
          <a:bodyPr wrap="none" rtlCol="0">
            <a:spAutoFit/>
          </a:bodyPr>
          <a:lstStyle/>
          <a:p>
            <a:r>
              <a:rPr lang="en-US" b="1">
                <a:solidFill>
                  <a:srgbClr val="C00000"/>
                </a:solidFill>
              </a:rPr>
              <a:t>+2</a:t>
            </a:r>
          </a:p>
        </p:txBody>
      </p:sp>
      <p:sp>
        <p:nvSpPr>
          <p:cNvPr id="23" name="TextBox 22">
            <a:extLst>
              <a:ext uri="{FF2B5EF4-FFF2-40B4-BE49-F238E27FC236}">
                <a16:creationId xmlns:a16="http://schemas.microsoft.com/office/drawing/2014/main" id="{CEE4B2BD-86C2-46FF-3D00-07F1FAB011E7}"/>
              </a:ext>
            </a:extLst>
          </p:cNvPr>
          <p:cNvSpPr txBox="1"/>
          <p:nvPr/>
        </p:nvSpPr>
        <p:spPr>
          <a:xfrm>
            <a:off x="2845979" y="3661421"/>
            <a:ext cx="320922" cy="369332"/>
          </a:xfrm>
          <a:prstGeom prst="rect">
            <a:avLst/>
          </a:prstGeom>
          <a:noFill/>
        </p:spPr>
        <p:txBody>
          <a:bodyPr wrap="none" rtlCol="0">
            <a:spAutoFit/>
          </a:bodyPr>
          <a:lstStyle/>
          <a:p>
            <a:r>
              <a:rPr lang="en-US" b="1">
                <a:solidFill>
                  <a:srgbClr val="C00000"/>
                </a:solidFill>
              </a:rPr>
              <a:t>0</a:t>
            </a:r>
          </a:p>
        </p:txBody>
      </p:sp>
      <p:sp>
        <p:nvSpPr>
          <p:cNvPr id="24" name="Freeform 23">
            <a:extLst>
              <a:ext uri="{FF2B5EF4-FFF2-40B4-BE49-F238E27FC236}">
                <a16:creationId xmlns:a16="http://schemas.microsoft.com/office/drawing/2014/main" id="{2BEA2D09-6770-E795-828D-3A8673DD4AC1}"/>
              </a:ext>
            </a:extLst>
          </p:cNvPr>
          <p:cNvSpPr/>
          <p:nvPr/>
        </p:nvSpPr>
        <p:spPr>
          <a:xfrm>
            <a:off x="2783274" y="3613885"/>
            <a:ext cx="462665" cy="61969"/>
          </a:xfrm>
          <a:custGeom>
            <a:avLst/>
            <a:gdLst>
              <a:gd name="connsiteX0" fmla="*/ 0 w 462665"/>
              <a:gd name="connsiteY0" fmla="*/ 0 h 61969"/>
              <a:gd name="connsiteX1" fmla="*/ 229511 w 462665"/>
              <a:gd name="connsiteY1" fmla="*/ 61931 h 61969"/>
              <a:gd name="connsiteX2" fmla="*/ 462665 w 462665"/>
              <a:gd name="connsiteY2" fmla="*/ 7286 h 61969"/>
            </a:gdLst>
            <a:ahLst/>
            <a:cxnLst>
              <a:cxn ang="0">
                <a:pos x="connsiteX0" y="connsiteY0"/>
              </a:cxn>
              <a:cxn ang="0">
                <a:pos x="connsiteX1" y="connsiteY1"/>
              </a:cxn>
              <a:cxn ang="0">
                <a:pos x="connsiteX2" y="connsiteY2"/>
              </a:cxn>
            </a:cxnLst>
            <a:rect l="l" t="t" r="r" b="b"/>
            <a:pathLst>
              <a:path w="462665" h="61969">
                <a:moveTo>
                  <a:pt x="0" y="0"/>
                </a:moveTo>
                <a:cubicBezTo>
                  <a:pt x="76200" y="30358"/>
                  <a:pt x="152400" y="60717"/>
                  <a:pt x="229511" y="61931"/>
                </a:cubicBezTo>
                <a:cubicBezTo>
                  <a:pt x="306622" y="63145"/>
                  <a:pt x="384643" y="35215"/>
                  <a:pt x="462665" y="7286"/>
                </a:cubicBezTo>
              </a:path>
            </a:pathLst>
          </a:custGeom>
          <a:noFill/>
          <a:ln w="28575">
            <a:solidFill>
              <a:srgbClr val="C00000"/>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D458D225-1D22-AEB9-E00A-1A8915B1257D}"/>
              </a:ext>
            </a:extLst>
          </p:cNvPr>
          <p:cNvSpPr/>
          <p:nvPr/>
        </p:nvSpPr>
        <p:spPr>
          <a:xfrm>
            <a:off x="4995585" y="3230880"/>
            <a:ext cx="551774" cy="1001485"/>
          </a:xfrm>
          <a:custGeom>
            <a:avLst/>
            <a:gdLst>
              <a:gd name="connsiteX0" fmla="*/ 159889 w 551774"/>
              <a:gd name="connsiteY0" fmla="*/ 0 h 1001485"/>
              <a:gd name="connsiteX1" fmla="*/ 20551 w 551774"/>
              <a:gd name="connsiteY1" fmla="*/ 696685 h 1001485"/>
              <a:gd name="connsiteX2" fmla="*/ 551774 w 551774"/>
              <a:gd name="connsiteY2" fmla="*/ 1001485 h 1001485"/>
            </a:gdLst>
            <a:ahLst/>
            <a:cxnLst>
              <a:cxn ang="0">
                <a:pos x="connsiteX0" y="connsiteY0"/>
              </a:cxn>
              <a:cxn ang="0">
                <a:pos x="connsiteX1" y="connsiteY1"/>
              </a:cxn>
              <a:cxn ang="0">
                <a:pos x="connsiteX2" y="connsiteY2"/>
              </a:cxn>
            </a:cxnLst>
            <a:rect l="l" t="t" r="r" b="b"/>
            <a:pathLst>
              <a:path w="551774" h="1001485">
                <a:moveTo>
                  <a:pt x="159889" y="0"/>
                </a:moveTo>
                <a:cubicBezTo>
                  <a:pt x="57563" y="264885"/>
                  <a:pt x="-44763" y="529771"/>
                  <a:pt x="20551" y="696685"/>
                </a:cubicBezTo>
                <a:cubicBezTo>
                  <a:pt x="85865" y="863599"/>
                  <a:pt x="318819" y="932542"/>
                  <a:pt x="551774" y="1001485"/>
                </a:cubicBezTo>
              </a:path>
            </a:pathLst>
          </a:custGeom>
          <a:noFill/>
          <a:ln w="28575">
            <a:solidFill>
              <a:schemeClr val="accent6">
                <a:lumMod val="75000"/>
              </a:schemeClr>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a:extLst>
              <a:ext uri="{FF2B5EF4-FFF2-40B4-BE49-F238E27FC236}">
                <a16:creationId xmlns:a16="http://schemas.microsoft.com/office/drawing/2014/main" id="{5C357E0A-9D8C-DF52-73E5-373F15905299}"/>
              </a:ext>
            </a:extLst>
          </p:cNvPr>
          <p:cNvSpPr/>
          <p:nvPr/>
        </p:nvSpPr>
        <p:spPr>
          <a:xfrm flipH="1">
            <a:off x="7854282" y="3213462"/>
            <a:ext cx="646906" cy="1001485"/>
          </a:xfrm>
          <a:custGeom>
            <a:avLst/>
            <a:gdLst>
              <a:gd name="connsiteX0" fmla="*/ 159889 w 551774"/>
              <a:gd name="connsiteY0" fmla="*/ 0 h 1001485"/>
              <a:gd name="connsiteX1" fmla="*/ 20551 w 551774"/>
              <a:gd name="connsiteY1" fmla="*/ 696685 h 1001485"/>
              <a:gd name="connsiteX2" fmla="*/ 551774 w 551774"/>
              <a:gd name="connsiteY2" fmla="*/ 1001485 h 1001485"/>
            </a:gdLst>
            <a:ahLst/>
            <a:cxnLst>
              <a:cxn ang="0">
                <a:pos x="connsiteX0" y="connsiteY0"/>
              </a:cxn>
              <a:cxn ang="0">
                <a:pos x="connsiteX1" y="connsiteY1"/>
              </a:cxn>
              <a:cxn ang="0">
                <a:pos x="connsiteX2" y="connsiteY2"/>
              </a:cxn>
            </a:cxnLst>
            <a:rect l="l" t="t" r="r" b="b"/>
            <a:pathLst>
              <a:path w="551774" h="1001485">
                <a:moveTo>
                  <a:pt x="159889" y="0"/>
                </a:moveTo>
                <a:cubicBezTo>
                  <a:pt x="57563" y="264885"/>
                  <a:pt x="-44763" y="529771"/>
                  <a:pt x="20551" y="696685"/>
                </a:cubicBezTo>
                <a:cubicBezTo>
                  <a:pt x="85865" y="863599"/>
                  <a:pt x="318819" y="932542"/>
                  <a:pt x="551774" y="1001485"/>
                </a:cubicBezTo>
              </a:path>
            </a:pathLst>
          </a:custGeom>
          <a:noFill/>
          <a:ln w="28575">
            <a:solidFill>
              <a:schemeClr val="accent6">
                <a:lumMod val="75000"/>
              </a:schemeClr>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D56FB343-A811-8E0C-B48C-24DFD0BC371A}"/>
              </a:ext>
            </a:extLst>
          </p:cNvPr>
          <p:cNvSpPr/>
          <p:nvPr/>
        </p:nvSpPr>
        <p:spPr>
          <a:xfrm>
            <a:off x="4537168" y="3901440"/>
            <a:ext cx="210554" cy="261257"/>
          </a:xfrm>
          <a:custGeom>
            <a:avLst/>
            <a:gdLst>
              <a:gd name="connsiteX0" fmla="*/ 78377 w 210554"/>
              <a:gd name="connsiteY0" fmla="*/ 0 h 261257"/>
              <a:gd name="connsiteX1" fmla="*/ 209006 w 210554"/>
              <a:gd name="connsiteY1" fmla="*/ 182880 h 261257"/>
              <a:gd name="connsiteX2" fmla="*/ 0 w 210554"/>
              <a:gd name="connsiteY2" fmla="*/ 261257 h 261257"/>
              <a:gd name="connsiteX3" fmla="*/ 0 w 210554"/>
              <a:gd name="connsiteY3" fmla="*/ 261257 h 261257"/>
            </a:gdLst>
            <a:ahLst/>
            <a:cxnLst>
              <a:cxn ang="0">
                <a:pos x="connsiteX0" y="connsiteY0"/>
              </a:cxn>
              <a:cxn ang="0">
                <a:pos x="connsiteX1" y="connsiteY1"/>
              </a:cxn>
              <a:cxn ang="0">
                <a:pos x="connsiteX2" y="connsiteY2"/>
              </a:cxn>
              <a:cxn ang="0">
                <a:pos x="connsiteX3" y="connsiteY3"/>
              </a:cxn>
            </a:cxnLst>
            <a:rect l="l" t="t" r="r" b="b"/>
            <a:pathLst>
              <a:path w="210554" h="261257">
                <a:moveTo>
                  <a:pt x="78377" y="0"/>
                </a:moveTo>
                <a:cubicBezTo>
                  <a:pt x="150223" y="69668"/>
                  <a:pt x="222069" y="139337"/>
                  <a:pt x="209006" y="182880"/>
                </a:cubicBezTo>
                <a:cubicBezTo>
                  <a:pt x="195943" y="226423"/>
                  <a:pt x="0" y="261257"/>
                  <a:pt x="0" y="261257"/>
                </a:cubicBezTo>
                <a:lnTo>
                  <a:pt x="0" y="261257"/>
                </a:lnTo>
              </a:path>
            </a:pathLst>
          </a:custGeom>
          <a:noFill/>
          <a:ln w="28575">
            <a:solidFill>
              <a:schemeClr val="accent6">
                <a:lumMod val="75000"/>
              </a:schemeClr>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C4CFA09-FB24-6DC1-6B2E-46DE1A50B3D7}"/>
              </a:ext>
            </a:extLst>
          </p:cNvPr>
          <p:cNvSpPr txBox="1"/>
          <p:nvPr/>
        </p:nvSpPr>
        <p:spPr>
          <a:xfrm>
            <a:off x="5329615" y="3975773"/>
            <a:ext cx="2829241" cy="600164"/>
          </a:xfrm>
          <a:prstGeom prst="rect">
            <a:avLst/>
          </a:prstGeom>
          <a:noFill/>
        </p:spPr>
        <p:txBody>
          <a:bodyPr wrap="square" rtlCol="0">
            <a:spAutoFit/>
          </a:bodyPr>
          <a:lstStyle/>
          <a:p>
            <a:pPr algn="ctr"/>
            <a:r>
              <a:rPr lang="en-US" sz="1650">
                <a:solidFill>
                  <a:schemeClr val="accent6">
                    <a:lumMod val="50000"/>
                  </a:schemeClr>
                </a:solidFill>
                <a:latin typeface="Century" panose="02040604050505020304" pitchFamily="18" charset="0"/>
              </a:rPr>
              <a:t>High value = Clear, </a:t>
            </a:r>
            <a:br>
              <a:rPr lang="en-US" sz="1650">
                <a:solidFill>
                  <a:schemeClr val="accent6">
                    <a:lumMod val="50000"/>
                  </a:schemeClr>
                </a:solidFill>
                <a:latin typeface="Century" panose="02040604050505020304" pitchFamily="18" charset="0"/>
              </a:rPr>
            </a:br>
            <a:r>
              <a:rPr lang="en-US" sz="1650">
                <a:solidFill>
                  <a:schemeClr val="accent6">
                    <a:lumMod val="50000"/>
                  </a:schemeClr>
                </a:solidFill>
                <a:latin typeface="Century" panose="02040604050505020304" pitchFamily="18" charset="0"/>
              </a:rPr>
              <a:t>central heptatonic position</a:t>
            </a:r>
          </a:p>
        </p:txBody>
      </p:sp>
      <p:sp>
        <p:nvSpPr>
          <p:cNvPr id="31" name="TextBox 30">
            <a:extLst>
              <a:ext uri="{FF2B5EF4-FFF2-40B4-BE49-F238E27FC236}">
                <a16:creationId xmlns:a16="http://schemas.microsoft.com/office/drawing/2014/main" id="{16BE0342-523A-487F-9C65-C7670D5CF6D1}"/>
              </a:ext>
            </a:extLst>
          </p:cNvPr>
          <p:cNvSpPr txBox="1"/>
          <p:nvPr/>
        </p:nvSpPr>
        <p:spPr>
          <a:xfrm>
            <a:off x="628651" y="3978329"/>
            <a:ext cx="3941656" cy="346249"/>
          </a:xfrm>
          <a:prstGeom prst="rect">
            <a:avLst/>
          </a:prstGeom>
          <a:noFill/>
        </p:spPr>
        <p:txBody>
          <a:bodyPr wrap="none" rtlCol="0">
            <a:spAutoFit/>
          </a:bodyPr>
          <a:lstStyle/>
          <a:p>
            <a:r>
              <a:rPr lang="en-US" sz="1650">
                <a:solidFill>
                  <a:schemeClr val="accent6">
                    <a:lumMod val="50000"/>
                  </a:schemeClr>
                </a:solidFill>
                <a:latin typeface="Century" panose="02040604050505020304" pitchFamily="18" charset="0"/>
              </a:rPr>
              <a:t>Low value =Weak, ambiguous position</a:t>
            </a:r>
          </a:p>
        </p:txBody>
      </p:sp>
    </p:spTree>
    <p:extLst>
      <p:ext uri="{BB962C8B-B14F-4D97-AF65-F5344CB8AC3E}">
        <p14:creationId xmlns:p14="http://schemas.microsoft.com/office/powerpoint/2010/main" val="310579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childTnLst>
                          </p:cTn>
                        </p:par>
                        <p:par>
                          <p:cTn id="11" fill="hold">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dissolve">
                                      <p:cBhvr>
                                        <p:cTn id="14" dur="500"/>
                                        <p:tgtEl>
                                          <p:spTgt spid="12"/>
                                        </p:tgtEl>
                                      </p:cBhvr>
                                    </p:animEffect>
                                  </p:childTnLst>
                                </p:cTn>
                              </p:par>
                            </p:childTnLst>
                          </p:cTn>
                        </p:par>
                        <p:par>
                          <p:cTn id="15" fill="hold">
                            <p:stCondLst>
                              <p:cond delay="1000"/>
                            </p:stCondLst>
                            <p:childTnLst>
                              <p:par>
                                <p:cTn id="16" presetID="9" presetClass="entr" presetSubtype="0"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dissolv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500"/>
                                        <p:tgtEl>
                                          <p:spTgt spid="21"/>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500"/>
                                        <p:tgtEl>
                                          <p:spTgt spid="20"/>
                                        </p:tgtEl>
                                      </p:cBhvr>
                                    </p:animEffect>
                                  </p:childTnLst>
                                </p:cTn>
                              </p:par>
                              <p:par>
                                <p:cTn id="27" presetID="9" presetClass="entr" presetSubtype="0" fill="hold" grpId="1"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dissolve">
                                      <p:cBhvr>
                                        <p:cTn id="29" dur="500"/>
                                        <p:tgtEl>
                                          <p:spTgt spid="22"/>
                                        </p:tgtEl>
                                      </p:cBhvr>
                                    </p:animEffect>
                                  </p:childTnLst>
                                </p:cTn>
                              </p:par>
                            </p:childTnLst>
                          </p:cTn>
                        </p:par>
                        <p:par>
                          <p:cTn id="30" fill="hold">
                            <p:stCondLst>
                              <p:cond delay="500"/>
                            </p:stCondLst>
                            <p:childTnLst>
                              <p:par>
                                <p:cTn id="31" presetID="9"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dissolve">
                                      <p:cBhvr>
                                        <p:cTn id="33" dur="500"/>
                                        <p:tgtEl>
                                          <p:spTgt spid="13"/>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dissolv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dissolve">
                                      <p:cBhvr>
                                        <p:cTn id="41" dur="500"/>
                                        <p:tgtEl>
                                          <p:spTgt spid="24"/>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dissolve">
                                      <p:cBhvr>
                                        <p:cTn id="44" dur="500"/>
                                        <p:tgtEl>
                                          <p:spTgt spid="23"/>
                                        </p:tgtEl>
                                      </p:cBhvr>
                                    </p:animEffect>
                                  </p:childTnLst>
                                </p:cTn>
                              </p:par>
                            </p:childTnLst>
                          </p:cTn>
                        </p:par>
                        <p:par>
                          <p:cTn id="45" fill="hold">
                            <p:stCondLst>
                              <p:cond delay="500"/>
                            </p:stCondLst>
                            <p:childTnLst>
                              <p:par>
                                <p:cTn id="46" presetID="9" presetClass="entr" presetSubtype="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dissolve">
                                      <p:cBhvr>
                                        <p:cTn id="48" dur="500"/>
                                        <p:tgtEl>
                                          <p:spTgt spid="15"/>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dissolve">
                                      <p:cBhvr>
                                        <p:cTn id="51" dur="500"/>
                                        <p:tgtEl>
                                          <p:spTgt spid="16"/>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dissolv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up)">
                                      <p:cBhvr>
                                        <p:cTn id="59" dur="500"/>
                                        <p:tgtEl>
                                          <p:spTgt spid="27"/>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up)">
                                      <p:cBhvr>
                                        <p:cTn id="62" dur="500"/>
                                        <p:tgtEl>
                                          <p:spTgt spid="28"/>
                                        </p:tgtEl>
                                      </p:cBhvr>
                                    </p:animEffect>
                                  </p:childTnLst>
                                </p:cTn>
                              </p:par>
                            </p:childTnLst>
                          </p:cTn>
                        </p:par>
                        <p:par>
                          <p:cTn id="63" fill="hold">
                            <p:stCondLst>
                              <p:cond delay="500"/>
                            </p:stCondLst>
                            <p:childTnLst>
                              <p:par>
                                <p:cTn id="64" presetID="9" presetClass="entr" presetSubtype="0" fill="hold" grpId="0"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dissolve">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up)">
                                      <p:cBhvr>
                                        <p:cTn id="71" dur="500"/>
                                        <p:tgtEl>
                                          <p:spTgt spid="29"/>
                                        </p:tgtEl>
                                      </p:cBhvr>
                                    </p:animEffect>
                                  </p:childTnLst>
                                </p:cTn>
                              </p:par>
                            </p:childTnLst>
                          </p:cTn>
                        </p:par>
                        <p:par>
                          <p:cTn id="72" fill="hold">
                            <p:stCondLst>
                              <p:cond delay="500"/>
                            </p:stCondLst>
                            <p:childTnLst>
                              <p:par>
                                <p:cTn id="73" presetID="9" presetClass="entr" presetSubtype="0"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dissolve">
                                      <p:cBhvr>
                                        <p:cTn id="7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animBg="1"/>
      <p:bldP spid="19" grpId="0"/>
      <p:bldP spid="20" grpId="0" animBg="1"/>
      <p:bldP spid="21" grpId="0" animBg="1"/>
      <p:bldP spid="22" grpId="0"/>
      <p:bldP spid="22" grpId="1"/>
      <p:bldP spid="23" grpId="0"/>
      <p:bldP spid="24" grpId="0" animBg="1"/>
      <p:bldP spid="27" grpId="0" animBg="1"/>
      <p:bldP spid="28" grpId="0" animBg="1"/>
      <p:bldP spid="29" grpId="0" animBg="1"/>
      <p:bldP spid="30" grpId="0"/>
      <p:bldP spid="3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99C4F-DDE1-E753-B1FE-13FCE5359E2F}"/>
              </a:ext>
            </a:extLst>
          </p:cNvPr>
          <p:cNvSpPr>
            <a:spLocks noGrp="1"/>
          </p:cNvSpPr>
          <p:nvPr>
            <p:ph type="title"/>
          </p:nvPr>
        </p:nvSpPr>
        <p:spPr/>
        <p:txBody>
          <a:bodyPr/>
          <a:lstStyle/>
          <a:p>
            <a:r>
              <a:rPr lang="en-US"/>
              <a:t>Flexibly Defined Interval Categories</a:t>
            </a:r>
          </a:p>
        </p:txBody>
      </p:sp>
      <p:sp>
        <p:nvSpPr>
          <p:cNvPr id="4" name="Date Placeholder 3">
            <a:extLst>
              <a:ext uri="{FF2B5EF4-FFF2-40B4-BE49-F238E27FC236}">
                <a16:creationId xmlns:a16="http://schemas.microsoft.com/office/drawing/2014/main" id="{3614A47B-AC50-8EE7-594D-6E43F0F0A77C}"/>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E9D7F6C8-394E-8540-3046-E0E39F9E79E1}"/>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E4F592AE-5AD9-BAD4-12A0-AFE9C1E88765}"/>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37</a:t>
            </a:fld>
            <a:endParaRPr lang="en-US">
              <a:latin typeface="Calisto MT" panose="02040603050505030304" pitchFamily="18" charset="77"/>
            </a:endParaRPr>
          </a:p>
        </p:txBody>
      </p:sp>
      <p:pic>
        <p:nvPicPr>
          <p:cNvPr id="9" name="Picture 8">
            <a:extLst>
              <a:ext uri="{FF2B5EF4-FFF2-40B4-BE49-F238E27FC236}">
                <a16:creationId xmlns:a16="http://schemas.microsoft.com/office/drawing/2014/main" id="{BB73C00A-C643-1939-59D2-3C774563BC98}"/>
              </a:ext>
            </a:extLst>
          </p:cNvPr>
          <p:cNvPicPr>
            <a:picLocks noChangeAspect="1"/>
          </p:cNvPicPr>
          <p:nvPr/>
        </p:nvPicPr>
        <p:blipFill>
          <a:blip r:embed="rId3"/>
          <a:stretch>
            <a:fillRect/>
          </a:stretch>
        </p:blipFill>
        <p:spPr>
          <a:xfrm>
            <a:off x="1189319" y="530672"/>
            <a:ext cx="6604000" cy="927100"/>
          </a:xfrm>
          <a:prstGeom prst="rect">
            <a:avLst/>
          </a:prstGeom>
        </p:spPr>
      </p:pic>
      <p:pic>
        <p:nvPicPr>
          <p:cNvPr id="10" name="Picture 9">
            <a:extLst>
              <a:ext uri="{FF2B5EF4-FFF2-40B4-BE49-F238E27FC236}">
                <a16:creationId xmlns:a16="http://schemas.microsoft.com/office/drawing/2014/main" id="{47AE42EB-8B4F-FBB1-2237-B915C2C59FD3}"/>
              </a:ext>
            </a:extLst>
          </p:cNvPr>
          <p:cNvPicPr>
            <a:picLocks noChangeAspect="1"/>
          </p:cNvPicPr>
          <p:nvPr/>
        </p:nvPicPr>
        <p:blipFill>
          <a:blip r:embed="rId4"/>
          <a:stretch>
            <a:fillRect/>
          </a:stretch>
        </p:blipFill>
        <p:spPr>
          <a:xfrm>
            <a:off x="494522" y="3186637"/>
            <a:ext cx="8017002" cy="927543"/>
          </a:xfrm>
          <a:prstGeom prst="rect">
            <a:avLst/>
          </a:prstGeom>
        </p:spPr>
      </p:pic>
      <p:sp>
        <p:nvSpPr>
          <p:cNvPr id="32" name="TextBox 31">
            <a:extLst>
              <a:ext uri="{FF2B5EF4-FFF2-40B4-BE49-F238E27FC236}">
                <a16:creationId xmlns:a16="http://schemas.microsoft.com/office/drawing/2014/main" id="{5F518A9C-6692-B002-4BFC-D4D4CED5A9E3}"/>
              </a:ext>
            </a:extLst>
          </p:cNvPr>
          <p:cNvSpPr txBox="1"/>
          <p:nvPr/>
        </p:nvSpPr>
        <p:spPr>
          <a:xfrm>
            <a:off x="304453" y="1457771"/>
            <a:ext cx="8815234" cy="369332"/>
          </a:xfrm>
          <a:prstGeom prst="rect">
            <a:avLst/>
          </a:prstGeom>
          <a:noFill/>
        </p:spPr>
        <p:txBody>
          <a:bodyPr wrap="none" rtlCol="0">
            <a:spAutoFit/>
          </a:bodyPr>
          <a:lstStyle/>
          <a:p>
            <a:r>
              <a:rPr lang="en-US">
                <a:latin typeface="Century" panose="02040604050505020304" pitchFamily="18" charset="0"/>
              </a:rPr>
              <a:t>Flexibility of intonation is inversely related to the number of interval categories. </a:t>
            </a:r>
          </a:p>
        </p:txBody>
      </p:sp>
      <p:pic>
        <p:nvPicPr>
          <p:cNvPr id="34" name="Picture 33">
            <a:extLst>
              <a:ext uri="{FF2B5EF4-FFF2-40B4-BE49-F238E27FC236}">
                <a16:creationId xmlns:a16="http://schemas.microsoft.com/office/drawing/2014/main" id="{A2C79717-79EA-C265-7E9E-D757979D95F6}"/>
              </a:ext>
            </a:extLst>
          </p:cNvPr>
          <p:cNvPicPr>
            <a:picLocks noChangeAspect="1"/>
          </p:cNvPicPr>
          <p:nvPr/>
        </p:nvPicPr>
        <p:blipFill>
          <a:blip r:embed="rId5"/>
          <a:stretch>
            <a:fillRect/>
          </a:stretch>
        </p:blipFill>
        <p:spPr>
          <a:xfrm>
            <a:off x="498349" y="1894383"/>
            <a:ext cx="8013176" cy="927100"/>
          </a:xfrm>
          <a:prstGeom prst="rect">
            <a:avLst/>
          </a:prstGeom>
        </p:spPr>
      </p:pic>
      <p:cxnSp>
        <p:nvCxnSpPr>
          <p:cNvPr id="36" name="Straight Arrow Connector 35">
            <a:extLst>
              <a:ext uri="{FF2B5EF4-FFF2-40B4-BE49-F238E27FC236}">
                <a16:creationId xmlns:a16="http://schemas.microsoft.com/office/drawing/2014/main" id="{E86099FB-5D47-6C58-449A-E46A51324FC7}"/>
              </a:ext>
            </a:extLst>
          </p:cNvPr>
          <p:cNvCxnSpPr/>
          <p:nvPr/>
        </p:nvCxnSpPr>
        <p:spPr>
          <a:xfrm>
            <a:off x="2500975" y="2643637"/>
            <a:ext cx="320948" cy="0"/>
          </a:xfrm>
          <a:prstGeom prst="straightConnector1">
            <a:avLst/>
          </a:prstGeom>
          <a:ln w="1905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D73A8AA-260F-C2CF-C877-D25569347D22}"/>
              </a:ext>
            </a:extLst>
          </p:cNvPr>
          <p:cNvCxnSpPr/>
          <p:nvPr/>
        </p:nvCxnSpPr>
        <p:spPr>
          <a:xfrm>
            <a:off x="3131772" y="2643637"/>
            <a:ext cx="320948" cy="0"/>
          </a:xfrm>
          <a:prstGeom prst="straightConnector1">
            <a:avLst/>
          </a:prstGeom>
          <a:ln w="1905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0620345D-F11F-84EA-2006-6C5849DEA337}"/>
              </a:ext>
            </a:extLst>
          </p:cNvPr>
          <p:cNvCxnSpPr>
            <a:cxnSpLocks/>
          </p:cNvCxnSpPr>
          <p:nvPr/>
        </p:nvCxnSpPr>
        <p:spPr>
          <a:xfrm>
            <a:off x="2650561" y="3887160"/>
            <a:ext cx="649971" cy="0"/>
          </a:xfrm>
          <a:prstGeom prst="straightConnector1">
            <a:avLst/>
          </a:prstGeom>
          <a:ln w="1905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5DFF4064-9DF4-8766-B69F-939375665464}"/>
              </a:ext>
            </a:extLst>
          </p:cNvPr>
          <p:cNvSpPr txBox="1"/>
          <p:nvPr/>
        </p:nvSpPr>
        <p:spPr>
          <a:xfrm>
            <a:off x="648422" y="2821482"/>
            <a:ext cx="5743880" cy="369332"/>
          </a:xfrm>
          <a:prstGeom prst="rect">
            <a:avLst/>
          </a:prstGeom>
          <a:noFill/>
          <a:ln>
            <a:noFill/>
          </a:ln>
        </p:spPr>
        <p:txBody>
          <a:bodyPr wrap="none" rtlCol="0">
            <a:spAutoFit/>
          </a:bodyPr>
          <a:lstStyle/>
          <a:p>
            <a:r>
              <a:rPr lang="en-US">
                <a:solidFill>
                  <a:srgbClr val="C00000"/>
                </a:solidFill>
                <a:latin typeface="Century" panose="02040604050505020304" pitchFamily="18" charset="0"/>
              </a:rPr>
              <a:t>Chromatic categories restrict intonational flexibility</a:t>
            </a:r>
          </a:p>
        </p:txBody>
      </p:sp>
      <p:sp>
        <p:nvSpPr>
          <p:cNvPr id="41" name="TextBox 40">
            <a:extLst>
              <a:ext uri="{FF2B5EF4-FFF2-40B4-BE49-F238E27FC236}">
                <a16:creationId xmlns:a16="http://schemas.microsoft.com/office/drawing/2014/main" id="{A3F1F0A7-302D-2F95-0322-CEC5D1D63190}"/>
              </a:ext>
            </a:extLst>
          </p:cNvPr>
          <p:cNvSpPr txBox="1"/>
          <p:nvPr/>
        </p:nvSpPr>
        <p:spPr>
          <a:xfrm>
            <a:off x="584738" y="4075638"/>
            <a:ext cx="5415265" cy="369332"/>
          </a:xfrm>
          <a:prstGeom prst="rect">
            <a:avLst/>
          </a:prstGeom>
          <a:noFill/>
          <a:ln>
            <a:noFill/>
          </a:ln>
        </p:spPr>
        <p:txBody>
          <a:bodyPr wrap="none" rtlCol="0">
            <a:spAutoFit/>
          </a:bodyPr>
          <a:lstStyle/>
          <a:p>
            <a:r>
              <a:rPr lang="en-US">
                <a:solidFill>
                  <a:srgbClr val="C00000"/>
                </a:solidFill>
                <a:latin typeface="Century" panose="02040604050505020304" pitchFamily="18" charset="0"/>
              </a:rPr>
              <a:t>Heptatonic categories allow for greater flexibility</a:t>
            </a:r>
          </a:p>
        </p:txBody>
      </p:sp>
    </p:spTree>
    <p:extLst>
      <p:ext uri="{BB962C8B-B14F-4D97-AF65-F5344CB8AC3E}">
        <p14:creationId xmlns:p14="http://schemas.microsoft.com/office/powerpoint/2010/main" val="32401328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99C4F-DDE1-E753-B1FE-13FCE5359E2F}"/>
              </a:ext>
            </a:extLst>
          </p:cNvPr>
          <p:cNvSpPr>
            <a:spLocks noGrp="1"/>
          </p:cNvSpPr>
          <p:nvPr>
            <p:ph type="title"/>
          </p:nvPr>
        </p:nvSpPr>
        <p:spPr/>
        <p:txBody>
          <a:bodyPr/>
          <a:lstStyle/>
          <a:p>
            <a:r>
              <a:rPr lang="en-US"/>
              <a:t>Flexibly Defined Interval Categories</a:t>
            </a:r>
          </a:p>
        </p:txBody>
      </p:sp>
      <p:sp>
        <p:nvSpPr>
          <p:cNvPr id="3" name="Content Placeholder 2">
            <a:extLst>
              <a:ext uri="{FF2B5EF4-FFF2-40B4-BE49-F238E27FC236}">
                <a16:creationId xmlns:a16="http://schemas.microsoft.com/office/drawing/2014/main" id="{DDE29642-90C5-CB19-00E3-436C513CF1C5}"/>
              </a:ext>
            </a:extLst>
          </p:cNvPr>
          <p:cNvSpPr>
            <a:spLocks noGrp="1"/>
          </p:cNvSpPr>
          <p:nvPr>
            <p:ph idx="1"/>
          </p:nvPr>
        </p:nvSpPr>
        <p:spPr>
          <a:xfrm>
            <a:off x="477796" y="522116"/>
            <a:ext cx="8204885" cy="427483"/>
          </a:xfrm>
        </p:spPr>
        <p:txBody>
          <a:bodyPr>
            <a:normAutofit/>
          </a:bodyPr>
          <a:lstStyle/>
          <a:p>
            <a:r>
              <a:rPr lang="en-US"/>
              <a:t>B phrase of “Banty Rooster Blues” </a:t>
            </a:r>
          </a:p>
        </p:txBody>
      </p:sp>
      <p:sp>
        <p:nvSpPr>
          <p:cNvPr id="4" name="Date Placeholder 3">
            <a:extLst>
              <a:ext uri="{FF2B5EF4-FFF2-40B4-BE49-F238E27FC236}">
                <a16:creationId xmlns:a16="http://schemas.microsoft.com/office/drawing/2014/main" id="{3614A47B-AC50-8EE7-594D-6E43F0F0A77C}"/>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E9D7F6C8-394E-8540-3046-E0E39F9E79E1}"/>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E4F592AE-5AD9-BAD4-12A0-AFE9C1E88765}"/>
              </a:ext>
            </a:extLst>
          </p:cNvPr>
          <p:cNvSpPr>
            <a:spLocks noGrp="1"/>
          </p:cNvSpPr>
          <p:nvPr>
            <p:ph type="sldNum" sz="quarter" idx="12"/>
          </p:nvPr>
        </p:nvSpPr>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38</a:t>
            </a:fld>
            <a:endParaRPr lang="en-US">
              <a:latin typeface="Calisto MT" panose="02040603050505030304" pitchFamily="18" charset="77"/>
            </a:endParaRPr>
          </a:p>
        </p:txBody>
      </p:sp>
      <p:pic>
        <p:nvPicPr>
          <p:cNvPr id="38" name="Picture 37">
            <a:extLst>
              <a:ext uri="{FF2B5EF4-FFF2-40B4-BE49-F238E27FC236}">
                <a16:creationId xmlns:a16="http://schemas.microsoft.com/office/drawing/2014/main" id="{09218E63-A9AD-6858-DDF1-FF54DDEE714F}"/>
              </a:ext>
            </a:extLst>
          </p:cNvPr>
          <p:cNvPicPr>
            <a:picLocks noChangeAspect="1"/>
          </p:cNvPicPr>
          <p:nvPr/>
        </p:nvPicPr>
        <p:blipFill>
          <a:blip r:embed="rId5"/>
          <a:stretch>
            <a:fillRect/>
          </a:stretch>
        </p:blipFill>
        <p:spPr>
          <a:xfrm>
            <a:off x="694037" y="2980457"/>
            <a:ext cx="7772400" cy="899243"/>
          </a:xfrm>
          <a:prstGeom prst="rect">
            <a:avLst/>
          </a:prstGeom>
        </p:spPr>
      </p:pic>
      <p:sp>
        <p:nvSpPr>
          <p:cNvPr id="7" name="TextBox 6">
            <a:extLst>
              <a:ext uri="{FF2B5EF4-FFF2-40B4-BE49-F238E27FC236}">
                <a16:creationId xmlns:a16="http://schemas.microsoft.com/office/drawing/2014/main" id="{25E424BC-BE1D-A214-A589-7E0E1DE3BBD2}"/>
              </a:ext>
            </a:extLst>
          </p:cNvPr>
          <p:cNvSpPr txBox="1"/>
          <p:nvPr/>
        </p:nvSpPr>
        <p:spPr>
          <a:xfrm>
            <a:off x="1538068" y="2123570"/>
            <a:ext cx="6208751" cy="646331"/>
          </a:xfrm>
          <a:prstGeom prst="rect">
            <a:avLst/>
          </a:prstGeom>
          <a:noFill/>
        </p:spPr>
        <p:txBody>
          <a:bodyPr wrap="none" rtlCol="0">
            <a:spAutoFit/>
          </a:bodyPr>
          <a:lstStyle/>
          <a:p>
            <a:pPr algn="ctr"/>
            <a:r>
              <a:rPr lang="en-US">
                <a:latin typeface="Century" panose="02040604050505020304" pitchFamily="18" charset="0"/>
              </a:rPr>
              <a:t>8ve/3 (triadic) categorization groups multiple scale tones</a:t>
            </a:r>
            <a:br>
              <a:rPr lang="en-US">
                <a:latin typeface="Century" panose="02040604050505020304" pitchFamily="18" charset="0"/>
              </a:rPr>
            </a:br>
            <a:r>
              <a:rPr lang="en-US">
                <a:latin typeface="Century" panose="02040604050505020304" pitchFamily="18" charset="0"/>
              </a:rPr>
              <a:t>→ flexibility allows for harmonic changes</a:t>
            </a:r>
          </a:p>
        </p:txBody>
      </p:sp>
      <p:pic>
        <p:nvPicPr>
          <p:cNvPr id="11" name="Picture 10">
            <a:extLst>
              <a:ext uri="{FF2B5EF4-FFF2-40B4-BE49-F238E27FC236}">
                <a16:creationId xmlns:a16="http://schemas.microsoft.com/office/drawing/2014/main" id="{E673AABE-D57D-A940-041F-8CD757B69276}"/>
              </a:ext>
            </a:extLst>
          </p:cNvPr>
          <p:cNvPicPr>
            <a:picLocks noChangeAspect="1"/>
          </p:cNvPicPr>
          <p:nvPr/>
        </p:nvPicPr>
        <p:blipFill>
          <a:blip r:embed="rId6"/>
          <a:stretch>
            <a:fillRect/>
          </a:stretch>
        </p:blipFill>
        <p:spPr>
          <a:xfrm>
            <a:off x="948018" y="850614"/>
            <a:ext cx="7086600" cy="825500"/>
          </a:xfrm>
          <a:prstGeom prst="rect">
            <a:avLst/>
          </a:prstGeom>
        </p:spPr>
      </p:pic>
      <p:sp>
        <p:nvSpPr>
          <p:cNvPr id="25" name="TextBox 24">
            <a:extLst>
              <a:ext uri="{FF2B5EF4-FFF2-40B4-BE49-F238E27FC236}">
                <a16:creationId xmlns:a16="http://schemas.microsoft.com/office/drawing/2014/main" id="{A9216189-65F5-7B7A-EE8F-8DDB5560E7F4}"/>
              </a:ext>
            </a:extLst>
          </p:cNvPr>
          <p:cNvSpPr txBox="1"/>
          <p:nvPr/>
        </p:nvSpPr>
        <p:spPr>
          <a:xfrm>
            <a:off x="1896461" y="1624051"/>
            <a:ext cx="441146" cy="369332"/>
          </a:xfrm>
          <a:prstGeom prst="rect">
            <a:avLst/>
          </a:prstGeom>
          <a:noFill/>
        </p:spPr>
        <p:txBody>
          <a:bodyPr wrap="none" rtlCol="0">
            <a:spAutoFit/>
          </a:bodyPr>
          <a:lstStyle/>
          <a:p>
            <a:r>
              <a:rPr lang="en-US"/>
              <a:t>+1</a:t>
            </a:r>
          </a:p>
        </p:txBody>
      </p:sp>
      <p:sp>
        <p:nvSpPr>
          <p:cNvPr id="26" name="TextBox 25">
            <a:extLst>
              <a:ext uri="{FF2B5EF4-FFF2-40B4-BE49-F238E27FC236}">
                <a16:creationId xmlns:a16="http://schemas.microsoft.com/office/drawing/2014/main" id="{7E22DB68-A4AC-194F-D21E-26F409F685FF}"/>
              </a:ext>
            </a:extLst>
          </p:cNvPr>
          <p:cNvSpPr txBox="1"/>
          <p:nvPr/>
        </p:nvSpPr>
        <p:spPr>
          <a:xfrm>
            <a:off x="2871897" y="1614215"/>
            <a:ext cx="441146" cy="369332"/>
          </a:xfrm>
          <a:prstGeom prst="rect">
            <a:avLst/>
          </a:prstGeom>
          <a:noFill/>
        </p:spPr>
        <p:txBody>
          <a:bodyPr wrap="none" rtlCol="0">
            <a:spAutoFit/>
          </a:bodyPr>
          <a:lstStyle/>
          <a:p>
            <a:r>
              <a:rPr lang="en-US"/>
              <a:t>+1</a:t>
            </a:r>
          </a:p>
        </p:txBody>
      </p:sp>
      <p:sp>
        <p:nvSpPr>
          <p:cNvPr id="32" name="TextBox 31">
            <a:extLst>
              <a:ext uri="{FF2B5EF4-FFF2-40B4-BE49-F238E27FC236}">
                <a16:creationId xmlns:a16="http://schemas.microsoft.com/office/drawing/2014/main" id="{0E176495-14C1-25D0-2AF3-6F3CF6B99C4A}"/>
              </a:ext>
            </a:extLst>
          </p:cNvPr>
          <p:cNvSpPr txBox="1"/>
          <p:nvPr/>
        </p:nvSpPr>
        <p:spPr>
          <a:xfrm>
            <a:off x="3924104" y="1614215"/>
            <a:ext cx="441146" cy="369332"/>
          </a:xfrm>
          <a:prstGeom prst="rect">
            <a:avLst/>
          </a:prstGeom>
          <a:noFill/>
        </p:spPr>
        <p:txBody>
          <a:bodyPr wrap="none" rtlCol="0">
            <a:spAutoFit/>
          </a:bodyPr>
          <a:lstStyle/>
          <a:p>
            <a:r>
              <a:rPr lang="en-US"/>
              <a:t>+1</a:t>
            </a:r>
          </a:p>
        </p:txBody>
      </p:sp>
      <p:sp>
        <p:nvSpPr>
          <p:cNvPr id="33" name="TextBox 32">
            <a:extLst>
              <a:ext uri="{FF2B5EF4-FFF2-40B4-BE49-F238E27FC236}">
                <a16:creationId xmlns:a16="http://schemas.microsoft.com/office/drawing/2014/main" id="{3F19536D-14E9-D4D5-AE77-A6371B18AA44}"/>
              </a:ext>
            </a:extLst>
          </p:cNvPr>
          <p:cNvSpPr txBox="1"/>
          <p:nvPr/>
        </p:nvSpPr>
        <p:spPr>
          <a:xfrm>
            <a:off x="4582533" y="1615442"/>
            <a:ext cx="441146" cy="369332"/>
          </a:xfrm>
          <a:prstGeom prst="rect">
            <a:avLst/>
          </a:prstGeom>
          <a:noFill/>
        </p:spPr>
        <p:txBody>
          <a:bodyPr wrap="none" rtlCol="0">
            <a:spAutoFit/>
          </a:bodyPr>
          <a:lstStyle/>
          <a:p>
            <a:r>
              <a:rPr lang="en-US"/>
              <a:t>+1</a:t>
            </a:r>
          </a:p>
        </p:txBody>
      </p:sp>
      <p:cxnSp>
        <p:nvCxnSpPr>
          <p:cNvPr id="39" name="Straight Arrow Connector 38">
            <a:extLst>
              <a:ext uri="{FF2B5EF4-FFF2-40B4-BE49-F238E27FC236}">
                <a16:creationId xmlns:a16="http://schemas.microsoft.com/office/drawing/2014/main" id="{91914384-24A1-1018-EE0C-D53F5E682DBF}"/>
              </a:ext>
            </a:extLst>
          </p:cNvPr>
          <p:cNvCxnSpPr>
            <a:cxnSpLocks/>
          </p:cNvCxnSpPr>
          <p:nvPr/>
        </p:nvCxnSpPr>
        <p:spPr>
          <a:xfrm>
            <a:off x="2403662" y="3759144"/>
            <a:ext cx="1429002" cy="0"/>
          </a:xfrm>
          <a:prstGeom prst="straightConnector1">
            <a:avLst/>
          </a:prstGeom>
          <a:ln w="1905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B07495F5-7B90-7F4F-2136-1AE280451212}"/>
              </a:ext>
            </a:extLst>
          </p:cNvPr>
          <p:cNvCxnSpPr>
            <a:cxnSpLocks/>
          </p:cNvCxnSpPr>
          <p:nvPr/>
        </p:nvCxnSpPr>
        <p:spPr>
          <a:xfrm>
            <a:off x="4896926" y="3738768"/>
            <a:ext cx="1429002" cy="0"/>
          </a:xfrm>
          <a:prstGeom prst="straightConnector1">
            <a:avLst/>
          </a:prstGeom>
          <a:ln w="1905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5127F7D-51CF-2FB2-913D-E59CC736CDA7}"/>
              </a:ext>
            </a:extLst>
          </p:cNvPr>
          <p:cNvCxnSpPr>
            <a:cxnSpLocks/>
          </p:cNvCxnSpPr>
          <p:nvPr/>
        </p:nvCxnSpPr>
        <p:spPr>
          <a:xfrm>
            <a:off x="7320117" y="3736680"/>
            <a:ext cx="1429002" cy="0"/>
          </a:xfrm>
          <a:prstGeom prst="straightConnector1">
            <a:avLst/>
          </a:prstGeom>
          <a:ln w="1905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F327DC00-A3C4-444E-5DC7-0C0FB29CE7DB}"/>
              </a:ext>
            </a:extLst>
          </p:cNvPr>
          <p:cNvSpPr txBox="1"/>
          <p:nvPr/>
        </p:nvSpPr>
        <p:spPr>
          <a:xfrm>
            <a:off x="3693685" y="2760404"/>
            <a:ext cx="320922" cy="369332"/>
          </a:xfrm>
          <a:prstGeom prst="rect">
            <a:avLst/>
          </a:prstGeom>
          <a:noFill/>
        </p:spPr>
        <p:txBody>
          <a:bodyPr wrap="none" rtlCol="0">
            <a:spAutoFit/>
          </a:bodyPr>
          <a:lstStyle/>
          <a:p>
            <a:r>
              <a:rPr lang="en-US" b="1">
                <a:solidFill>
                  <a:srgbClr val="C00000"/>
                </a:solidFill>
              </a:rPr>
              <a:t>0</a:t>
            </a:r>
          </a:p>
        </p:txBody>
      </p:sp>
      <p:sp>
        <p:nvSpPr>
          <p:cNvPr id="46" name="Freeform 45">
            <a:extLst>
              <a:ext uri="{FF2B5EF4-FFF2-40B4-BE49-F238E27FC236}">
                <a16:creationId xmlns:a16="http://schemas.microsoft.com/office/drawing/2014/main" id="{A82AE3BD-5D67-4054-EC58-61DD5DAF30F7}"/>
              </a:ext>
            </a:extLst>
          </p:cNvPr>
          <p:cNvSpPr/>
          <p:nvPr/>
        </p:nvSpPr>
        <p:spPr>
          <a:xfrm rot="1139615" flipV="1">
            <a:off x="3565175" y="3113248"/>
            <a:ext cx="462665" cy="113577"/>
          </a:xfrm>
          <a:custGeom>
            <a:avLst/>
            <a:gdLst>
              <a:gd name="connsiteX0" fmla="*/ 0 w 462665"/>
              <a:gd name="connsiteY0" fmla="*/ 0 h 61969"/>
              <a:gd name="connsiteX1" fmla="*/ 229511 w 462665"/>
              <a:gd name="connsiteY1" fmla="*/ 61931 h 61969"/>
              <a:gd name="connsiteX2" fmla="*/ 462665 w 462665"/>
              <a:gd name="connsiteY2" fmla="*/ 7286 h 61969"/>
            </a:gdLst>
            <a:ahLst/>
            <a:cxnLst>
              <a:cxn ang="0">
                <a:pos x="connsiteX0" y="connsiteY0"/>
              </a:cxn>
              <a:cxn ang="0">
                <a:pos x="connsiteX1" y="connsiteY1"/>
              </a:cxn>
              <a:cxn ang="0">
                <a:pos x="connsiteX2" y="connsiteY2"/>
              </a:cxn>
            </a:cxnLst>
            <a:rect l="l" t="t" r="r" b="b"/>
            <a:pathLst>
              <a:path w="462665" h="61969">
                <a:moveTo>
                  <a:pt x="0" y="0"/>
                </a:moveTo>
                <a:cubicBezTo>
                  <a:pt x="76200" y="30358"/>
                  <a:pt x="152400" y="60717"/>
                  <a:pt x="229511" y="61931"/>
                </a:cubicBezTo>
                <a:cubicBezTo>
                  <a:pt x="306622" y="63145"/>
                  <a:pt x="384643" y="35215"/>
                  <a:pt x="462665" y="7286"/>
                </a:cubicBezTo>
              </a:path>
            </a:pathLst>
          </a:custGeom>
          <a:noFill/>
          <a:ln w="28575">
            <a:solidFill>
              <a:srgbClr val="C00000"/>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80D8124F-3D2D-4F26-EEB0-CEB982090337}"/>
              </a:ext>
            </a:extLst>
          </p:cNvPr>
          <p:cNvSpPr txBox="1"/>
          <p:nvPr/>
        </p:nvSpPr>
        <p:spPr>
          <a:xfrm>
            <a:off x="4334421" y="1611424"/>
            <a:ext cx="320922" cy="369332"/>
          </a:xfrm>
          <a:prstGeom prst="rect">
            <a:avLst/>
          </a:prstGeom>
          <a:noFill/>
        </p:spPr>
        <p:txBody>
          <a:bodyPr wrap="none" rtlCol="0">
            <a:spAutoFit/>
          </a:bodyPr>
          <a:lstStyle/>
          <a:p>
            <a:r>
              <a:rPr lang="en-US" b="1">
                <a:solidFill>
                  <a:srgbClr val="C00000"/>
                </a:solidFill>
              </a:rPr>
              <a:t>0</a:t>
            </a:r>
          </a:p>
        </p:txBody>
      </p:sp>
      <p:pic>
        <p:nvPicPr>
          <p:cNvPr id="8" name="bantyRooster">
            <a:hlinkClick r:id="" action="ppaction://media"/>
            <a:extLst>
              <a:ext uri="{FF2B5EF4-FFF2-40B4-BE49-F238E27FC236}">
                <a16:creationId xmlns:a16="http://schemas.microsoft.com/office/drawing/2014/main" id="{0E241928-D3D4-FCF6-114D-7A848CDC2EE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3941" y="195403"/>
            <a:ext cx="380075" cy="380075"/>
          </a:xfrm>
          <a:prstGeom prst="rect">
            <a:avLst/>
          </a:prstGeom>
        </p:spPr>
      </p:pic>
    </p:spTree>
    <p:extLst>
      <p:ext uri="{BB962C8B-B14F-4D97-AF65-F5344CB8AC3E}">
        <p14:creationId xmlns:p14="http://schemas.microsoft.com/office/powerpoint/2010/main" val="405811736"/>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21AC5B3C-9812-F722-9067-0BFA2767CAC3}"/>
              </a:ext>
            </a:extLst>
          </p:cNvPr>
          <p:cNvPicPr>
            <a:picLocks noChangeAspect="1"/>
          </p:cNvPicPr>
          <p:nvPr/>
        </p:nvPicPr>
        <p:blipFill>
          <a:blip r:embed="rId3"/>
          <a:stretch>
            <a:fillRect/>
          </a:stretch>
        </p:blipFill>
        <p:spPr>
          <a:xfrm>
            <a:off x="3367300" y="572362"/>
            <a:ext cx="4633700" cy="4297295"/>
          </a:xfrm>
          <a:prstGeom prst="rect">
            <a:avLst/>
          </a:prstGeom>
        </p:spPr>
      </p:pic>
      <p:sp>
        <p:nvSpPr>
          <p:cNvPr id="2" name="Title 1">
            <a:extLst>
              <a:ext uri="{FF2B5EF4-FFF2-40B4-BE49-F238E27FC236}">
                <a16:creationId xmlns:a16="http://schemas.microsoft.com/office/drawing/2014/main" id="{8C273EFD-8193-87A3-D31B-06D770554463}"/>
              </a:ext>
            </a:extLst>
          </p:cNvPr>
          <p:cNvSpPr>
            <a:spLocks noGrp="1"/>
          </p:cNvSpPr>
          <p:nvPr>
            <p:ph type="title"/>
          </p:nvPr>
        </p:nvSpPr>
        <p:spPr/>
        <p:txBody>
          <a:bodyPr/>
          <a:lstStyle/>
          <a:p>
            <a:r>
              <a:rPr lang="en-US" dirty="0"/>
              <a:t>Heptatonic coordinates in 12t-ET (</a:t>
            </a:r>
            <a:r>
              <a:rPr lang="en-US" dirty="0" err="1"/>
              <a:t>diatonicity</a:t>
            </a:r>
            <a:r>
              <a:rPr lang="en-US" dirty="0"/>
              <a:t>)</a:t>
            </a:r>
          </a:p>
        </p:txBody>
      </p:sp>
      <p:sp>
        <p:nvSpPr>
          <p:cNvPr id="3" name="Content Placeholder 2">
            <a:extLst>
              <a:ext uri="{FF2B5EF4-FFF2-40B4-BE49-F238E27FC236}">
                <a16:creationId xmlns:a16="http://schemas.microsoft.com/office/drawing/2014/main" id="{972D2EEB-E1B2-88EE-595B-4723E358FC5C}"/>
              </a:ext>
            </a:extLst>
          </p:cNvPr>
          <p:cNvSpPr>
            <a:spLocks noGrp="1"/>
          </p:cNvSpPr>
          <p:nvPr>
            <p:ph idx="1"/>
          </p:nvPr>
        </p:nvSpPr>
        <p:spPr>
          <a:xfrm>
            <a:off x="293251" y="846205"/>
            <a:ext cx="2838775" cy="3263504"/>
          </a:xfrm>
        </p:spPr>
        <p:txBody>
          <a:bodyPr/>
          <a:lstStyle/>
          <a:p>
            <a:r>
              <a:rPr lang="en-US" dirty="0"/>
              <a:t>12-tET sets are arranged in circle-of-fifths order in a heptatonic space.</a:t>
            </a:r>
          </a:p>
          <a:p>
            <a:endParaRPr lang="en-US" dirty="0"/>
          </a:p>
          <a:p>
            <a:r>
              <a:rPr lang="en-US" dirty="0"/>
              <a:t>This diatonic space is a useful analytical tool.</a:t>
            </a:r>
          </a:p>
        </p:txBody>
      </p:sp>
      <p:sp>
        <p:nvSpPr>
          <p:cNvPr id="4" name="Date Placeholder 3">
            <a:extLst>
              <a:ext uri="{FF2B5EF4-FFF2-40B4-BE49-F238E27FC236}">
                <a16:creationId xmlns:a16="http://schemas.microsoft.com/office/drawing/2014/main" id="{D04A81C6-4FCC-4CFB-B6F9-946844726CCD}"/>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573BE164-F5D7-59C7-4DA3-2CEF63DCE533}"/>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7E28559A-92C8-1A67-61E4-08081FDC5E89}"/>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39</a:t>
            </a:fld>
            <a:endParaRPr lang="en-US">
              <a:latin typeface="Calisto MT" panose="02040603050505030304" pitchFamily="18" charset="77"/>
            </a:endParaRPr>
          </a:p>
        </p:txBody>
      </p:sp>
      <p:sp>
        <p:nvSpPr>
          <p:cNvPr id="12" name="TextBox 11">
            <a:extLst>
              <a:ext uri="{FF2B5EF4-FFF2-40B4-BE49-F238E27FC236}">
                <a16:creationId xmlns:a16="http://schemas.microsoft.com/office/drawing/2014/main" id="{27DF98FF-5C83-4EF6-549F-0043C88A8648}"/>
              </a:ext>
            </a:extLst>
          </p:cNvPr>
          <p:cNvSpPr txBox="1"/>
          <p:nvPr/>
        </p:nvSpPr>
        <p:spPr>
          <a:xfrm>
            <a:off x="6626498" y="2128759"/>
            <a:ext cx="1626069" cy="369332"/>
          </a:xfrm>
          <a:prstGeom prst="rect">
            <a:avLst/>
          </a:prstGeom>
          <a:solidFill>
            <a:schemeClr val="bg1"/>
          </a:solidFill>
        </p:spPr>
        <p:txBody>
          <a:bodyPr wrap="square" rtlCol="0">
            <a:spAutoFit/>
          </a:bodyPr>
          <a:lstStyle/>
          <a:p>
            <a:r>
              <a:rPr lang="en-US">
                <a:solidFill>
                  <a:schemeClr val="accent1"/>
                </a:solidFill>
              </a:rPr>
              <a:t>C minor triad</a:t>
            </a:r>
          </a:p>
        </p:txBody>
      </p:sp>
      <p:sp>
        <p:nvSpPr>
          <p:cNvPr id="14" name="TextBox 13">
            <a:extLst>
              <a:ext uri="{FF2B5EF4-FFF2-40B4-BE49-F238E27FC236}">
                <a16:creationId xmlns:a16="http://schemas.microsoft.com/office/drawing/2014/main" id="{C2CAF69E-93B2-1DC1-3A26-E920A091181B}"/>
              </a:ext>
            </a:extLst>
          </p:cNvPr>
          <p:cNvSpPr txBox="1"/>
          <p:nvPr/>
        </p:nvSpPr>
        <p:spPr>
          <a:xfrm>
            <a:off x="6276959" y="3317152"/>
            <a:ext cx="1626069" cy="369332"/>
          </a:xfrm>
          <a:prstGeom prst="rect">
            <a:avLst/>
          </a:prstGeom>
          <a:solidFill>
            <a:schemeClr val="bg1"/>
          </a:solidFill>
        </p:spPr>
        <p:txBody>
          <a:bodyPr wrap="square" rtlCol="0">
            <a:spAutoFit/>
          </a:bodyPr>
          <a:lstStyle/>
          <a:p>
            <a:r>
              <a:rPr lang="en-US">
                <a:solidFill>
                  <a:schemeClr val="accent1"/>
                </a:solidFill>
              </a:rPr>
              <a:t>C major triad</a:t>
            </a:r>
          </a:p>
        </p:txBody>
      </p:sp>
      <p:sp>
        <p:nvSpPr>
          <p:cNvPr id="16" name="TextBox 15">
            <a:extLst>
              <a:ext uri="{FF2B5EF4-FFF2-40B4-BE49-F238E27FC236}">
                <a16:creationId xmlns:a16="http://schemas.microsoft.com/office/drawing/2014/main" id="{8599DB1E-08FB-6193-3786-AC45FD984548}"/>
              </a:ext>
            </a:extLst>
          </p:cNvPr>
          <p:cNvSpPr txBox="1"/>
          <p:nvPr/>
        </p:nvSpPr>
        <p:spPr>
          <a:xfrm>
            <a:off x="6473468" y="4200025"/>
            <a:ext cx="965777" cy="646331"/>
          </a:xfrm>
          <a:prstGeom prst="rect">
            <a:avLst/>
          </a:prstGeom>
          <a:solidFill>
            <a:schemeClr val="bg1"/>
          </a:solidFill>
        </p:spPr>
        <p:txBody>
          <a:bodyPr wrap="square" rtlCol="0">
            <a:spAutoFit/>
          </a:bodyPr>
          <a:lstStyle/>
          <a:p>
            <a:r>
              <a:rPr lang="en-US">
                <a:solidFill>
                  <a:schemeClr val="accent1"/>
                </a:solidFill>
              </a:rPr>
              <a:t>C major scale</a:t>
            </a:r>
          </a:p>
        </p:txBody>
      </p:sp>
      <p:sp>
        <p:nvSpPr>
          <p:cNvPr id="18" name="TextBox 17">
            <a:extLst>
              <a:ext uri="{FF2B5EF4-FFF2-40B4-BE49-F238E27FC236}">
                <a16:creationId xmlns:a16="http://schemas.microsoft.com/office/drawing/2014/main" id="{371E1BAF-D2E7-B4CE-11C8-F5F66257B21F}"/>
              </a:ext>
            </a:extLst>
          </p:cNvPr>
          <p:cNvSpPr txBox="1"/>
          <p:nvPr/>
        </p:nvSpPr>
        <p:spPr>
          <a:xfrm>
            <a:off x="7273256" y="1381800"/>
            <a:ext cx="1060401" cy="646331"/>
          </a:xfrm>
          <a:prstGeom prst="rect">
            <a:avLst/>
          </a:prstGeom>
          <a:solidFill>
            <a:schemeClr val="bg1"/>
          </a:solidFill>
        </p:spPr>
        <p:txBody>
          <a:bodyPr wrap="square" rtlCol="0">
            <a:spAutoFit/>
          </a:bodyPr>
          <a:lstStyle/>
          <a:p>
            <a:r>
              <a:rPr lang="en-US">
                <a:solidFill>
                  <a:schemeClr val="accent1"/>
                </a:solidFill>
              </a:rPr>
              <a:t>E</a:t>
            </a:r>
            <a:r>
              <a:rPr lang="en-US">
                <a:solidFill>
                  <a:schemeClr val="accent1"/>
                </a:solidFill>
                <a:latin typeface="Helsinki Text Std" panose="02000400000000000000" pitchFamily="2" charset="77"/>
              </a:rPr>
              <a:t>b</a:t>
            </a:r>
            <a:r>
              <a:rPr lang="en-US">
                <a:solidFill>
                  <a:schemeClr val="accent1"/>
                </a:solidFill>
              </a:rPr>
              <a:t> major scale</a:t>
            </a:r>
          </a:p>
        </p:txBody>
      </p:sp>
      <p:cxnSp>
        <p:nvCxnSpPr>
          <p:cNvPr id="11" name="Straight Arrow Connector 10">
            <a:extLst>
              <a:ext uri="{FF2B5EF4-FFF2-40B4-BE49-F238E27FC236}">
                <a16:creationId xmlns:a16="http://schemas.microsoft.com/office/drawing/2014/main" id="{C278C926-E2A9-6B73-23F4-51CB1E17E9BC}"/>
              </a:ext>
            </a:extLst>
          </p:cNvPr>
          <p:cNvCxnSpPr>
            <a:cxnSpLocks/>
          </p:cNvCxnSpPr>
          <p:nvPr/>
        </p:nvCxnSpPr>
        <p:spPr>
          <a:xfrm flipV="1">
            <a:off x="5706337" y="2377441"/>
            <a:ext cx="921249" cy="251360"/>
          </a:xfrm>
          <a:prstGeom prst="straightConnector1">
            <a:avLst/>
          </a:prstGeom>
          <a:ln w="28575">
            <a:solidFill>
              <a:schemeClr val="accent1"/>
            </a:solidFill>
            <a:tailEnd type="arrow" w="lg"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BFBD0172-92D7-183E-4410-89B2227DB72F}"/>
              </a:ext>
            </a:extLst>
          </p:cNvPr>
          <p:cNvCxnSpPr>
            <a:cxnSpLocks/>
          </p:cNvCxnSpPr>
          <p:nvPr/>
        </p:nvCxnSpPr>
        <p:spPr>
          <a:xfrm>
            <a:off x="5701505" y="2628801"/>
            <a:ext cx="666639" cy="636914"/>
          </a:xfrm>
          <a:prstGeom prst="straightConnector1">
            <a:avLst/>
          </a:prstGeom>
          <a:ln w="28575">
            <a:solidFill>
              <a:schemeClr val="accent1"/>
            </a:solidFill>
            <a:tailEnd type="arrow" w="lg" len="med"/>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2F41B62D-B657-6DE7-C2B5-DD540E524B08}"/>
              </a:ext>
            </a:extLst>
          </p:cNvPr>
          <p:cNvCxnSpPr>
            <a:cxnSpLocks/>
          </p:cNvCxnSpPr>
          <p:nvPr/>
        </p:nvCxnSpPr>
        <p:spPr>
          <a:xfrm>
            <a:off x="5701505" y="2628800"/>
            <a:ext cx="880271" cy="1520925"/>
          </a:xfrm>
          <a:prstGeom prst="straightConnector1">
            <a:avLst/>
          </a:prstGeom>
          <a:ln w="28575">
            <a:solidFill>
              <a:schemeClr val="accent1"/>
            </a:solidFill>
            <a:tailEnd type="arrow" w="lg" len="med"/>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2138788-0F84-562A-D13C-EC83B25F7F3E}"/>
              </a:ext>
            </a:extLst>
          </p:cNvPr>
          <p:cNvCxnSpPr>
            <a:cxnSpLocks/>
          </p:cNvCxnSpPr>
          <p:nvPr/>
        </p:nvCxnSpPr>
        <p:spPr>
          <a:xfrm flipV="1">
            <a:off x="5706337" y="1752541"/>
            <a:ext cx="1534262" cy="876260"/>
          </a:xfrm>
          <a:prstGeom prst="straightConnector1">
            <a:avLst/>
          </a:prstGeom>
          <a:ln w="28575">
            <a:solidFill>
              <a:schemeClr val="accent1"/>
            </a:solidFill>
            <a:tailEnd type="arrow" w="lg"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461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par>
                          <p:cTn id="8" fill="hold">
                            <p:stCondLst>
                              <p:cond delay="1000"/>
                            </p:stCondLst>
                            <p:childTnLst>
                              <p:par>
                                <p:cTn id="9" presetID="55"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1000" fill="hold"/>
                                        <p:tgtEl>
                                          <p:spTgt spid="16"/>
                                        </p:tgtEl>
                                        <p:attrNameLst>
                                          <p:attrName>ppt_w</p:attrName>
                                        </p:attrNameLst>
                                      </p:cBhvr>
                                      <p:tavLst>
                                        <p:tav tm="0">
                                          <p:val>
                                            <p:strVal val="#ppt_w*0.70"/>
                                          </p:val>
                                        </p:tav>
                                        <p:tav tm="100000">
                                          <p:val>
                                            <p:strVal val="#ppt_w"/>
                                          </p:val>
                                        </p:tav>
                                      </p:tavLst>
                                    </p:anim>
                                    <p:anim calcmode="lin" valueType="num">
                                      <p:cBhvr>
                                        <p:cTn id="12" dur="1000" fill="hold"/>
                                        <p:tgtEl>
                                          <p:spTgt spid="16"/>
                                        </p:tgtEl>
                                        <p:attrNameLst>
                                          <p:attrName>ppt_h</p:attrName>
                                        </p:attrNameLst>
                                      </p:cBhvr>
                                      <p:tavLst>
                                        <p:tav tm="0">
                                          <p:val>
                                            <p:strVal val="#ppt_h"/>
                                          </p:val>
                                        </p:tav>
                                        <p:tav tm="100000">
                                          <p:val>
                                            <p:strVal val="#ppt_h"/>
                                          </p:val>
                                        </p:tav>
                                      </p:tavLst>
                                    </p:anim>
                                    <p:animEffect transition="in" filter="fade">
                                      <p:cBhvr>
                                        <p:cTn id="13" dur="10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500"/>
                            </p:stCondLst>
                            <p:childTnLst>
                              <p:par>
                                <p:cTn id="20" presetID="55"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000" fill="hold"/>
                                        <p:tgtEl>
                                          <p:spTgt spid="14"/>
                                        </p:tgtEl>
                                        <p:attrNameLst>
                                          <p:attrName>ppt_w</p:attrName>
                                        </p:attrNameLst>
                                      </p:cBhvr>
                                      <p:tavLst>
                                        <p:tav tm="0">
                                          <p:val>
                                            <p:strVal val="#ppt_w*0.70"/>
                                          </p:val>
                                        </p:tav>
                                        <p:tav tm="100000">
                                          <p:val>
                                            <p:strVal val="#ppt_w"/>
                                          </p:val>
                                        </p:tav>
                                      </p:tavLst>
                                    </p:anim>
                                    <p:anim calcmode="lin" valueType="num">
                                      <p:cBhvr>
                                        <p:cTn id="23" dur="1000" fill="hold"/>
                                        <p:tgtEl>
                                          <p:spTgt spid="14"/>
                                        </p:tgtEl>
                                        <p:attrNameLst>
                                          <p:attrName>ppt_h</p:attrName>
                                        </p:attrNameLst>
                                      </p:cBhvr>
                                      <p:tavLst>
                                        <p:tav tm="0">
                                          <p:val>
                                            <p:strVal val="#ppt_h"/>
                                          </p:val>
                                        </p:tav>
                                        <p:tav tm="100000">
                                          <p:val>
                                            <p:strVal val="#ppt_h"/>
                                          </p:val>
                                        </p:tav>
                                      </p:tavLst>
                                    </p:anim>
                                    <p:animEffect transition="in" filter="fade">
                                      <p:cBhvr>
                                        <p:cTn id="24" dur="1000"/>
                                        <p:tgtEl>
                                          <p:spTgt spid="14"/>
                                        </p:tgtEl>
                                      </p:cBhvr>
                                    </p:animEffect>
                                  </p:childTnLst>
                                </p:cTn>
                              </p:par>
                              <p:par>
                                <p:cTn id="25" presetID="2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par>
                          <p:cTn id="28" fill="hold">
                            <p:stCondLst>
                              <p:cond delay="1500"/>
                            </p:stCondLst>
                            <p:childTnLst>
                              <p:par>
                                <p:cTn id="29" presetID="55"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strVal val="#ppt_w*0.70"/>
                                          </p:val>
                                        </p:tav>
                                        <p:tav tm="100000">
                                          <p:val>
                                            <p:strVal val="#ppt_w"/>
                                          </p:val>
                                        </p:tav>
                                      </p:tavLst>
                                    </p:anim>
                                    <p:anim calcmode="lin" valueType="num">
                                      <p:cBhvr>
                                        <p:cTn id="32" dur="1000" fill="hold"/>
                                        <p:tgtEl>
                                          <p:spTgt spid="12"/>
                                        </p:tgtEl>
                                        <p:attrNameLst>
                                          <p:attrName>ppt_h</p:attrName>
                                        </p:attrNameLst>
                                      </p:cBhvr>
                                      <p:tavLst>
                                        <p:tav tm="0">
                                          <p:val>
                                            <p:strVal val="#ppt_h"/>
                                          </p:val>
                                        </p:tav>
                                        <p:tav tm="100000">
                                          <p:val>
                                            <p:strVal val="#ppt_h"/>
                                          </p:val>
                                        </p:tav>
                                      </p:tavLst>
                                    </p:anim>
                                    <p:animEffect transition="in" filter="fade">
                                      <p:cBhvr>
                                        <p:cTn id="33" dur="1000"/>
                                        <p:tgtEl>
                                          <p:spTgt spid="12"/>
                                        </p:tgtEl>
                                      </p:cBhvr>
                                    </p:animEffect>
                                  </p:childTnLst>
                                </p:cTn>
                              </p:par>
                            </p:childTnLst>
                          </p:cTn>
                        </p:par>
                        <p:par>
                          <p:cTn id="34" fill="hold">
                            <p:stCondLst>
                              <p:cond delay="2500"/>
                            </p:stCondLst>
                            <p:childTnLst>
                              <p:par>
                                <p:cTn id="35" presetID="22" presetClass="entr" presetSubtype="4"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par>
                          <p:cTn id="38" fill="hold">
                            <p:stCondLst>
                              <p:cond delay="3000"/>
                            </p:stCondLst>
                            <p:childTnLst>
                              <p:par>
                                <p:cTn id="39" presetID="55"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1000" fill="hold"/>
                                        <p:tgtEl>
                                          <p:spTgt spid="18"/>
                                        </p:tgtEl>
                                        <p:attrNameLst>
                                          <p:attrName>ppt_w</p:attrName>
                                        </p:attrNameLst>
                                      </p:cBhvr>
                                      <p:tavLst>
                                        <p:tav tm="0">
                                          <p:val>
                                            <p:strVal val="#ppt_w*0.70"/>
                                          </p:val>
                                        </p:tav>
                                        <p:tav tm="100000">
                                          <p:val>
                                            <p:strVal val="#ppt_w"/>
                                          </p:val>
                                        </p:tav>
                                      </p:tavLst>
                                    </p:anim>
                                    <p:anim calcmode="lin" valueType="num">
                                      <p:cBhvr>
                                        <p:cTn id="42" dur="1000" fill="hold"/>
                                        <p:tgtEl>
                                          <p:spTgt spid="18"/>
                                        </p:tgtEl>
                                        <p:attrNameLst>
                                          <p:attrName>ppt_h</p:attrName>
                                        </p:attrNameLst>
                                      </p:cBhvr>
                                      <p:tavLst>
                                        <p:tav tm="0">
                                          <p:val>
                                            <p:strVal val="#ppt_h"/>
                                          </p:val>
                                        </p:tav>
                                        <p:tav tm="100000">
                                          <p:val>
                                            <p:strVal val="#ppt_h"/>
                                          </p:val>
                                        </p:tav>
                                      </p:tavLst>
                                    </p:anim>
                                    <p:animEffect transition="in" filter="fade">
                                      <p:cBhvr>
                                        <p:cTn id="4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2D3D8-2DD6-35AF-BA30-87B7BE923272}"/>
              </a:ext>
            </a:extLst>
          </p:cNvPr>
          <p:cNvSpPr>
            <a:spLocks noGrp="1"/>
          </p:cNvSpPr>
          <p:nvPr>
            <p:ph type="title"/>
          </p:nvPr>
        </p:nvSpPr>
        <p:spPr/>
        <p:txBody>
          <a:bodyPr/>
          <a:lstStyle/>
          <a:p>
            <a:r>
              <a:rPr lang="en-US"/>
              <a:t>Rhythm as Periodic Stimulus</a:t>
            </a:r>
          </a:p>
        </p:txBody>
      </p:sp>
      <p:sp>
        <p:nvSpPr>
          <p:cNvPr id="3" name="Content Placeholder 2">
            <a:extLst>
              <a:ext uri="{FF2B5EF4-FFF2-40B4-BE49-F238E27FC236}">
                <a16:creationId xmlns:a16="http://schemas.microsoft.com/office/drawing/2014/main" id="{80D2D064-EF11-6AEC-9210-3DDCFF860897}"/>
              </a:ext>
            </a:extLst>
          </p:cNvPr>
          <p:cNvSpPr>
            <a:spLocks noGrp="1"/>
          </p:cNvSpPr>
          <p:nvPr>
            <p:ph idx="1"/>
          </p:nvPr>
        </p:nvSpPr>
        <p:spPr>
          <a:xfrm>
            <a:off x="346262" y="519193"/>
            <a:ext cx="8169088" cy="4293031"/>
          </a:xfrm>
        </p:spPr>
        <p:txBody>
          <a:bodyPr>
            <a:noAutofit/>
          </a:bodyPr>
          <a:lstStyle/>
          <a:p>
            <a:pPr>
              <a:spcBef>
                <a:spcPts val="900"/>
              </a:spcBef>
            </a:pPr>
            <a:r>
              <a:rPr lang="en-US" sz="1800"/>
              <a:t>Premises: </a:t>
            </a:r>
            <a:br>
              <a:rPr lang="en-US" sz="1800"/>
            </a:br>
            <a:r>
              <a:rPr lang="en-US" sz="1800"/>
              <a:t>• The features of a rhythm of primary interest are </a:t>
            </a:r>
            <a:br>
              <a:rPr lang="en-US" sz="1800"/>
            </a:br>
            <a:r>
              <a:rPr lang="en-US" sz="1800" b="1" i="1"/>
              <a:t>periodicities</a:t>
            </a:r>
            <a:r>
              <a:rPr lang="en-US" sz="1800" b="1"/>
              <a:t> (frequencies)</a:t>
            </a:r>
          </a:p>
          <a:p>
            <a:pPr>
              <a:spcBef>
                <a:spcPts val="900"/>
              </a:spcBef>
            </a:pPr>
            <a:r>
              <a:rPr lang="en-US" sz="1800"/>
              <a:t>• Periodicities are represented by </a:t>
            </a:r>
            <a:r>
              <a:rPr lang="en-US" sz="1800" b="1" i="1"/>
              <a:t>continuous</a:t>
            </a:r>
            <a:r>
              <a:rPr lang="en-US" sz="1800"/>
              <a:t> functions, not discrete ticking clocks.</a:t>
            </a:r>
          </a:p>
          <a:p>
            <a:pPr>
              <a:spcBef>
                <a:spcPts val="900"/>
              </a:spcBef>
            </a:pPr>
            <a:r>
              <a:rPr lang="en-US" sz="1800"/>
              <a:t>• Sinusoidal functions represent “atomic” periodicities: </a:t>
            </a:r>
          </a:p>
          <a:p>
            <a:pPr>
              <a:spcBef>
                <a:spcPts val="900"/>
              </a:spcBef>
            </a:pPr>
            <a:br>
              <a:rPr lang="en-US" sz="1800"/>
            </a:br>
            <a:endParaRPr lang="en-US" sz="1800"/>
          </a:p>
          <a:p>
            <a:pPr>
              <a:spcBef>
                <a:spcPts val="900"/>
              </a:spcBef>
            </a:pPr>
            <a:endParaRPr lang="en-US" sz="1800"/>
          </a:p>
          <a:p>
            <a:pPr>
              <a:spcBef>
                <a:spcPts val="900"/>
              </a:spcBef>
            </a:pPr>
            <a:endParaRPr lang="en-US" sz="1800"/>
          </a:p>
          <a:p>
            <a:pPr>
              <a:spcBef>
                <a:spcPts val="900"/>
              </a:spcBef>
            </a:pPr>
            <a:r>
              <a:rPr lang="en-US" sz="1800"/>
              <a:t>A rhythm has this periodicity to the extent its onsets fall where the function has larger positive values, and not where it has larger negative values. </a:t>
            </a:r>
          </a:p>
          <a:p>
            <a:pPr>
              <a:spcBef>
                <a:spcPts val="900"/>
              </a:spcBef>
            </a:pPr>
            <a:r>
              <a:rPr lang="en-US" sz="1800"/>
              <a:t>(Sharper functions are combinations of integer multiples of a fundamental frequency) </a:t>
            </a:r>
          </a:p>
        </p:txBody>
      </p:sp>
      <p:sp>
        <p:nvSpPr>
          <p:cNvPr id="4" name="Date Placeholder 3">
            <a:extLst>
              <a:ext uri="{FF2B5EF4-FFF2-40B4-BE49-F238E27FC236}">
                <a16:creationId xmlns:a16="http://schemas.microsoft.com/office/drawing/2014/main" id="{83DEC0C3-A26B-453E-10FA-6A85F19A2FA9}"/>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95A339C-0A34-A5EB-7300-34E9E4A01F1A}"/>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9B3B0F93-0BA1-7B9F-68A5-82ADB259D6FA}"/>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a:t>
            </a:fld>
            <a:endParaRPr lang="en-US">
              <a:latin typeface="Calisto MT" panose="02040603050505030304" pitchFamily="18" charset="77"/>
            </a:endParaRPr>
          </a:p>
        </p:txBody>
      </p:sp>
      <p:pic>
        <p:nvPicPr>
          <p:cNvPr id="9" name="Picture 8" descr="A blue line with a black line&#10;&#10;AI-generated content may be incorrect.">
            <a:extLst>
              <a:ext uri="{FF2B5EF4-FFF2-40B4-BE49-F238E27FC236}">
                <a16:creationId xmlns:a16="http://schemas.microsoft.com/office/drawing/2014/main" id="{D3CE6C50-C5D7-5AD5-E756-F8B2BC1A6B4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63291" y="2726733"/>
            <a:ext cx="7237709" cy="914400"/>
          </a:xfrm>
          <a:prstGeom prst="rect">
            <a:avLst/>
          </a:prstGeom>
        </p:spPr>
      </p:pic>
      <p:sp>
        <p:nvSpPr>
          <p:cNvPr id="10" name="Left Bracket 9">
            <a:extLst>
              <a:ext uri="{FF2B5EF4-FFF2-40B4-BE49-F238E27FC236}">
                <a16:creationId xmlns:a16="http://schemas.microsoft.com/office/drawing/2014/main" id="{006F9489-637C-83A7-7CED-87733FA2DF95}"/>
              </a:ext>
            </a:extLst>
          </p:cNvPr>
          <p:cNvSpPr/>
          <p:nvPr/>
        </p:nvSpPr>
        <p:spPr>
          <a:xfrm rot="5400000">
            <a:off x="3369402" y="1642284"/>
            <a:ext cx="248941" cy="1797908"/>
          </a:xfrm>
          <a:prstGeom prst="leftBracket">
            <a:avLst/>
          </a:prstGeom>
          <a:ln w="28575">
            <a:solidFill>
              <a:schemeClr val="tx1"/>
            </a:solidFill>
            <a:headEnd type="arrow" w="med" len="med"/>
            <a:tailEnd type="arrow"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AEA332D8-D0C1-C19E-8443-7F672AF1B023}"/>
              </a:ext>
            </a:extLst>
          </p:cNvPr>
          <p:cNvSpPr txBox="1"/>
          <p:nvPr/>
        </p:nvSpPr>
        <p:spPr>
          <a:xfrm>
            <a:off x="3076675" y="2410910"/>
            <a:ext cx="834396" cy="369332"/>
          </a:xfrm>
          <a:prstGeom prst="rect">
            <a:avLst/>
          </a:prstGeom>
          <a:noFill/>
        </p:spPr>
        <p:txBody>
          <a:bodyPr wrap="none" rtlCol="0">
            <a:spAutoFit/>
          </a:bodyPr>
          <a:lstStyle/>
          <a:p>
            <a:r>
              <a:rPr lang="en-US"/>
              <a:t>Period</a:t>
            </a:r>
          </a:p>
        </p:txBody>
      </p:sp>
      <p:sp>
        <p:nvSpPr>
          <p:cNvPr id="13" name="TextBox 12">
            <a:extLst>
              <a:ext uri="{FF2B5EF4-FFF2-40B4-BE49-F238E27FC236}">
                <a16:creationId xmlns:a16="http://schemas.microsoft.com/office/drawing/2014/main" id="{81E43492-2281-DE70-685D-C27F77A69A9E}"/>
              </a:ext>
            </a:extLst>
          </p:cNvPr>
          <p:cNvSpPr txBox="1"/>
          <p:nvPr/>
        </p:nvSpPr>
        <p:spPr>
          <a:xfrm>
            <a:off x="4704441" y="2326889"/>
            <a:ext cx="2344553" cy="369332"/>
          </a:xfrm>
          <a:prstGeom prst="rect">
            <a:avLst/>
          </a:prstGeom>
          <a:noFill/>
        </p:spPr>
        <p:txBody>
          <a:bodyPr wrap="none" rtlCol="0">
            <a:spAutoFit/>
          </a:bodyPr>
          <a:lstStyle/>
          <a:p>
            <a:r>
              <a:rPr lang="en-US"/>
              <a:t>Frequency = 1/Period</a:t>
            </a:r>
          </a:p>
        </p:txBody>
      </p:sp>
    </p:spTree>
    <p:extLst>
      <p:ext uri="{BB962C8B-B14F-4D97-AF65-F5344CB8AC3E}">
        <p14:creationId xmlns:p14="http://schemas.microsoft.com/office/powerpoint/2010/main" val="447493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F4F97-3091-FE83-D8D2-441949CE4B65}"/>
              </a:ext>
            </a:extLst>
          </p:cNvPr>
          <p:cNvSpPr>
            <a:spLocks noGrp="1"/>
          </p:cNvSpPr>
          <p:nvPr>
            <p:ph type="title"/>
          </p:nvPr>
        </p:nvSpPr>
        <p:spPr/>
        <p:txBody>
          <a:bodyPr/>
          <a:lstStyle/>
          <a:p>
            <a:r>
              <a:rPr lang="en-US" dirty="0"/>
              <a:t>Tonal space for 12t-ET</a:t>
            </a:r>
          </a:p>
        </p:txBody>
      </p:sp>
      <p:sp>
        <p:nvSpPr>
          <p:cNvPr id="3" name="Content Placeholder 2">
            <a:extLst>
              <a:ext uri="{FF2B5EF4-FFF2-40B4-BE49-F238E27FC236}">
                <a16:creationId xmlns:a16="http://schemas.microsoft.com/office/drawing/2014/main" id="{0A74F364-38FB-B3AB-50FF-3045E0CFC6E9}"/>
              </a:ext>
            </a:extLst>
          </p:cNvPr>
          <p:cNvSpPr>
            <a:spLocks noGrp="1"/>
          </p:cNvSpPr>
          <p:nvPr>
            <p:ph idx="1"/>
          </p:nvPr>
        </p:nvSpPr>
        <p:spPr>
          <a:xfrm>
            <a:off x="628650" y="533171"/>
            <a:ext cx="7886700" cy="515397"/>
          </a:xfrm>
        </p:spPr>
        <p:txBody>
          <a:bodyPr/>
          <a:lstStyle/>
          <a:p>
            <a:r>
              <a:rPr lang="en-US" dirty="0" err="1"/>
              <a:t>Krumhansl’s</a:t>
            </a:r>
            <a:r>
              <a:rPr lang="en-US" dirty="0"/>
              <a:t> tonal space is a torus of DFT phases</a:t>
            </a:r>
          </a:p>
        </p:txBody>
      </p:sp>
      <p:sp>
        <p:nvSpPr>
          <p:cNvPr id="4" name="Date Placeholder 3">
            <a:extLst>
              <a:ext uri="{FF2B5EF4-FFF2-40B4-BE49-F238E27FC236}">
                <a16:creationId xmlns:a16="http://schemas.microsoft.com/office/drawing/2014/main" id="{BCE32C5B-8B59-B3B0-7B48-D5E20C7602AF}"/>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3CCB633-0A29-03AC-1C02-776C311BF0E8}"/>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EE3D8A5D-AD59-89EE-A03A-AECAACF37A79}"/>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40</a:t>
            </a:fld>
            <a:endParaRPr lang="en-US">
              <a:latin typeface="Calisto MT" panose="02040603050505030304" pitchFamily="18" charset="77"/>
            </a:endParaRPr>
          </a:p>
        </p:txBody>
      </p:sp>
      <p:pic>
        <p:nvPicPr>
          <p:cNvPr id="7" name="Picture 6" descr="kk82profile.tif">
            <a:extLst>
              <a:ext uri="{FF2B5EF4-FFF2-40B4-BE49-F238E27FC236}">
                <a16:creationId xmlns:a16="http://schemas.microsoft.com/office/drawing/2014/main" id="{0382367F-2594-D865-CE43-139B224717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083" y="909939"/>
            <a:ext cx="5822251" cy="3959717"/>
          </a:xfrm>
          <a:prstGeom prst="rect">
            <a:avLst/>
          </a:prstGeom>
        </p:spPr>
      </p:pic>
      <p:sp>
        <p:nvSpPr>
          <p:cNvPr id="8" name="TextBox 7">
            <a:extLst>
              <a:ext uri="{FF2B5EF4-FFF2-40B4-BE49-F238E27FC236}">
                <a16:creationId xmlns:a16="http://schemas.microsoft.com/office/drawing/2014/main" id="{AA1B71AD-1451-CB81-F7C0-21F49853D9DD}"/>
              </a:ext>
            </a:extLst>
          </p:cNvPr>
          <p:cNvSpPr txBox="1"/>
          <p:nvPr/>
        </p:nvSpPr>
        <p:spPr>
          <a:xfrm>
            <a:off x="2401818" y="3681611"/>
            <a:ext cx="2380780" cy="553998"/>
          </a:xfrm>
          <a:prstGeom prst="rect">
            <a:avLst/>
          </a:prstGeom>
          <a:noFill/>
        </p:spPr>
        <p:txBody>
          <a:bodyPr wrap="none" rtlCol="0">
            <a:spAutoFit/>
          </a:bodyPr>
          <a:lstStyle/>
          <a:p>
            <a:r>
              <a:rPr lang="en-US" sz="3000" dirty="0">
                <a:solidFill>
                  <a:srgbClr val="C00000"/>
                </a:solidFill>
              </a:rPr>
              <a:t>←</a:t>
            </a:r>
            <a:r>
              <a:rPr lang="en-US" sz="2400" dirty="0">
                <a:solidFill>
                  <a:srgbClr val="C00000"/>
                </a:solidFill>
              </a:rPr>
              <a:t>Phase of </a:t>
            </a:r>
            <a:r>
              <a:rPr lang="en-US" sz="2400" i="1" dirty="0">
                <a:solidFill>
                  <a:srgbClr val="C00000"/>
                </a:solidFill>
              </a:rPr>
              <a:t>f</a:t>
            </a:r>
            <a:r>
              <a:rPr lang="en-US" sz="2400" baseline="-25000" dirty="0">
                <a:solidFill>
                  <a:srgbClr val="C00000"/>
                </a:solidFill>
              </a:rPr>
              <a:t>5</a:t>
            </a:r>
            <a:r>
              <a:rPr lang="en-US" sz="3000" dirty="0">
                <a:solidFill>
                  <a:srgbClr val="C00000"/>
                </a:solidFill>
              </a:rPr>
              <a:t>→</a:t>
            </a:r>
          </a:p>
        </p:txBody>
      </p:sp>
      <p:sp>
        <p:nvSpPr>
          <p:cNvPr id="9" name="TextBox 8">
            <a:extLst>
              <a:ext uri="{FF2B5EF4-FFF2-40B4-BE49-F238E27FC236}">
                <a16:creationId xmlns:a16="http://schemas.microsoft.com/office/drawing/2014/main" id="{CE0C8732-6390-C856-5D44-34B223BEFDC8}"/>
              </a:ext>
            </a:extLst>
          </p:cNvPr>
          <p:cNvSpPr txBox="1"/>
          <p:nvPr/>
        </p:nvSpPr>
        <p:spPr>
          <a:xfrm rot="16200000">
            <a:off x="386417" y="2400981"/>
            <a:ext cx="2385589" cy="553998"/>
          </a:xfrm>
          <a:prstGeom prst="rect">
            <a:avLst/>
          </a:prstGeom>
          <a:noFill/>
        </p:spPr>
        <p:txBody>
          <a:bodyPr wrap="none" rtlCol="0">
            <a:spAutoFit/>
          </a:bodyPr>
          <a:lstStyle/>
          <a:p>
            <a:r>
              <a:rPr lang="en-US" sz="3000" dirty="0">
                <a:solidFill>
                  <a:srgbClr val="C00000"/>
                </a:solidFill>
              </a:rPr>
              <a:t>←</a:t>
            </a:r>
            <a:r>
              <a:rPr lang="en-US" sz="2400" dirty="0">
                <a:solidFill>
                  <a:srgbClr val="C00000"/>
                </a:solidFill>
              </a:rPr>
              <a:t>Phase of </a:t>
            </a:r>
            <a:r>
              <a:rPr lang="en-US" sz="2400" i="1" dirty="0">
                <a:solidFill>
                  <a:srgbClr val="C00000"/>
                </a:solidFill>
              </a:rPr>
              <a:t>f</a:t>
            </a:r>
            <a:r>
              <a:rPr lang="en-US" sz="2400" baseline="-25000" dirty="0">
                <a:solidFill>
                  <a:srgbClr val="C00000"/>
                </a:solidFill>
              </a:rPr>
              <a:t>3</a:t>
            </a:r>
            <a:r>
              <a:rPr lang="en-US" sz="3000" dirty="0">
                <a:solidFill>
                  <a:srgbClr val="C00000"/>
                </a:solidFill>
              </a:rPr>
              <a:t>→</a:t>
            </a:r>
          </a:p>
        </p:txBody>
      </p:sp>
      <p:sp>
        <p:nvSpPr>
          <p:cNvPr id="10" name="TextBox 9">
            <a:extLst>
              <a:ext uri="{FF2B5EF4-FFF2-40B4-BE49-F238E27FC236}">
                <a16:creationId xmlns:a16="http://schemas.microsoft.com/office/drawing/2014/main" id="{EDDA2ADE-FD3F-EF8F-D947-48B89CD98D3D}"/>
              </a:ext>
            </a:extLst>
          </p:cNvPr>
          <p:cNvSpPr txBox="1"/>
          <p:nvPr/>
        </p:nvSpPr>
        <p:spPr>
          <a:xfrm>
            <a:off x="2023860" y="5635646"/>
            <a:ext cx="4956806" cy="400110"/>
          </a:xfrm>
          <a:prstGeom prst="rect">
            <a:avLst/>
          </a:prstGeom>
          <a:noFill/>
        </p:spPr>
        <p:txBody>
          <a:bodyPr wrap="none" rtlCol="0">
            <a:spAutoFit/>
          </a:bodyPr>
          <a:lstStyle/>
          <a:p>
            <a:pPr algn="ctr"/>
            <a:r>
              <a:rPr lang="en-US" sz="2000" b="1" dirty="0"/>
              <a:t>Krumhansl and Kessler Tonal Space</a:t>
            </a:r>
          </a:p>
        </p:txBody>
      </p:sp>
      <p:sp>
        <p:nvSpPr>
          <p:cNvPr id="11" name="TextBox 10">
            <a:extLst>
              <a:ext uri="{FF2B5EF4-FFF2-40B4-BE49-F238E27FC236}">
                <a16:creationId xmlns:a16="http://schemas.microsoft.com/office/drawing/2014/main" id="{4630AEC0-7393-9869-E58B-372EA7D47F4B}"/>
              </a:ext>
            </a:extLst>
          </p:cNvPr>
          <p:cNvSpPr txBox="1"/>
          <p:nvPr/>
        </p:nvSpPr>
        <p:spPr>
          <a:xfrm>
            <a:off x="6555768" y="1408471"/>
            <a:ext cx="2588232" cy="646331"/>
          </a:xfrm>
          <a:prstGeom prst="rect">
            <a:avLst/>
          </a:prstGeom>
          <a:noFill/>
        </p:spPr>
        <p:txBody>
          <a:bodyPr wrap="square" rtlCol="0">
            <a:spAutoFit/>
          </a:bodyPr>
          <a:lstStyle/>
          <a:p>
            <a:r>
              <a:rPr lang="en-US" dirty="0"/>
              <a:t>N.B.: Assume relatively large |</a:t>
            </a:r>
            <a:r>
              <a:rPr lang="en-US" sz="1800" i="1" dirty="0">
                <a:latin typeface="Century" panose="02040604050505020304" pitchFamily="18" charset="0"/>
              </a:rPr>
              <a:t>f</a:t>
            </a:r>
            <a:r>
              <a:rPr lang="en-US" sz="1800" baseline="-25000" dirty="0">
                <a:latin typeface="Century" panose="02040604050505020304" pitchFamily="18" charset="0"/>
              </a:rPr>
              <a:t>3</a:t>
            </a:r>
            <a:r>
              <a:rPr lang="en-US" sz="1800" dirty="0">
                <a:latin typeface="Century" panose="02040604050505020304" pitchFamily="18" charset="0"/>
              </a:rPr>
              <a:t>| and |</a:t>
            </a:r>
            <a:r>
              <a:rPr lang="en-US" sz="1800" i="1" dirty="0">
                <a:latin typeface="Century" panose="02040604050505020304" pitchFamily="18" charset="0"/>
              </a:rPr>
              <a:t>f</a:t>
            </a:r>
            <a:r>
              <a:rPr lang="en-US" sz="1800" baseline="-25000" dirty="0">
                <a:latin typeface="Century" panose="02040604050505020304" pitchFamily="18" charset="0"/>
              </a:rPr>
              <a:t>5</a:t>
            </a:r>
            <a:r>
              <a:rPr lang="en-US" baseline="-25000" dirty="0">
                <a:latin typeface="Century" panose="02040604050505020304" pitchFamily="18" charset="0"/>
              </a:rPr>
              <a:t> </a:t>
            </a:r>
            <a:r>
              <a:rPr lang="en-US" dirty="0"/>
              <a:t>|  !</a:t>
            </a:r>
          </a:p>
        </p:txBody>
      </p:sp>
    </p:spTree>
    <p:extLst>
      <p:ext uri="{BB962C8B-B14F-4D97-AF65-F5344CB8AC3E}">
        <p14:creationId xmlns:p14="http://schemas.microsoft.com/office/powerpoint/2010/main" val="147510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573F3-F4A5-5A8D-F56D-435952172334}"/>
              </a:ext>
            </a:extLst>
          </p:cNvPr>
          <p:cNvSpPr>
            <a:spLocks noGrp="1"/>
          </p:cNvSpPr>
          <p:nvPr>
            <p:ph type="ctrTitle"/>
          </p:nvPr>
        </p:nvSpPr>
        <p:spPr/>
        <p:txBody>
          <a:bodyPr/>
          <a:lstStyle/>
          <a:p>
            <a:r>
              <a:rPr lang="en-US" dirty="0"/>
              <a:t>Music analysis in diatonic space</a:t>
            </a:r>
          </a:p>
        </p:txBody>
      </p:sp>
      <p:sp>
        <p:nvSpPr>
          <p:cNvPr id="3" name="Subtitle 2">
            <a:extLst>
              <a:ext uri="{FF2B5EF4-FFF2-40B4-BE49-F238E27FC236}">
                <a16:creationId xmlns:a16="http://schemas.microsoft.com/office/drawing/2014/main" id="{736737D7-6151-0750-8FDF-D8E2696A915E}"/>
              </a:ext>
            </a:extLst>
          </p:cNvPr>
          <p:cNvSpPr>
            <a:spLocks noGrp="1"/>
          </p:cNvSpPr>
          <p:nvPr>
            <p:ph type="subTitle" idx="1"/>
          </p:nvPr>
        </p:nvSpPr>
        <p:spPr/>
        <p:txBody>
          <a:bodyPr/>
          <a:lstStyle/>
          <a:p>
            <a:r>
              <a:rPr lang="en-US" dirty="0"/>
              <a:t>Debussy </a:t>
            </a:r>
            <a:r>
              <a:rPr lang="en-US" i="1" dirty="0"/>
              <a:t>D’un cahier </a:t>
            </a:r>
            <a:r>
              <a:rPr lang="en-US" i="1" dirty="0" err="1"/>
              <a:t>d’esquisses</a:t>
            </a:r>
            <a:endParaRPr lang="en-US" dirty="0"/>
          </a:p>
        </p:txBody>
      </p:sp>
      <p:sp>
        <p:nvSpPr>
          <p:cNvPr id="4" name="Date Placeholder 3">
            <a:extLst>
              <a:ext uri="{FF2B5EF4-FFF2-40B4-BE49-F238E27FC236}">
                <a16:creationId xmlns:a16="http://schemas.microsoft.com/office/drawing/2014/main" id="{24478FED-5326-BC10-D802-BE2E58539700}"/>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B60B60F9-EBEF-F6E9-087D-4BF76E5156FC}"/>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F85763F5-0A4F-9553-07F6-6F7AD090A76D}"/>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41</a:t>
            </a:fld>
            <a:endParaRPr lang="en-US">
              <a:latin typeface="Calisto MT" panose="02040603050505030304" pitchFamily="18" charset="77"/>
            </a:endParaRPr>
          </a:p>
        </p:txBody>
      </p:sp>
    </p:spTree>
    <p:extLst>
      <p:ext uri="{BB962C8B-B14F-4D97-AF65-F5344CB8AC3E}">
        <p14:creationId xmlns:p14="http://schemas.microsoft.com/office/powerpoint/2010/main" val="11294856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35919-0555-DAC2-CD6A-EDCCB3E20C60}"/>
              </a:ext>
            </a:extLst>
          </p:cNvPr>
          <p:cNvSpPr>
            <a:spLocks noGrp="1"/>
          </p:cNvSpPr>
          <p:nvPr>
            <p:ph type="title"/>
          </p:nvPr>
        </p:nvSpPr>
        <p:spPr>
          <a:xfrm>
            <a:off x="0" y="3645699"/>
            <a:ext cx="1791929" cy="1115606"/>
          </a:xfrm>
        </p:spPr>
        <p:txBody>
          <a:bodyPr>
            <a:normAutofit/>
          </a:bodyPr>
          <a:lstStyle/>
          <a:p>
            <a:r>
              <a:rPr lang="en-US" dirty="0"/>
              <a:t>Example: </a:t>
            </a:r>
            <a:br>
              <a:rPr lang="en-US" dirty="0"/>
            </a:br>
            <a:r>
              <a:rPr lang="en-US" dirty="0"/>
              <a:t>Debussy</a:t>
            </a:r>
          </a:p>
        </p:txBody>
      </p:sp>
      <p:sp>
        <p:nvSpPr>
          <p:cNvPr id="3" name="Content Placeholder 2">
            <a:extLst>
              <a:ext uri="{FF2B5EF4-FFF2-40B4-BE49-F238E27FC236}">
                <a16:creationId xmlns:a16="http://schemas.microsoft.com/office/drawing/2014/main" id="{C6E5BDB2-52B9-B103-F34C-C177C7F25229}"/>
              </a:ext>
            </a:extLst>
          </p:cNvPr>
          <p:cNvSpPr>
            <a:spLocks noGrp="1"/>
          </p:cNvSpPr>
          <p:nvPr>
            <p:ph idx="1"/>
          </p:nvPr>
        </p:nvSpPr>
        <p:spPr>
          <a:xfrm>
            <a:off x="6254520" y="1774457"/>
            <a:ext cx="2775180" cy="2853201"/>
          </a:xfrm>
        </p:spPr>
        <p:txBody>
          <a:bodyPr/>
          <a:lstStyle/>
          <a:p>
            <a:r>
              <a:rPr lang="en-US" dirty="0"/>
              <a:t>The piece begins alternating two chords close to the home collection of the 5</a:t>
            </a:r>
            <a:r>
              <a:rPr lang="en-US" dirty="0">
                <a:latin typeface="Helsinki Text Std" panose="02000400000000000000" pitchFamily="2" charset="77"/>
              </a:rPr>
              <a:t>b</a:t>
            </a:r>
            <a:r>
              <a:rPr lang="en-US" dirty="0"/>
              <a:t>-diatonic</a:t>
            </a:r>
          </a:p>
        </p:txBody>
      </p:sp>
      <p:sp>
        <p:nvSpPr>
          <p:cNvPr id="4" name="Date Placeholder 3">
            <a:extLst>
              <a:ext uri="{FF2B5EF4-FFF2-40B4-BE49-F238E27FC236}">
                <a16:creationId xmlns:a16="http://schemas.microsoft.com/office/drawing/2014/main" id="{18C2F6B5-07AF-8D6C-6C8B-BD7DB8A2AD78}"/>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B7930696-BC96-400D-291C-84AB79A018F7}"/>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7F2CF906-F4E1-ACEB-16DC-1598AEB15044}"/>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42</a:t>
            </a:fld>
            <a:endParaRPr lang="en-US">
              <a:latin typeface="Calisto MT" panose="02040603050505030304" pitchFamily="18" charset="77"/>
            </a:endParaRPr>
          </a:p>
        </p:txBody>
      </p:sp>
      <p:pic>
        <p:nvPicPr>
          <p:cNvPr id="9" name="Picture 8">
            <a:extLst>
              <a:ext uri="{FF2B5EF4-FFF2-40B4-BE49-F238E27FC236}">
                <a16:creationId xmlns:a16="http://schemas.microsoft.com/office/drawing/2014/main" id="{134C90D9-CAA0-2EAC-9EAE-D10980B08763}"/>
              </a:ext>
            </a:extLst>
          </p:cNvPr>
          <p:cNvPicPr>
            <a:picLocks noChangeAspect="1"/>
          </p:cNvPicPr>
          <p:nvPr/>
        </p:nvPicPr>
        <p:blipFill>
          <a:blip r:embed="rId2"/>
          <a:stretch>
            <a:fillRect/>
          </a:stretch>
        </p:blipFill>
        <p:spPr>
          <a:xfrm>
            <a:off x="1791929" y="-2812"/>
            <a:ext cx="4471841" cy="1777270"/>
          </a:xfrm>
          <a:prstGeom prst="rect">
            <a:avLst/>
          </a:prstGeom>
        </p:spPr>
      </p:pic>
      <p:pic>
        <p:nvPicPr>
          <p:cNvPr id="10" name="Picture 9">
            <a:extLst>
              <a:ext uri="{FF2B5EF4-FFF2-40B4-BE49-F238E27FC236}">
                <a16:creationId xmlns:a16="http://schemas.microsoft.com/office/drawing/2014/main" id="{4CBA0A97-EE62-89B6-677C-2D06B6A67C21}"/>
              </a:ext>
            </a:extLst>
          </p:cNvPr>
          <p:cNvPicPr>
            <a:picLocks noChangeAspect="1"/>
          </p:cNvPicPr>
          <p:nvPr/>
        </p:nvPicPr>
        <p:blipFill>
          <a:blip r:embed="rId3"/>
          <a:stretch>
            <a:fillRect/>
          </a:stretch>
        </p:blipFill>
        <p:spPr>
          <a:xfrm>
            <a:off x="2124507" y="1774458"/>
            <a:ext cx="3797436" cy="3361740"/>
          </a:xfrm>
          <a:prstGeom prst="rect">
            <a:avLst/>
          </a:prstGeom>
        </p:spPr>
      </p:pic>
    </p:spTree>
    <p:extLst>
      <p:ext uri="{BB962C8B-B14F-4D97-AF65-F5344CB8AC3E}">
        <p14:creationId xmlns:p14="http://schemas.microsoft.com/office/powerpoint/2010/main" val="13148721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C84C1-8AAD-69AE-FDDC-736D4A2C06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A80CBF-D5DD-0853-5E33-E876330F4B42}"/>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6DF740D8-796B-0636-2C24-EB02EB430FAB}"/>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28AF189A-31A8-75B6-30D6-9B15009AD1A0}"/>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51529B8B-2285-424D-08E8-566CDD56A141}"/>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43</a:t>
            </a:fld>
            <a:endParaRPr lang="en-US">
              <a:latin typeface="Calisto MT" panose="02040603050505030304" pitchFamily="18" charset="77"/>
            </a:endParaRPr>
          </a:p>
        </p:txBody>
      </p:sp>
      <p:pic>
        <p:nvPicPr>
          <p:cNvPr id="7" name="Picture 6">
            <a:extLst>
              <a:ext uri="{FF2B5EF4-FFF2-40B4-BE49-F238E27FC236}">
                <a16:creationId xmlns:a16="http://schemas.microsoft.com/office/drawing/2014/main" id="{88C7C080-43D4-DEC6-72E8-899EDB86DDDC}"/>
              </a:ext>
            </a:extLst>
          </p:cNvPr>
          <p:cNvPicPr>
            <a:picLocks noChangeAspect="1"/>
          </p:cNvPicPr>
          <p:nvPr/>
        </p:nvPicPr>
        <p:blipFill>
          <a:blip r:embed="rId2"/>
          <a:stretch>
            <a:fillRect/>
          </a:stretch>
        </p:blipFill>
        <p:spPr>
          <a:xfrm>
            <a:off x="2093420" y="1534459"/>
            <a:ext cx="4076787" cy="3609040"/>
          </a:xfrm>
          <a:prstGeom prst="rect">
            <a:avLst/>
          </a:prstGeom>
        </p:spPr>
      </p:pic>
      <p:pic>
        <p:nvPicPr>
          <p:cNvPr id="8" name="Picture 7">
            <a:extLst>
              <a:ext uri="{FF2B5EF4-FFF2-40B4-BE49-F238E27FC236}">
                <a16:creationId xmlns:a16="http://schemas.microsoft.com/office/drawing/2014/main" id="{1B110C4F-47C6-BD31-48C8-D549770C3890}"/>
              </a:ext>
            </a:extLst>
          </p:cNvPr>
          <p:cNvPicPr>
            <a:picLocks noChangeAspect="1"/>
          </p:cNvPicPr>
          <p:nvPr/>
        </p:nvPicPr>
        <p:blipFill>
          <a:blip r:embed="rId3"/>
          <a:stretch>
            <a:fillRect/>
          </a:stretch>
        </p:blipFill>
        <p:spPr>
          <a:xfrm>
            <a:off x="270344" y="1"/>
            <a:ext cx="8452237" cy="1727582"/>
          </a:xfrm>
          <a:prstGeom prst="rect">
            <a:avLst/>
          </a:prstGeom>
        </p:spPr>
      </p:pic>
      <p:sp>
        <p:nvSpPr>
          <p:cNvPr id="11" name="TextBox 10">
            <a:extLst>
              <a:ext uri="{FF2B5EF4-FFF2-40B4-BE49-F238E27FC236}">
                <a16:creationId xmlns:a16="http://schemas.microsoft.com/office/drawing/2014/main" id="{35C62B56-D706-CF23-5ADE-162FFBF9FA24}"/>
              </a:ext>
            </a:extLst>
          </p:cNvPr>
          <p:cNvSpPr txBox="1"/>
          <p:nvPr/>
        </p:nvSpPr>
        <p:spPr>
          <a:xfrm>
            <a:off x="156552" y="2470067"/>
            <a:ext cx="1689886" cy="461665"/>
          </a:xfrm>
          <a:prstGeom prst="rect">
            <a:avLst/>
          </a:prstGeom>
          <a:noFill/>
        </p:spPr>
        <p:txBody>
          <a:bodyPr wrap="none" rtlCol="0">
            <a:spAutoFit/>
          </a:bodyPr>
          <a:lstStyle/>
          <a:p>
            <a:r>
              <a:rPr lang="en-US" sz="2400" dirty="0"/>
              <a:t>Meas. 5–11</a:t>
            </a:r>
          </a:p>
        </p:txBody>
      </p:sp>
      <p:sp>
        <p:nvSpPr>
          <p:cNvPr id="12" name="Title 1">
            <a:extLst>
              <a:ext uri="{FF2B5EF4-FFF2-40B4-BE49-F238E27FC236}">
                <a16:creationId xmlns:a16="http://schemas.microsoft.com/office/drawing/2014/main" id="{7662202A-11B6-9274-599C-888E10BC164B}"/>
              </a:ext>
            </a:extLst>
          </p:cNvPr>
          <p:cNvSpPr txBox="1">
            <a:spLocks/>
          </p:cNvSpPr>
          <p:nvPr/>
        </p:nvSpPr>
        <p:spPr>
          <a:xfrm>
            <a:off x="0" y="3645699"/>
            <a:ext cx="1791929" cy="1115606"/>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2700" kern="1200" baseline="0">
                <a:solidFill>
                  <a:schemeClr val="tx1"/>
                </a:solidFill>
                <a:latin typeface="+mj-lt"/>
                <a:ea typeface="+mj-ea"/>
                <a:cs typeface="+mj-cs"/>
              </a:defRPr>
            </a:lvl1pPr>
          </a:lstStyle>
          <a:p>
            <a:r>
              <a:rPr lang="en-US"/>
              <a:t>Example: </a:t>
            </a:r>
            <a:br>
              <a:rPr lang="en-US"/>
            </a:br>
            <a:r>
              <a:rPr lang="en-US"/>
              <a:t>Debussy</a:t>
            </a:r>
            <a:endParaRPr lang="en-US" dirty="0"/>
          </a:p>
        </p:txBody>
      </p:sp>
      <p:sp>
        <p:nvSpPr>
          <p:cNvPr id="15" name="TextBox 14">
            <a:extLst>
              <a:ext uri="{FF2B5EF4-FFF2-40B4-BE49-F238E27FC236}">
                <a16:creationId xmlns:a16="http://schemas.microsoft.com/office/drawing/2014/main" id="{C65C8204-BB77-49CE-E280-6976EA062EBC}"/>
              </a:ext>
            </a:extLst>
          </p:cNvPr>
          <p:cNvSpPr txBox="1"/>
          <p:nvPr/>
        </p:nvSpPr>
        <p:spPr>
          <a:xfrm>
            <a:off x="6247403" y="1875994"/>
            <a:ext cx="2782297" cy="2031325"/>
          </a:xfrm>
          <a:prstGeom prst="rect">
            <a:avLst/>
          </a:prstGeom>
          <a:noFill/>
        </p:spPr>
        <p:txBody>
          <a:bodyPr wrap="square" rtlCol="0">
            <a:spAutoFit/>
          </a:bodyPr>
          <a:lstStyle/>
          <a:p>
            <a:r>
              <a:rPr lang="en-US" dirty="0"/>
              <a:t>Enharmonicism (here reflected in the change of spelling from </a:t>
            </a:r>
            <a:r>
              <a:rPr lang="en-US" dirty="0" err="1"/>
              <a:t>B</a:t>
            </a:r>
            <a:r>
              <a:rPr lang="en-US" dirty="0" err="1">
                <a:latin typeface="Helsinki Text Std" panose="02000400000000000000" pitchFamily="2" charset="77"/>
              </a:rPr>
              <a:t>bb</a:t>
            </a:r>
            <a:r>
              <a:rPr lang="en-US" dirty="0"/>
              <a:t> to A</a:t>
            </a:r>
            <a:r>
              <a:rPr lang="en-US" dirty="0">
                <a:latin typeface="Helsinki Text Std" panose="02000400000000000000" pitchFamily="2" charset="77"/>
              </a:rPr>
              <a:t>§</a:t>
            </a:r>
            <a:r>
              <a:rPr lang="en-US" dirty="0"/>
              <a:t>) is a move through the center of the space, which violates the logic of the </a:t>
            </a:r>
            <a:r>
              <a:rPr lang="en-US" dirty="0" err="1"/>
              <a:t>Krumhansl</a:t>
            </a:r>
            <a:r>
              <a:rPr lang="en-US" dirty="0"/>
              <a:t> tonal space. </a:t>
            </a:r>
          </a:p>
        </p:txBody>
      </p:sp>
      <p:sp>
        <p:nvSpPr>
          <p:cNvPr id="24" name="Oval 23">
            <a:extLst>
              <a:ext uri="{FF2B5EF4-FFF2-40B4-BE49-F238E27FC236}">
                <a16:creationId xmlns:a16="http://schemas.microsoft.com/office/drawing/2014/main" id="{05DF59DC-DC65-2DD9-D6FB-675810F233D5}"/>
              </a:ext>
            </a:extLst>
          </p:cNvPr>
          <p:cNvSpPr/>
          <p:nvPr/>
        </p:nvSpPr>
        <p:spPr>
          <a:xfrm>
            <a:off x="1493893" y="1064324"/>
            <a:ext cx="471055" cy="600364"/>
          </a:xfrm>
          <a:prstGeom prst="ellipse">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5" name="TextBox 24">
            <a:extLst>
              <a:ext uri="{FF2B5EF4-FFF2-40B4-BE49-F238E27FC236}">
                <a16:creationId xmlns:a16="http://schemas.microsoft.com/office/drawing/2014/main" id="{A70C5B28-2D61-6590-ED2E-05DDD6AB738F}"/>
              </a:ext>
            </a:extLst>
          </p:cNvPr>
          <p:cNvSpPr txBox="1"/>
          <p:nvPr/>
        </p:nvSpPr>
        <p:spPr>
          <a:xfrm>
            <a:off x="1858420" y="1507730"/>
            <a:ext cx="470000" cy="369332"/>
          </a:xfrm>
          <a:prstGeom prst="rect">
            <a:avLst/>
          </a:prstGeom>
          <a:noFill/>
        </p:spPr>
        <p:txBody>
          <a:bodyPr wrap="none" rtlCol="0">
            <a:spAutoFit/>
          </a:bodyPr>
          <a:lstStyle/>
          <a:p>
            <a:r>
              <a:rPr lang="en-US" dirty="0" err="1">
                <a:solidFill>
                  <a:schemeClr val="accent2"/>
                </a:solidFill>
              </a:rPr>
              <a:t>B</a:t>
            </a:r>
            <a:r>
              <a:rPr lang="en-US" dirty="0" err="1">
                <a:solidFill>
                  <a:schemeClr val="accent2"/>
                </a:solidFill>
                <a:latin typeface="Helsinki Text Std" panose="02000400000000000000" pitchFamily="2" charset="77"/>
              </a:rPr>
              <a:t>bb</a:t>
            </a:r>
            <a:endParaRPr lang="en-US" dirty="0">
              <a:solidFill>
                <a:schemeClr val="accent2"/>
              </a:solidFill>
              <a:latin typeface="Helsinki Text Std" panose="02000400000000000000" pitchFamily="2" charset="77"/>
            </a:endParaRPr>
          </a:p>
        </p:txBody>
      </p:sp>
      <p:sp>
        <p:nvSpPr>
          <p:cNvPr id="26" name="TextBox 25">
            <a:extLst>
              <a:ext uri="{FF2B5EF4-FFF2-40B4-BE49-F238E27FC236}">
                <a16:creationId xmlns:a16="http://schemas.microsoft.com/office/drawing/2014/main" id="{FFE25367-6365-CB03-5321-A8C9912485F2}"/>
              </a:ext>
            </a:extLst>
          </p:cNvPr>
          <p:cNvSpPr txBox="1"/>
          <p:nvPr/>
        </p:nvSpPr>
        <p:spPr>
          <a:xfrm>
            <a:off x="1720709" y="774586"/>
            <a:ext cx="764953" cy="307777"/>
          </a:xfrm>
          <a:prstGeom prst="rect">
            <a:avLst/>
          </a:prstGeom>
          <a:noFill/>
        </p:spPr>
        <p:txBody>
          <a:bodyPr wrap="none" rtlCol="0">
            <a:spAutoFit/>
          </a:bodyPr>
          <a:lstStyle/>
          <a:p>
            <a:r>
              <a:rPr lang="en-US" sz="1400" dirty="0">
                <a:solidFill>
                  <a:schemeClr val="accent5">
                    <a:lumMod val="75000"/>
                  </a:schemeClr>
                </a:solidFill>
              </a:rPr>
              <a:t>D</a:t>
            </a:r>
            <a:r>
              <a:rPr lang="en-US" sz="1400" dirty="0">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a:t>
            </a:r>
            <a:r>
              <a:rPr lang="en-US" sz="1400" dirty="0" err="1">
                <a:solidFill>
                  <a:schemeClr val="accent5">
                    <a:lumMod val="75000"/>
                  </a:schemeClr>
                </a:solidFill>
                <a:latin typeface="+mj-lt"/>
              </a:rPr>
              <a:t>maj.</a:t>
            </a:r>
            <a:endParaRPr lang="en-US" sz="1400" dirty="0">
              <a:solidFill>
                <a:schemeClr val="accent5">
                  <a:lumMod val="75000"/>
                </a:schemeClr>
              </a:solidFill>
              <a:latin typeface="+mj-lt"/>
            </a:endParaRPr>
          </a:p>
        </p:txBody>
      </p:sp>
      <p:sp>
        <p:nvSpPr>
          <p:cNvPr id="27" name="TextBox 26">
            <a:extLst>
              <a:ext uri="{FF2B5EF4-FFF2-40B4-BE49-F238E27FC236}">
                <a16:creationId xmlns:a16="http://schemas.microsoft.com/office/drawing/2014/main" id="{74E617E7-826C-13DB-13E2-86504487AD51}"/>
              </a:ext>
            </a:extLst>
          </p:cNvPr>
          <p:cNvSpPr txBox="1"/>
          <p:nvPr/>
        </p:nvSpPr>
        <p:spPr>
          <a:xfrm>
            <a:off x="2485662" y="-33933"/>
            <a:ext cx="745717" cy="307777"/>
          </a:xfrm>
          <a:prstGeom prst="rect">
            <a:avLst/>
          </a:prstGeom>
          <a:noFill/>
        </p:spPr>
        <p:txBody>
          <a:bodyPr wrap="none" rtlCol="0">
            <a:spAutoFit/>
          </a:bodyPr>
          <a:lstStyle/>
          <a:p>
            <a:r>
              <a:rPr lang="en-US" sz="1400" dirty="0" err="1">
                <a:solidFill>
                  <a:schemeClr val="accent5">
                    <a:lumMod val="75000"/>
                  </a:schemeClr>
                </a:solidFill>
                <a:latin typeface="+mj-lt"/>
              </a:rPr>
              <a:t>C</a:t>
            </a:r>
            <a:r>
              <a:rPr lang="en-US" sz="1400" dirty="0" err="1">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a:t>
            </a:r>
            <a:r>
              <a:rPr lang="en-US" sz="1400" dirty="0" err="1">
                <a:solidFill>
                  <a:schemeClr val="accent5">
                    <a:lumMod val="75000"/>
                  </a:schemeClr>
                </a:solidFill>
                <a:latin typeface="+mj-lt"/>
              </a:rPr>
              <a:t>maj.</a:t>
            </a:r>
            <a:endParaRPr lang="en-US" sz="1400" dirty="0">
              <a:solidFill>
                <a:schemeClr val="accent5">
                  <a:lumMod val="75000"/>
                </a:schemeClr>
              </a:solidFill>
              <a:latin typeface="+mj-lt"/>
            </a:endParaRPr>
          </a:p>
        </p:txBody>
      </p:sp>
      <p:sp>
        <p:nvSpPr>
          <p:cNvPr id="28" name="Oval 27">
            <a:extLst>
              <a:ext uri="{FF2B5EF4-FFF2-40B4-BE49-F238E27FC236}">
                <a16:creationId xmlns:a16="http://schemas.microsoft.com/office/drawing/2014/main" id="{4ECDFDE2-4B76-3800-232C-E19AB90A4FF2}"/>
              </a:ext>
            </a:extLst>
          </p:cNvPr>
          <p:cNvSpPr/>
          <p:nvPr/>
        </p:nvSpPr>
        <p:spPr>
          <a:xfrm>
            <a:off x="4103531" y="1123479"/>
            <a:ext cx="369740" cy="495042"/>
          </a:xfrm>
          <a:prstGeom prst="ellipse">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9" name="TextBox 28">
            <a:extLst>
              <a:ext uri="{FF2B5EF4-FFF2-40B4-BE49-F238E27FC236}">
                <a16:creationId xmlns:a16="http://schemas.microsoft.com/office/drawing/2014/main" id="{CE61F333-51FD-02C1-22D9-DEA27E7B5983}"/>
              </a:ext>
            </a:extLst>
          </p:cNvPr>
          <p:cNvSpPr txBox="1"/>
          <p:nvPr/>
        </p:nvSpPr>
        <p:spPr>
          <a:xfrm>
            <a:off x="3734077" y="1438411"/>
            <a:ext cx="445956" cy="369332"/>
          </a:xfrm>
          <a:prstGeom prst="rect">
            <a:avLst/>
          </a:prstGeom>
          <a:noFill/>
        </p:spPr>
        <p:txBody>
          <a:bodyPr wrap="square" rtlCol="0">
            <a:spAutoFit/>
          </a:bodyPr>
          <a:lstStyle/>
          <a:p>
            <a:r>
              <a:rPr lang="en-US" dirty="0">
                <a:solidFill>
                  <a:schemeClr val="accent2"/>
                </a:solidFill>
                <a:latin typeface="Helsinki Text Std" panose="02000400000000000000" pitchFamily="2" charset="77"/>
              </a:rPr>
              <a:t>=A</a:t>
            </a:r>
          </a:p>
        </p:txBody>
      </p:sp>
      <p:sp>
        <p:nvSpPr>
          <p:cNvPr id="30" name="TextBox 29">
            <a:extLst>
              <a:ext uri="{FF2B5EF4-FFF2-40B4-BE49-F238E27FC236}">
                <a16:creationId xmlns:a16="http://schemas.microsoft.com/office/drawing/2014/main" id="{783B9417-BF0F-3B6E-5DF4-C8B3835BAC33}"/>
              </a:ext>
            </a:extLst>
          </p:cNvPr>
          <p:cNvSpPr txBox="1"/>
          <p:nvPr/>
        </p:nvSpPr>
        <p:spPr>
          <a:xfrm>
            <a:off x="4198182" y="-33933"/>
            <a:ext cx="380232" cy="307777"/>
          </a:xfrm>
          <a:prstGeom prst="rect">
            <a:avLst/>
          </a:prstGeom>
          <a:noFill/>
        </p:spPr>
        <p:txBody>
          <a:bodyPr wrap="square" rtlCol="0">
            <a:spAutoFit/>
          </a:bodyPr>
          <a:lstStyle/>
          <a:p>
            <a:r>
              <a:rPr lang="en-US" sz="1400" dirty="0">
                <a:solidFill>
                  <a:schemeClr val="accent5">
                    <a:lumMod val="75000"/>
                  </a:schemeClr>
                </a:solidFill>
              </a:rPr>
              <a:t>D</a:t>
            </a:r>
            <a:r>
              <a:rPr lang="en-US" sz="1400" baseline="30000" dirty="0">
                <a:solidFill>
                  <a:schemeClr val="accent5">
                    <a:lumMod val="75000"/>
                  </a:schemeClr>
                </a:solidFill>
                <a:latin typeface="+mj-lt"/>
              </a:rPr>
              <a:t>7</a:t>
            </a:r>
          </a:p>
        </p:txBody>
      </p:sp>
      <p:sp>
        <p:nvSpPr>
          <p:cNvPr id="31" name="TextBox 30">
            <a:extLst>
              <a:ext uri="{FF2B5EF4-FFF2-40B4-BE49-F238E27FC236}">
                <a16:creationId xmlns:a16="http://schemas.microsoft.com/office/drawing/2014/main" id="{9311571B-6D22-A29F-45DA-B1357D1E1811}"/>
              </a:ext>
            </a:extLst>
          </p:cNvPr>
          <p:cNvSpPr txBox="1"/>
          <p:nvPr/>
        </p:nvSpPr>
        <p:spPr>
          <a:xfrm>
            <a:off x="6732608" y="815702"/>
            <a:ext cx="821059" cy="307777"/>
          </a:xfrm>
          <a:prstGeom prst="rect">
            <a:avLst/>
          </a:prstGeom>
          <a:noFill/>
        </p:spPr>
        <p:txBody>
          <a:bodyPr wrap="square" rtlCol="0">
            <a:spAutoFit/>
          </a:bodyPr>
          <a:lstStyle/>
          <a:p>
            <a:r>
              <a:rPr lang="en-US" sz="1400" dirty="0">
                <a:solidFill>
                  <a:schemeClr val="accent5">
                    <a:lumMod val="75000"/>
                  </a:schemeClr>
                </a:solidFill>
              </a:rPr>
              <a:t>D</a:t>
            </a:r>
            <a:r>
              <a:rPr lang="en-US" sz="1400" dirty="0">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pent.</a:t>
            </a:r>
          </a:p>
        </p:txBody>
      </p:sp>
    </p:spTree>
    <p:extLst>
      <p:ext uri="{BB962C8B-B14F-4D97-AF65-F5344CB8AC3E}">
        <p14:creationId xmlns:p14="http://schemas.microsoft.com/office/powerpoint/2010/main" val="186143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strVal val="#ppt_w*0.70"/>
                                          </p:val>
                                        </p:tav>
                                        <p:tav tm="100000">
                                          <p:val>
                                            <p:strVal val="#ppt_w"/>
                                          </p:val>
                                        </p:tav>
                                      </p:tavLst>
                                    </p:anim>
                                    <p:anim calcmode="lin" valueType="num">
                                      <p:cBhvr>
                                        <p:cTn id="8" dur="500" fill="hold"/>
                                        <p:tgtEl>
                                          <p:spTgt spid="26"/>
                                        </p:tgtEl>
                                        <p:attrNameLst>
                                          <p:attrName>ppt_h</p:attrName>
                                        </p:attrNameLst>
                                      </p:cBhvr>
                                      <p:tavLst>
                                        <p:tav tm="0">
                                          <p:val>
                                            <p:strVal val="#ppt_h"/>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21" presetClass="entr" presetSubtype="1"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heel(1)">
                                      <p:cBhvr>
                                        <p:cTn id="13" dur="1000"/>
                                        <p:tgtEl>
                                          <p:spTgt spid="24"/>
                                        </p:tgtEl>
                                      </p:cBhvr>
                                    </p:animEffect>
                                  </p:childTnLst>
                                </p:cTn>
                              </p:par>
                            </p:childTnLst>
                          </p:cTn>
                        </p:par>
                        <p:par>
                          <p:cTn id="14" fill="hold">
                            <p:stCondLst>
                              <p:cond delay="1500"/>
                            </p:stCondLst>
                            <p:childTnLst>
                              <p:par>
                                <p:cTn id="15" presetID="55"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strVal val="#ppt_w*0.70"/>
                                          </p:val>
                                        </p:tav>
                                        <p:tav tm="100000">
                                          <p:val>
                                            <p:strVal val="#ppt_w"/>
                                          </p:val>
                                        </p:tav>
                                      </p:tavLst>
                                    </p:anim>
                                    <p:anim calcmode="lin" valueType="num">
                                      <p:cBhvr>
                                        <p:cTn id="18" dur="500" fill="hold"/>
                                        <p:tgtEl>
                                          <p:spTgt spid="25"/>
                                        </p:tgtEl>
                                        <p:attrNameLst>
                                          <p:attrName>ppt_h</p:attrName>
                                        </p:attrNameLst>
                                      </p:cBhvr>
                                      <p:tavLst>
                                        <p:tav tm="0">
                                          <p:val>
                                            <p:strVal val="#ppt_h"/>
                                          </p:val>
                                        </p:tav>
                                        <p:tav tm="100000">
                                          <p:val>
                                            <p:strVal val="#ppt_h"/>
                                          </p:val>
                                        </p:tav>
                                      </p:tavLst>
                                    </p:anim>
                                    <p:animEffect transition="in" filter="fade">
                                      <p:cBhvr>
                                        <p:cTn id="19" dur="500"/>
                                        <p:tgtEl>
                                          <p:spTgt spid="25"/>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heel(1)">
                                      <p:cBhvr>
                                        <p:cTn id="23" dur="1000"/>
                                        <p:tgtEl>
                                          <p:spTgt spid="28"/>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p:bldP spid="28" grpId="0" animBg="1"/>
      <p:bldP spid="2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59D25-F9A1-11BF-56CF-B21CDF21D6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F193CD-8B33-E9DF-D6D2-E4F5FD940079}"/>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65519EB7-3351-07A9-49A3-2819741DAAFF}"/>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D59993B3-0F96-82DA-932A-41EF94CA69F6}"/>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C80C3763-8A19-D6D1-78C8-AE207BF1838C}"/>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44</a:t>
            </a:fld>
            <a:endParaRPr lang="en-US">
              <a:latin typeface="Calisto MT" panose="02040603050505030304" pitchFamily="18" charset="77"/>
            </a:endParaRPr>
          </a:p>
        </p:txBody>
      </p:sp>
      <p:sp>
        <p:nvSpPr>
          <p:cNvPr id="12" name="Title 1">
            <a:extLst>
              <a:ext uri="{FF2B5EF4-FFF2-40B4-BE49-F238E27FC236}">
                <a16:creationId xmlns:a16="http://schemas.microsoft.com/office/drawing/2014/main" id="{424CEE51-2D91-11CC-B0CD-D14B5B4EDD1D}"/>
              </a:ext>
            </a:extLst>
          </p:cNvPr>
          <p:cNvSpPr txBox="1">
            <a:spLocks/>
          </p:cNvSpPr>
          <p:nvPr/>
        </p:nvSpPr>
        <p:spPr>
          <a:xfrm>
            <a:off x="0" y="3645699"/>
            <a:ext cx="1791929" cy="1115606"/>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2700" kern="1200" baseline="0">
                <a:solidFill>
                  <a:schemeClr val="tx1"/>
                </a:solidFill>
                <a:latin typeface="+mj-lt"/>
                <a:ea typeface="+mj-ea"/>
                <a:cs typeface="+mj-cs"/>
              </a:defRPr>
            </a:lvl1pPr>
          </a:lstStyle>
          <a:p>
            <a:r>
              <a:rPr lang="en-US"/>
              <a:t>Example: </a:t>
            </a:r>
            <a:br>
              <a:rPr lang="en-US"/>
            </a:br>
            <a:r>
              <a:rPr lang="en-US"/>
              <a:t>Debussy</a:t>
            </a:r>
            <a:endParaRPr lang="en-US" dirty="0"/>
          </a:p>
        </p:txBody>
      </p:sp>
      <p:pic>
        <p:nvPicPr>
          <p:cNvPr id="9" name="Picture 8">
            <a:extLst>
              <a:ext uri="{FF2B5EF4-FFF2-40B4-BE49-F238E27FC236}">
                <a16:creationId xmlns:a16="http://schemas.microsoft.com/office/drawing/2014/main" id="{E2CCC64E-D6A0-E2DA-EE31-E1224B65EBBA}"/>
              </a:ext>
            </a:extLst>
          </p:cNvPr>
          <p:cNvPicPr>
            <a:picLocks noChangeAspect="1"/>
          </p:cNvPicPr>
          <p:nvPr/>
        </p:nvPicPr>
        <p:blipFill>
          <a:blip r:embed="rId2"/>
          <a:stretch>
            <a:fillRect/>
          </a:stretch>
        </p:blipFill>
        <p:spPr>
          <a:xfrm>
            <a:off x="2103978" y="1557881"/>
            <a:ext cx="4050330" cy="3585619"/>
          </a:xfrm>
          <a:prstGeom prst="rect">
            <a:avLst/>
          </a:prstGeom>
        </p:spPr>
      </p:pic>
      <p:pic>
        <p:nvPicPr>
          <p:cNvPr id="2" name="Picture 1">
            <a:extLst>
              <a:ext uri="{FF2B5EF4-FFF2-40B4-BE49-F238E27FC236}">
                <a16:creationId xmlns:a16="http://schemas.microsoft.com/office/drawing/2014/main" id="{ADDC5E12-7920-53BE-28CB-67DBECBEC369}"/>
              </a:ext>
            </a:extLst>
          </p:cNvPr>
          <p:cNvPicPr>
            <a:picLocks noChangeAspect="1"/>
          </p:cNvPicPr>
          <p:nvPr/>
        </p:nvPicPr>
        <p:blipFill>
          <a:blip r:embed="rId3"/>
          <a:stretch>
            <a:fillRect/>
          </a:stretch>
        </p:blipFill>
        <p:spPr>
          <a:xfrm>
            <a:off x="628650" y="0"/>
            <a:ext cx="8189843" cy="1770063"/>
          </a:xfrm>
          <a:prstGeom prst="rect">
            <a:avLst/>
          </a:prstGeom>
        </p:spPr>
      </p:pic>
      <p:sp>
        <p:nvSpPr>
          <p:cNvPr id="10" name="TextBox 9">
            <a:extLst>
              <a:ext uri="{FF2B5EF4-FFF2-40B4-BE49-F238E27FC236}">
                <a16:creationId xmlns:a16="http://schemas.microsoft.com/office/drawing/2014/main" id="{4F2A66E3-077B-BE73-50DF-83FFDEEE5FFC}"/>
              </a:ext>
            </a:extLst>
          </p:cNvPr>
          <p:cNvSpPr txBox="1"/>
          <p:nvPr/>
        </p:nvSpPr>
        <p:spPr>
          <a:xfrm>
            <a:off x="106091" y="2290202"/>
            <a:ext cx="1865832" cy="461665"/>
          </a:xfrm>
          <a:prstGeom prst="rect">
            <a:avLst/>
          </a:prstGeom>
          <a:noFill/>
        </p:spPr>
        <p:txBody>
          <a:bodyPr wrap="square" rtlCol="0">
            <a:spAutoFit/>
          </a:bodyPr>
          <a:lstStyle/>
          <a:p>
            <a:r>
              <a:rPr lang="en-US" sz="2400" dirty="0"/>
              <a:t>Meas. 11–28</a:t>
            </a:r>
          </a:p>
        </p:txBody>
      </p:sp>
      <p:sp>
        <p:nvSpPr>
          <p:cNvPr id="13" name="TextBox 12">
            <a:extLst>
              <a:ext uri="{FF2B5EF4-FFF2-40B4-BE49-F238E27FC236}">
                <a16:creationId xmlns:a16="http://schemas.microsoft.com/office/drawing/2014/main" id="{7A524557-145B-638A-09D9-8F6E33A17147}"/>
              </a:ext>
            </a:extLst>
          </p:cNvPr>
          <p:cNvSpPr txBox="1"/>
          <p:nvPr/>
        </p:nvSpPr>
        <p:spPr>
          <a:xfrm>
            <a:off x="6286363" y="1884572"/>
            <a:ext cx="2743337" cy="1466118"/>
          </a:xfrm>
          <a:prstGeom prst="rect">
            <a:avLst/>
          </a:prstGeom>
          <a:noFill/>
        </p:spPr>
        <p:txBody>
          <a:bodyPr wrap="square" rtlCol="0">
            <a:spAutoFit/>
          </a:bodyPr>
          <a:lstStyle/>
          <a:p>
            <a:r>
              <a:rPr lang="en-US" dirty="0"/>
              <a:t>Moving oblique to the center of the space preserves the heptatonic logic of keys and accidentals</a:t>
            </a:r>
          </a:p>
        </p:txBody>
      </p:sp>
      <p:sp>
        <p:nvSpPr>
          <p:cNvPr id="14" name="TextBox 13">
            <a:extLst>
              <a:ext uri="{FF2B5EF4-FFF2-40B4-BE49-F238E27FC236}">
                <a16:creationId xmlns:a16="http://schemas.microsoft.com/office/drawing/2014/main" id="{76FCCDBE-D75F-57FA-4207-A81665578498}"/>
              </a:ext>
            </a:extLst>
          </p:cNvPr>
          <p:cNvSpPr txBox="1"/>
          <p:nvPr/>
        </p:nvSpPr>
        <p:spPr>
          <a:xfrm>
            <a:off x="1228944" y="1499506"/>
            <a:ext cx="421910" cy="307777"/>
          </a:xfrm>
          <a:prstGeom prst="rect">
            <a:avLst/>
          </a:prstGeom>
          <a:noFill/>
        </p:spPr>
        <p:txBody>
          <a:bodyPr wrap="none" rtlCol="0">
            <a:spAutoFit/>
          </a:bodyPr>
          <a:lstStyle/>
          <a:p>
            <a:r>
              <a:rPr lang="en-US" sz="1400" dirty="0">
                <a:solidFill>
                  <a:schemeClr val="accent5">
                    <a:lumMod val="75000"/>
                  </a:schemeClr>
                </a:solidFill>
              </a:rPr>
              <a:t>E</a:t>
            </a:r>
            <a:r>
              <a:rPr lang="en-US" sz="1400" dirty="0">
                <a:solidFill>
                  <a:schemeClr val="accent5">
                    <a:lumMod val="75000"/>
                  </a:schemeClr>
                </a:solidFill>
                <a:latin typeface="Helsinki Text Std" panose="02000400000000000000" pitchFamily="2" charset="77"/>
              </a:rPr>
              <a:t>b</a:t>
            </a:r>
            <a:r>
              <a:rPr lang="en-US" sz="1400" baseline="30000" dirty="0">
                <a:solidFill>
                  <a:schemeClr val="accent5">
                    <a:lumMod val="75000"/>
                  </a:schemeClr>
                </a:solidFill>
                <a:latin typeface="+mj-lt"/>
              </a:rPr>
              <a:t>9</a:t>
            </a:r>
          </a:p>
        </p:txBody>
      </p:sp>
      <p:sp>
        <p:nvSpPr>
          <p:cNvPr id="15" name="TextBox 14">
            <a:extLst>
              <a:ext uri="{FF2B5EF4-FFF2-40B4-BE49-F238E27FC236}">
                <a16:creationId xmlns:a16="http://schemas.microsoft.com/office/drawing/2014/main" id="{7813D04A-749C-C0B8-B3F5-47A62C05B09C}"/>
              </a:ext>
            </a:extLst>
          </p:cNvPr>
          <p:cNvSpPr txBox="1"/>
          <p:nvPr/>
        </p:nvSpPr>
        <p:spPr>
          <a:xfrm>
            <a:off x="2332720" y="1508003"/>
            <a:ext cx="421910" cy="307777"/>
          </a:xfrm>
          <a:prstGeom prst="rect">
            <a:avLst/>
          </a:prstGeom>
          <a:noFill/>
        </p:spPr>
        <p:txBody>
          <a:bodyPr wrap="none" rtlCol="0">
            <a:spAutoFit/>
          </a:bodyPr>
          <a:lstStyle/>
          <a:p>
            <a:r>
              <a:rPr lang="en-US" sz="1400" dirty="0">
                <a:solidFill>
                  <a:schemeClr val="accent5">
                    <a:lumMod val="75000"/>
                  </a:schemeClr>
                </a:solidFill>
              </a:rPr>
              <a:t>B</a:t>
            </a:r>
            <a:r>
              <a:rPr lang="en-US" sz="1400" dirty="0">
                <a:solidFill>
                  <a:schemeClr val="accent5">
                    <a:lumMod val="75000"/>
                  </a:schemeClr>
                </a:solidFill>
                <a:latin typeface="Helsinki Text Std" panose="02000400000000000000" pitchFamily="2" charset="77"/>
              </a:rPr>
              <a:t>b</a:t>
            </a:r>
            <a:r>
              <a:rPr lang="en-US" sz="1400" baseline="30000" dirty="0">
                <a:solidFill>
                  <a:schemeClr val="accent5">
                    <a:lumMod val="75000"/>
                  </a:schemeClr>
                </a:solidFill>
                <a:latin typeface="+mj-lt"/>
              </a:rPr>
              <a:t>9</a:t>
            </a:r>
          </a:p>
        </p:txBody>
      </p:sp>
      <p:sp>
        <p:nvSpPr>
          <p:cNvPr id="16" name="TextBox 15">
            <a:extLst>
              <a:ext uri="{FF2B5EF4-FFF2-40B4-BE49-F238E27FC236}">
                <a16:creationId xmlns:a16="http://schemas.microsoft.com/office/drawing/2014/main" id="{E5F1C13E-9FB1-3E9B-DEE2-306D66A93DE1}"/>
              </a:ext>
            </a:extLst>
          </p:cNvPr>
          <p:cNvSpPr txBox="1"/>
          <p:nvPr/>
        </p:nvSpPr>
        <p:spPr>
          <a:xfrm>
            <a:off x="3408570" y="1514954"/>
            <a:ext cx="1042273" cy="307777"/>
          </a:xfrm>
          <a:prstGeom prst="rect">
            <a:avLst/>
          </a:prstGeom>
          <a:noFill/>
        </p:spPr>
        <p:txBody>
          <a:bodyPr wrap="none" rtlCol="0">
            <a:spAutoFit/>
          </a:bodyPr>
          <a:lstStyle/>
          <a:p>
            <a:r>
              <a:rPr lang="en-US" sz="1400" dirty="0">
                <a:solidFill>
                  <a:schemeClr val="accent5">
                    <a:lumMod val="75000"/>
                  </a:schemeClr>
                </a:solidFill>
              </a:rPr>
              <a:t>B</a:t>
            </a:r>
            <a:r>
              <a:rPr lang="en-US" sz="1400" dirty="0">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acoustic</a:t>
            </a:r>
          </a:p>
        </p:txBody>
      </p:sp>
      <p:sp>
        <p:nvSpPr>
          <p:cNvPr id="17" name="TextBox 16">
            <a:extLst>
              <a:ext uri="{FF2B5EF4-FFF2-40B4-BE49-F238E27FC236}">
                <a16:creationId xmlns:a16="http://schemas.microsoft.com/office/drawing/2014/main" id="{54B83A6B-886A-5A51-5A59-A40B9F5F6304}"/>
              </a:ext>
            </a:extLst>
          </p:cNvPr>
          <p:cNvSpPr txBox="1"/>
          <p:nvPr/>
        </p:nvSpPr>
        <p:spPr>
          <a:xfrm>
            <a:off x="7108179" y="1535579"/>
            <a:ext cx="1284326" cy="307777"/>
          </a:xfrm>
          <a:prstGeom prst="rect">
            <a:avLst/>
          </a:prstGeom>
          <a:noFill/>
        </p:spPr>
        <p:txBody>
          <a:bodyPr wrap="none" rtlCol="0">
            <a:spAutoFit/>
          </a:bodyPr>
          <a:lstStyle/>
          <a:p>
            <a:r>
              <a:rPr lang="en-US" sz="1400" dirty="0">
                <a:solidFill>
                  <a:schemeClr val="accent5">
                    <a:lumMod val="75000"/>
                  </a:schemeClr>
                </a:solidFill>
              </a:rPr>
              <a:t>{</a:t>
            </a:r>
            <a:r>
              <a:rPr lang="en-US" sz="1400" dirty="0" err="1">
                <a:solidFill>
                  <a:schemeClr val="accent5">
                    <a:lumMod val="75000"/>
                  </a:schemeClr>
                </a:solidFill>
              </a:rPr>
              <a:t>A</a:t>
            </a:r>
            <a:r>
              <a:rPr lang="en-US" sz="1400" dirty="0" err="1">
                <a:solidFill>
                  <a:schemeClr val="accent5">
                    <a:lumMod val="75000"/>
                  </a:schemeClr>
                </a:solidFill>
                <a:latin typeface="Helsinki Text Std" panose="02000400000000000000" pitchFamily="2" charset="77"/>
              </a:rPr>
              <a:t>b</a:t>
            </a:r>
            <a:r>
              <a:rPr lang="en-US" sz="1400" dirty="0" err="1">
                <a:solidFill>
                  <a:schemeClr val="accent5">
                    <a:lumMod val="75000"/>
                  </a:schemeClr>
                </a:solidFill>
              </a:rPr>
              <a:t>,B</a:t>
            </a:r>
            <a:r>
              <a:rPr lang="en-US" sz="1400" dirty="0" err="1">
                <a:solidFill>
                  <a:schemeClr val="accent5">
                    <a:lumMod val="75000"/>
                  </a:schemeClr>
                </a:solidFill>
                <a:latin typeface="Helsinki Text Std" panose="02000400000000000000" pitchFamily="2" charset="77"/>
              </a:rPr>
              <a:t>b</a:t>
            </a:r>
            <a:r>
              <a:rPr lang="en-US" sz="1400" dirty="0" err="1">
                <a:solidFill>
                  <a:schemeClr val="accent5">
                    <a:lumMod val="75000"/>
                  </a:schemeClr>
                </a:solidFill>
                <a:latin typeface="+mj-lt"/>
              </a:rPr>
              <a:t>,C,D,E</a:t>
            </a:r>
            <a:r>
              <a:rPr lang="en-US" sz="1400" dirty="0">
                <a:solidFill>
                  <a:schemeClr val="accent5">
                    <a:lumMod val="75000"/>
                  </a:schemeClr>
                </a:solidFill>
                <a:latin typeface="+mj-lt"/>
              </a:rPr>
              <a:t>}</a:t>
            </a:r>
          </a:p>
        </p:txBody>
      </p:sp>
    </p:spTree>
    <p:extLst>
      <p:ext uri="{BB962C8B-B14F-4D97-AF65-F5344CB8AC3E}">
        <p14:creationId xmlns:p14="http://schemas.microsoft.com/office/powerpoint/2010/main" val="31565787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FED72-C5AB-ED81-F900-C0BC649FB25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FBCB29-D82C-7632-8C86-A63BC5939731}"/>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0688AC3B-46F5-2914-FDC9-9A8B34458F2F}"/>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F731D7B0-388E-EDDB-BDB7-39A26C5FC71C}"/>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30DFE1FA-A0B0-C782-CDD8-47355CBD771B}"/>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45</a:t>
            </a:fld>
            <a:endParaRPr lang="en-US">
              <a:latin typeface="Calisto MT" panose="02040603050505030304" pitchFamily="18" charset="77"/>
            </a:endParaRPr>
          </a:p>
        </p:txBody>
      </p:sp>
      <p:sp>
        <p:nvSpPr>
          <p:cNvPr id="12" name="Title 1">
            <a:extLst>
              <a:ext uri="{FF2B5EF4-FFF2-40B4-BE49-F238E27FC236}">
                <a16:creationId xmlns:a16="http://schemas.microsoft.com/office/drawing/2014/main" id="{889289D1-C00F-2865-5217-CB14F8579EAA}"/>
              </a:ext>
            </a:extLst>
          </p:cNvPr>
          <p:cNvSpPr txBox="1">
            <a:spLocks/>
          </p:cNvSpPr>
          <p:nvPr/>
        </p:nvSpPr>
        <p:spPr>
          <a:xfrm>
            <a:off x="0" y="3645699"/>
            <a:ext cx="1791929" cy="1115606"/>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2700" kern="1200" baseline="0">
                <a:solidFill>
                  <a:schemeClr val="tx1"/>
                </a:solidFill>
                <a:latin typeface="+mj-lt"/>
                <a:ea typeface="+mj-ea"/>
                <a:cs typeface="+mj-cs"/>
              </a:defRPr>
            </a:lvl1pPr>
          </a:lstStyle>
          <a:p>
            <a:r>
              <a:rPr lang="en-US"/>
              <a:t>Example: </a:t>
            </a:r>
            <a:br>
              <a:rPr lang="en-US"/>
            </a:br>
            <a:r>
              <a:rPr lang="en-US"/>
              <a:t>Debussy</a:t>
            </a:r>
            <a:endParaRPr lang="en-US" dirty="0"/>
          </a:p>
        </p:txBody>
      </p:sp>
      <p:sp>
        <p:nvSpPr>
          <p:cNvPr id="8" name="TextBox 7">
            <a:extLst>
              <a:ext uri="{FF2B5EF4-FFF2-40B4-BE49-F238E27FC236}">
                <a16:creationId xmlns:a16="http://schemas.microsoft.com/office/drawing/2014/main" id="{DF4C054A-70F0-AD20-13BB-5F9944E02ED5}"/>
              </a:ext>
            </a:extLst>
          </p:cNvPr>
          <p:cNvSpPr txBox="1"/>
          <p:nvPr/>
        </p:nvSpPr>
        <p:spPr>
          <a:xfrm>
            <a:off x="239677" y="2470067"/>
            <a:ext cx="1888659" cy="461665"/>
          </a:xfrm>
          <a:prstGeom prst="rect">
            <a:avLst/>
          </a:prstGeom>
          <a:noFill/>
        </p:spPr>
        <p:txBody>
          <a:bodyPr wrap="none" rtlCol="0">
            <a:spAutoFit/>
          </a:bodyPr>
          <a:lstStyle/>
          <a:p>
            <a:r>
              <a:rPr lang="en-US" sz="2400" dirty="0"/>
              <a:t>Meas. 15–35</a:t>
            </a:r>
          </a:p>
        </p:txBody>
      </p:sp>
      <p:pic>
        <p:nvPicPr>
          <p:cNvPr id="11" name="Picture 10">
            <a:extLst>
              <a:ext uri="{FF2B5EF4-FFF2-40B4-BE49-F238E27FC236}">
                <a16:creationId xmlns:a16="http://schemas.microsoft.com/office/drawing/2014/main" id="{F4F15E80-8EE5-3190-5AC3-4CB56145E1C6}"/>
              </a:ext>
            </a:extLst>
          </p:cNvPr>
          <p:cNvPicPr>
            <a:picLocks noChangeAspect="1"/>
          </p:cNvPicPr>
          <p:nvPr/>
        </p:nvPicPr>
        <p:blipFill>
          <a:blip r:embed="rId2"/>
          <a:stretch>
            <a:fillRect/>
          </a:stretch>
        </p:blipFill>
        <p:spPr>
          <a:xfrm>
            <a:off x="2117294" y="1538028"/>
            <a:ext cx="4072758" cy="3605472"/>
          </a:xfrm>
          <a:prstGeom prst="rect">
            <a:avLst/>
          </a:prstGeom>
        </p:spPr>
      </p:pic>
      <p:pic>
        <p:nvPicPr>
          <p:cNvPr id="7" name="Picture 6">
            <a:extLst>
              <a:ext uri="{FF2B5EF4-FFF2-40B4-BE49-F238E27FC236}">
                <a16:creationId xmlns:a16="http://schemas.microsoft.com/office/drawing/2014/main" id="{94182306-3445-9CB7-6A6A-FB9556981B97}"/>
              </a:ext>
            </a:extLst>
          </p:cNvPr>
          <p:cNvPicPr>
            <a:picLocks noChangeAspect="1"/>
          </p:cNvPicPr>
          <p:nvPr/>
        </p:nvPicPr>
        <p:blipFill>
          <a:blip r:embed="rId3"/>
          <a:stretch>
            <a:fillRect/>
          </a:stretch>
        </p:blipFill>
        <p:spPr>
          <a:xfrm>
            <a:off x="348022" y="0"/>
            <a:ext cx="8447956" cy="1725060"/>
          </a:xfrm>
          <a:prstGeom prst="rect">
            <a:avLst/>
          </a:prstGeom>
        </p:spPr>
      </p:pic>
      <p:sp>
        <p:nvSpPr>
          <p:cNvPr id="13" name="TextBox 12">
            <a:extLst>
              <a:ext uri="{FF2B5EF4-FFF2-40B4-BE49-F238E27FC236}">
                <a16:creationId xmlns:a16="http://schemas.microsoft.com/office/drawing/2014/main" id="{06C7B644-8BE9-FE94-E7B9-38DBD1855932}"/>
              </a:ext>
            </a:extLst>
          </p:cNvPr>
          <p:cNvSpPr txBox="1"/>
          <p:nvPr/>
        </p:nvSpPr>
        <p:spPr>
          <a:xfrm>
            <a:off x="6329238" y="1924216"/>
            <a:ext cx="2560320" cy="1477328"/>
          </a:xfrm>
          <a:prstGeom prst="rect">
            <a:avLst/>
          </a:prstGeom>
          <a:noFill/>
        </p:spPr>
        <p:txBody>
          <a:bodyPr wrap="square" rtlCol="0">
            <a:spAutoFit/>
          </a:bodyPr>
          <a:lstStyle/>
          <a:p>
            <a:r>
              <a:rPr lang="en-US" dirty="0"/>
              <a:t>In this passage Debussy uses the complete whole-tone collection, which is directly at the center of the space.</a:t>
            </a:r>
          </a:p>
        </p:txBody>
      </p:sp>
      <p:sp>
        <p:nvSpPr>
          <p:cNvPr id="14" name="TextBox 13">
            <a:extLst>
              <a:ext uri="{FF2B5EF4-FFF2-40B4-BE49-F238E27FC236}">
                <a16:creationId xmlns:a16="http://schemas.microsoft.com/office/drawing/2014/main" id="{5A34A3F7-7D82-16CE-1850-973ADCAD1E51}"/>
              </a:ext>
            </a:extLst>
          </p:cNvPr>
          <p:cNvSpPr txBox="1"/>
          <p:nvPr/>
        </p:nvSpPr>
        <p:spPr>
          <a:xfrm>
            <a:off x="885054" y="1432194"/>
            <a:ext cx="1042273" cy="307777"/>
          </a:xfrm>
          <a:prstGeom prst="rect">
            <a:avLst/>
          </a:prstGeom>
          <a:noFill/>
        </p:spPr>
        <p:txBody>
          <a:bodyPr wrap="none" rtlCol="0">
            <a:spAutoFit/>
          </a:bodyPr>
          <a:lstStyle/>
          <a:p>
            <a:r>
              <a:rPr lang="en-US" sz="1400" dirty="0">
                <a:solidFill>
                  <a:schemeClr val="accent5">
                    <a:lumMod val="75000"/>
                  </a:schemeClr>
                </a:solidFill>
              </a:rPr>
              <a:t>B</a:t>
            </a:r>
            <a:r>
              <a:rPr lang="en-US" sz="1400" dirty="0">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acoustic</a:t>
            </a:r>
          </a:p>
        </p:txBody>
      </p:sp>
      <p:sp>
        <p:nvSpPr>
          <p:cNvPr id="15" name="TextBox 14">
            <a:extLst>
              <a:ext uri="{FF2B5EF4-FFF2-40B4-BE49-F238E27FC236}">
                <a16:creationId xmlns:a16="http://schemas.microsoft.com/office/drawing/2014/main" id="{6494D8FF-B1CB-FB7D-39D8-882A5DBB011B}"/>
              </a:ext>
            </a:extLst>
          </p:cNvPr>
          <p:cNvSpPr txBox="1"/>
          <p:nvPr/>
        </p:nvSpPr>
        <p:spPr>
          <a:xfrm>
            <a:off x="5252161" y="1394543"/>
            <a:ext cx="546945" cy="307777"/>
          </a:xfrm>
          <a:prstGeom prst="rect">
            <a:avLst/>
          </a:prstGeom>
          <a:noFill/>
        </p:spPr>
        <p:txBody>
          <a:bodyPr wrap="none" rtlCol="0">
            <a:spAutoFit/>
          </a:bodyPr>
          <a:lstStyle/>
          <a:p>
            <a:r>
              <a:rPr lang="en-US" sz="1400" dirty="0">
                <a:solidFill>
                  <a:schemeClr val="accent5">
                    <a:lumMod val="75000"/>
                  </a:schemeClr>
                </a:solidFill>
              </a:rPr>
              <a:t>WT1</a:t>
            </a:r>
            <a:endParaRPr lang="en-US" sz="1400" dirty="0">
              <a:solidFill>
                <a:schemeClr val="accent5">
                  <a:lumMod val="75000"/>
                </a:schemeClr>
              </a:solidFill>
              <a:latin typeface="+mj-lt"/>
            </a:endParaRPr>
          </a:p>
        </p:txBody>
      </p:sp>
      <p:sp>
        <p:nvSpPr>
          <p:cNvPr id="16" name="TextBox 15">
            <a:extLst>
              <a:ext uri="{FF2B5EF4-FFF2-40B4-BE49-F238E27FC236}">
                <a16:creationId xmlns:a16="http://schemas.microsoft.com/office/drawing/2014/main" id="{290A1608-6FB1-31AE-A5BB-506C0C8B4688}"/>
              </a:ext>
            </a:extLst>
          </p:cNvPr>
          <p:cNvSpPr txBox="1"/>
          <p:nvPr/>
        </p:nvSpPr>
        <p:spPr>
          <a:xfrm>
            <a:off x="2422771" y="1422043"/>
            <a:ext cx="1261884" cy="307777"/>
          </a:xfrm>
          <a:prstGeom prst="rect">
            <a:avLst/>
          </a:prstGeom>
          <a:noFill/>
        </p:spPr>
        <p:txBody>
          <a:bodyPr wrap="none" rtlCol="0">
            <a:spAutoFit/>
          </a:bodyPr>
          <a:lstStyle/>
          <a:p>
            <a:r>
              <a:rPr lang="en-US" sz="1400" dirty="0">
                <a:solidFill>
                  <a:schemeClr val="accent5">
                    <a:lumMod val="75000"/>
                  </a:schemeClr>
                </a:solidFill>
              </a:rPr>
              <a:t>D</a:t>
            </a:r>
            <a:r>
              <a:rPr lang="en-US" sz="1400" dirty="0">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pentatonic</a:t>
            </a:r>
          </a:p>
        </p:txBody>
      </p:sp>
      <p:sp>
        <p:nvSpPr>
          <p:cNvPr id="17" name="TextBox 16">
            <a:extLst>
              <a:ext uri="{FF2B5EF4-FFF2-40B4-BE49-F238E27FC236}">
                <a16:creationId xmlns:a16="http://schemas.microsoft.com/office/drawing/2014/main" id="{2F310794-9A9F-BD37-FA00-6F7EDFB18503}"/>
              </a:ext>
            </a:extLst>
          </p:cNvPr>
          <p:cNvSpPr txBox="1"/>
          <p:nvPr/>
        </p:nvSpPr>
        <p:spPr>
          <a:xfrm>
            <a:off x="6576855" y="1387668"/>
            <a:ext cx="1040670" cy="307777"/>
          </a:xfrm>
          <a:prstGeom prst="rect">
            <a:avLst/>
          </a:prstGeom>
          <a:noFill/>
        </p:spPr>
        <p:txBody>
          <a:bodyPr wrap="none" rtlCol="0">
            <a:spAutoFit/>
          </a:bodyPr>
          <a:lstStyle/>
          <a:p>
            <a:r>
              <a:rPr lang="en-US" sz="1400" dirty="0" err="1">
                <a:solidFill>
                  <a:schemeClr val="accent5">
                    <a:lumMod val="75000"/>
                  </a:schemeClr>
                </a:solidFill>
              </a:rPr>
              <a:t>C</a:t>
            </a:r>
            <a:r>
              <a:rPr lang="en-US" sz="1400" dirty="0" err="1">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acoustic</a:t>
            </a:r>
          </a:p>
        </p:txBody>
      </p:sp>
      <p:sp>
        <p:nvSpPr>
          <p:cNvPr id="18" name="TextBox 17">
            <a:extLst>
              <a:ext uri="{FF2B5EF4-FFF2-40B4-BE49-F238E27FC236}">
                <a16:creationId xmlns:a16="http://schemas.microsoft.com/office/drawing/2014/main" id="{E592522A-2096-1337-27CD-72B090C85C6A}"/>
              </a:ext>
            </a:extLst>
          </p:cNvPr>
          <p:cNvSpPr txBox="1"/>
          <p:nvPr/>
        </p:nvSpPr>
        <p:spPr>
          <a:xfrm>
            <a:off x="7785517" y="1397080"/>
            <a:ext cx="982961" cy="307777"/>
          </a:xfrm>
          <a:prstGeom prst="rect">
            <a:avLst/>
          </a:prstGeom>
          <a:noFill/>
        </p:spPr>
        <p:txBody>
          <a:bodyPr wrap="none" rtlCol="0">
            <a:spAutoFit/>
          </a:bodyPr>
          <a:lstStyle/>
          <a:p>
            <a:r>
              <a:rPr lang="en-US" sz="1400" dirty="0">
                <a:solidFill>
                  <a:schemeClr val="accent5">
                    <a:lumMod val="75000"/>
                  </a:schemeClr>
                </a:solidFill>
              </a:rPr>
              <a:t>D</a:t>
            </a:r>
            <a:r>
              <a:rPr lang="en-US" sz="1400" dirty="0">
                <a:solidFill>
                  <a:schemeClr val="accent5">
                    <a:lumMod val="75000"/>
                  </a:schemeClr>
                </a:solidFill>
                <a:latin typeface="Helsinki Text Std" panose="02000400000000000000" pitchFamily="2" charset="77"/>
              </a:rPr>
              <a:t>b</a:t>
            </a:r>
            <a:r>
              <a:rPr lang="en-US" sz="1400" dirty="0">
                <a:solidFill>
                  <a:schemeClr val="accent5">
                    <a:lumMod val="75000"/>
                  </a:schemeClr>
                </a:solidFill>
                <a:latin typeface="+mj-lt"/>
              </a:rPr>
              <a:t> maj</a:t>
            </a:r>
            <a:r>
              <a:rPr lang="en-US" sz="1400" baseline="30000" dirty="0">
                <a:solidFill>
                  <a:schemeClr val="accent5">
                    <a:lumMod val="75000"/>
                  </a:schemeClr>
                </a:solidFill>
                <a:latin typeface="+mj-lt"/>
              </a:rPr>
              <a:t>add6</a:t>
            </a:r>
          </a:p>
        </p:txBody>
      </p:sp>
    </p:spTree>
    <p:extLst>
      <p:ext uri="{BB962C8B-B14F-4D97-AF65-F5344CB8AC3E}">
        <p14:creationId xmlns:p14="http://schemas.microsoft.com/office/powerpoint/2010/main" val="12700629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76D9E-7365-D11A-AC03-AE4F0590BD88}"/>
              </a:ext>
            </a:extLst>
          </p:cNvPr>
          <p:cNvSpPr>
            <a:spLocks noGrp="1"/>
          </p:cNvSpPr>
          <p:nvPr>
            <p:ph type="ctrTitle"/>
          </p:nvPr>
        </p:nvSpPr>
        <p:spPr/>
        <p:txBody>
          <a:bodyPr/>
          <a:lstStyle/>
          <a:p>
            <a:r>
              <a:rPr lang="en-US" dirty="0"/>
              <a:t>Windowed pc distributions</a:t>
            </a:r>
          </a:p>
        </p:txBody>
      </p:sp>
      <p:sp>
        <p:nvSpPr>
          <p:cNvPr id="3" name="Subtitle 2">
            <a:extLst>
              <a:ext uri="{FF2B5EF4-FFF2-40B4-BE49-F238E27FC236}">
                <a16:creationId xmlns:a16="http://schemas.microsoft.com/office/drawing/2014/main" id="{511B037E-5588-72BA-E3C2-F87BF4AE15DA}"/>
              </a:ext>
            </a:extLst>
          </p:cNvPr>
          <p:cNvSpPr>
            <a:spLocks noGrp="1"/>
          </p:cNvSpPr>
          <p:nvPr>
            <p:ph type="subTitle" idx="1"/>
          </p:nvPr>
        </p:nvSpPr>
        <p:spPr/>
        <p:txBody>
          <a:bodyPr/>
          <a:lstStyle/>
          <a:p>
            <a:endParaRPr lang="en-US"/>
          </a:p>
        </p:txBody>
      </p:sp>
      <p:sp>
        <p:nvSpPr>
          <p:cNvPr id="4" name="Date Placeholder 3">
            <a:extLst>
              <a:ext uri="{FF2B5EF4-FFF2-40B4-BE49-F238E27FC236}">
                <a16:creationId xmlns:a16="http://schemas.microsoft.com/office/drawing/2014/main" id="{2F15C27B-2EC7-B2BE-F742-0A352F6346C4}"/>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FAEAF19B-4AD3-C7F7-A2A4-643C71399067}"/>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46B84BA0-D27B-3001-ABD0-964A6E83F3F0}"/>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46</a:t>
            </a:fld>
            <a:endParaRPr lang="en-US">
              <a:latin typeface="Calisto MT" panose="02040603050505030304" pitchFamily="18" charset="77"/>
            </a:endParaRPr>
          </a:p>
        </p:txBody>
      </p:sp>
    </p:spTree>
    <p:extLst>
      <p:ext uri="{BB962C8B-B14F-4D97-AF65-F5344CB8AC3E}">
        <p14:creationId xmlns:p14="http://schemas.microsoft.com/office/powerpoint/2010/main" val="7601286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99249-B844-7C8D-21A5-B67E097D0402}"/>
              </a:ext>
            </a:extLst>
          </p:cNvPr>
          <p:cNvSpPr>
            <a:spLocks noGrp="1"/>
          </p:cNvSpPr>
          <p:nvPr>
            <p:ph type="title"/>
          </p:nvPr>
        </p:nvSpPr>
        <p:spPr/>
        <p:txBody>
          <a:bodyPr/>
          <a:lstStyle/>
          <a:p>
            <a:r>
              <a:rPr lang="en-US" dirty="0" err="1"/>
              <a:t>Midiverto</a:t>
            </a:r>
            <a:r>
              <a:rPr lang="en-US" dirty="0"/>
              <a:t> (Harasim, Affatato, &amp; Moss)</a:t>
            </a:r>
          </a:p>
        </p:txBody>
      </p:sp>
      <p:pic>
        <p:nvPicPr>
          <p:cNvPr id="8" name="Content Placeholder 7" descr="A group of triangles with different colors&#10;&#10;AI-generated content may be incorrect.">
            <a:extLst>
              <a:ext uri="{FF2B5EF4-FFF2-40B4-BE49-F238E27FC236}">
                <a16:creationId xmlns:a16="http://schemas.microsoft.com/office/drawing/2014/main" id="{C97A2836-D185-2DED-B52E-1748587792CF}"/>
              </a:ext>
            </a:extLst>
          </p:cNvPr>
          <p:cNvPicPr>
            <a:picLocks noGrp="1" noChangeAspect="1"/>
          </p:cNvPicPr>
          <p:nvPr>
            <p:ph idx="1"/>
          </p:nvPr>
        </p:nvPicPr>
        <p:blipFill>
          <a:blip r:embed="rId2"/>
          <a:srcRect b="5525"/>
          <a:stretch/>
        </p:blipFill>
        <p:spPr>
          <a:xfrm>
            <a:off x="114301" y="518572"/>
            <a:ext cx="5984350" cy="3981752"/>
          </a:xfrm>
        </p:spPr>
      </p:pic>
      <p:sp>
        <p:nvSpPr>
          <p:cNvPr id="4" name="Date Placeholder 3">
            <a:extLst>
              <a:ext uri="{FF2B5EF4-FFF2-40B4-BE49-F238E27FC236}">
                <a16:creationId xmlns:a16="http://schemas.microsoft.com/office/drawing/2014/main" id="{97AB98D7-9C33-5DCF-6677-DDA1F64FD946}"/>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9F680FB-3DE1-616A-5DAB-6177ECCCCC39}"/>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5E80C6D8-0E40-E064-1DC0-F2893C4C8AD3}"/>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47</a:t>
            </a:fld>
            <a:endParaRPr lang="en-US">
              <a:latin typeface="Calisto MT" panose="02040603050505030304" pitchFamily="18" charset="77"/>
            </a:endParaRPr>
          </a:p>
        </p:txBody>
      </p:sp>
      <p:sp>
        <p:nvSpPr>
          <p:cNvPr id="9" name="TextBox 8">
            <a:extLst>
              <a:ext uri="{FF2B5EF4-FFF2-40B4-BE49-F238E27FC236}">
                <a16:creationId xmlns:a16="http://schemas.microsoft.com/office/drawing/2014/main" id="{2ECA3743-A0C3-C308-A492-AB2DBF1EF335}"/>
              </a:ext>
            </a:extLst>
          </p:cNvPr>
          <p:cNvSpPr txBox="1"/>
          <p:nvPr/>
        </p:nvSpPr>
        <p:spPr>
          <a:xfrm>
            <a:off x="4777382" y="4500324"/>
            <a:ext cx="4252318" cy="369332"/>
          </a:xfrm>
          <a:prstGeom prst="rect">
            <a:avLst/>
          </a:prstGeom>
          <a:noFill/>
        </p:spPr>
        <p:txBody>
          <a:bodyPr wrap="none" rtlCol="0">
            <a:spAutoFit/>
          </a:bodyPr>
          <a:lstStyle/>
          <a:p>
            <a:r>
              <a:rPr lang="en-US" dirty="0"/>
              <a:t>https://</a:t>
            </a:r>
            <a:r>
              <a:rPr lang="en-US" dirty="0" err="1"/>
              <a:t>dcmlab.github.io</a:t>
            </a:r>
            <a:r>
              <a:rPr lang="en-US" dirty="0"/>
              <a:t>/</a:t>
            </a:r>
            <a:r>
              <a:rPr lang="en-US" dirty="0" err="1"/>
              <a:t>midiVERTO</a:t>
            </a:r>
            <a:r>
              <a:rPr lang="en-US" dirty="0"/>
              <a:t>/#/</a:t>
            </a:r>
          </a:p>
        </p:txBody>
      </p:sp>
      <p:sp>
        <p:nvSpPr>
          <p:cNvPr id="10" name="TextBox 9">
            <a:extLst>
              <a:ext uri="{FF2B5EF4-FFF2-40B4-BE49-F238E27FC236}">
                <a16:creationId xmlns:a16="http://schemas.microsoft.com/office/drawing/2014/main" id="{7EC6D92E-1874-611C-70CC-9B0ADA077728}"/>
              </a:ext>
            </a:extLst>
          </p:cNvPr>
          <p:cNvSpPr txBox="1"/>
          <p:nvPr/>
        </p:nvSpPr>
        <p:spPr>
          <a:xfrm>
            <a:off x="6249726" y="615142"/>
            <a:ext cx="2779974" cy="646331"/>
          </a:xfrm>
          <a:prstGeom prst="rect">
            <a:avLst/>
          </a:prstGeom>
          <a:noFill/>
        </p:spPr>
        <p:txBody>
          <a:bodyPr wrap="square" rtlCol="0">
            <a:spAutoFit/>
          </a:bodyPr>
          <a:lstStyle/>
          <a:p>
            <a:r>
              <a:rPr lang="en-US" dirty="0"/>
              <a:t>Online tool for windowed analysis of midi files. </a:t>
            </a:r>
          </a:p>
        </p:txBody>
      </p:sp>
      <p:sp>
        <p:nvSpPr>
          <p:cNvPr id="11" name="TextBox 10">
            <a:extLst>
              <a:ext uri="{FF2B5EF4-FFF2-40B4-BE49-F238E27FC236}">
                <a16:creationId xmlns:a16="http://schemas.microsoft.com/office/drawing/2014/main" id="{85F4EAB7-52C5-5368-E98A-68D67CD270B6}"/>
              </a:ext>
            </a:extLst>
          </p:cNvPr>
          <p:cNvSpPr txBox="1"/>
          <p:nvPr/>
        </p:nvSpPr>
        <p:spPr>
          <a:xfrm>
            <a:off x="6249725" y="1526650"/>
            <a:ext cx="2779974" cy="1200329"/>
          </a:xfrm>
          <a:prstGeom prst="rect">
            <a:avLst/>
          </a:prstGeom>
          <a:noFill/>
        </p:spPr>
        <p:txBody>
          <a:bodyPr wrap="square" rtlCol="0">
            <a:spAutoFit/>
          </a:bodyPr>
          <a:lstStyle/>
          <a:p>
            <a:pPr algn="ctr"/>
            <a:r>
              <a:rPr lang="en-US" dirty="0" err="1"/>
              <a:t>Wavescapes</a:t>
            </a:r>
            <a:r>
              <a:rPr lang="en-US" dirty="0"/>
              <a:t>:</a:t>
            </a:r>
          </a:p>
          <a:p>
            <a:pPr algn="ctr"/>
            <a:r>
              <a:rPr lang="en-US" dirty="0"/>
              <a:t>Color: Phase</a:t>
            </a:r>
          </a:p>
          <a:p>
            <a:pPr algn="ctr"/>
            <a:r>
              <a:rPr lang="en-US" dirty="0"/>
              <a:t>Vertical: Window size</a:t>
            </a:r>
          </a:p>
          <a:p>
            <a:pPr algn="ctr"/>
            <a:r>
              <a:rPr lang="en-US" dirty="0"/>
              <a:t>Horizontal: Time </a:t>
            </a:r>
          </a:p>
        </p:txBody>
      </p:sp>
      <p:sp>
        <p:nvSpPr>
          <p:cNvPr id="12" name="TextBox 11">
            <a:extLst>
              <a:ext uri="{FF2B5EF4-FFF2-40B4-BE49-F238E27FC236}">
                <a16:creationId xmlns:a16="http://schemas.microsoft.com/office/drawing/2014/main" id="{2612CC9C-73DC-13E1-6490-BEB7C4D93481}"/>
              </a:ext>
            </a:extLst>
          </p:cNvPr>
          <p:cNvSpPr txBox="1"/>
          <p:nvPr/>
        </p:nvSpPr>
        <p:spPr>
          <a:xfrm>
            <a:off x="6321287" y="4086970"/>
            <a:ext cx="2610010" cy="369332"/>
          </a:xfrm>
          <a:prstGeom prst="rect">
            <a:avLst/>
          </a:prstGeom>
          <a:noFill/>
        </p:spPr>
        <p:txBody>
          <a:bodyPr wrap="none" rtlCol="0">
            <a:spAutoFit/>
          </a:bodyPr>
          <a:lstStyle/>
          <a:p>
            <a:r>
              <a:rPr lang="en-US" dirty="0"/>
              <a:t>(Ex: Liszt Consolation II)</a:t>
            </a:r>
          </a:p>
        </p:txBody>
      </p:sp>
    </p:spTree>
    <p:extLst>
      <p:ext uri="{BB962C8B-B14F-4D97-AF65-F5344CB8AC3E}">
        <p14:creationId xmlns:p14="http://schemas.microsoft.com/office/powerpoint/2010/main" val="11502787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B8AFF-6BE8-312C-F347-65FDA1E1D3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DFFFB4-EC80-14DD-1301-6B48FD47EFC1}"/>
              </a:ext>
            </a:extLst>
          </p:cNvPr>
          <p:cNvSpPr>
            <a:spLocks noGrp="1"/>
          </p:cNvSpPr>
          <p:nvPr>
            <p:ph type="title"/>
          </p:nvPr>
        </p:nvSpPr>
        <p:spPr/>
        <p:txBody>
          <a:bodyPr/>
          <a:lstStyle/>
          <a:p>
            <a:r>
              <a:rPr lang="en-US" dirty="0" err="1"/>
              <a:t>Midiverto</a:t>
            </a:r>
            <a:r>
              <a:rPr lang="en-US" dirty="0"/>
              <a:t> (Harasim, Affatato, &amp; Moss)</a:t>
            </a:r>
          </a:p>
        </p:txBody>
      </p:sp>
      <p:sp>
        <p:nvSpPr>
          <p:cNvPr id="4" name="Date Placeholder 3">
            <a:extLst>
              <a:ext uri="{FF2B5EF4-FFF2-40B4-BE49-F238E27FC236}">
                <a16:creationId xmlns:a16="http://schemas.microsoft.com/office/drawing/2014/main" id="{B2ACBE94-AFE0-34C0-90FC-30CAD72EF4FF}"/>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A3B42130-261E-8552-F1A1-9F34D78CCD07}"/>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BC8512F4-0086-5B61-F27D-1AF6CAD41316}"/>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48</a:t>
            </a:fld>
            <a:endParaRPr lang="en-US">
              <a:latin typeface="Calisto MT" panose="02040603050505030304" pitchFamily="18" charset="77"/>
            </a:endParaRPr>
          </a:p>
        </p:txBody>
      </p:sp>
      <p:pic>
        <p:nvPicPr>
          <p:cNvPr id="14" name="Content Placeholder 13" descr="A group of circles with different colors&#10;&#10;AI-generated content may be incorrect.">
            <a:extLst>
              <a:ext uri="{FF2B5EF4-FFF2-40B4-BE49-F238E27FC236}">
                <a16:creationId xmlns:a16="http://schemas.microsoft.com/office/drawing/2014/main" id="{655AD9FF-1809-06BF-4FCB-2126C9202FD8}"/>
              </a:ext>
            </a:extLst>
          </p:cNvPr>
          <p:cNvPicPr>
            <a:picLocks noGrp="1" noChangeAspect="1"/>
          </p:cNvPicPr>
          <p:nvPr>
            <p:ph idx="1"/>
          </p:nvPr>
        </p:nvPicPr>
        <p:blipFill>
          <a:blip r:embed="rId2"/>
          <a:stretch>
            <a:fillRect/>
          </a:stretch>
        </p:blipFill>
        <p:spPr>
          <a:xfrm>
            <a:off x="212702" y="494864"/>
            <a:ext cx="5893899" cy="4275184"/>
          </a:xfrm>
        </p:spPr>
      </p:pic>
      <p:sp>
        <p:nvSpPr>
          <p:cNvPr id="9" name="TextBox 8">
            <a:extLst>
              <a:ext uri="{FF2B5EF4-FFF2-40B4-BE49-F238E27FC236}">
                <a16:creationId xmlns:a16="http://schemas.microsoft.com/office/drawing/2014/main" id="{A7CB8EFD-B233-FE7F-5DE0-9BC0AA3BE41F}"/>
              </a:ext>
            </a:extLst>
          </p:cNvPr>
          <p:cNvSpPr txBox="1"/>
          <p:nvPr/>
        </p:nvSpPr>
        <p:spPr>
          <a:xfrm>
            <a:off x="4777382" y="4500324"/>
            <a:ext cx="4252318" cy="369332"/>
          </a:xfrm>
          <a:prstGeom prst="rect">
            <a:avLst/>
          </a:prstGeom>
          <a:noFill/>
        </p:spPr>
        <p:txBody>
          <a:bodyPr wrap="none" rtlCol="0">
            <a:spAutoFit/>
          </a:bodyPr>
          <a:lstStyle/>
          <a:p>
            <a:r>
              <a:rPr lang="en-US" dirty="0"/>
              <a:t>https://</a:t>
            </a:r>
            <a:r>
              <a:rPr lang="en-US" dirty="0" err="1"/>
              <a:t>dcmlab.github.io</a:t>
            </a:r>
            <a:r>
              <a:rPr lang="en-US" dirty="0"/>
              <a:t>/</a:t>
            </a:r>
            <a:r>
              <a:rPr lang="en-US" dirty="0" err="1"/>
              <a:t>midiVERTO</a:t>
            </a:r>
            <a:r>
              <a:rPr lang="en-US" dirty="0"/>
              <a:t>/#/</a:t>
            </a:r>
          </a:p>
        </p:txBody>
      </p:sp>
      <p:sp>
        <p:nvSpPr>
          <p:cNvPr id="10" name="TextBox 9">
            <a:extLst>
              <a:ext uri="{FF2B5EF4-FFF2-40B4-BE49-F238E27FC236}">
                <a16:creationId xmlns:a16="http://schemas.microsoft.com/office/drawing/2014/main" id="{19F4C022-1642-4BFA-B9D0-EA1B53BDD9CD}"/>
              </a:ext>
            </a:extLst>
          </p:cNvPr>
          <p:cNvSpPr txBox="1"/>
          <p:nvPr/>
        </p:nvSpPr>
        <p:spPr>
          <a:xfrm>
            <a:off x="6249726" y="615142"/>
            <a:ext cx="2779974" cy="646331"/>
          </a:xfrm>
          <a:prstGeom prst="rect">
            <a:avLst/>
          </a:prstGeom>
          <a:noFill/>
        </p:spPr>
        <p:txBody>
          <a:bodyPr wrap="square" rtlCol="0">
            <a:spAutoFit/>
          </a:bodyPr>
          <a:lstStyle/>
          <a:p>
            <a:r>
              <a:rPr lang="en-US" dirty="0"/>
              <a:t>Online tool for windowed analysis of midi files. </a:t>
            </a:r>
          </a:p>
        </p:txBody>
      </p:sp>
      <p:sp>
        <p:nvSpPr>
          <p:cNvPr id="11" name="TextBox 10">
            <a:extLst>
              <a:ext uri="{FF2B5EF4-FFF2-40B4-BE49-F238E27FC236}">
                <a16:creationId xmlns:a16="http://schemas.microsoft.com/office/drawing/2014/main" id="{BABAD056-86A2-946F-06E8-AEA3A31BE340}"/>
              </a:ext>
            </a:extLst>
          </p:cNvPr>
          <p:cNvSpPr txBox="1"/>
          <p:nvPr/>
        </p:nvSpPr>
        <p:spPr>
          <a:xfrm>
            <a:off x="6249725" y="1526650"/>
            <a:ext cx="2779974" cy="1200329"/>
          </a:xfrm>
          <a:prstGeom prst="rect">
            <a:avLst/>
          </a:prstGeom>
          <a:noFill/>
        </p:spPr>
        <p:txBody>
          <a:bodyPr wrap="square" rtlCol="0">
            <a:spAutoFit/>
          </a:bodyPr>
          <a:lstStyle/>
          <a:p>
            <a:pPr algn="ctr"/>
            <a:r>
              <a:rPr lang="en-US" dirty="0"/>
              <a:t>Coefficient spaces:</a:t>
            </a:r>
          </a:p>
          <a:p>
            <a:pPr algn="ctr"/>
            <a:r>
              <a:rPr lang="en-US" dirty="0"/>
              <a:t>Fixed window size</a:t>
            </a:r>
          </a:p>
          <a:p>
            <a:pPr algn="ctr"/>
            <a:r>
              <a:rPr lang="en-US" dirty="0"/>
              <a:t>Real-time analysis synced with audio</a:t>
            </a:r>
          </a:p>
        </p:txBody>
      </p:sp>
      <p:sp>
        <p:nvSpPr>
          <p:cNvPr id="12" name="TextBox 11">
            <a:extLst>
              <a:ext uri="{FF2B5EF4-FFF2-40B4-BE49-F238E27FC236}">
                <a16:creationId xmlns:a16="http://schemas.microsoft.com/office/drawing/2014/main" id="{13E5B57A-B937-871E-24D1-FDD86DB34F85}"/>
              </a:ext>
            </a:extLst>
          </p:cNvPr>
          <p:cNvSpPr txBox="1"/>
          <p:nvPr/>
        </p:nvSpPr>
        <p:spPr>
          <a:xfrm>
            <a:off x="6321287" y="4086970"/>
            <a:ext cx="2610010" cy="369332"/>
          </a:xfrm>
          <a:prstGeom prst="rect">
            <a:avLst/>
          </a:prstGeom>
          <a:noFill/>
        </p:spPr>
        <p:txBody>
          <a:bodyPr wrap="none" rtlCol="0">
            <a:spAutoFit/>
          </a:bodyPr>
          <a:lstStyle/>
          <a:p>
            <a:r>
              <a:rPr lang="en-US" dirty="0"/>
              <a:t>(Ex: Liszt Consolation II)</a:t>
            </a:r>
          </a:p>
        </p:txBody>
      </p:sp>
    </p:spTree>
    <p:extLst>
      <p:ext uri="{BB962C8B-B14F-4D97-AF65-F5344CB8AC3E}">
        <p14:creationId xmlns:p14="http://schemas.microsoft.com/office/powerpoint/2010/main" val="40997228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033A2-C991-B55E-F7CA-0A0AB98EC3DD}"/>
              </a:ext>
            </a:extLst>
          </p:cNvPr>
          <p:cNvSpPr>
            <a:spLocks noGrp="1"/>
          </p:cNvSpPr>
          <p:nvPr>
            <p:ph type="title"/>
          </p:nvPr>
        </p:nvSpPr>
        <p:spPr/>
        <p:txBody>
          <a:bodyPr/>
          <a:lstStyle/>
          <a:p>
            <a:r>
              <a:rPr lang="en-US"/>
              <a:t>Corpus analysis of windowed PC distributions</a:t>
            </a:r>
          </a:p>
        </p:txBody>
      </p:sp>
      <p:sp>
        <p:nvSpPr>
          <p:cNvPr id="4" name="Date Placeholder 3">
            <a:extLst>
              <a:ext uri="{FF2B5EF4-FFF2-40B4-BE49-F238E27FC236}">
                <a16:creationId xmlns:a16="http://schemas.microsoft.com/office/drawing/2014/main" id="{15D22546-5919-DC88-5FEC-BC2513CEF283}"/>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21DE0876-1587-71DD-67A1-6E8D6F921BB7}"/>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EFB6950F-D4EE-05F3-4A79-6B0CCAD3195F}"/>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49</a:t>
            </a:fld>
            <a:endParaRPr lang="en-US">
              <a:latin typeface="Calisto MT" panose="02040603050505030304" pitchFamily="18" charset="77"/>
            </a:endParaRPr>
          </a:p>
        </p:txBody>
      </p:sp>
      <p:sp>
        <p:nvSpPr>
          <p:cNvPr id="19" name="Rectangle 18">
            <a:extLst>
              <a:ext uri="{FF2B5EF4-FFF2-40B4-BE49-F238E27FC236}">
                <a16:creationId xmlns:a16="http://schemas.microsoft.com/office/drawing/2014/main" id="{EDFDB4F2-D704-D3F5-16F0-4C11F3269868}"/>
              </a:ext>
            </a:extLst>
          </p:cNvPr>
          <p:cNvSpPr/>
          <p:nvPr/>
        </p:nvSpPr>
        <p:spPr>
          <a:xfrm>
            <a:off x="82861" y="720932"/>
            <a:ext cx="3639881" cy="36973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8" name="Content Placeholder 17" descr="A graph of different colored lines&#10;&#10;AI-generated content may be incorrect.">
            <a:extLst>
              <a:ext uri="{FF2B5EF4-FFF2-40B4-BE49-F238E27FC236}">
                <a16:creationId xmlns:a16="http://schemas.microsoft.com/office/drawing/2014/main" id="{546F2AF6-3717-5F54-55AC-EA3FBD7AFF2F}"/>
              </a:ext>
            </a:extLst>
          </p:cNvPr>
          <p:cNvPicPr>
            <a:picLocks noGrp="1" noChangeAspect="1"/>
          </p:cNvPicPr>
          <p:nvPr>
            <p:ph idx="1"/>
          </p:nvPr>
        </p:nvPicPr>
        <p:blipFill>
          <a:blip r:embed="rId2"/>
          <a:stretch>
            <a:fillRect/>
          </a:stretch>
        </p:blipFill>
        <p:spPr>
          <a:xfrm>
            <a:off x="182633" y="1139618"/>
            <a:ext cx="3540109" cy="3263900"/>
          </a:xfrm>
        </p:spPr>
      </p:pic>
      <p:sp>
        <p:nvSpPr>
          <p:cNvPr id="20" name="TextBox 19">
            <a:extLst>
              <a:ext uri="{FF2B5EF4-FFF2-40B4-BE49-F238E27FC236}">
                <a16:creationId xmlns:a16="http://schemas.microsoft.com/office/drawing/2014/main" id="{B51FD17C-3DB9-4ADD-9663-955717F731CE}"/>
              </a:ext>
            </a:extLst>
          </p:cNvPr>
          <p:cNvSpPr txBox="1"/>
          <p:nvPr/>
        </p:nvSpPr>
        <p:spPr>
          <a:xfrm>
            <a:off x="265911" y="724443"/>
            <a:ext cx="3373552" cy="338554"/>
          </a:xfrm>
          <a:prstGeom prst="rect">
            <a:avLst/>
          </a:prstGeom>
          <a:noFill/>
        </p:spPr>
        <p:txBody>
          <a:bodyPr wrap="square" rtlCol="0">
            <a:spAutoFit/>
          </a:bodyPr>
          <a:lstStyle/>
          <a:p>
            <a:r>
              <a:rPr lang="en-US" sz="1600"/>
              <a:t>Minuets from Haydn’s Piano Sonatas</a:t>
            </a:r>
          </a:p>
        </p:txBody>
      </p:sp>
      <p:cxnSp>
        <p:nvCxnSpPr>
          <p:cNvPr id="21" name="Straight Arrow Connector 20">
            <a:extLst>
              <a:ext uri="{FF2B5EF4-FFF2-40B4-BE49-F238E27FC236}">
                <a16:creationId xmlns:a16="http://schemas.microsoft.com/office/drawing/2014/main" id="{5603BF74-41F8-410B-ABAF-58CEB4F92EDA}"/>
              </a:ext>
            </a:extLst>
          </p:cNvPr>
          <p:cNvCxnSpPr>
            <a:cxnSpLocks/>
          </p:cNvCxnSpPr>
          <p:nvPr/>
        </p:nvCxnSpPr>
        <p:spPr>
          <a:xfrm flipV="1">
            <a:off x="3639463" y="1292006"/>
            <a:ext cx="499400" cy="152497"/>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25217A26-5C3E-05BC-44F6-97919C0C95B2}"/>
              </a:ext>
            </a:extLst>
          </p:cNvPr>
          <p:cNvSpPr txBox="1"/>
          <p:nvPr/>
        </p:nvSpPr>
        <p:spPr>
          <a:xfrm>
            <a:off x="4106749" y="1107340"/>
            <a:ext cx="4397614" cy="338554"/>
          </a:xfrm>
          <a:prstGeom prst="rect">
            <a:avLst/>
          </a:prstGeom>
          <a:noFill/>
        </p:spPr>
        <p:txBody>
          <a:bodyPr wrap="none" rtlCol="0">
            <a:spAutoFit/>
          </a:bodyPr>
          <a:lstStyle/>
          <a:p>
            <a:r>
              <a:rPr lang="en-US" sz="1600"/>
              <a:t>Power-normed </a:t>
            </a:r>
            <a:r>
              <a:rPr lang="en-US" sz="1600" i="1"/>
              <a:t>f</a:t>
            </a:r>
            <a:r>
              <a:rPr lang="en-US" sz="1600" baseline="-25000"/>
              <a:t>0</a:t>
            </a:r>
            <a:r>
              <a:rPr lang="en-US" sz="1600"/>
              <a:t> indicates chromatic saturation</a:t>
            </a:r>
          </a:p>
        </p:txBody>
      </p:sp>
      <p:cxnSp>
        <p:nvCxnSpPr>
          <p:cNvPr id="28" name="Straight Arrow Connector 27">
            <a:extLst>
              <a:ext uri="{FF2B5EF4-FFF2-40B4-BE49-F238E27FC236}">
                <a16:creationId xmlns:a16="http://schemas.microsoft.com/office/drawing/2014/main" id="{44243875-D86F-E4A8-E7A3-134B09684E10}"/>
              </a:ext>
            </a:extLst>
          </p:cNvPr>
          <p:cNvCxnSpPr>
            <a:cxnSpLocks/>
          </p:cNvCxnSpPr>
          <p:nvPr/>
        </p:nvCxnSpPr>
        <p:spPr>
          <a:xfrm flipV="1">
            <a:off x="3639463" y="2025786"/>
            <a:ext cx="547526" cy="669602"/>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E627FA75-9002-9F79-9BE4-E49B51BFD96C}"/>
              </a:ext>
            </a:extLst>
          </p:cNvPr>
          <p:cNvSpPr txBox="1"/>
          <p:nvPr/>
        </p:nvSpPr>
        <p:spPr>
          <a:xfrm>
            <a:off x="4204465" y="1665302"/>
            <a:ext cx="4891512" cy="584775"/>
          </a:xfrm>
          <a:prstGeom prst="rect">
            <a:avLst/>
          </a:prstGeom>
          <a:noFill/>
        </p:spPr>
        <p:txBody>
          <a:bodyPr wrap="square" rtlCol="0">
            <a:spAutoFit/>
          </a:bodyPr>
          <a:lstStyle/>
          <a:p>
            <a:r>
              <a:rPr lang="en-US" sz="1600" i="1"/>
              <a:t>f</a:t>
            </a:r>
            <a:r>
              <a:rPr lang="en-US" sz="1600" baseline="-25000"/>
              <a:t>5</a:t>
            </a:r>
            <a:r>
              <a:rPr lang="en-US" sz="1600"/>
              <a:t> (</a:t>
            </a:r>
            <a:r>
              <a:rPr lang="en-US" sz="1600" err="1"/>
              <a:t>diatonicity</a:t>
            </a:r>
            <a:r>
              <a:rPr lang="en-US" sz="1600"/>
              <a:t>) is the largest non-zero </a:t>
            </a:r>
            <a:r>
              <a:rPr lang="en-US" sz="1600" err="1"/>
              <a:t>coeff</a:t>
            </a:r>
            <a:r>
              <a:rPr lang="en-US" sz="1600"/>
              <a:t>. for all 18</a:t>
            </a:r>
            <a:r>
              <a:rPr lang="en-US" sz="1600" baseline="30000"/>
              <a:t>th</a:t>
            </a:r>
            <a:r>
              <a:rPr lang="en-US" sz="1600"/>
              <a:t>-c. corpora, and increases with window size.   </a:t>
            </a:r>
          </a:p>
        </p:txBody>
      </p:sp>
      <p:cxnSp>
        <p:nvCxnSpPr>
          <p:cNvPr id="33" name="Straight Arrow Connector 32">
            <a:extLst>
              <a:ext uri="{FF2B5EF4-FFF2-40B4-BE49-F238E27FC236}">
                <a16:creationId xmlns:a16="http://schemas.microsoft.com/office/drawing/2014/main" id="{BAE76835-8195-5168-6D6B-FAEA98F5186E}"/>
              </a:ext>
            </a:extLst>
          </p:cNvPr>
          <p:cNvCxnSpPr>
            <a:cxnSpLocks/>
          </p:cNvCxnSpPr>
          <p:nvPr/>
        </p:nvCxnSpPr>
        <p:spPr>
          <a:xfrm flipV="1">
            <a:off x="3639463" y="2645492"/>
            <a:ext cx="565002" cy="562282"/>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6C0F2497-E4CB-05E4-E98D-5623B0E1F471}"/>
              </a:ext>
            </a:extLst>
          </p:cNvPr>
          <p:cNvSpPr txBox="1"/>
          <p:nvPr/>
        </p:nvSpPr>
        <p:spPr>
          <a:xfrm>
            <a:off x="4221941" y="2285008"/>
            <a:ext cx="4891512" cy="584775"/>
          </a:xfrm>
          <a:prstGeom prst="rect">
            <a:avLst/>
          </a:prstGeom>
          <a:noFill/>
        </p:spPr>
        <p:txBody>
          <a:bodyPr wrap="square" rtlCol="0">
            <a:spAutoFit/>
          </a:bodyPr>
          <a:lstStyle/>
          <a:p>
            <a:r>
              <a:rPr lang="en-US" sz="1600" i="1"/>
              <a:t>f</a:t>
            </a:r>
            <a:r>
              <a:rPr lang="en-US" sz="1600" baseline="-25000"/>
              <a:t>3</a:t>
            </a:r>
            <a:r>
              <a:rPr lang="en-US" sz="1600"/>
              <a:t> (</a:t>
            </a:r>
            <a:r>
              <a:rPr lang="en-US" sz="1600" err="1"/>
              <a:t>triadicity</a:t>
            </a:r>
            <a:r>
              <a:rPr lang="en-US" sz="1600"/>
              <a:t>) is second largest non-zero </a:t>
            </a:r>
            <a:r>
              <a:rPr lang="en-US" sz="1600" err="1"/>
              <a:t>coeff</a:t>
            </a:r>
            <a:r>
              <a:rPr lang="en-US" sz="1600"/>
              <a:t>. for all 18</a:t>
            </a:r>
            <a:r>
              <a:rPr lang="en-US" sz="1600" baseline="30000"/>
              <a:t>th</a:t>
            </a:r>
            <a:r>
              <a:rPr lang="en-US" sz="1600"/>
              <a:t>-c. corpora, across all window sizes.   </a:t>
            </a:r>
          </a:p>
        </p:txBody>
      </p:sp>
      <p:cxnSp>
        <p:nvCxnSpPr>
          <p:cNvPr id="36" name="Straight Arrow Connector 35">
            <a:extLst>
              <a:ext uri="{FF2B5EF4-FFF2-40B4-BE49-F238E27FC236}">
                <a16:creationId xmlns:a16="http://schemas.microsoft.com/office/drawing/2014/main" id="{2D50BD87-1624-4C75-E745-BB8F110CD1C6}"/>
              </a:ext>
            </a:extLst>
          </p:cNvPr>
          <p:cNvCxnSpPr>
            <a:cxnSpLocks/>
          </p:cNvCxnSpPr>
          <p:nvPr/>
        </p:nvCxnSpPr>
        <p:spPr>
          <a:xfrm flipV="1">
            <a:off x="3664652" y="3207774"/>
            <a:ext cx="514624" cy="394612"/>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BBC61FBE-57EC-0A35-EA2C-8D6694842EBD}"/>
              </a:ext>
            </a:extLst>
          </p:cNvPr>
          <p:cNvSpPr txBox="1"/>
          <p:nvPr/>
        </p:nvSpPr>
        <p:spPr>
          <a:xfrm>
            <a:off x="4204465" y="2869783"/>
            <a:ext cx="4891512" cy="584775"/>
          </a:xfrm>
          <a:prstGeom prst="rect">
            <a:avLst/>
          </a:prstGeom>
          <a:noFill/>
        </p:spPr>
        <p:txBody>
          <a:bodyPr wrap="square" rtlCol="0">
            <a:spAutoFit/>
          </a:bodyPr>
          <a:lstStyle/>
          <a:p>
            <a:r>
              <a:rPr lang="en-US" sz="1600" i="1"/>
              <a:t>f</a:t>
            </a:r>
            <a:r>
              <a:rPr lang="en-US" sz="1600" baseline="-25000"/>
              <a:t>2</a:t>
            </a:r>
            <a:r>
              <a:rPr lang="en-US" sz="1600"/>
              <a:t> and </a:t>
            </a:r>
            <a:r>
              <a:rPr lang="en-US" sz="1600" i="1"/>
              <a:t>f</a:t>
            </a:r>
            <a:r>
              <a:rPr lang="en-US" sz="1600" baseline="-25000"/>
              <a:t>4</a:t>
            </a:r>
            <a:r>
              <a:rPr lang="en-US" sz="1600"/>
              <a:t> swap places with increasing window size. </a:t>
            </a:r>
            <a:br>
              <a:rPr lang="en-US" sz="1600"/>
            </a:br>
            <a:r>
              <a:rPr lang="en-US" sz="1600" i="1"/>
              <a:t>f</a:t>
            </a:r>
            <a:r>
              <a:rPr lang="en-US" sz="1600" baseline="-25000"/>
              <a:t>4</a:t>
            </a:r>
            <a:r>
              <a:rPr lang="en-US" sz="1600"/>
              <a:t> is higher for chords, </a:t>
            </a:r>
            <a:r>
              <a:rPr lang="en-US" sz="1600" i="1"/>
              <a:t>f</a:t>
            </a:r>
            <a:r>
              <a:rPr lang="en-US" sz="1600" baseline="-25000"/>
              <a:t>2</a:t>
            </a:r>
            <a:r>
              <a:rPr lang="en-US" sz="1600"/>
              <a:t> for scales </a:t>
            </a:r>
          </a:p>
        </p:txBody>
      </p:sp>
      <p:sp>
        <p:nvSpPr>
          <p:cNvPr id="41" name="Freeform 40">
            <a:extLst>
              <a:ext uri="{FF2B5EF4-FFF2-40B4-BE49-F238E27FC236}">
                <a16:creationId xmlns:a16="http://schemas.microsoft.com/office/drawing/2014/main" id="{F7270CCE-312E-93AE-9982-E5832CFADD41}"/>
              </a:ext>
            </a:extLst>
          </p:cNvPr>
          <p:cNvSpPr/>
          <p:nvPr/>
        </p:nvSpPr>
        <p:spPr>
          <a:xfrm>
            <a:off x="1909916" y="3502742"/>
            <a:ext cx="2241755" cy="713147"/>
          </a:xfrm>
          <a:custGeom>
            <a:avLst/>
            <a:gdLst>
              <a:gd name="connsiteX0" fmla="*/ 0 w 2241755"/>
              <a:gd name="connsiteY0" fmla="*/ 0 h 713147"/>
              <a:gd name="connsiteX1" fmla="*/ 685800 w 2241755"/>
              <a:gd name="connsiteY1" fmla="*/ 700548 h 713147"/>
              <a:gd name="connsiteX2" fmla="*/ 2241755 w 2241755"/>
              <a:gd name="connsiteY2" fmla="*/ 383458 h 713147"/>
            </a:gdLst>
            <a:ahLst/>
            <a:cxnLst>
              <a:cxn ang="0">
                <a:pos x="connsiteX0" y="connsiteY0"/>
              </a:cxn>
              <a:cxn ang="0">
                <a:pos x="connsiteX1" y="connsiteY1"/>
              </a:cxn>
              <a:cxn ang="0">
                <a:pos x="connsiteX2" y="connsiteY2"/>
              </a:cxn>
            </a:cxnLst>
            <a:rect l="l" t="t" r="r" b="b"/>
            <a:pathLst>
              <a:path w="2241755" h="713147">
                <a:moveTo>
                  <a:pt x="0" y="0"/>
                </a:moveTo>
                <a:cubicBezTo>
                  <a:pt x="156087" y="318319"/>
                  <a:pt x="312174" y="636638"/>
                  <a:pt x="685800" y="700548"/>
                </a:cubicBezTo>
                <a:cubicBezTo>
                  <a:pt x="1059426" y="764458"/>
                  <a:pt x="1650590" y="573958"/>
                  <a:pt x="2241755" y="383458"/>
                </a:cubicBezTo>
              </a:path>
            </a:pathLst>
          </a:custGeom>
          <a:noFill/>
          <a:ln w="28575">
            <a:solidFill>
              <a:schemeClr val="tx1"/>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FF8A868-8645-81B4-857E-4249EF8878C9}"/>
              </a:ext>
            </a:extLst>
          </p:cNvPr>
          <p:cNvSpPr txBox="1"/>
          <p:nvPr/>
        </p:nvSpPr>
        <p:spPr>
          <a:xfrm>
            <a:off x="4221941" y="3523550"/>
            <a:ext cx="4891512" cy="584775"/>
          </a:xfrm>
          <a:prstGeom prst="rect">
            <a:avLst/>
          </a:prstGeom>
          <a:noFill/>
        </p:spPr>
        <p:txBody>
          <a:bodyPr wrap="square" rtlCol="0">
            <a:spAutoFit/>
          </a:bodyPr>
          <a:lstStyle/>
          <a:p>
            <a:r>
              <a:rPr lang="en-US" sz="1600" i="1"/>
              <a:t>f</a:t>
            </a:r>
            <a:r>
              <a:rPr lang="en-US" sz="1600" baseline="-25000"/>
              <a:t>4</a:t>
            </a:r>
            <a:r>
              <a:rPr lang="en-US" sz="1600"/>
              <a:t>–</a:t>
            </a:r>
            <a:r>
              <a:rPr lang="en-US" sz="1600" i="1"/>
              <a:t>f</a:t>
            </a:r>
            <a:r>
              <a:rPr lang="en-US" sz="1600" baseline="-25000"/>
              <a:t>2</a:t>
            </a:r>
            <a:r>
              <a:rPr lang="en-US" sz="1600"/>
              <a:t> crossing point (here between 4</a:t>
            </a:r>
            <a:r>
              <a:rPr lang="en-US" sz="1600">
                <a:latin typeface="Helsinki Text Std" panose="02000400000000000000" pitchFamily="2" charset="77"/>
              </a:rPr>
              <a:t>q</a:t>
            </a:r>
            <a:r>
              <a:rPr lang="en-US" sz="1600"/>
              <a:t> and 8</a:t>
            </a:r>
            <a:r>
              <a:rPr lang="en-US" sz="1600">
                <a:latin typeface="Helsinki Text Std" panose="02000400000000000000" pitchFamily="2" charset="77"/>
              </a:rPr>
              <a:t>q</a:t>
            </a:r>
            <a:r>
              <a:rPr lang="en-US" sz="1600"/>
              <a:t>) is an indicator of harmonic density.  </a:t>
            </a:r>
          </a:p>
        </p:txBody>
      </p:sp>
    </p:spTree>
    <p:extLst>
      <p:ext uri="{BB962C8B-B14F-4D97-AF65-F5344CB8AC3E}">
        <p14:creationId xmlns:p14="http://schemas.microsoft.com/office/powerpoint/2010/main" val="376053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left)">
                                      <p:cBhvr>
                                        <p:cTn id="16" dur="500"/>
                                        <p:tgtEl>
                                          <p:spTgt spid="2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left)">
                                      <p:cBhvr>
                                        <p:cTn id="34" dur="500"/>
                                        <p:tgtEl>
                                          <p:spTgt spid="36"/>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500"/>
                                        <p:tgtEl>
                                          <p:spTgt spid="4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500"/>
                                        <p:tgtEl>
                                          <p:spTgt spid="41"/>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1" grpId="0"/>
      <p:bldP spid="34" grpId="0"/>
      <p:bldP spid="40" grpId="0"/>
      <p:bldP spid="41" grpId="0" animBg="1"/>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266DE-D009-4B0C-2C4C-4DB780CCD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203B1F-5E51-9578-9D28-64DE71473410}"/>
              </a:ext>
            </a:extLst>
          </p:cNvPr>
          <p:cNvSpPr>
            <a:spLocks noGrp="1"/>
          </p:cNvSpPr>
          <p:nvPr>
            <p:ph type="title"/>
          </p:nvPr>
        </p:nvSpPr>
        <p:spPr/>
        <p:txBody>
          <a:bodyPr/>
          <a:lstStyle/>
          <a:p>
            <a:r>
              <a:rPr lang="en-US"/>
              <a:t>Example: Bo Diddley</a:t>
            </a:r>
          </a:p>
        </p:txBody>
      </p:sp>
      <p:sp>
        <p:nvSpPr>
          <p:cNvPr id="4" name="Date Placeholder 3">
            <a:extLst>
              <a:ext uri="{FF2B5EF4-FFF2-40B4-BE49-F238E27FC236}">
                <a16:creationId xmlns:a16="http://schemas.microsoft.com/office/drawing/2014/main" id="{C21547AA-5DA8-5E3E-024E-9E2C36AF103E}"/>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0A118549-E065-A89E-C630-6168F31DC109}"/>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25B89A3D-2F8D-ABCA-8CFD-E2876F545F09}"/>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5</a:t>
            </a:fld>
            <a:endParaRPr lang="en-US">
              <a:latin typeface="Calisto MT" panose="02040603050505030304" pitchFamily="18" charset="77"/>
            </a:endParaRPr>
          </a:p>
        </p:txBody>
      </p:sp>
      <p:sp>
        <p:nvSpPr>
          <p:cNvPr id="15" name="Rectangle 14">
            <a:extLst>
              <a:ext uri="{FF2B5EF4-FFF2-40B4-BE49-F238E27FC236}">
                <a16:creationId xmlns:a16="http://schemas.microsoft.com/office/drawing/2014/main" id="{5870173B-72D6-4B4B-2827-C3E19EC1BA50}"/>
              </a:ext>
            </a:extLst>
          </p:cNvPr>
          <p:cNvSpPr/>
          <p:nvPr/>
        </p:nvSpPr>
        <p:spPr>
          <a:xfrm>
            <a:off x="5503584" y="3214118"/>
            <a:ext cx="3527660" cy="118557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79DC134C-44E2-B05B-2118-FD272B5F5F6C}"/>
              </a:ext>
            </a:extLst>
          </p:cNvPr>
          <p:cNvSpPr/>
          <p:nvPr/>
        </p:nvSpPr>
        <p:spPr>
          <a:xfrm>
            <a:off x="5503584" y="1203851"/>
            <a:ext cx="3527660" cy="118557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65F666FD-340D-9DEA-5237-31A71777BD8B}"/>
              </a:ext>
            </a:extLst>
          </p:cNvPr>
          <p:cNvSpPr>
            <a:spLocks noGrp="1"/>
          </p:cNvSpPr>
          <p:nvPr>
            <p:ph idx="1"/>
          </p:nvPr>
        </p:nvSpPr>
        <p:spPr>
          <a:xfrm>
            <a:off x="5837538" y="743805"/>
            <a:ext cx="3086099" cy="761396"/>
          </a:xfrm>
        </p:spPr>
        <p:txBody>
          <a:bodyPr>
            <a:normAutofit/>
          </a:bodyPr>
          <a:lstStyle/>
          <a:p>
            <a:r>
              <a:rPr lang="en-US" dirty="0"/>
              <a:t>Full Bo Diddley rhythm:</a:t>
            </a:r>
          </a:p>
          <a:p>
            <a:endParaRPr lang="en-US" dirty="0"/>
          </a:p>
          <a:p>
            <a:endParaRPr lang="en-US" dirty="0"/>
          </a:p>
          <a:p>
            <a:endParaRPr lang="en-US" dirty="0"/>
          </a:p>
        </p:txBody>
      </p:sp>
      <p:pic>
        <p:nvPicPr>
          <p:cNvPr id="9" name="BoDiddleyEdSullivanCut">
            <a:hlinkClick r:id="" action="ppaction://media"/>
            <a:extLst>
              <a:ext uri="{FF2B5EF4-FFF2-40B4-BE49-F238E27FC236}">
                <a16:creationId xmlns:a16="http://schemas.microsoft.com/office/drawing/2014/main" id="{AD01993F-94AB-08DA-A919-9CAE4D890C9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2600" y="514928"/>
            <a:ext cx="5390984" cy="3960723"/>
          </a:xfrm>
          <a:prstGeom prst="rect">
            <a:avLst/>
          </a:prstGeom>
        </p:spPr>
      </p:pic>
      <p:pic>
        <p:nvPicPr>
          <p:cNvPr id="11" name="Picture 10">
            <a:extLst>
              <a:ext uri="{FF2B5EF4-FFF2-40B4-BE49-F238E27FC236}">
                <a16:creationId xmlns:a16="http://schemas.microsoft.com/office/drawing/2014/main" id="{31025DA6-AC51-0878-A001-EBD58147659F}"/>
              </a:ext>
            </a:extLst>
          </p:cNvPr>
          <p:cNvPicPr>
            <a:picLocks noChangeAspect="1"/>
          </p:cNvPicPr>
          <p:nvPr/>
        </p:nvPicPr>
        <p:blipFill>
          <a:blip r:embed="rId5"/>
          <a:stretch>
            <a:fillRect/>
          </a:stretch>
        </p:blipFill>
        <p:spPr>
          <a:xfrm>
            <a:off x="5503584" y="1269221"/>
            <a:ext cx="3527660" cy="1054839"/>
          </a:xfrm>
          <a:prstGeom prst="rect">
            <a:avLst/>
          </a:prstGeom>
        </p:spPr>
      </p:pic>
      <p:pic>
        <p:nvPicPr>
          <p:cNvPr id="10" name="Picture 9">
            <a:extLst>
              <a:ext uri="{FF2B5EF4-FFF2-40B4-BE49-F238E27FC236}">
                <a16:creationId xmlns:a16="http://schemas.microsoft.com/office/drawing/2014/main" id="{EAFB026A-4D90-6BA1-CD38-069B6E461609}"/>
              </a:ext>
            </a:extLst>
          </p:cNvPr>
          <p:cNvPicPr>
            <a:picLocks noChangeAspect="1"/>
          </p:cNvPicPr>
          <p:nvPr/>
        </p:nvPicPr>
        <p:blipFill>
          <a:blip r:embed="rId6"/>
          <a:stretch>
            <a:fillRect/>
          </a:stretch>
        </p:blipFill>
        <p:spPr>
          <a:xfrm>
            <a:off x="5503584" y="3214118"/>
            <a:ext cx="3527661" cy="791573"/>
          </a:xfrm>
          <a:prstGeom prst="rect">
            <a:avLst/>
          </a:prstGeom>
        </p:spPr>
      </p:pic>
      <p:pic>
        <p:nvPicPr>
          <p:cNvPr id="14" name="Picture 13">
            <a:extLst>
              <a:ext uri="{FF2B5EF4-FFF2-40B4-BE49-F238E27FC236}">
                <a16:creationId xmlns:a16="http://schemas.microsoft.com/office/drawing/2014/main" id="{3B2961E4-C5BB-89B1-C599-A14BE999150A}"/>
              </a:ext>
            </a:extLst>
          </p:cNvPr>
          <p:cNvPicPr>
            <a:picLocks noChangeAspect="1"/>
          </p:cNvPicPr>
          <p:nvPr/>
        </p:nvPicPr>
        <p:blipFill>
          <a:blip r:embed="rId7"/>
          <a:stretch>
            <a:fillRect/>
          </a:stretch>
        </p:blipFill>
        <p:spPr>
          <a:xfrm>
            <a:off x="6060175" y="3968724"/>
            <a:ext cx="2870915" cy="393726"/>
          </a:xfrm>
          <a:prstGeom prst="rect">
            <a:avLst/>
          </a:prstGeom>
        </p:spPr>
      </p:pic>
      <p:sp>
        <p:nvSpPr>
          <p:cNvPr id="17" name="TextBox 16">
            <a:extLst>
              <a:ext uri="{FF2B5EF4-FFF2-40B4-BE49-F238E27FC236}">
                <a16:creationId xmlns:a16="http://schemas.microsoft.com/office/drawing/2014/main" id="{B703AC80-5397-E8A6-F42F-5660208B5F0E}"/>
              </a:ext>
            </a:extLst>
          </p:cNvPr>
          <p:cNvSpPr txBox="1"/>
          <p:nvPr/>
        </p:nvSpPr>
        <p:spPr>
          <a:xfrm>
            <a:off x="1149689" y="4500324"/>
            <a:ext cx="3316805" cy="369332"/>
          </a:xfrm>
          <a:prstGeom prst="rect">
            <a:avLst/>
          </a:prstGeom>
          <a:noFill/>
        </p:spPr>
        <p:txBody>
          <a:bodyPr wrap="none" rtlCol="0">
            <a:spAutoFit/>
          </a:bodyPr>
          <a:lstStyle/>
          <a:p>
            <a:r>
              <a:rPr lang="en-US"/>
              <a:t>Bo Diddley on Ed Sullivan, 1955</a:t>
            </a:r>
          </a:p>
        </p:txBody>
      </p:sp>
      <p:sp>
        <p:nvSpPr>
          <p:cNvPr id="19" name="TextBox 18">
            <a:extLst>
              <a:ext uri="{FF2B5EF4-FFF2-40B4-BE49-F238E27FC236}">
                <a16:creationId xmlns:a16="http://schemas.microsoft.com/office/drawing/2014/main" id="{F119EBA7-F2A7-8FA1-97D0-6556CF61A593}"/>
              </a:ext>
            </a:extLst>
          </p:cNvPr>
          <p:cNvSpPr txBox="1"/>
          <p:nvPr/>
        </p:nvSpPr>
        <p:spPr>
          <a:xfrm>
            <a:off x="5503583" y="2432877"/>
            <a:ext cx="3526117" cy="769441"/>
          </a:xfrm>
          <a:prstGeom prst="rect">
            <a:avLst/>
          </a:prstGeom>
          <a:noFill/>
        </p:spPr>
        <p:txBody>
          <a:bodyPr wrap="square">
            <a:spAutoFit/>
          </a:bodyPr>
          <a:lstStyle/>
          <a:p>
            <a:pPr algn="ctr"/>
            <a:r>
              <a:rPr lang="en-US" sz="2200" dirty="0"/>
              <a:t>Simplified </a:t>
            </a:r>
            <a:br>
              <a:rPr lang="en-US" sz="2200" dirty="0"/>
            </a:br>
            <a:r>
              <a:rPr lang="en-US" sz="2200" dirty="0"/>
              <a:t>(Clave rhythm):</a:t>
            </a:r>
          </a:p>
        </p:txBody>
      </p:sp>
    </p:spTree>
    <p:extLst>
      <p:ext uri="{BB962C8B-B14F-4D97-AF65-F5344CB8AC3E}">
        <p14:creationId xmlns:p14="http://schemas.microsoft.com/office/powerpoint/2010/main" val="146248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2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11736-6841-DB4E-3488-2E27B26A60F5}"/>
              </a:ext>
            </a:extLst>
          </p:cNvPr>
          <p:cNvSpPr>
            <a:spLocks noGrp="1"/>
          </p:cNvSpPr>
          <p:nvPr>
            <p:ph type="title"/>
          </p:nvPr>
        </p:nvSpPr>
        <p:spPr/>
        <p:txBody>
          <a:bodyPr/>
          <a:lstStyle/>
          <a:p>
            <a:r>
              <a:rPr lang="en-US"/>
              <a:t>Corpus analysis of windowed PC distributions</a:t>
            </a:r>
          </a:p>
        </p:txBody>
      </p:sp>
      <p:sp>
        <p:nvSpPr>
          <p:cNvPr id="4" name="Date Placeholder 3">
            <a:extLst>
              <a:ext uri="{FF2B5EF4-FFF2-40B4-BE49-F238E27FC236}">
                <a16:creationId xmlns:a16="http://schemas.microsoft.com/office/drawing/2014/main" id="{90FFB6BA-A384-54D1-9F3A-D313C7585A81}"/>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7E5FD109-D8CE-48EF-7E5E-3B070D62F096}"/>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81EEF982-FEE8-D9D2-28C6-221C7EB556B7}"/>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50</a:t>
            </a:fld>
            <a:endParaRPr lang="en-US">
              <a:latin typeface="Calisto MT" panose="02040603050505030304" pitchFamily="18" charset="77"/>
            </a:endParaRPr>
          </a:p>
        </p:txBody>
      </p:sp>
      <p:sp>
        <p:nvSpPr>
          <p:cNvPr id="11" name="Rectangle 10">
            <a:extLst>
              <a:ext uri="{FF2B5EF4-FFF2-40B4-BE49-F238E27FC236}">
                <a16:creationId xmlns:a16="http://schemas.microsoft.com/office/drawing/2014/main" id="{2AAF527C-60D4-C0A4-F10A-116A4008F049}"/>
              </a:ext>
            </a:extLst>
          </p:cNvPr>
          <p:cNvSpPr/>
          <p:nvPr/>
        </p:nvSpPr>
        <p:spPr>
          <a:xfrm>
            <a:off x="0" y="538316"/>
            <a:ext cx="9107128" cy="398943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A graph of different colored lines&#10;&#10;AI-generated content may be incorrect.">
            <a:extLst>
              <a:ext uri="{FF2B5EF4-FFF2-40B4-BE49-F238E27FC236}">
                <a16:creationId xmlns:a16="http://schemas.microsoft.com/office/drawing/2014/main" id="{B4D453A3-AEC3-09E3-9725-58B32FD9CFBB}"/>
              </a:ext>
            </a:extLst>
          </p:cNvPr>
          <p:cNvPicPr>
            <a:picLocks noChangeAspect="1"/>
          </p:cNvPicPr>
          <p:nvPr/>
        </p:nvPicPr>
        <p:blipFill>
          <a:blip r:embed="rId2"/>
          <a:stretch>
            <a:fillRect/>
          </a:stretch>
        </p:blipFill>
        <p:spPr>
          <a:xfrm>
            <a:off x="36872" y="1150390"/>
            <a:ext cx="4041057" cy="3259563"/>
          </a:xfrm>
          <a:prstGeom prst="rect">
            <a:avLst/>
          </a:prstGeom>
        </p:spPr>
      </p:pic>
      <p:pic>
        <p:nvPicPr>
          <p:cNvPr id="10" name="Picture 9" descr="A graph of different colored lines&#10;&#10;AI-generated content may be incorrect.">
            <a:extLst>
              <a:ext uri="{FF2B5EF4-FFF2-40B4-BE49-F238E27FC236}">
                <a16:creationId xmlns:a16="http://schemas.microsoft.com/office/drawing/2014/main" id="{AE82A17C-3564-039A-9E30-9A07514378C4}"/>
              </a:ext>
            </a:extLst>
          </p:cNvPr>
          <p:cNvPicPr>
            <a:picLocks noChangeAspect="1"/>
          </p:cNvPicPr>
          <p:nvPr/>
        </p:nvPicPr>
        <p:blipFill>
          <a:blip r:embed="rId3"/>
          <a:stretch>
            <a:fillRect/>
          </a:stretch>
        </p:blipFill>
        <p:spPr>
          <a:xfrm>
            <a:off x="4193927" y="833284"/>
            <a:ext cx="4835774" cy="3606165"/>
          </a:xfrm>
          <a:prstGeom prst="rect">
            <a:avLst/>
          </a:prstGeom>
        </p:spPr>
      </p:pic>
      <p:sp>
        <p:nvSpPr>
          <p:cNvPr id="12" name="TextBox 11">
            <a:extLst>
              <a:ext uri="{FF2B5EF4-FFF2-40B4-BE49-F238E27FC236}">
                <a16:creationId xmlns:a16="http://schemas.microsoft.com/office/drawing/2014/main" id="{C88D7E07-6F8E-DB4E-5EAC-2258A7452A20}"/>
              </a:ext>
            </a:extLst>
          </p:cNvPr>
          <p:cNvSpPr txBox="1"/>
          <p:nvPr/>
        </p:nvSpPr>
        <p:spPr>
          <a:xfrm>
            <a:off x="410188" y="564270"/>
            <a:ext cx="3373552" cy="276999"/>
          </a:xfrm>
          <a:prstGeom prst="rect">
            <a:avLst/>
          </a:prstGeom>
          <a:noFill/>
        </p:spPr>
        <p:txBody>
          <a:bodyPr wrap="square" rtlCol="0">
            <a:spAutoFit/>
          </a:bodyPr>
          <a:lstStyle/>
          <a:p>
            <a:r>
              <a:rPr lang="en-US" sz="1200"/>
              <a:t>Minuets from Haydn’s Early String Quartets</a:t>
            </a:r>
          </a:p>
        </p:txBody>
      </p:sp>
      <p:sp>
        <p:nvSpPr>
          <p:cNvPr id="13" name="TextBox 12">
            <a:extLst>
              <a:ext uri="{FF2B5EF4-FFF2-40B4-BE49-F238E27FC236}">
                <a16:creationId xmlns:a16="http://schemas.microsoft.com/office/drawing/2014/main" id="{7C8D483A-67B7-5116-93D3-1F6C4D72BC15}"/>
              </a:ext>
            </a:extLst>
          </p:cNvPr>
          <p:cNvSpPr txBox="1"/>
          <p:nvPr/>
        </p:nvSpPr>
        <p:spPr>
          <a:xfrm>
            <a:off x="5257796" y="564269"/>
            <a:ext cx="3373552" cy="276999"/>
          </a:xfrm>
          <a:prstGeom prst="rect">
            <a:avLst/>
          </a:prstGeom>
          <a:noFill/>
        </p:spPr>
        <p:txBody>
          <a:bodyPr wrap="square" rtlCol="0">
            <a:spAutoFit/>
          </a:bodyPr>
          <a:lstStyle/>
          <a:p>
            <a:r>
              <a:rPr lang="en-US" sz="1200"/>
              <a:t>Minuets from Haydn’s Late String Quartets</a:t>
            </a:r>
          </a:p>
        </p:txBody>
      </p:sp>
      <p:cxnSp>
        <p:nvCxnSpPr>
          <p:cNvPr id="14" name="Straight Arrow Connector 13">
            <a:extLst>
              <a:ext uri="{FF2B5EF4-FFF2-40B4-BE49-F238E27FC236}">
                <a16:creationId xmlns:a16="http://schemas.microsoft.com/office/drawing/2014/main" id="{ABA072E3-D08A-3C1E-DC86-78767C47893C}"/>
              </a:ext>
            </a:extLst>
          </p:cNvPr>
          <p:cNvCxnSpPr>
            <a:cxnSpLocks/>
          </p:cNvCxnSpPr>
          <p:nvPr/>
        </p:nvCxnSpPr>
        <p:spPr>
          <a:xfrm flipH="1">
            <a:off x="7800515" y="1526458"/>
            <a:ext cx="125064" cy="315933"/>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691A8820-A38A-FC8E-5AF1-7C9F3BB905F1}"/>
              </a:ext>
            </a:extLst>
          </p:cNvPr>
          <p:cNvSpPr txBox="1"/>
          <p:nvPr/>
        </p:nvSpPr>
        <p:spPr>
          <a:xfrm>
            <a:off x="6431305" y="1798805"/>
            <a:ext cx="2434256" cy="338554"/>
          </a:xfrm>
          <a:prstGeom prst="rect">
            <a:avLst/>
          </a:prstGeom>
          <a:noFill/>
        </p:spPr>
        <p:txBody>
          <a:bodyPr wrap="square" rtlCol="0">
            <a:spAutoFit/>
          </a:bodyPr>
          <a:lstStyle/>
          <a:p>
            <a:r>
              <a:rPr lang="en-US" sz="1600"/>
              <a:t>Larger </a:t>
            </a:r>
            <a:r>
              <a:rPr lang="en-US" sz="1600" i="1"/>
              <a:t>f</a:t>
            </a:r>
            <a:r>
              <a:rPr lang="en-US" sz="1600" baseline="-25000"/>
              <a:t>0</a:t>
            </a:r>
            <a:r>
              <a:rPr lang="en-US" sz="1600"/>
              <a:t>: more chromatic</a:t>
            </a:r>
          </a:p>
        </p:txBody>
      </p:sp>
      <p:cxnSp>
        <p:nvCxnSpPr>
          <p:cNvPr id="21" name="Straight Arrow Connector 20">
            <a:extLst>
              <a:ext uri="{FF2B5EF4-FFF2-40B4-BE49-F238E27FC236}">
                <a16:creationId xmlns:a16="http://schemas.microsoft.com/office/drawing/2014/main" id="{A89A339B-F965-A4FC-CA4A-F983C03BD7F3}"/>
              </a:ext>
            </a:extLst>
          </p:cNvPr>
          <p:cNvCxnSpPr>
            <a:cxnSpLocks/>
          </p:cNvCxnSpPr>
          <p:nvPr/>
        </p:nvCxnSpPr>
        <p:spPr>
          <a:xfrm flipV="1">
            <a:off x="1541095" y="2636366"/>
            <a:ext cx="140221" cy="696769"/>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7EF5B767-0962-4C9C-03E2-8B0B362B769A}"/>
              </a:ext>
            </a:extLst>
          </p:cNvPr>
          <p:cNvSpPr txBox="1"/>
          <p:nvPr/>
        </p:nvSpPr>
        <p:spPr>
          <a:xfrm>
            <a:off x="717573" y="2297812"/>
            <a:ext cx="2822039" cy="338554"/>
          </a:xfrm>
          <a:prstGeom prst="rect">
            <a:avLst/>
          </a:prstGeom>
          <a:noFill/>
        </p:spPr>
        <p:txBody>
          <a:bodyPr wrap="square" rtlCol="0">
            <a:spAutoFit/>
          </a:bodyPr>
          <a:lstStyle/>
          <a:p>
            <a:r>
              <a:rPr lang="en-US" sz="1600" i="1"/>
              <a:t>f</a:t>
            </a:r>
            <a:r>
              <a:rPr lang="en-US" sz="1600" baseline="-25000"/>
              <a:t>4</a:t>
            </a:r>
            <a:r>
              <a:rPr lang="en-US" sz="1600"/>
              <a:t>–</a:t>
            </a:r>
            <a:r>
              <a:rPr lang="en-US" sz="1600" i="1"/>
              <a:t>f</a:t>
            </a:r>
            <a:r>
              <a:rPr lang="en-US" sz="1600" baseline="-25000"/>
              <a:t>2</a:t>
            </a:r>
            <a:r>
              <a:rPr lang="en-US" sz="1600"/>
              <a:t> crossing at 4</a:t>
            </a:r>
            <a:r>
              <a:rPr lang="en-US" sz="1600">
                <a:latin typeface="Helsinki Text Std" panose="02000400000000000000" pitchFamily="2" charset="77"/>
              </a:rPr>
              <a:t>q</a:t>
            </a:r>
            <a:r>
              <a:rPr lang="en-US" sz="1600"/>
              <a:t> window</a:t>
            </a:r>
          </a:p>
        </p:txBody>
      </p:sp>
      <p:cxnSp>
        <p:nvCxnSpPr>
          <p:cNvPr id="25" name="Straight Arrow Connector 24">
            <a:extLst>
              <a:ext uri="{FF2B5EF4-FFF2-40B4-BE49-F238E27FC236}">
                <a16:creationId xmlns:a16="http://schemas.microsoft.com/office/drawing/2014/main" id="{97E422B4-629C-343A-B33F-838F728A051A}"/>
              </a:ext>
            </a:extLst>
          </p:cNvPr>
          <p:cNvCxnSpPr>
            <a:cxnSpLocks/>
          </p:cNvCxnSpPr>
          <p:nvPr/>
        </p:nvCxnSpPr>
        <p:spPr>
          <a:xfrm flipV="1">
            <a:off x="6948259" y="2746511"/>
            <a:ext cx="140221" cy="696769"/>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F6328699-D5C1-0CB7-CBEF-49A0BF3D54B7}"/>
              </a:ext>
            </a:extLst>
          </p:cNvPr>
          <p:cNvSpPr txBox="1"/>
          <p:nvPr/>
        </p:nvSpPr>
        <p:spPr>
          <a:xfrm>
            <a:off x="6043522" y="2171198"/>
            <a:ext cx="2822039" cy="584775"/>
          </a:xfrm>
          <a:prstGeom prst="rect">
            <a:avLst/>
          </a:prstGeom>
          <a:noFill/>
        </p:spPr>
        <p:txBody>
          <a:bodyPr wrap="square" rtlCol="0">
            <a:spAutoFit/>
          </a:bodyPr>
          <a:lstStyle/>
          <a:p>
            <a:r>
              <a:rPr lang="en-US" sz="1600" i="1"/>
              <a:t>f</a:t>
            </a:r>
            <a:r>
              <a:rPr lang="en-US" sz="1600" baseline="-25000"/>
              <a:t>4</a:t>
            </a:r>
            <a:r>
              <a:rPr lang="en-US" sz="1600"/>
              <a:t>–</a:t>
            </a:r>
            <a:r>
              <a:rPr lang="en-US" sz="1600" i="1"/>
              <a:t>f</a:t>
            </a:r>
            <a:r>
              <a:rPr lang="en-US" sz="1600" baseline="-25000"/>
              <a:t>2</a:t>
            </a:r>
            <a:r>
              <a:rPr lang="en-US" sz="1600"/>
              <a:t> crossing at 8</a:t>
            </a:r>
            <a:r>
              <a:rPr lang="en-US" sz="1600">
                <a:latin typeface="Helsinki Text Std" panose="02000400000000000000" pitchFamily="2" charset="77"/>
              </a:rPr>
              <a:t>q</a:t>
            </a:r>
            <a:r>
              <a:rPr lang="en-US" sz="1600"/>
              <a:t> window</a:t>
            </a:r>
            <a:br>
              <a:rPr lang="en-US" sz="1600"/>
            </a:br>
            <a:r>
              <a:rPr lang="en-US" sz="1600"/>
              <a:t>(broader harmony)</a:t>
            </a:r>
          </a:p>
        </p:txBody>
      </p:sp>
    </p:spTree>
    <p:extLst>
      <p:ext uri="{BB962C8B-B14F-4D97-AF65-F5344CB8AC3E}">
        <p14:creationId xmlns:p14="http://schemas.microsoft.com/office/powerpoint/2010/main" val="127380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0"/>
      <p:bldP spid="2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D11BE-1C8D-10FA-C7C9-589528F8A9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1F45B-A15F-6721-C5F4-87F06EE1F0F7}"/>
              </a:ext>
            </a:extLst>
          </p:cNvPr>
          <p:cNvSpPr>
            <a:spLocks noGrp="1"/>
          </p:cNvSpPr>
          <p:nvPr>
            <p:ph type="title"/>
          </p:nvPr>
        </p:nvSpPr>
        <p:spPr/>
        <p:txBody>
          <a:bodyPr/>
          <a:lstStyle/>
          <a:p>
            <a:r>
              <a:rPr lang="en-US"/>
              <a:t>Corpus analysis of windowed PC distributions</a:t>
            </a:r>
          </a:p>
        </p:txBody>
      </p:sp>
      <p:sp>
        <p:nvSpPr>
          <p:cNvPr id="11" name="Rectangle 10">
            <a:extLst>
              <a:ext uri="{FF2B5EF4-FFF2-40B4-BE49-F238E27FC236}">
                <a16:creationId xmlns:a16="http://schemas.microsoft.com/office/drawing/2014/main" id="{87285FE5-C5DC-FA86-2497-58587BA04924}"/>
              </a:ext>
            </a:extLst>
          </p:cNvPr>
          <p:cNvSpPr/>
          <p:nvPr/>
        </p:nvSpPr>
        <p:spPr>
          <a:xfrm>
            <a:off x="0" y="538316"/>
            <a:ext cx="9107128" cy="433134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Date Placeholder 3">
            <a:extLst>
              <a:ext uri="{FF2B5EF4-FFF2-40B4-BE49-F238E27FC236}">
                <a16:creationId xmlns:a16="http://schemas.microsoft.com/office/drawing/2014/main" id="{50825313-1D95-9565-E20E-41D7F7ADBDB9}"/>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24E65282-64AF-F9E9-1FF9-DC73A826394C}"/>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2BD6834F-2F09-EB39-C0DD-7908DE52B19F}"/>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51</a:t>
            </a:fld>
            <a:endParaRPr lang="en-US">
              <a:latin typeface="Calisto MT" panose="02040603050505030304" pitchFamily="18" charset="77"/>
            </a:endParaRPr>
          </a:p>
        </p:txBody>
      </p:sp>
      <p:pic>
        <p:nvPicPr>
          <p:cNvPr id="8" name="Content Placeholder 7" descr="A graph of different colored lines&#10;&#10;AI-generated content may be incorrect.">
            <a:extLst>
              <a:ext uri="{FF2B5EF4-FFF2-40B4-BE49-F238E27FC236}">
                <a16:creationId xmlns:a16="http://schemas.microsoft.com/office/drawing/2014/main" id="{7B3C15F9-746E-C880-2E92-7055E8D37EC4}"/>
              </a:ext>
            </a:extLst>
          </p:cNvPr>
          <p:cNvPicPr>
            <a:picLocks noGrp="1" noChangeAspect="1"/>
          </p:cNvPicPr>
          <p:nvPr>
            <p:ph idx="1"/>
          </p:nvPr>
        </p:nvPicPr>
        <p:blipFill>
          <a:blip r:embed="rId2"/>
          <a:stretch>
            <a:fillRect/>
          </a:stretch>
        </p:blipFill>
        <p:spPr>
          <a:xfrm>
            <a:off x="4752665" y="909559"/>
            <a:ext cx="4336027" cy="3879981"/>
          </a:xfrm>
        </p:spPr>
      </p:pic>
      <p:pic>
        <p:nvPicPr>
          <p:cNvPr id="10" name="Picture 9" descr="A graph of different colored lines&#10;&#10;AI-generated content may be incorrect.">
            <a:extLst>
              <a:ext uri="{FF2B5EF4-FFF2-40B4-BE49-F238E27FC236}">
                <a16:creationId xmlns:a16="http://schemas.microsoft.com/office/drawing/2014/main" id="{F8578E90-C706-06ED-C511-6B82A08B7815}"/>
              </a:ext>
            </a:extLst>
          </p:cNvPr>
          <p:cNvPicPr>
            <a:picLocks noChangeAspect="1"/>
          </p:cNvPicPr>
          <p:nvPr/>
        </p:nvPicPr>
        <p:blipFill>
          <a:blip r:embed="rId3"/>
          <a:stretch>
            <a:fillRect/>
          </a:stretch>
        </p:blipFill>
        <p:spPr>
          <a:xfrm>
            <a:off x="0" y="1311861"/>
            <a:ext cx="4807974" cy="3446337"/>
          </a:xfrm>
          <a:prstGeom prst="rect">
            <a:avLst/>
          </a:prstGeom>
        </p:spPr>
      </p:pic>
      <p:sp>
        <p:nvSpPr>
          <p:cNvPr id="12" name="TextBox 11">
            <a:extLst>
              <a:ext uri="{FF2B5EF4-FFF2-40B4-BE49-F238E27FC236}">
                <a16:creationId xmlns:a16="http://schemas.microsoft.com/office/drawing/2014/main" id="{453D376A-7CEC-9506-E7B9-BD6EA3F0333F}"/>
              </a:ext>
            </a:extLst>
          </p:cNvPr>
          <p:cNvSpPr txBox="1"/>
          <p:nvPr/>
        </p:nvSpPr>
        <p:spPr>
          <a:xfrm>
            <a:off x="6579844" y="562523"/>
            <a:ext cx="1139638" cy="276999"/>
          </a:xfrm>
          <a:prstGeom prst="rect">
            <a:avLst/>
          </a:prstGeom>
          <a:noFill/>
        </p:spPr>
        <p:txBody>
          <a:bodyPr wrap="square" rtlCol="0">
            <a:spAutoFit/>
          </a:bodyPr>
          <a:lstStyle/>
          <a:p>
            <a:r>
              <a:rPr lang="en-US" sz="1200"/>
              <a:t>Bach Minuets</a:t>
            </a:r>
          </a:p>
        </p:txBody>
      </p:sp>
      <p:sp>
        <p:nvSpPr>
          <p:cNvPr id="13" name="TextBox 12">
            <a:extLst>
              <a:ext uri="{FF2B5EF4-FFF2-40B4-BE49-F238E27FC236}">
                <a16:creationId xmlns:a16="http://schemas.microsoft.com/office/drawing/2014/main" id="{71180914-2FCC-E134-D2B1-B919D9CAC30C}"/>
              </a:ext>
            </a:extLst>
          </p:cNvPr>
          <p:cNvSpPr txBox="1"/>
          <p:nvPr/>
        </p:nvSpPr>
        <p:spPr>
          <a:xfrm>
            <a:off x="1985961" y="567184"/>
            <a:ext cx="1300626" cy="276999"/>
          </a:xfrm>
          <a:prstGeom prst="rect">
            <a:avLst/>
          </a:prstGeom>
          <a:noFill/>
        </p:spPr>
        <p:txBody>
          <a:bodyPr wrap="square" rtlCol="0">
            <a:spAutoFit/>
          </a:bodyPr>
          <a:lstStyle/>
          <a:p>
            <a:r>
              <a:rPr lang="en-US" sz="1200"/>
              <a:t>Handel Minuets</a:t>
            </a:r>
          </a:p>
        </p:txBody>
      </p:sp>
      <p:cxnSp>
        <p:nvCxnSpPr>
          <p:cNvPr id="14" name="Straight Arrow Connector 13">
            <a:extLst>
              <a:ext uri="{FF2B5EF4-FFF2-40B4-BE49-F238E27FC236}">
                <a16:creationId xmlns:a16="http://schemas.microsoft.com/office/drawing/2014/main" id="{213958DA-D653-E8D8-D037-DAF5941B9E41}"/>
              </a:ext>
            </a:extLst>
          </p:cNvPr>
          <p:cNvCxnSpPr>
            <a:cxnSpLocks/>
          </p:cNvCxnSpPr>
          <p:nvPr/>
        </p:nvCxnSpPr>
        <p:spPr>
          <a:xfrm flipH="1">
            <a:off x="7871564" y="1628457"/>
            <a:ext cx="125064" cy="315933"/>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A59EABA5-C271-F869-7952-81E474CF6BEA}"/>
              </a:ext>
            </a:extLst>
          </p:cNvPr>
          <p:cNvSpPr txBox="1"/>
          <p:nvPr/>
        </p:nvSpPr>
        <p:spPr>
          <a:xfrm>
            <a:off x="6502354" y="1900804"/>
            <a:ext cx="2434256" cy="338554"/>
          </a:xfrm>
          <a:prstGeom prst="rect">
            <a:avLst/>
          </a:prstGeom>
          <a:noFill/>
        </p:spPr>
        <p:txBody>
          <a:bodyPr wrap="square" rtlCol="0">
            <a:spAutoFit/>
          </a:bodyPr>
          <a:lstStyle/>
          <a:p>
            <a:r>
              <a:rPr lang="en-US" sz="1600"/>
              <a:t>Larger </a:t>
            </a:r>
            <a:r>
              <a:rPr lang="en-US" sz="1600" i="1"/>
              <a:t>f</a:t>
            </a:r>
            <a:r>
              <a:rPr lang="en-US" sz="1600" baseline="-25000"/>
              <a:t>0</a:t>
            </a:r>
            <a:r>
              <a:rPr lang="en-US" sz="1600"/>
              <a:t>: more chromatic</a:t>
            </a:r>
          </a:p>
        </p:txBody>
      </p:sp>
      <p:cxnSp>
        <p:nvCxnSpPr>
          <p:cNvPr id="16" name="Straight Arrow Connector 15">
            <a:extLst>
              <a:ext uri="{FF2B5EF4-FFF2-40B4-BE49-F238E27FC236}">
                <a16:creationId xmlns:a16="http://schemas.microsoft.com/office/drawing/2014/main" id="{D0E82D0B-9B72-0EE9-392C-7B25A1778298}"/>
              </a:ext>
            </a:extLst>
          </p:cNvPr>
          <p:cNvCxnSpPr>
            <a:cxnSpLocks/>
          </p:cNvCxnSpPr>
          <p:nvPr/>
        </p:nvCxnSpPr>
        <p:spPr>
          <a:xfrm flipV="1">
            <a:off x="1689075" y="2849549"/>
            <a:ext cx="296886" cy="846113"/>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7A08F542-EE58-E32E-E57F-6F033783F2CF}"/>
              </a:ext>
            </a:extLst>
          </p:cNvPr>
          <p:cNvSpPr txBox="1"/>
          <p:nvPr/>
        </p:nvSpPr>
        <p:spPr>
          <a:xfrm>
            <a:off x="1131681" y="2571750"/>
            <a:ext cx="2822039" cy="338554"/>
          </a:xfrm>
          <a:prstGeom prst="rect">
            <a:avLst/>
          </a:prstGeom>
          <a:noFill/>
        </p:spPr>
        <p:txBody>
          <a:bodyPr wrap="square" rtlCol="0">
            <a:spAutoFit/>
          </a:bodyPr>
          <a:lstStyle/>
          <a:p>
            <a:r>
              <a:rPr lang="en-US" sz="1600" i="1"/>
              <a:t>f</a:t>
            </a:r>
            <a:r>
              <a:rPr lang="en-US" sz="1600" baseline="-25000"/>
              <a:t>4</a:t>
            </a:r>
            <a:r>
              <a:rPr lang="en-US" sz="1600"/>
              <a:t>–</a:t>
            </a:r>
            <a:r>
              <a:rPr lang="en-US" sz="1600" i="1"/>
              <a:t>f</a:t>
            </a:r>
            <a:r>
              <a:rPr lang="en-US" sz="1600" baseline="-25000"/>
              <a:t>2</a:t>
            </a:r>
            <a:r>
              <a:rPr lang="en-US" sz="1600"/>
              <a:t> crossing at 4</a:t>
            </a:r>
            <a:r>
              <a:rPr lang="en-US" sz="1600">
                <a:latin typeface="Helsinki Text Std" panose="02000400000000000000" pitchFamily="2" charset="77"/>
              </a:rPr>
              <a:t>q</a:t>
            </a:r>
            <a:r>
              <a:rPr lang="en-US" sz="1600"/>
              <a:t> window</a:t>
            </a:r>
          </a:p>
        </p:txBody>
      </p:sp>
      <p:cxnSp>
        <p:nvCxnSpPr>
          <p:cNvPr id="18" name="Straight Arrow Connector 17">
            <a:extLst>
              <a:ext uri="{FF2B5EF4-FFF2-40B4-BE49-F238E27FC236}">
                <a16:creationId xmlns:a16="http://schemas.microsoft.com/office/drawing/2014/main" id="{A3998633-EB4D-A4B0-7AAC-772F32C8DE3C}"/>
              </a:ext>
            </a:extLst>
          </p:cNvPr>
          <p:cNvCxnSpPr>
            <a:cxnSpLocks/>
          </p:cNvCxnSpPr>
          <p:nvPr/>
        </p:nvCxnSpPr>
        <p:spPr>
          <a:xfrm flipV="1">
            <a:off x="7398085" y="2998943"/>
            <a:ext cx="116218" cy="806914"/>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C5032D93-C3DB-0C76-EE3E-989891D51173}"/>
              </a:ext>
            </a:extLst>
          </p:cNvPr>
          <p:cNvSpPr txBox="1"/>
          <p:nvPr/>
        </p:nvSpPr>
        <p:spPr>
          <a:xfrm>
            <a:off x="6405864" y="2434447"/>
            <a:ext cx="2822039" cy="584775"/>
          </a:xfrm>
          <a:prstGeom prst="rect">
            <a:avLst/>
          </a:prstGeom>
          <a:noFill/>
        </p:spPr>
        <p:txBody>
          <a:bodyPr wrap="square" rtlCol="0">
            <a:spAutoFit/>
          </a:bodyPr>
          <a:lstStyle/>
          <a:p>
            <a:r>
              <a:rPr lang="en-US" sz="1600" i="1"/>
              <a:t>f</a:t>
            </a:r>
            <a:r>
              <a:rPr lang="en-US" sz="1600" baseline="-25000"/>
              <a:t>4</a:t>
            </a:r>
            <a:r>
              <a:rPr lang="en-US" sz="1600"/>
              <a:t>–</a:t>
            </a:r>
            <a:r>
              <a:rPr lang="en-US" sz="1600" i="1"/>
              <a:t>f</a:t>
            </a:r>
            <a:r>
              <a:rPr lang="en-US" sz="1600" baseline="-25000"/>
              <a:t>2</a:t>
            </a:r>
            <a:r>
              <a:rPr lang="en-US" sz="1600"/>
              <a:t> crossing at 8</a:t>
            </a:r>
            <a:r>
              <a:rPr lang="en-US" sz="1600">
                <a:latin typeface="Helsinki Text Std" panose="02000400000000000000" pitchFamily="2" charset="77"/>
              </a:rPr>
              <a:t>q</a:t>
            </a:r>
            <a:r>
              <a:rPr lang="en-US" sz="1600"/>
              <a:t> window</a:t>
            </a:r>
            <a:br>
              <a:rPr lang="en-US" sz="1600"/>
            </a:br>
            <a:r>
              <a:rPr lang="en-US" sz="1600"/>
              <a:t>(broader harmony)</a:t>
            </a:r>
          </a:p>
        </p:txBody>
      </p:sp>
      <p:cxnSp>
        <p:nvCxnSpPr>
          <p:cNvPr id="24" name="Straight Arrow Connector 23">
            <a:extLst>
              <a:ext uri="{FF2B5EF4-FFF2-40B4-BE49-F238E27FC236}">
                <a16:creationId xmlns:a16="http://schemas.microsoft.com/office/drawing/2014/main" id="{30BF727E-D611-5B7A-EFC7-EBCF581BCE20}"/>
              </a:ext>
            </a:extLst>
          </p:cNvPr>
          <p:cNvCxnSpPr>
            <a:cxnSpLocks/>
          </p:cNvCxnSpPr>
          <p:nvPr/>
        </p:nvCxnSpPr>
        <p:spPr>
          <a:xfrm flipV="1">
            <a:off x="7719482" y="3469278"/>
            <a:ext cx="277146" cy="284187"/>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32D56AA5-05D4-FE63-1343-2F1235A28848}"/>
              </a:ext>
            </a:extLst>
          </p:cNvPr>
          <p:cNvSpPr txBox="1"/>
          <p:nvPr/>
        </p:nvSpPr>
        <p:spPr>
          <a:xfrm>
            <a:off x="8010775" y="3059763"/>
            <a:ext cx="1217128" cy="584775"/>
          </a:xfrm>
          <a:prstGeom prst="rect">
            <a:avLst/>
          </a:prstGeom>
          <a:noFill/>
        </p:spPr>
        <p:txBody>
          <a:bodyPr wrap="square" rtlCol="0">
            <a:spAutoFit/>
          </a:bodyPr>
          <a:lstStyle/>
          <a:p>
            <a:r>
              <a:rPr lang="en-US" sz="1600"/>
              <a:t>Lower </a:t>
            </a:r>
            <a:r>
              <a:rPr lang="en-US" sz="1600" i="1"/>
              <a:t>f</a:t>
            </a:r>
            <a:r>
              <a:rPr lang="en-US" sz="1600" baseline="-25000"/>
              <a:t>3</a:t>
            </a:r>
            <a:r>
              <a:rPr lang="en-US" sz="1600"/>
              <a:t>: </a:t>
            </a:r>
          </a:p>
          <a:p>
            <a:r>
              <a:rPr lang="en-US" sz="1600"/>
              <a:t>less triadic</a:t>
            </a:r>
          </a:p>
        </p:txBody>
      </p:sp>
    </p:spTree>
    <p:extLst>
      <p:ext uri="{BB962C8B-B14F-4D97-AF65-F5344CB8AC3E}">
        <p14:creationId xmlns:p14="http://schemas.microsoft.com/office/powerpoint/2010/main" val="250628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left)">
                                      <p:cBhvr>
                                        <p:cTn id="33" dur="500"/>
                                        <p:tgtEl>
                                          <p:spTgt spid="24"/>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6823F-4FB5-C787-E172-EC5B1B820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19842-9BC5-C193-FC05-8CCBE612C3E8}"/>
              </a:ext>
            </a:extLst>
          </p:cNvPr>
          <p:cNvSpPr>
            <a:spLocks noGrp="1"/>
          </p:cNvSpPr>
          <p:nvPr>
            <p:ph type="title"/>
          </p:nvPr>
        </p:nvSpPr>
        <p:spPr/>
        <p:txBody>
          <a:bodyPr/>
          <a:lstStyle/>
          <a:p>
            <a:r>
              <a:rPr lang="en-US"/>
              <a:t>Corpus analysis of windowed PC distributions</a:t>
            </a:r>
          </a:p>
        </p:txBody>
      </p:sp>
      <p:pic>
        <p:nvPicPr>
          <p:cNvPr id="9" name="Content Placeholder 8" descr="A graph of different colored lines&#10;&#10;AI-generated content may be incorrect.">
            <a:extLst>
              <a:ext uri="{FF2B5EF4-FFF2-40B4-BE49-F238E27FC236}">
                <a16:creationId xmlns:a16="http://schemas.microsoft.com/office/drawing/2014/main" id="{1925C0EE-4377-58B1-5813-DB1711E968D3}"/>
              </a:ext>
            </a:extLst>
          </p:cNvPr>
          <p:cNvPicPr>
            <a:picLocks noGrp="1" noChangeAspect="1"/>
          </p:cNvPicPr>
          <p:nvPr>
            <p:ph idx="1"/>
          </p:nvPr>
        </p:nvPicPr>
        <p:blipFill>
          <a:blip r:embed="rId2"/>
          <a:stretch>
            <a:fillRect/>
          </a:stretch>
        </p:blipFill>
        <p:spPr>
          <a:xfrm>
            <a:off x="2419783" y="939800"/>
            <a:ext cx="4304434" cy="3263900"/>
          </a:xfrm>
        </p:spPr>
      </p:pic>
      <p:sp>
        <p:nvSpPr>
          <p:cNvPr id="4" name="Date Placeholder 3">
            <a:extLst>
              <a:ext uri="{FF2B5EF4-FFF2-40B4-BE49-F238E27FC236}">
                <a16:creationId xmlns:a16="http://schemas.microsoft.com/office/drawing/2014/main" id="{958ED5A9-B93A-EA99-FC3C-EBC44F22B26B}"/>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3262BAB5-7A06-322E-420A-599EF415EC4E}"/>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D4C97598-007D-D1F6-31EF-AC82045410CC}"/>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52</a:t>
            </a:fld>
            <a:endParaRPr lang="en-US">
              <a:latin typeface="Calisto MT" panose="02040603050505030304" pitchFamily="18" charset="77"/>
            </a:endParaRPr>
          </a:p>
        </p:txBody>
      </p:sp>
      <p:sp>
        <p:nvSpPr>
          <p:cNvPr id="7" name="Rectangle 6">
            <a:extLst>
              <a:ext uri="{FF2B5EF4-FFF2-40B4-BE49-F238E27FC236}">
                <a16:creationId xmlns:a16="http://schemas.microsoft.com/office/drawing/2014/main" id="{BB2EFC2D-85D6-1853-C7CF-CA7DF83F433A}"/>
              </a:ext>
            </a:extLst>
          </p:cNvPr>
          <p:cNvSpPr/>
          <p:nvPr/>
        </p:nvSpPr>
        <p:spPr>
          <a:xfrm>
            <a:off x="0" y="538316"/>
            <a:ext cx="9107128" cy="398943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Picture 10" descr="A graph of different colored lines&#10;&#10;AI-generated content may be incorrect.">
            <a:extLst>
              <a:ext uri="{FF2B5EF4-FFF2-40B4-BE49-F238E27FC236}">
                <a16:creationId xmlns:a16="http://schemas.microsoft.com/office/drawing/2014/main" id="{36EAFAEA-7D05-1D02-E847-C661EADD0DF9}"/>
              </a:ext>
            </a:extLst>
          </p:cNvPr>
          <p:cNvPicPr>
            <a:picLocks noChangeAspect="1"/>
          </p:cNvPicPr>
          <p:nvPr/>
        </p:nvPicPr>
        <p:blipFill>
          <a:blip r:embed="rId3"/>
          <a:stretch>
            <a:fillRect/>
          </a:stretch>
        </p:blipFill>
        <p:spPr>
          <a:xfrm>
            <a:off x="4619933" y="1025780"/>
            <a:ext cx="4418171" cy="3369239"/>
          </a:xfrm>
          <a:prstGeom prst="rect">
            <a:avLst/>
          </a:prstGeom>
        </p:spPr>
      </p:pic>
      <p:pic>
        <p:nvPicPr>
          <p:cNvPr id="13" name="Picture 12" descr="A graph of different colored lines&#10;&#10;AI-generated content may be incorrect.">
            <a:extLst>
              <a:ext uri="{FF2B5EF4-FFF2-40B4-BE49-F238E27FC236}">
                <a16:creationId xmlns:a16="http://schemas.microsoft.com/office/drawing/2014/main" id="{4A52D780-1485-73C2-0DB2-BF41F8B11200}"/>
              </a:ext>
            </a:extLst>
          </p:cNvPr>
          <p:cNvPicPr>
            <a:picLocks noChangeAspect="1"/>
          </p:cNvPicPr>
          <p:nvPr/>
        </p:nvPicPr>
        <p:blipFill>
          <a:blip r:embed="rId2"/>
          <a:stretch>
            <a:fillRect/>
          </a:stretch>
        </p:blipFill>
        <p:spPr>
          <a:xfrm>
            <a:off x="15304" y="1018405"/>
            <a:ext cx="4530886" cy="3435610"/>
          </a:xfrm>
          <a:prstGeom prst="rect">
            <a:avLst/>
          </a:prstGeom>
        </p:spPr>
      </p:pic>
      <p:sp>
        <p:nvSpPr>
          <p:cNvPr id="14" name="TextBox 13">
            <a:extLst>
              <a:ext uri="{FF2B5EF4-FFF2-40B4-BE49-F238E27FC236}">
                <a16:creationId xmlns:a16="http://schemas.microsoft.com/office/drawing/2014/main" id="{0DA8EE03-D435-81E2-1709-1099C54C45AC}"/>
              </a:ext>
            </a:extLst>
          </p:cNvPr>
          <p:cNvSpPr txBox="1"/>
          <p:nvPr/>
        </p:nvSpPr>
        <p:spPr>
          <a:xfrm>
            <a:off x="6255380" y="562522"/>
            <a:ext cx="1642382" cy="276999"/>
          </a:xfrm>
          <a:prstGeom prst="rect">
            <a:avLst/>
          </a:prstGeom>
          <a:noFill/>
        </p:spPr>
        <p:txBody>
          <a:bodyPr wrap="square" rtlCol="0">
            <a:spAutoFit/>
          </a:bodyPr>
          <a:lstStyle/>
          <a:p>
            <a:r>
              <a:rPr lang="en-US" sz="1200"/>
              <a:t>Mozart Elf Minuets</a:t>
            </a:r>
          </a:p>
        </p:txBody>
      </p:sp>
      <p:sp>
        <p:nvSpPr>
          <p:cNvPr id="15" name="TextBox 14">
            <a:extLst>
              <a:ext uri="{FF2B5EF4-FFF2-40B4-BE49-F238E27FC236}">
                <a16:creationId xmlns:a16="http://schemas.microsoft.com/office/drawing/2014/main" id="{1E03E357-2678-CCE2-3C21-C087FF4AAD75}"/>
              </a:ext>
            </a:extLst>
          </p:cNvPr>
          <p:cNvSpPr txBox="1"/>
          <p:nvPr/>
        </p:nvSpPr>
        <p:spPr>
          <a:xfrm>
            <a:off x="1306531" y="562522"/>
            <a:ext cx="2377425" cy="276999"/>
          </a:xfrm>
          <a:prstGeom prst="rect">
            <a:avLst/>
          </a:prstGeom>
          <a:noFill/>
        </p:spPr>
        <p:txBody>
          <a:bodyPr wrap="square" rtlCol="0">
            <a:spAutoFit/>
          </a:bodyPr>
          <a:lstStyle/>
          <a:p>
            <a:r>
              <a:rPr lang="en-US" sz="1200"/>
              <a:t>Mozart Divertimento Minuets</a:t>
            </a:r>
          </a:p>
        </p:txBody>
      </p:sp>
    </p:spTree>
    <p:extLst>
      <p:ext uri="{BB962C8B-B14F-4D97-AF65-F5344CB8AC3E}">
        <p14:creationId xmlns:p14="http://schemas.microsoft.com/office/powerpoint/2010/main" val="2100124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0E60D-3254-5B6A-0EE9-0768C993A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5D27FC-2961-2E4B-A9C4-1873FD3F2D88}"/>
              </a:ext>
            </a:extLst>
          </p:cNvPr>
          <p:cNvSpPr>
            <a:spLocks noGrp="1"/>
          </p:cNvSpPr>
          <p:nvPr>
            <p:ph type="title"/>
          </p:nvPr>
        </p:nvSpPr>
        <p:spPr/>
        <p:txBody>
          <a:bodyPr/>
          <a:lstStyle/>
          <a:p>
            <a:r>
              <a:rPr lang="en-US"/>
              <a:t>Corpus analysis of windowed PC distributions</a:t>
            </a:r>
          </a:p>
        </p:txBody>
      </p:sp>
      <p:pic>
        <p:nvPicPr>
          <p:cNvPr id="9" name="Content Placeholder 8" descr="A graph of different colored lines&#10;&#10;AI-generated content may be incorrect.">
            <a:extLst>
              <a:ext uri="{FF2B5EF4-FFF2-40B4-BE49-F238E27FC236}">
                <a16:creationId xmlns:a16="http://schemas.microsoft.com/office/drawing/2014/main" id="{901A1E9A-87DD-41B5-BE21-BBD62767668B}"/>
              </a:ext>
            </a:extLst>
          </p:cNvPr>
          <p:cNvPicPr>
            <a:picLocks noGrp="1" noChangeAspect="1"/>
          </p:cNvPicPr>
          <p:nvPr>
            <p:ph idx="1"/>
          </p:nvPr>
        </p:nvPicPr>
        <p:blipFill>
          <a:blip r:embed="rId2"/>
          <a:stretch>
            <a:fillRect/>
          </a:stretch>
        </p:blipFill>
        <p:spPr>
          <a:xfrm>
            <a:off x="2463994" y="939800"/>
            <a:ext cx="4216011" cy="3263900"/>
          </a:xfrm>
        </p:spPr>
      </p:pic>
      <p:sp>
        <p:nvSpPr>
          <p:cNvPr id="4" name="Date Placeholder 3">
            <a:extLst>
              <a:ext uri="{FF2B5EF4-FFF2-40B4-BE49-F238E27FC236}">
                <a16:creationId xmlns:a16="http://schemas.microsoft.com/office/drawing/2014/main" id="{93A43A0F-280D-9A31-5B5D-0C551E7DBD90}"/>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40E14C6E-E766-0D98-885D-B7A8DEDA255F}"/>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76F8B047-2521-4ECB-FC53-CAE01034E67E}"/>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53</a:t>
            </a:fld>
            <a:endParaRPr lang="en-US">
              <a:latin typeface="Calisto MT" panose="02040603050505030304" pitchFamily="18" charset="77"/>
            </a:endParaRPr>
          </a:p>
        </p:txBody>
      </p:sp>
      <p:sp>
        <p:nvSpPr>
          <p:cNvPr id="7" name="Rectangle 6">
            <a:extLst>
              <a:ext uri="{FF2B5EF4-FFF2-40B4-BE49-F238E27FC236}">
                <a16:creationId xmlns:a16="http://schemas.microsoft.com/office/drawing/2014/main" id="{5C2D1E89-FD03-CAF1-81C1-B97A0CACFE76}"/>
              </a:ext>
            </a:extLst>
          </p:cNvPr>
          <p:cNvSpPr/>
          <p:nvPr/>
        </p:nvSpPr>
        <p:spPr>
          <a:xfrm>
            <a:off x="0" y="538316"/>
            <a:ext cx="9107128" cy="398943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Picture 10" descr="A graph of different colored lines&#10;&#10;AI-generated content may be incorrect.">
            <a:extLst>
              <a:ext uri="{FF2B5EF4-FFF2-40B4-BE49-F238E27FC236}">
                <a16:creationId xmlns:a16="http://schemas.microsoft.com/office/drawing/2014/main" id="{F1C2199C-C5AF-4C69-6889-57FC7D3EC77A}"/>
              </a:ext>
            </a:extLst>
          </p:cNvPr>
          <p:cNvPicPr>
            <a:picLocks noChangeAspect="1"/>
          </p:cNvPicPr>
          <p:nvPr/>
        </p:nvPicPr>
        <p:blipFill>
          <a:blip r:embed="rId3"/>
          <a:stretch>
            <a:fillRect/>
          </a:stretch>
        </p:blipFill>
        <p:spPr>
          <a:xfrm>
            <a:off x="110613" y="1041855"/>
            <a:ext cx="4451143" cy="3366270"/>
          </a:xfrm>
          <a:prstGeom prst="rect">
            <a:avLst/>
          </a:prstGeom>
        </p:spPr>
      </p:pic>
      <p:pic>
        <p:nvPicPr>
          <p:cNvPr id="13" name="Picture 12" descr="A graph of different colored lines&#10;&#10;AI-generated content may be incorrect.">
            <a:extLst>
              <a:ext uri="{FF2B5EF4-FFF2-40B4-BE49-F238E27FC236}">
                <a16:creationId xmlns:a16="http://schemas.microsoft.com/office/drawing/2014/main" id="{7A218C95-10FA-7E17-121E-666C6F3199FC}"/>
              </a:ext>
            </a:extLst>
          </p:cNvPr>
          <p:cNvPicPr>
            <a:picLocks noChangeAspect="1"/>
          </p:cNvPicPr>
          <p:nvPr/>
        </p:nvPicPr>
        <p:blipFill>
          <a:blip r:embed="rId2"/>
          <a:stretch>
            <a:fillRect/>
          </a:stretch>
        </p:blipFill>
        <p:spPr>
          <a:xfrm>
            <a:off x="4672369" y="1022103"/>
            <a:ext cx="4373758" cy="3386021"/>
          </a:xfrm>
          <a:prstGeom prst="rect">
            <a:avLst/>
          </a:prstGeom>
        </p:spPr>
      </p:pic>
      <p:sp>
        <p:nvSpPr>
          <p:cNvPr id="14" name="TextBox 13">
            <a:extLst>
              <a:ext uri="{FF2B5EF4-FFF2-40B4-BE49-F238E27FC236}">
                <a16:creationId xmlns:a16="http://schemas.microsoft.com/office/drawing/2014/main" id="{F6A108B6-B921-0B3D-3204-14BDD7DA42B4}"/>
              </a:ext>
            </a:extLst>
          </p:cNvPr>
          <p:cNvSpPr txBox="1"/>
          <p:nvPr/>
        </p:nvSpPr>
        <p:spPr>
          <a:xfrm>
            <a:off x="5977537" y="562522"/>
            <a:ext cx="2377424" cy="276999"/>
          </a:xfrm>
          <a:prstGeom prst="rect">
            <a:avLst/>
          </a:prstGeom>
          <a:noFill/>
        </p:spPr>
        <p:txBody>
          <a:bodyPr wrap="square" rtlCol="0">
            <a:spAutoFit/>
          </a:bodyPr>
          <a:lstStyle/>
          <a:p>
            <a:r>
              <a:rPr lang="en-US" sz="1200"/>
              <a:t>Mozart String Quartet Minuets</a:t>
            </a:r>
          </a:p>
        </p:txBody>
      </p:sp>
      <p:sp>
        <p:nvSpPr>
          <p:cNvPr id="15" name="TextBox 14">
            <a:extLst>
              <a:ext uri="{FF2B5EF4-FFF2-40B4-BE49-F238E27FC236}">
                <a16:creationId xmlns:a16="http://schemas.microsoft.com/office/drawing/2014/main" id="{DB168F96-8517-2C77-0215-7B66A5D654CE}"/>
              </a:ext>
            </a:extLst>
          </p:cNvPr>
          <p:cNvSpPr txBox="1"/>
          <p:nvPr/>
        </p:nvSpPr>
        <p:spPr>
          <a:xfrm>
            <a:off x="1306531" y="562522"/>
            <a:ext cx="2377425" cy="276999"/>
          </a:xfrm>
          <a:prstGeom prst="rect">
            <a:avLst/>
          </a:prstGeom>
          <a:noFill/>
        </p:spPr>
        <p:txBody>
          <a:bodyPr wrap="square" rtlCol="0">
            <a:spAutoFit/>
          </a:bodyPr>
          <a:lstStyle/>
          <a:p>
            <a:r>
              <a:rPr lang="en-US" sz="1200"/>
              <a:t>Mozart Zwanzig Minuets</a:t>
            </a:r>
          </a:p>
        </p:txBody>
      </p:sp>
      <p:cxnSp>
        <p:nvCxnSpPr>
          <p:cNvPr id="16" name="Straight Arrow Connector 15">
            <a:extLst>
              <a:ext uri="{FF2B5EF4-FFF2-40B4-BE49-F238E27FC236}">
                <a16:creationId xmlns:a16="http://schemas.microsoft.com/office/drawing/2014/main" id="{50E0BAC6-744D-0BD2-61A9-B29C609B8B02}"/>
              </a:ext>
            </a:extLst>
          </p:cNvPr>
          <p:cNvCxnSpPr>
            <a:cxnSpLocks/>
          </p:cNvCxnSpPr>
          <p:nvPr/>
        </p:nvCxnSpPr>
        <p:spPr>
          <a:xfrm flipH="1">
            <a:off x="8011673" y="1377837"/>
            <a:ext cx="125064" cy="315933"/>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4170056C-80BA-3A13-8F28-21501A3C5979}"/>
              </a:ext>
            </a:extLst>
          </p:cNvPr>
          <p:cNvSpPr txBox="1"/>
          <p:nvPr/>
        </p:nvSpPr>
        <p:spPr>
          <a:xfrm>
            <a:off x="7100743" y="1662691"/>
            <a:ext cx="1712498" cy="338554"/>
          </a:xfrm>
          <a:prstGeom prst="rect">
            <a:avLst/>
          </a:prstGeom>
          <a:noFill/>
        </p:spPr>
        <p:txBody>
          <a:bodyPr wrap="square" rtlCol="0">
            <a:spAutoFit/>
          </a:bodyPr>
          <a:lstStyle/>
          <a:p>
            <a:r>
              <a:rPr lang="en-US" sz="1600"/>
              <a:t>Slightly larger </a:t>
            </a:r>
            <a:r>
              <a:rPr lang="en-US" sz="1600" i="1"/>
              <a:t>f</a:t>
            </a:r>
            <a:r>
              <a:rPr lang="en-US" sz="1600" baseline="-25000"/>
              <a:t>0</a:t>
            </a:r>
            <a:endParaRPr lang="en-US" sz="1600"/>
          </a:p>
        </p:txBody>
      </p:sp>
      <p:cxnSp>
        <p:nvCxnSpPr>
          <p:cNvPr id="19" name="Straight Arrow Connector 18">
            <a:extLst>
              <a:ext uri="{FF2B5EF4-FFF2-40B4-BE49-F238E27FC236}">
                <a16:creationId xmlns:a16="http://schemas.microsoft.com/office/drawing/2014/main" id="{FE02D428-0CC4-DDD0-224C-E2AAE6D39730}"/>
              </a:ext>
            </a:extLst>
          </p:cNvPr>
          <p:cNvCxnSpPr>
            <a:cxnSpLocks/>
          </p:cNvCxnSpPr>
          <p:nvPr/>
        </p:nvCxnSpPr>
        <p:spPr>
          <a:xfrm flipV="1">
            <a:off x="6653913" y="2571750"/>
            <a:ext cx="116218" cy="806914"/>
          </a:xfrm>
          <a:prstGeom prst="straightConnector1">
            <a:avLst/>
          </a:prstGeom>
          <a:ln w="28575">
            <a:solidFill>
              <a:schemeClr val="tx1"/>
            </a:solidFill>
            <a:headEnd type="none"/>
            <a:tailEnd type="arrow"/>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84AB640E-033F-1A21-EDDC-C546CCBFDE4D}"/>
              </a:ext>
            </a:extLst>
          </p:cNvPr>
          <p:cNvSpPr txBox="1"/>
          <p:nvPr/>
        </p:nvSpPr>
        <p:spPr>
          <a:xfrm>
            <a:off x="5661692" y="2007254"/>
            <a:ext cx="2822039" cy="584775"/>
          </a:xfrm>
          <a:prstGeom prst="rect">
            <a:avLst/>
          </a:prstGeom>
          <a:noFill/>
        </p:spPr>
        <p:txBody>
          <a:bodyPr wrap="square" rtlCol="0">
            <a:spAutoFit/>
          </a:bodyPr>
          <a:lstStyle/>
          <a:p>
            <a:r>
              <a:rPr lang="en-US" sz="1600"/>
              <a:t>Slightly higher </a:t>
            </a:r>
            <a:r>
              <a:rPr lang="en-US" sz="1600" i="1"/>
              <a:t>f</a:t>
            </a:r>
            <a:r>
              <a:rPr lang="en-US" sz="1600" baseline="-25000"/>
              <a:t>4</a:t>
            </a:r>
            <a:r>
              <a:rPr lang="en-US" sz="1600"/>
              <a:t>–</a:t>
            </a:r>
            <a:r>
              <a:rPr lang="en-US" sz="1600" i="1"/>
              <a:t>f</a:t>
            </a:r>
            <a:r>
              <a:rPr lang="en-US" sz="1600" baseline="-25000"/>
              <a:t>2</a:t>
            </a:r>
            <a:r>
              <a:rPr lang="en-US" sz="1600"/>
              <a:t> crossing point (between 4 and 8</a:t>
            </a:r>
            <a:r>
              <a:rPr lang="en-US" sz="1600">
                <a:latin typeface="Helsinki Text Std" panose="02000400000000000000" pitchFamily="2" charset="77"/>
              </a:rPr>
              <a:t>q</a:t>
            </a:r>
            <a:r>
              <a:rPr lang="en-US" sz="1600"/>
              <a:t>)</a:t>
            </a:r>
          </a:p>
        </p:txBody>
      </p:sp>
    </p:spTree>
    <p:extLst>
      <p:ext uri="{BB962C8B-B14F-4D97-AF65-F5344CB8AC3E}">
        <p14:creationId xmlns:p14="http://schemas.microsoft.com/office/powerpoint/2010/main" val="139901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DC6CE-112E-F9EE-6B6F-367DD2FE88AF}"/>
              </a:ext>
            </a:extLst>
          </p:cNvPr>
          <p:cNvSpPr>
            <a:spLocks noGrp="1"/>
          </p:cNvSpPr>
          <p:nvPr>
            <p:ph type="title"/>
          </p:nvPr>
        </p:nvSpPr>
        <p:spPr>
          <a:xfrm>
            <a:off x="720090" y="1615440"/>
            <a:ext cx="7886700" cy="615142"/>
          </a:xfrm>
        </p:spPr>
        <p:txBody>
          <a:bodyPr/>
          <a:lstStyle/>
          <a:p>
            <a:r>
              <a:rPr lang="en-US"/>
              <a:t>Thanks!</a:t>
            </a:r>
          </a:p>
        </p:txBody>
      </p:sp>
      <p:sp>
        <p:nvSpPr>
          <p:cNvPr id="3" name="Content Placeholder 2">
            <a:extLst>
              <a:ext uri="{FF2B5EF4-FFF2-40B4-BE49-F238E27FC236}">
                <a16:creationId xmlns:a16="http://schemas.microsoft.com/office/drawing/2014/main" id="{9A0882EF-E834-696F-937A-3B37E5123378}"/>
              </a:ext>
            </a:extLst>
          </p:cNvPr>
          <p:cNvSpPr>
            <a:spLocks noGrp="1"/>
          </p:cNvSpPr>
          <p:nvPr>
            <p:ph idx="1"/>
          </p:nvPr>
        </p:nvSpPr>
        <p:spPr>
          <a:xfrm>
            <a:off x="628650" y="2397760"/>
            <a:ext cx="7886700" cy="1805742"/>
          </a:xfrm>
        </p:spPr>
        <p:txBody>
          <a:bodyPr/>
          <a:lstStyle/>
          <a:p>
            <a:r>
              <a:rPr lang="en-US"/>
              <a:t>For these slides and other stuff: </a:t>
            </a:r>
          </a:p>
          <a:p>
            <a:endParaRPr lang="en-US"/>
          </a:p>
          <a:p>
            <a:r>
              <a:rPr lang="en-US"/>
              <a:t>http://</a:t>
            </a:r>
            <a:r>
              <a:rPr lang="en-US" err="1"/>
              <a:t>sites.bu.edu</a:t>
            </a:r>
            <a:r>
              <a:rPr lang="en-US"/>
              <a:t>/</a:t>
            </a:r>
            <a:r>
              <a:rPr lang="en-US" err="1"/>
              <a:t>jyust</a:t>
            </a:r>
            <a:endParaRPr lang="en-US"/>
          </a:p>
        </p:txBody>
      </p:sp>
      <p:sp>
        <p:nvSpPr>
          <p:cNvPr id="4" name="Date Placeholder 3">
            <a:extLst>
              <a:ext uri="{FF2B5EF4-FFF2-40B4-BE49-F238E27FC236}">
                <a16:creationId xmlns:a16="http://schemas.microsoft.com/office/drawing/2014/main" id="{FEC66B7B-5613-898D-BF2C-D07E050594BC}"/>
              </a:ext>
            </a:extLst>
          </p:cNvPr>
          <p:cNvSpPr>
            <a:spLocks noGrp="1"/>
          </p:cNvSpPr>
          <p:nvPr>
            <p:ph type="dt" sz="half" idx="10"/>
          </p:nvPr>
        </p:nvSpPr>
        <p:spPr/>
        <p:txBody>
          <a:bodyPr/>
          <a:lstStyle/>
          <a:p>
            <a:r>
              <a:rPr lang="en-US"/>
              <a:t>IRMA 5/14/2025</a:t>
            </a:r>
          </a:p>
        </p:txBody>
      </p:sp>
      <p:sp>
        <p:nvSpPr>
          <p:cNvPr id="5" name="Footer Placeholder 4">
            <a:extLst>
              <a:ext uri="{FF2B5EF4-FFF2-40B4-BE49-F238E27FC236}">
                <a16:creationId xmlns:a16="http://schemas.microsoft.com/office/drawing/2014/main" id="{67CEC9F0-116E-95AC-E2AE-9A6A5904B389}"/>
              </a:ext>
            </a:extLst>
          </p:cNvPr>
          <p:cNvSpPr>
            <a:spLocks noGrp="1"/>
          </p:cNvSpPr>
          <p:nvPr>
            <p:ph type="ftr" sz="quarter" idx="11"/>
          </p:nvPr>
        </p:nvSpPr>
        <p:spPr/>
        <p:txBody>
          <a:bodyPr/>
          <a:lstStyle/>
          <a:p>
            <a:r>
              <a:rPr lang="en-US"/>
              <a:t>Applications of Fourier Transform</a:t>
            </a:r>
          </a:p>
        </p:txBody>
      </p:sp>
      <p:sp>
        <p:nvSpPr>
          <p:cNvPr id="6" name="Slide Number Placeholder 5">
            <a:extLst>
              <a:ext uri="{FF2B5EF4-FFF2-40B4-BE49-F238E27FC236}">
                <a16:creationId xmlns:a16="http://schemas.microsoft.com/office/drawing/2014/main" id="{B1D76177-B6F1-0776-AFEC-DCE8F4E7C9ED}"/>
              </a:ext>
            </a:extLst>
          </p:cNvPr>
          <p:cNvSpPr>
            <a:spLocks noGrp="1"/>
          </p:cNvSpPr>
          <p:nvPr>
            <p:ph type="sldNum" sz="quarter" idx="12"/>
          </p:nvPr>
        </p:nvSpPr>
        <p:spPr/>
        <p:txBody>
          <a:bodyPr/>
          <a:lstStyle/>
          <a:p>
            <a:r>
              <a:rPr lang="en-US">
                <a:latin typeface="Calisto MT" panose="02040603050505030304" pitchFamily="18" charset="77"/>
              </a:rPr>
              <a:t>Jason Yust, Boston Univ.          </a:t>
            </a:r>
            <a:fld id="{6950D593-2953-924C-A0DA-F3B17E0E49C7}" type="slidenum">
              <a:rPr lang="en-US" smtClean="0">
                <a:latin typeface="Calisto MT" panose="02040603050505030304" pitchFamily="18" charset="77"/>
              </a:rPr>
              <a:pPr/>
              <a:t>54</a:t>
            </a:fld>
            <a:endParaRPr lang="en-US">
              <a:latin typeface="Calisto MT" panose="02040603050505030304" pitchFamily="18" charset="77"/>
            </a:endParaRPr>
          </a:p>
        </p:txBody>
      </p:sp>
    </p:spTree>
    <p:extLst>
      <p:ext uri="{BB962C8B-B14F-4D97-AF65-F5344CB8AC3E}">
        <p14:creationId xmlns:p14="http://schemas.microsoft.com/office/powerpoint/2010/main" val="3683112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9FA7C-087D-E4E6-2D33-541D486F25CC}"/>
              </a:ext>
            </a:extLst>
          </p:cNvPr>
          <p:cNvSpPr>
            <a:spLocks noGrp="1"/>
          </p:cNvSpPr>
          <p:nvPr>
            <p:ph type="title"/>
          </p:nvPr>
        </p:nvSpPr>
        <p:spPr/>
        <p:txBody>
          <a:bodyPr/>
          <a:lstStyle/>
          <a:p>
            <a:r>
              <a:rPr lang="en-US"/>
              <a:t>Coefficient spaces:</a:t>
            </a:r>
          </a:p>
        </p:txBody>
      </p:sp>
      <p:sp>
        <p:nvSpPr>
          <p:cNvPr id="3" name="Content Placeholder 2">
            <a:extLst>
              <a:ext uri="{FF2B5EF4-FFF2-40B4-BE49-F238E27FC236}">
                <a16:creationId xmlns:a16="http://schemas.microsoft.com/office/drawing/2014/main" id="{FE9DEC34-22AB-DE97-0D4F-F31B19F08252}"/>
              </a:ext>
            </a:extLst>
          </p:cNvPr>
          <p:cNvSpPr>
            <a:spLocks noGrp="1"/>
          </p:cNvSpPr>
          <p:nvPr>
            <p:ph idx="1"/>
          </p:nvPr>
        </p:nvSpPr>
        <p:spPr>
          <a:xfrm>
            <a:off x="628650" y="592467"/>
            <a:ext cx="7886700" cy="346249"/>
          </a:xfrm>
        </p:spPr>
        <p:txBody>
          <a:bodyPr>
            <a:normAutofit fontScale="92500" lnSpcReduction="10000"/>
          </a:bodyPr>
          <a:lstStyle/>
          <a:p>
            <a:pPr marL="0" indent="0" algn="ctr">
              <a:buNone/>
            </a:pPr>
            <a:r>
              <a:rPr lang="en-US"/>
              <a:t>Analyzing a single frequency</a:t>
            </a:r>
          </a:p>
        </p:txBody>
      </p:sp>
      <p:sp>
        <p:nvSpPr>
          <p:cNvPr id="8" name="Date Placeholder 3">
            <a:extLst>
              <a:ext uri="{FF2B5EF4-FFF2-40B4-BE49-F238E27FC236}">
                <a16:creationId xmlns:a16="http://schemas.microsoft.com/office/drawing/2014/main" id="{E00E63E1-2064-21A3-DECA-9ADB4368F96E}"/>
              </a:ext>
            </a:extLst>
          </p:cNvPr>
          <p:cNvSpPr>
            <a:spLocks noGrp="1"/>
          </p:cNvSpPr>
          <p:nvPr>
            <p:ph type="dt" sz="half" idx="10"/>
          </p:nvPr>
        </p:nvSpPr>
        <p:spPr>
          <a:xfrm>
            <a:off x="487974" y="4835311"/>
            <a:ext cx="2057400" cy="273844"/>
          </a:xfrm>
        </p:spPr>
        <p:txBody>
          <a:bodyPr/>
          <a:lstStyle/>
          <a:p>
            <a:r>
              <a:rPr lang="en-US"/>
              <a:t>IRMA 5/14/2025</a:t>
            </a:r>
          </a:p>
        </p:txBody>
      </p:sp>
      <p:sp>
        <p:nvSpPr>
          <p:cNvPr id="9" name="Footer Placeholder 4">
            <a:extLst>
              <a:ext uri="{FF2B5EF4-FFF2-40B4-BE49-F238E27FC236}">
                <a16:creationId xmlns:a16="http://schemas.microsoft.com/office/drawing/2014/main" id="{B2C9E275-A785-D745-60F8-F2FE2A00B7B0}"/>
              </a:ext>
            </a:extLst>
          </p:cNvPr>
          <p:cNvSpPr>
            <a:spLocks noGrp="1"/>
          </p:cNvSpPr>
          <p:nvPr>
            <p:ph type="ftr" sz="quarter" idx="11"/>
          </p:nvPr>
        </p:nvSpPr>
        <p:spPr>
          <a:xfrm>
            <a:off x="3028950" y="4869656"/>
            <a:ext cx="3086100" cy="273844"/>
          </a:xfrm>
        </p:spPr>
        <p:txBody>
          <a:bodyPr/>
          <a:lstStyle/>
          <a:p>
            <a:r>
              <a:rPr lang="en-US"/>
              <a:t>Applications of Fourier Transform</a:t>
            </a:r>
          </a:p>
        </p:txBody>
      </p:sp>
      <p:sp>
        <p:nvSpPr>
          <p:cNvPr id="10" name="Slide Number Placeholder 5">
            <a:extLst>
              <a:ext uri="{FF2B5EF4-FFF2-40B4-BE49-F238E27FC236}">
                <a16:creationId xmlns:a16="http://schemas.microsoft.com/office/drawing/2014/main" id="{7CCFC5C6-7DA1-A90E-6D04-80E8088B4151}"/>
              </a:ext>
            </a:extLst>
          </p:cNvPr>
          <p:cNvSpPr>
            <a:spLocks noGrp="1"/>
          </p:cNvSpPr>
          <p:nvPr>
            <p:ph type="sldNum" sz="quarter" idx="12"/>
          </p:nvPr>
        </p:nvSpPr>
        <p:spPr>
          <a:xfrm>
            <a:off x="6598626" y="4869656"/>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6</a:t>
            </a:fld>
            <a:endParaRPr lang="en-US">
              <a:latin typeface="Calisto MT" panose="02040603050505030304" pitchFamily="18" charset="77"/>
            </a:endParaRPr>
          </a:p>
        </p:txBody>
      </p:sp>
      <p:sp>
        <p:nvSpPr>
          <p:cNvPr id="5" name="TextBox 4">
            <a:extLst>
              <a:ext uri="{FF2B5EF4-FFF2-40B4-BE49-F238E27FC236}">
                <a16:creationId xmlns:a16="http://schemas.microsoft.com/office/drawing/2014/main" id="{332D7826-91E4-323A-2F73-C58D16EFDEF9}"/>
              </a:ext>
            </a:extLst>
          </p:cNvPr>
          <p:cNvSpPr txBox="1"/>
          <p:nvPr/>
        </p:nvSpPr>
        <p:spPr>
          <a:xfrm>
            <a:off x="375462" y="2565117"/>
            <a:ext cx="1438214" cy="646331"/>
          </a:xfrm>
          <a:prstGeom prst="rect">
            <a:avLst/>
          </a:prstGeom>
          <a:noFill/>
        </p:spPr>
        <p:txBody>
          <a:bodyPr wrap="none" rtlCol="0">
            <a:spAutoFit/>
          </a:bodyPr>
          <a:lstStyle/>
          <a:p>
            <a:pPr algn="l"/>
            <a:r>
              <a:rPr lang="en-US" sz="1800">
                <a:latin typeface="Helsinki Text Std" panose="02000400000000000000" pitchFamily="2" charset="77"/>
                <a:cs typeface="Calibri" panose="020F0502020204030204" pitchFamily="34" charset="0"/>
              </a:rPr>
              <a:t>q</a:t>
            </a:r>
            <a:r>
              <a:rPr lang="en-US" sz="1800">
                <a:latin typeface="Calisto MT" panose="02040603050505030304" pitchFamily="18" charset="77"/>
                <a:cs typeface="Calibri" panose="020F0502020204030204" pitchFamily="34" charset="0"/>
              </a:rPr>
              <a:t> periodicity </a:t>
            </a:r>
          </a:p>
          <a:p>
            <a:pPr algn="r"/>
            <a:r>
              <a:rPr lang="en-US" sz="1800">
                <a:latin typeface="Calisto MT" panose="02040603050505030304" pitchFamily="18" charset="77"/>
                <a:cs typeface="Calibri" panose="020F0502020204030204" pitchFamily="34" charset="0"/>
              </a:rPr>
              <a:t>(cosine): </a:t>
            </a:r>
          </a:p>
        </p:txBody>
      </p:sp>
      <p:sp>
        <p:nvSpPr>
          <p:cNvPr id="6" name="TextBox 5">
            <a:extLst>
              <a:ext uri="{FF2B5EF4-FFF2-40B4-BE49-F238E27FC236}">
                <a16:creationId xmlns:a16="http://schemas.microsoft.com/office/drawing/2014/main" id="{C488B07C-A231-5236-493C-0EC2939E5736}"/>
              </a:ext>
            </a:extLst>
          </p:cNvPr>
          <p:cNvSpPr txBox="1"/>
          <p:nvPr/>
        </p:nvSpPr>
        <p:spPr>
          <a:xfrm>
            <a:off x="375463" y="3542909"/>
            <a:ext cx="1438214" cy="646331"/>
          </a:xfrm>
          <a:prstGeom prst="rect">
            <a:avLst/>
          </a:prstGeom>
          <a:noFill/>
        </p:spPr>
        <p:txBody>
          <a:bodyPr wrap="square" rtlCol="0">
            <a:spAutoFit/>
          </a:bodyPr>
          <a:lstStyle/>
          <a:p>
            <a:pPr algn="l"/>
            <a:r>
              <a:rPr lang="en-US" sz="1800">
                <a:latin typeface="Helsinki Text Std" panose="02000400000000000000" pitchFamily="2" charset="77"/>
                <a:cs typeface="Calibri" panose="020F0502020204030204" pitchFamily="34" charset="0"/>
              </a:rPr>
              <a:t>q</a:t>
            </a:r>
            <a:r>
              <a:rPr lang="en-US" sz="1800">
                <a:latin typeface="Calisto MT" panose="02040603050505030304" pitchFamily="18" charset="77"/>
                <a:cs typeface="Calibri" panose="020F0502020204030204" pitchFamily="34" charset="0"/>
              </a:rPr>
              <a:t> periodicity </a:t>
            </a:r>
          </a:p>
          <a:p>
            <a:pPr algn="r"/>
            <a:r>
              <a:rPr lang="en-US" sz="1800">
                <a:latin typeface="Calisto MT" panose="02040603050505030304" pitchFamily="18" charset="77"/>
                <a:cs typeface="Calibri" panose="020F0502020204030204" pitchFamily="34" charset="0"/>
              </a:rPr>
              <a:t>(–sine): </a:t>
            </a:r>
          </a:p>
        </p:txBody>
      </p:sp>
      <p:pic>
        <p:nvPicPr>
          <p:cNvPr id="16" name="Picture 15">
            <a:extLst>
              <a:ext uri="{FF2B5EF4-FFF2-40B4-BE49-F238E27FC236}">
                <a16:creationId xmlns:a16="http://schemas.microsoft.com/office/drawing/2014/main" id="{EE91CAA8-01AD-FD6D-84CF-BA378B308252}"/>
              </a:ext>
            </a:extLst>
          </p:cNvPr>
          <p:cNvPicPr>
            <a:picLocks noChangeAspect="1"/>
          </p:cNvPicPr>
          <p:nvPr/>
        </p:nvPicPr>
        <p:blipFill>
          <a:blip r:embed="rId3"/>
          <a:stretch>
            <a:fillRect/>
          </a:stretch>
        </p:blipFill>
        <p:spPr>
          <a:xfrm>
            <a:off x="1770101" y="2340920"/>
            <a:ext cx="3454392" cy="976153"/>
          </a:xfrm>
          <a:prstGeom prst="rect">
            <a:avLst/>
          </a:prstGeom>
        </p:spPr>
      </p:pic>
      <p:sp>
        <p:nvSpPr>
          <p:cNvPr id="19" name="TextBox 18">
            <a:extLst>
              <a:ext uri="{FF2B5EF4-FFF2-40B4-BE49-F238E27FC236}">
                <a16:creationId xmlns:a16="http://schemas.microsoft.com/office/drawing/2014/main" id="{01C02B3E-398A-05A3-60DE-9A10DA816643}"/>
              </a:ext>
            </a:extLst>
          </p:cNvPr>
          <p:cNvSpPr txBox="1"/>
          <p:nvPr/>
        </p:nvSpPr>
        <p:spPr>
          <a:xfrm>
            <a:off x="6012778" y="1152197"/>
            <a:ext cx="2331813" cy="369332"/>
          </a:xfrm>
          <a:prstGeom prst="rect">
            <a:avLst/>
          </a:prstGeom>
          <a:noFill/>
        </p:spPr>
        <p:txBody>
          <a:bodyPr wrap="square" rtlCol="0">
            <a:spAutoFit/>
          </a:bodyPr>
          <a:lstStyle/>
          <a:p>
            <a:pPr algn="ctr"/>
            <a:r>
              <a:rPr lang="en-US" sz="1800">
                <a:latin typeface="Calisto MT" panose="02040603050505030304" pitchFamily="18" charset="77"/>
                <a:cs typeface="Calibri" panose="020F0502020204030204" pitchFamily="34" charset="0"/>
              </a:rPr>
              <a:t>On complex plane: </a:t>
            </a:r>
          </a:p>
        </p:txBody>
      </p:sp>
      <p:pic>
        <p:nvPicPr>
          <p:cNvPr id="23" name="Picture 22">
            <a:extLst>
              <a:ext uri="{FF2B5EF4-FFF2-40B4-BE49-F238E27FC236}">
                <a16:creationId xmlns:a16="http://schemas.microsoft.com/office/drawing/2014/main" id="{C5DE859A-CF7D-ED88-76F4-0B011C4F6A76}"/>
              </a:ext>
            </a:extLst>
          </p:cNvPr>
          <p:cNvPicPr>
            <a:picLocks noChangeAspect="1"/>
          </p:cNvPicPr>
          <p:nvPr/>
        </p:nvPicPr>
        <p:blipFill>
          <a:blip r:embed="rId4"/>
          <a:stretch>
            <a:fillRect/>
          </a:stretch>
        </p:blipFill>
        <p:spPr>
          <a:xfrm>
            <a:off x="1770101" y="3317073"/>
            <a:ext cx="3454392" cy="1058981"/>
          </a:xfrm>
          <a:prstGeom prst="rect">
            <a:avLst/>
          </a:prstGeom>
        </p:spPr>
      </p:pic>
      <p:pic>
        <p:nvPicPr>
          <p:cNvPr id="25" name="Picture 24">
            <a:extLst>
              <a:ext uri="{FF2B5EF4-FFF2-40B4-BE49-F238E27FC236}">
                <a16:creationId xmlns:a16="http://schemas.microsoft.com/office/drawing/2014/main" id="{8795D3B0-3022-9FFB-F857-E64ACB6AC024}"/>
              </a:ext>
            </a:extLst>
          </p:cNvPr>
          <p:cNvPicPr>
            <a:picLocks noChangeAspect="1"/>
          </p:cNvPicPr>
          <p:nvPr/>
        </p:nvPicPr>
        <p:blipFill>
          <a:blip r:embed="rId5"/>
          <a:stretch>
            <a:fillRect/>
          </a:stretch>
        </p:blipFill>
        <p:spPr>
          <a:xfrm>
            <a:off x="5413005" y="1496557"/>
            <a:ext cx="3505670" cy="3292636"/>
          </a:xfrm>
          <a:prstGeom prst="rect">
            <a:avLst/>
          </a:prstGeom>
        </p:spPr>
      </p:pic>
      <p:cxnSp>
        <p:nvCxnSpPr>
          <p:cNvPr id="27" name="Straight Arrow Connector 26">
            <a:extLst>
              <a:ext uri="{FF2B5EF4-FFF2-40B4-BE49-F238E27FC236}">
                <a16:creationId xmlns:a16="http://schemas.microsoft.com/office/drawing/2014/main" id="{2B3D93E6-465E-CD08-2C47-42F79A0BE865}"/>
              </a:ext>
            </a:extLst>
          </p:cNvPr>
          <p:cNvCxnSpPr/>
          <p:nvPr/>
        </p:nvCxnSpPr>
        <p:spPr>
          <a:xfrm>
            <a:off x="7185856" y="3149715"/>
            <a:ext cx="960120" cy="0"/>
          </a:xfrm>
          <a:prstGeom prst="straightConnector1">
            <a:avLst/>
          </a:prstGeom>
          <a:ln w="28575">
            <a:solidFill>
              <a:srgbClr val="C00000"/>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9A56095-618D-2A3D-9A46-B72A91206F39}"/>
              </a:ext>
            </a:extLst>
          </p:cNvPr>
          <p:cNvSpPr txBox="1"/>
          <p:nvPr/>
        </p:nvSpPr>
        <p:spPr>
          <a:xfrm>
            <a:off x="7774139" y="2803468"/>
            <a:ext cx="958917" cy="369332"/>
          </a:xfrm>
          <a:prstGeom prst="rect">
            <a:avLst/>
          </a:prstGeom>
          <a:noFill/>
        </p:spPr>
        <p:txBody>
          <a:bodyPr wrap="none" rtlCol="0">
            <a:spAutoFit/>
          </a:bodyPr>
          <a:lstStyle/>
          <a:p>
            <a:pPr algn="l"/>
            <a:r>
              <a:rPr lang="en-US" sz="1800">
                <a:solidFill>
                  <a:srgbClr val="C00000"/>
                </a:solidFill>
                <a:latin typeface="Calisto MT" panose="02040603050505030304" pitchFamily="18" charset="77"/>
                <a:cs typeface="Calibri" panose="020F0502020204030204" pitchFamily="34" charset="0"/>
              </a:rPr>
              <a:t>On beat</a:t>
            </a:r>
          </a:p>
        </p:txBody>
      </p:sp>
      <p:cxnSp>
        <p:nvCxnSpPr>
          <p:cNvPr id="29" name="Straight Arrow Connector 28">
            <a:extLst>
              <a:ext uri="{FF2B5EF4-FFF2-40B4-BE49-F238E27FC236}">
                <a16:creationId xmlns:a16="http://schemas.microsoft.com/office/drawing/2014/main" id="{6FC2E971-D0A9-5BF4-1A83-BF0F6FFCAA8F}"/>
              </a:ext>
            </a:extLst>
          </p:cNvPr>
          <p:cNvCxnSpPr>
            <a:cxnSpLocks/>
          </p:cNvCxnSpPr>
          <p:nvPr/>
        </p:nvCxnSpPr>
        <p:spPr>
          <a:xfrm flipH="1">
            <a:off x="6175824" y="3149715"/>
            <a:ext cx="990014" cy="0"/>
          </a:xfrm>
          <a:prstGeom prst="straightConnector1">
            <a:avLst/>
          </a:prstGeom>
          <a:ln w="28575">
            <a:solidFill>
              <a:srgbClr val="C00000"/>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5028E9E-B1E3-E61C-A4E7-5C0DFB64D052}"/>
              </a:ext>
            </a:extLst>
          </p:cNvPr>
          <p:cNvSpPr txBox="1"/>
          <p:nvPr/>
        </p:nvSpPr>
        <p:spPr>
          <a:xfrm>
            <a:off x="5642554" y="2803468"/>
            <a:ext cx="994824" cy="369332"/>
          </a:xfrm>
          <a:prstGeom prst="rect">
            <a:avLst/>
          </a:prstGeom>
          <a:noFill/>
        </p:spPr>
        <p:txBody>
          <a:bodyPr wrap="none" rtlCol="0">
            <a:spAutoFit/>
          </a:bodyPr>
          <a:lstStyle/>
          <a:p>
            <a:pPr algn="l"/>
            <a:r>
              <a:rPr lang="en-US" sz="1800">
                <a:solidFill>
                  <a:srgbClr val="C00000"/>
                </a:solidFill>
                <a:latin typeface="Calisto MT" panose="02040603050505030304" pitchFamily="18" charset="77"/>
                <a:cs typeface="Calibri" panose="020F0502020204030204" pitchFamily="34" charset="0"/>
              </a:rPr>
              <a:t>Off beat</a:t>
            </a:r>
          </a:p>
        </p:txBody>
      </p:sp>
      <p:cxnSp>
        <p:nvCxnSpPr>
          <p:cNvPr id="32" name="Straight Arrow Connector 31">
            <a:extLst>
              <a:ext uri="{FF2B5EF4-FFF2-40B4-BE49-F238E27FC236}">
                <a16:creationId xmlns:a16="http://schemas.microsoft.com/office/drawing/2014/main" id="{F1141579-E2B4-0661-9660-DACC62BAE8C4}"/>
              </a:ext>
            </a:extLst>
          </p:cNvPr>
          <p:cNvCxnSpPr>
            <a:cxnSpLocks/>
          </p:cNvCxnSpPr>
          <p:nvPr/>
        </p:nvCxnSpPr>
        <p:spPr>
          <a:xfrm>
            <a:off x="7165838" y="3149717"/>
            <a:ext cx="0" cy="976907"/>
          </a:xfrm>
          <a:prstGeom prst="straightConnector1">
            <a:avLst/>
          </a:prstGeom>
          <a:ln w="28575">
            <a:solidFill>
              <a:srgbClr val="C00000"/>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872AD88-5041-EA63-018B-91B785DF4ECF}"/>
              </a:ext>
            </a:extLst>
          </p:cNvPr>
          <p:cNvSpPr txBox="1"/>
          <p:nvPr/>
        </p:nvSpPr>
        <p:spPr>
          <a:xfrm>
            <a:off x="7182440" y="3789184"/>
            <a:ext cx="1152880" cy="369332"/>
          </a:xfrm>
          <a:prstGeom prst="rect">
            <a:avLst/>
          </a:prstGeom>
          <a:noFill/>
        </p:spPr>
        <p:txBody>
          <a:bodyPr wrap="none" rtlCol="0">
            <a:spAutoFit/>
          </a:bodyPr>
          <a:lstStyle/>
          <a:p>
            <a:pPr algn="l"/>
            <a:r>
              <a:rPr lang="en-US" sz="1800">
                <a:solidFill>
                  <a:srgbClr val="C00000"/>
                </a:solidFill>
                <a:latin typeface="Calisto MT" panose="02040603050505030304" pitchFamily="18" charset="77"/>
                <a:cs typeface="Calibri" panose="020F0502020204030204" pitchFamily="34" charset="0"/>
              </a:rPr>
              <a:t>After beat</a:t>
            </a:r>
          </a:p>
        </p:txBody>
      </p:sp>
      <p:cxnSp>
        <p:nvCxnSpPr>
          <p:cNvPr id="34" name="Straight Arrow Connector 33">
            <a:extLst>
              <a:ext uri="{FF2B5EF4-FFF2-40B4-BE49-F238E27FC236}">
                <a16:creationId xmlns:a16="http://schemas.microsoft.com/office/drawing/2014/main" id="{6FBA0455-7A3E-BA30-A4EC-CBD630059DE3}"/>
              </a:ext>
            </a:extLst>
          </p:cNvPr>
          <p:cNvCxnSpPr>
            <a:cxnSpLocks/>
          </p:cNvCxnSpPr>
          <p:nvPr/>
        </p:nvCxnSpPr>
        <p:spPr>
          <a:xfrm flipV="1">
            <a:off x="7165838" y="2171924"/>
            <a:ext cx="0" cy="977792"/>
          </a:xfrm>
          <a:prstGeom prst="straightConnector1">
            <a:avLst/>
          </a:prstGeom>
          <a:ln w="28575">
            <a:solidFill>
              <a:srgbClr val="C00000"/>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EFBBD6F-24F2-BA0E-B02B-3AFD46568C4E}"/>
              </a:ext>
            </a:extLst>
          </p:cNvPr>
          <p:cNvSpPr txBox="1"/>
          <p:nvPr/>
        </p:nvSpPr>
        <p:spPr>
          <a:xfrm>
            <a:off x="7185857" y="2136025"/>
            <a:ext cx="1285929" cy="369332"/>
          </a:xfrm>
          <a:prstGeom prst="rect">
            <a:avLst/>
          </a:prstGeom>
          <a:noFill/>
        </p:spPr>
        <p:txBody>
          <a:bodyPr wrap="none" rtlCol="0">
            <a:spAutoFit/>
          </a:bodyPr>
          <a:lstStyle/>
          <a:p>
            <a:pPr algn="l"/>
            <a:r>
              <a:rPr lang="en-US" sz="1800">
                <a:solidFill>
                  <a:srgbClr val="C00000"/>
                </a:solidFill>
                <a:latin typeface="Calisto MT" panose="02040603050505030304" pitchFamily="18" charset="77"/>
                <a:cs typeface="Calibri" panose="020F0502020204030204" pitchFamily="34" charset="0"/>
              </a:rPr>
              <a:t>Before beat</a:t>
            </a:r>
          </a:p>
        </p:txBody>
      </p:sp>
      <p:sp>
        <p:nvSpPr>
          <p:cNvPr id="4" name="TextBox 3">
            <a:extLst>
              <a:ext uri="{FF2B5EF4-FFF2-40B4-BE49-F238E27FC236}">
                <a16:creationId xmlns:a16="http://schemas.microsoft.com/office/drawing/2014/main" id="{21E89688-19F1-45B4-3B86-483CEB987002}"/>
              </a:ext>
            </a:extLst>
          </p:cNvPr>
          <p:cNvSpPr txBox="1"/>
          <p:nvPr/>
        </p:nvSpPr>
        <p:spPr>
          <a:xfrm>
            <a:off x="3134697" y="4407991"/>
            <a:ext cx="362600" cy="461665"/>
          </a:xfrm>
          <a:prstGeom prst="rect">
            <a:avLst/>
          </a:prstGeom>
          <a:noFill/>
        </p:spPr>
        <p:txBody>
          <a:bodyPr wrap="none" rtlCol="0">
            <a:spAutoFit/>
          </a:bodyPr>
          <a:lstStyle/>
          <a:p>
            <a:pPr algn="l"/>
            <a:r>
              <a:rPr lang="en-US" sz="2400" i="1">
                <a:latin typeface="Calisto MT" panose="02040603050505030304" pitchFamily="18" charset="77"/>
                <a:cs typeface="Calibri" panose="020F0502020204030204" pitchFamily="34" charset="0"/>
              </a:rPr>
              <a:t>f</a:t>
            </a:r>
            <a:r>
              <a:rPr lang="en-US" sz="2400" baseline="-25000">
                <a:latin typeface="Calisto MT" panose="02040603050505030304" pitchFamily="18" charset="77"/>
                <a:cs typeface="Calibri" panose="020F0502020204030204" pitchFamily="34" charset="0"/>
              </a:rPr>
              <a:t>4</a:t>
            </a:r>
          </a:p>
        </p:txBody>
      </p:sp>
      <p:cxnSp>
        <p:nvCxnSpPr>
          <p:cNvPr id="11" name="Straight Connector 10">
            <a:extLst>
              <a:ext uri="{FF2B5EF4-FFF2-40B4-BE49-F238E27FC236}">
                <a16:creationId xmlns:a16="http://schemas.microsoft.com/office/drawing/2014/main" id="{AE1A06BB-3D4B-F334-C41A-DCB79FDE4785}"/>
              </a:ext>
            </a:extLst>
          </p:cNvPr>
          <p:cNvCxnSpPr>
            <a:cxnSpLocks/>
          </p:cNvCxnSpPr>
          <p:nvPr/>
        </p:nvCxnSpPr>
        <p:spPr>
          <a:xfrm flipH="1">
            <a:off x="6689317" y="3153257"/>
            <a:ext cx="48936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3C9A43AE-755C-E93A-3653-EE263C3EA809}"/>
              </a:ext>
            </a:extLst>
          </p:cNvPr>
          <p:cNvSpPr/>
          <p:nvPr/>
        </p:nvSpPr>
        <p:spPr>
          <a:xfrm>
            <a:off x="6657395" y="3094881"/>
            <a:ext cx="90934" cy="95987"/>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EA51F19A-6514-8876-099E-2FC880AAF6D6}"/>
              </a:ext>
            </a:extLst>
          </p:cNvPr>
          <p:cNvPicPr>
            <a:picLocks noChangeAspect="1"/>
          </p:cNvPicPr>
          <p:nvPr/>
        </p:nvPicPr>
        <p:blipFill>
          <a:blip r:embed="rId6"/>
          <a:stretch>
            <a:fillRect/>
          </a:stretch>
        </p:blipFill>
        <p:spPr>
          <a:xfrm>
            <a:off x="1314206" y="1230613"/>
            <a:ext cx="3721843" cy="1112904"/>
          </a:xfrm>
          <a:prstGeom prst="rect">
            <a:avLst/>
          </a:prstGeom>
        </p:spPr>
      </p:pic>
    </p:spTree>
    <p:extLst>
      <p:ext uri="{BB962C8B-B14F-4D97-AF65-F5344CB8AC3E}">
        <p14:creationId xmlns:p14="http://schemas.microsoft.com/office/powerpoint/2010/main" val="402732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dissolve">
                                      <p:cBhvr>
                                        <p:cTn id="11" dur="500"/>
                                        <p:tgtEl>
                                          <p:spTgt spid="28"/>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right)">
                                      <p:cBhvr>
                                        <p:cTn id="15" dur="500"/>
                                        <p:tgtEl>
                                          <p:spTgt spid="29"/>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dissolve">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left)">
                                      <p:cBhvr>
                                        <p:cTn id="24" dur="500"/>
                                        <p:tgtEl>
                                          <p:spTgt spid="32"/>
                                        </p:tgtEl>
                                      </p:cBhvr>
                                    </p:animEffect>
                                  </p:childTnLst>
                                </p:cTn>
                              </p:par>
                            </p:childTnLst>
                          </p:cTn>
                        </p:par>
                        <p:par>
                          <p:cTn id="25" fill="hold">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dissolve">
                                      <p:cBhvr>
                                        <p:cTn id="28" dur="500"/>
                                        <p:tgtEl>
                                          <p:spTgt spid="33"/>
                                        </p:tgtEl>
                                      </p:cBhvr>
                                    </p:animEffect>
                                  </p:childTnLst>
                                </p:cTn>
                              </p:par>
                            </p:childTnLst>
                          </p:cTn>
                        </p:par>
                        <p:par>
                          <p:cTn id="29" fill="hold">
                            <p:stCondLst>
                              <p:cond delay="1000"/>
                            </p:stCondLst>
                            <p:childTnLst>
                              <p:par>
                                <p:cTn id="30" presetID="22" presetClass="entr" presetSubtype="2" fill="hold" nodeType="after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right)">
                                      <p:cBhvr>
                                        <p:cTn id="32" dur="500"/>
                                        <p:tgtEl>
                                          <p:spTgt spid="34"/>
                                        </p:tgtEl>
                                      </p:cBhvr>
                                    </p:animEffect>
                                  </p:childTnLst>
                                </p:cTn>
                              </p:par>
                            </p:childTnLst>
                          </p:cTn>
                        </p:par>
                        <p:par>
                          <p:cTn id="33" fill="hold">
                            <p:stCondLst>
                              <p:cond delay="1500"/>
                            </p:stCondLst>
                            <p:childTnLst>
                              <p:par>
                                <p:cTn id="34" presetID="9" presetClass="entr" presetSubtype="0"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dissolve">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xit" presetSubtype="0" fill="hold" nodeType="clickEffect">
                                  <p:stCondLst>
                                    <p:cond delay="0"/>
                                  </p:stCondLst>
                                  <p:childTnLst>
                                    <p:animEffect transition="out" filter="dissolve">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par>
                                <p:cTn id="42" presetID="9" presetClass="exit" presetSubtype="0" fill="hold" nodeType="withEffect">
                                  <p:stCondLst>
                                    <p:cond delay="0"/>
                                  </p:stCondLst>
                                  <p:childTnLst>
                                    <p:animEffect transition="out" filter="dissolve">
                                      <p:cBhvr>
                                        <p:cTn id="43" dur="500"/>
                                        <p:tgtEl>
                                          <p:spTgt spid="29"/>
                                        </p:tgtEl>
                                      </p:cBhvr>
                                    </p:animEffect>
                                    <p:set>
                                      <p:cBhvr>
                                        <p:cTn id="44" dur="1" fill="hold">
                                          <p:stCondLst>
                                            <p:cond delay="499"/>
                                          </p:stCondLst>
                                        </p:cTn>
                                        <p:tgtEl>
                                          <p:spTgt spid="29"/>
                                        </p:tgtEl>
                                        <p:attrNameLst>
                                          <p:attrName>style.visibility</p:attrName>
                                        </p:attrNameLst>
                                      </p:cBhvr>
                                      <p:to>
                                        <p:strVal val="hidden"/>
                                      </p:to>
                                    </p:set>
                                  </p:childTnLst>
                                </p:cTn>
                              </p:par>
                              <p:par>
                                <p:cTn id="45" presetID="9" presetClass="exit" presetSubtype="0" fill="hold" grpId="1" nodeType="withEffect">
                                  <p:stCondLst>
                                    <p:cond delay="0"/>
                                  </p:stCondLst>
                                  <p:childTnLst>
                                    <p:animEffect transition="out" filter="dissolve">
                                      <p:cBhvr>
                                        <p:cTn id="46" dur="500"/>
                                        <p:tgtEl>
                                          <p:spTgt spid="31"/>
                                        </p:tgtEl>
                                      </p:cBhvr>
                                    </p:animEffect>
                                    <p:set>
                                      <p:cBhvr>
                                        <p:cTn id="47" dur="1" fill="hold">
                                          <p:stCondLst>
                                            <p:cond delay="499"/>
                                          </p:stCondLst>
                                        </p:cTn>
                                        <p:tgtEl>
                                          <p:spTgt spid="31"/>
                                        </p:tgtEl>
                                        <p:attrNameLst>
                                          <p:attrName>style.visibility</p:attrName>
                                        </p:attrNameLst>
                                      </p:cBhvr>
                                      <p:to>
                                        <p:strVal val="hidden"/>
                                      </p:to>
                                    </p:set>
                                  </p:childTnLst>
                                </p:cTn>
                              </p:par>
                              <p:par>
                                <p:cTn id="48" presetID="9" presetClass="exit" presetSubtype="0" fill="hold" nodeType="withEffect">
                                  <p:stCondLst>
                                    <p:cond delay="0"/>
                                  </p:stCondLst>
                                  <p:childTnLst>
                                    <p:animEffect transition="out" filter="dissolve">
                                      <p:cBhvr>
                                        <p:cTn id="49" dur="500"/>
                                        <p:tgtEl>
                                          <p:spTgt spid="32"/>
                                        </p:tgtEl>
                                      </p:cBhvr>
                                    </p:animEffect>
                                    <p:set>
                                      <p:cBhvr>
                                        <p:cTn id="50" dur="1" fill="hold">
                                          <p:stCondLst>
                                            <p:cond delay="499"/>
                                          </p:stCondLst>
                                        </p:cTn>
                                        <p:tgtEl>
                                          <p:spTgt spid="32"/>
                                        </p:tgtEl>
                                        <p:attrNameLst>
                                          <p:attrName>style.visibility</p:attrName>
                                        </p:attrNameLst>
                                      </p:cBhvr>
                                      <p:to>
                                        <p:strVal val="hidden"/>
                                      </p:to>
                                    </p:set>
                                  </p:childTnLst>
                                </p:cTn>
                              </p:par>
                              <p:par>
                                <p:cTn id="51" presetID="9" presetClass="exit" presetSubtype="0" fill="hold" grpId="1" nodeType="withEffect">
                                  <p:stCondLst>
                                    <p:cond delay="0"/>
                                  </p:stCondLst>
                                  <p:childTnLst>
                                    <p:animEffect transition="out" filter="dissolve">
                                      <p:cBhvr>
                                        <p:cTn id="52" dur="500"/>
                                        <p:tgtEl>
                                          <p:spTgt spid="33"/>
                                        </p:tgtEl>
                                      </p:cBhvr>
                                    </p:animEffect>
                                    <p:set>
                                      <p:cBhvr>
                                        <p:cTn id="53" dur="1" fill="hold">
                                          <p:stCondLst>
                                            <p:cond delay="499"/>
                                          </p:stCondLst>
                                        </p:cTn>
                                        <p:tgtEl>
                                          <p:spTgt spid="33"/>
                                        </p:tgtEl>
                                        <p:attrNameLst>
                                          <p:attrName>style.visibility</p:attrName>
                                        </p:attrNameLst>
                                      </p:cBhvr>
                                      <p:to>
                                        <p:strVal val="hidden"/>
                                      </p:to>
                                    </p:set>
                                  </p:childTnLst>
                                </p:cTn>
                              </p:par>
                              <p:par>
                                <p:cTn id="54" presetID="9" presetClass="exit" presetSubtype="0" fill="hold" nodeType="withEffect">
                                  <p:stCondLst>
                                    <p:cond delay="0"/>
                                  </p:stCondLst>
                                  <p:childTnLst>
                                    <p:animEffect transition="out" filter="dissolve">
                                      <p:cBhvr>
                                        <p:cTn id="55" dur="500"/>
                                        <p:tgtEl>
                                          <p:spTgt spid="34"/>
                                        </p:tgtEl>
                                      </p:cBhvr>
                                    </p:animEffect>
                                    <p:set>
                                      <p:cBhvr>
                                        <p:cTn id="56" dur="1" fill="hold">
                                          <p:stCondLst>
                                            <p:cond delay="499"/>
                                          </p:stCondLst>
                                        </p:cTn>
                                        <p:tgtEl>
                                          <p:spTgt spid="34"/>
                                        </p:tgtEl>
                                        <p:attrNameLst>
                                          <p:attrName>style.visibility</p:attrName>
                                        </p:attrNameLst>
                                      </p:cBhvr>
                                      <p:to>
                                        <p:strVal val="hidden"/>
                                      </p:to>
                                    </p:set>
                                  </p:childTnLst>
                                </p:cTn>
                              </p:par>
                              <p:par>
                                <p:cTn id="57" presetID="9" presetClass="exit" presetSubtype="0" fill="hold" grpId="1" nodeType="withEffect">
                                  <p:stCondLst>
                                    <p:cond delay="0"/>
                                  </p:stCondLst>
                                  <p:childTnLst>
                                    <p:animEffect transition="out" filter="dissolve">
                                      <p:cBhvr>
                                        <p:cTn id="58" dur="500"/>
                                        <p:tgtEl>
                                          <p:spTgt spid="35"/>
                                        </p:tgtEl>
                                      </p:cBhvr>
                                    </p:animEffect>
                                    <p:set>
                                      <p:cBhvr>
                                        <p:cTn id="59" dur="1" fill="hold">
                                          <p:stCondLst>
                                            <p:cond delay="499"/>
                                          </p:stCondLst>
                                        </p:cTn>
                                        <p:tgtEl>
                                          <p:spTgt spid="35"/>
                                        </p:tgtEl>
                                        <p:attrNameLst>
                                          <p:attrName>style.visibility</p:attrName>
                                        </p:attrNameLst>
                                      </p:cBhvr>
                                      <p:to>
                                        <p:strVal val="hidden"/>
                                      </p:to>
                                    </p:set>
                                  </p:childTnLst>
                                </p:cTn>
                              </p:par>
                              <p:par>
                                <p:cTn id="60" presetID="9" presetClass="exit" presetSubtype="0" fill="hold" grpId="1" nodeType="withEffect">
                                  <p:stCondLst>
                                    <p:cond delay="0"/>
                                  </p:stCondLst>
                                  <p:childTnLst>
                                    <p:animEffect transition="out" filter="dissolve">
                                      <p:cBhvr>
                                        <p:cTn id="61" dur="500"/>
                                        <p:tgtEl>
                                          <p:spTgt spid="28"/>
                                        </p:tgtEl>
                                      </p:cBhvr>
                                    </p:animEffect>
                                    <p:set>
                                      <p:cBhvr>
                                        <p:cTn id="62"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P spid="31" grpId="0"/>
      <p:bldP spid="31" grpId="1"/>
      <p:bldP spid="33" grpId="0"/>
      <p:bldP spid="33" grpId="1"/>
      <p:bldP spid="35" grpId="0"/>
      <p:bldP spid="3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9FA7C-087D-E4E6-2D33-541D486F25CC}"/>
              </a:ext>
            </a:extLst>
          </p:cNvPr>
          <p:cNvSpPr>
            <a:spLocks noGrp="1"/>
          </p:cNvSpPr>
          <p:nvPr>
            <p:ph type="title"/>
          </p:nvPr>
        </p:nvSpPr>
        <p:spPr/>
        <p:txBody>
          <a:bodyPr/>
          <a:lstStyle/>
          <a:p>
            <a:r>
              <a:rPr lang="en-US"/>
              <a:t>Coefficient spaces</a:t>
            </a:r>
          </a:p>
        </p:txBody>
      </p:sp>
      <p:sp>
        <p:nvSpPr>
          <p:cNvPr id="3" name="Content Placeholder 2">
            <a:extLst>
              <a:ext uri="{FF2B5EF4-FFF2-40B4-BE49-F238E27FC236}">
                <a16:creationId xmlns:a16="http://schemas.microsoft.com/office/drawing/2014/main" id="{FE9DEC34-22AB-DE97-0D4F-F31B19F08252}"/>
              </a:ext>
            </a:extLst>
          </p:cNvPr>
          <p:cNvSpPr>
            <a:spLocks noGrp="1"/>
          </p:cNvSpPr>
          <p:nvPr>
            <p:ph idx="1"/>
          </p:nvPr>
        </p:nvSpPr>
        <p:spPr>
          <a:xfrm>
            <a:off x="628650" y="516265"/>
            <a:ext cx="7886700" cy="346249"/>
          </a:xfrm>
        </p:spPr>
        <p:txBody>
          <a:bodyPr>
            <a:normAutofit fontScale="92500" lnSpcReduction="10000"/>
          </a:bodyPr>
          <a:lstStyle/>
          <a:p>
            <a:pPr marL="0" indent="0" algn="ctr">
              <a:buNone/>
            </a:pPr>
            <a:r>
              <a:rPr lang="en-US"/>
              <a:t>Periodicities need not be integer multiples of the minimal duration.</a:t>
            </a:r>
          </a:p>
        </p:txBody>
      </p:sp>
      <p:sp>
        <p:nvSpPr>
          <p:cNvPr id="5" name="TextBox 4">
            <a:extLst>
              <a:ext uri="{FF2B5EF4-FFF2-40B4-BE49-F238E27FC236}">
                <a16:creationId xmlns:a16="http://schemas.microsoft.com/office/drawing/2014/main" id="{332D7826-91E4-323A-2F73-C58D16EFDEF9}"/>
              </a:ext>
            </a:extLst>
          </p:cNvPr>
          <p:cNvSpPr txBox="1"/>
          <p:nvPr/>
        </p:nvSpPr>
        <p:spPr>
          <a:xfrm>
            <a:off x="201167" y="2186424"/>
            <a:ext cx="1631201" cy="646331"/>
          </a:xfrm>
          <a:prstGeom prst="rect">
            <a:avLst/>
          </a:prstGeom>
          <a:noFill/>
        </p:spPr>
        <p:txBody>
          <a:bodyPr wrap="square" rtlCol="0">
            <a:spAutoFit/>
          </a:bodyPr>
          <a:lstStyle/>
          <a:p>
            <a:pPr algn="l"/>
            <a:r>
              <a:rPr lang="en-US" sz="1800">
                <a:latin typeface="Calisto MT" panose="02040603050505030304" pitchFamily="18" charset="77"/>
                <a:cs typeface="Calibri" panose="020F0502020204030204" pitchFamily="34" charset="0"/>
              </a:rPr>
              <a:t>⅘</a:t>
            </a:r>
            <a:r>
              <a:rPr lang="en-US" sz="1800">
                <a:latin typeface="Helsinki Text Std" panose="02000400000000000000" pitchFamily="2" charset="77"/>
                <a:cs typeface="Calibri" panose="020F0502020204030204" pitchFamily="34" charset="0"/>
              </a:rPr>
              <a:t>q</a:t>
            </a:r>
            <a:r>
              <a:rPr lang="en-US" sz="1800">
                <a:latin typeface="Calisto MT" panose="02040603050505030304" pitchFamily="18" charset="77"/>
                <a:cs typeface="Calibri" panose="020F0502020204030204" pitchFamily="34" charset="0"/>
              </a:rPr>
              <a:t> periodicity </a:t>
            </a:r>
          </a:p>
          <a:p>
            <a:pPr algn="r"/>
            <a:r>
              <a:rPr lang="en-US" sz="1800">
                <a:latin typeface="Calisto MT" panose="02040603050505030304" pitchFamily="18" charset="77"/>
                <a:cs typeface="Calibri" panose="020F0502020204030204" pitchFamily="34" charset="0"/>
              </a:rPr>
              <a:t>(cosine): </a:t>
            </a:r>
          </a:p>
        </p:txBody>
      </p:sp>
      <p:sp>
        <p:nvSpPr>
          <p:cNvPr id="6" name="TextBox 5">
            <a:extLst>
              <a:ext uri="{FF2B5EF4-FFF2-40B4-BE49-F238E27FC236}">
                <a16:creationId xmlns:a16="http://schemas.microsoft.com/office/drawing/2014/main" id="{C488B07C-A231-5236-493C-0EC2939E5736}"/>
              </a:ext>
            </a:extLst>
          </p:cNvPr>
          <p:cNvSpPr txBox="1"/>
          <p:nvPr/>
        </p:nvSpPr>
        <p:spPr>
          <a:xfrm>
            <a:off x="201167" y="3010684"/>
            <a:ext cx="1631201" cy="646331"/>
          </a:xfrm>
          <a:prstGeom prst="rect">
            <a:avLst/>
          </a:prstGeom>
          <a:noFill/>
        </p:spPr>
        <p:txBody>
          <a:bodyPr wrap="square" rtlCol="0">
            <a:spAutoFit/>
          </a:bodyPr>
          <a:lstStyle/>
          <a:p>
            <a:pPr algn="l"/>
            <a:r>
              <a:rPr lang="en-US" sz="1800">
                <a:latin typeface="Calisto MT" panose="02040603050505030304" pitchFamily="18" charset="77"/>
                <a:cs typeface="Calibri" panose="020F0502020204030204" pitchFamily="34" charset="0"/>
              </a:rPr>
              <a:t>⅘</a:t>
            </a:r>
            <a:r>
              <a:rPr lang="en-US" sz="1800">
                <a:latin typeface="Helsinki Text Std" panose="02000400000000000000" pitchFamily="2" charset="77"/>
                <a:cs typeface="Calibri" panose="020F0502020204030204" pitchFamily="34" charset="0"/>
              </a:rPr>
              <a:t>q</a:t>
            </a:r>
            <a:r>
              <a:rPr lang="en-US" sz="1800">
                <a:latin typeface="Calisto MT" panose="02040603050505030304" pitchFamily="18" charset="77"/>
                <a:cs typeface="Calibri" panose="020F0502020204030204" pitchFamily="34" charset="0"/>
              </a:rPr>
              <a:t> periodicity</a:t>
            </a:r>
          </a:p>
          <a:p>
            <a:pPr algn="r"/>
            <a:r>
              <a:rPr lang="en-US" sz="1800">
                <a:latin typeface="Calisto MT" panose="02040603050505030304" pitchFamily="18" charset="77"/>
                <a:cs typeface="Calibri" panose="020F0502020204030204" pitchFamily="34" charset="0"/>
              </a:rPr>
              <a:t> (–sine): </a:t>
            </a:r>
          </a:p>
        </p:txBody>
      </p:sp>
      <p:pic>
        <p:nvPicPr>
          <p:cNvPr id="15" name="Picture 14">
            <a:extLst>
              <a:ext uri="{FF2B5EF4-FFF2-40B4-BE49-F238E27FC236}">
                <a16:creationId xmlns:a16="http://schemas.microsoft.com/office/drawing/2014/main" id="{DD4C3342-2398-3143-BA88-A1DD9B6AF59B}"/>
              </a:ext>
            </a:extLst>
          </p:cNvPr>
          <p:cNvPicPr>
            <a:picLocks noChangeAspect="1"/>
          </p:cNvPicPr>
          <p:nvPr/>
        </p:nvPicPr>
        <p:blipFill>
          <a:blip r:embed="rId3"/>
          <a:stretch>
            <a:fillRect/>
          </a:stretch>
        </p:blipFill>
        <p:spPr>
          <a:xfrm>
            <a:off x="1832398" y="1958172"/>
            <a:ext cx="3336194" cy="995350"/>
          </a:xfrm>
          <a:prstGeom prst="rect">
            <a:avLst/>
          </a:prstGeom>
        </p:spPr>
      </p:pic>
      <p:pic>
        <p:nvPicPr>
          <p:cNvPr id="17" name="Picture 16">
            <a:extLst>
              <a:ext uri="{FF2B5EF4-FFF2-40B4-BE49-F238E27FC236}">
                <a16:creationId xmlns:a16="http://schemas.microsoft.com/office/drawing/2014/main" id="{657CF628-E5F0-83A1-1A60-FE21F09DE8EB}"/>
              </a:ext>
            </a:extLst>
          </p:cNvPr>
          <p:cNvPicPr>
            <a:picLocks noChangeAspect="1"/>
          </p:cNvPicPr>
          <p:nvPr/>
        </p:nvPicPr>
        <p:blipFill>
          <a:blip r:embed="rId4"/>
          <a:stretch>
            <a:fillRect/>
          </a:stretch>
        </p:blipFill>
        <p:spPr>
          <a:xfrm>
            <a:off x="1832398" y="2953522"/>
            <a:ext cx="3336224" cy="1026224"/>
          </a:xfrm>
          <a:prstGeom prst="rect">
            <a:avLst/>
          </a:prstGeom>
        </p:spPr>
      </p:pic>
      <p:pic>
        <p:nvPicPr>
          <p:cNvPr id="20" name="Picture 19">
            <a:extLst>
              <a:ext uri="{FF2B5EF4-FFF2-40B4-BE49-F238E27FC236}">
                <a16:creationId xmlns:a16="http://schemas.microsoft.com/office/drawing/2014/main" id="{979B6CF6-EA74-473C-C613-A2EFF5E01BFC}"/>
              </a:ext>
            </a:extLst>
          </p:cNvPr>
          <p:cNvPicPr>
            <a:picLocks noChangeAspect="1"/>
          </p:cNvPicPr>
          <p:nvPr/>
        </p:nvPicPr>
        <p:blipFill>
          <a:blip r:embed="rId5"/>
          <a:stretch>
            <a:fillRect/>
          </a:stretch>
        </p:blipFill>
        <p:spPr>
          <a:xfrm>
            <a:off x="5421209" y="1226240"/>
            <a:ext cx="3521627" cy="3291840"/>
          </a:xfrm>
          <a:prstGeom prst="rect">
            <a:avLst/>
          </a:prstGeom>
        </p:spPr>
      </p:pic>
      <p:sp>
        <p:nvSpPr>
          <p:cNvPr id="7" name="Date Placeholder 3">
            <a:extLst>
              <a:ext uri="{FF2B5EF4-FFF2-40B4-BE49-F238E27FC236}">
                <a16:creationId xmlns:a16="http://schemas.microsoft.com/office/drawing/2014/main" id="{41255AD6-B79F-5BF9-2D20-647DC95BD240}"/>
              </a:ext>
            </a:extLst>
          </p:cNvPr>
          <p:cNvSpPr>
            <a:spLocks noGrp="1"/>
          </p:cNvSpPr>
          <p:nvPr>
            <p:ph type="dt" sz="half" idx="10"/>
          </p:nvPr>
        </p:nvSpPr>
        <p:spPr>
          <a:xfrm>
            <a:off x="487974" y="4835311"/>
            <a:ext cx="2057400" cy="273844"/>
          </a:xfrm>
        </p:spPr>
        <p:txBody>
          <a:bodyPr/>
          <a:lstStyle/>
          <a:p>
            <a:r>
              <a:rPr lang="en-US"/>
              <a:t>IRMA 5/14/2025</a:t>
            </a:r>
          </a:p>
        </p:txBody>
      </p:sp>
      <p:sp>
        <p:nvSpPr>
          <p:cNvPr id="8" name="Footer Placeholder 4">
            <a:extLst>
              <a:ext uri="{FF2B5EF4-FFF2-40B4-BE49-F238E27FC236}">
                <a16:creationId xmlns:a16="http://schemas.microsoft.com/office/drawing/2014/main" id="{29E48051-02DB-C3DE-85B0-3869A0170718}"/>
              </a:ext>
            </a:extLst>
          </p:cNvPr>
          <p:cNvSpPr>
            <a:spLocks noGrp="1"/>
          </p:cNvSpPr>
          <p:nvPr>
            <p:ph type="ftr" sz="quarter" idx="11"/>
          </p:nvPr>
        </p:nvSpPr>
        <p:spPr>
          <a:xfrm>
            <a:off x="3028950" y="4869656"/>
            <a:ext cx="3086100" cy="273844"/>
          </a:xfrm>
        </p:spPr>
        <p:txBody>
          <a:bodyPr/>
          <a:lstStyle/>
          <a:p>
            <a:r>
              <a:rPr lang="en-US"/>
              <a:t>Applications of Fourier Transform</a:t>
            </a:r>
          </a:p>
        </p:txBody>
      </p:sp>
      <p:sp>
        <p:nvSpPr>
          <p:cNvPr id="9" name="Slide Number Placeholder 5">
            <a:extLst>
              <a:ext uri="{FF2B5EF4-FFF2-40B4-BE49-F238E27FC236}">
                <a16:creationId xmlns:a16="http://schemas.microsoft.com/office/drawing/2014/main" id="{D7AD517F-4891-4D91-8BA9-6F0BCCEC2F8C}"/>
              </a:ext>
            </a:extLst>
          </p:cNvPr>
          <p:cNvSpPr>
            <a:spLocks noGrp="1"/>
          </p:cNvSpPr>
          <p:nvPr>
            <p:ph type="sldNum" sz="quarter" idx="12"/>
          </p:nvPr>
        </p:nvSpPr>
        <p:spPr>
          <a:xfrm>
            <a:off x="6598626" y="4869656"/>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7</a:t>
            </a:fld>
            <a:endParaRPr lang="en-US">
              <a:latin typeface="Calisto MT" panose="02040603050505030304" pitchFamily="18" charset="77"/>
            </a:endParaRPr>
          </a:p>
        </p:txBody>
      </p:sp>
      <p:cxnSp>
        <p:nvCxnSpPr>
          <p:cNvPr id="11" name="Straight Connector 10">
            <a:extLst>
              <a:ext uri="{FF2B5EF4-FFF2-40B4-BE49-F238E27FC236}">
                <a16:creationId xmlns:a16="http://schemas.microsoft.com/office/drawing/2014/main" id="{CCECA3FD-D686-A4A4-27D3-B567478EF0A7}"/>
              </a:ext>
            </a:extLst>
          </p:cNvPr>
          <p:cNvCxnSpPr>
            <a:cxnSpLocks/>
          </p:cNvCxnSpPr>
          <p:nvPr/>
        </p:nvCxnSpPr>
        <p:spPr>
          <a:xfrm flipV="1">
            <a:off x="7199005" y="1530350"/>
            <a:ext cx="1386195" cy="13344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94220D2-CDBE-B78B-217A-5DC433CC78EC}"/>
              </a:ext>
            </a:extLst>
          </p:cNvPr>
          <p:cNvSpPr/>
          <p:nvPr/>
        </p:nvSpPr>
        <p:spPr>
          <a:xfrm>
            <a:off x="8549258" y="1479181"/>
            <a:ext cx="90934" cy="95987"/>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2E91DFF-A3E9-437C-AC1C-990C90CFF052}"/>
              </a:ext>
            </a:extLst>
          </p:cNvPr>
          <p:cNvPicPr>
            <a:picLocks noChangeAspect="1"/>
          </p:cNvPicPr>
          <p:nvPr/>
        </p:nvPicPr>
        <p:blipFill>
          <a:blip r:embed="rId6"/>
          <a:stretch>
            <a:fillRect/>
          </a:stretch>
        </p:blipFill>
        <p:spPr>
          <a:xfrm>
            <a:off x="1334526" y="887145"/>
            <a:ext cx="3721843" cy="1112904"/>
          </a:xfrm>
          <a:prstGeom prst="rect">
            <a:avLst/>
          </a:prstGeom>
        </p:spPr>
      </p:pic>
      <p:sp>
        <p:nvSpPr>
          <p:cNvPr id="16" name="TextBox 15">
            <a:extLst>
              <a:ext uri="{FF2B5EF4-FFF2-40B4-BE49-F238E27FC236}">
                <a16:creationId xmlns:a16="http://schemas.microsoft.com/office/drawing/2014/main" id="{09C9D6C1-413E-8E7F-B55C-EEDE8B483CDA}"/>
              </a:ext>
            </a:extLst>
          </p:cNvPr>
          <p:cNvSpPr txBox="1"/>
          <p:nvPr/>
        </p:nvSpPr>
        <p:spPr>
          <a:xfrm>
            <a:off x="3155017" y="4137675"/>
            <a:ext cx="362600" cy="461665"/>
          </a:xfrm>
          <a:prstGeom prst="rect">
            <a:avLst/>
          </a:prstGeom>
          <a:noFill/>
        </p:spPr>
        <p:txBody>
          <a:bodyPr wrap="none" rtlCol="0">
            <a:spAutoFit/>
          </a:bodyPr>
          <a:lstStyle/>
          <a:p>
            <a:pPr algn="l"/>
            <a:r>
              <a:rPr lang="en-US" sz="2400" i="1">
                <a:latin typeface="Calisto MT" panose="02040603050505030304" pitchFamily="18" charset="77"/>
                <a:cs typeface="Calibri" panose="020F0502020204030204" pitchFamily="34" charset="0"/>
              </a:rPr>
              <a:t>f</a:t>
            </a:r>
            <a:r>
              <a:rPr lang="en-US" sz="2400" baseline="-25000">
                <a:latin typeface="Calisto MT" panose="02040603050505030304" pitchFamily="18" charset="77"/>
                <a:cs typeface="Calibri" panose="020F0502020204030204" pitchFamily="34" charset="0"/>
              </a:rPr>
              <a:t>5</a:t>
            </a:r>
          </a:p>
        </p:txBody>
      </p:sp>
      <p:sp>
        <p:nvSpPr>
          <p:cNvPr id="18" name="TextBox 17">
            <a:extLst>
              <a:ext uri="{FF2B5EF4-FFF2-40B4-BE49-F238E27FC236}">
                <a16:creationId xmlns:a16="http://schemas.microsoft.com/office/drawing/2014/main" id="{0229490F-89F0-4E95-82B0-79A0117C14E8}"/>
              </a:ext>
            </a:extLst>
          </p:cNvPr>
          <p:cNvSpPr txBox="1"/>
          <p:nvPr/>
        </p:nvSpPr>
        <p:spPr>
          <a:xfrm>
            <a:off x="6033098" y="881881"/>
            <a:ext cx="2331813" cy="369332"/>
          </a:xfrm>
          <a:prstGeom prst="rect">
            <a:avLst/>
          </a:prstGeom>
          <a:noFill/>
        </p:spPr>
        <p:txBody>
          <a:bodyPr wrap="square" rtlCol="0">
            <a:spAutoFit/>
          </a:bodyPr>
          <a:lstStyle/>
          <a:p>
            <a:pPr algn="ctr"/>
            <a:r>
              <a:rPr lang="en-US" sz="1800">
                <a:latin typeface="Calisto MT" panose="02040603050505030304" pitchFamily="18" charset="77"/>
                <a:cs typeface="Calibri" panose="020F0502020204030204" pitchFamily="34" charset="0"/>
              </a:rPr>
              <a:t>On complex plane: </a:t>
            </a:r>
          </a:p>
        </p:txBody>
      </p:sp>
    </p:spTree>
    <p:extLst>
      <p:ext uri="{BB962C8B-B14F-4D97-AF65-F5344CB8AC3E}">
        <p14:creationId xmlns:p14="http://schemas.microsoft.com/office/powerpoint/2010/main" val="2931371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F958E-A048-EF30-2311-3BFD084A007F}"/>
              </a:ext>
            </a:extLst>
          </p:cNvPr>
          <p:cNvSpPr>
            <a:spLocks noGrp="1"/>
          </p:cNvSpPr>
          <p:nvPr>
            <p:ph type="title"/>
          </p:nvPr>
        </p:nvSpPr>
        <p:spPr/>
        <p:txBody>
          <a:bodyPr/>
          <a:lstStyle/>
          <a:p>
            <a:r>
              <a:rPr lang="en-US"/>
              <a:t>Phase and magnitude</a:t>
            </a:r>
          </a:p>
        </p:txBody>
      </p:sp>
      <p:sp>
        <p:nvSpPr>
          <p:cNvPr id="3" name="Content Placeholder 2">
            <a:extLst>
              <a:ext uri="{FF2B5EF4-FFF2-40B4-BE49-F238E27FC236}">
                <a16:creationId xmlns:a16="http://schemas.microsoft.com/office/drawing/2014/main" id="{3EAF8540-9A40-1C11-6350-069F6D67211F}"/>
              </a:ext>
            </a:extLst>
          </p:cNvPr>
          <p:cNvSpPr>
            <a:spLocks noGrp="1"/>
          </p:cNvSpPr>
          <p:nvPr>
            <p:ph idx="1"/>
          </p:nvPr>
        </p:nvSpPr>
        <p:spPr>
          <a:xfrm>
            <a:off x="628650" y="470374"/>
            <a:ext cx="7886700" cy="3263504"/>
          </a:xfrm>
        </p:spPr>
        <p:txBody>
          <a:bodyPr/>
          <a:lstStyle/>
          <a:p>
            <a:pPr marL="0" indent="0" algn="ctr">
              <a:buNone/>
            </a:pPr>
            <a:r>
              <a:rPr lang="en-US"/>
              <a:t>Angle in 2-d space corresponds to the </a:t>
            </a:r>
            <a:r>
              <a:rPr lang="en-US" b="1"/>
              <a:t>phase</a:t>
            </a:r>
            <a:r>
              <a:rPr lang="en-US"/>
              <a:t> of the best-matching simple sinusoid.</a:t>
            </a:r>
          </a:p>
        </p:txBody>
      </p:sp>
      <p:pic>
        <p:nvPicPr>
          <p:cNvPr id="5" name="Picture 4">
            <a:extLst>
              <a:ext uri="{FF2B5EF4-FFF2-40B4-BE49-F238E27FC236}">
                <a16:creationId xmlns:a16="http://schemas.microsoft.com/office/drawing/2014/main" id="{64A3423A-D168-5534-DF87-BD154C153851}"/>
              </a:ext>
            </a:extLst>
          </p:cNvPr>
          <p:cNvPicPr>
            <a:picLocks noChangeAspect="1"/>
          </p:cNvPicPr>
          <p:nvPr/>
        </p:nvPicPr>
        <p:blipFill>
          <a:blip r:embed="rId3"/>
          <a:stretch>
            <a:fillRect/>
          </a:stretch>
        </p:blipFill>
        <p:spPr>
          <a:xfrm>
            <a:off x="5421209" y="1226240"/>
            <a:ext cx="3521627" cy="3291840"/>
          </a:xfrm>
          <a:prstGeom prst="rect">
            <a:avLst/>
          </a:prstGeom>
        </p:spPr>
      </p:pic>
      <p:sp>
        <p:nvSpPr>
          <p:cNvPr id="6" name="Arc 5">
            <a:extLst>
              <a:ext uri="{FF2B5EF4-FFF2-40B4-BE49-F238E27FC236}">
                <a16:creationId xmlns:a16="http://schemas.microsoft.com/office/drawing/2014/main" id="{9E823994-65BB-D31E-715D-B41DCC4CCF8F}"/>
              </a:ext>
            </a:extLst>
          </p:cNvPr>
          <p:cNvSpPr/>
          <p:nvPr/>
        </p:nvSpPr>
        <p:spPr>
          <a:xfrm>
            <a:off x="7327625" y="2364519"/>
            <a:ext cx="763413" cy="1015282"/>
          </a:xfrm>
          <a:prstGeom prst="arc">
            <a:avLst/>
          </a:prstGeom>
          <a:ln w="28575">
            <a:solidFill>
              <a:srgbClr val="C00000"/>
            </a:solidFill>
            <a:headEnd type="stealth" w="lg" len="lg"/>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Calisto MT" panose="02040603050505030304" pitchFamily="18" charset="77"/>
            </a:endParaRPr>
          </a:p>
        </p:txBody>
      </p:sp>
      <p:cxnSp>
        <p:nvCxnSpPr>
          <p:cNvPr id="10" name="Straight Connector 9">
            <a:extLst>
              <a:ext uri="{FF2B5EF4-FFF2-40B4-BE49-F238E27FC236}">
                <a16:creationId xmlns:a16="http://schemas.microsoft.com/office/drawing/2014/main" id="{91BF4329-0C90-F680-A19F-F8EC52F63751}"/>
              </a:ext>
            </a:extLst>
          </p:cNvPr>
          <p:cNvCxnSpPr>
            <a:cxnSpLocks/>
            <a:endCxn id="12" idx="3"/>
          </p:cNvCxnSpPr>
          <p:nvPr/>
        </p:nvCxnSpPr>
        <p:spPr>
          <a:xfrm flipV="1">
            <a:off x="7199005" y="1562828"/>
            <a:ext cx="1355414" cy="13019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A3B290E-7B2B-D03D-1DBA-056A4391708A}"/>
              </a:ext>
            </a:extLst>
          </p:cNvPr>
          <p:cNvSpPr/>
          <p:nvPr/>
        </p:nvSpPr>
        <p:spPr>
          <a:xfrm>
            <a:off x="8541102" y="1480898"/>
            <a:ext cx="90934" cy="95987"/>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1AD86A1-7C18-559E-4027-A977FF24AC26}"/>
              </a:ext>
            </a:extLst>
          </p:cNvPr>
          <p:cNvSpPr txBox="1"/>
          <p:nvPr/>
        </p:nvSpPr>
        <p:spPr>
          <a:xfrm>
            <a:off x="8093524" y="2295940"/>
            <a:ext cx="771365" cy="369332"/>
          </a:xfrm>
          <a:prstGeom prst="rect">
            <a:avLst/>
          </a:prstGeom>
          <a:noFill/>
        </p:spPr>
        <p:txBody>
          <a:bodyPr wrap="none" rtlCol="0">
            <a:spAutoFit/>
          </a:bodyPr>
          <a:lstStyle/>
          <a:p>
            <a:pPr algn="l"/>
            <a:r>
              <a:rPr lang="en-US" sz="1800">
                <a:solidFill>
                  <a:srgbClr val="C00000"/>
                </a:solidFill>
                <a:latin typeface="Calisto MT" panose="02040603050505030304" pitchFamily="18" charset="77"/>
                <a:cs typeface="Calibri" panose="020F0502020204030204" pitchFamily="34" charset="0"/>
              </a:rPr>
              <a:t>Angle</a:t>
            </a:r>
          </a:p>
        </p:txBody>
      </p:sp>
      <p:pic>
        <p:nvPicPr>
          <p:cNvPr id="11" name="Picture 10">
            <a:extLst>
              <a:ext uri="{FF2B5EF4-FFF2-40B4-BE49-F238E27FC236}">
                <a16:creationId xmlns:a16="http://schemas.microsoft.com/office/drawing/2014/main" id="{604DC073-3184-AB79-D1E4-106D1950EB82}"/>
              </a:ext>
            </a:extLst>
          </p:cNvPr>
          <p:cNvPicPr>
            <a:picLocks noChangeAspect="1"/>
          </p:cNvPicPr>
          <p:nvPr/>
        </p:nvPicPr>
        <p:blipFill>
          <a:blip r:embed="rId4"/>
          <a:stretch>
            <a:fillRect/>
          </a:stretch>
        </p:blipFill>
        <p:spPr>
          <a:xfrm>
            <a:off x="1" y="1769180"/>
            <a:ext cx="5418722" cy="1623040"/>
          </a:xfrm>
          <a:prstGeom prst="rect">
            <a:avLst/>
          </a:prstGeom>
        </p:spPr>
      </p:pic>
      <p:cxnSp>
        <p:nvCxnSpPr>
          <p:cNvPr id="13" name="Straight Arrow Connector 12">
            <a:extLst>
              <a:ext uri="{FF2B5EF4-FFF2-40B4-BE49-F238E27FC236}">
                <a16:creationId xmlns:a16="http://schemas.microsoft.com/office/drawing/2014/main" id="{4828C34F-5519-8AC2-E9B0-CE581DE0239B}"/>
              </a:ext>
            </a:extLst>
          </p:cNvPr>
          <p:cNvCxnSpPr>
            <a:cxnSpLocks/>
          </p:cNvCxnSpPr>
          <p:nvPr/>
        </p:nvCxnSpPr>
        <p:spPr>
          <a:xfrm flipH="1">
            <a:off x="4869414" y="2149518"/>
            <a:ext cx="166972" cy="0"/>
          </a:xfrm>
          <a:prstGeom prst="straightConnector1">
            <a:avLst/>
          </a:prstGeom>
          <a:ln w="28575">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2F9C64D-C0EB-8191-0161-AB269774A642}"/>
              </a:ext>
            </a:extLst>
          </p:cNvPr>
          <p:cNvSpPr txBox="1"/>
          <p:nvPr/>
        </p:nvSpPr>
        <p:spPr>
          <a:xfrm>
            <a:off x="5009086" y="2014987"/>
            <a:ext cx="761747" cy="369332"/>
          </a:xfrm>
          <a:prstGeom prst="rect">
            <a:avLst/>
          </a:prstGeom>
          <a:noFill/>
        </p:spPr>
        <p:txBody>
          <a:bodyPr wrap="none" rtlCol="0">
            <a:spAutoFit/>
          </a:bodyPr>
          <a:lstStyle/>
          <a:p>
            <a:pPr algn="l"/>
            <a:r>
              <a:rPr lang="en-US" sz="1800" dirty="0">
                <a:solidFill>
                  <a:srgbClr val="C00000"/>
                </a:solidFill>
                <a:latin typeface="Calisto MT" panose="02040603050505030304" pitchFamily="18" charset="77"/>
                <a:cs typeface="Calibri" panose="020F0502020204030204" pitchFamily="34" charset="0"/>
              </a:rPr>
              <a:t>Phase</a:t>
            </a:r>
          </a:p>
        </p:txBody>
      </p:sp>
      <p:cxnSp>
        <p:nvCxnSpPr>
          <p:cNvPr id="17" name="Straight Arrow Connector 16">
            <a:extLst>
              <a:ext uri="{FF2B5EF4-FFF2-40B4-BE49-F238E27FC236}">
                <a16:creationId xmlns:a16="http://schemas.microsoft.com/office/drawing/2014/main" id="{121B6E4A-BA57-4D96-2B28-DECC56E08EDB}"/>
              </a:ext>
            </a:extLst>
          </p:cNvPr>
          <p:cNvCxnSpPr>
            <a:cxnSpLocks/>
          </p:cNvCxnSpPr>
          <p:nvPr/>
        </p:nvCxnSpPr>
        <p:spPr>
          <a:xfrm flipV="1">
            <a:off x="7186353" y="1504604"/>
            <a:ext cx="1432176" cy="1371600"/>
          </a:xfrm>
          <a:prstGeom prst="straightConnector1">
            <a:avLst/>
          </a:prstGeom>
          <a:ln w="28575">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AE9DB2F-C9A3-8E2E-9AB9-90A7B02BC357}"/>
              </a:ext>
            </a:extLst>
          </p:cNvPr>
          <p:cNvSpPr txBox="1"/>
          <p:nvPr/>
        </p:nvSpPr>
        <p:spPr>
          <a:xfrm>
            <a:off x="8242303" y="1184163"/>
            <a:ext cx="877163" cy="369332"/>
          </a:xfrm>
          <a:prstGeom prst="rect">
            <a:avLst/>
          </a:prstGeom>
          <a:noFill/>
        </p:spPr>
        <p:txBody>
          <a:bodyPr wrap="none" rtlCol="0">
            <a:spAutoFit/>
          </a:bodyPr>
          <a:lstStyle/>
          <a:p>
            <a:pPr algn="l"/>
            <a:r>
              <a:rPr lang="en-US" sz="1800">
                <a:solidFill>
                  <a:srgbClr val="C00000"/>
                </a:solidFill>
                <a:latin typeface="Calisto MT" panose="02040603050505030304" pitchFamily="18" charset="77"/>
                <a:cs typeface="Calibri" panose="020F0502020204030204" pitchFamily="34" charset="0"/>
              </a:rPr>
              <a:t>Length</a:t>
            </a:r>
          </a:p>
        </p:txBody>
      </p:sp>
      <p:sp>
        <p:nvSpPr>
          <p:cNvPr id="21" name="TextBox 20">
            <a:extLst>
              <a:ext uri="{FF2B5EF4-FFF2-40B4-BE49-F238E27FC236}">
                <a16:creationId xmlns:a16="http://schemas.microsoft.com/office/drawing/2014/main" id="{D97D9622-13AC-5782-7A13-E99513286CAD}"/>
              </a:ext>
            </a:extLst>
          </p:cNvPr>
          <p:cNvSpPr txBox="1"/>
          <p:nvPr/>
        </p:nvSpPr>
        <p:spPr>
          <a:xfrm>
            <a:off x="4662029" y="1466445"/>
            <a:ext cx="1253869" cy="369332"/>
          </a:xfrm>
          <a:prstGeom prst="rect">
            <a:avLst/>
          </a:prstGeom>
          <a:noFill/>
        </p:spPr>
        <p:txBody>
          <a:bodyPr wrap="none" rtlCol="0">
            <a:spAutoFit/>
          </a:bodyPr>
          <a:lstStyle/>
          <a:p>
            <a:pPr algn="l"/>
            <a:r>
              <a:rPr lang="en-US" sz="1800">
                <a:solidFill>
                  <a:srgbClr val="C00000"/>
                </a:solidFill>
                <a:latin typeface="Calisto MT" panose="02040603050505030304" pitchFamily="18" charset="77"/>
                <a:cs typeface="Calibri" panose="020F0502020204030204" pitchFamily="34" charset="0"/>
              </a:rPr>
              <a:t>Magnitude</a:t>
            </a:r>
          </a:p>
        </p:txBody>
      </p:sp>
      <p:sp>
        <p:nvSpPr>
          <p:cNvPr id="22" name="Oval 21">
            <a:extLst>
              <a:ext uri="{FF2B5EF4-FFF2-40B4-BE49-F238E27FC236}">
                <a16:creationId xmlns:a16="http://schemas.microsoft.com/office/drawing/2014/main" id="{C86B85F8-1B8E-6412-4680-9B87E4146003}"/>
              </a:ext>
            </a:extLst>
          </p:cNvPr>
          <p:cNvSpPr/>
          <p:nvPr/>
        </p:nvSpPr>
        <p:spPr>
          <a:xfrm>
            <a:off x="4852881" y="1770946"/>
            <a:ext cx="625208" cy="306242"/>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latin typeface="Calisto MT" panose="02040603050505030304" pitchFamily="18" charset="77"/>
            </a:endParaRPr>
          </a:p>
        </p:txBody>
      </p:sp>
      <p:sp>
        <p:nvSpPr>
          <p:cNvPr id="4" name="Date Placeholder 3">
            <a:extLst>
              <a:ext uri="{FF2B5EF4-FFF2-40B4-BE49-F238E27FC236}">
                <a16:creationId xmlns:a16="http://schemas.microsoft.com/office/drawing/2014/main" id="{0F7BBB58-E2BB-2CF2-3DBB-AB57DC965121}"/>
              </a:ext>
            </a:extLst>
          </p:cNvPr>
          <p:cNvSpPr>
            <a:spLocks noGrp="1"/>
          </p:cNvSpPr>
          <p:nvPr>
            <p:ph type="dt" sz="half" idx="10"/>
          </p:nvPr>
        </p:nvSpPr>
        <p:spPr>
          <a:xfrm>
            <a:off x="487974" y="4835311"/>
            <a:ext cx="2057400" cy="273844"/>
          </a:xfrm>
        </p:spPr>
        <p:txBody>
          <a:bodyPr/>
          <a:lstStyle/>
          <a:p>
            <a:r>
              <a:rPr lang="en-US"/>
              <a:t>IRMA 5/14/2025</a:t>
            </a:r>
          </a:p>
        </p:txBody>
      </p:sp>
      <p:sp>
        <p:nvSpPr>
          <p:cNvPr id="8" name="Footer Placeholder 4">
            <a:extLst>
              <a:ext uri="{FF2B5EF4-FFF2-40B4-BE49-F238E27FC236}">
                <a16:creationId xmlns:a16="http://schemas.microsoft.com/office/drawing/2014/main" id="{6B856CF0-E707-DBF5-2BF0-B05729958917}"/>
              </a:ext>
            </a:extLst>
          </p:cNvPr>
          <p:cNvSpPr>
            <a:spLocks noGrp="1"/>
          </p:cNvSpPr>
          <p:nvPr>
            <p:ph type="ftr" sz="quarter" idx="11"/>
          </p:nvPr>
        </p:nvSpPr>
        <p:spPr>
          <a:xfrm>
            <a:off x="3028950" y="4869656"/>
            <a:ext cx="3086100" cy="273844"/>
          </a:xfrm>
        </p:spPr>
        <p:txBody>
          <a:bodyPr/>
          <a:lstStyle/>
          <a:p>
            <a:r>
              <a:rPr lang="en-US"/>
              <a:t>Applications of Fourier Transform</a:t>
            </a:r>
          </a:p>
        </p:txBody>
      </p:sp>
      <p:sp>
        <p:nvSpPr>
          <p:cNvPr id="9" name="Slide Number Placeholder 5">
            <a:extLst>
              <a:ext uri="{FF2B5EF4-FFF2-40B4-BE49-F238E27FC236}">
                <a16:creationId xmlns:a16="http://schemas.microsoft.com/office/drawing/2014/main" id="{FD1705C4-29C8-3E25-24D7-F5EE3997A7C0}"/>
              </a:ext>
            </a:extLst>
          </p:cNvPr>
          <p:cNvSpPr>
            <a:spLocks noGrp="1"/>
          </p:cNvSpPr>
          <p:nvPr>
            <p:ph type="sldNum" sz="quarter" idx="12"/>
          </p:nvPr>
        </p:nvSpPr>
        <p:spPr>
          <a:xfrm>
            <a:off x="6598626" y="4869656"/>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8</a:t>
            </a:fld>
            <a:endParaRPr lang="en-US">
              <a:latin typeface="Calisto MT" panose="02040603050505030304" pitchFamily="18" charset="77"/>
            </a:endParaRPr>
          </a:p>
        </p:txBody>
      </p:sp>
    </p:spTree>
    <p:extLst>
      <p:ext uri="{BB962C8B-B14F-4D97-AF65-F5344CB8AC3E}">
        <p14:creationId xmlns:p14="http://schemas.microsoft.com/office/powerpoint/2010/main" val="285820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500"/>
                                        <p:tgtEl>
                                          <p:spTgt spid="13"/>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childTnLst>
                          </p:cTn>
                        </p:par>
                        <p:par>
                          <p:cTn id="25" fill="hold">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dissolve">
                                      <p:cBhvr>
                                        <p:cTn id="28" dur="500"/>
                                        <p:tgtEl>
                                          <p:spTgt spid="18"/>
                                        </p:tgtEl>
                                      </p:cBhvr>
                                    </p:animEffect>
                                  </p:childTnLst>
                                </p:cTn>
                              </p:par>
                            </p:childTnLst>
                          </p:cTn>
                        </p:par>
                        <p:par>
                          <p:cTn id="29" fill="hold">
                            <p:stCondLst>
                              <p:cond delay="1000"/>
                            </p:stCondLst>
                            <p:childTnLst>
                              <p:par>
                                <p:cTn id="30" presetID="21" presetClass="entr" presetSubtype="1"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heel(1)">
                                      <p:cBhvr>
                                        <p:cTn id="32" dur="1000"/>
                                        <p:tgtEl>
                                          <p:spTgt spid="22"/>
                                        </p:tgtEl>
                                      </p:cBhvr>
                                    </p:animEffect>
                                  </p:childTnLst>
                                </p:cTn>
                              </p:par>
                            </p:childTnLst>
                          </p:cTn>
                        </p:par>
                        <p:par>
                          <p:cTn id="33" fill="hold">
                            <p:stCondLst>
                              <p:cond delay="2000"/>
                            </p:stCondLst>
                            <p:childTnLst>
                              <p:par>
                                <p:cTn id="34" presetID="9" presetClass="entr" presetSubtype="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dissolve">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6" grpId="0"/>
      <p:bldP spid="18" grpId="0"/>
      <p:bldP spid="21" grpId="0"/>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147AB-D3D4-2DBC-71AD-94DE232AE1AA}"/>
              </a:ext>
            </a:extLst>
          </p:cNvPr>
          <p:cNvSpPr>
            <a:spLocks noGrp="1"/>
          </p:cNvSpPr>
          <p:nvPr>
            <p:ph type="title"/>
          </p:nvPr>
        </p:nvSpPr>
        <p:spPr/>
        <p:txBody>
          <a:bodyPr/>
          <a:lstStyle/>
          <a:p>
            <a:r>
              <a:rPr lang="en-US"/>
              <a:t>Rhythmic spectrum</a:t>
            </a:r>
          </a:p>
        </p:txBody>
      </p:sp>
      <p:sp>
        <p:nvSpPr>
          <p:cNvPr id="3" name="Content Placeholder 2">
            <a:extLst>
              <a:ext uri="{FF2B5EF4-FFF2-40B4-BE49-F238E27FC236}">
                <a16:creationId xmlns:a16="http://schemas.microsoft.com/office/drawing/2014/main" id="{3105320A-32D2-693D-0374-97C86C842688}"/>
              </a:ext>
            </a:extLst>
          </p:cNvPr>
          <p:cNvSpPr>
            <a:spLocks noGrp="1"/>
          </p:cNvSpPr>
          <p:nvPr>
            <p:ph idx="1"/>
          </p:nvPr>
        </p:nvSpPr>
        <p:spPr>
          <a:xfrm>
            <a:off x="443865" y="592466"/>
            <a:ext cx="8256270" cy="451475"/>
          </a:xfrm>
        </p:spPr>
        <p:txBody>
          <a:bodyPr>
            <a:normAutofit fontScale="92500"/>
          </a:bodyPr>
          <a:lstStyle/>
          <a:p>
            <a:pPr marL="0" indent="0" algn="ctr">
              <a:buNone/>
            </a:pPr>
            <a:r>
              <a:rPr lang="en-US"/>
              <a:t>The rhythmic spectrum shows the </a:t>
            </a:r>
            <a:r>
              <a:rPr lang="en-US" b="1"/>
              <a:t>magnitudes </a:t>
            </a:r>
            <a:r>
              <a:rPr lang="en-US"/>
              <a:t>at all possible frequencies</a:t>
            </a:r>
          </a:p>
        </p:txBody>
      </p:sp>
      <p:sp>
        <p:nvSpPr>
          <p:cNvPr id="19" name="Rectangle 18">
            <a:extLst>
              <a:ext uri="{FF2B5EF4-FFF2-40B4-BE49-F238E27FC236}">
                <a16:creationId xmlns:a16="http://schemas.microsoft.com/office/drawing/2014/main" id="{7F878E51-01B3-5543-388D-F7AA19EF2F49}"/>
              </a:ext>
            </a:extLst>
          </p:cNvPr>
          <p:cNvSpPr/>
          <p:nvPr/>
        </p:nvSpPr>
        <p:spPr>
          <a:xfrm>
            <a:off x="2853463" y="1677948"/>
            <a:ext cx="3933944" cy="2341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latin typeface="Calisto MT" panose="02040603050505030304" pitchFamily="18" charset="77"/>
            </a:endParaRPr>
          </a:p>
        </p:txBody>
      </p:sp>
      <p:pic>
        <p:nvPicPr>
          <p:cNvPr id="20" name="Picture 19">
            <a:extLst>
              <a:ext uri="{FF2B5EF4-FFF2-40B4-BE49-F238E27FC236}">
                <a16:creationId xmlns:a16="http://schemas.microsoft.com/office/drawing/2014/main" id="{FD248960-300B-8891-1C13-A435F99A8EDF}"/>
              </a:ext>
            </a:extLst>
          </p:cNvPr>
          <p:cNvPicPr>
            <a:picLocks noChangeAspect="1"/>
          </p:cNvPicPr>
          <p:nvPr/>
        </p:nvPicPr>
        <p:blipFill rotWithShape="1">
          <a:blip r:embed="rId3"/>
          <a:srcRect l="819" t="2086" r="1571" b="1228"/>
          <a:stretch/>
        </p:blipFill>
        <p:spPr>
          <a:xfrm>
            <a:off x="3136634" y="1721045"/>
            <a:ext cx="3489007" cy="2018945"/>
          </a:xfrm>
          <a:prstGeom prst="rect">
            <a:avLst/>
          </a:prstGeom>
        </p:spPr>
      </p:pic>
      <p:cxnSp>
        <p:nvCxnSpPr>
          <p:cNvPr id="6" name="Straight Arrow Connector 5">
            <a:extLst>
              <a:ext uri="{FF2B5EF4-FFF2-40B4-BE49-F238E27FC236}">
                <a16:creationId xmlns:a16="http://schemas.microsoft.com/office/drawing/2014/main" id="{FFB84721-78A6-0FDA-13C0-1850B7907BB8}"/>
              </a:ext>
            </a:extLst>
          </p:cNvPr>
          <p:cNvCxnSpPr>
            <a:cxnSpLocks/>
          </p:cNvCxnSpPr>
          <p:nvPr/>
        </p:nvCxnSpPr>
        <p:spPr>
          <a:xfrm>
            <a:off x="5148101" y="1618620"/>
            <a:ext cx="0" cy="510698"/>
          </a:xfrm>
          <a:prstGeom prst="straightConnector1">
            <a:avLst/>
          </a:prstGeom>
          <a:ln w="3810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D4F09E1-68D8-F83B-7540-A79662CD0214}"/>
              </a:ext>
            </a:extLst>
          </p:cNvPr>
          <p:cNvSpPr txBox="1"/>
          <p:nvPr/>
        </p:nvSpPr>
        <p:spPr>
          <a:xfrm>
            <a:off x="2370192" y="1029058"/>
            <a:ext cx="5315558" cy="646331"/>
          </a:xfrm>
          <a:prstGeom prst="rect">
            <a:avLst/>
          </a:prstGeom>
          <a:noFill/>
        </p:spPr>
        <p:txBody>
          <a:bodyPr wrap="none" rtlCol="0">
            <a:spAutoFit/>
          </a:bodyPr>
          <a:lstStyle/>
          <a:p>
            <a:pPr algn="ctr"/>
            <a:r>
              <a:rPr lang="en-US" sz="1800">
                <a:solidFill>
                  <a:srgbClr val="7030A0"/>
                </a:solidFill>
                <a:latin typeface="Calisto MT" panose="02040603050505030304" pitchFamily="18" charset="77"/>
                <a:cs typeface="Calibri" panose="020F0502020204030204" pitchFamily="34" charset="0"/>
              </a:rPr>
              <a:t>The strongest frequency (periodicity </a:t>
            </a:r>
            <a:r>
              <a:rPr lang="en-US" sz="1800">
                <a:solidFill>
                  <a:srgbClr val="7030A0"/>
                </a:solidFill>
                <a:latin typeface="Helsinki Text Std" panose="02000400000000000000" pitchFamily="2" charset="77"/>
                <a:cs typeface="Calibri" panose="020F0502020204030204" pitchFamily="34" charset="0"/>
              </a:rPr>
              <a:t>w</a:t>
            </a:r>
            <a:r>
              <a:rPr lang="en-US" sz="1800">
                <a:solidFill>
                  <a:srgbClr val="7030A0"/>
                </a:solidFill>
                <a:latin typeface="Calisto MT" panose="02040603050505030304" pitchFamily="18" charset="77"/>
                <a:cs typeface="Calibri" panose="020F0502020204030204" pitchFamily="34" charset="0"/>
              </a:rPr>
              <a:t>/5) shows that </a:t>
            </a:r>
          </a:p>
          <a:p>
            <a:pPr algn="ctr"/>
            <a:r>
              <a:rPr lang="en-US" sz="1800">
                <a:solidFill>
                  <a:srgbClr val="7030A0"/>
                </a:solidFill>
                <a:latin typeface="Calisto MT" panose="02040603050505030304" pitchFamily="18" charset="77"/>
                <a:cs typeface="Calibri" panose="020F0502020204030204" pitchFamily="34" charset="0"/>
              </a:rPr>
              <a:t>clave is close to 5 equally spaced onsets </a:t>
            </a:r>
          </a:p>
        </p:txBody>
      </p:sp>
      <p:cxnSp>
        <p:nvCxnSpPr>
          <p:cNvPr id="10" name="Straight Arrow Connector 9">
            <a:extLst>
              <a:ext uri="{FF2B5EF4-FFF2-40B4-BE49-F238E27FC236}">
                <a16:creationId xmlns:a16="http://schemas.microsoft.com/office/drawing/2014/main" id="{40DBA9FB-1C88-8A99-1CD1-4339340D0B14}"/>
              </a:ext>
            </a:extLst>
          </p:cNvPr>
          <p:cNvCxnSpPr>
            <a:cxnSpLocks/>
          </p:cNvCxnSpPr>
          <p:nvPr/>
        </p:nvCxnSpPr>
        <p:spPr>
          <a:xfrm flipV="1">
            <a:off x="2370192" y="3592253"/>
            <a:ext cx="1041653" cy="190834"/>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C8C8718-538D-DEB1-92E0-8649AFD3BEB4}"/>
              </a:ext>
            </a:extLst>
          </p:cNvPr>
          <p:cNvSpPr txBox="1"/>
          <p:nvPr/>
        </p:nvSpPr>
        <p:spPr>
          <a:xfrm>
            <a:off x="5027971" y="3288619"/>
            <a:ext cx="3672164" cy="369332"/>
          </a:xfrm>
          <a:prstGeom prst="rect">
            <a:avLst/>
          </a:prstGeom>
          <a:noFill/>
        </p:spPr>
        <p:txBody>
          <a:bodyPr wrap="square" rtlCol="0">
            <a:spAutoFit/>
          </a:bodyPr>
          <a:lstStyle/>
          <a:p>
            <a:pPr algn="l"/>
            <a:r>
              <a:rPr lang="en-US" sz="1800">
                <a:solidFill>
                  <a:srgbClr val="C00000"/>
                </a:solidFill>
                <a:latin typeface="Calisto MT" panose="02040603050505030304" pitchFamily="18" charset="77"/>
                <a:cs typeface="Calibri" panose="020F0502020204030204" pitchFamily="34" charset="0"/>
              </a:rPr>
              <a:t>Mix of on- and off-beat at </a:t>
            </a:r>
            <a:r>
              <a:rPr lang="en-US" sz="1800">
                <a:solidFill>
                  <a:srgbClr val="C00000"/>
                </a:solidFill>
                <a:latin typeface="Helsinki Text Std" panose="02000400000000000000" pitchFamily="2" charset="77"/>
                <a:cs typeface="Calibri" panose="020F0502020204030204" pitchFamily="34" charset="0"/>
              </a:rPr>
              <a:t>q</a:t>
            </a:r>
            <a:r>
              <a:rPr lang="en-US" sz="1800">
                <a:solidFill>
                  <a:srgbClr val="C00000"/>
                </a:solidFill>
                <a:latin typeface="Calisto MT" panose="02040603050505030304" pitchFamily="18" charset="77"/>
                <a:cs typeface="Calibri" panose="020F0502020204030204" pitchFamily="34" charset="0"/>
              </a:rPr>
              <a:t> level</a:t>
            </a:r>
          </a:p>
        </p:txBody>
      </p:sp>
      <p:sp>
        <p:nvSpPr>
          <p:cNvPr id="12" name="TextBox 11">
            <a:extLst>
              <a:ext uri="{FF2B5EF4-FFF2-40B4-BE49-F238E27FC236}">
                <a16:creationId xmlns:a16="http://schemas.microsoft.com/office/drawing/2014/main" id="{0B231245-95E0-F33F-64AD-5735767F738D}"/>
              </a:ext>
            </a:extLst>
          </p:cNvPr>
          <p:cNvSpPr txBox="1"/>
          <p:nvPr/>
        </p:nvSpPr>
        <p:spPr>
          <a:xfrm>
            <a:off x="142426" y="1452132"/>
            <a:ext cx="2529206" cy="1384995"/>
          </a:xfrm>
          <a:prstGeom prst="rect">
            <a:avLst/>
          </a:prstGeom>
          <a:noFill/>
        </p:spPr>
        <p:txBody>
          <a:bodyPr wrap="square" rtlCol="0">
            <a:spAutoFit/>
          </a:bodyPr>
          <a:lstStyle/>
          <a:p>
            <a:pPr algn="r"/>
            <a:r>
              <a:rPr lang="en-US" sz="2100">
                <a:latin typeface="Calisto MT" panose="02040603050505030304" pitchFamily="18" charset="77"/>
                <a:cs typeface="Calibri" panose="020F0502020204030204" pitchFamily="34" charset="0"/>
              </a:rPr>
              <a:t>Rhythmic spectrum for the clave rhythm:</a:t>
            </a:r>
          </a:p>
          <a:p>
            <a:pPr algn="r"/>
            <a:r>
              <a:rPr lang="en-US" sz="1800">
                <a:latin typeface="Calisto MT" panose="02040603050505030304" pitchFamily="18" charset="77"/>
                <a:cs typeface="Calibri" panose="020F0502020204030204" pitchFamily="34" charset="0"/>
              </a:rPr>
              <a:t> </a:t>
            </a:r>
          </a:p>
          <a:p>
            <a:pPr algn="r"/>
            <a:r>
              <a:rPr lang="en-US" sz="2400">
                <a:latin typeface="Helsinki Text Std" panose="02000400000000000000" pitchFamily="2" charset="77"/>
                <a:cs typeface="Calibri" panose="020F0502020204030204" pitchFamily="34" charset="0"/>
              </a:rPr>
              <a:t>e. e. q   e q   </a:t>
            </a:r>
            <a:r>
              <a:rPr lang="en-US" sz="210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BAB087B8-F662-1B13-2A49-FD96A30898CB}"/>
              </a:ext>
            </a:extLst>
          </p:cNvPr>
          <p:cNvSpPr txBox="1"/>
          <p:nvPr/>
        </p:nvSpPr>
        <p:spPr>
          <a:xfrm>
            <a:off x="3787211" y="4088287"/>
            <a:ext cx="5259899" cy="369332"/>
          </a:xfrm>
          <a:prstGeom prst="rect">
            <a:avLst/>
          </a:prstGeom>
          <a:noFill/>
        </p:spPr>
        <p:txBody>
          <a:bodyPr wrap="square" rtlCol="0">
            <a:spAutoFit/>
          </a:bodyPr>
          <a:lstStyle/>
          <a:p>
            <a:pPr algn="l"/>
            <a:r>
              <a:rPr lang="en-US" sz="1800">
                <a:latin typeface="Calisto MT" panose="02040603050505030304" pitchFamily="18" charset="77"/>
                <a:cs typeface="Calibri" panose="020F0502020204030204" pitchFamily="34" charset="0"/>
              </a:rPr>
              <a:t>N.B.: Periodicities are the reciprocals of frequencies</a:t>
            </a:r>
          </a:p>
        </p:txBody>
      </p:sp>
      <p:sp>
        <p:nvSpPr>
          <p:cNvPr id="8" name="TextBox 7">
            <a:extLst>
              <a:ext uri="{FF2B5EF4-FFF2-40B4-BE49-F238E27FC236}">
                <a16:creationId xmlns:a16="http://schemas.microsoft.com/office/drawing/2014/main" id="{182A3AAE-1FFD-4D1A-41D0-4B50B611EA48}"/>
              </a:ext>
            </a:extLst>
          </p:cNvPr>
          <p:cNvSpPr txBox="1"/>
          <p:nvPr/>
        </p:nvSpPr>
        <p:spPr>
          <a:xfrm rot="16200000">
            <a:off x="2531422" y="2649833"/>
            <a:ext cx="898003" cy="276999"/>
          </a:xfrm>
          <a:prstGeom prst="rect">
            <a:avLst/>
          </a:prstGeom>
          <a:noFill/>
        </p:spPr>
        <p:txBody>
          <a:bodyPr wrap="none" rtlCol="0">
            <a:spAutoFit/>
          </a:bodyPr>
          <a:lstStyle/>
          <a:p>
            <a:pPr algn="l"/>
            <a:r>
              <a:rPr lang="en-US" sz="1200">
                <a:latin typeface="Calisto MT" panose="02040603050505030304" pitchFamily="18" charset="77"/>
                <a:cs typeface="Calibri" panose="020F0502020204030204" pitchFamily="34" charset="0"/>
              </a:rPr>
              <a:t>Magnitude</a:t>
            </a:r>
          </a:p>
        </p:txBody>
      </p:sp>
      <p:sp>
        <p:nvSpPr>
          <p:cNvPr id="13" name="TextBox 12">
            <a:extLst>
              <a:ext uri="{FF2B5EF4-FFF2-40B4-BE49-F238E27FC236}">
                <a16:creationId xmlns:a16="http://schemas.microsoft.com/office/drawing/2014/main" id="{6EBA6A93-1B1A-6082-D6B4-B7945A11CB63}"/>
              </a:ext>
            </a:extLst>
          </p:cNvPr>
          <p:cNvSpPr txBox="1"/>
          <p:nvPr/>
        </p:nvSpPr>
        <p:spPr>
          <a:xfrm>
            <a:off x="4205069" y="3765632"/>
            <a:ext cx="1340432" cy="276999"/>
          </a:xfrm>
          <a:prstGeom prst="rect">
            <a:avLst/>
          </a:prstGeom>
          <a:noFill/>
        </p:spPr>
        <p:txBody>
          <a:bodyPr wrap="none" rtlCol="0">
            <a:spAutoFit/>
          </a:bodyPr>
          <a:lstStyle/>
          <a:p>
            <a:pPr algn="l"/>
            <a:r>
              <a:rPr lang="en-US" sz="1200">
                <a:latin typeface="Calisto MT" panose="02040603050505030304" pitchFamily="18" charset="77"/>
                <a:cs typeface="Calibri" panose="020F0502020204030204" pitchFamily="34" charset="0"/>
              </a:rPr>
              <a:t>Frequency (/16</a:t>
            </a:r>
            <a:r>
              <a:rPr lang="en-US" sz="1200">
                <a:latin typeface="Helsinki Text Std" panose="02000400000000000000" pitchFamily="2" charset="77"/>
                <a:cs typeface="Calibri" panose="020F0502020204030204" pitchFamily="34" charset="0"/>
              </a:rPr>
              <a:t>e</a:t>
            </a:r>
            <a:r>
              <a:rPr lang="en-US" sz="1200">
                <a:latin typeface="Calisto MT" panose="02040603050505030304" pitchFamily="18" charset="77"/>
                <a:cs typeface="Calibri" panose="020F0502020204030204" pitchFamily="34" charset="0"/>
              </a:rPr>
              <a:t>)</a:t>
            </a:r>
          </a:p>
        </p:txBody>
      </p:sp>
      <p:sp>
        <p:nvSpPr>
          <p:cNvPr id="18" name="TextBox 17">
            <a:extLst>
              <a:ext uri="{FF2B5EF4-FFF2-40B4-BE49-F238E27FC236}">
                <a16:creationId xmlns:a16="http://schemas.microsoft.com/office/drawing/2014/main" id="{A69F0F53-6FC6-3F6C-2B04-73DE4E094D70}"/>
              </a:ext>
            </a:extLst>
          </p:cNvPr>
          <p:cNvSpPr txBox="1"/>
          <p:nvPr/>
        </p:nvSpPr>
        <p:spPr>
          <a:xfrm>
            <a:off x="6973356" y="1566652"/>
            <a:ext cx="1056167" cy="923330"/>
          </a:xfrm>
          <a:prstGeom prst="rect">
            <a:avLst/>
          </a:prstGeom>
          <a:noFill/>
        </p:spPr>
        <p:txBody>
          <a:bodyPr wrap="square" rtlCol="0">
            <a:spAutoFit/>
          </a:bodyPr>
          <a:lstStyle/>
          <a:p>
            <a:pPr algn="l"/>
            <a:r>
              <a:rPr lang="en-US" sz="1800">
                <a:solidFill>
                  <a:srgbClr val="002060"/>
                </a:solidFill>
                <a:latin typeface="Calisto MT" panose="02040603050505030304" pitchFamily="18" charset="77"/>
                <a:cs typeface="Calibri" panose="020F0502020204030204" pitchFamily="34" charset="0"/>
              </a:rPr>
              <a:t>Mostly on-beat at </a:t>
            </a:r>
            <a:r>
              <a:rPr lang="en-US" sz="1800">
                <a:solidFill>
                  <a:srgbClr val="002060"/>
                </a:solidFill>
                <a:latin typeface="Helsinki Text Std" panose="02000400000000000000" pitchFamily="2" charset="77"/>
                <a:cs typeface="Calibri" panose="020F0502020204030204" pitchFamily="34" charset="0"/>
              </a:rPr>
              <a:t>e</a:t>
            </a:r>
            <a:r>
              <a:rPr lang="en-US" sz="1800">
                <a:solidFill>
                  <a:srgbClr val="002060"/>
                </a:solidFill>
                <a:latin typeface="Calisto MT" panose="02040603050505030304" pitchFamily="18" charset="77"/>
                <a:cs typeface="Calibri" panose="020F0502020204030204" pitchFamily="34" charset="0"/>
              </a:rPr>
              <a:t> level</a:t>
            </a:r>
          </a:p>
        </p:txBody>
      </p:sp>
      <p:sp>
        <p:nvSpPr>
          <p:cNvPr id="23" name="TextBox 22">
            <a:extLst>
              <a:ext uri="{FF2B5EF4-FFF2-40B4-BE49-F238E27FC236}">
                <a16:creationId xmlns:a16="http://schemas.microsoft.com/office/drawing/2014/main" id="{85904C88-0E96-9F95-A808-9A857FCB5CAB}"/>
              </a:ext>
            </a:extLst>
          </p:cNvPr>
          <p:cNvSpPr txBox="1"/>
          <p:nvPr/>
        </p:nvSpPr>
        <p:spPr>
          <a:xfrm>
            <a:off x="127027" y="3434133"/>
            <a:ext cx="2284409" cy="923330"/>
          </a:xfrm>
          <a:prstGeom prst="rect">
            <a:avLst/>
          </a:prstGeom>
          <a:noFill/>
        </p:spPr>
        <p:txBody>
          <a:bodyPr wrap="square" rtlCol="0">
            <a:spAutoFit/>
          </a:bodyPr>
          <a:lstStyle/>
          <a:p>
            <a:pPr algn="r"/>
            <a:r>
              <a:rPr lang="en-US" sz="1800">
                <a:solidFill>
                  <a:srgbClr val="C00000"/>
                </a:solidFill>
                <a:latin typeface="Calisto MT" panose="02040603050505030304" pitchFamily="18" charset="77"/>
                <a:cs typeface="Calibri" panose="020F0502020204030204" pitchFamily="34" charset="0"/>
              </a:rPr>
              <a:t>Low </a:t>
            </a:r>
            <a:r>
              <a:rPr lang="en-US" sz="1800">
                <a:solidFill>
                  <a:srgbClr val="C00000"/>
                </a:solidFill>
                <a:latin typeface="Helsinki Text Std" panose="02000400000000000000" pitchFamily="2" charset="77"/>
                <a:cs typeface="Calibri" panose="020F0502020204030204" pitchFamily="34" charset="0"/>
              </a:rPr>
              <a:t>w</a:t>
            </a:r>
            <a:r>
              <a:rPr lang="en-US" sz="1800">
                <a:solidFill>
                  <a:srgbClr val="C00000"/>
                </a:solidFill>
                <a:latin typeface="Calisto MT" panose="02040603050505030304" pitchFamily="18" charset="77"/>
                <a:cs typeface="Calibri" panose="020F0502020204030204" pitchFamily="34" charset="0"/>
              </a:rPr>
              <a:t> periodicity:</a:t>
            </a:r>
          </a:p>
          <a:p>
            <a:pPr algn="r"/>
            <a:r>
              <a:rPr lang="en-US" sz="1800">
                <a:solidFill>
                  <a:srgbClr val="C00000"/>
                </a:solidFill>
                <a:latin typeface="Calisto MT" panose="02040603050505030304" pitchFamily="18" charset="77"/>
                <a:cs typeface="Calibri" panose="020F0502020204030204" pitchFamily="34" charset="0"/>
              </a:rPr>
              <a:t>Relatively even distribution of onsets</a:t>
            </a:r>
          </a:p>
        </p:txBody>
      </p:sp>
      <p:cxnSp>
        <p:nvCxnSpPr>
          <p:cNvPr id="29" name="Straight Arrow Connector 28">
            <a:extLst>
              <a:ext uri="{FF2B5EF4-FFF2-40B4-BE49-F238E27FC236}">
                <a16:creationId xmlns:a16="http://schemas.microsoft.com/office/drawing/2014/main" id="{C06A7817-BE81-CA6C-84FF-74664E183DE8}"/>
              </a:ext>
            </a:extLst>
          </p:cNvPr>
          <p:cNvCxnSpPr>
            <a:cxnSpLocks/>
          </p:cNvCxnSpPr>
          <p:nvPr/>
        </p:nvCxnSpPr>
        <p:spPr>
          <a:xfrm flipH="1" flipV="1">
            <a:off x="4756898" y="3193242"/>
            <a:ext cx="271071" cy="193930"/>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A8E26A40-6034-08A4-1DD2-5C5E6702E3A2}"/>
              </a:ext>
            </a:extLst>
          </p:cNvPr>
          <p:cNvCxnSpPr>
            <a:cxnSpLocks/>
          </p:cNvCxnSpPr>
          <p:nvPr/>
        </p:nvCxnSpPr>
        <p:spPr>
          <a:xfrm flipH="1">
            <a:off x="6423634" y="1919812"/>
            <a:ext cx="617690" cy="423320"/>
          </a:xfrm>
          <a:prstGeom prst="straightConnector1">
            <a:avLst/>
          </a:prstGeom>
          <a:ln w="38100">
            <a:solidFill>
              <a:srgbClr val="002060"/>
            </a:solidFill>
            <a:tailEnd type="stealth" w="lg" len="lg"/>
          </a:ln>
        </p:spPr>
        <p:style>
          <a:lnRef idx="1">
            <a:schemeClr val="accent1"/>
          </a:lnRef>
          <a:fillRef idx="0">
            <a:schemeClr val="accent1"/>
          </a:fillRef>
          <a:effectRef idx="0">
            <a:schemeClr val="accent1"/>
          </a:effectRef>
          <a:fontRef idx="minor">
            <a:schemeClr val="tx1"/>
          </a:fontRef>
        </p:style>
      </p:cxnSp>
      <p:sp>
        <p:nvSpPr>
          <p:cNvPr id="5" name="Date Placeholder 3">
            <a:extLst>
              <a:ext uri="{FF2B5EF4-FFF2-40B4-BE49-F238E27FC236}">
                <a16:creationId xmlns:a16="http://schemas.microsoft.com/office/drawing/2014/main" id="{586FA024-D6FC-C2BD-D2DB-148BA7FCFACF}"/>
              </a:ext>
            </a:extLst>
          </p:cNvPr>
          <p:cNvSpPr>
            <a:spLocks noGrp="1"/>
          </p:cNvSpPr>
          <p:nvPr>
            <p:ph type="dt" sz="half" idx="10"/>
          </p:nvPr>
        </p:nvSpPr>
        <p:spPr>
          <a:xfrm>
            <a:off x="487974" y="4835311"/>
            <a:ext cx="2057400" cy="273844"/>
          </a:xfrm>
        </p:spPr>
        <p:txBody>
          <a:bodyPr/>
          <a:lstStyle/>
          <a:p>
            <a:r>
              <a:rPr lang="en-US"/>
              <a:t>IRMA 5/14/2025</a:t>
            </a:r>
          </a:p>
        </p:txBody>
      </p:sp>
      <p:sp>
        <p:nvSpPr>
          <p:cNvPr id="21" name="Footer Placeholder 4">
            <a:extLst>
              <a:ext uri="{FF2B5EF4-FFF2-40B4-BE49-F238E27FC236}">
                <a16:creationId xmlns:a16="http://schemas.microsoft.com/office/drawing/2014/main" id="{AD0DAFB5-B447-7271-6599-225B8656BF0A}"/>
              </a:ext>
            </a:extLst>
          </p:cNvPr>
          <p:cNvSpPr>
            <a:spLocks noGrp="1"/>
          </p:cNvSpPr>
          <p:nvPr>
            <p:ph type="ftr" sz="quarter" idx="11"/>
          </p:nvPr>
        </p:nvSpPr>
        <p:spPr>
          <a:xfrm>
            <a:off x="3028950" y="4869656"/>
            <a:ext cx="3086100" cy="273844"/>
          </a:xfrm>
        </p:spPr>
        <p:txBody>
          <a:bodyPr/>
          <a:lstStyle/>
          <a:p>
            <a:r>
              <a:rPr lang="en-US"/>
              <a:t>Applications of Fourier Transform</a:t>
            </a:r>
          </a:p>
        </p:txBody>
      </p:sp>
      <p:sp>
        <p:nvSpPr>
          <p:cNvPr id="22" name="Slide Number Placeholder 5">
            <a:extLst>
              <a:ext uri="{FF2B5EF4-FFF2-40B4-BE49-F238E27FC236}">
                <a16:creationId xmlns:a16="http://schemas.microsoft.com/office/drawing/2014/main" id="{F3194402-0ECD-AA7D-54CE-C9864C7CF427}"/>
              </a:ext>
            </a:extLst>
          </p:cNvPr>
          <p:cNvSpPr>
            <a:spLocks noGrp="1"/>
          </p:cNvSpPr>
          <p:nvPr>
            <p:ph type="sldNum" sz="quarter" idx="12"/>
          </p:nvPr>
        </p:nvSpPr>
        <p:spPr>
          <a:xfrm>
            <a:off x="6598626" y="4869656"/>
            <a:ext cx="2057400" cy="273844"/>
          </a:xfrm>
        </p:spPr>
        <p:txBody>
          <a:bodyPr/>
          <a:lstStyle/>
          <a:p>
            <a:r>
              <a:rPr lang="en-US">
                <a:latin typeface="Calisto MT" panose="02040603050505030304" pitchFamily="18" charset="77"/>
              </a:rPr>
              <a:t>Jason </a:t>
            </a:r>
            <a:r>
              <a:rPr lang="en-US" err="1">
                <a:latin typeface="Calisto MT" panose="02040603050505030304" pitchFamily="18" charset="77"/>
              </a:rPr>
              <a:t>Yust</a:t>
            </a:r>
            <a:r>
              <a:rPr lang="en-US">
                <a:latin typeface="Calisto MT" panose="02040603050505030304" pitchFamily="18" charset="77"/>
              </a:rPr>
              <a:t>, Boston Univ.          </a:t>
            </a:r>
            <a:fld id="{6950D593-2953-924C-A0DA-F3B17E0E49C7}" type="slidenum">
              <a:rPr lang="en-US" smtClean="0">
                <a:latin typeface="Calisto MT" panose="02040603050505030304" pitchFamily="18" charset="77"/>
              </a:rPr>
              <a:pPr/>
              <a:t>9</a:t>
            </a:fld>
            <a:endParaRPr lang="en-US">
              <a:latin typeface="Calisto MT" panose="02040603050505030304" pitchFamily="18" charset="77"/>
            </a:endParaRPr>
          </a:p>
        </p:txBody>
      </p:sp>
      <p:pic>
        <p:nvPicPr>
          <p:cNvPr id="25" name="Picture 24">
            <a:extLst>
              <a:ext uri="{FF2B5EF4-FFF2-40B4-BE49-F238E27FC236}">
                <a16:creationId xmlns:a16="http://schemas.microsoft.com/office/drawing/2014/main" id="{568321E3-FDA5-521B-8587-9039840887E6}"/>
              </a:ext>
            </a:extLst>
          </p:cNvPr>
          <p:cNvPicPr>
            <a:picLocks noChangeAspect="1"/>
          </p:cNvPicPr>
          <p:nvPr/>
        </p:nvPicPr>
        <p:blipFill>
          <a:blip r:embed="rId4"/>
          <a:stretch>
            <a:fillRect/>
          </a:stretch>
        </p:blipFill>
        <p:spPr>
          <a:xfrm>
            <a:off x="219417" y="2823294"/>
            <a:ext cx="2436558" cy="334156"/>
          </a:xfrm>
          <a:prstGeom prst="rect">
            <a:avLst/>
          </a:prstGeom>
        </p:spPr>
      </p:pic>
      <p:sp>
        <p:nvSpPr>
          <p:cNvPr id="26" name="TextBox 25">
            <a:extLst>
              <a:ext uri="{FF2B5EF4-FFF2-40B4-BE49-F238E27FC236}">
                <a16:creationId xmlns:a16="http://schemas.microsoft.com/office/drawing/2014/main" id="{4EB4E277-C941-48DA-7E77-33351546D05B}"/>
              </a:ext>
            </a:extLst>
          </p:cNvPr>
          <p:cNvSpPr txBox="1"/>
          <p:nvPr/>
        </p:nvSpPr>
        <p:spPr>
          <a:xfrm>
            <a:off x="677185" y="4447920"/>
            <a:ext cx="7972311" cy="369332"/>
          </a:xfrm>
          <a:prstGeom prst="rect">
            <a:avLst/>
          </a:prstGeom>
          <a:noFill/>
        </p:spPr>
        <p:txBody>
          <a:bodyPr wrap="none" rtlCol="0">
            <a:spAutoFit/>
          </a:bodyPr>
          <a:lstStyle/>
          <a:p>
            <a:r>
              <a:rPr lang="en-US"/>
              <a:t>Spectra are </a:t>
            </a:r>
            <a:r>
              <a:rPr lang="en-US" b="1" i="1"/>
              <a:t>invariant with respect to rotation, retrograde, complementation</a:t>
            </a:r>
            <a:endParaRPr lang="en-US" b="1"/>
          </a:p>
        </p:txBody>
      </p:sp>
    </p:spTree>
    <p:extLst>
      <p:ext uri="{BB962C8B-B14F-4D97-AF65-F5344CB8AC3E}">
        <p14:creationId xmlns:p14="http://schemas.microsoft.com/office/powerpoint/2010/main" val="387005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dissolve">
                                      <p:cBhvr>
                                        <p:cTn id="15" dur="500"/>
                                        <p:tgtEl>
                                          <p:spTgt spid="18"/>
                                        </p:tgtEl>
                                      </p:cBhvr>
                                    </p:animEffect>
                                  </p:childTnLst>
                                </p:cTn>
                              </p:par>
                              <p:par>
                                <p:cTn id="16" presetID="22" presetClass="entr" presetSubtype="2"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right)">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par>
                                <p:cTn id="24" presetID="22" presetClass="entr" presetSubtype="2"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right)">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dissolve">
                                      <p:cBhvr>
                                        <p:cTn id="31" dur="500"/>
                                        <p:tgtEl>
                                          <p:spTgt spid="23"/>
                                        </p:tgtEl>
                                      </p:cBhvr>
                                    </p:animEffect>
                                  </p:childTnLst>
                                </p:cTn>
                              </p:par>
                              <p:par>
                                <p:cTn id="32" presetID="22" presetClass="entr" presetSubtype="8"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8" grpId="0"/>
      <p:bldP spid="23"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90658</TotalTime>
  <Words>5382</Words>
  <Application>Microsoft Macintosh PowerPoint</Application>
  <PresentationFormat>On-screen Show (16:9)</PresentationFormat>
  <Paragraphs>596</Paragraphs>
  <Slides>54</Slides>
  <Notes>20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Aptos</vt:lpstr>
      <vt:lpstr>Arial</vt:lpstr>
      <vt:lpstr>Calibri</vt:lpstr>
      <vt:lpstr>Calisto MT</vt:lpstr>
      <vt:lpstr>Cambria</vt:lpstr>
      <vt:lpstr>Century</vt:lpstr>
      <vt:lpstr>Helsinki Std</vt:lpstr>
      <vt:lpstr>Helsinki Text Std</vt:lpstr>
      <vt:lpstr>Times New Roman</vt:lpstr>
      <vt:lpstr>Office Theme</vt:lpstr>
      <vt:lpstr>Applications of Fourier Transforms in Pitch and Rhythmic Spaces</vt:lpstr>
      <vt:lpstr>Outline</vt:lpstr>
      <vt:lpstr>Fourier theory</vt:lpstr>
      <vt:lpstr>Rhythm as Periodic Stimulus</vt:lpstr>
      <vt:lpstr>Example: Bo Diddley</vt:lpstr>
      <vt:lpstr>Coefficient spaces:</vt:lpstr>
      <vt:lpstr>Coefficient spaces</vt:lpstr>
      <vt:lpstr>Phase and magnitude</vt:lpstr>
      <vt:lpstr>Rhythmic spectrum</vt:lpstr>
      <vt:lpstr>Maximally Even Rhythms</vt:lpstr>
      <vt:lpstr>Maximally even vs. Isochronous</vt:lpstr>
      <vt:lpstr>Maximally even rhythms</vt:lpstr>
      <vt:lpstr>Maximally even rhythms</vt:lpstr>
      <vt:lpstr>Spectrum of a maximally even rhythm </vt:lpstr>
      <vt:lpstr>Layers of the Bo Diddley rhythm</vt:lpstr>
      <vt:lpstr>Microtiming and the Heisenberg principle</vt:lpstr>
      <vt:lpstr>Microtiming: Bo Diddley</vt:lpstr>
      <vt:lpstr>Microtiming: Bo Diddley</vt:lpstr>
      <vt:lpstr>Beat bins and Heisenberg Uncertainty</vt:lpstr>
      <vt:lpstr>Beat bins</vt:lpstr>
      <vt:lpstr>Interaction of frequencies</vt:lpstr>
      <vt:lpstr>Interaction of Frequencies</vt:lpstr>
      <vt:lpstr>Interaction of frequencies</vt:lpstr>
      <vt:lpstr>Interaction of frequencies</vt:lpstr>
      <vt:lpstr>Interaction of frequencies</vt:lpstr>
      <vt:lpstr>PowerPoint Presentation</vt:lpstr>
      <vt:lpstr>PowerPoint Presentation</vt:lpstr>
      <vt:lpstr>PowerPoint Presentation</vt:lpstr>
      <vt:lpstr>Piano concerto ostinato: Penultimate to final version</vt:lpstr>
      <vt:lpstr>Ligeti’s Creative Process</vt:lpstr>
      <vt:lpstr>Ligeti Piano Concerto II: Rhythmic design (bottom right of p. 2)</vt:lpstr>
      <vt:lpstr>Ligeti Piano Concerto II: Rhythmic design</vt:lpstr>
      <vt:lpstr>Fourier Analysis in Pitch Space</vt:lpstr>
      <vt:lpstr>Fourier analysis in pitch-class space</vt:lpstr>
      <vt:lpstr>Flexibly Defined Interval Categories</vt:lpstr>
      <vt:lpstr>Flexibly Defined Interval Categories</vt:lpstr>
      <vt:lpstr>Flexibly Defined Interval Categories</vt:lpstr>
      <vt:lpstr>Flexibly Defined Interval Categories</vt:lpstr>
      <vt:lpstr>Heptatonic coordinates in 12t-ET (diatonicity)</vt:lpstr>
      <vt:lpstr>Tonal space for 12t-ET</vt:lpstr>
      <vt:lpstr>Music analysis in diatonic space</vt:lpstr>
      <vt:lpstr>Example:  Debussy</vt:lpstr>
      <vt:lpstr>PowerPoint Presentation</vt:lpstr>
      <vt:lpstr>PowerPoint Presentation</vt:lpstr>
      <vt:lpstr>PowerPoint Presentation</vt:lpstr>
      <vt:lpstr>Windowed pc distributions</vt:lpstr>
      <vt:lpstr>Midiverto (Harasim, Affatato, &amp; Moss)</vt:lpstr>
      <vt:lpstr>Midiverto (Harasim, Affatato, &amp; Moss)</vt:lpstr>
      <vt:lpstr>Corpus analysis of windowed PC distributions</vt:lpstr>
      <vt:lpstr>Corpus analysis of windowed PC distributions</vt:lpstr>
      <vt:lpstr>Corpus analysis of windowed PC distributions</vt:lpstr>
      <vt:lpstr>Corpus analysis of windowed PC distributions</vt:lpstr>
      <vt:lpstr>Corpus analysis of windowed PC distributions</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Yust, Jason</dc:creator>
  <cp:lastModifiedBy>Yust, Jason</cp:lastModifiedBy>
  <cp:revision>125</cp:revision>
  <dcterms:created xsi:type="dcterms:W3CDTF">2023-08-28T18:57:50Z</dcterms:created>
  <dcterms:modified xsi:type="dcterms:W3CDTF">2026-08-24T21:14:48Z</dcterms:modified>
</cp:coreProperties>
</file>