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64" r:id="rId4"/>
    <p:sldId id="265" r:id="rId5"/>
    <p:sldId id="258" r:id="rId6"/>
    <p:sldId id="267" r:id="rId7"/>
    <p:sldId id="259" r:id="rId8"/>
    <p:sldId id="260" r:id="rId9"/>
    <p:sldId id="262" r:id="rId10"/>
    <p:sldId id="263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2" r:id="rId21"/>
    <p:sldId id="280" r:id="rId22"/>
    <p:sldId id="281" r:id="rId23"/>
    <p:sldId id="276" r:id="rId24"/>
    <p:sldId id="278" r:id="rId25"/>
    <p:sldId id="279" r:id="rId26"/>
    <p:sldId id="285" r:id="rId27"/>
    <p:sldId id="284" r:id="rId28"/>
    <p:sldId id="283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2FF"/>
    <a:srgbClr val="922FA5"/>
    <a:srgbClr val="FD857D"/>
    <a:srgbClr val="A5B5FA"/>
    <a:srgbClr val="6C96F3"/>
    <a:srgbClr val="538CFF"/>
    <a:srgbClr val="F98A82"/>
    <a:srgbClr val="004DC1"/>
    <a:srgbClr val="F7A095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8"/>
    <p:restoredTop sz="87260"/>
  </p:normalViewPr>
  <p:slideViewPr>
    <p:cSldViewPr snapToGrid="0">
      <p:cViewPr>
        <p:scale>
          <a:sx n="153" d="100"/>
          <a:sy n="153" d="100"/>
        </p:scale>
        <p:origin x="29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sto MT" panose="020406030505050303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sto MT" panose="02040603050505030304" pitchFamily="18" charset="77"/>
              </a:defRPr>
            </a:lvl1pPr>
          </a:lstStyle>
          <a:p>
            <a:fld id="{AD61A671-48B1-9A4F-B27A-F30E42F29B39}" type="datetimeFigureOut">
              <a:rPr lang="en-US" smtClean="0"/>
              <a:pPr/>
              <a:t>6/9/26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sto MT" panose="020406030505050303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sto MT" panose="02040603050505030304" pitchFamily="18" charset="77"/>
              </a:defRPr>
            </a:lvl1pPr>
          </a:lstStyle>
          <a:p>
            <a:fld id="{897B8225-CF9B-394B-ABA5-9017372D65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1pPr>
    <a:lvl2pPr marL="342892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2pPr>
    <a:lvl3pPr marL="685783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3pPr>
    <a:lvl4pPr marL="1028675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4pPr>
    <a:lvl5pPr marL="1371566" algn="l" defTabSz="685783" rtl="0" eaLnBrk="1" latinLnBrk="0" hangingPunct="1">
      <a:defRPr sz="900" b="0" i="0" kern="1200">
        <a:solidFill>
          <a:schemeClr val="tx1"/>
        </a:solidFill>
        <a:latin typeface="Calisto MT" panose="02040603050505030304" pitchFamily="18" charset="77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6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57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7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8225-CF9B-394B-ABA5-9017372D659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262" y="4869656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8268" y="4869656"/>
            <a:ext cx="3086100" cy="27384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869656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‹#›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50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6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3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ight shining on the surface of a planet&#10;&#10;AI-generated content may be incorrect.">
            <a:extLst>
              <a:ext uri="{FF2B5EF4-FFF2-40B4-BE49-F238E27FC236}">
                <a16:creationId xmlns:a16="http://schemas.microsoft.com/office/drawing/2014/main" id="{CC61AA43-F98B-08FA-1983-C83AC45D3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0222"/>
          <a:stretch>
            <a:fillRect/>
          </a:stretch>
        </p:blipFill>
        <p:spPr>
          <a:xfrm>
            <a:off x="-34738" y="-17273"/>
            <a:ext cx="9178738" cy="5160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5142"/>
          </a:xfrm>
        </p:spPr>
        <p:txBody>
          <a:bodyPr>
            <a:normAutofit/>
          </a:bodyPr>
          <a:lstStyle>
            <a:lvl1pPr algn="ctr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39998"/>
            <a:ext cx="7886700" cy="3263504"/>
          </a:xfrm>
        </p:spPr>
        <p:txBody>
          <a:bodyPr/>
          <a:lstStyle>
            <a:lvl1pPr marL="0" indent="0" algn="ctr">
              <a:buNone/>
              <a:defRPr sz="22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35120FD-5AE2-11F6-2B51-690DF8F4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262" y="4869656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D62EC31-DD7E-436B-0281-F1D866EA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8268" y="4869656"/>
            <a:ext cx="3086100" cy="27384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68BA689-A4E5-5AF4-156C-CFA64A48B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00" y="4869656"/>
            <a:ext cx="2057400" cy="27384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Calisto MT" panose="02040603050505030304" pitchFamily="18" charset="77"/>
              </a:rPr>
              <a:t>Jason Yust</a:t>
            </a:r>
            <a:r>
              <a:rPr lang="en-US" dirty="0">
                <a:solidFill>
                  <a:schemeClr val="bg1"/>
                </a:solidFill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solidFill>
                  <a:schemeClr val="bg1"/>
                </a:solidFill>
                <a:latin typeface="Calisto MT" panose="02040603050505030304" pitchFamily="18" charset="77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551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8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7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2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393"/>
            <a:ext cx="7886700" cy="60147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Tema, June 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 rhythms in MPB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76780" y="4767263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1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6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9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6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‹#›</a:t>
            </a:fld>
            <a:endParaRPr lang="en-US" dirty="0">
              <a:latin typeface="Calisto MT" panose="02040603050505030304" pitchFamily="18" charset="77"/>
            </a:endParaRPr>
          </a:p>
        </p:txBody>
      </p:sp>
      <p:pic>
        <p:nvPicPr>
          <p:cNvPr id="8" name="Picture 7" descr="A person in space with a satellite in the background&#10;&#10;AI-generated content may be incorrect.">
            <a:extLst>
              <a:ext uri="{FF2B5EF4-FFF2-40B4-BE49-F238E27FC236}">
                <a16:creationId xmlns:a16="http://schemas.microsoft.com/office/drawing/2014/main" id="{49AD4932-FDFE-09CD-8910-09E52405B2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225" r="20504" b="16996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1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microsoft.com/office/2007/relationships/media" Target="../media/media3.m4a"/><Relationship Id="rId7" Type="http://schemas.openxmlformats.org/officeDocument/2006/relationships/image" Target="../media/image33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2.emf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8.png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6776-383A-B270-2A3D-0BEE0F24F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3907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sto MT" panose="02040603050505030304" pitchFamily="18" charset="77"/>
              </a:rPr>
              <a:t>Maximally Even Rhythms</a:t>
            </a:r>
            <a:br>
              <a:rPr lang="en-US" dirty="0">
                <a:solidFill>
                  <a:schemeClr val="bg1"/>
                </a:solidFill>
                <a:latin typeface="Calisto MT" panose="02040603050505030304" pitchFamily="18" charset="77"/>
              </a:rPr>
            </a:br>
            <a:r>
              <a:rPr lang="en-US" dirty="0">
                <a:solidFill>
                  <a:schemeClr val="bg1"/>
                </a:solidFill>
                <a:latin typeface="Calisto MT" panose="02040603050505030304" pitchFamily="18" charset="77"/>
              </a:rPr>
              <a:t>in </a:t>
            </a:r>
            <a:r>
              <a:rPr lang="en-US" i="1" dirty="0">
                <a:solidFill>
                  <a:schemeClr val="bg1"/>
                </a:solidFill>
                <a:latin typeface="Calisto MT" panose="02040603050505030304" pitchFamily="18" charset="77"/>
              </a:rPr>
              <a:t>Música Popular Brasileira</a:t>
            </a:r>
            <a:endParaRPr lang="en-US" dirty="0">
              <a:solidFill>
                <a:schemeClr val="bg1"/>
              </a:solidFill>
              <a:latin typeface="Calisto MT" panose="0204060305050503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69F8B-FD48-A23A-5AFC-584B066E8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528840"/>
            <a:ext cx="6858000" cy="1241822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dirty="0">
                <a:solidFill>
                  <a:schemeClr val="bg1"/>
                </a:solidFill>
              </a:rPr>
              <a:t>Jason </a:t>
            </a:r>
            <a:r>
              <a:rPr lang="en-US" dirty="0" err="1">
                <a:solidFill>
                  <a:schemeClr val="bg1"/>
                </a:solidFill>
              </a:rPr>
              <a:t>Yust</a:t>
            </a:r>
            <a:r>
              <a:rPr lang="en-US" dirty="0">
                <a:solidFill>
                  <a:schemeClr val="bg1"/>
                </a:solidFill>
              </a:rPr>
              <a:t>,               .</a:t>
            </a:r>
          </a:p>
          <a:p>
            <a:r>
              <a:rPr lang="en-US" dirty="0">
                <a:solidFill>
                  <a:schemeClr val="bg1"/>
                </a:solidFill>
              </a:rPr>
              <a:t>7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meeting of </a:t>
            </a:r>
            <a:r>
              <a:rPr lang="en-US" dirty="0" err="1">
                <a:solidFill>
                  <a:schemeClr val="bg1"/>
                </a:solidFill>
              </a:rPr>
              <a:t>Associação</a:t>
            </a:r>
            <a:r>
              <a:rPr lang="en-US" dirty="0">
                <a:solidFill>
                  <a:schemeClr val="bg1"/>
                </a:solidFill>
              </a:rPr>
              <a:t> Brasileira de Teoria e </a:t>
            </a:r>
            <a:r>
              <a:rPr lang="en-US" dirty="0" err="1">
                <a:solidFill>
                  <a:schemeClr val="bg1"/>
                </a:solidFill>
              </a:rPr>
              <a:t>Análise</a:t>
            </a:r>
            <a:r>
              <a:rPr lang="en-US" dirty="0">
                <a:solidFill>
                  <a:schemeClr val="bg1"/>
                </a:solidFill>
              </a:rPr>
              <a:t> Musical</a:t>
            </a:r>
          </a:p>
          <a:p>
            <a:r>
              <a:rPr lang="en-US" dirty="0">
                <a:solidFill>
                  <a:schemeClr val="bg1"/>
                </a:solidFill>
              </a:rPr>
              <a:t>June 18, 2026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D3FFB-0F56-8BBE-2E9F-95FD4927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alisto MT" panose="02040603050505030304" pitchFamily="18" charset="77"/>
              </a:rPr>
              <a:t>Jason </a:t>
            </a:r>
            <a:r>
              <a:rPr lang="en-US" dirty="0" err="1">
                <a:solidFill>
                  <a:srgbClr val="C00000"/>
                </a:solidFill>
                <a:latin typeface="Calisto MT" panose="02040603050505030304" pitchFamily="18" charset="77"/>
              </a:rPr>
              <a:t>Yust</a:t>
            </a:r>
            <a:r>
              <a:rPr lang="en-US" dirty="0">
                <a:solidFill>
                  <a:srgbClr val="C00000"/>
                </a:solidFill>
                <a:latin typeface="Calisto MT" panose="02040603050505030304" pitchFamily="18" charset="77"/>
              </a:rPr>
              <a:t>, Boston Univ.          </a:t>
            </a:r>
            <a:fld id="{6950D593-2953-924C-A0DA-F3B17E0E49C7}" type="slidenum">
              <a:rPr lang="en-US" smtClean="0">
                <a:solidFill>
                  <a:srgbClr val="C00000"/>
                </a:solidFill>
                <a:latin typeface="Calisto MT" panose="02040603050505030304" pitchFamily="18" charset="77"/>
              </a:rPr>
              <a:pPr/>
              <a:t>1</a:t>
            </a:fld>
            <a:endParaRPr lang="en-US" dirty="0">
              <a:solidFill>
                <a:srgbClr val="C00000"/>
              </a:solidFill>
              <a:latin typeface="Calisto MT" panose="0204060305050503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4DAC9-5AA4-6443-5C85-6304C980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35" y="2436333"/>
            <a:ext cx="1101811" cy="447611"/>
          </a:xfrm>
          <a:prstGeom prst="rect">
            <a:avLst/>
          </a:prstGeom>
        </p:spPr>
      </p:pic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7FB0EEC6-F27E-ED36-BA5A-0EB1EB8A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262" y="4869656"/>
            <a:ext cx="2057400" cy="2738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Tema, June 2026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2C86EF4-7812-01AF-4B36-9975A49B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8268" y="4869656"/>
            <a:ext cx="3086100" cy="273844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ME rhythms in MPB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84748-763A-10F2-9FD5-F1411EA9FCDC}"/>
              </a:ext>
            </a:extLst>
          </p:cNvPr>
          <p:cNvSpPr txBox="1"/>
          <p:nvPr/>
        </p:nvSpPr>
        <p:spPr>
          <a:xfrm>
            <a:off x="2809701" y="4135493"/>
            <a:ext cx="3524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Slides at http:/</a:t>
            </a:r>
            <a:r>
              <a:rPr lang="en-US" dirty="0" err="1"/>
              <a:t>sites.bu.edu</a:t>
            </a:r>
            <a:r>
              <a:rPr lang="en-US" dirty="0"/>
              <a:t>/</a:t>
            </a:r>
            <a:r>
              <a:rPr lang="en-US" dirty="0" err="1"/>
              <a:t>jyust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5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4BE3B-ADDD-E52A-186A-3F15C928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BB57FC6-6AB2-9200-AA68-527B4ED8122A}"/>
              </a:ext>
            </a:extLst>
          </p:cNvPr>
          <p:cNvSpPr/>
          <p:nvPr/>
        </p:nvSpPr>
        <p:spPr>
          <a:xfrm>
            <a:off x="2758440" y="1292161"/>
            <a:ext cx="2508201" cy="1793939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72310-0A71-1D29-CF6F-C1F618F3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of ME rhythms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B9D5C-AFA6-1813-BE95-DFE4987D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45C38-6950-7835-B1A4-794BC093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DED0B-6216-705B-A2E8-3CEF4C91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643E0-E2BC-F78B-86FE-133C8C518382}"/>
              </a:ext>
            </a:extLst>
          </p:cNvPr>
          <p:cNvSpPr txBox="1"/>
          <p:nvPr/>
        </p:nvSpPr>
        <p:spPr>
          <a:xfrm>
            <a:off x="1415952" y="694917"/>
            <a:ext cx="63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 rhythm of early samba is ME(5,8) at phase = 2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7CC898-0346-5AA4-CBFE-FE364FCF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070" y="1728153"/>
            <a:ext cx="3039110" cy="3039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D7E21-6F4A-6E5A-EBBC-A9F970C8C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320" y="1299210"/>
            <a:ext cx="2393406" cy="1847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BAE01D-3352-F772-9D43-E2D498AEFD11}"/>
              </a:ext>
            </a:extLst>
          </p:cNvPr>
          <p:cNvSpPr txBox="1"/>
          <p:nvPr/>
        </p:nvSpPr>
        <p:spPr>
          <a:xfrm>
            <a:off x="216834" y="3372683"/>
            <a:ext cx="562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ME(5,8) rhythms are also sums of ME(2,8) and ME(3,8)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5228923-D1C0-B9FB-B0E1-592A208C9BF5}"/>
              </a:ext>
            </a:extLst>
          </p:cNvPr>
          <p:cNvSpPr/>
          <p:nvPr/>
        </p:nvSpPr>
        <p:spPr>
          <a:xfrm rot="5400000">
            <a:off x="7017228" y="2735168"/>
            <a:ext cx="2385253" cy="1025082"/>
          </a:xfrm>
          <a:custGeom>
            <a:avLst/>
            <a:gdLst>
              <a:gd name="csX0" fmla="*/ 1216032 w 2385253"/>
              <a:gd name="csY0" fmla="*/ 16 h 1025082"/>
              <a:gd name="csX1" fmla="*/ 2275212 w 2385253"/>
              <a:gd name="csY1" fmla="*/ 441976 h 1025082"/>
              <a:gd name="csX2" fmla="*/ 2305692 w 2385253"/>
              <a:gd name="csY2" fmla="*/ 868696 h 1025082"/>
              <a:gd name="csX3" fmla="*/ 1863732 w 2385253"/>
              <a:gd name="csY3" fmla="*/ 1021096 h 1025082"/>
              <a:gd name="csX4" fmla="*/ 1216032 w 2385253"/>
              <a:gd name="csY4" fmla="*/ 731536 h 1025082"/>
              <a:gd name="csX5" fmla="*/ 636912 w 2385253"/>
              <a:gd name="csY5" fmla="*/ 982996 h 1025082"/>
              <a:gd name="csX6" fmla="*/ 118752 w 2385253"/>
              <a:gd name="csY6" fmla="*/ 861076 h 1025082"/>
              <a:gd name="csX7" fmla="*/ 95892 w 2385253"/>
              <a:gd name="csY7" fmla="*/ 457216 h 1025082"/>
              <a:gd name="csX8" fmla="*/ 1216032 w 2385253"/>
              <a:gd name="csY8" fmla="*/ 16 h 10250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85253" h="1025082">
                <a:moveTo>
                  <a:pt x="1216032" y="16"/>
                </a:moveTo>
                <a:cubicBezTo>
                  <a:pt x="1579252" y="-2524"/>
                  <a:pt x="2093602" y="297196"/>
                  <a:pt x="2275212" y="441976"/>
                </a:cubicBezTo>
                <a:cubicBezTo>
                  <a:pt x="2456822" y="586756"/>
                  <a:pt x="2374272" y="772176"/>
                  <a:pt x="2305692" y="868696"/>
                </a:cubicBezTo>
                <a:cubicBezTo>
                  <a:pt x="2237112" y="965216"/>
                  <a:pt x="2045342" y="1043956"/>
                  <a:pt x="1863732" y="1021096"/>
                </a:cubicBezTo>
                <a:cubicBezTo>
                  <a:pt x="1682122" y="998236"/>
                  <a:pt x="1420502" y="737886"/>
                  <a:pt x="1216032" y="731536"/>
                </a:cubicBezTo>
                <a:cubicBezTo>
                  <a:pt x="1011562" y="725186"/>
                  <a:pt x="819792" y="961406"/>
                  <a:pt x="636912" y="982996"/>
                </a:cubicBezTo>
                <a:cubicBezTo>
                  <a:pt x="454032" y="1004586"/>
                  <a:pt x="208922" y="948706"/>
                  <a:pt x="118752" y="861076"/>
                </a:cubicBezTo>
                <a:cubicBezTo>
                  <a:pt x="28582" y="773446"/>
                  <a:pt x="-84448" y="596916"/>
                  <a:pt x="95892" y="457216"/>
                </a:cubicBezTo>
                <a:cubicBezTo>
                  <a:pt x="276232" y="317516"/>
                  <a:pt x="852812" y="2556"/>
                  <a:pt x="1216032" y="1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C67802-5A23-C3DC-D1EE-5B7075285734}"/>
              </a:ext>
            </a:extLst>
          </p:cNvPr>
          <p:cNvSpPr/>
          <p:nvPr/>
        </p:nvSpPr>
        <p:spPr>
          <a:xfrm>
            <a:off x="6676780" y="2750820"/>
            <a:ext cx="1020533" cy="89916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F92F69C-AD6A-99DE-B30E-5FBAF47EF9CF}"/>
              </a:ext>
            </a:extLst>
          </p:cNvPr>
          <p:cNvSpPr/>
          <p:nvPr/>
        </p:nvSpPr>
        <p:spPr>
          <a:xfrm>
            <a:off x="6911340" y="1728153"/>
            <a:ext cx="586740" cy="30391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213B-A841-3F2C-B142-11705203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Caninha</a:t>
            </a:r>
            <a:r>
              <a:rPr lang="en-US" dirty="0"/>
              <a:t>, “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elle</a:t>
            </a:r>
            <a:r>
              <a:rPr lang="en-US" dirty="0"/>
              <a:t> </a:t>
            </a:r>
            <a:r>
              <a:rPr lang="en-US" dirty="0" err="1"/>
              <a:t>quer</a:t>
            </a:r>
            <a:r>
              <a:rPr lang="en-US" dirty="0"/>
              <a:t>,”  ca. 1930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8A087-22E9-07E3-7B02-7F09E8D3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5C3A8-39EF-E364-46CD-63406867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E052A-763F-AAE8-1F09-27F362F4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FF280-C128-8060-CDBC-E26CE8135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33" y="1280402"/>
            <a:ext cx="6595955" cy="1474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ECE10-52EE-FF58-DE5E-5D8A12429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3" y="3143266"/>
            <a:ext cx="6595955" cy="1358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22743D-1D29-9339-124E-729510DE725E}"/>
              </a:ext>
            </a:extLst>
          </p:cNvPr>
          <p:cNvSpPr txBox="1"/>
          <p:nvPr/>
        </p:nvSpPr>
        <p:spPr>
          <a:xfrm>
            <a:off x="7498100" y="2155134"/>
            <a:ext cx="164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ME(5,8)</a:t>
            </a:r>
            <a:endParaRPr lang="en-US" i="1" dirty="0">
              <a:solidFill>
                <a:schemeClr val="bg1"/>
              </a:solidFill>
            </a:endParaRPr>
          </a:p>
          <a:p>
            <a:pPr algn="l"/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 pattern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B7F55-501C-2139-A940-C953CFD3C97D}"/>
              </a:ext>
            </a:extLst>
          </p:cNvPr>
          <p:cNvSpPr txBox="1"/>
          <p:nvPr/>
        </p:nvSpPr>
        <p:spPr>
          <a:xfrm>
            <a:off x="7498100" y="3856255"/>
            <a:ext cx="164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ME(5,8)</a:t>
            </a:r>
            <a:endParaRPr lang="en-US" i="1" dirty="0">
              <a:solidFill>
                <a:schemeClr val="bg1"/>
              </a:solidFill>
            </a:endParaRPr>
          </a:p>
          <a:p>
            <a:pPr algn="l"/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 pattern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341F4A-71DB-7926-71CA-5196FBBFA943}"/>
              </a:ext>
            </a:extLst>
          </p:cNvPr>
          <p:cNvCxnSpPr/>
          <p:nvPr/>
        </p:nvCxnSpPr>
        <p:spPr>
          <a:xfrm>
            <a:off x="7034463" y="2370263"/>
            <a:ext cx="463637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1D70B1-99DE-4FA4-4133-22B33B21C23A}"/>
              </a:ext>
            </a:extLst>
          </p:cNvPr>
          <p:cNvCxnSpPr/>
          <p:nvPr/>
        </p:nvCxnSpPr>
        <p:spPr>
          <a:xfrm>
            <a:off x="7034463" y="4062704"/>
            <a:ext cx="463637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91AEA719-9A45-FA27-DEE4-20AD0DE8989F}"/>
              </a:ext>
            </a:extLst>
          </p:cNvPr>
          <p:cNvSpPr/>
          <p:nvPr/>
        </p:nvSpPr>
        <p:spPr>
          <a:xfrm>
            <a:off x="5285874" y="1123291"/>
            <a:ext cx="2189747" cy="391733"/>
          </a:xfrm>
          <a:custGeom>
            <a:avLst/>
            <a:gdLst>
              <a:gd name="csX0" fmla="*/ 0 w 2189747"/>
              <a:gd name="csY0" fmla="*/ 132046 h 260383"/>
              <a:gd name="csX1" fmla="*/ 1451810 w 2189747"/>
              <a:gd name="csY1" fmla="*/ 3709 h 260383"/>
              <a:gd name="csX2" fmla="*/ 2189747 w 2189747"/>
              <a:gd name="csY2" fmla="*/ 260383 h 260383"/>
              <a:gd name="csX3" fmla="*/ 2189747 w 2189747"/>
              <a:gd name="csY3" fmla="*/ 260383 h 260383"/>
              <a:gd name="csX4" fmla="*/ 2189747 w 2189747"/>
              <a:gd name="csY4" fmla="*/ 260383 h 2603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89747" h="260383">
                <a:moveTo>
                  <a:pt x="0" y="132046"/>
                </a:moveTo>
                <a:cubicBezTo>
                  <a:pt x="543426" y="57183"/>
                  <a:pt x="1086852" y="-17680"/>
                  <a:pt x="1451810" y="3709"/>
                </a:cubicBezTo>
                <a:cubicBezTo>
                  <a:pt x="1816768" y="25098"/>
                  <a:pt x="2189747" y="260383"/>
                  <a:pt x="2189747" y="260383"/>
                </a:cubicBezTo>
                <a:lnTo>
                  <a:pt x="2189747" y="260383"/>
                </a:lnTo>
                <a:lnTo>
                  <a:pt x="2189747" y="260383"/>
                </a:ln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1678EA-1B01-E80E-79E8-AE6A983E6FF9}"/>
              </a:ext>
            </a:extLst>
          </p:cNvPr>
          <p:cNvSpPr txBox="1"/>
          <p:nvPr/>
        </p:nvSpPr>
        <p:spPr>
          <a:xfrm>
            <a:off x="7475621" y="1465747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ME(6,8) 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259C7A4-ED89-502C-F087-389C245835A1}"/>
              </a:ext>
            </a:extLst>
          </p:cNvPr>
          <p:cNvSpPr/>
          <p:nvPr/>
        </p:nvSpPr>
        <p:spPr>
          <a:xfrm>
            <a:off x="5285874" y="2946373"/>
            <a:ext cx="2189747" cy="391733"/>
          </a:xfrm>
          <a:custGeom>
            <a:avLst/>
            <a:gdLst>
              <a:gd name="csX0" fmla="*/ 0 w 2189747"/>
              <a:gd name="csY0" fmla="*/ 132046 h 260383"/>
              <a:gd name="csX1" fmla="*/ 1451810 w 2189747"/>
              <a:gd name="csY1" fmla="*/ 3709 h 260383"/>
              <a:gd name="csX2" fmla="*/ 2189747 w 2189747"/>
              <a:gd name="csY2" fmla="*/ 260383 h 260383"/>
              <a:gd name="csX3" fmla="*/ 2189747 w 2189747"/>
              <a:gd name="csY3" fmla="*/ 260383 h 260383"/>
              <a:gd name="csX4" fmla="*/ 2189747 w 2189747"/>
              <a:gd name="csY4" fmla="*/ 260383 h 2603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89747" h="260383">
                <a:moveTo>
                  <a:pt x="0" y="132046"/>
                </a:moveTo>
                <a:cubicBezTo>
                  <a:pt x="543426" y="57183"/>
                  <a:pt x="1086852" y="-17680"/>
                  <a:pt x="1451810" y="3709"/>
                </a:cubicBezTo>
                <a:cubicBezTo>
                  <a:pt x="1816768" y="25098"/>
                  <a:pt x="2189747" y="260383"/>
                  <a:pt x="2189747" y="260383"/>
                </a:cubicBezTo>
                <a:lnTo>
                  <a:pt x="2189747" y="260383"/>
                </a:lnTo>
                <a:lnTo>
                  <a:pt x="2189747" y="260383"/>
                </a:lnTo>
              </a:path>
            </a:pathLst>
          </a:custGeom>
          <a:noFill/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FDD82-A46A-79AA-A102-74E2A46225D9}"/>
              </a:ext>
            </a:extLst>
          </p:cNvPr>
          <p:cNvSpPr txBox="1"/>
          <p:nvPr/>
        </p:nvSpPr>
        <p:spPr>
          <a:xfrm>
            <a:off x="7475621" y="3256745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ME(4,8)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7E22FF-66E5-7593-D492-FC1EFF184A1C}"/>
              </a:ext>
            </a:extLst>
          </p:cNvPr>
          <p:cNvSpPr txBox="1"/>
          <p:nvPr/>
        </p:nvSpPr>
        <p:spPr>
          <a:xfrm>
            <a:off x="7703744" y="1733339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99F4A4-377A-0DB1-428C-A6145FFC00AE}"/>
              </a:ext>
            </a:extLst>
          </p:cNvPr>
          <p:cNvSpPr txBox="1"/>
          <p:nvPr/>
        </p:nvSpPr>
        <p:spPr>
          <a:xfrm>
            <a:off x="7703743" y="349921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A3B7F6-1F03-4F6A-278E-80A351B0AC1C}"/>
              </a:ext>
            </a:extLst>
          </p:cNvPr>
          <p:cNvSpPr txBox="1"/>
          <p:nvPr/>
        </p:nvSpPr>
        <p:spPr>
          <a:xfrm>
            <a:off x="7703742" y="266338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BB06C-732D-2F98-5106-078D7329FB9B}"/>
              </a:ext>
            </a:extLst>
          </p:cNvPr>
          <p:cNvSpPr txBox="1"/>
          <p:nvPr/>
        </p:nvSpPr>
        <p:spPr>
          <a:xfrm>
            <a:off x="7759838" y="439793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6AB1FB-58CD-30B3-CB24-E2861641C251}"/>
              </a:ext>
            </a:extLst>
          </p:cNvPr>
          <p:cNvSpPr txBox="1"/>
          <p:nvPr/>
        </p:nvSpPr>
        <p:spPr>
          <a:xfrm>
            <a:off x="108284" y="923447"/>
            <a:ext cx="212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Phrase 1 (mm. 1–4)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6A0E92-C6D9-9271-3CD5-84EBD32F476F}"/>
              </a:ext>
            </a:extLst>
          </p:cNvPr>
          <p:cNvSpPr txBox="1"/>
          <p:nvPr/>
        </p:nvSpPr>
        <p:spPr>
          <a:xfrm>
            <a:off x="108284" y="2785566"/>
            <a:ext cx="225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Phrase 2 (mm. 9–12)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177692-EA21-53A2-F451-2D25976367D7}"/>
              </a:ext>
            </a:extLst>
          </p:cNvPr>
          <p:cNvSpPr txBox="1"/>
          <p:nvPr/>
        </p:nvSpPr>
        <p:spPr>
          <a:xfrm>
            <a:off x="859006" y="599599"/>
            <a:ext cx="746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earliest form of samba (1920s–1930s) is based on the </a:t>
            </a:r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 rhythm </a:t>
            </a:r>
          </a:p>
        </p:txBody>
      </p:sp>
    </p:spTree>
    <p:extLst>
      <p:ext uri="{BB962C8B-B14F-4D97-AF65-F5344CB8AC3E}">
        <p14:creationId xmlns:p14="http://schemas.microsoft.com/office/powerpoint/2010/main" val="2498487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E902D0-40FB-1F74-5E9A-8170D8CABCC8}"/>
              </a:ext>
            </a:extLst>
          </p:cNvPr>
          <p:cNvSpPr/>
          <p:nvPr/>
        </p:nvSpPr>
        <p:spPr>
          <a:xfrm>
            <a:off x="2374231" y="1692441"/>
            <a:ext cx="5295649" cy="3074822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87B27-2EF2-7337-11FE-BD2FC754A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Proximate ME rhythms: </a:t>
            </a:r>
            <a:r>
              <a:rPr lang="en-US" i="1" dirty="0"/>
              <a:t>Maxixe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5C626-80E8-4D6F-CE9F-3F97DF18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4AAEB-0AD8-407B-7A35-66931A99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EEE3C-398D-93D5-4F25-96852265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2F6E9-F04F-47B4-DC6A-C4F5F74FB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31" y="1763913"/>
            <a:ext cx="5207000" cy="2916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9649C-663D-6209-7047-E2E8E6DE8EE0}"/>
              </a:ext>
            </a:extLst>
          </p:cNvPr>
          <p:cNvSpPr txBox="1"/>
          <p:nvPr/>
        </p:nvSpPr>
        <p:spPr>
          <a:xfrm>
            <a:off x="408305" y="2202418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ME(4,8) (beats)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B3356-7023-F2F5-1858-1F5257E43D5C}"/>
              </a:ext>
            </a:extLst>
          </p:cNvPr>
          <p:cNvSpPr txBox="1"/>
          <p:nvPr/>
        </p:nvSpPr>
        <p:spPr>
          <a:xfrm>
            <a:off x="325076" y="3019700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ME(5,8) (</a:t>
            </a:r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E0270-3510-FA61-ABD3-D7561C1C1948}"/>
              </a:ext>
            </a:extLst>
          </p:cNvPr>
          <p:cNvSpPr txBox="1"/>
          <p:nvPr/>
        </p:nvSpPr>
        <p:spPr>
          <a:xfrm>
            <a:off x="727330" y="389348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ME(6,8)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B7FEF-F16E-8A25-C6FB-F908AEEF4167}"/>
              </a:ext>
            </a:extLst>
          </p:cNvPr>
          <p:cNvSpPr txBox="1"/>
          <p:nvPr/>
        </p:nvSpPr>
        <p:spPr>
          <a:xfrm>
            <a:off x="691405" y="247373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770C4E-2780-0C7D-06C2-D60E0885E31F}"/>
              </a:ext>
            </a:extLst>
          </p:cNvPr>
          <p:cNvSpPr txBox="1"/>
          <p:nvPr/>
        </p:nvSpPr>
        <p:spPr>
          <a:xfrm>
            <a:off x="639200" y="420086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BAC77-C384-C46F-659B-8B4AF83DF27C}"/>
              </a:ext>
            </a:extLst>
          </p:cNvPr>
          <p:cNvSpPr txBox="1"/>
          <p:nvPr/>
        </p:nvSpPr>
        <p:spPr>
          <a:xfrm>
            <a:off x="649792" y="333788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5192E-5CE8-47F2-D197-E77C84876745}"/>
              </a:ext>
            </a:extLst>
          </p:cNvPr>
          <p:cNvSpPr txBox="1"/>
          <p:nvPr/>
        </p:nvSpPr>
        <p:spPr>
          <a:xfrm>
            <a:off x="490064" y="630708"/>
            <a:ext cx="824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 rhythms with nearby frequencies (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±1) go in and out of phase once per cycle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A4A94-2591-FEF2-68F6-9A541CB543DD}"/>
              </a:ext>
            </a:extLst>
          </p:cNvPr>
          <p:cNvSpPr txBox="1"/>
          <p:nvPr/>
        </p:nvSpPr>
        <p:spPr>
          <a:xfrm>
            <a:off x="1175223" y="1006611"/>
            <a:ext cx="667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=&gt; ME(</a:t>
            </a:r>
            <a:r>
              <a:rPr lang="en-US" i="1" dirty="0" err="1">
                <a:solidFill>
                  <a:schemeClr val="bg1"/>
                </a:solidFill>
              </a:rPr>
              <a:t>m,n</a:t>
            </a:r>
            <a:r>
              <a:rPr lang="en-US" dirty="0">
                <a:solidFill>
                  <a:schemeClr val="bg1"/>
                </a:solidFill>
              </a:rPr>
              <a:t>) resembles alternation of ME(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+1,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) and ME(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–1,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761252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EB69-BFDE-3249-1ADE-B0A0BB2D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rhythms of the 12 cycle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94518B-D07C-925B-8C7C-A335EE3D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22E43-1621-E563-6693-BF0F99E2D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F6BF6-A1A0-A09E-47DD-2FC8B6D2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A10C32-E5F1-20C2-F6AF-94725AD042F7}"/>
              </a:ext>
            </a:extLst>
          </p:cNvPr>
          <p:cNvSpPr/>
          <p:nvPr/>
        </p:nvSpPr>
        <p:spPr>
          <a:xfrm>
            <a:off x="150395" y="857080"/>
            <a:ext cx="7774405" cy="3073236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ED1F9-23FB-A8CB-70C7-B5D7D215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6" y="988595"/>
            <a:ext cx="7772400" cy="277079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0DCAA7-4BD7-E735-EEE7-ED06418AEBA4}"/>
              </a:ext>
            </a:extLst>
          </p:cNvPr>
          <p:cNvCxnSpPr>
            <a:cxnSpLocks/>
          </p:cNvCxnSpPr>
          <p:nvPr/>
        </p:nvCxnSpPr>
        <p:spPr>
          <a:xfrm>
            <a:off x="7804483" y="2535697"/>
            <a:ext cx="376990" cy="266594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BC8569-3BCD-D198-BA96-CA6A4808E817}"/>
              </a:ext>
            </a:extLst>
          </p:cNvPr>
          <p:cNvCxnSpPr>
            <a:cxnSpLocks/>
          </p:cNvCxnSpPr>
          <p:nvPr/>
        </p:nvCxnSpPr>
        <p:spPr>
          <a:xfrm flipV="1">
            <a:off x="7804483" y="2959768"/>
            <a:ext cx="376990" cy="240632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04064B-A544-8706-D0E5-CD22F187C2C2}"/>
              </a:ext>
            </a:extLst>
          </p:cNvPr>
          <p:cNvSpPr txBox="1"/>
          <p:nvPr/>
        </p:nvSpPr>
        <p:spPr>
          <a:xfrm>
            <a:off x="7922795" y="2682639"/>
            <a:ext cx="12747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West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African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bell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patterns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(timelines)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1F4A59-4BC8-792F-4D0A-1B4901BA83AC}"/>
              </a:ext>
            </a:extLst>
          </p:cNvPr>
          <p:cNvSpPr txBox="1"/>
          <p:nvPr/>
        </p:nvSpPr>
        <p:spPr>
          <a:xfrm>
            <a:off x="7892716" y="1370090"/>
            <a:ext cx="1054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Perfectly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even . . . </a:t>
            </a:r>
          </a:p>
        </p:txBody>
      </p:sp>
    </p:spTree>
    <p:extLst>
      <p:ext uri="{BB962C8B-B14F-4D97-AF65-F5344CB8AC3E}">
        <p14:creationId xmlns:p14="http://schemas.microsoft.com/office/powerpoint/2010/main" val="416733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C6A8-41D2-6BA7-A99B-D156DB5E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African “standard pattern”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177D7-691B-40AC-C989-1CCFD736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E8EF2-1ADF-9EA4-C140-2FE909B9F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E1858-7977-0002-ECD8-8C243458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1115B12-9706-DF84-7BE8-2101152DD4B8}"/>
              </a:ext>
            </a:extLst>
          </p:cNvPr>
          <p:cNvSpPr/>
          <p:nvPr/>
        </p:nvSpPr>
        <p:spPr>
          <a:xfrm>
            <a:off x="513347" y="857080"/>
            <a:ext cx="8002003" cy="3329910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72F19-9FCB-3122-36CB-4206DCF7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26" y="855849"/>
            <a:ext cx="8040930" cy="350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02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CDB4E-26F0-A396-D30D-4E4CD62B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Interacting ME rhythms: Standard pattern vs. </a:t>
            </a:r>
            <a:r>
              <a:rPr lang="en-US" sz="2400" i="1" dirty="0"/>
              <a:t>Maxixe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7018F-3412-58C1-BAFE-856F5AB23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FBDCE-E97E-9244-6284-25C4F8BA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3A966-16AC-AEB5-8878-256E2211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736A25-1EE7-8C29-70CC-1C6AAC882B6C}"/>
              </a:ext>
            </a:extLst>
          </p:cNvPr>
          <p:cNvSpPr/>
          <p:nvPr/>
        </p:nvSpPr>
        <p:spPr>
          <a:xfrm>
            <a:off x="5173579" y="578100"/>
            <a:ext cx="3341771" cy="447963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F66E9F-0083-1FF9-99EB-552B97D3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830" y="683835"/>
            <a:ext cx="3086101" cy="4325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FFD46-93EE-237E-7AC1-738B96ADEA02}"/>
              </a:ext>
            </a:extLst>
          </p:cNvPr>
          <p:cNvSpPr txBox="1"/>
          <p:nvPr/>
        </p:nvSpPr>
        <p:spPr>
          <a:xfrm>
            <a:off x="2364126" y="315362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ME(4,8) (beats)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36A57-FF5A-D820-1224-13ABEB5B2C8D}"/>
              </a:ext>
            </a:extLst>
          </p:cNvPr>
          <p:cNvSpPr txBox="1"/>
          <p:nvPr/>
        </p:nvSpPr>
        <p:spPr>
          <a:xfrm>
            <a:off x="2244492" y="3672982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ME(5,8) (</a:t>
            </a:r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EA10C-6EE0-B6D3-56D4-8948938CC2BB}"/>
              </a:ext>
            </a:extLst>
          </p:cNvPr>
          <p:cNvSpPr txBox="1"/>
          <p:nvPr/>
        </p:nvSpPr>
        <p:spPr>
          <a:xfrm>
            <a:off x="2996861" y="422381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ME(6,8)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BCA48-5F06-12D5-E4DE-E8F65FC7C1C6}"/>
              </a:ext>
            </a:extLst>
          </p:cNvPr>
          <p:cNvSpPr txBox="1"/>
          <p:nvPr/>
        </p:nvSpPr>
        <p:spPr>
          <a:xfrm>
            <a:off x="4051156" y="316305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19E470-A005-6199-2362-C71D84180D3F}"/>
              </a:ext>
            </a:extLst>
          </p:cNvPr>
          <p:cNvSpPr txBox="1"/>
          <p:nvPr/>
        </p:nvSpPr>
        <p:spPr>
          <a:xfrm>
            <a:off x="4051156" y="422381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phase =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495F6-F8DA-830A-AA46-E09F7AB61334}"/>
              </a:ext>
            </a:extLst>
          </p:cNvPr>
          <p:cNvSpPr txBox="1"/>
          <p:nvPr/>
        </p:nvSpPr>
        <p:spPr>
          <a:xfrm>
            <a:off x="4014749" y="363253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8F60EF-61F4-B110-17E5-7B144BA6E097}"/>
              </a:ext>
            </a:extLst>
          </p:cNvPr>
          <p:cNvSpPr txBox="1"/>
          <p:nvPr/>
        </p:nvSpPr>
        <p:spPr>
          <a:xfrm>
            <a:off x="2165926" y="940302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ME(4,12) (beats)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1F6A5-FD3D-0C49-D43D-2D25F6D42526}"/>
              </a:ext>
            </a:extLst>
          </p:cNvPr>
          <p:cNvSpPr txBox="1"/>
          <p:nvPr/>
        </p:nvSpPr>
        <p:spPr>
          <a:xfrm>
            <a:off x="1027232" y="1476844"/>
            <a:ext cx="307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ME(5,12) (Standard pattern)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9FA62-ACD4-46A6-0E7D-99099E8A0059}"/>
              </a:ext>
            </a:extLst>
          </p:cNvPr>
          <p:cNvSpPr txBox="1"/>
          <p:nvPr/>
        </p:nvSpPr>
        <p:spPr>
          <a:xfrm>
            <a:off x="3944105" y="93193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37B275-696E-5C96-BD27-ED5FD316A419}"/>
              </a:ext>
            </a:extLst>
          </p:cNvPr>
          <p:cNvSpPr txBox="1"/>
          <p:nvPr/>
        </p:nvSpPr>
        <p:spPr>
          <a:xfrm>
            <a:off x="3907698" y="149286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574624-938C-BCB9-0F34-545F6462E4CD}"/>
              </a:ext>
            </a:extLst>
          </p:cNvPr>
          <p:cNvSpPr txBox="1"/>
          <p:nvPr/>
        </p:nvSpPr>
        <p:spPr>
          <a:xfrm>
            <a:off x="1354790" y="2169929"/>
            <a:ext cx="263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ME(6,12) (cross rhythm)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184ED8-EB7F-7D12-8CAE-27AB62EAE0FE}"/>
              </a:ext>
            </a:extLst>
          </p:cNvPr>
          <p:cNvSpPr txBox="1"/>
          <p:nvPr/>
        </p:nvSpPr>
        <p:spPr>
          <a:xfrm>
            <a:off x="3891737" y="2153099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phase = 0</a:t>
            </a:r>
          </a:p>
        </p:txBody>
      </p:sp>
    </p:spTree>
    <p:extLst>
      <p:ext uri="{BB962C8B-B14F-4D97-AF65-F5344CB8AC3E}">
        <p14:creationId xmlns:p14="http://schemas.microsoft.com/office/powerpoint/2010/main" val="160610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E4FA-AE8C-00FF-8743-5884FF4F4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Geneology</a:t>
            </a:r>
            <a:r>
              <a:rPr lang="en-US" dirty="0"/>
              <a:t> of samba vs. son clave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8DB6F-1547-3D59-F367-7BB50BD56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6175F-B50B-249F-D02C-EA245C9B5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69183-D4DE-27E8-D3A3-816AB9F3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3AA6952-9FC4-0C0C-8853-994A6ED62B2B}"/>
              </a:ext>
            </a:extLst>
          </p:cNvPr>
          <p:cNvSpPr/>
          <p:nvPr/>
        </p:nvSpPr>
        <p:spPr>
          <a:xfrm>
            <a:off x="513347" y="1871271"/>
            <a:ext cx="8002003" cy="2630086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64D26B-037B-1417-63F1-25BF4808A928}"/>
              </a:ext>
            </a:extLst>
          </p:cNvPr>
          <p:cNvSpPr txBox="1"/>
          <p:nvPr/>
        </p:nvSpPr>
        <p:spPr>
          <a:xfrm>
            <a:off x="685800" y="634941"/>
            <a:ext cx="76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 and Cuban clave rhythms can both be understood as duple versions of the 5-onset African standard pattern.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preserves maximal evenness </a:t>
            </a:r>
            <a:r>
              <a:rPr lang="en-US" dirty="0">
                <a:solidFill>
                  <a:schemeClr val="bg1"/>
                </a:solidFill>
              </a:rPr>
              <a:t>while the Cuban clave preserves orientation with respect to the beats.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C7D313-95B3-27C4-4977-4095CFB88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35075"/>
            <a:ext cx="7772400" cy="250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95750B-BE46-8A18-B80B-6D3586661BB6}"/>
              </a:ext>
            </a:extLst>
          </p:cNvPr>
          <p:cNvSpPr/>
          <p:nvPr/>
        </p:nvSpPr>
        <p:spPr>
          <a:xfrm>
            <a:off x="763128" y="1104125"/>
            <a:ext cx="7498539" cy="2769395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9ACCA-F4FC-7423-7CB4-85A3D67CA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5-note ME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09E3C-4118-4B88-D044-7DFC546F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2168-6D72-38F2-1E13-7DAE7CCF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FD3B6-0BF5-F505-2E40-A271578F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FBF00-2A45-783C-5EC3-7A83A3A78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45" y="1086721"/>
            <a:ext cx="7077347" cy="27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77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DC29072-A7E3-047F-9ADA-30F02737B2BD}"/>
              </a:ext>
            </a:extLst>
          </p:cNvPr>
          <p:cNvSpPr/>
          <p:nvPr/>
        </p:nvSpPr>
        <p:spPr>
          <a:xfrm>
            <a:off x="30812" y="1730156"/>
            <a:ext cx="4500699" cy="2681850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8AC9714-16CF-C72B-E70A-4E3272AD9039}"/>
              </a:ext>
            </a:extLst>
          </p:cNvPr>
          <p:cNvSpPr/>
          <p:nvPr/>
        </p:nvSpPr>
        <p:spPr>
          <a:xfrm>
            <a:off x="4559933" y="2571749"/>
            <a:ext cx="2386006" cy="2222764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496E96A-9F8B-84E1-AF86-583109744482}"/>
              </a:ext>
            </a:extLst>
          </p:cNvPr>
          <p:cNvSpPr/>
          <p:nvPr/>
        </p:nvSpPr>
        <p:spPr>
          <a:xfrm>
            <a:off x="6534819" y="733911"/>
            <a:ext cx="2469735" cy="2446050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E525B5-4D05-552E-8F52-8953694E2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28" y="703872"/>
            <a:ext cx="2734347" cy="2581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B2671-446E-0488-1C9C-1675C56D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Bossa Nova “clave” from Tresillo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A095E-33EA-52AD-8B30-0C883F3B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A1AB8-7AB7-00F5-851E-EF9C347F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65DF6-820E-107C-C7A2-418EB7AB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AAE4EB-1300-36C6-9661-61DEC24EB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2297" y="1730157"/>
            <a:ext cx="6676780" cy="2596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85F777-8BA5-FABE-73E2-9445A1FFB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639" y="2571749"/>
            <a:ext cx="2393299" cy="22595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BAA0FD-A63D-9799-BCA8-930F96D46769}"/>
              </a:ext>
            </a:extLst>
          </p:cNvPr>
          <p:cNvSpPr txBox="1"/>
          <p:nvPr/>
        </p:nvSpPr>
        <p:spPr>
          <a:xfrm>
            <a:off x="192632" y="703872"/>
            <a:ext cx="4098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ME(5,16) rhythm can be built from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alternating Tresillo rhythms.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(Proximity of frequencies 5 and 6)</a:t>
            </a:r>
          </a:p>
        </p:txBody>
      </p:sp>
      <p:pic>
        <p:nvPicPr>
          <p:cNvPr id="18" name="astrudGilbertoSoTinha">
            <a:hlinkClick r:id="" action="ppaction://media"/>
            <a:extLst>
              <a:ext uri="{FF2B5EF4-FFF2-40B4-BE49-F238E27FC236}">
                <a16:creationId xmlns:a16="http://schemas.microsoft.com/office/drawing/2014/main" id="{AF10C61E-3066-045C-2EB4-E72D56CAC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2577" y="4328942"/>
            <a:ext cx="438321" cy="4383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DEEB0B-01F2-6CF3-E8C8-B4834A1320EB}"/>
              </a:ext>
            </a:extLst>
          </p:cNvPr>
          <p:cNvSpPr txBox="1"/>
          <p:nvPr/>
        </p:nvSpPr>
        <p:spPr>
          <a:xfrm>
            <a:off x="7082444" y="3403353"/>
            <a:ext cx="1970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Ex.: Astrud Gilberto, “Só </a:t>
            </a:r>
            <a:r>
              <a:rPr lang="en-US" dirty="0" err="1">
                <a:solidFill>
                  <a:schemeClr val="bg1"/>
                </a:solidFill>
              </a:rPr>
              <a:t>tinha</a:t>
            </a:r>
            <a:r>
              <a:rPr lang="en-US" dirty="0">
                <a:solidFill>
                  <a:schemeClr val="bg1"/>
                </a:solidFill>
              </a:rPr>
              <a:t> de ser com </a:t>
            </a:r>
            <a:r>
              <a:rPr lang="en-US" dirty="0" err="1">
                <a:solidFill>
                  <a:schemeClr val="bg1"/>
                </a:solidFill>
              </a:rPr>
              <a:t>Você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00807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E11E8C-0706-E339-3AAB-84C88FA82ED8}"/>
              </a:ext>
            </a:extLst>
          </p:cNvPr>
          <p:cNvSpPr/>
          <p:nvPr/>
        </p:nvSpPr>
        <p:spPr>
          <a:xfrm>
            <a:off x="6528729" y="755892"/>
            <a:ext cx="2467223" cy="2831809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D45B0CB-0927-9820-A258-4BEDEF9BB3A9}"/>
              </a:ext>
            </a:extLst>
          </p:cNvPr>
          <p:cNvSpPr/>
          <p:nvPr/>
        </p:nvSpPr>
        <p:spPr>
          <a:xfrm>
            <a:off x="409303" y="1001486"/>
            <a:ext cx="5843451" cy="2351314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E232C-2FFE-0007-94CB-63ED4C2B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ME(5,16) from nearby frequencies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B55BCD-7926-00E4-320E-A88BDBFE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5F098-6FE1-366D-7715-0DE32622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5A70E-04BF-CEDA-2DC2-64264C12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54F09-9140-0ED9-95A5-B25BC999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022"/>
            <a:ext cx="6461760" cy="2056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04E5-343B-2DCD-CDD6-5E811A0DD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983" y="764602"/>
            <a:ext cx="2366136" cy="2771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A30A8B-DCCC-6D84-97CE-4838A623892B}"/>
              </a:ext>
            </a:extLst>
          </p:cNvPr>
          <p:cNvSpPr txBox="1"/>
          <p:nvPr/>
        </p:nvSpPr>
        <p:spPr>
          <a:xfrm>
            <a:off x="296092" y="3468336"/>
            <a:ext cx="508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ME(5,16) rhythm is also an alternation of the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ME(6,16) tresillo and ME(4,16) offbeats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916B7C-962D-E668-B73F-4452AFDF5885}"/>
              </a:ext>
            </a:extLst>
          </p:cNvPr>
          <p:cNvSpPr txBox="1"/>
          <p:nvPr/>
        </p:nvSpPr>
        <p:spPr>
          <a:xfrm>
            <a:off x="296092" y="414201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(similar to ME(5,8), ME(6,8), and ME(4,8)).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1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258A93-5207-F23E-5C36-E1E679267314}"/>
              </a:ext>
            </a:extLst>
          </p:cNvPr>
          <p:cNvSpPr/>
          <p:nvPr/>
        </p:nvSpPr>
        <p:spPr>
          <a:xfrm>
            <a:off x="3255264" y="1442905"/>
            <a:ext cx="4992624" cy="2909639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A0177-C491-C2B1-AD80-F0C57271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a maximally even rhythm: Tresillo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18CB6C-5581-5983-6E26-A5D895D87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28C17-D654-8BA1-74FD-65D47706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9771B-5CFA-438E-FA2D-686C405E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B990F1-49D7-31E5-D4E4-8F74164456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03"/>
          <a:stretch>
            <a:fillRect/>
          </a:stretch>
        </p:blipFill>
        <p:spPr>
          <a:xfrm>
            <a:off x="3385291" y="1442905"/>
            <a:ext cx="4777232" cy="2734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A48D85-FE73-F982-48AC-867F4C2B0E5C}"/>
              </a:ext>
            </a:extLst>
          </p:cNvPr>
          <p:cNvSpPr txBox="1"/>
          <p:nvPr/>
        </p:nvSpPr>
        <p:spPr>
          <a:xfrm>
            <a:off x="993119" y="703872"/>
            <a:ext cx="6959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i="1" dirty="0">
                <a:solidFill>
                  <a:schemeClr val="bg1"/>
                </a:solidFill>
              </a:rPr>
              <a:t>m-in-n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maximally even rhythm </a:t>
            </a:r>
            <a:r>
              <a:rPr lang="en-US" dirty="0">
                <a:solidFill>
                  <a:schemeClr val="bg1"/>
                </a:solidFill>
              </a:rPr>
              <a:t>(ME(</a:t>
            </a:r>
            <a:r>
              <a:rPr lang="en-US" i="1" dirty="0" err="1">
                <a:solidFill>
                  <a:schemeClr val="bg1"/>
                </a:solidFill>
              </a:rPr>
              <a:t>m,n</a:t>
            </a:r>
            <a:r>
              <a:rPr lang="en-US" dirty="0">
                <a:solidFill>
                  <a:schemeClr val="bg1"/>
                </a:solidFill>
              </a:rPr>
              <a:t>)) is the most even possible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distribution of 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 onsets in an </a:t>
            </a:r>
            <a:r>
              <a:rPr lang="en-US" i="1" dirty="0">
                <a:solidFill>
                  <a:schemeClr val="bg1"/>
                </a:solidFill>
              </a:rPr>
              <a:t>n-</a:t>
            </a:r>
            <a:r>
              <a:rPr lang="en-US" dirty="0">
                <a:solidFill>
                  <a:schemeClr val="bg1"/>
                </a:solidFill>
              </a:rPr>
              <a:t>cycle.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EDD05-8FB5-8C69-1B3D-ECFFCD41FF80}"/>
              </a:ext>
            </a:extLst>
          </p:cNvPr>
          <p:cNvSpPr txBox="1"/>
          <p:nvPr/>
        </p:nvSpPr>
        <p:spPr>
          <a:xfrm>
            <a:off x="231119" y="1442905"/>
            <a:ext cx="2797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It’s defined by rounding 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 equally spaced points to the</a:t>
            </a:r>
            <a:r>
              <a:rPr lang="en-US" i="1" dirty="0">
                <a:solidFill>
                  <a:schemeClr val="bg1"/>
                </a:solidFill>
              </a:rPr>
              <a:t> n</a:t>
            </a:r>
            <a:r>
              <a:rPr lang="en-US" dirty="0">
                <a:solidFill>
                  <a:schemeClr val="bg1"/>
                </a:solidFill>
              </a:rPr>
              <a:t>-grid.</a:t>
            </a:r>
          </a:p>
        </p:txBody>
      </p:sp>
    </p:spTree>
    <p:extLst>
      <p:ext uri="{BB962C8B-B14F-4D97-AF65-F5344CB8AC3E}">
        <p14:creationId xmlns:p14="http://schemas.microsoft.com/office/powerpoint/2010/main" val="99064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9A20-58AC-C27B-C6CA-A6A2246F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rhythms of the 16-cycle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9E63F-D50A-9923-C828-78696FA8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C697C-473F-434F-80A2-7AB7551A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01186-BA2F-4A5E-4D85-A052F82D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43CC9B-14DA-410E-F45A-A705C4432F46}"/>
              </a:ext>
            </a:extLst>
          </p:cNvPr>
          <p:cNvSpPr/>
          <p:nvPr/>
        </p:nvSpPr>
        <p:spPr>
          <a:xfrm>
            <a:off x="409303" y="1238596"/>
            <a:ext cx="8570856" cy="2826328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5B30C-18FB-5B77-1379-0725F902F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2" y="1333073"/>
            <a:ext cx="8570857" cy="273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A37296-49F6-D25B-2300-44739C9D5DF7}"/>
              </a:ext>
            </a:extLst>
          </p:cNvPr>
          <p:cNvSpPr txBox="1"/>
          <p:nvPr/>
        </p:nvSpPr>
        <p:spPr>
          <a:xfrm>
            <a:off x="1657350" y="685709"/>
            <a:ext cx="579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All of the possible ME(</a:t>
            </a:r>
            <a:r>
              <a:rPr lang="en-US" i="1" dirty="0">
                <a:solidFill>
                  <a:schemeClr val="bg1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,16) play some role in Bossa Nova</a:t>
            </a:r>
          </a:p>
        </p:txBody>
      </p:sp>
    </p:spTree>
    <p:extLst>
      <p:ext uri="{BB962C8B-B14F-4D97-AF65-F5344CB8AC3E}">
        <p14:creationId xmlns:p14="http://schemas.microsoft.com/office/powerpoint/2010/main" val="212274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9B4F6-36A6-B788-6714-5EDBF177D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5D78-79A2-5A70-19A8-612D4A1E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ME(7,16) rhythms in Bossa Nova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86DD9-B73F-F26A-5F85-5DCF45E6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C15C4-897E-095C-E1F2-B3678E96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4C11A-E2F4-C536-A0EC-A8384E75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57FB3A-4A37-2E07-E897-EEC3461EF8E0}"/>
              </a:ext>
            </a:extLst>
          </p:cNvPr>
          <p:cNvSpPr/>
          <p:nvPr/>
        </p:nvSpPr>
        <p:spPr>
          <a:xfrm>
            <a:off x="393233" y="1319971"/>
            <a:ext cx="4852738" cy="141538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121A2C-ED16-4639-966E-AD257F9D1E3C}"/>
              </a:ext>
            </a:extLst>
          </p:cNvPr>
          <p:cNvSpPr txBox="1"/>
          <p:nvPr/>
        </p:nvSpPr>
        <p:spPr>
          <a:xfrm>
            <a:off x="434797" y="903680"/>
            <a:ext cx="476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Jobim, “Red Blouse,” guitar pattern (phase 14):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7F04CF-4E77-985D-DAC7-FADD8E8D0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33" y="1312597"/>
            <a:ext cx="4852738" cy="1429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BBC75B-A4FB-4450-6F8D-E9B4D05E4A3A}"/>
              </a:ext>
            </a:extLst>
          </p:cNvPr>
          <p:cNvSpPr txBox="1"/>
          <p:nvPr/>
        </p:nvSpPr>
        <p:spPr>
          <a:xfrm>
            <a:off x="185055" y="2825533"/>
            <a:ext cx="541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Gilberto, “Águas de </a:t>
            </a:r>
            <a:r>
              <a:rPr lang="en-US" dirty="0" err="1">
                <a:solidFill>
                  <a:schemeClr val="bg1"/>
                </a:solidFill>
              </a:rPr>
              <a:t>Março</a:t>
            </a:r>
            <a:r>
              <a:rPr lang="en-US" dirty="0">
                <a:solidFill>
                  <a:schemeClr val="bg1"/>
                </a:solidFill>
              </a:rPr>
              <a:t>,” guitar pattern (phase 13):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73DE824-7E8B-629A-9747-559C87EDC59F}"/>
              </a:ext>
            </a:extLst>
          </p:cNvPr>
          <p:cNvSpPr/>
          <p:nvPr/>
        </p:nvSpPr>
        <p:spPr>
          <a:xfrm>
            <a:off x="384670" y="3229274"/>
            <a:ext cx="4852738" cy="141538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59558D-581B-7B40-5DB8-E82104E7F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97" y="3240837"/>
            <a:ext cx="4727657" cy="13922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92AC7A-7338-96B8-D725-4CFEC84C3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359" y="540543"/>
            <a:ext cx="3132238" cy="2946841"/>
          </a:xfrm>
          <a:prstGeom prst="rect">
            <a:avLst/>
          </a:prstGeom>
        </p:spPr>
      </p:pic>
      <p:pic>
        <p:nvPicPr>
          <p:cNvPr id="22" name="gilbertoAguaDeMarco">
            <a:hlinkClick r:id="" action="ppaction://media"/>
            <a:extLst>
              <a:ext uri="{FF2B5EF4-FFF2-40B4-BE49-F238E27FC236}">
                <a16:creationId xmlns:a16="http://schemas.microsoft.com/office/drawing/2014/main" id="{AE129682-53DD-5819-88DC-64B88E330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42482" y="4346301"/>
            <a:ext cx="513311" cy="513311"/>
          </a:xfrm>
          <a:prstGeom prst="rect">
            <a:avLst/>
          </a:prstGeom>
        </p:spPr>
      </p:pic>
      <p:pic>
        <p:nvPicPr>
          <p:cNvPr id="23" name="jobimRedBlouse">
            <a:hlinkClick r:id="" action="ppaction://media"/>
            <a:extLst>
              <a:ext uri="{FF2B5EF4-FFF2-40B4-BE49-F238E27FC236}">
                <a16:creationId xmlns:a16="http://schemas.microsoft.com/office/drawing/2014/main" id="{EC554FB8-9610-964B-C943-30DCDFD2C0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20842" y="3423653"/>
            <a:ext cx="513311" cy="51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912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B5077-3239-FBEC-847A-0CE0B98CE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048F8-75D3-A091-FF69-DD3B9997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 Jor, “Quem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roubou</a:t>
            </a:r>
            <a:r>
              <a:rPr lang="en-US" dirty="0"/>
              <a:t> a </a:t>
            </a:r>
            <a:r>
              <a:rPr lang="en-US" dirty="0" err="1"/>
              <a:t>sopeira</a:t>
            </a:r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4CF2A-D530-F3B7-19BE-1D5A72F1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58493-9605-6105-21A6-31B1A2059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29C7B-4395-06EF-DBD0-68C3B551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8A1D48-71AF-8635-673F-87217653F111}"/>
              </a:ext>
            </a:extLst>
          </p:cNvPr>
          <p:cNvSpPr/>
          <p:nvPr/>
        </p:nvSpPr>
        <p:spPr>
          <a:xfrm>
            <a:off x="393233" y="1319971"/>
            <a:ext cx="4852738" cy="141538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87E5-A743-3249-4C45-6E8F5ED0F609}"/>
              </a:ext>
            </a:extLst>
          </p:cNvPr>
          <p:cNvSpPr txBox="1"/>
          <p:nvPr/>
        </p:nvSpPr>
        <p:spPr>
          <a:xfrm>
            <a:off x="1111121" y="950639"/>
            <a:ext cx="341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clave is ME(9,16) (phase 15)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66159-6273-52D5-0F0D-4DA3B6A33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98" y="1319971"/>
            <a:ext cx="4701429" cy="1384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62CB5-93E0-5757-F0F2-D0D1E10F8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462" y="557169"/>
            <a:ext cx="3092244" cy="2946841"/>
          </a:xfrm>
          <a:prstGeom prst="rect">
            <a:avLst/>
          </a:prstGeom>
        </p:spPr>
      </p:pic>
      <p:pic>
        <p:nvPicPr>
          <p:cNvPr id="12" name="benJorQuemFoiQueRoubouSopeira">
            <a:hlinkClick r:id="" action="ppaction://media"/>
            <a:extLst>
              <a:ext uri="{FF2B5EF4-FFF2-40B4-BE49-F238E27FC236}">
                <a16:creationId xmlns:a16="http://schemas.microsoft.com/office/drawing/2014/main" id="{EB28DBF4-6CE0-C559-C89D-E0A22C538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637" y="3236789"/>
            <a:ext cx="343013" cy="34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FB3544D-F06A-C341-B272-1FEBBABA2841}"/>
              </a:ext>
            </a:extLst>
          </p:cNvPr>
          <p:cNvSpPr/>
          <p:nvPr/>
        </p:nvSpPr>
        <p:spPr>
          <a:xfrm>
            <a:off x="393233" y="1319971"/>
            <a:ext cx="4852738" cy="141538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4949B-3D24-60E6-BEEF-DFB0D715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Cartola</a:t>
            </a:r>
            <a:r>
              <a:rPr lang="en-US" dirty="0"/>
              <a:t>, “</a:t>
            </a:r>
            <a:r>
              <a:rPr lang="en-US" dirty="0" err="1"/>
              <a:t>Alvorada</a:t>
            </a:r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13B88-0CDD-E8CE-0163-FA81A2D7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31518-DE60-12E7-7BCB-4E1CDB887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9A2C4-4B2F-D39F-8CCF-9475F340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3" name="alvorada">
            <a:hlinkClick r:id="" action="ppaction://media"/>
            <a:extLst>
              <a:ext uri="{FF2B5EF4-FFF2-40B4-BE49-F238E27FC236}">
                <a16:creationId xmlns:a16="http://schemas.microsoft.com/office/drawing/2014/main" id="{CE81C3C2-E1B4-320B-A2C7-739841B69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7417" y="4247640"/>
            <a:ext cx="468675" cy="468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CC3A3F-3885-C10C-D527-BF61FD46E620}"/>
              </a:ext>
            </a:extLst>
          </p:cNvPr>
          <p:cNvSpPr txBox="1"/>
          <p:nvPr/>
        </p:nvSpPr>
        <p:spPr>
          <a:xfrm>
            <a:off x="628650" y="837404"/>
            <a:ext cx="438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basic </a:t>
            </a:r>
            <a:r>
              <a:rPr lang="en-US" i="1" dirty="0" err="1">
                <a:solidFill>
                  <a:schemeClr val="bg1"/>
                </a:solidFill>
              </a:rPr>
              <a:t>tamborim</a:t>
            </a:r>
            <a:r>
              <a:rPr lang="en-US" dirty="0">
                <a:solidFill>
                  <a:schemeClr val="bg1"/>
                </a:solidFill>
              </a:rPr>
              <a:t> rhythms are ME(7,16)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67FDDF-0430-C7B4-F6E1-B62311FF0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11" y="1376824"/>
            <a:ext cx="4490780" cy="1301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4EEA5B-829B-10D2-B062-706C71F959D7}"/>
              </a:ext>
            </a:extLst>
          </p:cNvPr>
          <p:cNvSpPr txBox="1"/>
          <p:nvPr/>
        </p:nvSpPr>
        <p:spPr>
          <a:xfrm>
            <a:off x="6378620" y="3557437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The generator is 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399F1B-5060-16A2-6E2B-DBDD41B62599}"/>
              </a:ext>
            </a:extLst>
          </p:cNvPr>
          <p:cNvSpPr txBox="1"/>
          <p:nvPr/>
        </p:nvSpPr>
        <p:spPr>
          <a:xfrm>
            <a:off x="624561" y="2821224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And ME(9,16)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2BBC926-6C97-DC01-0D18-F3A21283F3EC}"/>
              </a:ext>
            </a:extLst>
          </p:cNvPr>
          <p:cNvSpPr/>
          <p:nvPr/>
        </p:nvSpPr>
        <p:spPr>
          <a:xfrm>
            <a:off x="339012" y="3217921"/>
            <a:ext cx="4852738" cy="141538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06DBDA-DA27-1256-E896-8EBD81E41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11" y="3238645"/>
            <a:ext cx="4490779" cy="1301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8E47C9-CA70-2192-FEE1-BF089BEAB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755" y="661522"/>
            <a:ext cx="3063233" cy="29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253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D722-6D5A-666F-5A6C-12984E2F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Gilberto: Bossa Nova guitar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D18B1-0077-B062-AC89-3AA59A8E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8DDCB6-8D48-91F9-810C-C91CAC978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257D0-8AB3-05FC-CA84-DC686449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697585-4568-2AF3-AC28-2E457892E45A}"/>
              </a:ext>
            </a:extLst>
          </p:cNvPr>
          <p:cNvSpPr/>
          <p:nvPr/>
        </p:nvSpPr>
        <p:spPr>
          <a:xfrm>
            <a:off x="383063" y="946948"/>
            <a:ext cx="4088652" cy="117082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F28C381-A1F2-9D56-2437-40A41D40E289}"/>
              </a:ext>
            </a:extLst>
          </p:cNvPr>
          <p:cNvSpPr/>
          <p:nvPr/>
        </p:nvSpPr>
        <p:spPr>
          <a:xfrm>
            <a:off x="354341" y="2275543"/>
            <a:ext cx="4146097" cy="1084372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D3FE0F-BC7D-69F5-7657-E9DE0DFEB94D}"/>
              </a:ext>
            </a:extLst>
          </p:cNvPr>
          <p:cNvSpPr/>
          <p:nvPr/>
        </p:nvSpPr>
        <p:spPr>
          <a:xfrm>
            <a:off x="354341" y="3461812"/>
            <a:ext cx="4146097" cy="1193582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85E6CB-6F4B-8780-A5CB-61CB7B78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00" y="917301"/>
            <a:ext cx="4227940" cy="1234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D49D3-7A47-2067-0CBC-8A3C8E5FD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73" y="3451322"/>
            <a:ext cx="4088652" cy="11935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E02F16-0017-4F27-874D-21683E7C51D8}"/>
              </a:ext>
            </a:extLst>
          </p:cNvPr>
          <p:cNvSpPr txBox="1"/>
          <p:nvPr/>
        </p:nvSpPr>
        <p:spPr>
          <a:xfrm>
            <a:off x="4516340" y="1209193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ME(6,16)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phase = 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62EEC8-0AA4-77BF-BF5B-1F4F194B0A17}"/>
              </a:ext>
            </a:extLst>
          </p:cNvPr>
          <p:cNvSpPr txBox="1"/>
          <p:nvPr/>
        </p:nvSpPr>
        <p:spPr>
          <a:xfrm>
            <a:off x="4542368" y="2475500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ME(6,16)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phase =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7EEB94-6D72-2DFC-50A1-3D6C2DEC53F0}"/>
              </a:ext>
            </a:extLst>
          </p:cNvPr>
          <p:cNvSpPr txBox="1"/>
          <p:nvPr/>
        </p:nvSpPr>
        <p:spPr>
          <a:xfrm>
            <a:off x="4630844" y="3863447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Not 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99A0DB-92DE-EC46-0AA2-672DE7C2E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61" y="2265565"/>
            <a:ext cx="4088657" cy="11935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32E5A8-A45D-69F2-03F2-09EAFD41D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050" y="703872"/>
            <a:ext cx="2678760" cy="27332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77EDB9-EC4F-B1C8-B842-E9B5A8ED55A6}"/>
              </a:ext>
            </a:extLst>
          </p:cNvPr>
          <p:cNvSpPr txBox="1"/>
          <p:nvPr/>
        </p:nvSpPr>
        <p:spPr>
          <a:xfrm>
            <a:off x="5882881" y="3401782"/>
            <a:ext cx="3013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 common pattern results from alternating </a:t>
            </a:r>
            <a:r>
              <a:rPr lang="en-US" dirty="0" err="1">
                <a:solidFill>
                  <a:schemeClr val="bg1"/>
                </a:solidFill>
              </a:rPr>
              <a:t>tresillos</a:t>
            </a:r>
            <a:r>
              <a:rPr lang="en-US" dirty="0">
                <a:solidFill>
                  <a:schemeClr val="bg1"/>
                </a:solidFill>
              </a:rPr>
              <a:t> in two neighboring phases</a:t>
            </a:r>
          </a:p>
        </p:txBody>
      </p:sp>
      <p:pic>
        <p:nvPicPr>
          <p:cNvPr id="26" name="chegaDeSaudade">
            <a:hlinkClick r:id="" action="ppaction://media"/>
            <a:extLst>
              <a:ext uri="{FF2B5EF4-FFF2-40B4-BE49-F238E27FC236}">
                <a16:creationId xmlns:a16="http://schemas.microsoft.com/office/drawing/2014/main" id="{53EFF4D1-6169-336A-73A5-72E6245A7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14939" y="4436981"/>
            <a:ext cx="357730" cy="3577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0335ED-89D6-1369-8A00-E74A53783D18}"/>
              </a:ext>
            </a:extLst>
          </p:cNvPr>
          <p:cNvSpPr txBox="1"/>
          <p:nvPr/>
        </p:nvSpPr>
        <p:spPr>
          <a:xfrm>
            <a:off x="6275473" y="4474193"/>
            <a:ext cx="28600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solidFill>
                  <a:schemeClr val="bg1"/>
                </a:solidFill>
              </a:rPr>
              <a:t>Ex.: Gilberto “Chega de Saudade”</a:t>
            </a:r>
          </a:p>
        </p:txBody>
      </p:sp>
    </p:spTree>
    <p:extLst>
      <p:ext uri="{BB962C8B-B14F-4D97-AF65-F5344CB8AC3E}">
        <p14:creationId xmlns:p14="http://schemas.microsoft.com/office/powerpoint/2010/main" val="16150923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48918-3B9E-BFD4-0297-A42B91AB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B844-85F1-EE95-45D6-A928FDC0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Gilberto: Bossa Nova guitar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37C80-1ACB-78B4-81EF-5BD187BF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9FCB6-BEB9-239E-03CF-81D2A92E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7D540-098F-E93D-A66B-EDD6B1E3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CE55B77-42D2-EE89-7D0B-A559CDA5FD83}"/>
              </a:ext>
            </a:extLst>
          </p:cNvPr>
          <p:cNvSpPr/>
          <p:nvPr/>
        </p:nvSpPr>
        <p:spPr>
          <a:xfrm>
            <a:off x="354341" y="3461812"/>
            <a:ext cx="4146097" cy="1193582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7E4C97-2403-B0D6-9A05-8F6409331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3" y="3451322"/>
            <a:ext cx="4088652" cy="1193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C7860-3038-5CB7-EEDA-86952BC8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703872"/>
            <a:ext cx="2678760" cy="27332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3D9E3C-1BF0-808D-D85C-184C7B08B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40" y="680209"/>
            <a:ext cx="2678760" cy="2714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CC5A65-A1CC-5806-73BB-9FA65FD5752A}"/>
              </a:ext>
            </a:extLst>
          </p:cNvPr>
          <p:cNvSpPr txBox="1"/>
          <p:nvPr/>
        </p:nvSpPr>
        <p:spPr>
          <a:xfrm>
            <a:off x="4921857" y="3437116"/>
            <a:ext cx="407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This pattern can also be described as two ME(3,16) patterns separated by 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36771-4361-ADE5-2B7C-58250498CEB1}"/>
              </a:ext>
            </a:extLst>
          </p:cNvPr>
          <p:cNvSpPr txBox="1"/>
          <p:nvPr/>
        </p:nvSpPr>
        <p:spPr>
          <a:xfrm>
            <a:off x="4142585" y="1060785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ME(3,16)*3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410A1E-0DE2-BA32-27B1-DA4ED89F6E62}"/>
              </a:ext>
            </a:extLst>
          </p:cNvPr>
          <p:cNvCxnSpPr/>
          <p:nvPr/>
        </p:nvCxnSpPr>
        <p:spPr>
          <a:xfrm flipH="1">
            <a:off x="2617609" y="1468026"/>
            <a:ext cx="636104" cy="99391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7829F4-41F1-C0F3-A480-C25FBD47417F}"/>
              </a:ext>
            </a:extLst>
          </p:cNvPr>
          <p:cNvSpPr txBox="1"/>
          <p:nvPr/>
        </p:nvSpPr>
        <p:spPr>
          <a:xfrm>
            <a:off x="2943115" y="18710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–3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BC7743-F206-7457-05ED-251DBAB38894}"/>
              </a:ext>
            </a:extLst>
          </p:cNvPr>
          <p:cNvSpPr txBox="1"/>
          <p:nvPr/>
        </p:nvSpPr>
        <p:spPr>
          <a:xfrm>
            <a:off x="445272" y="1343770"/>
            <a:ext cx="1206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Generator cycle for ME(3,16):</a:t>
            </a:r>
          </a:p>
        </p:txBody>
      </p:sp>
    </p:spTree>
    <p:extLst>
      <p:ext uri="{BB962C8B-B14F-4D97-AF65-F5344CB8AC3E}">
        <p14:creationId xmlns:p14="http://schemas.microsoft.com/office/powerpoint/2010/main" val="1327803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84B1-BE99-D238-F3DA-3564DC116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27CB-6B38-2264-5DB4-DC1718308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of rhythms: “Da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importância</a:t>
            </a:r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CFB67-9559-FE11-F84B-323934AF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45940-259C-4E4B-4758-CCAE8EF1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CB4FF-CA68-EE52-D6C6-22FCF983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B8226F-7F6E-D1C6-1481-F8C17E6219E9}"/>
              </a:ext>
            </a:extLst>
          </p:cNvPr>
          <p:cNvSpPr/>
          <p:nvPr/>
        </p:nvSpPr>
        <p:spPr>
          <a:xfrm>
            <a:off x="869142" y="1910898"/>
            <a:ext cx="5781040" cy="1888020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24B01-B421-2D61-7B05-1B5116D68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42" y="1998459"/>
            <a:ext cx="5556747" cy="1800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3650C2-0253-BACE-07CB-B0F5E6D63C65}"/>
              </a:ext>
            </a:extLst>
          </p:cNvPr>
          <p:cNvSpPr txBox="1"/>
          <p:nvPr/>
        </p:nvSpPr>
        <p:spPr>
          <a:xfrm>
            <a:off x="978017" y="656347"/>
            <a:ext cx="7060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multitracked guitars in Caetano Veloso’s “Da Maior </a:t>
            </a:r>
            <a:r>
              <a:rPr lang="en-US" dirty="0" err="1">
                <a:solidFill>
                  <a:schemeClr val="bg1"/>
                </a:solidFill>
              </a:rPr>
              <a:t>Importançia</a:t>
            </a:r>
            <a:r>
              <a:rPr lang="en-US" dirty="0">
                <a:solidFill>
                  <a:schemeClr val="bg1"/>
                </a:solidFill>
              </a:rPr>
              <a:t>” are ME(12,16) (complement of ME(4,16)) and ME(5,16) (Bossa clave).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The nearby frequencies (4 and 5) result in a slow phasing cycle.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31A27-C695-B4E3-033E-416608A0FACB}"/>
              </a:ext>
            </a:extLst>
          </p:cNvPr>
          <p:cNvSpPr txBox="1"/>
          <p:nvPr/>
        </p:nvSpPr>
        <p:spPr>
          <a:xfrm>
            <a:off x="6758247" y="1998459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ME(12,16), phase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41107-4C50-0F01-54BB-8DD8AC6E6016}"/>
              </a:ext>
            </a:extLst>
          </p:cNvPr>
          <p:cNvSpPr txBox="1"/>
          <p:nvPr/>
        </p:nvSpPr>
        <p:spPr>
          <a:xfrm>
            <a:off x="6758247" y="2582350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ME(5,16), phase 0</a:t>
            </a:r>
          </a:p>
        </p:txBody>
      </p:sp>
      <p:pic>
        <p:nvPicPr>
          <p:cNvPr id="12" name="maiorImportanca">
            <a:hlinkClick r:id="" action="ppaction://media"/>
            <a:extLst>
              <a:ext uri="{FF2B5EF4-FFF2-40B4-BE49-F238E27FC236}">
                <a16:creationId xmlns:a16="http://schemas.microsoft.com/office/drawing/2014/main" id="{722F956A-1DA0-A20D-08F8-812F1D9BF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8247" y="3699446"/>
            <a:ext cx="477680" cy="4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862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2DC18-5B85-BEEC-1CD4-4536449D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of rhythms: “</a:t>
            </a:r>
            <a:r>
              <a:rPr lang="en-US" dirty="0" err="1"/>
              <a:t>Outrez</a:t>
            </a:r>
            <a:r>
              <a:rPr lang="en-US" dirty="0"/>
              <a:t> Vez”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18FD3D-9F33-E93E-F5B6-96114CE2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466FF-0266-D15E-57A9-5C5565E4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92330-5974-FDFB-E4AB-0781CA8C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AA949C-A13E-D091-6F28-0EE13BBCCC44}"/>
              </a:ext>
            </a:extLst>
          </p:cNvPr>
          <p:cNvSpPr/>
          <p:nvPr/>
        </p:nvSpPr>
        <p:spPr>
          <a:xfrm>
            <a:off x="338686" y="2620289"/>
            <a:ext cx="5114463" cy="1937444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5518-8A4E-211B-CE84-7DA7430F7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6" y="2653017"/>
            <a:ext cx="4834428" cy="1904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615C1-5C85-8501-C706-1330FB95A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095" y="2620289"/>
            <a:ext cx="2436044" cy="2572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1EF45-F357-8AD3-3BC3-E555AFD2F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114" y="604237"/>
            <a:ext cx="2417095" cy="2400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C6E9BD-9629-8FBF-8050-222374C2A58C}"/>
              </a:ext>
            </a:extLst>
          </p:cNvPr>
          <p:cNvSpPr txBox="1"/>
          <p:nvPr/>
        </p:nvSpPr>
        <p:spPr>
          <a:xfrm>
            <a:off x="507077" y="881149"/>
            <a:ext cx="4666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In Sérgio Mendes’s version of “</a:t>
            </a:r>
            <a:r>
              <a:rPr lang="en-US" dirty="0" err="1">
                <a:solidFill>
                  <a:schemeClr val="bg1"/>
                </a:solidFill>
              </a:rPr>
              <a:t>Outrez</a:t>
            </a:r>
            <a:r>
              <a:rPr lang="en-US" dirty="0">
                <a:solidFill>
                  <a:schemeClr val="bg1"/>
                </a:solidFill>
              </a:rPr>
              <a:t> Vez” a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typical Bossa Nova guitar rhythm interacts with a ME(5,16) clave in the percussion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E9FFD-3F6B-7554-EB9B-FD051DFD2CD0}"/>
              </a:ext>
            </a:extLst>
          </p:cNvPr>
          <p:cNvSpPr txBox="1"/>
          <p:nvPr/>
        </p:nvSpPr>
        <p:spPr>
          <a:xfrm>
            <a:off x="7298048" y="857746"/>
            <a:ext cx="174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Guitar rhythm: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Phase-shifted </a:t>
            </a:r>
            <a:r>
              <a:rPr lang="en-US" dirty="0" err="1">
                <a:solidFill>
                  <a:schemeClr val="bg1"/>
                </a:solidFill>
              </a:rPr>
              <a:t>tresillos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6B608D-2F46-71AD-068F-A7279AC373D7}"/>
              </a:ext>
            </a:extLst>
          </p:cNvPr>
          <p:cNvSpPr txBox="1"/>
          <p:nvPr/>
        </p:nvSpPr>
        <p:spPr>
          <a:xfrm>
            <a:off x="7146787" y="3645908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ME(3,16)*2</a:t>
            </a:r>
          </a:p>
        </p:txBody>
      </p:sp>
      <p:pic>
        <p:nvPicPr>
          <p:cNvPr id="16" name="MendesOutrezVez">
            <a:hlinkClick r:id="" action="ppaction://media"/>
            <a:extLst>
              <a:ext uri="{FF2B5EF4-FFF2-40B4-BE49-F238E27FC236}">
                <a16:creationId xmlns:a16="http://schemas.microsoft.com/office/drawing/2014/main" id="{36AD4667-9430-9247-413D-3B3047BDB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455612" cy="4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85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5F205-8AB6-33E6-E546-059958D1E6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79808-4B70-9C62-6292-824C9AF916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More at http:/</a:t>
            </a:r>
            <a:r>
              <a:rPr lang="en-US" dirty="0" err="1"/>
              <a:t>sites.bu.edu</a:t>
            </a:r>
            <a:r>
              <a:rPr lang="en-US" dirty="0"/>
              <a:t>/</a:t>
            </a:r>
            <a:r>
              <a:rPr lang="en-US" dirty="0" err="1"/>
              <a:t>jyust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CC04E-6C13-A80F-A141-497E4608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CC854-D042-656F-9FE0-D2E56751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F13FB-724B-9316-7D29-0A28A2A0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Calisto MT" panose="02040603050505030304" pitchFamily="18" charset="77"/>
              </a:rPr>
              <a:t>Jason Yust, Boston Univ.          </a:t>
            </a:r>
            <a:fld id="{6950D593-2953-924C-A0DA-F3B17E0E49C7}" type="slidenum">
              <a:rPr lang="en-US" smtClean="0">
                <a:latin typeface="Calisto MT" panose="02040603050505030304" pitchFamily="18" charset="77"/>
              </a:rPr>
              <a:pPr/>
              <a:t>28</a:t>
            </a:fld>
            <a:endParaRPr lang="en-US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600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270F-03B6-7C25-DA67-98ED8AC6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Perfectly even rhythms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6F800-FCFB-71F6-575A-14FFE85D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863B8-DF53-5A3C-E307-309759C3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02E8F-1C80-0284-193A-A8D4A6E9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949696-6CDA-AB47-0C6D-AF180B24A0F6}"/>
              </a:ext>
            </a:extLst>
          </p:cNvPr>
          <p:cNvSpPr/>
          <p:nvPr/>
        </p:nvSpPr>
        <p:spPr>
          <a:xfrm>
            <a:off x="5414210" y="1451811"/>
            <a:ext cx="2638927" cy="2631903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3C1C9E-850B-8E77-CEE5-1C008205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208" y="1519439"/>
            <a:ext cx="2442155" cy="2505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416CFC-7427-DAED-5D5E-F30E9212A169}"/>
              </a:ext>
            </a:extLst>
          </p:cNvPr>
          <p:cNvSpPr txBox="1"/>
          <p:nvPr/>
        </p:nvSpPr>
        <p:spPr>
          <a:xfrm>
            <a:off x="2288009" y="606290"/>
            <a:ext cx="456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When 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 divides </a:t>
            </a:r>
            <a:r>
              <a:rPr lang="en-US" i="1" dirty="0">
                <a:solidFill>
                  <a:schemeClr val="bg1"/>
                </a:solidFill>
              </a:rPr>
              <a:t>n, </a:t>
            </a:r>
            <a:r>
              <a:rPr lang="en-US" dirty="0">
                <a:solidFill>
                  <a:schemeClr val="bg1"/>
                </a:solidFill>
              </a:rPr>
              <a:t>ME(</a:t>
            </a:r>
            <a:r>
              <a:rPr lang="en-US" i="1" dirty="0" err="1">
                <a:solidFill>
                  <a:schemeClr val="bg1"/>
                </a:solidFill>
              </a:rPr>
              <a:t>m,n</a:t>
            </a:r>
            <a:r>
              <a:rPr lang="en-US" dirty="0">
                <a:solidFill>
                  <a:schemeClr val="bg1"/>
                </a:solidFill>
              </a:rPr>
              <a:t>) is </a:t>
            </a:r>
            <a:r>
              <a:rPr lang="en-US" i="1" dirty="0">
                <a:solidFill>
                  <a:schemeClr val="bg1"/>
                </a:solidFill>
              </a:rPr>
              <a:t>perfectly even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76414-83FA-DB9D-8F4F-EDFD42D04A4C}"/>
              </a:ext>
            </a:extLst>
          </p:cNvPr>
          <p:cNvSpPr txBox="1"/>
          <p:nvPr/>
        </p:nvSpPr>
        <p:spPr>
          <a:xfrm>
            <a:off x="5702763" y="1059786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Example: ME(4,8)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236F21-3C2E-59D4-BA35-F4D8865E7C0D}"/>
              </a:ext>
            </a:extLst>
          </p:cNvPr>
          <p:cNvSpPr/>
          <p:nvPr/>
        </p:nvSpPr>
        <p:spPr>
          <a:xfrm>
            <a:off x="1090864" y="1510617"/>
            <a:ext cx="2638927" cy="2631904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C5A80-6618-9CAA-B1F6-CE158D0635C8}"/>
              </a:ext>
            </a:extLst>
          </p:cNvPr>
          <p:cNvSpPr txBox="1"/>
          <p:nvPr/>
        </p:nvSpPr>
        <p:spPr>
          <a:xfrm>
            <a:off x="1379417" y="1118591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Example: ME(2,8)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834951-791D-1107-309D-84962FD1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639" y="1519439"/>
            <a:ext cx="2442155" cy="250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A316-4638-E55F-62F2-ECE307D34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Maximally even rhythms of the 8 cycle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17B2A-6B4F-1542-AFEF-301DEC8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E8404-E484-EE92-9618-CEAF637D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5D1D1-B43E-9518-67DD-8AE404D3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5749-DB60-116F-B254-C0528E62CCFB}"/>
              </a:ext>
            </a:extLst>
          </p:cNvPr>
          <p:cNvSpPr txBox="1"/>
          <p:nvPr/>
        </p:nvSpPr>
        <p:spPr>
          <a:xfrm>
            <a:off x="2414336" y="703872"/>
            <a:ext cx="401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All maximally even rhythms with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= 8: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69B5A7A-792A-9326-8050-96F8B8F39A88}"/>
              </a:ext>
            </a:extLst>
          </p:cNvPr>
          <p:cNvSpPr/>
          <p:nvPr/>
        </p:nvSpPr>
        <p:spPr>
          <a:xfrm>
            <a:off x="1356128" y="1169900"/>
            <a:ext cx="6287935" cy="2649681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081C4B-B044-8DCA-4405-69D219A2D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52" y="1103725"/>
            <a:ext cx="6136105" cy="26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71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5590079-ACFD-1927-6D45-4061373687C3}"/>
              </a:ext>
            </a:extLst>
          </p:cNvPr>
          <p:cNvSpPr/>
          <p:nvPr/>
        </p:nvSpPr>
        <p:spPr>
          <a:xfrm>
            <a:off x="5568219" y="3426226"/>
            <a:ext cx="2665191" cy="1717274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277FFD-F416-67D4-906F-E58D807E9683}"/>
              </a:ext>
            </a:extLst>
          </p:cNvPr>
          <p:cNvSpPr/>
          <p:nvPr/>
        </p:nvSpPr>
        <p:spPr>
          <a:xfrm>
            <a:off x="5145229" y="1095258"/>
            <a:ext cx="3434892" cy="2330968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A3D5ADF-1789-193D-E5D6-A5E8A99814D5}"/>
              </a:ext>
            </a:extLst>
          </p:cNvPr>
          <p:cNvSpPr/>
          <p:nvPr/>
        </p:nvSpPr>
        <p:spPr>
          <a:xfrm>
            <a:off x="1255839" y="1797872"/>
            <a:ext cx="2522220" cy="1360157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DF7F2B-640C-2195-85D2-C6B4E869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ME rhythms have a </a:t>
            </a:r>
            <a:r>
              <a:rPr lang="en-US" i="1" dirty="0"/>
              <a:t>generator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A00AC-76F3-1FF3-9C71-7A6B5A7D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1E525-8734-1114-9F21-EE15A0EF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95A21-57BE-8D19-C169-4FD8D8B7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5D9A1-E4D6-C05D-2DC6-57AE31789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02" t="11926" r="27906" b="61630"/>
          <a:stretch>
            <a:fillRect/>
          </a:stretch>
        </p:blipFill>
        <p:spPr>
          <a:xfrm>
            <a:off x="1312989" y="1797872"/>
            <a:ext cx="2522220" cy="1360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F79BC-292D-0A37-875A-81CBA73BE49F}"/>
              </a:ext>
            </a:extLst>
          </p:cNvPr>
          <p:cNvSpPr txBox="1"/>
          <p:nvPr/>
        </p:nvSpPr>
        <p:spPr>
          <a:xfrm>
            <a:off x="320579" y="703872"/>
            <a:ext cx="850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generator is the multiple of cycle/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that best approximates a multiple of cycle/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9021D-F7A1-E93E-8D5B-8FCFBD65A237}"/>
              </a:ext>
            </a:extLst>
          </p:cNvPr>
          <p:cNvSpPr txBox="1"/>
          <p:nvPr/>
        </p:nvSpPr>
        <p:spPr>
          <a:xfrm>
            <a:off x="351059" y="1207513"/>
            <a:ext cx="439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generator of the tresillo is 3/8 (≅ 1/3)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107D06-C76F-4362-69DF-64A59884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089" y="1161793"/>
            <a:ext cx="3290111" cy="2107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7398F-305B-E40F-F764-2E7F71361FD8}"/>
              </a:ext>
            </a:extLst>
          </p:cNvPr>
          <p:cNvSpPr txBox="1"/>
          <p:nvPr/>
        </p:nvSpPr>
        <p:spPr>
          <a:xfrm>
            <a:off x="832579" y="3246618"/>
            <a:ext cx="439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complementary ME rhythm has the same generator: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C56F32-175E-9A98-2994-DE82B0035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190" y="3520289"/>
            <a:ext cx="2522220" cy="16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B7D271C-AB89-7D79-9A21-1D278A314F86}"/>
              </a:ext>
            </a:extLst>
          </p:cNvPr>
          <p:cNvSpPr/>
          <p:nvPr/>
        </p:nvSpPr>
        <p:spPr>
          <a:xfrm>
            <a:off x="1892967" y="786062"/>
            <a:ext cx="5029701" cy="3380179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4263A-4800-67E8-BC9F-5622C406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by the generating interval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5F8B7-92B9-410B-8CAE-C1329C55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26B81-7C70-9D53-850D-EF517094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7018E-800E-36D2-F511-412E5EDF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29EAE-1DF0-4CC1-A084-384A169E47A9}"/>
              </a:ext>
            </a:extLst>
          </p:cNvPr>
          <p:cNvSpPr txBox="1"/>
          <p:nvPr/>
        </p:nvSpPr>
        <p:spPr>
          <a:xfrm>
            <a:off x="2275258" y="3302638"/>
            <a:ext cx="1560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Bossa Nova</a:t>
            </a:r>
          </a:p>
          <a:p>
            <a:pPr algn="ctr"/>
            <a:r>
              <a:rPr lang="en-US" dirty="0">
                <a:solidFill>
                  <a:srgbClr val="92D050"/>
                </a:solidFill>
              </a:rPr>
              <a:t>guitar rhythm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69DCD-D3B2-7662-4517-EC4FC14000EC}"/>
              </a:ext>
            </a:extLst>
          </p:cNvPr>
          <p:cNvSpPr txBox="1"/>
          <p:nvPr/>
        </p:nvSpPr>
        <p:spPr>
          <a:xfrm>
            <a:off x="4218361" y="3388442"/>
            <a:ext cx="289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A2FF"/>
                </a:solidFill>
              </a:rPr>
              <a:t>Tango rhythm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76496-C22C-40A5-3F34-0D3320BA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36" y="852653"/>
            <a:ext cx="4888162" cy="25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F843BD-05CB-D818-79E5-3C8E586B86FC}"/>
              </a:ext>
            </a:extLst>
          </p:cNvPr>
          <p:cNvSpPr/>
          <p:nvPr/>
        </p:nvSpPr>
        <p:spPr>
          <a:xfrm>
            <a:off x="166804" y="1511991"/>
            <a:ext cx="5073270" cy="2673751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AAEA7-BD2B-A7E9-4368-D2E3FE09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of ME rhythms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E4E24-AAEB-E064-B33C-2AFFCFB1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5BCC5-631C-1513-7D53-E7BAF88B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E7DFF-E171-0262-B77F-A239735A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28F42-BEC7-308C-8BFF-228267470E8A}"/>
              </a:ext>
            </a:extLst>
          </p:cNvPr>
          <p:cNvSpPr txBox="1"/>
          <p:nvPr/>
        </p:nvSpPr>
        <p:spPr>
          <a:xfrm>
            <a:off x="794630" y="758244"/>
            <a:ext cx="405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Rotations by the generating interval produce closely related ME rhythms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2CC86D-9D3A-071F-193B-62AC7CD55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4" y="1511991"/>
            <a:ext cx="5012309" cy="2673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091AB-BE35-DB29-E4A6-915883F3C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070" y="1728153"/>
            <a:ext cx="3039110" cy="30391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E6EE6-3F07-D230-6B30-254673FCC1A9}"/>
              </a:ext>
            </a:extLst>
          </p:cNvPr>
          <p:cNvSpPr txBox="1"/>
          <p:nvPr/>
        </p:nvSpPr>
        <p:spPr>
          <a:xfrm>
            <a:off x="5410200" y="853440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Rotations correspond to positions around a generator cycle 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7DC5BA6-2A05-5239-4EA8-97509BC70AA6}"/>
              </a:ext>
            </a:extLst>
          </p:cNvPr>
          <p:cNvSpPr/>
          <p:nvPr/>
        </p:nvSpPr>
        <p:spPr>
          <a:xfrm>
            <a:off x="5992488" y="1676384"/>
            <a:ext cx="2385253" cy="1025082"/>
          </a:xfrm>
          <a:custGeom>
            <a:avLst/>
            <a:gdLst>
              <a:gd name="csX0" fmla="*/ 1216032 w 2385253"/>
              <a:gd name="csY0" fmla="*/ 16 h 1025082"/>
              <a:gd name="csX1" fmla="*/ 2275212 w 2385253"/>
              <a:gd name="csY1" fmla="*/ 441976 h 1025082"/>
              <a:gd name="csX2" fmla="*/ 2305692 w 2385253"/>
              <a:gd name="csY2" fmla="*/ 868696 h 1025082"/>
              <a:gd name="csX3" fmla="*/ 1863732 w 2385253"/>
              <a:gd name="csY3" fmla="*/ 1021096 h 1025082"/>
              <a:gd name="csX4" fmla="*/ 1216032 w 2385253"/>
              <a:gd name="csY4" fmla="*/ 731536 h 1025082"/>
              <a:gd name="csX5" fmla="*/ 636912 w 2385253"/>
              <a:gd name="csY5" fmla="*/ 982996 h 1025082"/>
              <a:gd name="csX6" fmla="*/ 118752 w 2385253"/>
              <a:gd name="csY6" fmla="*/ 861076 h 1025082"/>
              <a:gd name="csX7" fmla="*/ 95892 w 2385253"/>
              <a:gd name="csY7" fmla="*/ 457216 h 1025082"/>
              <a:gd name="csX8" fmla="*/ 1216032 w 2385253"/>
              <a:gd name="csY8" fmla="*/ 16 h 10250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85253" h="1025082">
                <a:moveTo>
                  <a:pt x="1216032" y="16"/>
                </a:moveTo>
                <a:cubicBezTo>
                  <a:pt x="1579252" y="-2524"/>
                  <a:pt x="2093602" y="297196"/>
                  <a:pt x="2275212" y="441976"/>
                </a:cubicBezTo>
                <a:cubicBezTo>
                  <a:pt x="2456822" y="586756"/>
                  <a:pt x="2374272" y="772176"/>
                  <a:pt x="2305692" y="868696"/>
                </a:cubicBezTo>
                <a:cubicBezTo>
                  <a:pt x="2237112" y="965216"/>
                  <a:pt x="2045342" y="1043956"/>
                  <a:pt x="1863732" y="1021096"/>
                </a:cubicBezTo>
                <a:cubicBezTo>
                  <a:pt x="1682122" y="998236"/>
                  <a:pt x="1420502" y="737886"/>
                  <a:pt x="1216032" y="731536"/>
                </a:cubicBezTo>
                <a:cubicBezTo>
                  <a:pt x="1011562" y="725186"/>
                  <a:pt x="819792" y="961406"/>
                  <a:pt x="636912" y="982996"/>
                </a:cubicBezTo>
                <a:cubicBezTo>
                  <a:pt x="454032" y="1004586"/>
                  <a:pt x="208922" y="948706"/>
                  <a:pt x="118752" y="861076"/>
                </a:cubicBezTo>
                <a:cubicBezTo>
                  <a:pt x="28582" y="773446"/>
                  <a:pt x="-84448" y="596916"/>
                  <a:pt x="95892" y="457216"/>
                </a:cubicBezTo>
                <a:cubicBezTo>
                  <a:pt x="276232" y="317516"/>
                  <a:pt x="852812" y="2556"/>
                  <a:pt x="1216032" y="1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40F9621-8B62-F555-8AAA-D4732CFE74B6}"/>
              </a:ext>
            </a:extLst>
          </p:cNvPr>
          <p:cNvSpPr/>
          <p:nvPr/>
        </p:nvSpPr>
        <p:spPr>
          <a:xfrm rot="19241439">
            <a:off x="5215894" y="1911631"/>
            <a:ext cx="2385253" cy="1195630"/>
          </a:xfrm>
          <a:custGeom>
            <a:avLst/>
            <a:gdLst>
              <a:gd name="csX0" fmla="*/ 1216032 w 2385253"/>
              <a:gd name="csY0" fmla="*/ 16 h 1025082"/>
              <a:gd name="csX1" fmla="*/ 2275212 w 2385253"/>
              <a:gd name="csY1" fmla="*/ 441976 h 1025082"/>
              <a:gd name="csX2" fmla="*/ 2305692 w 2385253"/>
              <a:gd name="csY2" fmla="*/ 868696 h 1025082"/>
              <a:gd name="csX3" fmla="*/ 1863732 w 2385253"/>
              <a:gd name="csY3" fmla="*/ 1021096 h 1025082"/>
              <a:gd name="csX4" fmla="*/ 1216032 w 2385253"/>
              <a:gd name="csY4" fmla="*/ 731536 h 1025082"/>
              <a:gd name="csX5" fmla="*/ 636912 w 2385253"/>
              <a:gd name="csY5" fmla="*/ 982996 h 1025082"/>
              <a:gd name="csX6" fmla="*/ 118752 w 2385253"/>
              <a:gd name="csY6" fmla="*/ 861076 h 1025082"/>
              <a:gd name="csX7" fmla="*/ 95892 w 2385253"/>
              <a:gd name="csY7" fmla="*/ 457216 h 1025082"/>
              <a:gd name="csX8" fmla="*/ 1216032 w 2385253"/>
              <a:gd name="csY8" fmla="*/ 16 h 10250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85253" h="1025082">
                <a:moveTo>
                  <a:pt x="1216032" y="16"/>
                </a:moveTo>
                <a:cubicBezTo>
                  <a:pt x="1579252" y="-2524"/>
                  <a:pt x="2093602" y="297196"/>
                  <a:pt x="2275212" y="441976"/>
                </a:cubicBezTo>
                <a:cubicBezTo>
                  <a:pt x="2456822" y="586756"/>
                  <a:pt x="2374272" y="772176"/>
                  <a:pt x="2305692" y="868696"/>
                </a:cubicBezTo>
                <a:cubicBezTo>
                  <a:pt x="2237112" y="965216"/>
                  <a:pt x="2045342" y="1043956"/>
                  <a:pt x="1863732" y="1021096"/>
                </a:cubicBezTo>
                <a:cubicBezTo>
                  <a:pt x="1682122" y="998236"/>
                  <a:pt x="1420502" y="737886"/>
                  <a:pt x="1216032" y="731536"/>
                </a:cubicBezTo>
                <a:cubicBezTo>
                  <a:pt x="1011562" y="725186"/>
                  <a:pt x="819792" y="961406"/>
                  <a:pt x="636912" y="982996"/>
                </a:cubicBezTo>
                <a:cubicBezTo>
                  <a:pt x="454032" y="1004586"/>
                  <a:pt x="208922" y="948706"/>
                  <a:pt x="118752" y="861076"/>
                </a:cubicBezTo>
                <a:cubicBezTo>
                  <a:pt x="28582" y="773446"/>
                  <a:pt x="-84448" y="596916"/>
                  <a:pt x="95892" y="457216"/>
                </a:cubicBezTo>
                <a:cubicBezTo>
                  <a:pt x="276232" y="317516"/>
                  <a:pt x="852812" y="2556"/>
                  <a:pt x="1216032" y="16"/>
                </a:cubicBezTo>
                <a:close/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1AB360-1C5F-D966-D2E1-7831D593FBF7}"/>
              </a:ext>
            </a:extLst>
          </p:cNvPr>
          <p:cNvSpPr txBox="1"/>
          <p:nvPr/>
        </p:nvSpPr>
        <p:spPr>
          <a:xfrm>
            <a:off x="245102" y="4385256"/>
            <a:ext cx="218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Phase 7: Bossa Nova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BDA6C-B58B-2B7A-7AD9-104DD6A6A400}"/>
              </a:ext>
            </a:extLst>
          </p:cNvPr>
          <p:cNvSpPr txBox="1"/>
          <p:nvPr/>
        </p:nvSpPr>
        <p:spPr>
          <a:xfrm>
            <a:off x="2383437" y="4397931"/>
            <a:ext cx="289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A2FF"/>
                </a:solidFill>
              </a:rPr>
              <a:t>Phase 1: Tango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C530C43-DEC5-E3F4-EFBE-08A8C4B413DA}"/>
              </a:ext>
            </a:extLst>
          </p:cNvPr>
          <p:cNvSpPr/>
          <p:nvPr/>
        </p:nvSpPr>
        <p:spPr>
          <a:xfrm>
            <a:off x="3764280" y="1553255"/>
            <a:ext cx="3070860" cy="199345"/>
          </a:xfrm>
          <a:custGeom>
            <a:avLst/>
            <a:gdLst>
              <a:gd name="csX0" fmla="*/ 0 w 3070860"/>
              <a:gd name="csY0" fmla="*/ 199345 h 199345"/>
              <a:gd name="csX1" fmla="*/ 1485900 w 3070860"/>
              <a:gd name="csY1" fmla="*/ 1225 h 199345"/>
              <a:gd name="csX2" fmla="*/ 3070860 w 3070860"/>
              <a:gd name="csY2" fmla="*/ 130765 h 199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070860" h="199345">
                <a:moveTo>
                  <a:pt x="0" y="199345"/>
                </a:moveTo>
                <a:cubicBezTo>
                  <a:pt x="487045" y="106000"/>
                  <a:pt x="974090" y="12655"/>
                  <a:pt x="1485900" y="1225"/>
                </a:cubicBezTo>
                <a:cubicBezTo>
                  <a:pt x="1997710" y="-10205"/>
                  <a:pt x="2534285" y="60280"/>
                  <a:pt x="3070860" y="130765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BE63061-26F7-8724-2ACA-5ADD229A5018}"/>
              </a:ext>
            </a:extLst>
          </p:cNvPr>
          <p:cNvSpPr/>
          <p:nvPr/>
        </p:nvSpPr>
        <p:spPr>
          <a:xfrm>
            <a:off x="5821680" y="1714500"/>
            <a:ext cx="434340" cy="243840"/>
          </a:xfrm>
          <a:custGeom>
            <a:avLst/>
            <a:gdLst>
              <a:gd name="csX0" fmla="*/ 434340 w 434340"/>
              <a:gd name="csY0" fmla="*/ 0 h 243840"/>
              <a:gd name="csX1" fmla="*/ 198120 w 434340"/>
              <a:gd name="csY1" fmla="*/ 68580 h 243840"/>
              <a:gd name="csX2" fmla="*/ 0 w 434340"/>
              <a:gd name="csY2" fmla="*/ 243840 h 243840"/>
              <a:gd name="csX3" fmla="*/ 0 w 434340"/>
              <a:gd name="csY3" fmla="*/ 243840 h 243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34340" h="243840">
                <a:moveTo>
                  <a:pt x="434340" y="0"/>
                </a:moveTo>
                <a:cubicBezTo>
                  <a:pt x="352425" y="13970"/>
                  <a:pt x="270510" y="27940"/>
                  <a:pt x="198120" y="68580"/>
                </a:cubicBezTo>
                <a:cubicBezTo>
                  <a:pt x="125730" y="109220"/>
                  <a:pt x="0" y="243840"/>
                  <a:pt x="0" y="243840"/>
                </a:cubicBezTo>
                <a:lnTo>
                  <a:pt x="0" y="243840"/>
                </a:lnTo>
              </a:path>
            </a:pathLst>
          </a:custGeom>
          <a:noFill/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5C692A3-EBE4-E662-3570-D12705EE0F54}"/>
              </a:ext>
            </a:extLst>
          </p:cNvPr>
          <p:cNvSpPr/>
          <p:nvPr/>
        </p:nvSpPr>
        <p:spPr>
          <a:xfrm rot="2358561" flipH="1">
            <a:off x="6840612" y="1911632"/>
            <a:ext cx="2385253" cy="1195630"/>
          </a:xfrm>
          <a:custGeom>
            <a:avLst/>
            <a:gdLst>
              <a:gd name="csX0" fmla="*/ 1216032 w 2385253"/>
              <a:gd name="csY0" fmla="*/ 16 h 1025082"/>
              <a:gd name="csX1" fmla="*/ 2275212 w 2385253"/>
              <a:gd name="csY1" fmla="*/ 441976 h 1025082"/>
              <a:gd name="csX2" fmla="*/ 2305692 w 2385253"/>
              <a:gd name="csY2" fmla="*/ 868696 h 1025082"/>
              <a:gd name="csX3" fmla="*/ 1863732 w 2385253"/>
              <a:gd name="csY3" fmla="*/ 1021096 h 1025082"/>
              <a:gd name="csX4" fmla="*/ 1216032 w 2385253"/>
              <a:gd name="csY4" fmla="*/ 731536 h 1025082"/>
              <a:gd name="csX5" fmla="*/ 636912 w 2385253"/>
              <a:gd name="csY5" fmla="*/ 982996 h 1025082"/>
              <a:gd name="csX6" fmla="*/ 118752 w 2385253"/>
              <a:gd name="csY6" fmla="*/ 861076 h 1025082"/>
              <a:gd name="csX7" fmla="*/ 95892 w 2385253"/>
              <a:gd name="csY7" fmla="*/ 457216 h 1025082"/>
              <a:gd name="csX8" fmla="*/ 1216032 w 2385253"/>
              <a:gd name="csY8" fmla="*/ 16 h 10250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85253" h="1025082">
                <a:moveTo>
                  <a:pt x="1216032" y="16"/>
                </a:moveTo>
                <a:cubicBezTo>
                  <a:pt x="1579252" y="-2524"/>
                  <a:pt x="2093602" y="297196"/>
                  <a:pt x="2275212" y="441976"/>
                </a:cubicBezTo>
                <a:cubicBezTo>
                  <a:pt x="2456822" y="586756"/>
                  <a:pt x="2374272" y="772176"/>
                  <a:pt x="2305692" y="868696"/>
                </a:cubicBezTo>
                <a:cubicBezTo>
                  <a:pt x="2237112" y="965216"/>
                  <a:pt x="2045342" y="1043956"/>
                  <a:pt x="1863732" y="1021096"/>
                </a:cubicBezTo>
                <a:cubicBezTo>
                  <a:pt x="1682122" y="998236"/>
                  <a:pt x="1420502" y="737886"/>
                  <a:pt x="1216032" y="731536"/>
                </a:cubicBezTo>
                <a:cubicBezTo>
                  <a:pt x="1011562" y="725186"/>
                  <a:pt x="819792" y="961406"/>
                  <a:pt x="636912" y="982996"/>
                </a:cubicBezTo>
                <a:cubicBezTo>
                  <a:pt x="454032" y="1004586"/>
                  <a:pt x="208922" y="948706"/>
                  <a:pt x="118752" y="861076"/>
                </a:cubicBezTo>
                <a:cubicBezTo>
                  <a:pt x="28582" y="773446"/>
                  <a:pt x="-84448" y="596916"/>
                  <a:pt x="95892" y="457216"/>
                </a:cubicBezTo>
                <a:cubicBezTo>
                  <a:pt x="276232" y="317516"/>
                  <a:pt x="852812" y="2556"/>
                  <a:pt x="1216032" y="16"/>
                </a:cubicBezTo>
                <a:close/>
              </a:path>
            </a:pathLst>
          </a:custGeom>
          <a:noFill/>
          <a:ln w="28575">
            <a:solidFill>
              <a:srgbClr val="F2A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B01D328-D2D6-CBE7-1B02-B00F2AE8519C}"/>
              </a:ext>
            </a:extLst>
          </p:cNvPr>
          <p:cNvSpPr/>
          <p:nvPr/>
        </p:nvSpPr>
        <p:spPr>
          <a:xfrm flipH="1">
            <a:off x="7930566" y="1621679"/>
            <a:ext cx="434340" cy="243840"/>
          </a:xfrm>
          <a:custGeom>
            <a:avLst/>
            <a:gdLst>
              <a:gd name="csX0" fmla="*/ 434340 w 434340"/>
              <a:gd name="csY0" fmla="*/ 0 h 243840"/>
              <a:gd name="csX1" fmla="*/ 198120 w 434340"/>
              <a:gd name="csY1" fmla="*/ 68580 h 243840"/>
              <a:gd name="csX2" fmla="*/ 0 w 434340"/>
              <a:gd name="csY2" fmla="*/ 243840 h 243840"/>
              <a:gd name="csX3" fmla="*/ 0 w 434340"/>
              <a:gd name="csY3" fmla="*/ 243840 h 243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34340" h="243840">
                <a:moveTo>
                  <a:pt x="434340" y="0"/>
                </a:moveTo>
                <a:cubicBezTo>
                  <a:pt x="352425" y="13970"/>
                  <a:pt x="270510" y="27940"/>
                  <a:pt x="198120" y="68580"/>
                </a:cubicBezTo>
                <a:cubicBezTo>
                  <a:pt x="125730" y="109220"/>
                  <a:pt x="0" y="243840"/>
                  <a:pt x="0" y="243840"/>
                </a:cubicBezTo>
                <a:lnTo>
                  <a:pt x="0" y="243840"/>
                </a:lnTo>
              </a:path>
            </a:pathLst>
          </a:custGeom>
          <a:noFill/>
          <a:ln w="28575">
            <a:solidFill>
              <a:srgbClr val="F2A2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836FE1-B25B-8E8A-BFB8-36FA47B145D7}"/>
              </a:ext>
            </a:extLst>
          </p:cNvPr>
          <p:cNvSpPr txBox="1"/>
          <p:nvPr/>
        </p:nvSpPr>
        <p:spPr>
          <a:xfrm>
            <a:off x="8016301" y="135667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2A2FF"/>
                </a:solidFill>
              </a:rPr>
              <a:t>+3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735EAA-4C65-391E-052F-1C337C911F3A}"/>
              </a:ext>
            </a:extLst>
          </p:cNvPr>
          <p:cNvSpPr txBox="1"/>
          <p:nvPr/>
        </p:nvSpPr>
        <p:spPr>
          <a:xfrm>
            <a:off x="5454072" y="1597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</a:rPr>
              <a:t>–3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09F29F-E457-A913-9BEF-1165DBDEF50A}"/>
              </a:ext>
            </a:extLst>
          </p:cNvPr>
          <p:cNvSpPr/>
          <p:nvPr/>
        </p:nvSpPr>
        <p:spPr>
          <a:xfrm>
            <a:off x="0" y="2644339"/>
            <a:ext cx="2721176" cy="164592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1A6166-FB40-A90F-E887-94F962D75370}"/>
              </a:ext>
            </a:extLst>
          </p:cNvPr>
          <p:cNvSpPr/>
          <p:nvPr/>
        </p:nvSpPr>
        <p:spPr>
          <a:xfrm>
            <a:off x="2437074" y="2571750"/>
            <a:ext cx="2837496" cy="1737306"/>
          </a:xfrm>
          <a:prstGeom prst="ellipse">
            <a:avLst/>
          </a:prstGeom>
          <a:noFill/>
          <a:ln w="28575">
            <a:solidFill>
              <a:srgbClr val="F2A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A7E65C-E9DA-EC97-AD37-940489207B99}"/>
              </a:ext>
            </a:extLst>
          </p:cNvPr>
          <p:cNvSpPr txBox="1"/>
          <p:nvPr/>
        </p:nvSpPr>
        <p:spPr>
          <a:xfrm>
            <a:off x="628650" y="1980024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Phase 0: </a:t>
            </a:r>
          </a:p>
        </p:txBody>
      </p:sp>
    </p:spTree>
    <p:extLst>
      <p:ext uri="{BB962C8B-B14F-4D97-AF65-F5344CB8AC3E}">
        <p14:creationId xmlns:p14="http://schemas.microsoft.com/office/powerpoint/2010/main" val="200314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055D-83E9-F25A-3EF7-2E86F3199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0EA0CA-F8DB-2A41-E784-C8DC9250FE80}"/>
              </a:ext>
            </a:extLst>
          </p:cNvPr>
          <p:cNvSpPr/>
          <p:nvPr/>
        </p:nvSpPr>
        <p:spPr>
          <a:xfrm>
            <a:off x="83302" y="1307401"/>
            <a:ext cx="5183339" cy="2889346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8FFA-3E86-5C73-8771-8678CF88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of ME rhythms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0CCDA-3E2E-B501-0A60-095369EC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721FC-CCF7-20EF-7838-D085CAEC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A8560-5E97-FB6D-6FBC-EA652B1E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17303-6D43-E1F4-E2E0-541F27EC0B77}"/>
              </a:ext>
            </a:extLst>
          </p:cNvPr>
          <p:cNvSpPr txBox="1"/>
          <p:nvPr/>
        </p:nvSpPr>
        <p:spPr>
          <a:xfrm>
            <a:off x="1415952" y="694917"/>
            <a:ext cx="63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complementary ME rhythms use the same generator cycle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193E1E-2DB7-26E6-5C3F-06BC4A6B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070" y="1728153"/>
            <a:ext cx="3039110" cy="3039110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B1E9A08B-96D4-037D-7E74-949AD6FEBBC2}"/>
              </a:ext>
            </a:extLst>
          </p:cNvPr>
          <p:cNvSpPr/>
          <p:nvPr/>
        </p:nvSpPr>
        <p:spPr>
          <a:xfrm>
            <a:off x="5821680" y="1714500"/>
            <a:ext cx="434340" cy="243840"/>
          </a:xfrm>
          <a:custGeom>
            <a:avLst/>
            <a:gdLst>
              <a:gd name="csX0" fmla="*/ 434340 w 434340"/>
              <a:gd name="csY0" fmla="*/ 0 h 243840"/>
              <a:gd name="csX1" fmla="*/ 198120 w 434340"/>
              <a:gd name="csY1" fmla="*/ 68580 h 243840"/>
              <a:gd name="csX2" fmla="*/ 0 w 434340"/>
              <a:gd name="csY2" fmla="*/ 243840 h 243840"/>
              <a:gd name="csX3" fmla="*/ 0 w 434340"/>
              <a:gd name="csY3" fmla="*/ 243840 h 243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34340" h="243840">
                <a:moveTo>
                  <a:pt x="434340" y="0"/>
                </a:moveTo>
                <a:cubicBezTo>
                  <a:pt x="352425" y="13970"/>
                  <a:pt x="270510" y="27940"/>
                  <a:pt x="198120" y="68580"/>
                </a:cubicBezTo>
                <a:cubicBezTo>
                  <a:pt x="125730" y="109220"/>
                  <a:pt x="0" y="243840"/>
                  <a:pt x="0" y="243840"/>
                </a:cubicBezTo>
                <a:lnTo>
                  <a:pt x="0" y="243840"/>
                </a:lnTo>
              </a:path>
            </a:pathLst>
          </a:custGeom>
          <a:noFill/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2461181-B857-8371-C47D-AFB9087A3E9B}"/>
              </a:ext>
            </a:extLst>
          </p:cNvPr>
          <p:cNvSpPr/>
          <p:nvPr/>
        </p:nvSpPr>
        <p:spPr>
          <a:xfrm flipH="1">
            <a:off x="7930566" y="1621679"/>
            <a:ext cx="434340" cy="243840"/>
          </a:xfrm>
          <a:custGeom>
            <a:avLst/>
            <a:gdLst>
              <a:gd name="csX0" fmla="*/ 434340 w 434340"/>
              <a:gd name="csY0" fmla="*/ 0 h 243840"/>
              <a:gd name="csX1" fmla="*/ 198120 w 434340"/>
              <a:gd name="csY1" fmla="*/ 68580 h 243840"/>
              <a:gd name="csX2" fmla="*/ 0 w 434340"/>
              <a:gd name="csY2" fmla="*/ 243840 h 243840"/>
              <a:gd name="csX3" fmla="*/ 0 w 434340"/>
              <a:gd name="csY3" fmla="*/ 243840 h 243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34340" h="243840">
                <a:moveTo>
                  <a:pt x="434340" y="0"/>
                </a:moveTo>
                <a:cubicBezTo>
                  <a:pt x="352425" y="13970"/>
                  <a:pt x="270510" y="27940"/>
                  <a:pt x="198120" y="68580"/>
                </a:cubicBezTo>
                <a:cubicBezTo>
                  <a:pt x="125730" y="109220"/>
                  <a:pt x="0" y="243840"/>
                  <a:pt x="0" y="243840"/>
                </a:cubicBezTo>
                <a:lnTo>
                  <a:pt x="0" y="243840"/>
                </a:lnTo>
              </a:path>
            </a:pathLst>
          </a:custGeom>
          <a:noFill/>
          <a:ln w="28575">
            <a:solidFill>
              <a:srgbClr val="F2A2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0D898-A8F9-679F-F0E0-BEC5C242D28C}"/>
              </a:ext>
            </a:extLst>
          </p:cNvPr>
          <p:cNvSpPr txBox="1"/>
          <p:nvPr/>
        </p:nvSpPr>
        <p:spPr>
          <a:xfrm>
            <a:off x="8016301" y="135667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2A2FF"/>
                </a:solidFill>
              </a:rPr>
              <a:t>+3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6211B3-9594-36E9-CFAB-EC6B2299BE82}"/>
              </a:ext>
            </a:extLst>
          </p:cNvPr>
          <p:cNvSpPr txBox="1"/>
          <p:nvPr/>
        </p:nvSpPr>
        <p:spPr>
          <a:xfrm>
            <a:off x="5640572" y="14433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</a:rPr>
              <a:t>–3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542F483-E005-B2A5-0B78-A53B1318C272}"/>
              </a:ext>
            </a:extLst>
          </p:cNvPr>
          <p:cNvSpPr/>
          <p:nvPr/>
        </p:nvSpPr>
        <p:spPr>
          <a:xfrm>
            <a:off x="5635915" y="1699086"/>
            <a:ext cx="3107304" cy="1798503"/>
          </a:xfrm>
          <a:custGeom>
            <a:avLst/>
            <a:gdLst>
              <a:gd name="csX0" fmla="*/ 1572605 w 3107304"/>
              <a:gd name="csY0" fmla="*/ 708834 h 1798503"/>
              <a:gd name="csX1" fmla="*/ 2174585 w 3107304"/>
              <a:gd name="csY1" fmla="*/ 983154 h 1798503"/>
              <a:gd name="csX2" fmla="*/ 2448905 w 3107304"/>
              <a:gd name="csY2" fmla="*/ 1516554 h 1798503"/>
              <a:gd name="csX3" fmla="*/ 2822285 w 3107304"/>
              <a:gd name="csY3" fmla="*/ 1775634 h 1798503"/>
              <a:gd name="csX4" fmla="*/ 3104225 w 3107304"/>
              <a:gd name="csY4" fmla="*/ 1547034 h 1798503"/>
              <a:gd name="csX5" fmla="*/ 2639405 w 3107304"/>
              <a:gd name="csY5" fmla="*/ 419274 h 1798503"/>
              <a:gd name="csX6" fmla="*/ 1557365 w 3107304"/>
              <a:gd name="csY6" fmla="*/ 174 h 1798503"/>
              <a:gd name="csX7" fmla="*/ 467705 w 3107304"/>
              <a:gd name="csY7" fmla="*/ 457374 h 1798503"/>
              <a:gd name="csX8" fmla="*/ 2885 w 3107304"/>
              <a:gd name="csY8" fmla="*/ 1524174 h 1798503"/>
              <a:gd name="csX9" fmla="*/ 292445 w 3107304"/>
              <a:gd name="csY9" fmla="*/ 1798494 h 1798503"/>
              <a:gd name="csX10" fmla="*/ 719165 w 3107304"/>
              <a:gd name="csY10" fmla="*/ 1531794 h 1798503"/>
              <a:gd name="csX11" fmla="*/ 1001105 w 3107304"/>
              <a:gd name="csY11" fmla="*/ 945054 h 1798503"/>
              <a:gd name="csX12" fmla="*/ 1572605 w 3107304"/>
              <a:gd name="csY12" fmla="*/ 708834 h 17985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07304" h="1798503">
                <a:moveTo>
                  <a:pt x="1572605" y="708834"/>
                </a:moveTo>
                <a:cubicBezTo>
                  <a:pt x="1768185" y="715184"/>
                  <a:pt x="2028535" y="848534"/>
                  <a:pt x="2174585" y="983154"/>
                </a:cubicBezTo>
                <a:cubicBezTo>
                  <a:pt x="2320635" y="1117774"/>
                  <a:pt x="2340955" y="1384474"/>
                  <a:pt x="2448905" y="1516554"/>
                </a:cubicBezTo>
                <a:cubicBezTo>
                  <a:pt x="2556855" y="1648634"/>
                  <a:pt x="2713065" y="1770554"/>
                  <a:pt x="2822285" y="1775634"/>
                </a:cubicBezTo>
                <a:cubicBezTo>
                  <a:pt x="2931505" y="1780714"/>
                  <a:pt x="3134705" y="1773094"/>
                  <a:pt x="3104225" y="1547034"/>
                </a:cubicBezTo>
                <a:cubicBezTo>
                  <a:pt x="3073745" y="1320974"/>
                  <a:pt x="2897215" y="677084"/>
                  <a:pt x="2639405" y="419274"/>
                </a:cubicBezTo>
                <a:cubicBezTo>
                  <a:pt x="2381595" y="161464"/>
                  <a:pt x="1919315" y="-6176"/>
                  <a:pt x="1557365" y="174"/>
                </a:cubicBezTo>
                <a:cubicBezTo>
                  <a:pt x="1195415" y="6524"/>
                  <a:pt x="726785" y="203374"/>
                  <a:pt x="467705" y="457374"/>
                </a:cubicBezTo>
                <a:cubicBezTo>
                  <a:pt x="208625" y="711374"/>
                  <a:pt x="32095" y="1300654"/>
                  <a:pt x="2885" y="1524174"/>
                </a:cubicBezTo>
                <a:cubicBezTo>
                  <a:pt x="-26325" y="1747694"/>
                  <a:pt x="173065" y="1797224"/>
                  <a:pt x="292445" y="1798494"/>
                </a:cubicBezTo>
                <a:cubicBezTo>
                  <a:pt x="411825" y="1799764"/>
                  <a:pt x="601055" y="1674034"/>
                  <a:pt x="719165" y="1531794"/>
                </a:cubicBezTo>
                <a:cubicBezTo>
                  <a:pt x="837275" y="1389554"/>
                  <a:pt x="860135" y="1080944"/>
                  <a:pt x="1001105" y="945054"/>
                </a:cubicBezTo>
                <a:cubicBezTo>
                  <a:pt x="1142075" y="809164"/>
                  <a:pt x="1377025" y="702484"/>
                  <a:pt x="1572605" y="708834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BB65273-6104-E52C-3DE3-C4FD1F8D4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2" y="1307401"/>
            <a:ext cx="5071958" cy="27844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8915A1-7E3E-847B-BBAF-C241ADF2D129}"/>
              </a:ext>
            </a:extLst>
          </p:cNvPr>
          <p:cNvSpPr txBox="1"/>
          <p:nvPr/>
        </p:nvSpPr>
        <p:spPr>
          <a:xfrm>
            <a:off x="628650" y="1980024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Phase 0: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5AAAAB-1687-7224-C189-2B02D0394247}"/>
              </a:ext>
            </a:extLst>
          </p:cNvPr>
          <p:cNvSpPr txBox="1"/>
          <p:nvPr/>
        </p:nvSpPr>
        <p:spPr>
          <a:xfrm>
            <a:off x="684754" y="429303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Phase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DE02FF-CC89-7E60-DBD9-ABE342D9C53A}"/>
              </a:ext>
            </a:extLst>
          </p:cNvPr>
          <p:cNvSpPr txBox="1"/>
          <p:nvPr/>
        </p:nvSpPr>
        <p:spPr>
          <a:xfrm>
            <a:off x="2375508" y="4279493"/>
            <a:ext cx="289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A2FF"/>
                </a:solidFill>
              </a:rPr>
              <a:t>Phase 1</a:t>
            </a:r>
          </a:p>
        </p:txBody>
      </p:sp>
    </p:spTree>
    <p:extLst>
      <p:ext uri="{BB962C8B-B14F-4D97-AF65-F5344CB8AC3E}">
        <p14:creationId xmlns:p14="http://schemas.microsoft.com/office/powerpoint/2010/main" val="368217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16D0D-8351-E50E-8A7A-4D7453E6E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B666ED-0121-9276-4ADA-154E0CC182C9}"/>
              </a:ext>
            </a:extLst>
          </p:cNvPr>
          <p:cNvSpPr/>
          <p:nvPr/>
        </p:nvSpPr>
        <p:spPr>
          <a:xfrm>
            <a:off x="2902000" y="1292161"/>
            <a:ext cx="2364641" cy="1351979"/>
          </a:xfrm>
          <a:prstGeom prst="round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49720-F50D-ADBA-A6C3-0AA5151C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of ME rhythms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10945-4ADE-D3A7-22A2-2FC1BC46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Tema, June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B26E4-A39F-6D4E-D1B5-567514F3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 rhythms in MPB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20A71-273C-6BE3-790B-E58B1EF4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0D593-2953-924C-A0DA-F3B17E0E49C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4316E-3647-26BA-516A-2F69DB50787F}"/>
              </a:ext>
            </a:extLst>
          </p:cNvPr>
          <p:cNvSpPr txBox="1"/>
          <p:nvPr/>
        </p:nvSpPr>
        <p:spPr>
          <a:xfrm>
            <a:off x="1415952" y="694917"/>
            <a:ext cx="63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maxixe</a:t>
            </a:r>
            <a:r>
              <a:rPr lang="en-US" dirty="0">
                <a:solidFill>
                  <a:schemeClr val="bg1"/>
                </a:solidFill>
              </a:rPr>
              <a:t> rhythm of early samba is ME(5,8) at phase = 2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953011-D446-ADB5-59B5-F527A54D6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070" y="1728153"/>
            <a:ext cx="3039110" cy="303911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A0847E45-9A3F-EB77-D197-245831352C80}"/>
              </a:ext>
            </a:extLst>
          </p:cNvPr>
          <p:cNvSpPr/>
          <p:nvPr/>
        </p:nvSpPr>
        <p:spPr>
          <a:xfrm rot="5400000">
            <a:off x="6281276" y="2314360"/>
            <a:ext cx="3107304" cy="1798503"/>
          </a:xfrm>
          <a:custGeom>
            <a:avLst/>
            <a:gdLst>
              <a:gd name="csX0" fmla="*/ 1572605 w 3107304"/>
              <a:gd name="csY0" fmla="*/ 708834 h 1798503"/>
              <a:gd name="csX1" fmla="*/ 2174585 w 3107304"/>
              <a:gd name="csY1" fmla="*/ 983154 h 1798503"/>
              <a:gd name="csX2" fmla="*/ 2448905 w 3107304"/>
              <a:gd name="csY2" fmla="*/ 1516554 h 1798503"/>
              <a:gd name="csX3" fmla="*/ 2822285 w 3107304"/>
              <a:gd name="csY3" fmla="*/ 1775634 h 1798503"/>
              <a:gd name="csX4" fmla="*/ 3104225 w 3107304"/>
              <a:gd name="csY4" fmla="*/ 1547034 h 1798503"/>
              <a:gd name="csX5" fmla="*/ 2639405 w 3107304"/>
              <a:gd name="csY5" fmla="*/ 419274 h 1798503"/>
              <a:gd name="csX6" fmla="*/ 1557365 w 3107304"/>
              <a:gd name="csY6" fmla="*/ 174 h 1798503"/>
              <a:gd name="csX7" fmla="*/ 467705 w 3107304"/>
              <a:gd name="csY7" fmla="*/ 457374 h 1798503"/>
              <a:gd name="csX8" fmla="*/ 2885 w 3107304"/>
              <a:gd name="csY8" fmla="*/ 1524174 h 1798503"/>
              <a:gd name="csX9" fmla="*/ 292445 w 3107304"/>
              <a:gd name="csY9" fmla="*/ 1798494 h 1798503"/>
              <a:gd name="csX10" fmla="*/ 719165 w 3107304"/>
              <a:gd name="csY10" fmla="*/ 1531794 h 1798503"/>
              <a:gd name="csX11" fmla="*/ 1001105 w 3107304"/>
              <a:gd name="csY11" fmla="*/ 945054 h 1798503"/>
              <a:gd name="csX12" fmla="*/ 1572605 w 3107304"/>
              <a:gd name="csY12" fmla="*/ 708834 h 17985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07304" h="1798503">
                <a:moveTo>
                  <a:pt x="1572605" y="708834"/>
                </a:moveTo>
                <a:cubicBezTo>
                  <a:pt x="1768185" y="715184"/>
                  <a:pt x="2028535" y="848534"/>
                  <a:pt x="2174585" y="983154"/>
                </a:cubicBezTo>
                <a:cubicBezTo>
                  <a:pt x="2320635" y="1117774"/>
                  <a:pt x="2340955" y="1384474"/>
                  <a:pt x="2448905" y="1516554"/>
                </a:cubicBezTo>
                <a:cubicBezTo>
                  <a:pt x="2556855" y="1648634"/>
                  <a:pt x="2713065" y="1770554"/>
                  <a:pt x="2822285" y="1775634"/>
                </a:cubicBezTo>
                <a:cubicBezTo>
                  <a:pt x="2931505" y="1780714"/>
                  <a:pt x="3134705" y="1773094"/>
                  <a:pt x="3104225" y="1547034"/>
                </a:cubicBezTo>
                <a:cubicBezTo>
                  <a:pt x="3073745" y="1320974"/>
                  <a:pt x="2897215" y="677084"/>
                  <a:pt x="2639405" y="419274"/>
                </a:cubicBezTo>
                <a:cubicBezTo>
                  <a:pt x="2381595" y="161464"/>
                  <a:pt x="1919315" y="-6176"/>
                  <a:pt x="1557365" y="174"/>
                </a:cubicBezTo>
                <a:cubicBezTo>
                  <a:pt x="1195415" y="6524"/>
                  <a:pt x="726785" y="203374"/>
                  <a:pt x="467705" y="457374"/>
                </a:cubicBezTo>
                <a:cubicBezTo>
                  <a:pt x="208625" y="711374"/>
                  <a:pt x="32095" y="1300654"/>
                  <a:pt x="2885" y="1524174"/>
                </a:cubicBezTo>
                <a:cubicBezTo>
                  <a:pt x="-26325" y="1747694"/>
                  <a:pt x="173065" y="1797224"/>
                  <a:pt x="292445" y="1798494"/>
                </a:cubicBezTo>
                <a:cubicBezTo>
                  <a:pt x="411825" y="1799764"/>
                  <a:pt x="601055" y="1674034"/>
                  <a:pt x="719165" y="1531794"/>
                </a:cubicBezTo>
                <a:cubicBezTo>
                  <a:pt x="837275" y="1389554"/>
                  <a:pt x="860135" y="1080944"/>
                  <a:pt x="1001105" y="945054"/>
                </a:cubicBezTo>
                <a:cubicBezTo>
                  <a:pt x="1142075" y="809164"/>
                  <a:pt x="1377025" y="702484"/>
                  <a:pt x="1572605" y="708834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21013B-9E4F-F36A-89D5-26CB7B0FC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760" y="1328674"/>
            <a:ext cx="2270502" cy="11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7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121840</TotalTime>
  <Words>1253</Words>
  <Application>Microsoft Macintosh PowerPoint</Application>
  <PresentationFormat>On-screen Show (16:9)</PresentationFormat>
  <Paragraphs>232</Paragraphs>
  <Slides>28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Calisto MT</vt:lpstr>
      <vt:lpstr>Cambria</vt:lpstr>
      <vt:lpstr>Office Theme</vt:lpstr>
      <vt:lpstr>Maximally Even Rhythms in Música Popular Brasileira</vt:lpstr>
      <vt:lpstr>Example of a maximally even rhythm: Tresillo</vt:lpstr>
      <vt:lpstr>Perfectly even rhythms</vt:lpstr>
      <vt:lpstr>Maximally even rhythms of the 8 cycle</vt:lpstr>
      <vt:lpstr>All ME rhythms have a generator</vt:lpstr>
      <vt:lpstr>Rotations by the generating interval</vt:lpstr>
      <vt:lpstr>Rotations of ME rhythms</vt:lpstr>
      <vt:lpstr>Rotations of ME rhythms</vt:lpstr>
      <vt:lpstr>Rotations of ME rhythms</vt:lpstr>
      <vt:lpstr>Rotations of ME rhythms</vt:lpstr>
      <vt:lpstr>Caninha, “Não é como elle quer,”  ca. 1930</vt:lpstr>
      <vt:lpstr>Proximate ME rhythms: Maxixe</vt:lpstr>
      <vt:lpstr>ME rhythms of the 12 cycle</vt:lpstr>
      <vt:lpstr>African “standard pattern”</vt:lpstr>
      <vt:lpstr>Interacting ME rhythms: Standard pattern vs. Maxixe</vt:lpstr>
      <vt:lpstr>Geneology of samba vs. son clave</vt:lpstr>
      <vt:lpstr>5-note ME patterns</vt:lpstr>
      <vt:lpstr>Bossa Nova “clave” from Tresillo</vt:lpstr>
      <vt:lpstr>ME(5,16) from nearby frequencies</vt:lpstr>
      <vt:lpstr>ME rhythms of the 16-cycle</vt:lpstr>
      <vt:lpstr>ME(7,16) rhythms in Bossa Nova</vt:lpstr>
      <vt:lpstr>Ben Jor, “Quem foi que roubou a sopeira”</vt:lpstr>
      <vt:lpstr>Cartola, “Alvorada”</vt:lpstr>
      <vt:lpstr>Gilberto: Bossa Nova guitar patterns</vt:lpstr>
      <vt:lpstr>Gilberto: Bossa Nova guitar patterns</vt:lpstr>
      <vt:lpstr>Interaction of rhythms: “Da maior importância”</vt:lpstr>
      <vt:lpstr>Interaction of rhythms: “Outrez Vez”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Yust, Jason</dc:creator>
  <cp:lastModifiedBy>Yust, Jason</cp:lastModifiedBy>
  <cp:revision>137</cp:revision>
  <dcterms:created xsi:type="dcterms:W3CDTF">2023-08-28T18:57:50Z</dcterms:created>
  <dcterms:modified xsi:type="dcterms:W3CDTF">2026-06-18T15:08:51Z</dcterms:modified>
</cp:coreProperties>
</file>