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82" r:id="rId21"/>
    <p:sldId id="274" r:id="rId22"/>
    <p:sldId id="276" r:id="rId23"/>
    <p:sldId id="277" r:id="rId24"/>
    <p:sldId id="283" r:id="rId25"/>
    <p:sldId id="275" r:id="rId26"/>
    <p:sldId id="280" r:id="rId27"/>
    <p:sldId id="285" r:id="rId28"/>
    <p:sldId id="279" r:id="rId29"/>
    <p:sldId id="278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60D"/>
    <a:srgbClr val="0060A9"/>
    <a:srgbClr val="C59600"/>
    <a:srgbClr val="BB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3"/>
    <p:restoredTop sz="94658"/>
  </p:normalViewPr>
  <p:slideViewPr>
    <p:cSldViewPr snapToGrid="0">
      <p:cViewPr>
        <p:scale>
          <a:sx n="100" d="100"/>
          <a:sy n="100" d="100"/>
        </p:scale>
        <p:origin x="67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B9B15-ED94-1E4A-A7EE-24B8E06FC7C4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435D2-974F-EB46-9AF2-E8E384B23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435D2-974F-EB46-9AF2-E8E384B233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C3EC7D-2889-0DA7-AF19-5369B96EA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13" r="913" b="4483"/>
          <a:stretch>
            <a:fillRect/>
          </a:stretch>
        </p:blipFill>
        <p:spPr>
          <a:xfrm>
            <a:off x="0" y="-8648"/>
            <a:ext cx="12192000" cy="6866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160229-2293-3779-110C-C06DE4225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B2C37-31EF-1D0F-2763-2798C92BF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7E26-6B4B-0F98-6B3D-2F3A12EB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D1E54-A342-45C0-0D46-E871CC03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4D2FD-9444-3992-05C2-7D32FCD0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F10E-3BEE-4291-AD23-B5C1A5C5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B721D-4F8E-90A8-C29E-335595219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9F214-3C93-9DB1-9174-B75C9AE3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BEC9-7635-EBF4-F685-D1B6AC80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D5F15-2BE2-6A8F-3A21-26376E21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B7ED9-7AA1-7AA6-2E36-BEF737AAB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D36C8-852A-6E84-9848-AC5254E6A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89F63-C40F-DDAC-2F83-D9C75D27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C2B11-DA11-8CD2-9B79-628BAB38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997B8-0718-60ED-790A-B05BD7E1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3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1775-20DB-C9AA-5220-09688ECD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D932F-CF41-1749-DC5B-D3A0B7DA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74097-BF15-DE34-FA33-45CE57F9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905E8-AE2E-07AC-0278-2AEE0FC9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0D6CC-5130-E7F5-501F-8A6BD88B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6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1E80-EE22-7634-B5FB-FAA99A1C6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5DB74-BFF7-5322-1442-2FCBA9672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B4810-EA41-AA96-33E6-3A69AA2D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6BDB-D594-7751-0249-A098F1C1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D8BEF-9B1C-EB1A-6733-B9FDC296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8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52B7-AD0E-2F2E-ADEB-A9A863CDD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DFCE5-D992-4604-538C-896C5D368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FB895-FFEC-ECA8-317B-0E94A1B1D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E1FBE-968E-5AA6-C2A2-A6736576F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4DCED-EF52-E2E9-5992-A7A82965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9DFD2-1026-B783-4645-0054EE52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5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A622-D90B-07A2-8108-5D476B37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0C2EF-DAE8-04AA-5518-26749419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C84F6-A887-F82C-447B-1D55195A3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311626-B789-4088-07EE-0C97089F1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E3F69-7249-259F-B621-C9C92A5E3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3AD9C8-9ED6-6177-FDB9-9BE1B504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545AD-85F3-C9D9-1D05-2E92967B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67985-112D-8241-F324-0070AD43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AEE9-B587-56AF-C83B-69D30926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EB575-AA80-04A4-6E14-B7673163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F78A-5C3F-E0E8-9253-E776085F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E414C-83A0-7B13-D3B4-E8DC90A0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5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A4310-7555-7884-4243-8B4C35D4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D77DEF-87AD-B970-A45D-AFB2A9A1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1AF88-F5AC-6B01-FEB7-F127270D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0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ED10-700C-96E1-B2CF-B7FAAF58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4A04-2ED3-2441-67CE-B20AEE00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31AF2-2426-6FD6-8EA2-C13F56424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383E2-4EFB-5279-39A1-410A434C4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61594-3622-9F84-84FA-A4202227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2B8B6-0E83-8016-FABD-000101F7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8702-4183-E3EF-49AC-E30AEC4B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D40AF-DC06-5F1E-FC80-89A412311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397F5-8488-E63C-3DE5-38A422427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364AE-D485-C5E1-0790-4FAE0F3B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9882-9618-DE4B-967A-972156A33341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9E12E-F0A7-0C3E-A3E6-F7504816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DB01D-AA8D-F690-5DFE-69D50D31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3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1981D-6AC6-CA2E-7BEB-DC33EB6EE3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20000"/>
          </a:blip>
          <a:srcRect l="913" r="913" b="4483"/>
          <a:stretch>
            <a:fillRect/>
          </a:stretch>
        </p:blipFill>
        <p:spPr>
          <a:xfrm>
            <a:off x="0" y="-8648"/>
            <a:ext cx="12192000" cy="686664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C8482-C192-50EB-DB40-23162A78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F9CC1-607A-DD81-6955-9865AF546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24697-417E-52FA-9236-F3E4F5354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19882-9618-DE4B-967A-972156A33341}" type="datetimeFigureOut">
              <a:rPr lang="en-US" smtClean="0"/>
              <a:t>6/18/26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B6398-16D2-299C-770C-3B51D34AB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0185B-A088-6773-FAE3-14AD371F2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A7F927-BF1B-CB42-AF43-DEF3008AC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2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252D-FDD0-319A-0672-F471531DA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Harmonic Qualities</a:t>
            </a:r>
            <a:br>
              <a:rPr lang="en-US" dirty="0"/>
            </a:br>
            <a:r>
              <a:rPr lang="en-US" dirty="0"/>
              <a:t>of Generic Sets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64342-8A7B-3493-B938-1B36C523D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94705"/>
          </a:xfrm>
        </p:spPr>
        <p:txBody>
          <a:bodyPr>
            <a:normAutofit/>
          </a:bodyPr>
          <a:lstStyle/>
          <a:p>
            <a:r>
              <a:rPr lang="en-US" dirty="0"/>
              <a:t>Jason Yust                   . </a:t>
            </a:r>
          </a:p>
          <a:p>
            <a:r>
              <a:rPr lang="en-US" dirty="0" err="1"/>
              <a:t>sites.bu.edu</a:t>
            </a:r>
            <a:r>
              <a:rPr lang="en-US" dirty="0"/>
              <a:t>/</a:t>
            </a:r>
            <a:r>
              <a:rPr lang="en-US" dirty="0" err="1"/>
              <a:t>jyust</a:t>
            </a:r>
            <a:endParaRPr lang="en-US" dirty="0"/>
          </a:p>
          <a:p>
            <a:endParaRPr lang="en-US" dirty="0"/>
          </a:p>
          <a:p>
            <a:r>
              <a:rPr lang="en-US" dirty="0"/>
              <a:t>Mathematics and Computation in Music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International Conference, June 24, 2026</a:t>
            </a:r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E0531848-C6BA-F509-05C2-6D9E63176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16" y="3509963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5DDF6-835A-4222-3403-5E5EF72C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7133-9FF9-C510-B194-45C79531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8"/>
            <a:ext cx="10515600" cy="1053020"/>
          </a:xfrm>
        </p:spPr>
        <p:txBody>
          <a:bodyPr/>
          <a:lstStyle/>
          <a:p>
            <a:r>
              <a:rPr lang="en-US" dirty="0"/>
              <a:t>Specific-to-Generic Tetrachords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7D276C-F9CF-6790-1306-7730C9E37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116425"/>
              </p:ext>
            </p:extLst>
          </p:nvPr>
        </p:nvGraphicFramePr>
        <p:xfrm>
          <a:off x="3734534" y="971682"/>
          <a:ext cx="58088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690">
                  <a:extLst>
                    <a:ext uri="{9D8B030D-6E8A-4147-A177-3AD203B41FA5}">
                      <a16:colId xmlns:a16="http://schemas.microsoft.com/office/drawing/2014/main" val="1452714024"/>
                    </a:ext>
                  </a:extLst>
                </a:gridCol>
                <a:gridCol w="1232038">
                  <a:extLst>
                    <a:ext uri="{9D8B030D-6E8A-4147-A177-3AD203B41FA5}">
                      <a16:colId xmlns:a16="http://schemas.microsoft.com/office/drawing/2014/main" val="2112917073"/>
                    </a:ext>
                  </a:extLst>
                </a:gridCol>
                <a:gridCol w="2165132">
                  <a:extLst>
                    <a:ext uri="{9D8B030D-6E8A-4147-A177-3AD203B41FA5}">
                      <a16:colId xmlns:a16="http://schemas.microsoft.com/office/drawing/2014/main" val="3581656659"/>
                    </a:ext>
                  </a:extLst>
                </a:gridCol>
              </a:tblGrid>
              <a:tr h="328194">
                <a:tc>
                  <a:txBody>
                    <a:bodyPr/>
                    <a:lstStyle/>
                    <a:p>
                      <a:r>
                        <a:rPr lang="en-US" dirty="0"/>
                        <a:t>12-eq to 7-eq redux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V-L dist.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Ex. Spelling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09366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(0257)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 → (0134)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CDFG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96179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(0247)</a:t>
                      </a:r>
                      <a:r>
                        <a:rPr lang="en-US" sz="2100" baseline="-25000" dirty="0"/>
                        <a:t>12</a:t>
                      </a:r>
                      <a:r>
                        <a:rPr lang="en-US" sz="2100" dirty="0"/>
                        <a:t> → (0124)</a:t>
                      </a:r>
                      <a:r>
                        <a:rPr lang="en-US" sz="2100" baseline="-25000" dirty="0"/>
                        <a:t>7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CDEG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42995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(0358)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 → (0135)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/>
                        <a:t>CE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FA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099669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(0235)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 → (0123)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F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0112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(0237)</a:t>
                      </a:r>
                      <a:r>
                        <a:rPr lang="en-US" sz="2100" baseline="-25000" dirty="0"/>
                        <a:t>12</a:t>
                      </a:r>
                      <a:r>
                        <a:rPr lang="en-US" sz="2100" dirty="0"/>
                        <a:t> → (0124)</a:t>
                      </a:r>
                      <a:r>
                        <a:rPr lang="en-US" sz="2100" baseline="-25000" dirty="0"/>
                        <a:t>7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G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45332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(0135)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 → (0123)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G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659977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(0158)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 → (0135)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FA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4210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(0258)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</a:rPr>
                        <a:t> → (0135)</a:t>
                      </a:r>
                      <a:r>
                        <a:rPr lang="en-US" sz="2100" baseline="-250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CDFA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384429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(0246)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chemeClr val="accent6"/>
                          </a:solidFill>
                        </a:rPr>
                        <a:t> → (0123)</a:t>
                      </a:r>
                      <a:r>
                        <a:rPr lang="en-US" sz="2100" baseline="-25000" dirty="0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CDEF</a:t>
                      </a:r>
                      <a:r>
                        <a:rPr lang="en-US" sz="2100" dirty="0">
                          <a:latin typeface="Helsinki Text Std" panose="02000400000000000000" pitchFamily="2" charset="77"/>
                        </a:rPr>
                        <a:t>#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638992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(0157)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 → (0134)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/>
                        <a:t>FG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015051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(0136)</a:t>
                      </a:r>
                      <a:r>
                        <a:rPr lang="en-US" sz="2100" baseline="-25000" dirty="0"/>
                        <a:t>12</a:t>
                      </a:r>
                      <a:r>
                        <a:rPr lang="en-US" sz="2100" dirty="0"/>
                        <a:t> → (0124)</a:t>
                      </a:r>
                      <a:r>
                        <a:rPr lang="en-US" sz="2100" baseline="-25000" dirty="0"/>
                        <a:t>7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/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>
                          <a:latin typeface="Aptos" panose="020B0004020202020204" pitchFamily="34" charset="0"/>
                        </a:rPr>
                        <a:t>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>
                          <a:latin typeface="Aptos" panose="020B0004020202020204" pitchFamily="34" charset="0"/>
                        </a:rPr>
                        <a:t>G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1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50357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(0137)</a:t>
                      </a:r>
                      <a:r>
                        <a:rPr lang="en-US" sz="2100" baseline="-25000" dirty="0"/>
                        <a:t>12</a:t>
                      </a:r>
                      <a:r>
                        <a:rPr lang="en-US" sz="2100" dirty="0"/>
                        <a:t> → (0124)</a:t>
                      </a:r>
                      <a:r>
                        <a:rPr lang="en-US" sz="2100" baseline="-25000" dirty="0"/>
                        <a:t>7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Aptos" panose="020B0004020202020204" pitchFamily="34" charset="0"/>
                        </a:rPr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>
                          <a:latin typeface="Aptos" panose="020B0004020202020204" pitchFamily="34" charset="0"/>
                        </a:rPr>
                        <a:t>E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>
                          <a:latin typeface="Aptos" panose="020B0004020202020204" pitchFamily="34" charset="0"/>
                        </a:rPr>
                        <a:t>G</a:t>
                      </a:r>
                      <a:endParaRPr lang="en-US" sz="21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70067"/>
                  </a:ext>
                </a:extLst>
              </a:tr>
              <a:tr h="410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(0156)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12</a:t>
                      </a:r>
                      <a:r>
                        <a:rPr lang="en-US" sz="2100" dirty="0">
                          <a:solidFill>
                            <a:srgbClr val="0070C0"/>
                          </a:solidFill>
                        </a:rPr>
                        <a:t> → (0134)</a:t>
                      </a:r>
                      <a:r>
                        <a:rPr lang="en-US" sz="2100" baseline="-25000" dirty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1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Aptos" panose="020B0004020202020204" pitchFamily="34" charset="0"/>
                        </a:rPr>
                        <a:t>CD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100" dirty="0" err="1">
                          <a:latin typeface="Aptos" panose="020B0004020202020204" pitchFamily="34" charset="0"/>
                        </a:rPr>
                        <a:t>FG</a:t>
                      </a:r>
                      <a:r>
                        <a:rPr lang="en-US" sz="21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1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412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04C919-61C1-3889-77EE-22A5A80FD59A}"/>
              </a:ext>
            </a:extLst>
          </p:cNvPr>
          <p:cNvSpPr txBox="1"/>
          <p:nvPr/>
        </p:nvSpPr>
        <p:spPr>
          <a:xfrm>
            <a:off x="1054659" y="1002412"/>
            <a:ext cx="2214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Tetrachords with one close 7-eq set</a:t>
            </a:r>
          </a:p>
        </p:txBody>
      </p:sp>
    </p:spTree>
    <p:extLst>
      <p:ext uri="{BB962C8B-B14F-4D97-AF65-F5344CB8AC3E}">
        <p14:creationId xmlns:p14="http://schemas.microsoft.com/office/powerpoint/2010/main" val="238231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9AB1-501B-DCF1-9297-7AAB5536A2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Generic Reduction in Harmonic Qualities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22B03-A9CD-D8A6-159D-448F05279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8058-D098-6124-076D-41B39962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Intro to Harmonic Qualities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71AD3-2B83-2CB3-39A0-88BC76A51948}"/>
              </a:ext>
            </a:extLst>
          </p:cNvPr>
          <p:cNvSpPr txBox="1"/>
          <p:nvPr/>
        </p:nvSpPr>
        <p:spPr>
          <a:xfrm>
            <a:off x="1306107" y="1798295"/>
            <a:ext cx="305885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/>
              <a:t>Example: </a:t>
            </a:r>
          </a:p>
          <a:p>
            <a:pPr algn="r">
              <a:spcAft>
                <a:spcPts val="600"/>
              </a:spcAft>
            </a:pPr>
            <a:r>
              <a:rPr lang="en-US" sz="2400" dirty="0"/>
              <a:t>C major triad: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2A9A3-A3A0-1832-7344-D1AA9F95C83F}"/>
              </a:ext>
            </a:extLst>
          </p:cNvPr>
          <p:cNvSpPr txBox="1"/>
          <p:nvPr/>
        </p:nvSpPr>
        <p:spPr>
          <a:xfrm>
            <a:off x="838200" y="1100744"/>
            <a:ext cx="1057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Pitch-class vector: Each place in vector corresponds to a pitch-class.</a:t>
            </a:r>
          </a:p>
          <a:p>
            <a:pPr algn="ctr"/>
            <a:r>
              <a:rPr lang="en-US" sz="2400" dirty="0"/>
              <a:t>1 = present, 0 = absent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DA396-64B6-DB9F-5989-AB7084393FC2}"/>
              </a:ext>
            </a:extLst>
          </p:cNvPr>
          <p:cNvSpPr txBox="1"/>
          <p:nvPr/>
        </p:nvSpPr>
        <p:spPr>
          <a:xfrm>
            <a:off x="4598539" y="2244571"/>
            <a:ext cx="625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( 1,   0,    0,     0,    1,     0,   0,     1,     0,    0,   0,    0)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2A70-A8D4-227E-F307-F27A73B21322}"/>
              </a:ext>
            </a:extLst>
          </p:cNvPr>
          <p:cNvSpPr txBox="1"/>
          <p:nvPr/>
        </p:nvSpPr>
        <p:spPr>
          <a:xfrm>
            <a:off x="4703673" y="1931741"/>
            <a:ext cx="611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   C</a:t>
            </a:r>
            <a:r>
              <a:rPr lang="en-US" sz="2400" dirty="0">
                <a:latin typeface="Helsinki Text Std" panose="02000400000000000000" pitchFamily="2" charset="77"/>
              </a:rPr>
              <a:t>#</a:t>
            </a:r>
            <a:r>
              <a:rPr lang="en-US" sz="2400" dirty="0"/>
              <a:t>    D    E</a:t>
            </a:r>
            <a:r>
              <a:rPr lang="en-US" sz="2400" dirty="0">
                <a:latin typeface="Helsinki Text Std" panose="02000400000000000000" pitchFamily="2" charset="77"/>
              </a:rPr>
              <a:t>b</a:t>
            </a:r>
            <a:r>
              <a:rPr lang="en-US" sz="2400" dirty="0"/>
              <a:t>     E      F    F</a:t>
            </a:r>
            <a:r>
              <a:rPr lang="en-US" sz="2400" dirty="0">
                <a:latin typeface="Helsinki Text Std" panose="02000400000000000000" pitchFamily="2" charset="77"/>
              </a:rPr>
              <a:t>#</a:t>
            </a:r>
            <a:r>
              <a:rPr lang="en-US" sz="2400" dirty="0"/>
              <a:t>     G     A</a:t>
            </a:r>
            <a:r>
              <a:rPr lang="en-US" sz="2400" dirty="0">
                <a:latin typeface="Helsinki Text Std" panose="02000400000000000000" pitchFamily="2" charset="77"/>
              </a:rPr>
              <a:t>b</a:t>
            </a:r>
            <a:r>
              <a:rPr lang="en-US" sz="2400" dirty="0"/>
              <a:t>    A    B</a:t>
            </a:r>
            <a:r>
              <a:rPr lang="en-US" sz="2400" dirty="0">
                <a:latin typeface="Helsinki Text Std" panose="02000400000000000000" pitchFamily="2" charset="77"/>
              </a:rPr>
              <a:t>b</a:t>
            </a:r>
            <a:r>
              <a:rPr lang="en-US" sz="2400" dirty="0"/>
              <a:t>    B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7EBE0-8DA4-4BFC-05D3-96A63E9E208A}"/>
              </a:ext>
            </a:extLst>
          </p:cNvPr>
          <p:cNvSpPr txBox="1"/>
          <p:nvPr/>
        </p:nvSpPr>
        <p:spPr>
          <a:xfrm>
            <a:off x="1698171" y="4133864"/>
            <a:ext cx="9116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i="1" dirty="0"/>
              <a:t>discrete Fourier transform</a:t>
            </a:r>
            <a:r>
              <a:rPr lang="en-US" sz="2400" dirty="0"/>
              <a:t> (DFT) of this vector converts it in periodic functions at divisions of the octave into 1–11 or 1–6 parts.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0B57D-F95B-3636-01D2-BEFD51F8D625}"/>
              </a:ext>
            </a:extLst>
          </p:cNvPr>
          <p:cNvSpPr txBox="1"/>
          <p:nvPr/>
        </p:nvSpPr>
        <p:spPr>
          <a:xfrm>
            <a:off x="1306107" y="3123858"/>
            <a:ext cx="305885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/>
              <a:t>Example: </a:t>
            </a:r>
          </a:p>
          <a:p>
            <a:pPr algn="r">
              <a:spcAft>
                <a:spcPts val="600"/>
              </a:spcAft>
            </a:pPr>
            <a:r>
              <a:rPr lang="en-US" sz="2400" dirty="0"/>
              <a:t>C triad: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76E59-EF28-CBEC-A674-1AEC71E9B5C1}"/>
              </a:ext>
            </a:extLst>
          </p:cNvPr>
          <p:cNvSpPr txBox="1"/>
          <p:nvPr/>
        </p:nvSpPr>
        <p:spPr>
          <a:xfrm>
            <a:off x="838200" y="2693574"/>
            <a:ext cx="1057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Generic-pc vector: The same with 7 places.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99FC2-EFD4-553D-32CC-6953914C15FF}"/>
              </a:ext>
            </a:extLst>
          </p:cNvPr>
          <p:cNvSpPr txBox="1"/>
          <p:nvPr/>
        </p:nvSpPr>
        <p:spPr>
          <a:xfrm>
            <a:off x="4598539" y="3570134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( 1,       0,       1,       0,       1,       0,       0)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2D7BB-25FC-BDD0-1BB1-408C3F82D8D9}"/>
              </a:ext>
            </a:extLst>
          </p:cNvPr>
          <p:cNvSpPr txBox="1"/>
          <p:nvPr/>
        </p:nvSpPr>
        <p:spPr>
          <a:xfrm>
            <a:off x="4703673" y="3257304"/>
            <a:ext cx="459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       D        E        F        G        A        B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4D8AA-8E08-E9D8-8C4F-E897FF7C29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17" y="5050671"/>
            <a:ext cx="7722644" cy="1056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F58024-55DD-85C4-6C7B-A7404908EE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1576" y="5067431"/>
            <a:ext cx="2780023" cy="10226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C31C2B-26C2-9092-0302-53E46AA87B13}"/>
              </a:ext>
            </a:extLst>
          </p:cNvPr>
          <p:cNvSpPr txBox="1"/>
          <p:nvPr/>
        </p:nvSpPr>
        <p:spPr>
          <a:xfrm>
            <a:off x="1306107" y="5974623"/>
            <a:ext cx="1869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0</a:t>
            </a:r>
            <a:r>
              <a:rPr lang="en-US" sz="3000" i="1" dirty="0"/>
              <a:t> ≤  k </a:t>
            </a:r>
            <a:r>
              <a:rPr lang="en-US" sz="3000" dirty="0"/>
              <a:t> ≤ 11</a:t>
            </a:r>
            <a:endParaRPr lang="en-US" sz="30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C62500-99DB-3271-2A70-57A9BA60164E}"/>
              </a:ext>
            </a:extLst>
          </p:cNvPr>
          <p:cNvSpPr txBox="1"/>
          <p:nvPr/>
        </p:nvSpPr>
        <p:spPr>
          <a:xfrm>
            <a:off x="8998527" y="6070409"/>
            <a:ext cx="1664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0</a:t>
            </a:r>
            <a:r>
              <a:rPr lang="en-US" sz="3000" i="1" dirty="0"/>
              <a:t> ≤  k </a:t>
            </a:r>
            <a:r>
              <a:rPr lang="en-US" sz="3000" dirty="0"/>
              <a:t> ≤ 6</a:t>
            </a:r>
            <a:endParaRPr lang="en-US" sz="3000" i="1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02C5F1-A925-D3E4-4B76-E9C44E40EFFE}"/>
              </a:ext>
            </a:extLst>
          </p:cNvPr>
          <p:cNvSpPr/>
          <p:nvPr/>
        </p:nvSpPr>
        <p:spPr>
          <a:xfrm>
            <a:off x="757636" y="5063792"/>
            <a:ext cx="2772964" cy="100661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6353BB-1A3D-5636-5FF8-CFA002368784}"/>
              </a:ext>
            </a:extLst>
          </p:cNvPr>
          <p:cNvSpPr/>
          <p:nvPr/>
        </p:nvSpPr>
        <p:spPr>
          <a:xfrm>
            <a:off x="8580836" y="5023842"/>
            <a:ext cx="2772964" cy="100661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3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C3C5-D6B3-5284-855C-C1B61261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Intro to Harmonic Qualities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6B616-1368-0954-2371-AC9EF7E5EE72}"/>
              </a:ext>
            </a:extLst>
          </p:cNvPr>
          <p:cNvSpPr txBox="1"/>
          <p:nvPr/>
        </p:nvSpPr>
        <p:spPr>
          <a:xfrm>
            <a:off x="1459486" y="5849361"/>
            <a:ext cx="9311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DFT is a </a:t>
            </a:r>
            <a:r>
              <a:rPr lang="en-US" sz="2400" b="1" dirty="0"/>
              <a:t>lossless transformation </a:t>
            </a:r>
            <a:r>
              <a:rPr lang="en-US" sz="2400" dirty="0"/>
              <a:t>from a pitch-class vector to a sum of </a:t>
            </a:r>
            <a:r>
              <a:rPr lang="en-US" sz="2400" b="1" dirty="0"/>
              <a:t>periodic functions</a:t>
            </a:r>
            <a:r>
              <a:rPr lang="en-US" sz="2400" dirty="0"/>
              <a:t> dividing the octave into 1 to (</a:t>
            </a:r>
            <a:r>
              <a:rPr lang="en-US" sz="2400" i="1" dirty="0"/>
              <a:t>n</a:t>
            </a:r>
            <a:r>
              <a:rPr lang="en-US" sz="2400" dirty="0"/>
              <a:t>–1) parts.</a:t>
            </a:r>
          </a:p>
        </p:txBody>
      </p:sp>
      <p:pic>
        <p:nvPicPr>
          <p:cNvPr id="4" name="Picture 2" descr="cmaj.png">
            <a:extLst>
              <a:ext uri="{FF2B5EF4-FFF2-40B4-BE49-F238E27FC236}">
                <a16:creationId xmlns:a16="http://schemas.microsoft.com/office/drawing/2014/main" id="{1AF16873-17B9-6766-94E6-0FA4970EF5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86" y="1513667"/>
            <a:ext cx="2886302" cy="195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lot_cmaj1.png">
            <a:extLst>
              <a:ext uri="{FF2B5EF4-FFF2-40B4-BE49-F238E27FC236}">
                <a16:creationId xmlns:a16="http://schemas.microsoft.com/office/drawing/2014/main" id="{25736771-ED90-A125-6183-275DCDE0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75" y="1523832"/>
            <a:ext cx="3070060" cy="216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lot_cmaj2.png">
            <a:extLst>
              <a:ext uri="{FF2B5EF4-FFF2-40B4-BE49-F238E27FC236}">
                <a16:creationId xmlns:a16="http://schemas.microsoft.com/office/drawing/2014/main" id="{A4D3FB3A-1912-574C-6551-CE94B9A7F5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07" y="1513667"/>
            <a:ext cx="3118279" cy="22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791F14-49B5-DD4D-9913-ECF05B11CD33}"/>
              </a:ext>
            </a:extLst>
          </p:cNvPr>
          <p:cNvSpPr txBox="1"/>
          <p:nvPr/>
        </p:nvSpPr>
        <p:spPr>
          <a:xfrm>
            <a:off x="1892180" y="1031028"/>
            <a:ext cx="29434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i="0" dirty="0">
                <a:latin typeface="Aptos" panose="020B0004020202020204" pitchFamily="34" charset="0"/>
                <a:cs typeface="Gill Sans" panose="020B0502020104020203" pitchFamily="34" charset="-79"/>
              </a:rPr>
              <a:t>C major triad   =      </a:t>
            </a:r>
          </a:p>
        </p:txBody>
      </p:sp>
      <p:pic>
        <p:nvPicPr>
          <p:cNvPr id="15" name="Picture 5" descr="plot_cmaj3.png">
            <a:extLst>
              <a:ext uri="{FF2B5EF4-FFF2-40B4-BE49-F238E27FC236}">
                <a16:creationId xmlns:a16="http://schemas.microsoft.com/office/drawing/2014/main" id="{C80ED32D-5346-EBB6-08C9-6DC9544207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7" y="3808294"/>
            <a:ext cx="3044009" cy="214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lot_cmaj4.png">
            <a:extLst>
              <a:ext uri="{FF2B5EF4-FFF2-40B4-BE49-F238E27FC236}">
                <a16:creationId xmlns:a16="http://schemas.microsoft.com/office/drawing/2014/main" id="{0528BC86-5556-5CEA-F0D2-349C8355C3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08" y="3783260"/>
            <a:ext cx="3118279" cy="22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plot_cmaj5.png">
            <a:extLst>
              <a:ext uri="{FF2B5EF4-FFF2-40B4-BE49-F238E27FC236}">
                <a16:creationId xmlns:a16="http://schemas.microsoft.com/office/drawing/2014/main" id="{BB12026C-7702-54F5-333C-0DD4870386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99" y="3817575"/>
            <a:ext cx="3104006" cy="21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lot_cmaj6.png">
            <a:extLst>
              <a:ext uri="{FF2B5EF4-FFF2-40B4-BE49-F238E27FC236}">
                <a16:creationId xmlns:a16="http://schemas.microsoft.com/office/drawing/2014/main" id="{AAEB890D-4F50-E1F9-1E69-6CEF8BD227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58" y="3798667"/>
            <a:ext cx="3132055" cy="22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4ABEE2-B8A0-710F-9A37-6703A6501B40}"/>
              </a:ext>
            </a:extLst>
          </p:cNvPr>
          <p:cNvSpPr txBox="1"/>
          <p:nvPr/>
        </p:nvSpPr>
        <p:spPr>
          <a:xfrm>
            <a:off x="5628197" y="2105754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D278C-2866-B617-ACCE-3A002823080E}"/>
              </a:ext>
            </a:extLst>
          </p:cNvPr>
          <p:cNvSpPr txBox="1"/>
          <p:nvPr/>
        </p:nvSpPr>
        <p:spPr>
          <a:xfrm>
            <a:off x="8504046" y="2095332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39EB4-4276-256D-F543-E2BFBC5F3DE3}"/>
              </a:ext>
            </a:extLst>
          </p:cNvPr>
          <p:cNvSpPr txBox="1"/>
          <p:nvPr/>
        </p:nvSpPr>
        <p:spPr>
          <a:xfrm>
            <a:off x="1445721" y="4361264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A8DAF7-38DF-C73B-7E77-DA2FDF0CC623}"/>
              </a:ext>
            </a:extLst>
          </p:cNvPr>
          <p:cNvSpPr txBox="1"/>
          <p:nvPr/>
        </p:nvSpPr>
        <p:spPr>
          <a:xfrm>
            <a:off x="4362249" y="4361264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4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6162DE-2928-B329-1FCB-59C279D28817}"/>
              </a:ext>
            </a:extLst>
          </p:cNvPr>
          <p:cNvSpPr txBox="1"/>
          <p:nvPr/>
        </p:nvSpPr>
        <p:spPr>
          <a:xfrm>
            <a:off x="7257505" y="4361264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5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A0CA5-35CF-85C4-10E9-8ABF4D281DAE}"/>
              </a:ext>
            </a:extLst>
          </p:cNvPr>
          <p:cNvSpPr txBox="1"/>
          <p:nvPr/>
        </p:nvSpPr>
        <p:spPr>
          <a:xfrm>
            <a:off x="9988870" y="4361263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6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 . . 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1053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63690-0DC5-57A5-0E73-2D448FAF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Qualities of Generic Triad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305B5-0E04-4794-8507-80A3097F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4" y="1002191"/>
            <a:ext cx="3595577" cy="1750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7DD0B-93E7-D47A-4945-A5ED571E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3" y="2600377"/>
            <a:ext cx="3595577" cy="1657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86BAB-5393-1D8F-6EF8-A1D36A8D5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645" y="2600377"/>
            <a:ext cx="3595577" cy="1677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74061-941A-01BE-5B04-D75A3F120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222" y="2600377"/>
            <a:ext cx="3595577" cy="1677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BE38-378F-9CB0-645E-D380DBD18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232" y="4301113"/>
            <a:ext cx="3595577" cy="1750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C92E2-C008-0B40-10ED-2E90853C6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667" y="4301113"/>
            <a:ext cx="3595577" cy="169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5CED52-6674-CE37-00AC-EAFAD8640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323" y="4277435"/>
            <a:ext cx="3595577" cy="1704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69EB91-DA3B-A594-ED10-934871C3BBB9}"/>
              </a:ext>
            </a:extLst>
          </p:cNvPr>
          <p:cNvSpPr txBox="1"/>
          <p:nvPr/>
        </p:nvSpPr>
        <p:spPr>
          <a:xfrm>
            <a:off x="4334494" y="1360495"/>
            <a:ext cx="53783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C triad, (024)</a:t>
            </a:r>
            <a:r>
              <a:rPr lang="en-US" sz="3000" baseline="-25000" dirty="0"/>
              <a:t>7</a:t>
            </a:r>
            <a:r>
              <a:rPr lang="en-US" sz="3000" dirty="0"/>
              <a:t> =  0.43 +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F0D4E0-10F8-4E7E-3016-C253A84AE9E7}"/>
              </a:ext>
            </a:extLst>
          </p:cNvPr>
          <p:cNvSpPr txBox="1"/>
          <p:nvPr/>
        </p:nvSpPr>
        <p:spPr>
          <a:xfrm>
            <a:off x="1934971" y="2759228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16E9A-2A63-7666-EC06-EEC5B3E2BE70}"/>
              </a:ext>
            </a:extLst>
          </p:cNvPr>
          <p:cNvSpPr txBox="1"/>
          <p:nvPr/>
        </p:nvSpPr>
        <p:spPr>
          <a:xfrm>
            <a:off x="5611867" y="2781908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8F451A-25EA-1194-1DEF-5EED55EB509E}"/>
              </a:ext>
            </a:extLst>
          </p:cNvPr>
          <p:cNvSpPr txBox="1"/>
          <p:nvPr/>
        </p:nvSpPr>
        <p:spPr>
          <a:xfrm>
            <a:off x="9166051" y="2765064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03B77-79BF-CE21-E38A-54F99E342A2D}"/>
              </a:ext>
            </a:extLst>
          </p:cNvPr>
          <p:cNvSpPr txBox="1"/>
          <p:nvPr/>
        </p:nvSpPr>
        <p:spPr>
          <a:xfrm>
            <a:off x="9166051" y="4537876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4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</a:t>
            </a:r>
            <a:endParaRPr lang="en-US" sz="2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6D19ED-78D5-18E0-8942-B987713E70F2}"/>
              </a:ext>
            </a:extLst>
          </p:cNvPr>
          <p:cNvSpPr txBox="1"/>
          <p:nvPr/>
        </p:nvSpPr>
        <p:spPr>
          <a:xfrm>
            <a:off x="5611867" y="4502932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5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 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+</a:t>
            </a:r>
            <a:endParaRPr lang="en-US" sz="2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1C15E-E780-6DE6-3720-9D29ACAAFE6B}"/>
              </a:ext>
            </a:extLst>
          </p:cNvPr>
          <p:cNvSpPr txBox="1"/>
          <p:nvPr/>
        </p:nvSpPr>
        <p:spPr>
          <a:xfrm>
            <a:off x="1934971" y="4502932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6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        +  </a:t>
            </a:r>
            <a:endParaRPr 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A4F6CF-AACD-56F1-07A6-1498A3021B9A}"/>
              </a:ext>
            </a:extLst>
          </p:cNvPr>
          <p:cNvSpPr txBox="1"/>
          <p:nvPr/>
        </p:nvSpPr>
        <p:spPr>
          <a:xfrm>
            <a:off x="2077303" y="6218670"/>
            <a:ext cx="8037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Note aliasing! (values for </a:t>
            </a:r>
            <a:r>
              <a:rPr lang="en-US" sz="400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3200" i="1" dirty="0" err="1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3200" i="1" baseline="-25000" dirty="0" err="1">
                <a:latin typeface="Georgia" panose="02040502050405020303" pitchFamily="18" charset="0"/>
                <a:cs typeface="Gill Sans" panose="020B0502020104020203" pitchFamily="34" charset="-79"/>
              </a:rPr>
              <a:t>k</a:t>
            </a:r>
            <a:r>
              <a:rPr lang="en-US" sz="32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	</a:t>
            </a:r>
            <a:r>
              <a:rPr lang="en-US" sz="3200" dirty="0">
                <a:latin typeface="Aptos" panose="020B0004020202020204" pitchFamily="34" charset="0"/>
                <a:cs typeface="Gill Sans" panose="020B0502020104020203" pitchFamily="34" charset="-79"/>
              </a:rPr>
              <a:t>same as for </a:t>
            </a:r>
            <a:r>
              <a:rPr lang="en-US" sz="400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32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32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7</a:t>
            </a:r>
            <a:r>
              <a:rPr lang="en-US" sz="3200" i="1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–k</a:t>
            </a:r>
            <a:r>
              <a:rPr lang="en-US" sz="3200" dirty="0">
                <a:latin typeface="Aptos" panose="020B0004020202020204" pitchFamily="34" charset="0"/>
                <a:cs typeface="Gill Sans" panose="020B0502020104020203" pitchFamily="34" charset="-79"/>
              </a:rPr>
              <a:t>)</a:t>
            </a:r>
            <a:r>
              <a:rPr lang="en-US" sz="3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966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FE57-7CD4-5955-854A-65481F87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 spaces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CB602-F33E-B39D-95ED-108B3090C729}"/>
              </a:ext>
            </a:extLst>
          </p:cNvPr>
          <p:cNvSpPr txBox="1"/>
          <p:nvPr/>
        </p:nvSpPr>
        <p:spPr>
          <a:xfrm>
            <a:off x="3863690" y="1130661"/>
            <a:ext cx="44646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For generic C triad, (024)</a:t>
            </a:r>
            <a:r>
              <a:rPr lang="en-US" sz="3000" baseline="-25000" dirty="0"/>
              <a:t>7</a:t>
            </a:r>
            <a:r>
              <a:rPr lang="en-US" sz="3000" dirty="0"/>
              <a:t>: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2EB3E3B-DD2A-208D-8CC5-A3F06192B4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04640" y="2222139"/>
            <a:ext cx="3381726" cy="304836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DB3FBF-22FC-DC6C-B03B-B5CAE9E173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6069" y="2222139"/>
            <a:ext cx="3392427" cy="304836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CAD86DF-C6A3-112A-9ED3-B05E81E5A1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222139"/>
            <a:ext cx="3381726" cy="30483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8799FC-88D5-AC3F-35AF-3D1FD529A00C}"/>
              </a:ext>
            </a:extLst>
          </p:cNvPr>
          <p:cNvSpPr txBox="1"/>
          <p:nvPr/>
        </p:nvSpPr>
        <p:spPr>
          <a:xfrm>
            <a:off x="2218052" y="1684659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9EB0DC-8627-FC8F-2E30-3DBD248B91C7}"/>
              </a:ext>
            </a:extLst>
          </p:cNvPr>
          <p:cNvSpPr txBox="1"/>
          <p:nvPr/>
        </p:nvSpPr>
        <p:spPr>
          <a:xfrm>
            <a:off x="5576501" y="1699483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70F8B-63EE-4CC3-0685-9CADD8E79075}"/>
              </a:ext>
            </a:extLst>
          </p:cNvPr>
          <p:cNvSpPr txBox="1"/>
          <p:nvPr/>
        </p:nvSpPr>
        <p:spPr>
          <a:xfrm>
            <a:off x="9151129" y="1714308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F0930D-3203-9A13-63EF-5F95594D2338}"/>
              </a:ext>
            </a:extLst>
          </p:cNvPr>
          <p:cNvCxnSpPr>
            <a:cxnSpLocks/>
          </p:cNvCxnSpPr>
          <p:nvPr/>
        </p:nvCxnSpPr>
        <p:spPr>
          <a:xfrm flipH="1">
            <a:off x="2438400" y="3746319"/>
            <a:ext cx="90663" cy="40212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8816CC-F768-9EA0-64D0-C26096C97E5E}"/>
              </a:ext>
            </a:extLst>
          </p:cNvPr>
          <p:cNvSpPr txBox="1"/>
          <p:nvPr/>
        </p:nvSpPr>
        <p:spPr>
          <a:xfrm>
            <a:off x="938563" y="3356759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Magnitude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B92F6CA-D3F9-C97B-7963-9753AA765184}"/>
              </a:ext>
            </a:extLst>
          </p:cNvPr>
          <p:cNvSpPr/>
          <p:nvPr/>
        </p:nvSpPr>
        <p:spPr>
          <a:xfrm rot="5400000">
            <a:off x="1723937" y="2862656"/>
            <a:ext cx="1370333" cy="1783178"/>
          </a:xfrm>
          <a:prstGeom prst="arc">
            <a:avLst>
              <a:gd name="adj1" fmla="val 16200000"/>
              <a:gd name="adj2" fmla="val 21573873"/>
            </a:avLst>
          </a:prstGeom>
          <a:ln w="19050">
            <a:solidFill>
              <a:schemeClr val="accent3"/>
            </a:solidFill>
            <a:prstDash val="sysDash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CE4285-4AFF-E325-CFAB-B0BB6E12FD3A}"/>
              </a:ext>
            </a:extLst>
          </p:cNvPr>
          <p:cNvSpPr txBox="1"/>
          <p:nvPr/>
        </p:nvSpPr>
        <p:spPr>
          <a:xfrm>
            <a:off x="2621605" y="439329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3"/>
                </a:solidFill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26418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7CDC-9C72-240A-66F4-BC50EF3A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specific and generic sets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0FE117-8DA7-7F06-E9E9-171761D127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0236" y="2843999"/>
            <a:ext cx="3552310" cy="31718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D42C846-822B-90A2-E315-F7FDD71F9C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311" y="2843998"/>
            <a:ext cx="3556085" cy="3171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B667E3-91FB-2E9A-A89C-8DA80FCB9427}"/>
              </a:ext>
            </a:extLst>
          </p:cNvPr>
          <p:cNvSpPr txBox="1"/>
          <p:nvPr/>
        </p:nvSpPr>
        <p:spPr>
          <a:xfrm>
            <a:off x="1533234" y="2336167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i="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1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1324C-BDED-DB36-8A31-7169F5964B1E}"/>
              </a:ext>
            </a:extLst>
          </p:cNvPr>
          <p:cNvSpPr txBox="1"/>
          <p:nvPr/>
        </p:nvSpPr>
        <p:spPr>
          <a:xfrm>
            <a:off x="5391745" y="2336167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2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B24AE-7639-6228-543D-E27C4A497940}"/>
              </a:ext>
            </a:extLst>
          </p:cNvPr>
          <p:cNvSpPr txBox="1"/>
          <p:nvPr/>
        </p:nvSpPr>
        <p:spPr>
          <a:xfrm>
            <a:off x="9518539" y="1981352"/>
            <a:ext cx="16456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 </a:t>
            </a:r>
            <a:r>
              <a:rPr lang="en-US" sz="3600" i="0" spc="-2400" baseline="27000" dirty="0">
                <a:latin typeface="Georgia" panose="02040502050405020303" pitchFamily="18" charset="0"/>
                <a:cs typeface="Gill Sans" panose="020B0502020104020203" pitchFamily="34" charset="-79"/>
              </a:rPr>
              <a:t>^</a:t>
            </a:r>
            <a:r>
              <a:rPr lang="en-US" sz="2700" i="1" dirty="0">
                <a:latin typeface="Georgia" panose="02040502050405020303" pitchFamily="18" charset="0"/>
                <a:cs typeface="Gill Sans" panose="020B0502020104020203" pitchFamily="34" charset="-79"/>
              </a:rPr>
              <a:t>a</a:t>
            </a:r>
            <a:r>
              <a:rPr lang="en-US" sz="2700" baseline="-25000" dirty="0">
                <a:latin typeface="Georgia" panose="02040502050405020303" pitchFamily="18" charset="0"/>
                <a:cs typeface="Gill Sans" panose="020B0502020104020203" pitchFamily="34" charset="-79"/>
              </a:rPr>
              <a:t>3</a:t>
            </a:r>
            <a:r>
              <a:rPr lang="en-US" sz="2700" i="0" dirty="0">
                <a:latin typeface="Georgia" panose="02040502050405020303" pitchFamily="18" charset="0"/>
                <a:cs typeface="Gill Sans" panose="020B0502020104020203" pitchFamily="34" charset="-79"/>
              </a:rPr>
              <a:t>:</a:t>
            </a:r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63ED3-FD48-E51D-1C80-E8F862AC3DBB}"/>
              </a:ext>
            </a:extLst>
          </p:cNvPr>
          <p:cNvSpPr txBox="1"/>
          <p:nvPr/>
        </p:nvSpPr>
        <p:spPr>
          <a:xfrm>
            <a:off x="6624644" y="4044474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</a:rPr>
              <a:t>(014)</a:t>
            </a:r>
            <a:r>
              <a:rPr lang="en-US" sz="2400" baseline="-25000" dirty="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04BA8-6BDD-E253-EE94-7B7F329445B2}"/>
              </a:ext>
            </a:extLst>
          </p:cNvPr>
          <p:cNvSpPr txBox="1"/>
          <p:nvPr/>
        </p:nvSpPr>
        <p:spPr>
          <a:xfrm>
            <a:off x="6679145" y="4543609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(002)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22F4C-11DB-E239-64DC-89F9D322900A}"/>
              </a:ext>
            </a:extLst>
          </p:cNvPr>
          <p:cNvSpPr txBox="1"/>
          <p:nvPr/>
        </p:nvSpPr>
        <p:spPr>
          <a:xfrm>
            <a:off x="5656109" y="4774442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6BE16-75C5-293F-A165-59E2BBB02BC0}"/>
              </a:ext>
            </a:extLst>
          </p:cNvPr>
          <p:cNvSpPr txBox="1"/>
          <p:nvPr/>
        </p:nvSpPr>
        <p:spPr>
          <a:xfrm>
            <a:off x="6679145" y="3430897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(013)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151E6F-5576-1A13-F62F-3B3C489F4CE3}"/>
              </a:ext>
            </a:extLst>
          </p:cNvPr>
          <p:cNvSpPr txBox="1"/>
          <p:nvPr/>
        </p:nvSpPr>
        <p:spPr>
          <a:xfrm>
            <a:off x="2966297" y="4987505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</a:rPr>
              <a:t>(014)</a:t>
            </a:r>
            <a:r>
              <a:rPr lang="en-US" sz="2400" baseline="-25000" dirty="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88BE8-9E95-01FA-1F37-3814288B6E41}"/>
              </a:ext>
            </a:extLst>
          </p:cNvPr>
          <p:cNvSpPr txBox="1"/>
          <p:nvPr/>
        </p:nvSpPr>
        <p:spPr>
          <a:xfrm>
            <a:off x="3075538" y="5306365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(002)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1F69F-9ED3-18B6-F97E-08C52D17DFBE}"/>
              </a:ext>
            </a:extLst>
          </p:cNvPr>
          <p:cNvSpPr txBox="1"/>
          <p:nvPr/>
        </p:nvSpPr>
        <p:spPr>
          <a:xfrm>
            <a:off x="3099343" y="560665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1C9B2-E2D3-18FE-1054-8C1E8972783F}"/>
              </a:ext>
            </a:extLst>
          </p:cNvPr>
          <p:cNvSpPr txBox="1"/>
          <p:nvPr/>
        </p:nvSpPr>
        <p:spPr>
          <a:xfrm>
            <a:off x="2743536" y="4643440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(013)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C335879-F156-7297-2197-54EF001AC5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815" y="2507918"/>
            <a:ext cx="4266225" cy="38451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621D5C-0996-D460-700F-9CE4E801644B}"/>
              </a:ext>
            </a:extLst>
          </p:cNvPr>
          <p:cNvSpPr txBox="1"/>
          <p:nvPr/>
        </p:nvSpPr>
        <p:spPr>
          <a:xfrm>
            <a:off x="11057981" y="4638226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</a:rPr>
              <a:t>(014)</a:t>
            </a:r>
            <a:r>
              <a:rPr lang="en-US" sz="2400" baseline="-25000" dirty="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06234-3FDE-4DA7-159A-8887CC91CE17}"/>
              </a:ext>
            </a:extLst>
          </p:cNvPr>
          <p:cNvSpPr txBox="1"/>
          <p:nvPr/>
        </p:nvSpPr>
        <p:spPr>
          <a:xfrm>
            <a:off x="10040183" y="5114429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(002)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2F02BC-09A2-C272-C701-20E29F41C72E}"/>
              </a:ext>
            </a:extLst>
          </p:cNvPr>
          <p:cNvSpPr txBox="1"/>
          <p:nvPr/>
        </p:nvSpPr>
        <p:spPr>
          <a:xfrm>
            <a:off x="10376798" y="3632166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(012)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256A6A-611D-FE51-D40E-26B2CFA41C09}"/>
              </a:ext>
            </a:extLst>
          </p:cNvPr>
          <p:cNvSpPr txBox="1"/>
          <p:nvPr/>
        </p:nvSpPr>
        <p:spPr>
          <a:xfrm>
            <a:off x="11223465" y="5472442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60A9"/>
                </a:solidFill>
              </a:rPr>
              <a:t>(013)</a:t>
            </a:r>
            <a:r>
              <a:rPr lang="en-US" sz="2400" baseline="-25000" dirty="0">
                <a:solidFill>
                  <a:srgbClr val="0060A9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001EF5-3292-5447-BBC7-43F44DDAE262}"/>
              </a:ext>
            </a:extLst>
          </p:cNvPr>
          <p:cNvSpPr txBox="1"/>
          <p:nvPr/>
        </p:nvSpPr>
        <p:spPr>
          <a:xfrm>
            <a:off x="1022888" y="1042873"/>
            <a:ext cx="10035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We can directly compare specific to generic sets in each of the coefficient spaces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A60E74-9B14-5391-5C81-4829ACEDDFEA}"/>
              </a:ext>
            </a:extLst>
          </p:cNvPr>
          <p:cNvCxnSpPr>
            <a:cxnSpLocks/>
          </p:cNvCxnSpPr>
          <p:nvPr/>
        </p:nvCxnSpPr>
        <p:spPr>
          <a:xfrm>
            <a:off x="3043064" y="5449170"/>
            <a:ext cx="56279" cy="211225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4BFEF7-19AF-2DD3-48D6-E87AB307699F}"/>
              </a:ext>
            </a:extLst>
          </p:cNvPr>
          <p:cNvCxnSpPr>
            <a:cxnSpLocks/>
          </p:cNvCxnSpPr>
          <p:nvPr/>
        </p:nvCxnSpPr>
        <p:spPr>
          <a:xfrm flipH="1">
            <a:off x="5749244" y="4431323"/>
            <a:ext cx="875400" cy="396117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F62DF5-496B-F9BA-508A-15090B00EA84}"/>
              </a:ext>
            </a:extLst>
          </p:cNvPr>
          <p:cNvCxnSpPr>
            <a:cxnSpLocks/>
          </p:cNvCxnSpPr>
          <p:nvPr/>
        </p:nvCxnSpPr>
        <p:spPr>
          <a:xfrm flipH="1" flipV="1">
            <a:off x="10491537" y="4138863"/>
            <a:ext cx="1011361" cy="1002217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7A3AE2-200D-8A1C-DF2F-353D1C0F0883}"/>
              </a:ext>
            </a:extLst>
          </p:cNvPr>
          <p:cNvCxnSpPr>
            <a:cxnSpLocks/>
          </p:cNvCxnSpPr>
          <p:nvPr/>
        </p:nvCxnSpPr>
        <p:spPr>
          <a:xfrm flipH="1" flipV="1">
            <a:off x="2802432" y="5094704"/>
            <a:ext cx="240394" cy="32524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692110-24CA-C152-97DF-451C33E4A9D0}"/>
              </a:ext>
            </a:extLst>
          </p:cNvPr>
          <p:cNvCxnSpPr>
            <a:cxnSpLocks/>
          </p:cNvCxnSpPr>
          <p:nvPr/>
        </p:nvCxnSpPr>
        <p:spPr>
          <a:xfrm flipV="1">
            <a:off x="6624644" y="3925522"/>
            <a:ext cx="190783" cy="499671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3026C7-DB7A-9C8B-DCB7-C375D320449F}"/>
              </a:ext>
            </a:extLst>
          </p:cNvPr>
          <p:cNvCxnSpPr>
            <a:cxnSpLocks/>
          </p:cNvCxnSpPr>
          <p:nvPr/>
        </p:nvCxnSpPr>
        <p:spPr>
          <a:xfrm>
            <a:off x="11502898" y="5141080"/>
            <a:ext cx="276943" cy="29085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4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ECBD-37F2-0AA2-C57E-16E4479C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Voice-leading vs. quality space distances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4EF7E-8295-8610-031E-73621F6B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39" y="1563342"/>
            <a:ext cx="9247322" cy="5212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564C8-3829-3DD6-086D-2B84BAABCC8D}"/>
              </a:ext>
            </a:extLst>
          </p:cNvPr>
          <p:cNvSpPr txBox="1"/>
          <p:nvPr/>
        </p:nvSpPr>
        <p:spPr>
          <a:xfrm>
            <a:off x="3130316" y="1009344"/>
            <a:ext cx="59313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Lines show the theoretical maxima</a:t>
            </a:r>
          </a:p>
        </p:txBody>
      </p:sp>
    </p:spTree>
    <p:extLst>
      <p:ext uri="{BB962C8B-B14F-4D97-AF65-F5344CB8AC3E}">
        <p14:creationId xmlns:p14="http://schemas.microsoft.com/office/powerpoint/2010/main" val="335251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A190B-C744-82B6-2E40-FDC7CB82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A9A5-14F0-6301-056C-933F9012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 distance vs. quality magnitude differences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C1EDB-B1D7-36AC-106C-708F5102CCE3}"/>
              </a:ext>
            </a:extLst>
          </p:cNvPr>
          <p:cNvSpPr txBox="1"/>
          <p:nvPr/>
        </p:nvSpPr>
        <p:spPr>
          <a:xfrm>
            <a:off x="3130316" y="1009344"/>
            <a:ext cx="59313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Lines show the theoretical maxima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3ED47-BA00-78AF-7C64-5246B217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955301"/>
            <a:ext cx="9762641" cy="59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5C793-7E42-F3E6-FA91-C811D422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Diatonicity</a:t>
            </a:r>
            <a:r>
              <a:rPr lang="en-US" dirty="0"/>
              <a:t> vs. Generic-Specific VL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EBFF7-7EBB-8D02-070F-5D8983D47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80" y="1447285"/>
            <a:ext cx="8656820" cy="5328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1EB17-A733-A8C5-624C-361BBA86E891}"/>
              </a:ext>
            </a:extLst>
          </p:cNvPr>
          <p:cNvSpPr txBox="1"/>
          <p:nvPr/>
        </p:nvSpPr>
        <p:spPr>
          <a:xfrm>
            <a:off x="2345774" y="988560"/>
            <a:ext cx="7500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Ex.: Tetrachords and correlation (dotted line)</a:t>
            </a:r>
          </a:p>
        </p:txBody>
      </p:sp>
    </p:spTree>
    <p:extLst>
      <p:ext uri="{BB962C8B-B14F-4D97-AF65-F5344CB8AC3E}">
        <p14:creationId xmlns:p14="http://schemas.microsoft.com/office/powerpoint/2010/main" val="77409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9AD2-0FCA-B51D-0ED6-28AB3781A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Generic Reduction in Voice-Leading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0EDC5-4838-7A97-184C-3550F62EE2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2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7A8F-D386-3821-07D5-67615D1FF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 Charts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27CCE-23C6-0A1C-FBC1-7012A88780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3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B79E-0F05-783B-131C-615C9355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898937"/>
          </a:xfrm>
        </p:spPr>
        <p:txBody>
          <a:bodyPr/>
          <a:lstStyle/>
          <a:p>
            <a:r>
              <a:rPr lang="en-US" dirty="0"/>
              <a:t>Star chart for harmonic qualities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7A8EE-5D2B-0747-7238-48E51F4E0612}"/>
              </a:ext>
            </a:extLst>
          </p:cNvPr>
          <p:cNvSpPr txBox="1"/>
          <p:nvPr/>
        </p:nvSpPr>
        <p:spPr>
          <a:xfrm>
            <a:off x="465089" y="803942"/>
            <a:ext cx="1088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Each magnitude (as % share of power) multiplied by unit vector at 6 equally spaced points around unit circle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B1B339-E8CB-CD37-A778-25E44B1D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98"/>
          <a:stretch>
            <a:fillRect/>
          </a:stretch>
        </p:blipFill>
        <p:spPr>
          <a:xfrm>
            <a:off x="6096000" y="1659399"/>
            <a:ext cx="5388833" cy="4906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7E7821-32FC-0FC3-C8DC-AEC024136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98"/>
          <a:stretch>
            <a:fillRect/>
          </a:stretch>
        </p:blipFill>
        <p:spPr>
          <a:xfrm>
            <a:off x="465089" y="1659401"/>
            <a:ext cx="5470126" cy="4906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8F267B-281C-B7B9-7394-CECC65672905}"/>
              </a:ext>
            </a:extLst>
          </p:cNvPr>
          <p:cNvSpPr txBox="1"/>
          <p:nvPr/>
        </p:nvSpPr>
        <p:spPr>
          <a:xfrm>
            <a:off x="3289300" y="6396335"/>
            <a:ext cx="776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Based on an idea from Pereira, Bernardes, &amp; Martins 2025</a:t>
            </a:r>
          </a:p>
        </p:txBody>
      </p:sp>
    </p:spTree>
    <p:extLst>
      <p:ext uri="{BB962C8B-B14F-4D97-AF65-F5344CB8AC3E}">
        <p14:creationId xmlns:p14="http://schemas.microsoft.com/office/powerpoint/2010/main" val="292354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5709-058F-4966-EC61-6C37F2DC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AF83-1B7D-89C7-966F-56FAF34F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8"/>
            <a:ext cx="10515600" cy="956288"/>
          </a:xfrm>
        </p:spPr>
        <p:txBody>
          <a:bodyPr/>
          <a:lstStyle/>
          <a:p>
            <a:r>
              <a:rPr lang="en-US" dirty="0"/>
              <a:t>Star chart: Trichords and dyads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8B70C-1D71-4EB7-A21E-B66231E1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82"/>
          <a:stretch>
            <a:fillRect/>
          </a:stretch>
        </p:blipFill>
        <p:spPr>
          <a:xfrm>
            <a:off x="348537" y="1038386"/>
            <a:ext cx="6446238" cy="5819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97CBE-7B63-05D9-6140-C7029D7B8A5C}"/>
              </a:ext>
            </a:extLst>
          </p:cNvPr>
          <p:cNvSpPr txBox="1"/>
          <p:nvPr/>
        </p:nvSpPr>
        <p:spPr>
          <a:xfrm>
            <a:off x="7051729" y="1038386"/>
            <a:ext cx="44480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l"/>
            <a:r>
              <a:rPr lang="en-US" sz="3000" dirty="0"/>
              <a:t>—Choice of circular order of qualities is crucial.</a:t>
            </a:r>
          </a:p>
          <a:p>
            <a:pPr marL="274320" indent="-274320" algn="l"/>
            <a:r>
              <a:rPr lang="en-US" sz="3000" dirty="0"/>
              <a:t>—Mod-7 complements are opposite.</a:t>
            </a:r>
          </a:p>
          <a:p>
            <a:pPr marL="274320" indent="-274320" algn="l"/>
            <a:r>
              <a:rPr lang="en-US" sz="3000" dirty="0"/>
              <a:t>—Lower numbered qualities are on the left.</a:t>
            </a:r>
          </a:p>
          <a:p>
            <a:pPr marL="274320" indent="-274320" algn="l"/>
            <a:r>
              <a:rPr lang="en-US" sz="3000" dirty="0"/>
              <a:t>—Color coding: </a:t>
            </a:r>
            <a:br>
              <a:rPr lang="en-US" sz="3000" dirty="0"/>
            </a:br>
            <a:r>
              <a:rPr lang="en-US" sz="3000" dirty="0"/>
              <a:t>Purple = even </a:t>
            </a:r>
            <a:br>
              <a:rPr lang="en-US" sz="3000" dirty="0"/>
            </a:br>
            <a:r>
              <a:rPr lang="en-US" sz="3000" dirty="0"/>
              <a:t>Green = odd</a:t>
            </a:r>
          </a:p>
          <a:p>
            <a:pPr algn="l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33917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AAF60-656B-BD17-6F4D-3401D65C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BFCE-59F9-AAE0-0944-DC1E2380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1015663"/>
          </a:xfrm>
        </p:spPr>
        <p:txBody>
          <a:bodyPr/>
          <a:lstStyle/>
          <a:p>
            <a:r>
              <a:rPr lang="en-US" dirty="0"/>
              <a:t>Star chart: Tetrachords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D32DC-E057-49D8-4649-4356FDC91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5"/>
          <a:stretch>
            <a:fillRect/>
          </a:stretch>
        </p:blipFill>
        <p:spPr>
          <a:xfrm>
            <a:off x="402396" y="1097760"/>
            <a:ext cx="6350438" cy="5760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B1AC0-5876-EA99-532E-67ABE8740F72}"/>
              </a:ext>
            </a:extLst>
          </p:cNvPr>
          <p:cNvSpPr txBox="1"/>
          <p:nvPr/>
        </p:nvSpPr>
        <p:spPr>
          <a:xfrm>
            <a:off x="7051729" y="1022888"/>
            <a:ext cx="44480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l"/>
            <a:r>
              <a:rPr lang="en-US" sz="3000" dirty="0"/>
              <a:t>—Choice of circular order of qualities is crucial.</a:t>
            </a:r>
          </a:p>
          <a:p>
            <a:pPr marL="274320" indent="-274320" algn="l"/>
            <a:r>
              <a:rPr lang="en-US" sz="3000" dirty="0"/>
              <a:t>—Mod-7 complements are opposite.</a:t>
            </a:r>
          </a:p>
          <a:p>
            <a:pPr marL="274320" indent="-274320" algn="l"/>
            <a:r>
              <a:rPr lang="en-US" sz="3000" dirty="0"/>
              <a:t>—Lower numbered qualities are on the left.</a:t>
            </a:r>
          </a:p>
          <a:p>
            <a:pPr marL="274320" indent="-274320" algn="l"/>
            <a:r>
              <a:rPr lang="en-US" sz="3000" dirty="0"/>
              <a:t>—Color coding: </a:t>
            </a:r>
            <a:br>
              <a:rPr lang="en-US" sz="3000" dirty="0"/>
            </a:br>
            <a:r>
              <a:rPr lang="en-US" sz="3000" dirty="0"/>
              <a:t>Purple = even </a:t>
            </a:r>
            <a:br>
              <a:rPr lang="en-US" sz="3000" dirty="0"/>
            </a:br>
            <a:r>
              <a:rPr lang="en-US" sz="3000" dirty="0"/>
              <a:t>Green = odd</a:t>
            </a:r>
          </a:p>
          <a:p>
            <a:pPr algn="l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07866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B8A2-1EEF-141E-E86A-6EAC29F92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“Proverb I” from Britten’s </a:t>
            </a:r>
            <a:r>
              <a:rPr lang="en-US" i="1" dirty="0"/>
              <a:t>Blake Songs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55A4-46A4-89FA-01BB-BF80CE5D6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2D23-32D1-A012-FBC7-5539BF1F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8"/>
            <a:ext cx="10515600" cy="677320"/>
          </a:xfrm>
        </p:spPr>
        <p:txBody>
          <a:bodyPr>
            <a:normAutofit fontScale="90000"/>
          </a:bodyPr>
          <a:lstStyle/>
          <a:p>
            <a:r>
              <a:rPr lang="en-US" dirty="0"/>
              <a:t>Britten: Proverb 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B20DD-C080-E999-3B28-86E683A2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08" y="420758"/>
            <a:ext cx="9081361" cy="6653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67CE5-F2A5-8354-1D98-D1C4F8283C82}"/>
              </a:ext>
            </a:extLst>
          </p:cNvPr>
          <p:cNvSpPr txBox="1"/>
          <p:nvPr/>
        </p:nvSpPr>
        <p:spPr>
          <a:xfrm>
            <a:off x="755678" y="1098078"/>
            <a:ext cx="12330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0070C0"/>
                </a:solidFill>
              </a:rPr>
              <a:t>[2347]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7F718-680B-1B78-325B-4E08513025D8}"/>
              </a:ext>
            </a:extLst>
          </p:cNvPr>
          <p:cNvSpPr txBox="1"/>
          <p:nvPr/>
        </p:nvSpPr>
        <p:spPr>
          <a:xfrm>
            <a:off x="755678" y="1652076"/>
            <a:ext cx="12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(0125)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4EB7D-3346-F7FD-A2DA-1191D920F0A4}"/>
              </a:ext>
            </a:extLst>
          </p:cNvPr>
          <p:cNvSpPr txBox="1"/>
          <p:nvPr/>
        </p:nvSpPr>
        <p:spPr>
          <a:xfrm>
            <a:off x="752472" y="2424259"/>
            <a:ext cx="12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0070C0"/>
                </a:solidFill>
              </a:rPr>
              <a:t>[e016]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A152C-6BF2-C562-C02B-E4B49F704A28}"/>
              </a:ext>
            </a:extLst>
          </p:cNvPr>
          <p:cNvSpPr txBox="1"/>
          <p:nvPr/>
        </p:nvSpPr>
        <p:spPr>
          <a:xfrm>
            <a:off x="752472" y="2978257"/>
            <a:ext cx="12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(0127)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C11E5-6E6B-B116-9910-949C029696ED}"/>
              </a:ext>
            </a:extLst>
          </p:cNvPr>
          <p:cNvSpPr txBox="1"/>
          <p:nvPr/>
        </p:nvSpPr>
        <p:spPr>
          <a:xfrm>
            <a:off x="752472" y="3993678"/>
            <a:ext cx="1152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0070C0"/>
                </a:solidFill>
              </a:rPr>
              <a:t>[589t]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6FA69-7644-84C1-850B-39FF68B52BC5}"/>
              </a:ext>
            </a:extLst>
          </p:cNvPr>
          <p:cNvSpPr txBox="1"/>
          <p:nvPr/>
        </p:nvSpPr>
        <p:spPr>
          <a:xfrm>
            <a:off x="752472" y="4547676"/>
            <a:ext cx="12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(0125)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820DF-5334-23C7-5CDD-8B28C30F7995}"/>
              </a:ext>
            </a:extLst>
          </p:cNvPr>
          <p:cNvSpPr txBox="1"/>
          <p:nvPr/>
        </p:nvSpPr>
        <p:spPr>
          <a:xfrm>
            <a:off x="7109291" y="3439680"/>
            <a:ext cx="3660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5">
                    <a:lumMod val="75000"/>
                  </a:schemeClr>
                </a:solidFill>
              </a:rPr>
              <a:t>Voice: t-2-0-6, [0248]</a:t>
            </a:r>
          </a:p>
        </p:txBody>
      </p:sp>
      <p:pic>
        <p:nvPicPr>
          <p:cNvPr id="14" name="brittenProverb1">
            <a:hlinkClick r:id="" action="ppaction://media"/>
            <a:extLst>
              <a:ext uri="{FF2B5EF4-FFF2-40B4-BE49-F238E27FC236}">
                <a16:creationId xmlns:a16="http://schemas.microsoft.com/office/drawing/2014/main" id="{48AF92BD-F75E-03F3-1DF4-97697858E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12" y="5304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96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C8E5-7983-7015-B463-FA828AB5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7"/>
            <a:ext cx="10515600" cy="768803"/>
          </a:xfrm>
        </p:spPr>
        <p:txBody>
          <a:bodyPr/>
          <a:lstStyle/>
          <a:p>
            <a:r>
              <a:rPr lang="en-US" dirty="0"/>
              <a:t>Generic-to-specific for </a:t>
            </a:r>
            <a:r>
              <a:rPr lang="en-US" sz="6600" spc="-4400" baseline="15000" dirty="0"/>
              <a:t>^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sz="6600" spc="-4400" baseline="15000" dirty="0"/>
              <a:t>^</a:t>
            </a:r>
            <a:r>
              <a:rPr lang="en-US" i="1" dirty="0"/>
              <a:t>a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A997C5-703A-3DB3-786F-16A35975FE37}"/>
              </a:ext>
            </a:extLst>
          </p:cNvPr>
          <p:cNvSpPr/>
          <p:nvPr/>
        </p:nvSpPr>
        <p:spPr>
          <a:xfrm>
            <a:off x="3535468" y="2291822"/>
            <a:ext cx="5619889" cy="40005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EEE2D3-C532-838C-4E66-11577A95397A}"/>
              </a:ext>
            </a:extLst>
          </p:cNvPr>
          <p:cNvSpPr/>
          <p:nvPr/>
        </p:nvSpPr>
        <p:spPr>
          <a:xfrm>
            <a:off x="7004" y="1586026"/>
            <a:ext cx="3538759" cy="528314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32CC6B2-6627-1581-F5E8-EA23102BC40F}"/>
              </a:ext>
            </a:extLst>
          </p:cNvPr>
          <p:cNvSpPr/>
          <p:nvPr/>
        </p:nvSpPr>
        <p:spPr>
          <a:xfrm>
            <a:off x="9163475" y="1988820"/>
            <a:ext cx="3015825" cy="47045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395FB-826E-AB22-09D1-3FBC7FFF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168" y="2410895"/>
            <a:ext cx="5549901" cy="3745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895A2-A9A8-BBCB-95D7-676E2252C4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6711" y="2031999"/>
            <a:ext cx="3015825" cy="4616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8E512-1241-7975-EECC-80FBE7FCC5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77" y="1682374"/>
            <a:ext cx="3550028" cy="50755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5024E4-0D4D-49F5-DC15-F99C48D8AC99}"/>
              </a:ext>
            </a:extLst>
          </p:cNvPr>
          <p:cNvSpPr txBox="1"/>
          <p:nvPr/>
        </p:nvSpPr>
        <p:spPr>
          <a:xfrm>
            <a:off x="2461141" y="5817453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pc="-4400" baseline="15000" dirty="0"/>
              <a:t>^</a:t>
            </a:r>
            <a:r>
              <a:rPr lang="en-US" sz="3200" i="1" dirty="0"/>
              <a:t>a</a:t>
            </a:r>
            <a:r>
              <a:rPr lang="en-US" sz="3200" baseline="-25000" dirty="0"/>
              <a:t>1</a:t>
            </a:r>
            <a:endParaRPr lang="en-US" sz="3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4DF10-97D1-5CD9-ED94-2BEE45FA73C2}"/>
              </a:ext>
            </a:extLst>
          </p:cNvPr>
          <p:cNvSpPr txBox="1"/>
          <p:nvPr/>
        </p:nvSpPr>
        <p:spPr>
          <a:xfrm>
            <a:off x="5959944" y="6306471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pc="-4400" baseline="15000" dirty="0"/>
              <a:t>^</a:t>
            </a:r>
            <a:r>
              <a:rPr lang="en-US" sz="3200" i="1" dirty="0"/>
              <a:t>a</a:t>
            </a:r>
            <a:r>
              <a:rPr lang="en-US" sz="3200" baseline="-25000" dirty="0"/>
              <a:t>2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27235-0560-D529-38E1-4294DB03BF30}"/>
              </a:ext>
            </a:extLst>
          </p:cNvPr>
          <p:cNvSpPr txBox="1"/>
          <p:nvPr/>
        </p:nvSpPr>
        <p:spPr>
          <a:xfrm>
            <a:off x="11350890" y="5854037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pc="-4400" baseline="15000" dirty="0"/>
              <a:t>^</a:t>
            </a:r>
            <a:r>
              <a:rPr lang="en-US" sz="3200" i="1" dirty="0"/>
              <a:t>a</a:t>
            </a:r>
            <a:r>
              <a:rPr lang="en-US" sz="3200" baseline="-25000" dirty="0"/>
              <a:t>3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C2BD0A-D366-0CC8-3164-5725013FA09B}"/>
              </a:ext>
            </a:extLst>
          </p:cNvPr>
          <p:cNvSpPr txBox="1"/>
          <p:nvPr/>
        </p:nvSpPr>
        <p:spPr>
          <a:xfrm>
            <a:off x="1511300" y="673436"/>
            <a:ext cx="916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Britten’s spellings change harmonic qualities more than one that includes a generic doubling.</a:t>
            </a:r>
          </a:p>
        </p:txBody>
      </p:sp>
    </p:spTree>
    <p:extLst>
      <p:ext uri="{BB962C8B-B14F-4D97-AF65-F5344CB8AC3E}">
        <p14:creationId xmlns:p14="http://schemas.microsoft.com/office/powerpoint/2010/main" val="3694220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7E84-F3C4-10C1-0408-E15305BC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705303"/>
          </a:xfrm>
        </p:spPr>
        <p:txBody>
          <a:bodyPr/>
          <a:lstStyle/>
          <a:p>
            <a:r>
              <a:rPr lang="en-US" dirty="0"/>
              <a:t>VL distance vs. |</a:t>
            </a:r>
            <a:r>
              <a:rPr lang="en-US" sz="6600" spc="-4400" baseline="15000" dirty="0"/>
              <a:t>^</a:t>
            </a:r>
            <a:r>
              <a:rPr lang="en-US" i="1" dirty="0"/>
              <a:t>a</a:t>
            </a:r>
            <a:r>
              <a:rPr lang="en-US" baseline="-25000" dirty="0"/>
              <a:t>7</a:t>
            </a:r>
            <a:r>
              <a:rPr lang="en-US" dirty="0"/>
              <a:t>| for “Proverb” tetrachords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FC34E-18D5-9FD4-8F78-8B43B4B32EA0}"/>
              </a:ext>
            </a:extLst>
          </p:cNvPr>
          <p:cNvSpPr txBox="1"/>
          <p:nvPr/>
        </p:nvSpPr>
        <p:spPr>
          <a:xfrm>
            <a:off x="1676401" y="654079"/>
            <a:ext cx="868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Britten’s sets have relatively high |</a:t>
            </a:r>
            <a:r>
              <a:rPr lang="en-US" sz="3600" spc="-6000" baseline="15000" dirty="0"/>
              <a:t>^</a:t>
            </a:r>
            <a:r>
              <a:rPr lang="en-US" sz="2700" i="1" dirty="0"/>
              <a:t>a</a:t>
            </a:r>
            <a:r>
              <a:rPr lang="en-US" sz="2700" i="1" baseline="-25000" dirty="0"/>
              <a:t>7</a:t>
            </a:r>
            <a:r>
              <a:rPr lang="en-US" sz="2700" dirty="0"/>
              <a:t>| for their distance to the nearest generic 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E67B-B2FB-0F74-5FDA-B02808AE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5381" y="1359382"/>
            <a:ext cx="8991600" cy="55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5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829767-2130-4DE2-1613-B91C76B0DBD2}"/>
              </a:ext>
            </a:extLst>
          </p:cNvPr>
          <p:cNvSpPr/>
          <p:nvPr/>
        </p:nvSpPr>
        <p:spPr>
          <a:xfrm>
            <a:off x="649994" y="942974"/>
            <a:ext cx="5960125" cy="591502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9F76C-19E6-7DA5-DE82-C1B55A69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832303"/>
          </a:xfrm>
        </p:spPr>
        <p:txBody>
          <a:bodyPr/>
          <a:lstStyle/>
          <a:p>
            <a:r>
              <a:rPr lang="en-US" dirty="0"/>
              <a:t>“Proverb” sets, </a:t>
            </a:r>
            <a:r>
              <a:rPr lang="en-US" sz="6600" spc="-4400" baseline="15000" dirty="0"/>
              <a:t>^</a:t>
            </a:r>
            <a:r>
              <a:rPr lang="en-US" i="1" dirty="0"/>
              <a:t>a</a:t>
            </a:r>
            <a:r>
              <a:rPr lang="en-US" baseline="-25000" dirty="0"/>
              <a:t>5</a:t>
            </a:r>
            <a:r>
              <a:rPr lang="en-US" dirty="0"/>
              <a:t> in complex space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44BE1AC5-590C-8F6D-EA24-BE7FA352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82" y="1097172"/>
            <a:ext cx="5716836" cy="583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2FEB6-A607-46E1-27E1-9238AAC5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83" y="1097172"/>
            <a:ext cx="5716836" cy="58329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5AE207-05DD-3BB4-3AB2-FF4062588C91}"/>
              </a:ext>
            </a:extLst>
          </p:cNvPr>
          <p:cNvSpPr/>
          <p:nvPr/>
        </p:nvSpPr>
        <p:spPr>
          <a:xfrm>
            <a:off x="4890165" y="3820984"/>
            <a:ext cx="153945" cy="1588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D1FA5A-E73F-84E6-0BB5-158AC492277E}"/>
              </a:ext>
            </a:extLst>
          </p:cNvPr>
          <p:cNvSpPr/>
          <p:nvPr/>
        </p:nvSpPr>
        <p:spPr>
          <a:xfrm>
            <a:off x="3553083" y="2482912"/>
            <a:ext cx="153945" cy="158849"/>
          </a:xfrm>
          <a:prstGeom prst="ellipse">
            <a:avLst/>
          </a:prstGeom>
          <a:solidFill>
            <a:srgbClr val="FFC000"/>
          </a:solidFill>
          <a:ln>
            <a:solidFill>
              <a:srgbClr val="AF86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3F8576-A67E-100C-6A45-57CA2106B6E5}"/>
              </a:ext>
            </a:extLst>
          </p:cNvPr>
          <p:cNvSpPr/>
          <p:nvPr/>
        </p:nvSpPr>
        <p:spPr>
          <a:xfrm>
            <a:off x="3553083" y="5152960"/>
            <a:ext cx="153945" cy="15884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C884E01C-A0E4-0F39-3C72-903B6CE3503B}"/>
              </a:ext>
            </a:extLst>
          </p:cNvPr>
          <p:cNvSpPr/>
          <p:nvPr/>
        </p:nvSpPr>
        <p:spPr>
          <a:xfrm>
            <a:off x="1243584" y="3784408"/>
            <a:ext cx="192652" cy="192652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48B64503-844C-831C-7710-B5D710815172}"/>
              </a:ext>
            </a:extLst>
          </p:cNvPr>
          <p:cNvSpPr/>
          <p:nvPr/>
        </p:nvSpPr>
        <p:spPr>
          <a:xfrm>
            <a:off x="4687824" y="2181160"/>
            <a:ext cx="192652" cy="19265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BC746DA-FD59-521B-8F5E-E919D1316FDE}"/>
              </a:ext>
            </a:extLst>
          </p:cNvPr>
          <p:cNvSpPr/>
          <p:nvPr/>
        </p:nvSpPr>
        <p:spPr>
          <a:xfrm>
            <a:off x="4687824" y="5418136"/>
            <a:ext cx="192652" cy="192652"/>
          </a:xfrm>
          <a:prstGeom prst="diamond">
            <a:avLst/>
          </a:prstGeom>
          <a:solidFill>
            <a:srgbClr val="FFC000"/>
          </a:solidFill>
          <a:ln>
            <a:solidFill>
              <a:srgbClr val="AF86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774EA-A49D-93F9-40CA-E10E92D3C14D}"/>
              </a:ext>
            </a:extLst>
          </p:cNvPr>
          <p:cNvSpPr txBox="1"/>
          <p:nvPr/>
        </p:nvSpPr>
        <p:spPr>
          <a:xfrm>
            <a:off x="5084064" y="3630168"/>
            <a:ext cx="1276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(m. 2 bass)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CB8490-E1E4-19DF-14CD-BEBDAD475C32}"/>
              </a:ext>
            </a:extLst>
          </p:cNvPr>
          <p:cNvSpPr txBox="1"/>
          <p:nvPr/>
        </p:nvSpPr>
        <p:spPr>
          <a:xfrm>
            <a:off x="2868397" y="1956346"/>
            <a:ext cx="15808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AF860D"/>
                </a:solidFill>
              </a:rPr>
              <a:t>A </a:t>
            </a:r>
            <a:r>
              <a:rPr lang="en-US" dirty="0">
                <a:solidFill>
                  <a:srgbClr val="AF860D"/>
                </a:solidFill>
              </a:rPr>
              <a:t>(m. 3 bass)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7E844-1672-B1C8-2043-BC9BDAE1BBAB}"/>
              </a:ext>
            </a:extLst>
          </p:cNvPr>
          <p:cNvSpPr txBox="1"/>
          <p:nvPr/>
        </p:nvSpPr>
        <p:spPr>
          <a:xfrm>
            <a:off x="2779367" y="5206830"/>
            <a:ext cx="1680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0060A9"/>
                </a:solidFill>
              </a:rPr>
              <a:t>E</a:t>
            </a:r>
            <a:r>
              <a:rPr lang="en-US" sz="3000" dirty="0">
                <a:solidFill>
                  <a:srgbClr val="0060A9"/>
                </a:solidFill>
                <a:latin typeface="Helsinki Text Std" panose="02000400000000000000" pitchFamily="2" charset="77"/>
              </a:rPr>
              <a:t>b</a:t>
            </a:r>
            <a:r>
              <a:rPr lang="en-US" sz="3000" dirty="0">
                <a:solidFill>
                  <a:srgbClr val="0060A9"/>
                </a:solidFill>
              </a:rPr>
              <a:t> </a:t>
            </a:r>
            <a:r>
              <a:rPr lang="en-US" dirty="0">
                <a:solidFill>
                  <a:srgbClr val="0060A9"/>
                </a:solidFill>
              </a:rPr>
              <a:t>(m. 1 bass)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66EE9E-904B-BCA0-CDE3-B9BFC5260146}"/>
              </a:ext>
            </a:extLst>
          </p:cNvPr>
          <p:cNvCxnSpPr/>
          <p:nvPr/>
        </p:nvCxnSpPr>
        <p:spPr>
          <a:xfrm flipH="1">
            <a:off x="1436236" y="3900408"/>
            <a:ext cx="344424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75E6A-A6DA-3935-8F31-997E85B28AC3}"/>
              </a:ext>
            </a:extLst>
          </p:cNvPr>
          <p:cNvCxnSpPr>
            <a:cxnSpLocks/>
          </p:cNvCxnSpPr>
          <p:nvPr/>
        </p:nvCxnSpPr>
        <p:spPr>
          <a:xfrm>
            <a:off x="3658838" y="2641761"/>
            <a:ext cx="1099127" cy="2776375"/>
          </a:xfrm>
          <a:prstGeom prst="straightConnector1">
            <a:avLst/>
          </a:prstGeom>
          <a:ln w="28575">
            <a:solidFill>
              <a:srgbClr val="AF860D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38890F-04DB-43EF-D633-A7F9222047E4}"/>
              </a:ext>
            </a:extLst>
          </p:cNvPr>
          <p:cNvCxnSpPr>
            <a:cxnSpLocks/>
          </p:cNvCxnSpPr>
          <p:nvPr/>
        </p:nvCxnSpPr>
        <p:spPr>
          <a:xfrm flipV="1">
            <a:off x="3663728" y="2389936"/>
            <a:ext cx="1062405" cy="2758241"/>
          </a:xfrm>
          <a:prstGeom prst="straightConnector1">
            <a:avLst/>
          </a:prstGeom>
          <a:ln w="28575">
            <a:solidFill>
              <a:srgbClr val="0060A9"/>
            </a:solidFill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41EF2D4-6A0B-50FB-4D25-7C01BDBCE7A3}"/>
              </a:ext>
            </a:extLst>
          </p:cNvPr>
          <p:cNvSpPr txBox="1"/>
          <p:nvPr/>
        </p:nvSpPr>
        <p:spPr>
          <a:xfrm>
            <a:off x="4338788" y="1757718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60A9"/>
                </a:solidFill>
              </a:rPr>
              <a:t>DE</a:t>
            </a:r>
            <a:r>
              <a:rPr lang="en-US" sz="2400" dirty="0" err="1">
                <a:solidFill>
                  <a:srgbClr val="0060A9"/>
                </a:solidFill>
                <a:latin typeface="Helsinki Text Std" panose="02000400000000000000" pitchFamily="2" charset="77"/>
              </a:rPr>
              <a:t>b</a:t>
            </a:r>
            <a:r>
              <a:rPr lang="en-US" sz="2400" dirty="0" err="1">
                <a:solidFill>
                  <a:srgbClr val="0060A9"/>
                </a:solidFill>
              </a:rPr>
              <a:t>F</a:t>
            </a:r>
            <a:r>
              <a:rPr lang="en-US" sz="2400" dirty="0" err="1">
                <a:solidFill>
                  <a:srgbClr val="0060A9"/>
                </a:solidFill>
                <a:latin typeface="Helsinki Text Std" panose="02000400000000000000" pitchFamily="2" charset="77"/>
              </a:rPr>
              <a:t>b</a:t>
            </a:r>
            <a:r>
              <a:rPr lang="en-US" sz="2400" dirty="0" err="1">
                <a:solidFill>
                  <a:srgbClr val="0060A9"/>
                </a:solidFill>
              </a:rPr>
              <a:t>G</a:t>
            </a:r>
            <a:r>
              <a:rPr lang="en-US" sz="2400" dirty="0">
                <a:solidFill>
                  <a:srgbClr val="0060A9"/>
                </a:solidFill>
              </a:rPr>
              <a:t> </a:t>
            </a:r>
            <a:r>
              <a:rPr lang="en-US" dirty="0">
                <a:solidFill>
                  <a:srgbClr val="0060A9"/>
                </a:solidFill>
              </a:rPr>
              <a:t>(m. 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D92710-F8F3-424B-D349-92D405BA5025}"/>
              </a:ext>
            </a:extLst>
          </p:cNvPr>
          <p:cNvSpPr txBox="1"/>
          <p:nvPr/>
        </p:nvSpPr>
        <p:spPr>
          <a:xfrm>
            <a:off x="966216" y="3372902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BCD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Helsinki Text Std" panose="02000400000000000000" pitchFamily="2" charset="77"/>
              </a:rPr>
              <a:t>b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sinki Text Std" panose="02000400000000000000" pitchFamily="2" charset="77"/>
              </a:rPr>
              <a:t>#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(m.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5606F5-E265-577F-3D31-8661D04ADF79}"/>
              </a:ext>
            </a:extLst>
          </p:cNvPr>
          <p:cNvSpPr txBox="1"/>
          <p:nvPr/>
        </p:nvSpPr>
        <p:spPr>
          <a:xfrm>
            <a:off x="4400941" y="5604748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AF860D"/>
                </a:solidFill>
              </a:rPr>
              <a:t>G</a:t>
            </a:r>
            <a:r>
              <a:rPr lang="en-US" sz="2400" dirty="0" err="1">
                <a:solidFill>
                  <a:srgbClr val="AF860D"/>
                </a:solidFill>
                <a:latin typeface="Helsinki Text Std" panose="02000400000000000000" pitchFamily="2" charset="77"/>
              </a:rPr>
              <a:t>#</a:t>
            </a:r>
            <a:r>
              <a:rPr lang="en-US" sz="2400" dirty="0" err="1">
                <a:solidFill>
                  <a:srgbClr val="AF860D"/>
                </a:solidFill>
              </a:rPr>
              <a:t>AB</a:t>
            </a:r>
            <a:r>
              <a:rPr lang="en-US" sz="2400" dirty="0" err="1">
                <a:solidFill>
                  <a:srgbClr val="AF860D"/>
                </a:solidFill>
                <a:latin typeface="Helsinki Text Std" panose="02000400000000000000" pitchFamily="2" charset="77"/>
              </a:rPr>
              <a:t>b</a:t>
            </a:r>
            <a:r>
              <a:rPr lang="en-US" sz="2400" dirty="0" err="1">
                <a:solidFill>
                  <a:srgbClr val="AF860D"/>
                </a:solidFill>
              </a:rPr>
              <a:t>F</a:t>
            </a:r>
            <a:r>
              <a:rPr lang="en-US" sz="2400" dirty="0">
                <a:solidFill>
                  <a:srgbClr val="AF860D"/>
                </a:solidFill>
              </a:rPr>
              <a:t> </a:t>
            </a:r>
            <a:r>
              <a:rPr lang="en-US" dirty="0">
                <a:solidFill>
                  <a:srgbClr val="AF860D"/>
                </a:solidFill>
              </a:rPr>
              <a:t>(m. 3)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9E3C1A-D8BD-0666-C37E-EE5A94AFCB24}"/>
              </a:ext>
            </a:extLst>
          </p:cNvPr>
          <p:cNvSpPr txBox="1"/>
          <p:nvPr/>
        </p:nvSpPr>
        <p:spPr>
          <a:xfrm>
            <a:off x="6721208" y="1422400"/>
            <a:ext cx="48207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 algn="l">
              <a:spcAft>
                <a:spcPts val="1800"/>
              </a:spcAft>
            </a:pPr>
            <a:r>
              <a:rPr lang="en-US" sz="3000" dirty="0"/>
              <a:t>• The tetrachords are evenly spaced (necessary for aggregate completion).</a:t>
            </a:r>
          </a:p>
          <a:p>
            <a:pPr marL="274320" indent="-457200" algn="l">
              <a:spcAft>
                <a:spcPts val="1800"/>
              </a:spcAft>
            </a:pPr>
            <a:r>
              <a:rPr lang="en-US" sz="3000" dirty="0"/>
              <a:t>• The bass notes are opposite their tetrachords.</a:t>
            </a:r>
          </a:p>
          <a:p>
            <a:pPr marL="274320" indent="-457200" algn="l">
              <a:spcAft>
                <a:spcPts val="1800"/>
              </a:spcAft>
            </a:pPr>
            <a:r>
              <a:rPr lang="en-US" sz="3000" dirty="0"/>
              <a:t>• The entire design (and m. 2 by itself) is symmetrical around the C–F</a:t>
            </a:r>
            <a:r>
              <a:rPr lang="en-US" sz="3000" dirty="0">
                <a:latin typeface="Helsinki Text Std" panose="02000400000000000000" pitchFamily="2" charset="77"/>
              </a:rPr>
              <a:t>#</a:t>
            </a:r>
            <a:r>
              <a:rPr lang="en-US" sz="3000" dirty="0"/>
              <a:t> axis.</a:t>
            </a:r>
          </a:p>
        </p:txBody>
      </p:sp>
    </p:spTree>
    <p:extLst>
      <p:ext uri="{BB962C8B-B14F-4D97-AF65-F5344CB8AC3E}">
        <p14:creationId xmlns:p14="http://schemas.microsoft.com/office/powerpoint/2010/main" val="245828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A4964B-5528-85FC-B61B-53F9DC01553F}"/>
              </a:ext>
            </a:extLst>
          </p:cNvPr>
          <p:cNvSpPr/>
          <p:nvPr/>
        </p:nvSpPr>
        <p:spPr>
          <a:xfrm>
            <a:off x="728663" y="942975"/>
            <a:ext cx="6843712" cy="58329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B8491-69F4-D248-6F00-2660B054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7"/>
            <a:ext cx="10515600" cy="925513"/>
          </a:xfrm>
        </p:spPr>
        <p:txBody>
          <a:bodyPr/>
          <a:lstStyle/>
          <a:p>
            <a:r>
              <a:rPr lang="en-US" dirty="0"/>
              <a:t>“Proverb” set classes on star chart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86C9A-5AB4-5F31-4904-A884A89CE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7610"/>
            <a:ext cx="6641744" cy="57682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806462-BD1C-FB1C-5315-C6E0F34A9054}"/>
              </a:ext>
            </a:extLst>
          </p:cNvPr>
          <p:cNvCxnSpPr>
            <a:cxnSpLocks/>
          </p:cNvCxnSpPr>
          <p:nvPr/>
        </p:nvCxnSpPr>
        <p:spPr>
          <a:xfrm>
            <a:off x="3265714" y="4282706"/>
            <a:ext cx="1769062" cy="116451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D92664-734D-5344-358E-3409ABAF4DE7}"/>
              </a:ext>
            </a:extLst>
          </p:cNvPr>
          <p:cNvCxnSpPr>
            <a:cxnSpLocks/>
          </p:cNvCxnSpPr>
          <p:nvPr/>
        </p:nvCxnSpPr>
        <p:spPr>
          <a:xfrm flipV="1">
            <a:off x="2932771" y="3585117"/>
            <a:ext cx="1862253" cy="878675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4A30C5-3F56-4412-60A6-7B977285FC79}"/>
              </a:ext>
            </a:extLst>
          </p:cNvPr>
          <p:cNvCxnSpPr>
            <a:cxnSpLocks/>
          </p:cNvCxnSpPr>
          <p:nvPr/>
        </p:nvCxnSpPr>
        <p:spPr>
          <a:xfrm flipH="1">
            <a:off x="2776654" y="4282706"/>
            <a:ext cx="489060" cy="506743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822BB2-C794-D6DF-07D0-866761DD4824}"/>
              </a:ext>
            </a:extLst>
          </p:cNvPr>
          <p:cNvCxnSpPr>
            <a:cxnSpLocks/>
          </p:cNvCxnSpPr>
          <p:nvPr/>
        </p:nvCxnSpPr>
        <p:spPr>
          <a:xfrm flipH="1">
            <a:off x="2776654" y="4463792"/>
            <a:ext cx="156117" cy="325657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592BC0-0E4F-125A-3073-111C1477C220}"/>
              </a:ext>
            </a:extLst>
          </p:cNvPr>
          <p:cNvSpPr txBox="1"/>
          <p:nvPr/>
        </p:nvSpPr>
        <p:spPr>
          <a:xfrm>
            <a:off x="7821977" y="1184460"/>
            <a:ext cx="40431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The piano sets are closer to their chromatic subsets, farther from the diatonic subsets (with bass omitted).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A99AC4-1427-CCEC-B41B-72BB8513D824}"/>
              </a:ext>
            </a:extLst>
          </p:cNvPr>
          <p:cNvSpPr txBox="1"/>
          <p:nvPr/>
        </p:nvSpPr>
        <p:spPr>
          <a:xfrm>
            <a:off x="7921128" y="4153359"/>
            <a:ext cx="3668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Piano tetrachords are roughly opposite the voice tetrachord.</a:t>
            </a:r>
          </a:p>
          <a:p>
            <a:pPr algn="l"/>
            <a:r>
              <a:rPr lang="en-US" sz="3000" dirty="0"/>
              <a:t>(Balance) </a:t>
            </a:r>
          </a:p>
        </p:txBody>
      </p:sp>
    </p:spTree>
    <p:extLst>
      <p:ext uri="{BB962C8B-B14F-4D97-AF65-F5344CB8AC3E}">
        <p14:creationId xmlns:p14="http://schemas.microsoft.com/office/powerpoint/2010/main" val="4803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323D-19ED-8A33-1F23-4F65A729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Reduction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C7F84-884D-052B-D295-67550F9F9CDE}"/>
              </a:ext>
            </a:extLst>
          </p:cNvPr>
          <p:cNvSpPr txBox="1"/>
          <p:nvPr/>
        </p:nvSpPr>
        <p:spPr>
          <a:xfrm>
            <a:off x="4020773" y="3177204"/>
            <a:ext cx="1093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E 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F6151-DBB1-54B7-BEA6-B51301564127}"/>
              </a:ext>
            </a:extLst>
          </p:cNvPr>
          <p:cNvSpPr txBox="1"/>
          <p:nvPr/>
        </p:nvSpPr>
        <p:spPr>
          <a:xfrm>
            <a:off x="5555962" y="3177204"/>
            <a:ext cx="1205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E</a:t>
            </a:r>
            <a:r>
              <a:rPr lang="en-US" sz="3000" dirty="0">
                <a:latin typeface="Helsinki Text Std" panose="02000400000000000000" pitchFamily="2" charset="77"/>
              </a:rPr>
              <a:t>b</a:t>
            </a:r>
            <a:r>
              <a:rPr lang="en-US" sz="3000" dirty="0"/>
              <a:t>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1301F-F57B-5341-8533-320BE2C73DFD}"/>
              </a:ext>
            </a:extLst>
          </p:cNvPr>
          <p:cNvSpPr txBox="1"/>
          <p:nvPr/>
        </p:nvSpPr>
        <p:spPr>
          <a:xfrm>
            <a:off x="4805760" y="4810956"/>
            <a:ext cx="1093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E 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ADBE04-DE7E-20C4-7E63-C92898A78F30}"/>
              </a:ext>
            </a:extLst>
          </p:cNvPr>
          <p:cNvCxnSpPr>
            <a:cxnSpLocks/>
          </p:cNvCxnSpPr>
          <p:nvPr/>
        </p:nvCxnSpPr>
        <p:spPr>
          <a:xfrm>
            <a:off x="4567558" y="3705999"/>
            <a:ext cx="641268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5AC58B-5379-C69C-7C6E-A09A1219A941}"/>
              </a:ext>
            </a:extLst>
          </p:cNvPr>
          <p:cNvCxnSpPr>
            <a:cxnSpLocks/>
          </p:cNvCxnSpPr>
          <p:nvPr/>
        </p:nvCxnSpPr>
        <p:spPr>
          <a:xfrm flipH="1">
            <a:off x="5503985" y="3705999"/>
            <a:ext cx="654867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4665E3-8A49-014B-937C-E6A90F58141A}"/>
              </a:ext>
            </a:extLst>
          </p:cNvPr>
          <p:cNvSpPr txBox="1"/>
          <p:nvPr/>
        </p:nvSpPr>
        <p:spPr>
          <a:xfrm>
            <a:off x="1140689" y="1470397"/>
            <a:ext cx="2490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Specific pitch classes (12)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341D5-78E6-8BE8-15E5-54CEEA7539F9}"/>
              </a:ext>
            </a:extLst>
          </p:cNvPr>
          <p:cNvSpPr txBox="1"/>
          <p:nvPr/>
        </p:nvSpPr>
        <p:spPr>
          <a:xfrm>
            <a:off x="1051294" y="4580123"/>
            <a:ext cx="257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Generic Pitch Classes (7)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94FB14-3127-143F-0759-B5D3F8DCBA06}"/>
              </a:ext>
            </a:extLst>
          </p:cNvPr>
          <p:cNvSpPr txBox="1"/>
          <p:nvPr/>
        </p:nvSpPr>
        <p:spPr>
          <a:xfrm>
            <a:off x="1741003" y="4014526"/>
            <a:ext cx="288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Remove accidentals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213FF3-AEB9-982A-D486-0ED68F9E377D}"/>
              </a:ext>
            </a:extLst>
          </p:cNvPr>
          <p:cNvSpPr txBox="1"/>
          <p:nvPr/>
        </p:nvSpPr>
        <p:spPr>
          <a:xfrm>
            <a:off x="7203361" y="3152001"/>
            <a:ext cx="12186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D</a:t>
            </a:r>
            <a:r>
              <a:rPr lang="en-US" sz="3000" dirty="0">
                <a:latin typeface="Helsinki Text Std" panose="02000400000000000000" pitchFamily="2" charset="77"/>
              </a:rPr>
              <a:t>#</a:t>
            </a:r>
            <a:r>
              <a:rPr lang="en-US" sz="3000" dirty="0"/>
              <a:t> 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FBB09-A2B4-F674-120F-2842488636C2}"/>
              </a:ext>
            </a:extLst>
          </p:cNvPr>
          <p:cNvSpPr txBox="1"/>
          <p:nvPr/>
        </p:nvSpPr>
        <p:spPr>
          <a:xfrm>
            <a:off x="8738550" y="3152001"/>
            <a:ext cx="1146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E</a:t>
            </a:r>
            <a:r>
              <a:rPr lang="en-US" sz="3000" dirty="0">
                <a:latin typeface="Helsinki Text Std" panose="02000400000000000000" pitchFamily="2" charset="77"/>
              </a:rPr>
              <a:t>b</a:t>
            </a:r>
            <a:r>
              <a:rPr lang="en-US" sz="3000" dirty="0"/>
              <a:t> 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FFB6B-6A90-E8B7-90F6-BE741776256E}"/>
              </a:ext>
            </a:extLst>
          </p:cNvPr>
          <p:cNvSpPr txBox="1"/>
          <p:nvPr/>
        </p:nvSpPr>
        <p:spPr>
          <a:xfrm>
            <a:off x="7255458" y="4810955"/>
            <a:ext cx="1085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D 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1139C9-3815-DCDE-108B-F8FE00ADF691}"/>
              </a:ext>
            </a:extLst>
          </p:cNvPr>
          <p:cNvCxnSpPr>
            <a:cxnSpLocks/>
          </p:cNvCxnSpPr>
          <p:nvPr/>
        </p:nvCxnSpPr>
        <p:spPr>
          <a:xfrm>
            <a:off x="7750146" y="3680796"/>
            <a:ext cx="0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5CFB4D-E49C-ECDA-5356-3D0B7B7899BF}"/>
              </a:ext>
            </a:extLst>
          </p:cNvPr>
          <p:cNvCxnSpPr>
            <a:cxnSpLocks/>
          </p:cNvCxnSpPr>
          <p:nvPr/>
        </p:nvCxnSpPr>
        <p:spPr>
          <a:xfrm>
            <a:off x="9341440" y="3680796"/>
            <a:ext cx="0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87A811-870D-9AD6-C688-7CB1F3480356}"/>
              </a:ext>
            </a:extLst>
          </p:cNvPr>
          <p:cNvSpPr txBox="1"/>
          <p:nvPr/>
        </p:nvSpPr>
        <p:spPr>
          <a:xfrm>
            <a:off x="8736817" y="4810955"/>
            <a:ext cx="1034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 E 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4D8D2C-C4F5-0A43-7E96-317EA106BEE5}"/>
              </a:ext>
            </a:extLst>
          </p:cNvPr>
          <p:cNvSpPr txBox="1"/>
          <p:nvPr/>
        </p:nvSpPr>
        <p:spPr>
          <a:xfrm>
            <a:off x="1051295" y="2920652"/>
            <a:ext cx="257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Spelled pitch classes (84)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6C3EB0-8143-AE64-901E-ED793207F765}"/>
              </a:ext>
            </a:extLst>
          </p:cNvPr>
          <p:cNvSpPr txBox="1"/>
          <p:nvPr/>
        </p:nvSpPr>
        <p:spPr>
          <a:xfrm>
            <a:off x="4078481" y="1719527"/>
            <a:ext cx="10358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0 4 7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AC3136-5BCD-1A26-19DC-07F29B1E22C9}"/>
              </a:ext>
            </a:extLst>
          </p:cNvPr>
          <p:cNvSpPr txBox="1"/>
          <p:nvPr/>
        </p:nvSpPr>
        <p:spPr>
          <a:xfrm>
            <a:off x="5640920" y="1719527"/>
            <a:ext cx="10358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0 3 7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F2CE41-44AD-4823-A869-A108668B69E9}"/>
              </a:ext>
            </a:extLst>
          </p:cNvPr>
          <p:cNvSpPr txBox="1"/>
          <p:nvPr/>
        </p:nvSpPr>
        <p:spPr>
          <a:xfrm>
            <a:off x="8082215" y="1701229"/>
            <a:ext cx="957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0 1 4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EEAFEB4-1ACE-AE87-0ACE-D275A2D7C178}"/>
              </a:ext>
            </a:extLst>
          </p:cNvPr>
          <p:cNvCxnSpPr>
            <a:cxnSpLocks/>
          </p:cNvCxnSpPr>
          <p:nvPr/>
        </p:nvCxnSpPr>
        <p:spPr>
          <a:xfrm>
            <a:off x="4525511" y="2175691"/>
            <a:ext cx="0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9400FD-0F15-16FE-B347-44D6E64EEC9F}"/>
              </a:ext>
            </a:extLst>
          </p:cNvPr>
          <p:cNvCxnSpPr>
            <a:cxnSpLocks/>
          </p:cNvCxnSpPr>
          <p:nvPr/>
        </p:nvCxnSpPr>
        <p:spPr>
          <a:xfrm>
            <a:off x="6116805" y="2175691"/>
            <a:ext cx="0" cy="110495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71CF05-9B7E-128C-3011-E40C9DACDE26}"/>
              </a:ext>
            </a:extLst>
          </p:cNvPr>
          <p:cNvCxnSpPr>
            <a:cxnSpLocks/>
          </p:cNvCxnSpPr>
          <p:nvPr/>
        </p:nvCxnSpPr>
        <p:spPr>
          <a:xfrm flipH="1">
            <a:off x="7895788" y="2273525"/>
            <a:ext cx="528349" cy="8784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61A50D-180C-2AEC-9865-D6DB234D7653}"/>
              </a:ext>
            </a:extLst>
          </p:cNvPr>
          <p:cNvCxnSpPr>
            <a:cxnSpLocks/>
          </p:cNvCxnSpPr>
          <p:nvPr/>
        </p:nvCxnSpPr>
        <p:spPr>
          <a:xfrm>
            <a:off x="8653692" y="2273525"/>
            <a:ext cx="574967" cy="8784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42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4196-B0A0-BD64-4944-210BC73C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BB0A-038F-AEB8-2304-3C33B643CE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listening!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97172-7A33-409F-5A25-B7B7134E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94705"/>
          </a:xfrm>
        </p:spPr>
        <p:txBody>
          <a:bodyPr>
            <a:normAutofit/>
          </a:bodyPr>
          <a:lstStyle/>
          <a:p>
            <a:r>
              <a:rPr lang="en-US" dirty="0"/>
              <a:t>Jason Yust                   . </a:t>
            </a:r>
          </a:p>
          <a:p>
            <a:r>
              <a:rPr lang="en-US" dirty="0" err="1"/>
              <a:t>sites.bu.edu</a:t>
            </a:r>
            <a:r>
              <a:rPr lang="en-US" dirty="0"/>
              <a:t>/</a:t>
            </a:r>
            <a:r>
              <a:rPr lang="en-US" dirty="0" err="1"/>
              <a:t>jyust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BU Logo.jpg">
            <a:extLst>
              <a:ext uri="{FF2B5EF4-FFF2-40B4-BE49-F238E27FC236}">
                <a16:creationId xmlns:a16="http://schemas.microsoft.com/office/drawing/2014/main" id="{A40CBC1C-1299-6E7E-0F1F-294AE1836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16" y="3509963"/>
            <a:ext cx="1284865" cy="5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5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1091-46BB-2E8B-045A-2758E43B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Reduction via Voice Leading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CE38C-7F01-A387-3713-02A90C369989}"/>
              </a:ext>
            </a:extLst>
          </p:cNvPr>
          <p:cNvSpPr txBox="1"/>
          <p:nvPr/>
        </p:nvSpPr>
        <p:spPr>
          <a:xfrm>
            <a:off x="838200" y="4156928"/>
            <a:ext cx="1481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(0, 4, 7)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66AD1B-512E-A841-AF2D-619A93FDE46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185603" y="4608961"/>
            <a:ext cx="4212445" cy="7041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2E620D-8838-2EF0-AB28-79BAC3CBD4FD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185603" y="3923592"/>
            <a:ext cx="4212446" cy="4083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358D17-825F-B5CD-E78B-2A2D6E72972E}"/>
              </a:ext>
            </a:extLst>
          </p:cNvPr>
          <p:cNvSpPr txBox="1"/>
          <p:nvPr/>
        </p:nvSpPr>
        <p:spPr>
          <a:xfrm>
            <a:off x="6398049" y="3646593"/>
            <a:ext cx="3201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(0.24,  3.67, 7.10)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21331-9096-C819-207D-0D25CB28A5E8}"/>
              </a:ext>
            </a:extLst>
          </p:cNvPr>
          <p:cNvSpPr txBox="1"/>
          <p:nvPr/>
        </p:nvSpPr>
        <p:spPr>
          <a:xfrm>
            <a:off x="6792387" y="3200216"/>
            <a:ext cx="2412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(024)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40617-BB0A-9222-12E7-488A383406F7}"/>
              </a:ext>
            </a:extLst>
          </p:cNvPr>
          <p:cNvSpPr txBox="1"/>
          <p:nvPr/>
        </p:nvSpPr>
        <p:spPr>
          <a:xfrm>
            <a:off x="6792387" y="4533811"/>
            <a:ext cx="2412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(034)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68492-64DB-6B4A-8300-0A74CC93B958}"/>
              </a:ext>
            </a:extLst>
          </p:cNvPr>
          <p:cNvSpPr txBox="1"/>
          <p:nvPr/>
        </p:nvSpPr>
        <p:spPr>
          <a:xfrm>
            <a:off x="6398048" y="5036113"/>
            <a:ext cx="3377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(–0.33,  4.81, 6.52)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2D9E6A-17E8-4383-012B-AF4346929DD5}"/>
              </a:ext>
            </a:extLst>
          </p:cNvPr>
          <p:cNvSpPr txBox="1"/>
          <p:nvPr/>
        </p:nvSpPr>
        <p:spPr>
          <a:xfrm rot="21310599">
            <a:off x="2730862" y="3540031"/>
            <a:ext cx="3650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(+0.24, –0.33, +0.10)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CFEB76-2A94-26BB-0EFB-B789C98A4F63}"/>
              </a:ext>
            </a:extLst>
          </p:cNvPr>
          <p:cNvSpPr txBox="1"/>
          <p:nvPr/>
        </p:nvSpPr>
        <p:spPr>
          <a:xfrm>
            <a:off x="9775896" y="3451861"/>
            <a:ext cx="1093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C00000"/>
                </a:solidFill>
              </a:rPr>
              <a:t>C E 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959898-C2DE-529E-13A7-37C7E87EF024}"/>
              </a:ext>
            </a:extLst>
          </p:cNvPr>
          <p:cNvSpPr txBox="1"/>
          <p:nvPr/>
        </p:nvSpPr>
        <p:spPr>
          <a:xfrm rot="607652">
            <a:off x="2395924" y="4960383"/>
            <a:ext cx="35237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(–0.33, +0.81, –0.48)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850D44-672D-DD6F-2666-82AB09B2F3DC}"/>
              </a:ext>
            </a:extLst>
          </p:cNvPr>
          <p:cNvSpPr txBox="1"/>
          <p:nvPr/>
        </p:nvSpPr>
        <p:spPr>
          <a:xfrm>
            <a:off x="2375217" y="2579331"/>
            <a:ext cx="3141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Euclidean distance:</a:t>
            </a:r>
          </a:p>
          <a:p>
            <a:pPr algn="l"/>
            <a:r>
              <a:rPr lang="en-US" sz="2700" dirty="0"/>
              <a:t>0.42 semitones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6821E5-1591-FDF9-430B-B0278DF2A3B4}"/>
              </a:ext>
            </a:extLst>
          </p:cNvPr>
          <p:cNvSpPr txBox="1"/>
          <p:nvPr/>
        </p:nvSpPr>
        <p:spPr>
          <a:xfrm>
            <a:off x="2435952" y="5760240"/>
            <a:ext cx="3141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Euclidean distance:</a:t>
            </a:r>
          </a:p>
          <a:p>
            <a:pPr algn="l"/>
            <a:r>
              <a:rPr lang="en-US" sz="2700" dirty="0"/>
              <a:t>1.00 semitones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244FED-C61F-FD0D-9433-4B6DAC1545D0}"/>
              </a:ext>
            </a:extLst>
          </p:cNvPr>
          <p:cNvSpPr txBox="1"/>
          <p:nvPr/>
        </p:nvSpPr>
        <p:spPr>
          <a:xfrm>
            <a:off x="9775896" y="4842895"/>
            <a:ext cx="11945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C00000"/>
                </a:solidFill>
              </a:rPr>
              <a:t>C F</a:t>
            </a:r>
            <a:r>
              <a:rPr lang="en-US" sz="3000" dirty="0">
                <a:solidFill>
                  <a:srgbClr val="C00000"/>
                </a:solidFill>
                <a:latin typeface="Helsinki Text Std" panose="02000400000000000000" pitchFamily="2" charset="77"/>
              </a:rPr>
              <a:t>b</a:t>
            </a:r>
            <a:r>
              <a:rPr lang="en-US" sz="3000" dirty="0">
                <a:solidFill>
                  <a:srgbClr val="C00000"/>
                </a:solidFill>
              </a:rPr>
              <a:t>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990202-B7B7-4EAD-9176-F442CE16214D}"/>
              </a:ext>
            </a:extLst>
          </p:cNvPr>
          <p:cNvSpPr txBox="1"/>
          <p:nvPr/>
        </p:nvSpPr>
        <p:spPr>
          <a:xfrm>
            <a:off x="838200" y="1038825"/>
            <a:ext cx="1076397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• Represent generic sets with 7-tET</a:t>
            </a:r>
          </a:p>
          <a:p>
            <a:pPr algn="l"/>
            <a:r>
              <a:rPr lang="en-US" sz="2700" dirty="0"/>
              <a:t>• Generic reduction is a voice leading from 12-tET to 7-tET</a:t>
            </a:r>
          </a:p>
          <a:p>
            <a:pPr algn="l"/>
            <a:r>
              <a:rPr lang="en-US" sz="2700" dirty="0"/>
              <a:t>• Size of the voice leading measures plausibility of the resulting spelling</a:t>
            </a:r>
          </a:p>
        </p:txBody>
      </p:sp>
    </p:spTree>
    <p:extLst>
      <p:ext uri="{BB962C8B-B14F-4D97-AF65-F5344CB8AC3E}">
        <p14:creationId xmlns:p14="http://schemas.microsoft.com/office/powerpoint/2010/main" val="328733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C042-9095-B931-6CC8-6E4ED5A65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B28C-E8D7-BE54-F3D9-F85CB95F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Reduction via Voice Leading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52F89-878C-4746-0765-A588F119BCD8}"/>
              </a:ext>
            </a:extLst>
          </p:cNvPr>
          <p:cNvSpPr txBox="1"/>
          <p:nvPr/>
        </p:nvSpPr>
        <p:spPr>
          <a:xfrm>
            <a:off x="838200" y="3645203"/>
            <a:ext cx="14814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(0, 1, 4)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771AAA-A4CE-7E54-1F8C-B508F9C520B2}"/>
              </a:ext>
            </a:extLst>
          </p:cNvPr>
          <p:cNvCxnSpPr>
            <a:cxnSpLocks/>
          </p:cNvCxnSpPr>
          <p:nvPr/>
        </p:nvCxnSpPr>
        <p:spPr>
          <a:xfrm>
            <a:off x="2214980" y="3936872"/>
            <a:ext cx="4212445" cy="19524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E437EA-5DA6-D29D-2D4A-6AE4A678DC04}"/>
              </a:ext>
            </a:extLst>
          </p:cNvPr>
          <p:cNvCxnSpPr>
            <a:cxnSpLocks/>
          </p:cNvCxnSpPr>
          <p:nvPr/>
        </p:nvCxnSpPr>
        <p:spPr>
          <a:xfrm flipV="1">
            <a:off x="2245555" y="3054854"/>
            <a:ext cx="4145400" cy="8196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A953E3-C370-C7F3-288A-0B1003FE3DE6}"/>
              </a:ext>
            </a:extLst>
          </p:cNvPr>
          <p:cNvSpPr txBox="1"/>
          <p:nvPr/>
        </p:nvSpPr>
        <p:spPr>
          <a:xfrm>
            <a:off x="6427425" y="2680891"/>
            <a:ext cx="3377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(–0.05, 1.67, 3.38)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C4581-BC87-F0AE-8BD6-113EB295D744}"/>
              </a:ext>
            </a:extLst>
          </p:cNvPr>
          <p:cNvSpPr txBox="1"/>
          <p:nvPr/>
        </p:nvSpPr>
        <p:spPr>
          <a:xfrm>
            <a:off x="6821763" y="2234514"/>
            <a:ext cx="2412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(012)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074DF-15D1-6A5D-6068-CECED5539415}"/>
              </a:ext>
            </a:extLst>
          </p:cNvPr>
          <p:cNvSpPr txBox="1"/>
          <p:nvPr/>
        </p:nvSpPr>
        <p:spPr>
          <a:xfrm>
            <a:off x="6666031" y="3645203"/>
            <a:ext cx="2412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(002)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22492-A0F0-CE25-6919-C7F17D949F2F}"/>
              </a:ext>
            </a:extLst>
          </p:cNvPr>
          <p:cNvSpPr txBox="1"/>
          <p:nvPr/>
        </p:nvSpPr>
        <p:spPr>
          <a:xfrm>
            <a:off x="6323907" y="4157169"/>
            <a:ext cx="3201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(0.52, 0.52, 3.95)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FF986-037D-FE8C-2A8A-8D5D1C0DD394}"/>
              </a:ext>
            </a:extLst>
          </p:cNvPr>
          <p:cNvSpPr txBox="1"/>
          <p:nvPr/>
        </p:nvSpPr>
        <p:spPr>
          <a:xfrm rot="20898397">
            <a:off x="2455651" y="2949855"/>
            <a:ext cx="36022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(–0.05, +0.67, –0.62)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6868C-F305-AA1C-169C-A9D0B0E8CE6B}"/>
              </a:ext>
            </a:extLst>
          </p:cNvPr>
          <p:cNvSpPr txBox="1"/>
          <p:nvPr/>
        </p:nvSpPr>
        <p:spPr>
          <a:xfrm>
            <a:off x="9613258" y="2487673"/>
            <a:ext cx="1197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C D</a:t>
            </a:r>
            <a:r>
              <a:rPr lang="en-US" sz="3000" dirty="0">
                <a:solidFill>
                  <a:srgbClr val="C00000"/>
                </a:solidFill>
                <a:latin typeface="Helsinki Text Std" panose="02000400000000000000" pitchFamily="2" charset="77"/>
              </a:rPr>
              <a:t>b</a:t>
            </a:r>
            <a:r>
              <a:rPr lang="en-US" sz="3000" dirty="0">
                <a:solidFill>
                  <a:srgbClr val="C00000"/>
                </a:solidFill>
              </a:rPr>
              <a:t> 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2BAC0-C00A-7B75-DC37-14C6733881C7}"/>
              </a:ext>
            </a:extLst>
          </p:cNvPr>
          <p:cNvSpPr txBox="1"/>
          <p:nvPr/>
        </p:nvSpPr>
        <p:spPr>
          <a:xfrm rot="156551">
            <a:off x="2602600" y="4043407"/>
            <a:ext cx="35237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(+0.52, –0.48, –0.05)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174BA-400E-E909-D313-E80E95F6C25E}"/>
              </a:ext>
            </a:extLst>
          </p:cNvPr>
          <p:cNvSpPr txBox="1"/>
          <p:nvPr/>
        </p:nvSpPr>
        <p:spPr>
          <a:xfrm>
            <a:off x="2522412" y="2289343"/>
            <a:ext cx="24801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0.91 semitones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2D0B3D-FE19-813F-43BC-7255370E5077}"/>
              </a:ext>
            </a:extLst>
          </p:cNvPr>
          <p:cNvSpPr txBox="1"/>
          <p:nvPr/>
        </p:nvSpPr>
        <p:spPr>
          <a:xfrm>
            <a:off x="3768124" y="3565513"/>
            <a:ext cx="24801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0.71 semitones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CCB9-FE1D-341F-4431-E62D95855435}"/>
              </a:ext>
            </a:extLst>
          </p:cNvPr>
          <p:cNvSpPr txBox="1"/>
          <p:nvPr/>
        </p:nvSpPr>
        <p:spPr>
          <a:xfrm>
            <a:off x="9613258" y="3867645"/>
            <a:ext cx="1220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C00000"/>
                </a:solidFill>
              </a:rPr>
              <a:t>C C</a:t>
            </a:r>
            <a:r>
              <a:rPr lang="en-US" sz="3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  <a:r>
              <a:rPr lang="en-US" sz="3000" dirty="0">
                <a:solidFill>
                  <a:srgbClr val="C00000"/>
                </a:solidFill>
              </a:rPr>
              <a:t> 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45F3D3-56D4-4B52-7418-498EF4F3ADBD}"/>
              </a:ext>
            </a:extLst>
          </p:cNvPr>
          <p:cNvCxnSpPr>
            <a:cxnSpLocks/>
          </p:cNvCxnSpPr>
          <p:nvPr/>
        </p:nvCxnSpPr>
        <p:spPr>
          <a:xfrm>
            <a:off x="3283638" y="4570004"/>
            <a:ext cx="3107317" cy="8890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8F94C3-5843-6096-DCF9-F793D0ECC87D}"/>
              </a:ext>
            </a:extLst>
          </p:cNvPr>
          <p:cNvSpPr txBox="1"/>
          <p:nvPr/>
        </p:nvSpPr>
        <p:spPr>
          <a:xfrm>
            <a:off x="6706811" y="5082957"/>
            <a:ext cx="2412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Generic (013)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77ACCD-9064-0F39-5763-FB47D5A4072B}"/>
              </a:ext>
            </a:extLst>
          </p:cNvPr>
          <p:cNvSpPr txBox="1"/>
          <p:nvPr/>
        </p:nvSpPr>
        <p:spPr>
          <a:xfrm>
            <a:off x="6364687" y="5594923"/>
            <a:ext cx="3377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(–0.62, 1.10, 4.52)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BF5C1-67F3-CBB1-7352-38F19A19D39A}"/>
              </a:ext>
            </a:extLst>
          </p:cNvPr>
          <p:cNvSpPr txBox="1"/>
          <p:nvPr/>
        </p:nvSpPr>
        <p:spPr>
          <a:xfrm>
            <a:off x="9530086" y="5317213"/>
            <a:ext cx="1319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B</a:t>
            </a:r>
            <a:r>
              <a:rPr lang="en-US" sz="3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  <a:r>
              <a:rPr lang="en-US" sz="3000" dirty="0">
                <a:solidFill>
                  <a:srgbClr val="C00000"/>
                </a:solidFill>
              </a:rPr>
              <a:t> C</a:t>
            </a:r>
            <a:r>
              <a:rPr lang="en-US" sz="3000" dirty="0">
                <a:solidFill>
                  <a:srgbClr val="C00000"/>
                </a:solidFill>
                <a:latin typeface="Helsinki Text Std" panose="02000400000000000000" pitchFamily="2" charset="77"/>
              </a:rPr>
              <a:t>#</a:t>
            </a:r>
            <a:r>
              <a:rPr lang="en-US" sz="3000" dirty="0">
                <a:solidFill>
                  <a:srgbClr val="C00000"/>
                </a:solidFill>
              </a:rPr>
              <a:t> 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C66D8B-A449-D4CF-4E18-4618EA5BA092}"/>
              </a:ext>
            </a:extLst>
          </p:cNvPr>
          <p:cNvSpPr txBox="1"/>
          <p:nvPr/>
        </p:nvSpPr>
        <p:spPr>
          <a:xfrm>
            <a:off x="1290860" y="1062990"/>
            <a:ext cx="918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Some </a:t>
            </a:r>
            <a:r>
              <a:rPr lang="en-US" sz="2700" dirty="0" err="1"/>
              <a:t>pcsets</a:t>
            </a:r>
            <a:r>
              <a:rPr lang="en-US" sz="2700" dirty="0"/>
              <a:t> are close to multiple 7-tET sets (corresponding </a:t>
            </a:r>
          </a:p>
          <a:p>
            <a:pPr algn="l"/>
            <a:r>
              <a:rPr lang="en-US" sz="2700" dirty="0"/>
              <a:t>to multiple plausible spellings).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FC294-7BFD-E356-F918-7CCA10DF09BB}"/>
              </a:ext>
            </a:extLst>
          </p:cNvPr>
          <p:cNvSpPr txBox="1"/>
          <p:nvPr/>
        </p:nvSpPr>
        <p:spPr>
          <a:xfrm>
            <a:off x="2245555" y="5440156"/>
            <a:ext cx="24801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/>
              <a:t>0.82 semitones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D146D-9062-D108-CD5D-AC85E45B13DB}"/>
              </a:ext>
            </a:extLst>
          </p:cNvPr>
          <p:cNvSpPr txBox="1"/>
          <p:nvPr/>
        </p:nvSpPr>
        <p:spPr>
          <a:xfrm rot="920321">
            <a:off x="2369619" y="4791207"/>
            <a:ext cx="31422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(–0.62, 0.10, 0.52)</a:t>
            </a:r>
          </a:p>
        </p:txBody>
      </p:sp>
    </p:spTree>
    <p:extLst>
      <p:ext uri="{BB962C8B-B14F-4D97-AF65-F5344CB8AC3E}">
        <p14:creationId xmlns:p14="http://schemas.microsoft.com/office/powerpoint/2010/main" val="84058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8B6A-8B50-1948-5D10-3C63123B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Trichords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48EED-8648-BBA0-3377-E5EFA697E45B}"/>
              </a:ext>
            </a:extLst>
          </p:cNvPr>
          <p:cNvSpPr txBox="1"/>
          <p:nvPr/>
        </p:nvSpPr>
        <p:spPr>
          <a:xfrm>
            <a:off x="1750804" y="1130661"/>
            <a:ext cx="8579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There are only four trichord types without doubling,</a:t>
            </a:r>
          </a:p>
          <a:p>
            <a:pPr algn="ctr"/>
            <a:r>
              <a:rPr lang="en-US" sz="3000" dirty="0"/>
              <a:t>three of which are generated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C67A5-472F-E42C-0852-FBE8CD5440DC}"/>
              </a:ext>
            </a:extLst>
          </p:cNvPr>
          <p:cNvSpPr txBox="1"/>
          <p:nvPr/>
        </p:nvSpPr>
        <p:spPr>
          <a:xfrm>
            <a:off x="2890658" y="2300514"/>
            <a:ext cx="79064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012		Generated by step		Scalar</a:t>
            </a:r>
          </a:p>
          <a:p>
            <a:pPr algn="l"/>
            <a:r>
              <a:rPr lang="en-US" sz="3000" dirty="0">
                <a:solidFill>
                  <a:srgbClr val="C00000"/>
                </a:solidFill>
              </a:rPr>
              <a:t>024		Generated by third		Tertian</a:t>
            </a:r>
          </a:p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014		Generated by fourth		Quartal</a:t>
            </a:r>
          </a:p>
          <a:p>
            <a:pPr algn="l"/>
            <a:r>
              <a:rPr lang="en-US" sz="3000" dirty="0"/>
              <a:t>013		Flat interval distribution	Mixed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A5843-316A-C809-CA3A-F8F7A527444A}"/>
              </a:ext>
            </a:extLst>
          </p:cNvPr>
          <p:cNvSpPr txBox="1"/>
          <p:nvPr/>
        </p:nvSpPr>
        <p:spPr>
          <a:xfrm>
            <a:off x="1023554" y="2531346"/>
            <a:ext cx="18019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Trichords </a:t>
            </a:r>
          </a:p>
          <a:p>
            <a:pPr algn="ctr"/>
            <a:r>
              <a:rPr lang="en-US" sz="3000" dirty="0"/>
              <a:t>without</a:t>
            </a:r>
          </a:p>
          <a:p>
            <a:pPr algn="ctr"/>
            <a:r>
              <a:rPr lang="en-US" sz="3000" dirty="0"/>
              <a:t> doubling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D102B-D233-30DD-D870-07EB3E3F3773}"/>
              </a:ext>
            </a:extLst>
          </p:cNvPr>
          <p:cNvSpPr txBox="1"/>
          <p:nvPr/>
        </p:nvSpPr>
        <p:spPr>
          <a:xfrm>
            <a:off x="1102101" y="4209483"/>
            <a:ext cx="1723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Trichords</a:t>
            </a:r>
          </a:p>
          <a:p>
            <a:pPr algn="ctr"/>
            <a:r>
              <a:rPr lang="en-US" sz="3000" dirty="0"/>
              <a:t>with </a:t>
            </a:r>
          </a:p>
          <a:p>
            <a:pPr algn="ctr"/>
            <a:r>
              <a:rPr lang="en-US" sz="3000" dirty="0"/>
              <a:t>doubling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87119-D64A-F641-FD9C-FB2691128C9B}"/>
              </a:ext>
            </a:extLst>
          </p:cNvPr>
          <p:cNvSpPr txBox="1"/>
          <p:nvPr/>
        </p:nvSpPr>
        <p:spPr>
          <a:xfrm>
            <a:off x="2890658" y="4209483"/>
            <a:ext cx="6647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001		Doubled step			</a:t>
            </a:r>
          </a:p>
          <a:p>
            <a:pPr algn="l"/>
            <a:r>
              <a:rPr lang="en-US" sz="3000" dirty="0">
                <a:solidFill>
                  <a:srgbClr val="C00000"/>
                </a:solidFill>
              </a:rPr>
              <a:t>002		Doubled third			</a:t>
            </a:r>
          </a:p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003		Doubled fourth			</a:t>
            </a:r>
          </a:p>
        </p:txBody>
      </p:sp>
    </p:spTree>
    <p:extLst>
      <p:ext uri="{BB962C8B-B14F-4D97-AF65-F5344CB8AC3E}">
        <p14:creationId xmlns:p14="http://schemas.microsoft.com/office/powerpoint/2010/main" val="164063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D8FD-7E87-7442-5CAE-04B4484B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Specific-to-Generic Trichords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285D88-493A-A849-C75B-6AEE1C1BD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47047"/>
              </p:ext>
            </p:extLst>
          </p:nvPr>
        </p:nvGraphicFramePr>
        <p:xfrm>
          <a:off x="1414130" y="1729758"/>
          <a:ext cx="9473610" cy="31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870">
                  <a:extLst>
                    <a:ext uri="{9D8B030D-6E8A-4147-A177-3AD203B41FA5}">
                      <a16:colId xmlns:a16="http://schemas.microsoft.com/office/drawing/2014/main" val="1452714024"/>
                    </a:ext>
                  </a:extLst>
                </a:gridCol>
                <a:gridCol w="3157870">
                  <a:extLst>
                    <a:ext uri="{9D8B030D-6E8A-4147-A177-3AD203B41FA5}">
                      <a16:colId xmlns:a16="http://schemas.microsoft.com/office/drawing/2014/main" val="2112917073"/>
                    </a:ext>
                  </a:extLst>
                </a:gridCol>
                <a:gridCol w="3157870">
                  <a:extLst>
                    <a:ext uri="{9D8B030D-6E8A-4147-A177-3AD203B41FA5}">
                      <a16:colId xmlns:a16="http://schemas.microsoft.com/office/drawing/2014/main" val="3581656659"/>
                    </a:ext>
                  </a:extLst>
                </a:gridCol>
              </a:tblGrid>
              <a:tr h="430338">
                <a:tc>
                  <a:txBody>
                    <a:bodyPr/>
                    <a:lstStyle/>
                    <a:p>
                      <a:r>
                        <a:rPr lang="en-US" dirty="0"/>
                        <a:t>12-eq to 7-eq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Voice-Leading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Ex. Spelling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09366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(027)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12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→ (014)</a:t>
                      </a:r>
                      <a:r>
                        <a:rPr lang="en-US" sz="2400" baseline="-25000" dirty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CDG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96179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(025)</a:t>
                      </a:r>
                      <a:r>
                        <a:rPr lang="en-US" sz="2400" baseline="-25000" dirty="0"/>
                        <a:t>12</a:t>
                      </a:r>
                      <a:r>
                        <a:rPr lang="en-US" sz="2400" dirty="0"/>
                        <a:t> → (013)</a:t>
                      </a:r>
                      <a:r>
                        <a:rPr lang="en-US" sz="2400" baseline="-25000" dirty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42995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(024)</a:t>
                      </a:r>
                      <a:r>
                        <a:rPr lang="en-US" sz="2400" baseline="-25000" dirty="0">
                          <a:solidFill>
                            <a:schemeClr val="accent6"/>
                          </a:solidFill>
                        </a:rPr>
                        <a:t>12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 → (012)</a:t>
                      </a:r>
                      <a:r>
                        <a:rPr lang="en-US" sz="2400" baseline="-25000" dirty="0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0112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(037)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12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→ (024)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CE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659977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(013)</a:t>
                      </a:r>
                      <a:r>
                        <a:rPr lang="en-US" sz="2400" baseline="-25000" dirty="0">
                          <a:solidFill>
                            <a:schemeClr val="accent6"/>
                          </a:solidFill>
                        </a:rPr>
                        <a:t>12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 → (012)</a:t>
                      </a:r>
                      <a:r>
                        <a:rPr lang="en-US" sz="2400" baseline="-25000" dirty="0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CD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E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4210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(015)</a:t>
                      </a:r>
                      <a:r>
                        <a:rPr lang="en-US" sz="2400" baseline="-25000" dirty="0"/>
                        <a:t>12</a:t>
                      </a:r>
                      <a:r>
                        <a:rPr lang="en-US" sz="2400" dirty="0"/>
                        <a:t> → (013)</a:t>
                      </a:r>
                      <a:r>
                        <a:rPr lang="en-US" sz="2400" baseline="-25000" dirty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CD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>
                          <a:latin typeface="Aptos" panose="020B0004020202020204" pitchFamily="34" charset="0"/>
                        </a:rPr>
                        <a:t>F</a:t>
                      </a:r>
                      <a:endParaRPr lang="en-US" sz="24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503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18584B-0AA0-908A-A90A-6D2B47B6F828}"/>
              </a:ext>
            </a:extLst>
          </p:cNvPr>
          <p:cNvSpPr txBox="1"/>
          <p:nvPr/>
        </p:nvSpPr>
        <p:spPr>
          <a:xfrm>
            <a:off x="2889320" y="1095157"/>
            <a:ext cx="6413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Trichords with one close 7-eq trichord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CAAE6-F1EE-E9E9-81F7-01C8E117D813}"/>
              </a:ext>
            </a:extLst>
          </p:cNvPr>
          <p:cNvSpPr txBox="1"/>
          <p:nvPr/>
        </p:nvSpPr>
        <p:spPr>
          <a:xfrm>
            <a:off x="723584" y="5225394"/>
            <a:ext cx="10744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Trichords can be classified as </a:t>
            </a:r>
            <a:r>
              <a:rPr lang="en-US" sz="3000" dirty="0">
                <a:solidFill>
                  <a:schemeClr val="accent6"/>
                </a:solidFill>
              </a:rPr>
              <a:t>scalar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FF0000"/>
                </a:solidFill>
              </a:rPr>
              <a:t>tertian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0070C0"/>
                </a:solidFill>
              </a:rPr>
              <a:t>quartal</a:t>
            </a:r>
            <a:r>
              <a:rPr lang="en-US" sz="3000" dirty="0"/>
              <a:t>, or mixed based on the nearest 7-eq trichord</a:t>
            </a:r>
          </a:p>
        </p:txBody>
      </p:sp>
    </p:spTree>
    <p:extLst>
      <p:ext uri="{BB962C8B-B14F-4D97-AF65-F5344CB8AC3E}">
        <p14:creationId xmlns:p14="http://schemas.microsoft.com/office/powerpoint/2010/main" val="340394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DE9EC-F776-CCA2-096F-0064B6A32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6B7E-4F99-A659-0718-3C10F3A3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Specific-to-Generic Trichords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79A16E-4FA0-022F-975A-7F8306F74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115015"/>
              </p:ext>
            </p:extLst>
          </p:nvPr>
        </p:nvGraphicFramePr>
        <p:xfrm>
          <a:off x="5518844" y="1661475"/>
          <a:ext cx="3835549" cy="4545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84">
                  <a:extLst>
                    <a:ext uri="{9D8B030D-6E8A-4147-A177-3AD203B41FA5}">
                      <a16:colId xmlns:a16="http://schemas.microsoft.com/office/drawing/2014/main" val="2112917073"/>
                    </a:ext>
                  </a:extLst>
                </a:gridCol>
                <a:gridCol w="1966365">
                  <a:extLst>
                    <a:ext uri="{9D8B030D-6E8A-4147-A177-3AD203B41FA5}">
                      <a16:colId xmlns:a16="http://schemas.microsoft.com/office/drawing/2014/main" val="3581656659"/>
                    </a:ext>
                  </a:extLst>
                </a:gridCol>
              </a:tblGrid>
              <a:tr h="430338">
                <a:tc>
                  <a:txBody>
                    <a:bodyPr/>
                    <a:lstStyle/>
                    <a:p>
                      <a:r>
                        <a:rPr lang="en-US" dirty="0"/>
                        <a:t>V-L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Ex. Spelling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09366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CE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G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96179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CD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F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42995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CDF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0112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CDG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659977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CD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G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4210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CC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F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250357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CC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795947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C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964523"/>
                  </a:ext>
                </a:extLst>
              </a:tr>
              <a:tr h="430338">
                <a:tc>
                  <a:txBody>
                    <a:bodyPr/>
                    <a:lstStyle/>
                    <a:p>
                      <a:r>
                        <a:rPr lang="en-US" sz="2400" dirty="0"/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CD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4421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52DD6C-2CF0-DC74-3452-0F1DA183EF6D}"/>
              </a:ext>
            </a:extLst>
          </p:cNvPr>
          <p:cNvSpPr txBox="1"/>
          <p:nvPr/>
        </p:nvSpPr>
        <p:spPr>
          <a:xfrm>
            <a:off x="1448091" y="1014711"/>
            <a:ext cx="92958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Ambiguous trichords with two or three 7-eq sets nearby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1FBEA-D0C3-A8E5-BB5F-5217DAF60FCF}"/>
              </a:ext>
            </a:extLst>
          </p:cNvPr>
          <p:cNvSpPr txBox="1"/>
          <p:nvPr/>
        </p:nvSpPr>
        <p:spPr>
          <a:xfrm>
            <a:off x="1448091" y="2224324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</a:rPr>
              <a:t>(036)</a:t>
            </a:r>
            <a:r>
              <a:rPr lang="en-US" sz="3000" baseline="-25000" dirty="0">
                <a:solidFill>
                  <a:srgbClr val="FF0000"/>
                </a:solidFill>
              </a:rPr>
              <a:t>12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E59BA-F17C-D4B8-D4E4-A181270EACE1}"/>
              </a:ext>
            </a:extLst>
          </p:cNvPr>
          <p:cNvSpPr txBox="1"/>
          <p:nvPr/>
        </p:nvSpPr>
        <p:spPr>
          <a:xfrm>
            <a:off x="1448091" y="3152001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(026)</a:t>
            </a:r>
            <a:r>
              <a:rPr lang="en-US" sz="3000" baseline="-25000" dirty="0"/>
              <a:t>12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DE3D0-3847-8A1B-0674-9FF52986194C}"/>
              </a:ext>
            </a:extLst>
          </p:cNvPr>
          <p:cNvSpPr txBox="1"/>
          <p:nvPr/>
        </p:nvSpPr>
        <p:spPr>
          <a:xfrm>
            <a:off x="1448091" y="4079678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0070C0"/>
                </a:solidFill>
              </a:rPr>
              <a:t>(016)</a:t>
            </a:r>
            <a:r>
              <a:rPr lang="en-US" sz="3000" baseline="-25000" dirty="0">
                <a:solidFill>
                  <a:srgbClr val="0070C0"/>
                </a:solidFill>
              </a:rPr>
              <a:t>12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3F278-FB9D-5FF6-A7A4-C09F803FFF05}"/>
              </a:ext>
            </a:extLst>
          </p:cNvPr>
          <p:cNvSpPr txBox="1"/>
          <p:nvPr/>
        </p:nvSpPr>
        <p:spPr>
          <a:xfrm>
            <a:off x="1448091" y="5172932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(014)</a:t>
            </a:r>
            <a:r>
              <a:rPr lang="en-US" sz="3000" baseline="-25000" dirty="0"/>
              <a:t>12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309BD-85B1-28DA-EF1F-C165EC03943C}"/>
              </a:ext>
            </a:extLst>
          </p:cNvPr>
          <p:cNvSpPr txBox="1"/>
          <p:nvPr/>
        </p:nvSpPr>
        <p:spPr>
          <a:xfrm>
            <a:off x="3853361" y="2002831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(024)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BEA50-DDF5-356F-0F88-66A80CA29905}"/>
              </a:ext>
            </a:extLst>
          </p:cNvPr>
          <p:cNvSpPr txBox="1"/>
          <p:nvPr/>
        </p:nvSpPr>
        <p:spPr>
          <a:xfrm>
            <a:off x="3853361" y="2501323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(013)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1685B-CDD0-EED3-11D6-22FD14936617}"/>
              </a:ext>
            </a:extLst>
          </p:cNvPr>
          <p:cNvSpPr txBox="1"/>
          <p:nvPr/>
        </p:nvSpPr>
        <p:spPr>
          <a:xfrm>
            <a:off x="3853361" y="2984776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(013)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EC59D-7D02-6ED3-2742-545E9F6F2562}"/>
              </a:ext>
            </a:extLst>
          </p:cNvPr>
          <p:cNvSpPr txBox="1"/>
          <p:nvPr/>
        </p:nvSpPr>
        <p:spPr>
          <a:xfrm>
            <a:off x="3853361" y="3429000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(014)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6CE1F-8228-B499-B340-05E9731E3905}"/>
              </a:ext>
            </a:extLst>
          </p:cNvPr>
          <p:cNvSpPr txBox="1"/>
          <p:nvPr/>
        </p:nvSpPr>
        <p:spPr>
          <a:xfrm>
            <a:off x="3853361" y="3865792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(014)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17E1F-7F26-963B-199C-DDC94073A782}"/>
              </a:ext>
            </a:extLst>
          </p:cNvPr>
          <p:cNvSpPr txBox="1"/>
          <p:nvPr/>
        </p:nvSpPr>
        <p:spPr>
          <a:xfrm>
            <a:off x="3853360" y="4310016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(003)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DD420-D195-7F0F-F9EA-86533E62A489}"/>
              </a:ext>
            </a:extLst>
          </p:cNvPr>
          <p:cNvSpPr txBox="1"/>
          <p:nvPr/>
        </p:nvSpPr>
        <p:spPr>
          <a:xfrm>
            <a:off x="3853360" y="4754240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(002)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858AD-D378-B933-41DC-9CB9B73A4892}"/>
              </a:ext>
            </a:extLst>
          </p:cNvPr>
          <p:cNvSpPr txBox="1"/>
          <p:nvPr/>
        </p:nvSpPr>
        <p:spPr>
          <a:xfrm>
            <a:off x="3853360" y="5230609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(013)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9DA78-97E8-53BA-B0A4-4EC4278A45CE}"/>
              </a:ext>
            </a:extLst>
          </p:cNvPr>
          <p:cNvSpPr txBox="1"/>
          <p:nvPr/>
        </p:nvSpPr>
        <p:spPr>
          <a:xfrm>
            <a:off x="3853360" y="5748000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(012)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CA984A-E0DF-1C0F-F1BE-21EDBBBEB07E}"/>
              </a:ext>
            </a:extLst>
          </p:cNvPr>
          <p:cNvCxnSpPr>
            <a:cxnSpLocks/>
          </p:cNvCxnSpPr>
          <p:nvPr/>
        </p:nvCxnSpPr>
        <p:spPr>
          <a:xfrm flipV="1">
            <a:off x="2674302" y="2304106"/>
            <a:ext cx="1179059" cy="1431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CDD80A-AD9B-FC9F-8E4B-BA67DC2093F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74302" y="2577412"/>
            <a:ext cx="1179059" cy="2009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4D4EB1-6BB6-1A52-7A98-3D058B2643A2}"/>
              </a:ext>
            </a:extLst>
          </p:cNvPr>
          <p:cNvCxnSpPr>
            <a:cxnSpLocks/>
          </p:cNvCxnSpPr>
          <p:nvPr/>
        </p:nvCxnSpPr>
        <p:spPr>
          <a:xfrm flipV="1">
            <a:off x="2709772" y="3297988"/>
            <a:ext cx="1179059" cy="1431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0F382B-3400-E51E-652C-DDB33C0AC2AC}"/>
              </a:ext>
            </a:extLst>
          </p:cNvPr>
          <p:cNvCxnSpPr>
            <a:cxnSpLocks/>
          </p:cNvCxnSpPr>
          <p:nvPr/>
        </p:nvCxnSpPr>
        <p:spPr>
          <a:xfrm>
            <a:off x="2709772" y="3571294"/>
            <a:ext cx="1179059" cy="2009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6C5176-B1F4-A867-7945-A42ADA1A3014}"/>
              </a:ext>
            </a:extLst>
          </p:cNvPr>
          <p:cNvCxnSpPr>
            <a:cxnSpLocks/>
          </p:cNvCxnSpPr>
          <p:nvPr/>
        </p:nvCxnSpPr>
        <p:spPr>
          <a:xfrm flipV="1">
            <a:off x="2709771" y="4168071"/>
            <a:ext cx="1179059" cy="1431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C723C8-57A8-B4AA-7EFA-8F17A7D88224}"/>
              </a:ext>
            </a:extLst>
          </p:cNvPr>
          <p:cNvCxnSpPr>
            <a:cxnSpLocks/>
          </p:cNvCxnSpPr>
          <p:nvPr/>
        </p:nvCxnSpPr>
        <p:spPr>
          <a:xfrm>
            <a:off x="2709771" y="4441377"/>
            <a:ext cx="1179059" cy="2009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808222-272B-AC6F-C555-DF557F87CEE3}"/>
              </a:ext>
            </a:extLst>
          </p:cNvPr>
          <p:cNvCxnSpPr>
            <a:cxnSpLocks/>
          </p:cNvCxnSpPr>
          <p:nvPr/>
        </p:nvCxnSpPr>
        <p:spPr>
          <a:xfrm flipV="1">
            <a:off x="2674302" y="5054289"/>
            <a:ext cx="1179058" cy="2911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050027-E4AB-03DF-9D94-7B7C7A1190EC}"/>
              </a:ext>
            </a:extLst>
          </p:cNvPr>
          <p:cNvCxnSpPr>
            <a:cxnSpLocks/>
          </p:cNvCxnSpPr>
          <p:nvPr/>
        </p:nvCxnSpPr>
        <p:spPr>
          <a:xfrm>
            <a:off x="2709771" y="5637199"/>
            <a:ext cx="1179058" cy="3814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BDD7257-A2BF-AC58-A094-650E33268C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709771" y="5507608"/>
            <a:ext cx="114358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21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A647-69AF-B04A-1362-9D8224C0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978B-3107-8327-2429-DB37C858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Specific-to-Generic Trichords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CD38DB-3D7E-D97E-0736-088AFEECB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66634"/>
              </p:ext>
            </p:extLst>
          </p:nvPr>
        </p:nvGraphicFramePr>
        <p:xfrm>
          <a:off x="5316853" y="1814931"/>
          <a:ext cx="3835549" cy="3044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84">
                  <a:extLst>
                    <a:ext uri="{9D8B030D-6E8A-4147-A177-3AD203B41FA5}">
                      <a16:colId xmlns:a16="http://schemas.microsoft.com/office/drawing/2014/main" val="2112917073"/>
                    </a:ext>
                  </a:extLst>
                </a:gridCol>
                <a:gridCol w="1966365">
                  <a:extLst>
                    <a:ext uri="{9D8B030D-6E8A-4147-A177-3AD203B41FA5}">
                      <a16:colId xmlns:a16="http://schemas.microsoft.com/office/drawing/2014/main" val="3581656659"/>
                    </a:ext>
                  </a:extLst>
                </a:gridCol>
              </a:tblGrid>
              <a:tr h="482376">
                <a:tc>
                  <a:txBody>
                    <a:bodyPr/>
                    <a:lstStyle/>
                    <a:p>
                      <a:r>
                        <a:rPr lang="en-US" dirty="0"/>
                        <a:t>V-L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Ex. Spelling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09366"/>
                  </a:ext>
                </a:extLst>
              </a:tr>
              <a:tr h="512486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0.73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CC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r>
                        <a:rPr lang="en-US" sz="24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96179"/>
                  </a:ext>
                </a:extLst>
              </a:tr>
              <a:tr h="51248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CD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42995"/>
                  </a:ext>
                </a:extLst>
              </a:tr>
              <a:tr h="512486">
                <a:tc rowSpan="3">
                  <a:txBody>
                    <a:bodyPr/>
                    <a:lstStyle/>
                    <a:p>
                      <a:r>
                        <a:rPr lang="en-US" sz="2400" dirty="0"/>
                        <a:t>0.81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CEG</a:t>
                      </a:r>
                      <a:r>
                        <a:rPr lang="en-US" sz="2400" dirty="0">
                          <a:latin typeface="Helsinki Text Std" panose="02000400000000000000" pitchFamily="2" charset="77"/>
                        </a:rPr>
                        <a:t>#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0112"/>
                  </a:ext>
                </a:extLst>
              </a:tr>
              <a:tr h="5124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CEA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659977"/>
                  </a:ext>
                </a:extLst>
              </a:tr>
              <a:tr h="51248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CF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r>
                        <a:rPr lang="en-US" sz="2400" dirty="0" err="1"/>
                        <a:t>A</a:t>
                      </a:r>
                      <a:r>
                        <a:rPr lang="en-US" sz="2400" dirty="0" err="1">
                          <a:latin typeface="Helsinki Text Std" panose="02000400000000000000" pitchFamily="2" charset="77"/>
                        </a:rPr>
                        <a:t>b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1442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7CFD57-5F16-1B8C-7CE5-D1045B0043EB}"/>
              </a:ext>
            </a:extLst>
          </p:cNvPr>
          <p:cNvSpPr txBox="1"/>
          <p:nvPr/>
        </p:nvSpPr>
        <p:spPr>
          <a:xfrm>
            <a:off x="3081638" y="961693"/>
            <a:ext cx="60707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Symmetrically ambiguous trichords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AAF87-4C63-2A88-7F86-B792000E3228}"/>
              </a:ext>
            </a:extLst>
          </p:cNvPr>
          <p:cNvSpPr txBox="1"/>
          <p:nvPr/>
        </p:nvSpPr>
        <p:spPr>
          <a:xfrm>
            <a:off x="1456637" y="2489245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accent6"/>
                </a:solidFill>
              </a:rPr>
              <a:t>(012)</a:t>
            </a:r>
            <a:r>
              <a:rPr lang="en-US" sz="3000" baseline="-25000" dirty="0">
                <a:solidFill>
                  <a:schemeClr val="accent6"/>
                </a:solidFill>
              </a:rPr>
              <a:t>12</a:t>
            </a:r>
            <a:endParaRPr lang="en-US" sz="30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BE099-889B-C186-361E-686A6A3E01E8}"/>
              </a:ext>
            </a:extLst>
          </p:cNvPr>
          <p:cNvSpPr txBox="1"/>
          <p:nvPr/>
        </p:nvSpPr>
        <p:spPr>
          <a:xfrm>
            <a:off x="1456638" y="3696352"/>
            <a:ext cx="1297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</a:rPr>
              <a:t>(048)</a:t>
            </a:r>
            <a:r>
              <a:rPr lang="en-US" sz="3000" baseline="-25000" dirty="0">
                <a:solidFill>
                  <a:srgbClr val="FF0000"/>
                </a:solidFill>
              </a:rPr>
              <a:t>12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834DB-99C2-7DAC-4175-199D808591DF}"/>
              </a:ext>
            </a:extLst>
          </p:cNvPr>
          <p:cNvSpPr txBox="1"/>
          <p:nvPr/>
        </p:nvSpPr>
        <p:spPr>
          <a:xfrm>
            <a:off x="3861907" y="2267752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(001)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1A21C-8208-5C74-D424-EC57ADB63134}"/>
              </a:ext>
            </a:extLst>
          </p:cNvPr>
          <p:cNvSpPr txBox="1"/>
          <p:nvPr/>
        </p:nvSpPr>
        <p:spPr>
          <a:xfrm>
            <a:off x="3861907" y="2766244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(011)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7D4CFB-8394-BBBE-826E-6D1FC514BC08}"/>
              </a:ext>
            </a:extLst>
          </p:cNvPr>
          <p:cNvSpPr txBox="1"/>
          <p:nvPr/>
        </p:nvSpPr>
        <p:spPr>
          <a:xfrm>
            <a:off x="3861907" y="3277660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(024)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6C286-F645-48DE-EC8A-31D47356B9CE}"/>
              </a:ext>
            </a:extLst>
          </p:cNvPr>
          <p:cNvSpPr txBox="1"/>
          <p:nvPr/>
        </p:nvSpPr>
        <p:spPr>
          <a:xfrm>
            <a:off x="3861907" y="3754029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(025)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5DF84-D44F-8EDB-AE97-0D8EF9F8BDAB}"/>
              </a:ext>
            </a:extLst>
          </p:cNvPr>
          <p:cNvSpPr txBox="1"/>
          <p:nvPr/>
        </p:nvSpPr>
        <p:spPr>
          <a:xfrm>
            <a:off x="3861907" y="4271420"/>
            <a:ext cx="1160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dirty="0"/>
              <a:t>(035)</a:t>
            </a:r>
            <a:r>
              <a:rPr lang="en-US" sz="3000" baseline="-25000" dirty="0"/>
              <a:t>7</a:t>
            </a:r>
            <a:endParaRPr lang="en-US" sz="3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12BBA3-E84C-4DAC-0DB0-F737FC1C2734}"/>
              </a:ext>
            </a:extLst>
          </p:cNvPr>
          <p:cNvCxnSpPr>
            <a:cxnSpLocks/>
          </p:cNvCxnSpPr>
          <p:nvPr/>
        </p:nvCxnSpPr>
        <p:spPr>
          <a:xfrm flipV="1">
            <a:off x="2682848" y="2569027"/>
            <a:ext cx="1179059" cy="1431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89C5F1-5BA7-86E0-0EAC-67A2004F274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82848" y="2842333"/>
            <a:ext cx="1179059" cy="2009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E1B57B-1901-BF94-85E2-50F9A888A3BC}"/>
              </a:ext>
            </a:extLst>
          </p:cNvPr>
          <p:cNvCxnSpPr>
            <a:cxnSpLocks/>
          </p:cNvCxnSpPr>
          <p:nvPr/>
        </p:nvCxnSpPr>
        <p:spPr>
          <a:xfrm flipV="1">
            <a:off x="2682849" y="3577709"/>
            <a:ext cx="1179058" cy="2911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F4E3A8-10C1-4417-EB54-028FD5EF6835}"/>
              </a:ext>
            </a:extLst>
          </p:cNvPr>
          <p:cNvCxnSpPr>
            <a:cxnSpLocks/>
          </p:cNvCxnSpPr>
          <p:nvPr/>
        </p:nvCxnSpPr>
        <p:spPr>
          <a:xfrm>
            <a:off x="2718318" y="4160619"/>
            <a:ext cx="1179058" cy="3814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1330B0-9106-1282-3101-E8D11509A0D6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718318" y="4031028"/>
            <a:ext cx="114358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4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  <a:headEnd type="none" w="med" len="med"/>
          <a:tailEnd type="arrow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23234</TotalTime>
  <Words>1431</Words>
  <Application>Microsoft Macintosh PowerPoint</Application>
  <PresentationFormat>Widescreen</PresentationFormat>
  <Paragraphs>310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Georgia</vt:lpstr>
      <vt:lpstr>Helsinki Text Std</vt:lpstr>
      <vt:lpstr>Office Theme</vt:lpstr>
      <vt:lpstr>Harmonic Qualities of Generic Sets</vt:lpstr>
      <vt:lpstr>Generic Reduction in Voice-Leading Space</vt:lpstr>
      <vt:lpstr>Generic Reduction</vt:lpstr>
      <vt:lpstr>Generic Reduction via Voice Leading</vt:lpstr>
      <vt:lpstr>Generic Reduction via Voice Leading</vt:lpstr>
      <vt:lpstr>Generic Trichords</vt:lpstr>
      <vt:lpstr>Specific-to-Generic Trichords</vt:lpstr>
      <vt:lpstr>Specific-to-Generic Trichords</vt:lpstr>
      <vt:lpstr>Specific-to-Generic Trichords</vt:lpstr>
      <vt:lpstr>Specific-to-Generic Tetrachords</vt:lpstr>
      <vt:lpstr>Generic Reduction in Harmonic Qualities</vt:lpstr>
      <vt:lpstr>Quick Intro to Harmonic Qualities</vt:lpstr>
      <vt:lpstr>Quick Intro to Harmonic Qualities</vt:lpstr>
      <vt:lpstr>Harmonic Qualities of Generic Triad</vt:lpstr>
      <vt:lpstr>Coefficient spaces</vt:lpstr>
      <vt:lpstr>Comparing specific and generic sets</vt:lpstr>
      <vt:lpstr>Voice-leading vs. quality space distances</vt:lpstr>
      <vt:lpstr>VL distance vs. quality magnitude differences</vt:lpstr>
      <vt:lpstr>Diatonicity vs. Generic-Specific VL distance</vt:lpstr>
      <vt:lpstr>Star Charts</vt:lpstr>
      <vt:lpstr>Star chart for harmonic qualities</vt:lpstr>
      <vt:lpstr>Star chart: Trichords and dyads</vt:lpstr>
      <vt:lpstr>Star chart: Tetrachords</vt:lpstr>
      <vt:lpstr>“Proverb I” from Britten’s Blake Songs</vt:lpstr>
      <vt:lpstr>Britten: Proverb I</vt:lpstr>
      <vt:lpstr>Generic-to-specific for ^a1–^a3 </vt:lpstr>
      <vt:lpstr>VL distance vs. |^a7| for “Proverb” tetrachords </vt:lpstr>
      <vt:lpstr>“Proverb” sets, ^a5 in complex space</vt:lpstr>
      <vt:lpstr>“Proverb” set classes on star chart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Yust, Jason</dc:creator>
  <cp:lastModifiedBy>Yust, Jason</cp:lastModifiedBy>
  <cp:revision>12</cp:revision>
  <dcterms:created xsi:type="dcterms:W3CDTF">2026-05-26T20:41:11Z</dcterms:created>
  <dcterms:modified xsi:type="dcterms:W3CDTF">2026-06-24T18:59:59Z</dcterms:modified>
</cp:coreProperties>
</file>